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9" r:id="rId2"/>
    <p:sldId id="280" r:id="rId3"/>
    <p:sldId id="282" r:id="rId4"/>
    <p:sldId id="262" r:id="rId5"/>
    <p:sldId id="258" r:id="rId6"/>
    <p:sldId id="263" r:id="rId7"/>
    <p:sldId id="264" r:id="rId8"/>
    <p:sldId id="265" r:id="rId9"/>
    <p:sldId id="266" r:id="rId10"/>
    <p:sldId id="267" r:id="rId11"/>
    <p:sldId id="268" r:id="rId12"/>
    <p:sldId id="269" r:id="rId13"/>
    <p:sldId id="270" r:id="rId14"/>
    <p:sldId id="271" r:id="rId15"/>
    <p:sldId id="272" r:id="rId16"/>
    <p:sldId id="273" r:id="rId17"/>
    <p:sldId id="283" r:id="rId18"/>
    <p:sldId id="277" r:id="rId19"/>
    <p:sldId id="278" r:id="rId20"/>
    <p:sldId id="274" r:id="rId21"/>
    <p:sldId id="256" r:id="rId22"/>
    <p:sldId id="279" r:id="rId23"/>
    <p:sldId id="257"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970" autoAdjust="0"/>
  </p:normalViewPr>
  <p:slideViewPr>
    <p:cSldViewPr>
      <p:cViewPr varScale="1">
        <p:scale>
          <a:sx n="80" d="100"/>
          <a:sy n="80" d="100"/>
        </p:scale>
        <p:origin x="-12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839F9D2-DF48-459A-9907-072032EB981E}" type="datetimeFigureOut">
              <a:rPr lang="en-US" smtClean="0"/>
              <a:t>1/16/2014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B4DC58C-6DD4-4FBE-B1A8-B2A1E6E7D263}" type="slidenum">
              <a:rPr lang="en-US" smtClean="0"/>
              <a:t>‹#›</a:t>
            </a:fld>
            <a:endParaRPr lang="en-US"/>
          </a:p>
        </p:txBody>
      </p:sp>
    </p:spTree>
    <p:extLst>
      <p:ext uri="{BB962C8B-B14F-4D97-AF65-F5344CB8AC3E}">
        <p14:creationId xmlns:p14="http://schemas.microsoft.com/office/powerpoint/2010/main" val="1632741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DC58C-6DD4-4FBE-B1A8-B2A1E6E7D263}" type="slidenum">
              <a:rPr lang="en-US" smtClean="0"/>
              <a:t>1</a:t>
            </a:fld>
            <a:endParaRPr lang="en-US"/>
          </a:p>
        </p:txBody>
      </p:sp>
    </p:spTree>
    <p:extLst>
      <p:ext uri="{BB962C8B-B14F-4D97-AF65-F5344CB8AC3E}">
        <p14:creationId xmlns:p14="http://schemas.microsoft.com/office/powerpoint/2010/main" val="4043098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538D1C0D-B7CC-442A-89CF-EDCCC1CDDD8A}" type="slidenum">
              <a:rPr lang="en-US" altLang="en-US" sz="1200"/>
              <a:pPr eaLnBrk="1" hangingPunct="1"/>
              <a:t>10</a:t>
            </a:fld>
            <a:endParaRPr lang="en-US" altLang="en-US" sz="12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Determine if regulations or pesticide product labeling adequately mitigate the hazard or prohibit the application.  </a:t>
            </a:r>
          </a:p>
          <a:p>
            <a:pPr eaLnBrk="1" hangingPunct="1"/>
            <a:endParaRPr lang="en-US" altLang="en-US" smtClean="0">
              <a:cs typeface="Times New Roman" pitchFamily="18" charset="0"/>
            </a:endParaRPr>
          </a:p>
          <a:p>
            <a:pPr eaLnBrk="1" hangingPunct="1"/>
            <a:r>
              <a:rPr lang="en-US" altLang="en-US" smtClean="0">
                <a:cs typeface="Times New Roman" pitchFamily="18" charset="0"/>
              </a:rPr>
              <a:t>If the hazard is addressed by requirements already in place, there may no longer be a likelihood of substantial adverse environmental impacts and therefore, no need for further mitigation.  The permit may be issued.  </a:t>
            </a:r>
          </a:p>
          <a:p>
            <a:pPr eaLnBrk="1" hangingPunct="1"/>
            <a:endParaRPr lang="en-US" altLang="en-US" smtClean="0">
              <a:cs typeface="Times New Roman" pitchFamily="18" charset="0"/>
            </a:endParaRPr>
          </a:p>
          <a:p>
            <a:pPr eaLnBrk="1" hangingPunct="1"/>
            <a:r>
              <a:rPr lang="en-US" altLang="en-US" smtClean="0">
                <a:cs typeface="Times New Roman" pitchFamily="18" charset="0"/>
              </a:rPr>
              <a:t>Permits are automatically conditioned upon compliance with the laws and regulations (</a:t>
            </a:r>
            <a:r>
              <a:rPr lang="en-US" altLang="en-US" i="1" smtClean="0">
                <a:cs typeface="Times New Roman" pitchFamily="18" charset="0"/>
              </a:rPr>
              <a:t>FAC section 14007</a:t>
            </a:r>
            <a:r>
              <a:rPr lang="en-US" altLang="en-US" smtClean="0">
                <a:cs typeface="Times New Roman" pitchFamily="18" charset="0"/>
              </a:rPr>
              <a:t>); duplication in permit conditions is not recommended.  However, providing pertinent laws and regulations in the form of information is often desirable.  It is also not necessary to duplicate labeling requirements as permit conditions, since pesticide use must not be in conflict with labeling (</a:t>
            </a:r>
            <a:r>
              <a:rPr lang="en-US" altLang="en-US" i="1" smtClean="0">
                <a:cs typeface="Times New Roman" pitchFamily="18" charset="0"/>
              </a:rPr>
              <a:t>FAC section 12973</a:t>
            </a:r>
            <a:r>
              <a:rPr lang="en-US" altLang="en-US" smtClean="0">
                <a:cs typeface="Times New Roman" pitchFamily="18" charset="0"/>
              </a:rPr>
              <a:t>). </a:t>
            </a:r>
          </a:p>
          <a:p>
            <a:pPr eaLnBrk="1" hangingPunct="1"/>
            <a:r>
              <a:rPr lang="en-US" altLang="en-US" smtClean="0">
                <a:cs typeface="Times New Roman" pitchFamily="18" charset="0"/>
              </a:rPr>
              <a:t> </a:t>
            </a:r>
          </a:p>
          <a:p>
            <a:pPr eaLnBrk="1" hangingPunct="1"/>
            <a:r>
              <a:rPr lang="en-US" altLang="en-US" smtClean="0">
                <a:cs typeface="Times New Roman" pitchFamily="18" charset="0"/>
              </a:rPr>
              <a:t>For some pesticides, specific buffer distances are cited in the regulations, labeling, or recommended permit conditions.  If not, the judgment of the CAC must be used.</a:t>
            </a:r>
            <a:r>
              <a:rPr lang="en-US" altLang="en-US" smtClean="0"/>
              <a:t> </a:t>
            </a:r>
          </a:p>
          <a:p>
            <a:pPr eaLnBrk="1" hangingPunct="1"/>
            <a:endParaRPr lang="en-US" altLang="en-US" smtClean="0"/>
          </a:p>
          <a:p>
            <a:pPr eaLnBrk="1" hangingPunct="1"/>
            <a:r>
              <a:rPr lang="en-US" altLang="en-US" smtClean="0"/>
              <a:t>If you determine existing mitigation is adequate you can issue the permit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ADC5EE38-8109-4E78-B7B3-1707D87CEAE5}" type="slidenum">
              <a:rPr lang="en-US" altLang="en-US" sz="1200"/>
              <a:pPr eaLnBrk="1" hangingPunct="1"/>
              <a:t>11</a:t>
            </a:fld>
            <a:endParaRPr lang="en-US" altLang="en-US" sz="120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Title 3, CCR section 6426 requires the permit applicant (grower) to have considered mitigation measures to the use of a restricted material with his/her pest control adviser before applying for a permit. </a:t>
            </a:r>
          </a:p>
          <a:p>
            <a:pPr eaLnBrk="1" hangingPunct="1"/>
            <a:r>
              <a:rPr lang="en-US" altLang="en-US" smtClean="0">
                <a:cs typeface="Times New Roman" pitchFamily="18" charset="0"/>
              </a:rPr>
              <a:t>To determine compliance with this requirement, ask the permit applicant to identify the mitigation measures that were considered and/or rejected.</a:t>
            </a:r>
          </a:p>
          <a:p>
            <a:pPr eaLnBrk="1" hangingPunct="1"/>
            <a:r>
              <a:rPr lang="en-US" altLang="en-US" smtClean="0">
                <a:cs typeface="Times New Roman" pitchFamily="18" charset="0"/>
              </a:rPr>
              <a:t> </a:t>
            </a:r>
          </a:p>
          <a:p>
            <a:pPr eaLnBrk="1" hangingPunct="1"/>
            <a:r>
              <a:rPr lang="en-US" altLang="en-US" smtClean="0">
                <a:cs typeface="Times New Roman" pitchFamily="18" charset="0"/>
              </a:rPr>
              <a:t>Determine if there are any additional measures that would further mitigate the hazard.  If there are, evaluate if they are reasonable, practical, and effective.  If they are feasible, the CAC may issue the permit, conditioned upon use of those additional feasible mitigation measures.  </a:t>
            </a:r>
          </a:p>
          <a:p>
            <a:pPr eaLnBrk="1" hangingPunct="1"/>
            <a:endParaRPr lang="en-US" altLang="en-US" smtClean="0">
              <a:cs typeface="Times New Roman" pitchFamily="18" charset="0"/>
            </a:endParaRPr>
          </a:p>
          <a:p>
            <a:pPr eaLnBrk="1" hangingPunct="1"/>
            <a:r>
              <a:rPr lang="en-US" altLang="en-US" smtClean="0">
                <a:cs typeface="Times New Roman" pitchFamily="18" charset="0"/>
              </a:rPr>
              <a:t>It is DPR’s longstanding policy to consider and apply feasible mitigation measures before requiring that the CAC consider alternatives.  However, this does not preclude the CAC from suggesting, or the user from considering, alternatives at any point in the permit process.</a:t>
            </a:r>
            <a:r>
              <a:rPr lang="en-US" altLang="en-US"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B67354A-E065-45EA-AF01-E47E793F1B32}" type="slidenum">
              <a:rPr lang="en-US" altLang="en-US" sz="1200"/>
              <a:pPr eaLnBrk="1" hangingPunct="1"/>
              <a:t>12</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Title 3, CCR section 6426 requires the permit applicant (grower) to have considered alternatives to the use of a restricted material with his/her pest control adviser before applying for a permit. </a:t>
            </a:r>
          </a:p>
          <a:p>
            <a:pPr eaLnBrk="1" hangingPunct="1"/>
            <a:endParaRPr lang="en-US" altLang="en-US" smtClean="0">
              <a:cs typeface="Times New Roman" pitchFamily="18" charset="0"/>
            </a:endParaRPr>
          </a:p>
          <a:p>
            <a:pPr eaLnBrk="1" hangingPunct="1"/>
            <a:r>
              <a:rPr lang="en-US" altLang="en-US" smtClean="0">
                <a:cs typeface="Times New Roman" pitchFamily="18" charset="0"/>
              </a:rPr>
              <a:t>To determine compliance with this requirement, it would be appropriate to ask the permit applicant to identify the alternatives that were considered and rejected.</a:t>
            </a:r>
          </a:p>
          <a:p>
            <a:pPr eaLnBrk="1" hangingPunct="1"/>
            <a:r>
              <a:rPr lang="en-US" altLang="en-US" smtClean="0">
                <a:cs typeface="Times New Roman" pitchFamily="18" charset="0"/>
              </a:rPr>
              <a:t> </a:t>
            </a:r>
          </a:p>
          <a:p>
            <a:pPr eaLnBrk="1" hangingPunct="1"/>
            <a:r>
              <a:rPr lang="en-US" altLang="en-US" smtClean="0">
                <a:cs typeface="Times New Roman" pitchFamily="18" charset="0"/>
              </a:rPr>
              <a:t>If none of the potential mitigation measures are feasible and a likelihood of significant adverse environmental impact remains, it means alternatives must now be considered by the CAC.  If there is a feasible alternative, the permit must be denied and the alternative used  [FAC section 14006.5 reference to FAC section 12825(c)].  </a:t>
            </a:r>
          </a:p>
          <a:p>
            <a:pPr eaLnBrk="1" hangingPunct="1"/>
            <a:endParaRPr lang="en-US" altLang="en-US" smtClean="0">
              <a:cs typeface="Times New Roman" pitchFamily="18" charset="0"/>
            </a:endParaRPr>
          </a:p>
          <a:p>
            <a:pPr eaLnBrk="1" hangingPunct="1"/>
            <a:r>
              <a:rPr lang="en-US" altLang="en-US" smtClean="0">
                <a:cs typeface="Times New Roman" pitchFamily="18" charset="0"/>
              </a:rPr>
              <a:t>The alternative may be a non-pesticide procedure, a non-restricted material, or other permit material.  If it is another permit material, it means that you go back to Step 1 and begin the process all over again with that alternative pesticide.</a:t>
            </a:r>
            <a:r>
              <a:rPr lang="en-US" altLang="en-US"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F1EB7041-6CF5-4313-88B0-BDCE3EB058D8}" type="slidenum">
              <a:rPr lang="en-US" altLang="en-US" sz="1200"/>
              <a:pPr eaLnBrk="1" hangingPunct="1"/>
              <a:t>13</a:t>
            </a:fld>
            <a:endParaRPr lang="en-US" altLang="en-US"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dirty="0" smtClean="0">
                <a:cs typeface="Times New Roman" pitchFamily="18" charset="0"/>
              </a:rPr>
              <a:t>If you encounter a situation which you believe may involve a serious uncontrollable adverse effect, you should consult the Enforcement Branch Liaison assigned to your county through your Supervisor.</a:t>
            </a:r>
          </a:p>
          <a:p>
            <a:pPr eaLnBrk="1" hangingPunct="1"/>
            <a:r>
              <a:rPr lang="en-US" altLang="en-US" dirty="0" smtClean="0">
                <a:cs typeface="Times New Roman" pitchFamily="18" charset="0"/>
              </a:rPr>
              <a:t> </a:t>
            </a:r>
          </a:p>
          <a:p>
            <a:pPr eaLnBrk="1" hangingPunct="1"/>
            <a:r>
              <a:rPr lang="en-US" altLang="en-US" dirty="0" smtClean="0">
                <a:cs typeface="Times New Roman" pitchFamily="18" charset="0"/>
              </a:rPr>
              <a:t>If none of the alternatives are feasible, you must decide whether or not the pesticide has demonstrated “serious uncontrollable” adverse environmental effects [FAC section 14006.5 reference to FAC section 12825(a)].</a:t>
            </a:r>
            <a:r>
              <a:rPr lang="en-US" altLang="en-US"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818FCC60-7F35-4134-B870-DF798A0EE13B}" type="slidenum">
              <a:rPr lang="en-US" altLang="en-US" sz="1200"/>
              <a:pPr eaLnBrk="1" hangingPunct="1"/>
              <a:t>14</a:t>
            </a:fld>
            <a:endParaRPr lang="en-US" altLang="en-US" sz="12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If the permit consideration process has gotten all the way to this point, it means that the pesticide has been found:</a:t>
            </a:r>
          </a:p>
          <a:p>
            <a:pPr eaLnBrk="1" hangingPunct="1"/>
            <a:r>
              <a:rPr lang="en-US" altLang="en-US" smtClean="0">
                <a:cs typeface="Times New Roman" pitchFamily="18" charset="0"/>
              </a:rPr>
              <a:t>1.      To have hazards that pose substantial adverse environmental effects that;</a:t>
            </a:r>
          </a:p>
          <a:p>
            <a:pPr eaLnBrk="1" hangingPunct="1"/>
            <a:r>
              <a:rPr lang="en-US" altLang="en-US" smtClean="0">
                <a:cs typeface="Times New Roman" pitchFamily="18" charset="0"/>
              </a:rPr>
              <a:t>2.      Cannot be effectively prevented through mitigation, but;</a:t>
            </a:r>
          </a:p>
          <a:p>
            <a:pPr eaLnBrk="1" hangingPunct="1"/>
            <a:r>
              <a:rPr lang="en-US" altLang="en-US" smtClean="0">
                <a:cs typeface="Times New Roman" pitchFamily="18" charset="0"/>
              </a:rPr>
              <a:t>3.      There is no feasible alternative; and</a:t>
            </a:r>
          </a:p>
          <a:p>
            <a:pPr eaLnBrk="1" hangingPunct="1"/>
            <a:r>
              <a:rPr lang="en-US" altLang="en-US" smtClean="0">
                <a:cs typeface="Times New Roman" pitchFamily="18" charset="0"/>
              </a:rPr>
              <a:t>4.      These potential effects are not serious uncontrollable adverse effects.</a:t>
            </a:r>
          </a:p>
          <a:p>
            <a:pPr eaLnBrk="1" hangingPunct="1"/>
            <a:endParaRPr lang="en-US" altLang="en-US" smtClean="0">
              <a:cs typeface="Times New Roman" pitchFamily="18" charset="0"/>
            </a:endParaRPr>
          </a:p>
          <a:p>
            <a:pPr eaLnBrk="1" hangingPunct="1"/>
            <a:r>
              <a:rPr lang="en-US" altLang="en-US" smtClean="0">
                <a:cs typeface="Times New Roman" pitchFamily="18" charset="0"/>
              </a:rPr>
              <a:t>To issue the permit, the CAC must address the question of “Are the benefits received from the use greater that the public risk or environmental detriment [</a:t>
            </a:r>
            <a:r>
              <a:rPr lang="en-US" altLang="en-US" i="1" smtClean="0">
                <a:cs typeface="Times New Roman" pitchFamily="18" charset="0"/>
              </a:rPr>
              <a:t>FAC section 14006.5 reference to FAC section 12825(b)</a:t>
            </a:r>
            <a:r>
              <a:rPr lang="en-US" altLang="en-US" smtClean="0">
                <a:cs typeface="Times New Roman" pitchFamily="18" charset="0"/>
              </a:rPr>
              <a:t>]?”  If you cannot answer “yes” to this ultimate question, the permit must be denied.  </a:t>
            </a:r>
          </a:p>
          <a:p>
            <a:pPr eaLnBrk="1" hangingPunct="1"/>
            <a:r>
              <a:rPr lang="en-US" altLang="en-US" smtClean="0">
                <a:cs typeface="Times New Roman" pitchFamily="18" charset="0"/>
              </a:rPr>
              <a:t> </a:t>
            </a:r>
          </a:p>
          <a:p>
            <a:pPr eaLnBrk="1" hangingPunct="1"/>
            <a:r>
              <a:rPr lang="en-US" altLang="en-US" smtClean="0">
                <a:cs typeface="Times New Roman" pitchFamily="18" charset="0"/>
              </a:rPr>
              <a:t>In short, the benefits of the mitigated use must outweigh the public/environmental risk before a permit can be issued.  This is usually a somewhat subjective question further complicated by the fact that often the benefits accrue to one person or firm, while the risk is borne by another group or thing. </a:t>
            </a:r>
          </a:p>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0B10F2B-05A7-4C58-9E9A-0A709C3560B5}" type="slidenum">
              <a:rPr lang="en-US" altLang="en-US" sz="1200"/>
              <a:pPr eaLnBrk="1" hangingPunct="1"/>
              <a:t>15</a:t>
            </a:fld>
            <a:endParaRPr lang="en-US" altLang="en-US" sz="1200"/>
          </a:p>
        </p:txBody>
      </p:sp>
      <p:sp>
        <p:nvSpPr>
          <p:cNvPr id="98307" name="Rectangle 2"/>
          <p:cNvSpPr>
            <a:spLocks noGrp="1" noRot="1" noChangeAspect="1" noChangeArrowheads="1" noTextEdit="1"/>
          </p:cNvSpPr>
          <p:nvPr>
            <p:ph type="sldImg"/>
          </p:nvPr>
        </p:nvSpPr>
        <p:spPr>
          <a:ln/>
        </p:spPr>
      </p:sp>
      <p:sp>
        <p:nvSpPr>
          <p:cNvPr id="98308" name="Text Box 4"/>
          <p:cNvSpPr txBox="1">
            <a:spLocks noChangeArrowheads="1"/>
          </p:cNvSpPr>
          <p:nvPr/>
        </p:nvSpPr>
        <p:spPr bwMode="auto">
          <a:xfrm>
            <a:off x="1090507" y="4880610"/>
            <a:ext cx="4985173" cy="2692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a:latin typeface="Arial Unicode MS" pitchFamily="34" charset="-128"/>
              </a:rPr>
              <a:t>Hand out copies of permit denial form from ENF 04-11</a:t>
            </a:r>
          </a:p>
          <a:p>
            <a:pPr eaLnBrk="1" hangingPunct="1">
              <a:spcBef>
                <a:spcPct val="50000"/>
              </a:spcBef>
            </a:pPr>
            <a:endParaRPr lang="en-US" altLang="en-US">
              <a:latin typeface="Arial Unicode MS" pitchFamily="34" charset="-128"/>
            </a:endParaRPr>
          </a:p>
          <a:p>
            <a:pPr eaLnBrk="1" hangingPunct="1">
              <a:spcBef>
                <a:spcPct val="50000"/>
              </a:spcBef>
            </a:pPr>
            <a:r>
              <a:rPr lang="en-US" altLang="en-US">
                <a:latin typeface="Arial Unicode MS" pitchFamily="34" charset="-128"/>
              </a:rPr>
              <a:t>Hand out actual permit maps and discuss whether or not they meet CEQA requirements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E77CC1E0-6119-48C9-BFB3-B9292BDA2C73}" type="slidenum">
              <a:rPr lang="en-US" altLang="en-US" sz="1200"/>
              <a:pPr eaLnBrk="1" hangingPunct="1"/>
              <a:t>16</a:t>
            </a:fld>
            <a:endParaRPr lang="en-US" altLang="en-US"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spcBef>
                <a:spcPct val="50000"/>
              </a:spcBef>
            </a:pPr>
            <a:r>
              <a:rPr lang="en-US" altLang="en-US" sz="1400">
                <a:latin typeface="Arial Unicode MS" pitchFamily="34" charset="-128"/>
                <a:cs typeface="Times New Roman" pitchFamily="18" charset="0"/>
              </a:rPr>
              <a:t>►The permit evaluation process is not completed simply because the application paperwork has been accepted by the CAC. </a:t>
            </a:r>
          </a:p>
          <a:p>
            <a:pPr eaLnBrk="1" hangingPunct="1">
              <a:spcBef>
                <a:spcPct val="50000"/>
              </a:spcBef>
            </a:pPr>
            <a:r>
              <a:rPr lang="en-US" altLang="en-US" sz="1400">
                <a:latin typeface="Arial Unicode MS" pitchFamily="34" charset="-128"/>
                <a:cs typeface="Times New Roman" pitchFamily="18" charset="0"/>
              </a:rPr>
              <a:t> The permit evaluation process continues with the CAC’s review of </a:t>
            </a:r>
            <a:r>
              <a:rPr lang="en-US" altLang="en-US" sz="1400" b="1" u="sng">
                <a:latin typeface="Arial Unicode MS" pitchFamily="34" charset="-128"/>
                <a:cs typeface="Times New Roman" pitchFamily="18" charset="0"/>
              </a:rPr>
              <a:t>each</a:t>
            </a:r>
            <a:r>
              <a:rPr lang="en-US" altLang="en-US" sz="1400">
                <a:latin typeface="Arial Unicode MS" pitchFamily="34" charset="-128"/>
                <a:cs typeface="Times New Roman" pitchFamily="18" charset="0"/>
              </a:rPr>
              <a:t> NOI and possible pre-application site inspection.  </a:t>
            </a:r>
          </a:p>
          <a:p>
            <a:pPr eaLnBrk="1" hangingPunct="1">
              <a:spcBef>
                <a:spcPct val="50000"/>
              </a:spcBef>
            </a:pPr>
            <a:r>
              <a:rPr lang="en-US" altLang="en-US" sz="1400">
                <a:latin typeface="Arial Unicode MS" pitchFamily="34" charset="-128"/>
                <a:cs typeface="Times New Roman" pitchFamily="18" charset="0"/>
              </a:rPr>
              <a:t>►The permittee keeps the permit evaluation process in play by timely filing a NOI with the CAC so the CAC may evaluate the proposed application.</a:t>
            </a:r>
          </a:p>
          <a:p>
            <a:pPr eaLnBrk="1" hangingPunct="1">
              <a:spcBef>
                <a:spcPct val="50000"/>
              </a:spcBef>
            </a:pPr>
            <a:r>
              <a:rPr lang="en-US" altLang="en-US" sz="1400">
                <a:latin typeface="Arial Unicode MS" pitchFamily="34" charset="-128"/>
                <a:cs typeface="Times New Roman" pitchFamily="18" charset="0"/>
              </a:rPr>
              <a:t>►The evaluation process is not complete until the CAC has reviewed  the NOI for each proposed application.</a:t>
            </a:r>
          </a:p>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pPr>
              <a:spcBef>
                <a:spcPct val="0"/>
              </a:spcBef>
            </a:pPr>
            <a:r>
              <a:rPr lang="en-US" altLang="en-US" dirty="0" smtClean="0"/>
              <a:t>Others may submit the NOI on the property operator’s behalf, but </a:t>
            </a:r>
            <a:r>
              <a:rPr lang="en-US" altLang="en-US" dirty="0" smtClean="0"/>
              <a:t>responsibility </a:t>
            </a:r>
            <a:r>
              <a:rPr lang="en-US" altLang="en-US" dirty="0" smtClean="0"/>
              <a:t>cannot be transferred (see </a:t>
            </a:r>
            <a:r>
              <a:rPr lang="en-US" altLang="en-US" i="1" dirty="0" smtClean="0"/>
              <a:t>3 CCR section 6434</a:t>
            </a:r>
            <a:r>
              <a:rPr lang="en-US" altLang="en-US" dirty="0" smtClean="0"/>
              <a:t>).</a:t>
            </a:r>
          </a:p>
        </p:txBody>
      </p:sp>
      <p:sp>
        <p:nvSpPr>
          <p:cNvPr id="61444" name="Slide Number Placeholder 3"/>
          <p:cNvSpPr>
            <a:spLocks noGrp="1"/>
          </p:cNvSpPr>
          <p:nvPr>
            <p:ph type="sldNum" sz="quarter" idx="5"/>
          </p:nvPr>
        </p:nvSpPr>
        <p:spPr>
          <a:noFill/>
        </p:spPr>
        <p:txBody>
          <a:bodyPr/>
          <a:lstStyle>
            <a:lvl1pPr defTabSz="931811" eaLnBrk="0" hangingPunct="0">
              <a:spcBef>
                <a:spcPct val="30000"/>
              </a:spcBef>
              <a:defRPr kumimoji="1" sz="1200">
                <a:solidFill>
                  <a:schemeClr val="tx1"/>
                </a:solidFill>
                <a:latin typeface="Arial" charset="0"/>
              </a:defRPr>
            </a:lvl1pPr>
            <a:lvl2pPr marL="742909" indent="-285734" defTabSz="931811" eaLnBrk="0" hangingPunct="0">
              <a:spcBef>
                <a:spcPct val="30000"/>
              </a:spcBef>
              <a:defRPr kumimoji="1" sz="1200">
                <a:solidFill>
                  <a:schemeClr val="tx1"/>
                </a:solidFill>
                <a:latin typeface="Arial" charset="0"/>
              </a:defRPr>
            </a:lvl2pPr>
            <a:lvl3pPr marL="1142937" indent="-228587" defTabSz="931811" eaLnBrk="0" hangingPunct="0">
              <a:spcBef>
                <a:spcPct val="30000"/>
              </a:spcBef>
              <a:defRPr kumimoji="1" sz="1200">
                <a:solidFill>
                  <a:schemeClr val="tx1"/>
                </a:solidFill>
                <a:latin typeface="Arial" charset="0"/>
              </a:defRPr>
            </a:lvl3pPr>
            <a:lvl4pPr marL="1600111" indent="-228587" defTabSz="931811" eaLnBrk="0" hangingPunct="0">
              <a:spcBef>
                <a:spcPct val="30000"/>
              </a:spcBef>
              <a:defRPr kumimoji="1" sz="1200">
                <a:solidFill>
                  <a:schemeClr val="tx1"/>
                </a:solidFill>
                <a:latin typeface="Arial" charset="0"/>
              </a:defRPr>
            </a:lvl4pPr>
            <a:lvl5pPr marL="2057287" indent="-228587" defTabSz="931811" eaLnBrk="0" hangingPunct="0">
              <a:spcBef>
                <a:spcPct val="30000"/>
              </a:spcBef>
              <a:defRPr kumimoji="1" sz="1200">
                <a:solidFill>
                  <a:schemeClr val="tx1"/>
                </a:solidFill>
                <a:latin typeface="Arial" charset="0"/>
              </a:defRPr>
            </a:lvl5pPr>
            <a:lvl6pPr marL="2514461" indent="-228587" defTabSz="931811" eaLnBrk="0" fontAlgn="base" hangingPunct="0">
              <a:spcBef>
                <a:spcPct val="30000"/>
              </a:spcBef>
              <a:spcAft>
                <a:spcPct val="0"/>
              </a:spcAft>
              <a:defRPr kumimoji="1" sz="1200">
                <a:solidFill>
                  <a:schemeClr val="tx1"/>
                </a:solidFill>
                <a:latin typeface="Arial" charset="0"/>
              </a:defRPr>
            </a:lvl6pPr>
            <a:lvl7pPr marL="2971635" indent="-228587" defTabSz="931811" eaLnBrk="0" fontAlgn="base" hangingPunct="0">
              <a:spcBef>
                <a:spcPct val="30000"/>
              </a:spcBef>
              <a:spcAft>
                <a:spcPct val="0"/>
              </a:spcAft>
              <a:defRPr kumimoji="1" sz="1200">
                <a:solidFill>
                  <a:schemeClr val="tx1"/>
                </a:solidFill>
                <a:latin typeface="Arial" charset="0"/>
              </a:defRPr>
            </a:lvl7pPr>
            <a:lvl8pPr marL="3428811" indent="-228587" defTabSz="931811" eaLnBrk="0" fontAlgn="base" hangingPunct="0">
              <a:spcBef>
                <a:spcPct val="30000"/>
              </a:spcBef>
              <a:spcAft>
                <a:spcPct val="0"/>
              </a:spcAft>
              <a:defRPr kumimoji="1" sz="1200">
                <a:solidFill>
                  <a:schemeClr val="tx1"/>
                </a:solidFill>
                <a:latin typeface="Arial" charset="0"/>
              </a:defRPr>
            </a:lvl8pPr>
            <a:lvl9pPr marL="3885985" indent="-228587" defTabSz="931811" eaLnBrk="0" fontAlgn="base" hangingPunct="0">
              <a:spcBef>
                <a:spcPct val="30000"/>
              </a:spcBef>
              <a:spcAft>
                <a:spcPct val="0"/>
              </a:spcAft>
              <a:defRPr kumimoji="1" sz="1200">
                <a:solidFill>
                  <a:schemeClr val="tx1"/>
                </a:solidFill>
                <a:latin typeface="Arial" charset="0"/>
              </a:defRPr>
            </a:lvl9pPr>
          </a:lstStyle>
          <a:p>
            <a:pPr>
              <a:spcBef>
                <a:spcPct val="0"/>
              </a:spcBef>
            </a:pPr>
            <a:fld id="{B3D9A837-8C5E-4AE6-BE5F-E8AD7C701E20}" type="slidenum">
              <a:rPr kumimoji="0" lang="en-US" altLang="en-US" smtClean="0">
                <a:latin typeface="Times New Roman" pitchFamily="18" charset="0"/>
              </a:rPr>
              <a:pPr>
                <a:spcBef>
                  <a:spcPct val="0"/>
                </a:spcBef>
              </a:pPr>
              <a:t>17</a:t>
            </a:fld>
            <a:endParaRPr kumimoji="0" lang="en-US" alt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25296016-0304-4C2D-B000-86CFFB7095D3}" type="slidenum">
              <a:rPr lang="en-US" altLang="en-US" sz="1200"/>
              <a:pPr eaLnBrk="1" hangingPunct="1"/>
              <a:t>18</a:t>
            </a:fld>
            <a:endParaRPr lang="en-US" altLang="en-US" sz="120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sz="1400">
                <a:latin typeface="Arial Unicode MS" pitchFamily="34" charset="-128"/>
                <a:cs typeface="Times New Roman" pitchFamily="18" charset="0"/>
              </a:rPr>
              <a:t>According to 3CCR section 6432:</a:t>
            </a:r>
          </a:p>
          <a:p>
            <a:pPr eaLnBrk="1" hangingPunct="1"/>
            <a:r>
              <a:rPr lang="en-US" altLang="en-US" sz="1400">
                <a:latin typeface="Arial Unicode MS" pitchFamily="34" charset="-128"/>
                <a:cs typeface="Times New Roman" pitchFamily="18" charset="0"/>
              </a:rPr>
              <a:t>The CAC shall determine whether a substantial adverse environmental impact may result from the use of a pesticide before issuing any permit to use a pesticide and when evaluating the Notice of Intent (NOI).  The CAC shall take appropriate action to assure compliance.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B8D0EF56-AABC-4544-8D7E-A4364E9A1BEF}" type="slidenum">
              <a:rPr lang="en-US" altLang="en-US" sz="1200"/>
              <a:pPr eaLnBrk="1" hangingPunct="1"/>
              <a:t>19</a:t>
            </a:fld>
            <a:endParaRPr lang="en-US" altLang="en-US" sz="1200"/>
          </a:p>
        </p:txBody>
      </p:sp>
      <p:sp>
        <p:nvSpPr>
          <p:cNvPr id="115715" name="Rectangle 2"/>
          <p:cNvSpPr>
            <a:spLocks noGrp="1" noRot="1" noChangeAspect="1" noChangeArrowheads="1" noTextEdit="1"/>
          </p:cNvSpPr>
          <p:nvPr>
            <p:ph type="sldImg"/>
          </p:nvPr>
        </p:nvSpPr>
        <p:spPr>
          <a:xfrm>
            <a:off x="1181100" y="309563"/>
            <a:ext cx="4648200" cy="3486150"/>
          </a:xfrm>
          <a:ln/>
        </p:spPr>
      </p:sp>
      <p:pic>
        <p:nvPicPr>
          <p:cNvPr id="115716"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12613" y="3950970"/>
            <a:ext cx="5140960" cy="873152"/>
          </a:xfrm>
          <a:noFill/>
        </p:spPr>
      </p:pic>
      <p:sp>
        <p:nvSpPr>
          <p:cNvPr id="115717" name="Text Box 4"/>
          <p:cNvSpPr txBox="1">
            <a:spLocks noChangeArrowheads="1"/>
          </p:cNvSpPr>
          <p:nvPr/>
        </p:nvSpPr>
        <p:spPr bwMode="auto">
          <a:xfrm>
            <a:off x="934720" y="4958080"/>
            <a:ext cx="4985173" cy="268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a:latin typeface="Arial Unicode MS" pitchFamily="34" charset="-128"/>
              </a:rPr>
              <a:t>Hand out RM Permit System flow charts and discuss.  Cover job vs seasonal permits &amp; 3 year permits</a:t>
            </a:r>
          </a:p>
          <a:p>
            <a:pPr eaLnBrk="1" hangingPunct="1">
              <a:spcBef>
                <a:spcPct val="50000"/>
              </a:spcBef>
            </a:pPr>
            <a:r>
              <a:rPr lang="en-US" altLang="en-US" sz="1400">
                <a:latin typeface="Arial Unicode MS" pitchFamily="34" charset="-128"/>
              </a:rPr>
              <a:t>Agricultural commissioners have the option of issuing multi-year permits to perennial agricultural plantings (such as fruit trees or grapevines), nonproduction agricultural sites, and nonagricultural sites. However, the permittee must immediately notify the commissioner of any changes in the information on the permit (for example, a change in the kind of crops planted, or a newly constructed labor camp or home nearby).</a:t>
            </a:r>
          </a:p>
          <a:p>
            <a:pPr eaLnBrk="1" hangingPunct="1">
              <a:spcBef>
                <a:spcPct val="50000"/>
              </a:spcBef>
            </a:pPr>
            <a:endParaRPr lang="en-US" altLang="en-US" sz="1400">
              <a:latin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DC58C-6DD4-4FBE-B1A8-B2A1E6E7D263}" type="slidenum">
              <a:rPr lang="en-US" smtClean="0"/>
              <a:t>2</a:t>
            </a:fld>
            <a:endParaRPr lang="en-US"/>
          </a:p>
        </p:txBody>
      </p:sp>
    </p:spTree>
    <p:extLst>
      <p:ext uri="{BB962C8B-B14F-4D97-AF65-F5344CB8AC3E}">
        <p14:creationId xmlns:p14="http://schemas.microsoft.com/office/powerpoint/2010/main" val="471646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B13F733-9317-4DA9-8A88-F73045B78D64}" type="slidenum">
              <a:rPr lang="en-US" altLang="en-US" sz="1200"/>
              <a:pPr eaLnBrk="1" hangingPunct="1"/>
              <a:t>20</a:t>
            </a:fld>
            <a:endParaRPr lang="en-US" altLang="en-US" sz="1200"/>
          </a:p>
        </p:txBody>
      </p:sp>
      <p:sp>
        <p:nvSpPr>
          <p:cNvPr id="100355" name="Rectangle 2"/>
          <p:cNvSpPr>
            <a:spLocks noGrp="1" noRot="1" noChangeAspect="1" noChangeArrowheads="1" noTextEdit="1"/>
          </p:cNvSpPr>
          <p:nvPr>
            <p:ph type="sldImg"/>
          </p:nvPr>
        </p:nvSpPr>
        <p:spPr>
          <a:xfrm>
            <a:off x="1682750" y="231775"/>
            <a:ext cx="3100388" cy="2324100"/>
          </a:xfrm>
          <a:ln/>
        </p:spPr>
      </p:sp>
      <p:sp>
        <p:nvSpPr>
          <p:cNvPr id="100356" name="Text Box 4"/>
          <p:cNvSpPr txBox="1">
            <a:spLocks noChangeArrowheads="1"/>
          </p:cNvSpPr>
          <p:nvPr/>
        </p:nvSpPr>
        <p:spPr bwMode="auto">
          <a:xfrm>
            <a:off x="623147" y="2943860"/>
            <a:ext cx="5764107" cy="3770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ltLang="en-US" sz="1400">
                <a:latin typeface="Arial Unicode MS" pitchFamily="34" charset="-128"/>
                <a:cs typeface="Times New Roman" pitchFamily="18" charset="0"/>
              </a:rPr>
              <a:t> If the approximate date(s) or crop stage(s) of intended restricted material application(s); expected method of application (including dilution, volume per acre or other units, and dosage); and name of the pest control business (if any), name, business address, and license or certificate number with expiration date of the certified private or commercial applicator responsible for supervising the possession or use of the restricted material(s) </a:t>
            </a:r>
            <a:r>
              <a:rPr lang="en-US" altLang="en-US" sz="1400" u="sng">
                <a:latin typeface="Arial Unicode MS" pitchFamily="34" charset="-128"/>
                <a:cs typeface="Times New Roman" pitchFamily="18" charset="0"/>
              </a:rPr>
              <a:t>are not on the preliminary restricted materials permit (application)</a:t>
            </a:r>
            <a:r>
              <a:rPr lang="en-US" altLang="en-US" sz="1400">
                <a:latin typeface="Arial Unicode MS" pitchFamily="34" charset="-128"/>
                <a:cs typeface="Times New Roman" pitchFamily="18" charset="0"/>
              </a:rPr>
              <a:t>, they must be included on the NOI.  (3CCR section 6434)</a:t>
            </a:r>
            <a:r>
              <a:rPr lang="en-US" altLang="en-US" sz="1400">
                <a:latin typeface="Arial Unicode MS" pitchFamily="34" charset="-128"/>
              </a:rPr>
              <a:t> </a:t>
            </a:r>
          </a:p>
          <a:p>
            <a:pPr eaLnBrk="1" hangingPunct="1">
              <a:spcBef>
                <a:spcPct val="50000"/>
              </a:spcBef>
            </a:pPr>
            <a:r>
              <a:rPr lang="en-US" altLang="en-US" sz="1400">
                <a:latin typeface="Arial Unicode MS" pitchFamily="34" charset="-128"/>
                <a:cs typeface="Times New Roman" pitchFamily="18" charset="0"/>
              </a:rPr>
              <a:t>The CAC may allow less than 24 hours notice for the NOI when it is determined that:</a:t>
            </a:r>
          </a:p>
          <a:p>
            <a:pPr eaLnBrk="1" hangingPunct="1">
              <a:spcBef>
                <a:spcPct val="50000"/>
              </a:spcBef>
            </a:pPr>
            <a:r>
              <a:rPr lang="en-US" altLang="en-US" sz="1400">
                <a:latin typeface="Arial Unicode MS" pitchFamily="34" charset="-128"/>
                <a:cs typeface="Times New Roman" pitchFamily="18" charset="0"/>
              </a:rPr>
              <a:t>·  Because of the nature of the commodity or pest problem, effective pest control cannot be attained; and/or</a:t>
            </a:r>
          </a:p>
          <a:p>
            <a:pPr eaLnBrk="1" hangingPunct="1">
              <a:spcBef>
                <a:spcPct val="50000"/>
              </a:spcBef>
            </a:pPr>
            <a:r>
              <a:rPr lang="en-US" altLang="en-US" sz="1400">
                <a:latin typeface="Arial Unicode MS" pitchFamily="34" charset="-128"/>
                <a:cs typeface="Times New Roman" pitchFamily="18" charset="0"/>
              </a:rPr>
              <a:t>·  24 hours are not necessary to adequately evaluate the application.</a:t>
            </a:r>
          </a:p>
          <a:p>
            <a:pPr eaLnBrk="1" hangingPunct="1">
              <a:spcBef>
                <a:spcPct val="50000"/>
              </a:spcBef>
            </a:pPr>
            <a:endParaRPr lang="en-US" altLang="en-US" sz="1400">
              <a:latin typeface="Arial Unicode MS"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DC58C-6DD4-4FBE-B1A8-B2A1E6E7D263}" type="slidenum">
              <a:rPr lang="en-US" smtClean="0"/>
              <a:t>21</a:t>
            </a:fld>
            <a:endParaRPr lang="en-US"/>
          </a:p>
        </p:txBody>
      </p:sp>
    </p:spTree>
    <p:extLst>
      <p:ext uri="{BB962C8B-B14F-4D97-AF65-F5344CB8AC3E}">
        <p14:creationId xmlns:p14="http://schemas.microsoft.com/office/powerpoint/2010/main" val="1721142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3C55B71-BC6C-465F-BF09-CE151799256E}" type="slidenum">
              <a:rPr lang="en-US" altLang="en-US" sz="1200"/>
              <a:pPr eaLnBrk="1" hangingPunct="1"/>
              <a:t>22</a:t>
            </a:fld>
            <a:endParaRPr lang="en-US" altLang="en-US" sz="1200"/>
          </a:p>
        </p:txBody>
      </p:sp>
      <p:sp>
        <p:nvSpPr>
          <p:cNvPr id="104451" name="Rectangle 2"/>
          <p:cNvSpPr>
            <a:spLocks noGrp="1" noRot="1" noChangeAspect="1" noChangeArrowheads="1" noTextEdit="1"/>
          </p:cNvSpPr>
          <p:nvPr>
            <p:ph type="sldImg"/>
          </p:nvPr>
        </p:nvSpPr>
        <p:spPr>
          <a:xfrm>
            <a:off x="1335088" y="309563"/>
            <a:ext cx="4029075" cy="3021012"/>
          </a:xfrm>
          <a:ln/>
        </p:spPr>
      </p:sp>
      <p:sp>
        <p:nvSpPr>
          <p:cNvPr id="104452" name="Rectangle 3"/>
          <p:cNvSpPr>
            <a:spLocks noGrp="1" noChangeArrowheads="1"/>
          </p:cNvSpPr>
          <p:nvPr>
            <p:ph type="body" idx="1"/>
          </p:nvPr>
        </p:nvSpPr>
        <p:spPr>
          <a:xfrm>
            <a:off x="1012613" y="3796030"/>
            <a:ext cx="5140960" cy="5113020"/>
          </a:xfrm>
          <a:noFill/>
        </p:spPr>
        <p:txBody>
          <a:bodyPr/>
          <a:lstStyle/>
          <a:p>
            <a:pPr eaLnBrk="1" hangingPunct="1"/>
            <a:r>
              <a:rPr lang="en-US" altLang="en-US" sz="1400" b="1" dirty="0">
                <a:latin typeface="Arial Unicode MS" pitchFamily="34" charset="-128"/>
                <a:cs typeface="Times New Roman" pitchFamily="18" charset="0"/>
              </a:rPr>
              <a:t>Bridge from CEQA to RMs:  </a:t>
            </a:r>
            <a:r>
              <a:rPr lang="en-US" altLang="en-US" sz="1400" dirty="0">
                <a:latin typeface="Arial Unicode MS" pitchFamily="34" charset="-128"/>
                <a:cs typeface="Times New Roman" pitchFamily="18" charset="0"/>
              </a:rPr>
              <a:t>So, part of our EIR equivalency under CEQA is the r</a:t>
            </a:r>
            <a:r>
              <a:rPr lang="en-US" altLang="en-US" sz="1400" dirty="0">
                <a:latin typeface="Arial Unicode MS" pitchFamily="34" charset="-128"/>
              </a:rPr>
              <a:t>egulation of use of restricted materials through the restricted materials permit process</a:t>
            </a:r>
          </a:p>
          <a:p>
            <a:pPr eaLnBrk="1" hangingPunct="1"/>
            <a:r>
              <a:rPr lang="en-US" altLang="en-US" sz="1400" b="1" dirty="0">
                <a:latin typeface="Arial Unicode MS" pitchFamily="34" charset="-128"/>
                <a:cs typeface="Times New Roman" pitchFamily="18" charset="0"/>
              </a:rPr>
              <a:t>Why Is A Pesticide  Restricted??</a:t>
            </a:r>
          </a:p>
          <a:p>
            <a:pPr eaLnBrk="1" hangingPunct="1"/>
            <a:r>
              <a:rPr lang="en-US" altLang="en-US" sz="1400" dirty="0">
                <a:latin typeface="Arial Unicode MS" pitchFamily="34" charset="-128"/>
                <a:cs typeface="Times New Roman" pitchFamily="18" charset="0"/>
              </a:rPr>
              <a:t>The criteria to designate a pesticide as a restricted material in California include hazards to public health, farm workers, domestic animals, honeybees, the environment, wildlife, or crops other than those being treated. </a:t>
            </a:r>
          </a:p>
          <a:p>
            <a:pPr eaLnBrk="1" hangingPunct="1"/>
            <a:endParaRPr lang="en-US" altLang="en-US" sz="800" dirty="0">
              <a:latin typeface="Arial Unicode MS" pitchFamily="34" charset="-128"/>
              <a:cs typeface="Times New Roman" pitchFamily="18" charset="0"/>
            </a:endParaRPr>
          </a:p>
          <a:p>
            <a:pPr eaLnBrk="1" hangingPunct="1"/>
            <a:r>
              <a:rPr lang="en-US" altLang="en-US" sz="1400" dirty="0">
                <a:latin typeface="Arial Unicode MS" pitchFamily="34" charset="-128"/>
                <a:cs typeface="Times New Roman" pitchFamily="18" charset="0"/>
              </a:rPr>
              <a:t>DPR gives pesticides a restricted designation through regulation. All federally restricted-use pesticides are designated as restricted materials in California by reference in regulation. In addition, California has additional pesticides that DPR has designated as restricted-use. DPR may propose pesticides for designation as restricted materials at any time, often based on a review of data submitted by registrants or information derived from field studies or incident investigations. (For example, pesticides found in ground water from routine agricultural use are designated restricted materials to allow for greater local control over their use.)</a:t>
            </a:r>
          </a:p>
          <a:p>
            <a:pPr eaLnBrk="1" hangingPunct="1"/>
            <a:r>
              <a:rPr lang="en-US" altLang="en-US" sz="800" dirty="0">
                <a:latin typeface="Arial Unicode MS" pitchFamily="34" charset="-128"/>
              </a:rPr>
              <a:t> </a:t>
            </a:r>
          </a:p>
          <a:p>
            <a:pPr eaLnBrk="1" hangingPunct="1"/>
            <a:r>
              <a:rPr lang="en-US" altLang="en-US" sz="1400" dirty="0">
                <a:latin typeface="Arial Unicode MS" pitchFamily="34" charset="-128"/>
              </a:rPr>
              <a:t>Hand out RM Charts Appendix C  of ENF 04-11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DC58C-6DD4-4FBE-B1A8-B2A1E6E7D263}" type="slidenum">
              <a:rPr lang="en-US" smtClean="0"/>
              <a:t>23</a:t>
            </a:fld>
            <a:endParaRPr lang="en-US"/>
          </a:p>
        </p:txBody>
      </p:sp>
    </p:spTree>
    <p:extLst>
      <p:ext uri="{BB962C8B-B14F-4D97-AF65-F5344CB8AC3E}">
        <p14:creationId xmlns:p14="http://schemas.microsoft.com/office/powerpoint/2010/main" val="219824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nchor="t"/>
          <a:lstStyle/>
          <a:p>
            <a:pPr>
              <a:spcBef>
                <a:spcPct val="0"/>
              </a:spcBef>
            </a:pPr>
            <a:r>
              <a:rPr lang="en-US" altLang="en-US" dirty="0" smtClean="0"/>
              <a:t>Chapter 1294, statutes of 1949 (SB 221) and chapter 1295, statutes of </a:t>
            </a:r>
            <a:r>
              <a:rPr lang="en-US" altLang="en-US" dirty="0" smtClean="0"/>
              <a:t>1949 </a:t>
            </a:r>
            <a:r>
              <a:rPr lang="en-US" altLang="en-US" dirty="0" smtClean="0"/>
              <a:t>(SB 477) adopted restrictions on certain pesticides with the </a:t>
            </a:r>
            <a:r>
              <a:rPr lang="en-US" altLang="en-US" dirty="0" smtClean="0"/>
              <a:t>potential </a:t>
            </a:r>
            <a:r>
              <a:rPr lang="en-US" altLang="en-US" dirty="0" smtClean="0"/>
              <a:t>to cause injury to people, crops, or the environment</a:t>
            </a:r>
            <a:r>
              <a:rPr lang="en-US" altLang="en-US" dirty="0" smtClean="0"/>
              <a:t>.</a:t>
            </a:r>
          </a:p>
          <a:p>
            <a:pPr>
              <a:spcBef>
                <a:spcPct val="0"/>
              </a:spcBef>
            </a:pPr>
            <a:endParaRPr lang="en-US" altLang="en-US" dirty="0" smtClean="0"/>
          </a:p>
          <a:p>
            <a:r>
              <a:rPr lang="en-US" altLang="en-US" dirty="0" smtClean="0"/>
              <a:t>These pesticides were originally known as Injurious Herbicides </a:t>
            </a:r>
            <a:r>
              <a:rPr lang="en-US" altLang="en-US" dirty="0" smtClean="0"/>
              <a:t>and Injurious </a:t>
            </a:r>
            <a:r>
              <a:rPr lang="en-US" altLang="en-US" dirty="0" smtClean="0"/>
              <a:t>Materials. The enactment of these statutes was largely due to </a:t>
            </a:r>
            <a:r>
              <a:rPr lang="en-US" altLang="en-US" dirty="0" smtClean="0"/>
              <a:t>major </a:t>
            </a:r>
            <a:r>
              <a:rPr lang="en-US" altLang="en-US" dirty="0" smtClean="0"/>
              <a:t>problems in the San Joaquin Valley caused by drift and other </a:t>
            </a:r>
            <a:r>
              <a:rPr lang="en-US" altLang="en-US" dirty="0" smtClean="0"/>
              <a:t>off-site air </a:t>
            </a:r>
            <a:r>
              <a:rPr lang="en-US" altLang="en-US" dirty="0" smtClean="0"/>
              <a:t>movement of the new </a:t>
            </a:r>
            <a:r>
              <a:rPr lang="en-US" altLang="en-US" dirty="0" err="1" smtClean="0"/>
              <a:t>phenoxy</a:t>
            </a:r>
            <a:r>
              <a:rPr lang="en-US" altLang="en-US" dirty="0" smtClean="0"/>
              <a:t> herbicides. Grapes and cotton were </a:t>
            </a:r>
            <a:r>
              <a:rPr lang="en-US" altLang="en-US" dirty="0" smtClean="0"/>
              <a:t>major </a:t>
            </a:r>
            <a:r>
              <a:rPr lang="en-US" altLang="en-US" dirty="0" smtClean="0"/>
              <a:t>crops that were highly susceptible to these herbicides which </a:t>
            </a:r>
            <a:r>
              <a:rPr lang="en-US" altLang="en-US" dirty="0" smtClean="0"/>
              <a:t>were being </a:t>
            </a:r>
            <a:r>
              <a:rPr lang="en-US" altLang="en-US" dirty="0" smtClean="0"/>
              <a:t>increasingly used for broadleaf weed control on grain crops. </a:t>
            </a:r>
          </a:p>
          <a:p>
            <a:endParaRPr lang="en-US" altLang="en-US" dirty="0" smtClean="0"/>
          </a:p>
          <a:p>
            <a:r>
              <a:rPr lang="en-US" altLang="en-US" dirty="0" smtClean="0"/>
              <a:t>The permit process, which had been in place in Imperial County since </a:t>
            </a:r>
            <a:r>
              <a:rPr lang="en-US" altLang="en-US" dirty="0" smtClean="0"/>
              <a:t>1938</a:t>
            </a:r>
            <a:r>
              <a:rPr lang="en-US" altLang="en-US" dirty="0" smtClean="0"/>
              <a:t>, was brought to the state level. This aspect of the pesticide regulatory </a:t>
            </a:r>
            <a:r>
              <a:rPr lang="en-US" altLang="en-US" dirty="0" smtClean="0"/>
              <a:t>program </a:t>
            </a:r>
            <a:r>
              <a:rPr lang="en-US" altLang="en-US" dirty="0" smtClean="0"/>
              <a:t>has become known as the restricted materials program.</a:t>
            </a:r>
          </a:p>
          <a:p>
            <a:endParaRPr lang="en-US" altLang="en-US" dirty="0" smtClean="0"/>
          </a:p>
        </p:txBody>
      </p:sp>
      <p:sp>
        <p:nvSpPr>
          <p:cNvPr id="39940" name="Slide Number Placeholder 3"/>
          <p:cNvSpPr>
            <a:spLocks noGrp="1"/>
          </p:cNvSpPr>
          <p:nvPr>
            <p:ph type="sldNum" sz="quarter" idx="5"/>
          </p:nvPr>
        </p:nvSpPr>
        <p:spPr>
          <a:noFill/>
        </p:spPr>
        <p:txBody>
          <a:bodyPr/>
          <a:lstStyle>
            <a:lvl1pPr defTabSz="931811" eaLnBrk="0" hangingPunct="0">
              <a:spcBef>
                <a:spcPct val="30000"/>
              </a:spcBef>
              <a:defRPr kumimoji="1" sz="1200">
                <a:solidFill>
                  <a:schemeClr val="tx1"/>
                </a:solidFill>
                <a:latin typeface="Arial" charset="0"/>
              </a:defRPr>
            </a:lvl1pPr>
            <a:lvl2pPr marL="742909" indent="-285734" defTabSz="931811" eaLnBrk="0" hangingPunct="0">
              <a:spcBef>
                <a:spcPct val="30000"/>
              </a:spcBef>
              <a:defRPr kumimoji="1" sz="1200">
                <a:solidFill>
                  <a:schemeClr val="tx1"/>
                </a:solidFill>
                <a:latin typeface="Arial" charset="0"/>
              </a:defRPr>
            </a:lvl2pPr>
            <a:lvl3pPr marL="1142937" indent="-228587" defTabSz="931811" eaLnBrk="0" hangingPunct="0">
              <a:spcBef>
                <a:spcPct val="30000"/>
              </a:spcBef>
              <a:defRPr kumimoji="1" sz="1200">
                <a:solidFill>
                  <a:schemeClr val="tx1"/>
                </a:solidFill>
                <a:latin typeface="Arial" charset="0"/>
              </a:defRPr>
            </a:lvl3pPr>
            <a:lvl4pPr marL="1600111" indent="-228587" defTabSz="931811" eaLnBrk="0" hangingPunct="0">
              <a:spcBef>
                <a:spcPct val="30000"/>
              </a:spcBef>
              <a:defRPr kumimoji="1" sz="1200">
                <a:solidFill>
                  <a:schemeClr val="tx1"/>
                </a:solidFill>
                <a:latin typeface="Arial" charset="0"/>
              </a:defRPr>
            </a:lvl4pPr>
            <a:lvl5pPr marL="2057287" indent="-228587" defTabSz="931811" eaLnBrk="0" hangingPunct="0">
              <a:spcBef>
                <a:spcPct val="30000"/>
              </a:spcBef>
              <a:defRPr kumimoji="1" sz="1200">
                <a:solidFill>
                  <a:schemeClr val="tx1"/>
                </a:solidFill>
                <a:latin typeface="Arial" charset="0"/>
              </a:defRPr>
            </a:lvl5pPr>
            <a:lvl6pPr marL="2514461" indent="-228587" defTabSz="931811" eaLnBrk="0" fontAlgn="base" hangingPunct="0">
              <a:spcBef>
                <a:spcPct val="30000"/>
              </a:spcBef>
              <a:spcAft>
                <a:spcPct val="0"/>
              </a:spcAft>
              <a:defRPr kumimoji="1" sz="1200">
                <a:solidFill>
                  <a:schemeClr val="tx1"/>
                </a:solidFill>
                <a:latin typeface="Arial" charset="0"/>
              </a:defRPr>
            </a:lvl6pPr>
            <a:lvl7pPr marL="2971635" indent="-228587" defTabSz="931811" eaLnBrk="0" fontAlgn="base" hangingPunct="0">
              <a:spcBef>
                <a:spcPct val="30000"/>
              </a:spcBef>
              <a:spcAft>
                <a:spcPct val="0"/>
              </a:spcAft>
              <a:defRPr kumimoji="1" sz="1200">
                <a:solidFill>
                  <a:schemeClr val="tx1"/>
                </a:solidFill>
                <a:latin typeface="Arial" charset="0"/>
              </a:defRPr>
            </a:lvl7pPr>
            <a:lvl8pPr marL="3428811" indent="-228587" defTabSz="931811" eaLnBrk="0" fontAlgn="base" hangingPunct="0">
              <a:spcBef>
                <a:spcPct val="30000"/>
              </a:spcBef>
              <a:spcAft>
                <a:spcPct val="0"/>
              </a:spcAft>
              <a:defRPr kumimoji="1" sz="1200">
                <a:solidFill>
                  <a:schemeClr val="tx1"/>
                </a:solidFill>
                <a:latin typeface="Arial" charset="0"/>
              </a:defRPr>
            </a:lvl8pPr>
            <a:lvl9pPr marL="3885985" indent="-228587" defTabSz="931811" eaLnBrk="0" fontAlgn="base" hangingPunct="0">
              <a:spcBef>
                <a:spcPct val="30000"/>
              </a:spcBef>
              <a:spcAft>
                <a:spcPct val="0"/>
              </a:spcAft>
              <a:defRPr kumimoji="1" sz="1200">
                <a:solidFill>
                  <a:schemeClr val="tx1"/>
                </a:solidFill>
                <a:latin typeface="Arial" charset="0"/>
              </a:defRPr>
            </a:lvl9pPr>
          </a:lstStyle>
          <a:p>
            <a:pPr>
              <a:spcBef>
                <a:spcPct val="0"/>
              </a:spcBef>
            </a:pPr>
            <a:fld id="{6280C1EA-A2FE-4629-9BDF-E2EF8C5BE83C}" type="slidenum">
              <a:rPr kumimoji="0" lang="en-US" altLang="en-US" smtClean="0">
                <a:latin typeface="Times New Roman" pitchFamily="18" charset="0"/>
              </a:rPr>
              <a:pPr>
                <a:spcBef>
                  <a:spcPct val="0"/>
                </a:spcBef>
              </a:pPr>
              <a:t>3</a:t>
            </a:fld>
            <a:endParaRPr kumimoji="0" lang="en-US" alt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546E378-2507-4FC5-8AA6-C0503C4BAD59}" type="slidenum">
              <a:rPr lang="en-US" altLang="en-US" sz="1200"/>
              <a:pPr eaLnBrk="1" hangingPunct="1"/>
              <a:t>4</a:t>
            </a:fld>
            <a:endParaRPr lang="en-US" altLang="en-US" sz="1200"/>
          </a:p>
        </p:txBody>
      </p:sp>
      <p:sp>
        <p:nvSpPr>
          <p:cNvPr id="88067" name="Rectangle 1026"/>
          <p:cNvSpPr>
            <a:spLocks noGrp="1" noRot="1" noChangeAspect="1" noChangeArrowheads="1" noTextEdit="1"/>
          </p:cNvSpPr>
          <p:nvPr>
            <p:ph type="sldImg"/>
          </p:nvPr>
        </p:nvSpPr>
        <p:spPr>
          <a:ln/>
        </p:spPr>
      </p:sp>
      <p:sp>
        <p:nvSpPr>
          <p:cNvPr id="88068" name="Rectangle 1027"/>
          <p:cNvSpPr>
            <a:spLocks noGrp="1" noChangeArrowheads="1"/>
          </p:cNvSpPr>
          <p:nvPr>
            <p:ph type="body" idx="1"/>
          </p:nvPr>
        </p:nvSpPr>
        <p:spPr>
          <a:noFill/>
        </p:spPr>
        <p:txBody>
          <a:bodyPr/>
          <a:lstStyle/>
          <a:p>
            <a:pPr eaLnBrk="1" hangingPunct="1"/>
            <a:r>
              <a:rPr lang="en-US" altLang="en-US" dirty="0" smtClean="0">
                <a:cs typeface="Times New Roman" pitchFamily="18" charset="0"/>
              </a:rPr>
              <a:t>DPR’s functional equivalency certification, and the regulations that were adopted to implement it, </a:t>
            </a:r>
          </a:p>
          <a:p>
            <a:pPr eaLnBrk="1" hangingPunct="1"/>
            <a:endParaRPr lang="en-US" altLang="en-US" dirty="0" smtClean="0">
              <a:cs typeface="Times New Roman" pitchFamily="18" charset="0"/>
            </a:endParaRPr>
          </a:p>
          <a:p>
            <a:pPr eaLnBrk="1" hangingPunct="1"/>
            <a:r>
              <a:rPr lang="en-US" altLang="en-US" dirty="0" smtClean="0">
                <a:cs typeface="Times New Roman" pitchFamily="18" charset="0"/>
              </a:rPr>
              <a:t>require the program to include, among other things, </a:t>
            </a:r>
          </a:p>
          <a:p>
            <a:pPr eaLnBrk="1" hangingPunct="1"/>
            <a:r>
              <a:rPr lang="en-US" altLang="en-US" dirty="0" smtClean="0">
                <a:cs typeface="Times New Roman" pitchFamily="18" charset="0"/>
              </a:rPr>
              <a:t>guidelines for the orderly evaluation of proposed activities </a:t>
            </a:r>
          </a:p>
          <a:p>
            <a:pPr eaLnBrk="1" hangingPunct="1"/>
            <a:r>
              <a:rPr lang="en-US" altLang="en-US" dirty="0" smtClean="0">
                <a:cs typeface="Times New Roman" pitchFamily="18" charset="0"/>
              </a:rPr>
              <a:t>and the preparation of the plan (permit) in a manner consistent with the environmental purposes of the regulatory program.  </a:t>
            </a:r>
          </a:p>
          <a:p>
            <a:pPr eaLnBrk="1" hangingPunct="1"/>
            <a:endParaRPr lang="en-US" altLang="en-US" dirty="0" smtClean="0">
              <a:cs typeface="Times New Roman" pitchFamily="18" charset="0"/>
            </a:endParaRPr>
          </a:p>
          <a:p>
            <a:pPr eaLnBrk="1" hangingPunct="1"/>
            <a:r>
              <a:rPr lang="en-US" altLang="en-US" dirty="0" smtClean="0">
                <a:cs typeface="Times New Roman" pitchFamily="18" charset="0"/>
              </a:rPr>
              <a:t>Title 3, California Code of Regulations sections 6420 through 6444 contains the requirements for the permit evaluation program.</a:t>
            </a:r>
          </a:p>
          <a:p>
            <a:pPr eaLnBrk="1" hangingPunct="1"/>
            <a:endParaRPr lang="en-US" altLang="en-US" dirty="0" smtClean="0">
              <a:cs typeface="Times New Roman" pitchFamily="18" charset="0"/>
            </a:endParaRPr>
          </a:p>
          <a:p>
            <a:pPr eaLnBrk="1" hangingPunct="1"/>
            <a:r>
              <a:rPr lang="en-US" altLang="en-US" dirty="0" smtClean="0">
                <a:cs typeface="Times New Roman" pitchFamily="18" charset="0"/>
              </a:rPr>
              <a:t>The purpose for our permitting process are: (on the slide)</a:t>
            </a:r>
            <a:r>
              <a:rPr lang="en-US" altLang="en-US"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26519F-2040-4FE1-B0B2-82A93E45C775}" type="slidenum">
              <a:rPr lang="en-US" altLang="en-US"/>
              <a:pPr/>
              <a:t>5</a:t>
            </a:fld>
            <a:endParaRPr lang="en-US" alt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altLang="en-US">
                <a:cs typeface="Times New Roman" pitchFamily="18" charset="0"/>
              </a:rPr>
              <a:t>DPR and the CACs must assure that our restricted materials permit system protects people and the environment while allowing for effective pest control.  </a:t>
            </a:r>
          </a:p>
          <a:p>
            <a:endParaRPr lang="en-US" altLang="en-US">
              <a:cs typeface="Times New Roman" pitchFamily="18" charset="0"/>
            </a:endParaRPr>
          </a:p>
          <a:p>
            <a:r>
              <a:rPr lang="en-US" altLang="en-US">
                <a:cs typeface="Times New Roman" pitchFamily="18" charset="0"/>
              </a:rPr>
              <a:t>In order to do that we must assess hazards and if possible either mitigate them or deny use of a pesticide.  </a:t>
            </a:r>
          </a:p>
          <a:p>
            <a:endParaRPr lang="en-US" altLang="en-US">
              <a:cs typeface="Times New Roman" pitchFamily="18" charset="0"/>
            </a:endParaRP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7774227-20F4-4AEC-A074-DC067509FCC2}" type="slidenum">
              <a:rPr lang="en-US" altLang="en-US" sz="1200"/>
              <a:pPr eaLnBrk="1" hangingPunct="1"/>
              <a:t>6</a:t>
            </a:fld>
            <a:endParaRPr lang="en-US" altLang="en-US" sz="12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cs typeface="Times New Roman" pitchFamily="18" charset="0"/>
              </a:rPr>
              <a:t>These requirements are diagrammed in the chart </a:t>
            </a:r>
            <a:r>
              <a:rPr lang="en-US" altLang="en-US" i="1" smtClean="0">
                <a:cs typeface="Times New Roman" pitchFamily="18" charset="0"/>
              </a:rPr>
              <a:t>Overview of the Pesticide Permit Consideration Process Under Functional Equivalency Certification (Chart)</a:t>
            </a:r>
            <a:r>
              <a:rPr lang="en-US" altLang="en-US" smtClean="0">
                <a:cs typeface="Times New Roman" pitchFamily="18" charset="0"/>
              </a:rPr>
              <a:t> </a:t>
            </a:r>
          </a:p>
          <a:p>
            <a:pPr eaLnBrk="1" hangingPunct="1"/>
            <a:endParaRPr lang="en-US" altLang="en-US" smtClean="0">
              <a:cs typeface="Times New Roman" pitchFamily="18" charset="0"/>
            </a:endParaRPr>
          </a:p>
          <a:p>
            <a:pPr eaLnBrk="1" hangingPunct="1"/>
            <a:r>
              <a:rPr lang="en-US" altLang="en-US" smtClean="0">
                <a:cs typeface="Times New Roman" pitchFamily="18" charset="0"/>
              </a:rPr>
              <a:t>We will go over each step</a:t>
            </a:r>
          </a:p>
          <a:p>
            <a:pPr eaLnBrk="1" hangingPunct="1"/>
            <a:endParaRPr lang="en-US" altLang="en-US" smtClean="0">
              <a:cs typeface="Times New Roman" pitchFamily="18" charset="0"/>
            </a:endParaRPr>
          </a:p>
          <a:p>
            <a:pPr eaLnBrk="1" hangingPunct="1"/>
            <a:r>
              <a:rPr lang="en-US" altLang="en-US" sz="1800">
                <a:cs typeface="Times New Roman" pitchFamily="18" charset="0"/>
              </a:rPr>
              <a:t>Hand out flow charts from new manual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C99B7D69-06A9-4B20-9F2D-E4E66F11F934}" type="slidenum">
              <a:rPr lang="en-US" altLang="en-US" sz="1200"/>
              <a:pPr eaLnBrk="1" hangingPunct="1"/>
              <a:t>7</a:t>
            </a:fld>
            <a:endParaRPr lang="en-US" altLang="en-US" sz="12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dirty="0" smtClean="0">
                <a:cs typeface="Times New Roman" pitchFamily="18" charset="0"/>
              </a:rPr>
              <a:t>Identify the hazards of the pesticide(s) to be used.  Pesticide labeling, DPR risk characterization documents, other available information, and experience should all be used (</a:t>
            </a:r>
            <a:r>
              <a:rPr lang="en-US" altLang="en-US" i="1" dirty="0" smtClean="0">
                <a:cs typeface="Times New Roman" pitchFamily="18" charset="0"/>
              </a:rPr>
              <a:t>3 CCR section 6432</a:t>
            </a:r>
            <a:r>
              <a:rPr lang="en-US" altLang="en-US" dirty="0" smtClean="0">
                <a:cs typeface="Times New Roman" pitchFamily="18" charset="0"/>
              </a:rPr>
              <a:t>).  A pesticide may have more than one identifiable hazard.  In virtually all cases, there will be one or more identified hazards to some element of the public or environment.</a:t>
            </a:r>
            <a:r>
              <a:rPr lang="en-US" altLang="en-US" dirty="0" smtClean="0"/>
              <a:t> </a:t>
            </a:r>
          </a:p>
          <a:p>
            <a:pPr eaLnBrk="1" hangingPunct="1"/>
            <a:endParaRPr lang="en-US" altLang="en-US" dirty="0" smtClean="0"/>
          </a:p>
          <a:p>
            <a:pPr eaLnBrk="1" hangingPunct="1"/>
            <a:r>
              <a:rPr lang="en-US" altLang="en-US" dirty="0" smtClean="0"/>
              <a:t>If there are no hazards you can issue the permit  (highly unlikely)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4170F07C-5288-43E3-BCB1-4FE9C39CC71E}" type="slidenum">
              <a:rPr lang="en-US" altLang="en-US" sz="1200"/>
              <a:pPr eaLnBrk="1" hangingPunct="1"/>
              <a:t>8</a:t>
            </a:fld>
            <a:endParaRPr lang="en-US" altLang="en-US" sz="1200"/>
          </a:p>
        </p:txBody>
      </p:sp>
      <p:sp>
        <p:nvSpPr>
          <p:cNvPr id="91139" name="Rectangle 4098"/>
          <p:cNvSpPr>
            <a:spLocks noGrp="1" noRot="1" noChangeAspect="1" noChangeArrowheads="1" noTextEdit="1"/>
          </p:cNvSpPr>
          <p:nvPr>
            <p:ph type="sldImg"/>
          </p:nvPr>
        </p:nvSpPr>
        <p:spPr>
          <a:ln/>
        </p:spPr>
      </p:sp>
      <p:sp>
        <p:nvSpPr>
          <p:cNvPr id="91140" name="Rectangle 4099"/>
          <p:cNvSpPr>
            <a:spLocks noGrp="1" noChangeArrowheads="1"/>
          </p:cNvSpPr>
          <p:nvPr>
            <p:ph type="body" idx="1"/>
          </p:nvPr>
        </p:nvSpPr>
        <p:spPr>
          <a:noFill/>
        </p:spPr>
        <p:txBody>
          <a:bodyPr/>
          <a:lstStyle/>
          <a:p>
            <a:pPr eaLnBrk="1" hangingPunct="1"/>
            <a:r>
              <a:rPr lang="en-US" altLang="en-US" smtClean="0">
                <a:cs typeface="Times New Roman" pitchFamily="18" charset="0"/>
              </a:rPr>
              <a:t>Determine if an element of the public or environment that could be adversely impacted by the particular hazard (sensitive site) is present, near enough to the treatment site to possibly be impacted. </a:t>
            </a:r>
          </a:p>
          <a:p>
            <a:pPr eaLnBrk="1" hangingPunct="1"/>
            <a:r>
              <a:rPr lang="en-US" altLang="en-US" smtClean="0"/>
              <a:t>This would include such things as dwellings, waterways, schools, labor camps, apiaries, susceptible crops, etc.  There is no fixed distance within which things must be considered.  This distance would vary based upon the effects, method of application, and formulation of the pesticide.  The effects of pest resurgence or</a:t>
            </a:r>
            <a:r>
              <a:rPr lang="en-US" altLang="en-US" b="1" smtClean="0"/>
              <a:t> </a:t>
            </a:r>
            <a:r>
              <a:rPr lang="en-US" altLang="en-US" smtClean="0"/>
              <a:t>secondary pest problems and provisions for storage of pesticides and containers must also be considered.</a:t>
            </a:r>
            <a:endParaRPr lang="en-US" altLang="en-US" smtClean="0">
              <a:cs typeface="Times New Roman" pitchFamily="18" charset="0"/>
            </a:endParaRPr>
          </a:p>
          <a:p>
            <a:pPr eaLnBrk="1" hangingPunct="1"/>
            <a:r>
              <a:rPr lang="en-US" altLang="en-US" smtClean="0">
                <a:cs typeface="Times New Roman" pitchFamily="18" charset="0"/>
              </a:rPr>
              <a:t> Runoff, leaching, and other off site movement that can cause adverse impacts a considerable distance from the treatment site must be considered, as well as drift. </a:t>
            </a:r>
            <a:endParaRPr lang="en-US" altLang="en-US" smtClean="0"/>
          </a:p>
          <a:p>
            <a:pPr eaLnBrk="1" hangingPunct="1"/>
            <a:r>
              <a:rPr lang="en-US" altLang="en-US" smtClean="0">
                <a:cs typeface="Times New Roman" pitchFamily="18" charset="0"/>
              </a:rPr>
              <a:t> People not involved in the application that may be exposed should always be considered a sensitive site.  </a:t>
            </a:r>
          </a:p>
          <a:p>
            <a:pPr eaLnBrk="1" hangingPunct="1"/>
            <a:r>
              <a:rPr lang="en-US" altLang="en-US" smtClean="0">
                <a:cs typeface="Times New Roman" pitchFamily="18" charset="0"/>
              </a:rPr>
              <a:t>Be aware that sensitive sites may vary to some extent from pesticide to pesticide based on the specific hazards of the particular pesticide.  </a:t>
            </a:r>
          </a:p>
          <a:p>
            <a:pPr eaLnBrk="1" hangingPunct="1"/>
            <a:r>
              <a:rPr lang="en-US" altLang="en-US" smtClean="0">
                <a:cs typeface="Times New Roman" pitchFamily="18" charset="0"/>
              </a:rPr>
              <a:t>Title 3, CCR section 6428 requires the permit applicant to include sensitive site information on the permit application. </a:t>
            </a:r>
          </a:p>
          <a:p>
            <a:pPr algn="ctr" eaLnBrk="1" hangingPunct="1"/>
            <a:r>
              <a:rPr lang="en-US" altLang="en-US" smtClean="0">
                <a:cs typeface="Times New Roman" pitchFamily="18" charset="0"/>
              </a:rPr>
              <a:t>If there are no sensitive sites then you can issue the permit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eaLnBrk="1" hangingPunct="1"/>
            <a:fld id="{1704EEE6-53DA-4585-AD46-6EF6C2111BD9}" type="slidenum">
              <a:rPr lang="en-US" altLang="en-US" sz="1200"/>
              <a:pPr eaLnBrk="1" hangingPunct="1"/>
              <a:t>9</a:t>
            </a:fld>
            <a:endParaRPr lang="en-US" altLang="en-US" sz="1200"/>
          </a:p>
        </p:txBody>
      </p:sp>
      <p:sp>
        <p:nvSpPr>
          <p:cNvPr id="92163" name="Rectangle 1026"/>
          <p:cNvSpPr>
            <a:spLocks noGrp="1" noRot="1" noChangeAspect="1" noChangeArrowheads="1" noTextEdit="1"/>
          </p:cNvSpPr>
          <p:nvPr>
            <p:ph type="sldImg"/>
          </p:nvPr>
        </p:nvSpPr>
        <p:spPr>
          <a:ln/>
        </p:spPr>
      </p:sp>
      <p:sp>
        <p:nvSpPr>
          <p:cNvPr id="92164" name="Rectangle 1027"/>
          <p:cNvSpPr>
            <a:spLocks noGrp="1" noChangeArrowheads="1"/>
          </p:cNvSpPr>
          <p:nvPr>
            <p:ph type="body" idx="1"/>
          </p:nvPr>
        </p:nvSpPr>
        <p:spPr>
          <a:noFill/>
        </p:spPr>
        <p:txBody>
          <a:bodyPr/>
          <a:lstStyle/>
          <a:p>
            <a:pPr eaLnBrk="1" hangingPunct="1"/>
            <a:r>
              <a:rPr lang="en-US" altLang="en-US" smtClean="0">
                <a:cs typeface="Times New Roman" pitchFamily="18" charset="0"/>
              </a:rPr>
              <a:t>If there is a sensitive site near the treatment area, the CAC should presume that there is a likelihood, or at least the potential, of substantial adverse environmental impacts.  However, there may be data to support that it is not likely and the presumption can be rebutted.</a:t>
            </a:r>
          </a:p>
          <a:p>
            <a:pPr eaLnBrk="1" hangingPunct="1"/>
            <a:r>
              <a:rPr lang="en-US" altLang="en-US" smtClean="0">
                <a:cs typeface="Times New Roman" pitchFamily="18" charset="0"/>
              </a:rPr>
              <a:t>(Reference:  </a:t>
            </a:r>
            <a:r>
              <a:rPr lang="en-US" altLang="en-US" i="1" smtClean="0">
                <a:cs typeface="Times New Roman" pitchFamily="18" charset="0"/>
              </a:rPr>
              <a:t>3 CCR section 6432</a:t>
            </a:r>
            <a:r>
              <a:rPr lang="en-US" altLang="en-US" smtClean="0">
                <a:cs typeface="Times New Roman" pitchFamily="18" charset="0"/>
              </a:rPr>
              <a:t>).</a:t>
            </a:r>
            <a:r>
              <a:rPr lang="en-US" altLang="en-US" smtClean="0"/>
              <a:t> </a:t>
            </a:r>
          </a:p>
          <a:p>
            <a:pPr eaLnBrk="1" hangingPunct="1"/>
            <a:endParaRPr lang="en-US" altLang="en-US" smtClean="0"/>
          </a:p>
          <a:p>
            <a:pPr eaLnBrk="1" hangingPunct="1"/>
            <a:r>
              <a:rPr lang="en-US" altLang="en-US" smtClean="0"/>
              <a:t>If you determine that there is not a likelihood of substantial environmental effects you may issue the permit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16EFC7B-F48C-4D04-89B6-B1355EECC9A0}" type="datetimeFigureOut">
              <a:rPr lang="en-US" smtClean="0"/>
              <a:t>1/16/2014</a:t>
            </a:fld>
            <a:endParaRPr lang="en-US"/>
          </a:p>
        </p:txBody>
      </p:sp>
      <p:sp>
        <p:nvSpPr>
          <p:cNvPr id="16" name="Slide Number Placeholder 15"/>
          <p:cNvSpPr>
            <a:spLocks noGrp="1"/>
          </p:cNvSpPr>
          <p:nvPr>
            <p:ph type="sldNum" sz="quarter" idx="11"/>
          </p:nvPr>
        </p:nvSpPr>
        <p:spPr/>
        <p:txBody>
          <a:bodyPr/>
          <a:lstStyle/>
          <a:p>
            <a:fld id="{8B57A5F9-CC5C-47BC-9425-3648DEA373E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EFC7B-F48C-4D04-89B6-B1355EECC9A0}"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A5F9-CC5C-47BC-9425-3648DEA373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6EFC7B-F48C-4D04-89B6-B1355EECC9A0}"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A5F9-CC5C-47BC-9425-3648DEA373E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16EFC7B-F48C-4D04-89B6-B1355EECC9A0}" type="datetimeFigureOut">
              <a:rPr lang="en-US" smtClean="0"/>
              <a:t>1/16/2014</a:t>
            </a:fld>
            <a:endParaRPr lang="en-US"/>
          </a:p>
        </p:txBody>
      </p:sp>
      <p:sp>
        <p:nvSpPr>
          <p:cNvPr id="15" name="Slide Number Placeholder 14"/>
          <p:cNvSpPr>
            <a:spLocks noGrp="1"/>
          </p:cNvSpPr>
          <p:nvPr>
            <p:ph type="sldNum" sz="quarter" idx="15"/>
          </p:nvPr>
        </p:nvSpPr>
        <p:spPr/>
        <p:txBody>
          <a:bodyPr/>
          <a:lstStyle>
            <a:lvl1pPr algn="ctr">
              <a:defRPr/>
            </a:lvl1pPr>
          </a:lstStyle>
          <a:p>
            <a:fld id="{8B57A5F9-CC5C-47BC-9425-3648DEA373E2}"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16EFC7B-F48C-4D04-89B6-B1355EECC9A0}" type="datetimeFigureOut">
              <a:rPr lang="en-US" smtClean="0"/>
              <a:t>1/16/2014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7A5F9-CC5C-47BC-9425-3648DEA373E2}"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16EFC7B-F48C-4D04-89B6-B1355EECC9A0}" type="datetimeFigureOut">
              <a:rPr lang="en-US" smtClean="0"/>
              <a:t>1/16/2014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7A5F9-CC5C-47BC-9425-3648DEA373E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8B57A5F9-CC5C-47BC-9425-3648DEA373E2}"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16EFC7B-F48C-4D04-89B6-B1355EECC9A0}" type="datetimeFigureOut">
              <a:rPr lang="en-US" smtClean="0"/>
              <a:t>1/16/2014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6EFC7B-F48C-4D04-89B6-B1355EECC9A0}" type="datetimeFigureOut">
              <a:rPr lang="en-US" smtClean="0"/>
              <a:t>1/16/2014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7A5F9-CC5C-47BC-9425-3648DEA373E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EFC7B-F48C-4D04-89B6-B1355EECC9A0}" type="datetimeFigureOut">
              <a:rPr lang="en-US" smtClean="0"/>
              <a:t>1/16/2014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7A5F9-CC5C-47BC-9425-3648DEA373E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16EFC7B-F48C-4D04-89B6-B1355EECC9A0}" type="datetimeFigureOut">
              <a:rPr lang="en-US" smtClean="0"/>
              <a:t>1/16/2014</a:t>
            </a:fld>
            <a:endParaRPr lang="en-US"/>
          </a:p>
        </p:txBody>
      </p:sp>
      <p:sp>
        <p:nvSpPr>
          <p:cNvPr id="9" name="Slide Number Placeholder 8"/>
          <p:cNvSpPr>
            <a:spLocks noGrp="1"/>
          </p:cNvSpPr>
          <p:nvPr>
            <p:ph type="sldNum" sz="quarter" idx="15"/>
          </p:nvPr>
        </p:nvSpPr>
        <p:spPr/>
        <p:txBody>
          <a:bodyPr/>
          <a:lstStyle/>
          <a:p>
            <a:fld id="{8B57A5F9-CC5C-47BC-9425-3648DEA373E2}"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16EFC7B-F48C-4D04-89B6-B1355EECC9A0}" type="datetimeFigureOut">
              <a:rPr lang="en-US" smtClean="0"/>
              <a:t>1/16/2014</a:t>
            </a:fld>
            <a:endParaRPr lang="en-US"/>
          </a:p>
        </p:txBody>
      </p:sp>
      <p:sp>
        <p:nvSpPr>
          <p:cNvPr id="9" name="Slide Number Placeholder 8"/>
          <p:cNvSpPr>
            <a:spLocks noGrp="1"/>
          </p:cNvSpPr>
          <p:nvPr>
            <p:ph type="sldNum" sz="quarter" idx="11"/>
          </p:nvPr>
        </p:nvSpPr>
        <p:spPr/>
        <p:txBody>
          <a:bodyPr/>
          <a:lstStyle/>
          <a:p>
            <a:fld id="{8B57A5F9-CC5C-47BC-9425-3648DEA373E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16EFC7B-F48C-4D04-89B6-B1355EECC9A0}" type="datetimeFigureOut">
              <a:rPr lang="en-US" smtClean="0"/>
              <a:t>1/16/2014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B57A5F9-CC5C-47BC-9425-3648DEA373E2}"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58288" y="381000"/>
            <a:ext cx="8630538"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457200" y="1524000"/>
            <a:ext cx="8229600" cy="5105400"/>
          </a:xfrm>
        </p:spPr>
        <p:txBody>
          <a:bodyPr>
            <a:normAutofit lnSpcReduction="10000"/>
          </a:bodyPr>
          <a:lstStyle/>
          <a:p>
            <a:pPr marL="0" indent="0" algn="ctr">
              <a:buNone/>
            </a:pPr>
            <a:r>
              <a:rPr lang="en-US" dirty="0">
                <a:solidFill>
                  <a:schemeClr val="bg1"/>
                </a:solidFill>
              </a:rPr>
              <a:t>Restricted </a:t>
            </a:r>
            <a:r>
              <a:rPr lang="en-US" dirty="0" smtClean="0">
                <a:solidFill>
                  <a:schemeClr val="bg1"/>
                </a:solidFill>
              </a:rPr>
              <a:t>Materials</a:t>
            </a: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lgn="ctr">
              <a:lnSpc>
                <a:spcPct val="110000"/>
              </a:lnSpc>
              <a:spcBef>
                <a:spcPts val="0"/>
              </a:spcBef>
              <a:buNone/>
            </a:pPr>
            <a:endParaRPr lang="en-US" dirty="0" smtClean="0"/>
          </a:p>
          <a:p>
            <a:pPr marL="0" indent="0" algn="ctr">
              <a:lnSpc>
                <a:spcPct val="110000"/>
              </a:lnSpc>
              <a:spcBef>
                <a:spcPts val="0"/>
              </a:spcBef>
              <a:buNone/>
            </a:pPr>
            <a:r>
              <a:rPr lang="en-US" dirty="0" smtClean="0"/>
              <a:t>Fidel Perez</a:t>
            </a:r>
          </a:p>
          <a:p>
            <a:pPr marL="0" indent="0" algn="ctr">
              <a:lnSpc>
                <a:spcPct val="110000"/>
              </a:lnSpc>
              <a:spcBef>
                <a:spcPts val="0"/>
              </a:spcBef>
              <a:buNone/>
            </a:pPr>
            <a:r>
              <a:rPr lang="en-US" dirty="0" smtClean="0"/>
              <a:t>Environmental Scientist</a:t>
            </a:r>
            <a:endParaRPr lang="en-US" dirty="0"/>
          </a:p>
          <a:p>
            <a:endParaRPr lang="en-US" dirty="0"/>
          </a:p>
        </p:txBody>
      </p:sp>
      <p:sp>
        <p:nvSpPr>
          <p:cNvPr id="3" name="Title 2"/>
          <p:cNvSpPr>
            <a:spLocks noGrp="1"/>
          </p:cNvSpPr>
          <p:nvPr>
            <p:ph type="title"/>
          </p:nvPr>
        </p:nvSpPr>
        <p:spPr/>
        <p:txBody>
          <a:bodyPr>
            <a:normAutofit fontScale="90000"/>
          </a:bodyPr>
          <a:lstStyle/>
          <a:p>
            <a:pPr algn="ctr"/>
            <a:r>
              <a:rPr lang="en-US" sz="3600" dirty="0">
                <a:solidFill>
                  <a:schemeClr val="bg1"/>
                </a:solidFill>
              </a:rPr>
              <a:t>California Department of Pesticide </a:t>
            </a:r>
            <a:r>
              <a:rPr lang="en-US" sz="3600" dirty="0" smtClean="0">
                <a:solidFill>
                  <a:schemeClr val="bg1"/>
                </a:solidFill>
              </a:rPr>
              <a:t>Regulation</a:t>
            </a:r>
            <a:br>
              <a:rPr lang="en-US" sz="3600" dirty="0" smtClean="0">
                <a:solidFill>
                  <a:schemeClr val="bg1"/>
                </a:solidFill>
              </a:rPr>
            </a:br>
            <a:r>
              <a:rPr lang="en-US" sz="3600" dirty="0" smtClean="0">
                <a:solidFill>
                  <a:schemeClr val="bg1"/>
                </a:solidFill>
              </a:rPr>
              <a:t>Enforcement Branch</a:t>
            </a:r>
            <a:endParaRPr lang="en-US" sz="3600" dirty="0">
              <a:solidFill>
                <a:schemeClr val="bg1"/>
              </a:solidFill>
            </a:endParaRPr>
          </a:p>
        </p:txBody>
      </p:sp>
    </p:spTree>
    <p:extLst>
      <p:ext uri="{BB962C8B-B14F-4D97-AF65-F5344CB8AC3E}">
        <p14:creationId xmlns:p14="http://schemas.microsoft.com/office/powerpoint/2010/main" val="14401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7" name="Rectangle 3"/>
          <p:cNvSpPr>
            <a:spLocks noGrp="1" noChangeArrowheads="1"/>
          </p:cNvSpPr>
          <p:nvPr>
            <p:ph idx="1"/>
          </p:nvPr>
        </p:nvSpPr>
        <p:spPr/>
        <p:txBody>
          <a:bodyPr/>
          <a:lstStyle/>
          <a:p>
            <a:r>
              <a:rPr lang="en-US" altLang="en-US" smtClean="0"/>
              <a:t>Step 4</a:t>
            </a:r>
            <a:br>
              <a:rPr lang="en-US" altLang="en-US" smtClean="0"/>
            </a:br>
            <a:endParaRPr lang="en-US" altLang="en-US" smtClean="0"/>
          </a:p>
          <a:p>
            <a:pPr lvl="1"/>
            <a:r>
              <a:rPr lang="en-US" altLang="en-US" smtClean="0"/>
              <a:t>Determine existing mitigation</a:t>
            </a:r>
          </a:p>
          <a:p>
            <a:pPr lvl="2"/>
            <a:r>
              <a:rPr lang="en-US" altLang="en-US" smtClean="0"/>
              <a:t>Regulations</a:t>
            </a:r>
          </a:p>
          <a:p>
            <a:pPr lvl="2"/>
            <a:r>
              <a:rPr lang="en-US" altLang="en-US" smtClean="0"/>
              <a:t>Pesticide label</a:t>
            </a:r>
            <a:br>
              <a:rPr lang="en-US" altLang="en-US" smtClean="0"/>
            </a:br>
            <a:endParaRPr lang="en-US" altLang="en-US" smtClean="0"/>
          </a:p>
          <a:p>
            <a:pPr lvl="1"/>
            <a:r>
              <a:rPr lang="en-US" altLang="en-US" smtClean="0"/>
              <a:t>Existing prohibitions</a:t>
            </a:r>
          </a:p>
          <a:p>
            <a:pPr lvl="1"/>
            <a:endParaRPr lang="en-US" altLang="en-US" smtClean="0"/>
          </a:p>
        </p:txBody>
      </p:sp>
      <p:sp>
        <p:nvSpPr>
          <p:cNvPr id="308226"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29893523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8227">
                                            <p:txEl>
                                              <p:pRg st="0" end="0"/>
                                            </p:txEl>
                                          </p:spTgt>
                                        </p:tgtEl>
                                        <p:attrNameLst>
                                          <p:attrName>style.visibility</p:attrName>
                                        </p:attrNameLst>
                                      </p:cBhvr>
                                      <p:to>
                                        <p:strVal val="visible"/>
                                      </p:to>
                                    </p:set>
                                    <p:anim calcmode="lin" valueType="num">
                                      <p:cBhvr additive="base">
                                        <p:cTn id="7" dur="500" fill="hold"/>
                                        <p:tgtEl>
                                          <p:spTgt spid="308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8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8227">
                                            <p:txEl>
                                              <p:pRg st="1" end="1"/>
                                            </p:txEl>
                                          </p:spTgt>
                                        </p:tgtEl>
                                        <p:attrNameLst>
                                          <p:attrName>style.visibility</p:attrName>
                                        </p:attrNameLst>
                                      </p:cBhvr>
                                      <p:to>
                                        <p:strVal val="visible"/>
                                      </p:to>
                                    </p:set>
                                    <p:anim calcmode="lin" valueType="num">
                                      <p:cBhvr additive="base">
                                        <p:cTn id="13" dur="500" fill="hold"/>
                                        <p:tgtEl>
                                          <p:spTgt spid="308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8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8227">
                                            <p:txEl>
                                              <p:pRg st="2" end="2"/>
                                            </p:txEl>
                                          </p:spTgt>
                                        </p:tgtEl>
                                        <p:attrNameLst>
                                          <p:attrName>style.visibility</p:attrName>
                                        </p:attrNameLst>
                                      </p:cBhvr>
                                      <p:to>
                                        <p:strVal val="visible"/>
                                      </p:to>
                                    </p:set>
                                    <p:anim calcmode="lin" valueType="num">
                                      <p:cBhvr additive="base">
                                        <p:cTn id="19" dur="500" fill="hold"/>
                                        <p:tgtEl>
                                          <p:spTgt spid="308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8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8227">
                                            <p:txEl>
                                              <p:pRg st="3" end="3"/>
                                            </p:txEl>
                                          </p:spTgt>
                                        </p:tgtEl>
                                        <p:attrNameLst>
                                          <p:attrName>style.visibility</p:attrName>
                                        </p:attrNameLst>
                                      </p:cBhvr>
                                      <p:to>
                                        <p:strVal val="visible"/>
                                      </p:to>
                                    </p:set>
                                    <p:anim calcmode="lin" valueType="num">
                                      <p:cBhvr additive="base">
                                        <p:cTn id="25" dur="500" fill="hold"/>
                                        <p:tgtEl>
                                          <p:spTgt spid="308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8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8227">
                                            <p:txEl>
                                              <p:pRg st="4" end="4"/>
                                            </p:txEl>
                                          </p:spTgt>
                                        </p:tgtEl>
                                        <p:attrNameLst>
                                          <p:attrName>style.visibility</p:attrName>
                                        </p:attrNameLst>
                                      </p:cBhvr>
                                      <p:to>
                                        <p:strVal val="visible"/>
                                      </p:to>
                                    </p:set>
                                    <p:anim calcmode="lin" valueType="num">
                                      <p:cBhvr additive="base">
                                        <p:cTn id="31" dur="500" fill="hold"/>
                                        <p:tgtEl>
                                          <p:spTgt spid="308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82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7" grpId="0" build="p" bldLvl="3"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5" name="Rectangle 3"/>
          <p:cNvSpPr>
            <a:spLocks noGrp="1" noChangeArrowheads="1"/>
          </p:cNvSpPr>
          <p:nvPr>
            <p:ph idx="1"/>
          </p:nvPr>
        </p:nvSpPr>
        <p:spPr/>
        <p:txBody>
          <a:bodyPr/>
          <a:lstStyle/>
          <a:p>
            <a:r>
              <a:rPr lang="en-US" altLang="en-US" smtClean="0"/>
              <a:t>Step 5</a:t>
            </a:r>
          </a:p>
          <a:p>
            <a:pPr lvl="1"/>
            <a:r>
              <a:rPr lang="en-US" altLang="en-US" smtClean="0"/>
              <a:t>Determine additional mitigation</a:t>
            </a:r>
          </a:p>
          <a:p>
            <a:pPr lvl="2"/>
            <a:r>
              <a:rPr lang="en-US" altLang="en-US" smtClean="0"/>
              <a:t>Ask permit applicant </a:t>
            </a:r>
          </a:p>
          <a:p>
            <a:pPr lvl="2"/>
            <a:r>
              <a:rPr lang="en-US" altLang="en-US" smtClean="0"/>
              <a:t>Consider CAC conditions</a:t>
            </a:r>
          </a:p>
          <a:p>
            <a:pPr lvl="1"/>
            <a:r>
              <a:rPr lang="en-US" altLang="en-US" smtClean="0"/>
              <a:t>Mitigation measures must be “feasible”</a:t>
            </a:r>
          </a:p>
          <a:p>
            <a:pPr lvl="2"/>
            <a:r>
              <a:rPr lang="en-US" altLang="en-US" smtClean="0"/>
              <a:t>Reasonable</a:t>
            </a:r>
          </a:p>
          <a:p>
            <a:pPr lvl="2"/>
            <a:r>
              <a:rPr lang="en-US" altLang="en-US" smtClean="0"/>
              <a:t>Practical</a:t>
            </a:r>
          </a:p>
          <a:p>
            <a:pPr lvl="2"/>
            <a:r>
              <a:rPr lang="en-US" altLang="en-US" smtClean="0"/>
              <a:t>Effective</a:t>
            </a:r>
          </a:p>
        </p:txBody>
      </p:sp>
      <p:sp>
        <p:nvSpPr>
          <p:cNvPr id="310274"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20514646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anim calcmode="lin" valueType="num">
                                      <p:cBhvr additive="base">
                                        <p:cTn id="7" dur="500" fill="hold"/>
                                        <p:tgtEl>
                                          <p:spTgt spid="310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0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0275">
                                            <p:txEl>
                                              <p:pRg st="1" end="1"/>
                                            </p:txEl>
                                          </p:spTgt>
                                        </p:tgtEl>
                                        <p:attrNameLst>
                                          <p:attrName>style.visibility</p:attrName>
                                        </p:attrNameLst>
                                      </p:cBhvr>
                                      <p:to>
                                        <p:strVal val="visible"/>
                                      </p:to>
                                    </p:set>
                                    <p:anim calcmode="lin" valueType="num">
                                      <p:cBhvr additive="base">
                                        <p:cTn id="13" dur="500" fill="hold"/>
                                        <p:tgtEl>
                                          <p:spTgt spid="310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0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0275">
                                            <p:txEl>
                                              <p:pRg st="2" end="2"/>
                                            </p:txEl>
                                          </p:spTgt>
                                        </p:tgtEl>
                                        <p:attrNameLst>
                                          <p:attrName>style.visibility</p:attrName>
                                        </p:attrNameLst>
                                      </p:cBhvr>
                                      <p:to>
                                        <p:strVal val="visible"/>
                                      </p:to>
                                    </p:set>
                                    <p:anim calcmode="lin" valueType="num">
                                      <p:cBhvr additive="base">
                                        <p:cTn id="19" dur="500" fill="hold"/>
                                        <p:tgtEl>
                                          <p:spTgt spid="310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02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0275">
                                            <p:txEl>
                                              <p:pRg st="3" end="3"/>
                                            </p:txEl>
                                          </p:spTgt>
                                        </p:tgtEl>
                                        <p:attrNameLst>
                                          <p:attrName>style.visibility</p:attrName>
                                        </p:attrNameLst>
                                      </p:cBhvr>
                                      <p:to>
                                        <p:strVal val="visible"/>
                                      </p:to>
                                    </p:set>
                                    <p:anim calcmode="lin" valueType="num">
                                      <p:cBhvr additive="base">
                                        <p:cTn id="25" dur="500" fill="hold"/>
                                        <p:tgtEl>
                                          <p:spTgt spid="3102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02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0275">
                                            <p:txEl>
                                              <p:pRg st="4" end="4"/>
                                            </p:txEl>
                                          </p:spTgt>
                                        </p:tgtEl>
                                        <p:attrNameLst>
                                          <p:attrName>style.visibility</p:attrName>
                                        </p:attrNameLst>
                                      </p:cBhvr>
                                      <p:to>
                                        <p:strVal val="visible"/>
                                      </p:to>
                                    </p:set>
                                    <p:anim calcmode="lin" valueType="num">
                                      <p:cBhvr additive="base">
                                        <p:cTn id="31" dur="500" fill="hold"/>
                                        <p:tgtEl>
                                          <p:spTgt spid="3102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027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0275">
                                            <p:txEl>
                                              <p:pRg st="5" end="5"/>
                                            </p:txEl>
                                          </p:spTgt>
                                        </p:tgtEl>
                                        <p:attrNameLst>
                                          <p:attrName>style.visibility</p:attrName>
                                        </p:attrNameLst>
                                      </p:cBhvr>
                                      <p:to>
                                        <p:strVal val="visible"/>
                                      </p:to>
                                    </p:set>
                                    <p:anim calcmode="lin" valueType="num">
                                      <p:cBhvr additive="base">
                                        <p:cTn id="37" dur="500" fill="hold"/>
                                        <p:tgtEl>
                                          <p:spTgt spid="31027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027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0275">
                                            <p:txEl>
                                              <p:pRg st="6" end="6"/>
                                            </p:txEl>
                                          </p:spTgt>
                                        </p:tgtEl>
                                        <p:attrNameLst>
                                          <p:attrName>style.visibility</p:attrName>
                                        </p:attrNameLst>
                                      </p:cBhvr>
                                      <p:to>
                                        <p:strVal val="visible"/>
                                      </p:to>
                                    </p:set>
                                    <p:anim calcmode="lin" valueType="num">
                                      <p:cBhvr additive="base">
                                        <p:cTn id="43" dur="500" fill="hold"/>
                                        <p:tgtEl>
                                          <p:spTgt spid="31027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027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10275">
                                            <p:txEl>
                                              <p:pRg st="7" end="7"/>
                                            </p:txEl>
                                          </p:spTgt>
                                        </p:tgtEl>
                                        <p:attrNameLst>
                                          <p:attrName>style.visibility</p:attrName>
                                        </p:attrNameLst>
                                      </p:cBhvr>
                                      <p:to>
                                        <p:strVal val="visible"/>
                                      </p:to>
                                    </p:set>
                                    <p:anim calcmode="lin" valueType="num">
                                      <p:cBhvr additive="base">
                                        <p:cTn id="49" dur="500" fill="hold"/>
                                        <p:tgtEl>
                                          <p:spTgt spid="310275">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1027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bldLvl="3"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2323" name="Rectangle 3"/>
          <p:cNvSpPr>
            <a:spLocks noGrp="1" noChangeArrowheads="1"/>
          </p:cNvSpPr>
          <p:nvPr>
            <p:ph idx="1"/>
          </p:nvPr>
        </p:nvSpPr>
        <p:spPr/>
        <p:txBody>
          <a:bodyPr/>
          <a:lstStyle/>
          <a:p>
            <a:r>
              <a:rPr lang="en-US" altLang="en-US" smtClean="0"/>
              <a:t>Step 6</a:t>
            </a:r>
          </a:p>
          <a:p>
            <a:pPr lvl="1"/>
            <a:r>
              <a:rPr lang="en-US" altLang="en-US" smtClean="0"/>
              <a:t>Determine existence of alternatives</a:t>
            </a:r>
          </a:p>
          <a:p>
            <a:pPr lvl="2"/>
            <a:r>
              <a:rPr lang="en-US" altLang="en-US" smtClean="0"/>
              <a:t>Ask permit applicant</a:t>
            </a:r>
          </a:p>
          <a:p>
            <a:pPr lvl="3"/>
            <a:r>
              <a:rPr lang="en-US" altLang="en-US" smtClean="0"/>
              <a:t>Non-pesticide procedure</a:t>
            </a:r>
          </a:p>
          <a:p>
            <a:pPr lvl="3"/>
            <a:r>
              <a:rPr lang="en-US" altLang="en-US" smtClean="0"/>
              <a:t>Non-restricted material</a:t>
            </a:r>
          </a:p>
          <a:p>
            <a:pPr lvl="3"/>
            <a:r>
              <a:rPr lang="en-US" altLang="en-US" smtClean="0"/>
              <a:t>Different restricted material</a:t>
            </a:r>
          </a:p>
          <a:p>
            <a:pPr lvl="3"/>
            <a:r>
              <a:rPr lang="en-US" altLang="en-US" smtClean="0"/>
              <a:t>Must be feasible</a:t>
            </a:r>
          </a:p>
          <a:p>
            <a:pPr lvl="1"/>
            <a:r>
              <a:rPr lang="en-US" altLang="en-US" smtClean="0"/>
              <a:t>If no feasible mitigation measures &amp; likelihood of adverse impact remains permit must be denied</a:t>
            </a:r>
          </a:p>
          <a:p>
            <a:pPr lvl="3"/>
            <a:endParaRPr lang="en-US" altLang="en-US" smtClean="0"/>
          </a:p>
          <a:p>
            <a:pPr lvl="2"/>
            <a:endParaRPr lang="en-US" altLang="en-US" smtClean="0"/>
          </a:p>
        </p:txBody>
      </p:sp>
      <p:sp>
        <p:nvSpPr>
          <p:cNvPr id="312322"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286101117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2323">
                                            <p:txEl>
                                              <p:pRg st="0" end="0"/>
                                            </p:txEl>
                                          </p:spTgt>
                                        </p:tgtEl>
                                        <p:attrNameLst>
                                          <p:attrName>style.visibility</p:attrName>
                                        </p:attrNameLst>
                                      </p:cBhvr>
                                      <p:to>
                                        <p:strVal val="visible"/>
                                      </p:to>
                                    </p:set>
                                    <p:anim calcmode="lin" valueType="num">
                                      <p:cBhvr additive="base">
                                        <p:cTn id="7" dur="500" fill="hold"/>
                                        <p:tgtEl>
                                          <p:spTgt spid="312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2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2323">
                                            <p:txEl>
                                              <p:pRg st="1" end="1"/>
                                            </p:txEl>
                                          </p:spTgt>
                                        </p:tgtEl>
                                        <p:attrNameLst>
                                          <p:attrName>style.visibility</p:attrName>
                                        </p:attrNameLst>
                                      </p:cBhvr>
                                      <p:to>
                                        <p:strVal val="visible"/>
                                      </p:to>
                                    </p:set>
                                    <p:anim calcmode="lin" valueType="num">
                                      <p:cBhvr additive="base">
                                        <p:cTn id="13" dur="500" fill="hold"/>
                                        <p:tgtEl>
                                          <p:spTgt spid="312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2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2323">
                                            <p:txEl>
                                              <p:pRg st="2" end="2"/>
                                            </p:txEl>
                                          </p:spTgt>
                                        </p:tgtEl>
                                        <p:attrNameLst>
                                          <p:attrName>style.visibility</p:attrName>
                                        </p:attrNameLst>
                                      </p:cBhvr>
                                      <p:to>
                                        <p:strVal val="visible"/>
                                      </p:to>
                                    </p:set>
                                    <p:anim calcmode="lin" valueType="num">
                                      <p:cBhvr additive="base">
                                        <p:cTn id="19" dur="500" fill="hold"/>
                                        <p:tgtEl>
                                          <p:spTgt spid="312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232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12323">
                                            <p:txEl>
                                              <p:pRg st="3" end="3"/>
                                            </p:txEl>
                                          </p:spTgt>
                                        </p:tgtEl>
                                        <p:attrNameLst>
                                          <p:attrName>style.visibility</p:attrName>
                                        </p:attrNameLst>
                                      </p:cBhvr>
                                      <p:to>
                                        <p:strVal val="visible"/>
                                      </p:to>
                                    </p:set>
                                    <p:anim calcmode="lin" valueType="num">
                                      <p:cBhvr additive="base">
                                        <p:cTn id="23" dur="500" fill="hold"/>
                                        <p:tgtEl>
                                          <p:spTgt spid="31232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1232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2323">
                                            <p:txEl>
                                              <p:pRg st="4" end="4"/>
                                            </p:txEl>
                                          </p:spTgt>
                                        </p:tgtEl>
                                        <p:attrNameLst>
                                          <p:attrName>style.visibility</p:attrName>
                                        </p:attrNameLst>
                                      </p:cBhvr>
                                      <p:to>
                                        <p:strVal val="visible"/>
                                      </p:to>
                                    </p:set>
                                    <p:anim calcmode="lin" valueType="num">
                                      <p:cBhvr additive="base">
                                        <p:cTn id="27" dur="500" fill="hold"/>
                                        <p:tgtEl>
                                          <p:spTgt spid="3123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1232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12323">
                                            <p:txEl>
                                              <p:pRg st="5" end="5"/>
                                            </p:txEl>
                                          </p:spTgt>
                                        </p:tgtEl>
                                        <p:attrNameLst>
                                          <p:attrName>style.visibility</p:attrName>
                                        </p:attrNameLst>
                                      </p:cBhvr>
                                      <p:to>
                                        <p:strVal val="visible"/>
                                      </p:to>
                                    </p:set>
                                    <p:anim calcmode="lin" valueType="num">
                                      <p:cBhvr additive="base">
                                        <p:cTn id="31" dur="500" fill="hold"/>
                                        <p:tgtEl>
                                          <p:spTgt spid="31232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232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12323">
                                            <p:txEl>
                                              <p:pRg st="6" end="6"/>
                                            </p:txEl>
                                          </p:spTgt>
                                        </p:tgtEl>
                                        <p:attrNameLst>
                                          <p:attrName>style.visibility</p:attrName>
                                        </p:attrNameLst>
                                      </p:cBhvr>
                                      <p:to>
                                        <p:strVal val="visible"/>
                                      </p:to>
                                    </p:set>
                                    <p:anim calcmode="lin" valueType="num">
                                      <p:cBhvr additive="base">
                                        <p:cTn id="35" dur="500" fill="hold"/>
                                        <p:tgtEl>
                                          <p:spTgt spid="3123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123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12323">
                                            <p:txEl>
                                              <p:pRg st="7" end="7"/>
                                            </p:txEl>
                                          </p:spTgt>
                                        </p:tgtEl>
                                        <p:attrNameLst>
                                          <p:attrName>style.visibility</p:attrName>
                                        </p:attrNameLst>
                                      </p:cBhvr>
                                      <p:to>
                                        <p:strVal val="visible"/>
                                      </p:to>
                                    </p:set>
                                    <p:anim calcmode="lin" valueType="num">
                                      <p:cBhvr additive="base">
                                        <p:cTn id="41" dur="500" fill="hold"/>
                                        <p:tgtEl>
                                          <p:spTgt spid="31232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123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3" grpId="0"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371" name="Rectangle 1027"/>
          <p:cNvSpPr>
            <a:spLocks noGrp="1" noChangeArrowheads="1"/>
          </p:cNvSpPr>
          <p:nvPr>
            <p:ph idx="1"/>
          </p:nvPr>
        </p:nvSpPr>
        <p:spPr/>
        <p:txBody>
          <a:bodyPr/>
          <a:lstStyle/>
          <a:p>
            <a:r>
              <a:rPr lang="en-US" altLang="en-US" smtClean="0"/>
              <a:t>Step 7</a:t>
            </a:r>
            <a:br>
              <a:rPr lang="en-US" altLang="en-US" smtClean="0"/>
            </a:br>
            <a:endParaRPr lang="en-US" altLang="en-US" smtClean="0"/>
          </a:p>
          <a:p>
            <a:pPr lvl="1"/>
            <a:r>
              <a:rPr lang="en-US" altLang="en-US" smtClean="0"/>
              <a:t>Serious uncontrollable adverse effects</a:t>
            </a:r>
          </a:p>
          <a:p>
            <a:pPr lvl="2"/>
            <a:r>
              <a:rPr lang="en-US" altLang="en-US" smtClean="0"/>
              <a:t>No feasible alternatives</a:t>
            </a:r>
          </a:p>
          <a:p>
            <a:pPr lvl="2"/>
            <a:endParaRPr lang="en-US" altLang="en-US" smtClean="0"/>
          </a:p>
          <a:p>
            <a:pPr lvl="1"/>
            <a:r>
              <a:rPr lang="en-US" altLang="en-US" smtClean="0"/>
              <a:t>Refer to Deputy</a:t>
            </a:r>
          </a:p>
          <a:p>
            <a:pPr lvl="1"/>
            <a:r>
              <a:rPr lang="en-US" altLang="en-US" smtClean="0"/>
              <a:t>Refer to DPR</a:t>
            </a:r>
          </a:p>
        </p:txBody>
      </p:sp>
      <p:sp>
        <p:nvSpPr>
          <p:cNvPr id="314370" name="Rectangle 1026"/>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33169345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4371">
                                            <p:txEl>
                                              <p:pRg st="0" end="0"/>
                                            </p:txEl>
                                          </p:spTgt>
                                        </p:tgtEl>
                                        <p:attrNameLst>
                                          <p:attrName>style.visibility</p:attrName>
                                        </p:attrNameLst>
                                      </p:cBhvr>
                                      <p:to>
                                        <p:strVal val="visible"/>
                                      </p:to>
                                    </p:set>
                                    <p:anim calcmode="lin" valueType="num">
                                      <p:cBhvr additive="base">
                                        <p:cTn id="7" dur="500" fill="hold"/>
                                        <p:tgtEl>
                                          <p:spTgt spid="3143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4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4371">
                                            <p:txEl>
                                              <p:pRg st="1" end="1"/>
                                            </p:txEl>
                                          </p:spTgt>
                                        </p:tgtEl>
                                        <p:attrNameLst>
                                          <p:attrName>style.visibility</p:attrName>
                                        </p:attrNameLst>
                                      </p:cBhvr>
                                      <p:to>
                                        <p:strVal val="visible"/>
                                      </p:to>
                                    </p:set>
                                    <p:anim calcmode="lin" valueType="num">
                                      <p:cBhvr additive="base">
                                        <p:cTn id="13" dur="500" fill="hold"/>
                                        <p:tgtEl>
                                          <p:spTgt spid="3143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4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4371">
                                            <p:txEl>
                                              <p:pRg st="2" end="2"/>
                                            </p:txEl>
                                          </p:spTgt>
                                        </p:tgtEl>
                                        <p:attrNameLst>
                                          <p:attrName>style.visibility</p:attrName>
                                        </p:attrNameLst>
                                      </p:cBhvr>
                                      <p:to>
                                        <p:strVal val="visible"/>
                                      </p:to>
                                    </p:set>
                                    <p:anim calcmode="lin" valueType="num">
                                      <p:cBhvr additive="base">
                                        <p:cTn id="19" dur="500" fill="hold"/>
                                        <p:tgtEl>
                                          <p:spTgt spid="3143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4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4371">
                                            <p:txEl>
                                              <p:pRg st="4" end="4"/>
                                            </p:txEl>
                                          </p:spTgt>
                                        </p:tgtEl>
                                        <p:attrNameLst>
                                          <p:attrName>style.visibility</p:attrName>
                                        </p:attrNameLst>
                                      </p:cBhvr>
                                      <p:to>
                                        <p:strVal val="visible"/>
                                      </p:to>
                                    </p:set>
                                    <p:anim calcmode="lin" valueType="num">
                                      <p:cBhvr additive="base">
                                        <p:cTn id="25" dur="500" fill="hold"/>
                                        <p:tgtEl>
                                          <p:spTgt spid="3143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43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4371">
                                            <p:txEl>
                                              <p:pRg st="5" end="5"/>
                                            </p:txEl>
                                          </p:spTgt>
                                        </p:tgtEl>
                                        <p:attrNameLst>
                                          <p:attrName>style.visibility</p:attrName>
                                        </p:attrNameLst>
                                      </p:cBhvr>
                                      <p:to>
                                        <p:strVal val="visible"/>
                                      </p:to>
                                    </p:set>
                                    <p:anim calcmode="lin" valueType="num">
                                      <p:cBhvr additive="base">
                                        <p:cTn id="31" dur="500" fill="hold"/>
                                        <p:tgtEl>
                                          <p:spTgt spid="3143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43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1"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6419" name="Rectangle 3"/>
          <p:cNvSpPr>
            <a:spLocks noGrp="1" noChangeArrowheads="1"/>
          </p:cNvSpPr>
          <p:nvPr>
            <p:ph idx="1"/>
          </p:nvPr>
        </p:nvSpPr>
        <p:spPr/>
        <p:txBody>
          <a:bodyPr/>
          <a:lstStyle/>
          <a:p>
            <a:r>
              <a:rPr lang="en-US" altLang="en-US" sz="3400" smtClean="0"/>
              <a:t>Step 8</a:t>
            </a:r>
            <a:br>
              <a:rPr lang="en-US" altLang="en-US" sz="3400" smtClean="0"/>
            </a:br>
            <a:endParaRPr lang="en-US" altLang="en-US" sz="3400" smtClean="0"/>
          </a:p>
          <a:p>
            <a:pPr lvl="1"/>
            <a:r>
              <a:rPr lang="en-US" altLang="en-US" sz="3000" smtClean="0"/>
              <a:t>Consider risk – benefit</a:t>
            </a:r>
            <a:br>
              <a:rPr lang="en-US" altLang="en-US" sz="3000" smtClean="0"/>
            </a:br>
            <a:endParaRPr lang="en-US" altLang="en-US" sz="3000" smtClean="0"/>
          </a:p>
          <a:p>
            <a:pPr lvl="2"/>
            <a:r>
              <a:rPr lang="en-US" altLang="en-US" sz="2800" smtClean="0"/>
              <a:t>Benefits of mitigated use must outweigh the public environmental risk</a:t>
            </a:r>
          </a:p>
          <a:p>
            <a:pPr lvl="2"/>
            <a:endParaRPr lang="en-US" altLang="en-US" sz="2800" smtClean="0"/>
          </a:p>
        </p:txBody>
      </p:sp>
      <p:sp>
        <p:nvSpPr>
          <p:cNvPr id="316418"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419524738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6419">
                                            <p:txEl>
                                              <p:pRg st="0" end="0"/>
                                            </p:txEl>
                                          </p:spTgt>
                                        </p:tgtEl>
                                        <p:attrNameLst>
                                          <p:attrName>style.visibility</p:attrName>
                                        </p:attrNameLst>
                                      </p:cBhvr>
                                      <p:to>
                                        <p:strVal val="visible"/>
                                      </p:to>
                                    </p:set>
                                    <p:anim calcmode="lin" valueType="num">
                                      <p:cBhvr additive="base">
                                        <p:cTn id="7" dur="500" fill="hold"/>
                                        <p:tgtEl>
                                          <p:spTgt spid="3164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6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6419">
                                            <p:txEl>
                                              <p:pRg st="1" end="1"/>
                                            </p:txEl>
                                          </p:spTgt>
                                        </p:tgtEl>
                                        <p:attrNameLst>
                                          <p:attrName>style.visibility</p:attrName>
                                        </p:attrNameLst>
                                      </p:cBhvr>
                                      <p:to>
                                        <p:strVal val="visible"/>
                                      </p:to>
                                    </p:set>
                                    <p:anim calcmode="lin" valueType="num">
                                      <p:cBhvr additive="base">
                                        <p:cTn id="13" dur="500" fill="hold"/>
                                        <p:tgtEl>
                                          <p:spTgt spid="3164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6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6419">
                                            <p:txEl>
                                              <p:pRg st="2" end="2"/>
                                            </p:txEl>
                                          </p:spTgt>
                                        </p:tgtEl>
                                        <p:attrNameLst>
                                          <p:attrName>style.visibility</p:attrName>
                                        </p:attrNameLst>
                                      </p:cBhvr>
                                      <p:to>
                                        <p:strVal val="visible"/>
                                      </p:to>
                                    </p:set>
                                    <p:anim calcmode="lin" valueType="num">
                                      <p:cBhvr additive="base">
                                        <p:cTn id="19" dur="500" fill="hold"/>
                                        <p:tgtEl>
                                          <p:spTgt spid="3164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64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19" grpId="0" build="p" bldLvl="3"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7" name="Rectangle 5"/>
          <p:cNvSpPr>
            <a:spLocks noGrp="1" noChangeArrowheads="1"/>
          </p:cNvSpPr>
          <p:nvPr>
            <p:ph idx="1"/>
          </p:nvPr>
        </p:nvSpPr>
        <p:spPr/>
        <p:txBody>
          <a:bodyPr/>
          <a:lstStyle/>
          <a:p>
            <a:r>
              <a:rPr lang="en-US" altLang="en-US" smtClean="0"/>
              <a:t>Deny a permit if:</a:t>
            </a:r>
          </a:p>
          <a:p>
            <a:r>
              <a:rPr lang="en-US" altLang="en-US" smtClean="0"/>
              <a:t>Pesticide is not registered for the site</a:t>
            </a:r>
          </a:p>
          <a:p>
            <a:r>
              <a:rPr lang="en-US" altLang="en-US" smtClean="0"/>
              <a:t>Label requirements cannot be met</a:t>
            </a:r>
          </a:p>
          <a:p>
            <a:r>
              <a:rPr lang="en-US" altLang="en-US" smtClean="0"/>
              <a:t>Hazard cannot be mitigated </a:t>
            </a:r>
          </a:p>
          <a:p>
            <a:r>
              <a:rPr lang="en-US" altLang="en-US" smtClean="0"/>
              <a:t>There is a feasible alternative</a:t>
            </a:r>
          </a:p>
          <a:p>
            <a:r>
              <a:rPr lang="en-US" altLang="en-US" smtClean="0"/>
              <a:t>Regulatory requirements cannot be met</a:t>
            </a:r>
          </a:p>
          <a:p>
            <a:r>
              <a:rPr lang="en-US" altLang="en-US" smtClean="0"/>
              <a:t>All permit denials must be documented</a:t>
            </a:r>
          </a:p>
        </p:txBody>
      </p:sp>
      <p:sp>
        <p:nvSpPr>
          <p:cNvPr id="187396" name="Rectangle 4"/>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10275468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7397">
                                            <p:txEl>
                                              <p:pRg st="0" end="0"/>
                                            </p:txEl>
                                          </p:spTgt>
                                        </p:tgtEl>
                                        <p:attrNameLst>
                                          <p:attrName>style.visibility</p:attrName>
                                        </p:attrNameLst>
                                      </p:cBhvr>
                                      <p:to>
                                        <p:strVal val="visible"/>
                                      </p:to>
                                    </p:set>
                                    <p:anim calcmode="lin" valueType="num">
                                      <p:cBhvr additive="base">
                                        <p:cTn id="7" dur="500" fill="hold"/>
                                        <p:tgtEl>
                                          <p:spTgt spid="18739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73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7397">
                                            <p:txEl>
                                              <p:pRg st="1" end="1"/>
                                            </p:txEl>
                                          </p:spTgt>
                                        </p:tgtEl>
                                        <p:attrNameLst>
                                          <p:attrName>style.visibility</p:attrName>
                                        </p:attrNameLst>
                                      </p:cBhvr>
                                      <p:to>
                                        <p:strVal val="visible"/>
                                      </p:to>
                                    </p:set>
                                    <p:anim calcmode="lin" valueType="num">
                                      <p:cBhvr additive="base">
                                        <p:cTn id="13" dur="500" fill="hold"/>
                                        <p:tgtEl>
                                          <p:spTgt spid="18739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73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7397">
                                            <p:txEl>
                                              <p:pRg st="2" end="2"/>
                                            </p:txEl>
                                          </p:spTgt>
                                        </p:tgtEl>
                                        <p:attrNameLst>
                                          <p:attrName>style.visibility</p:attrName>
                                        </p:attrNameLst>
                                      </p:cBhvr>
                                      <p:to>
                                        <p:strVal val="visible"/>
                                      </p:to>
                                    </p:set>
                                    <p:anim calcmode="lin" valueType="num">
                                      <p:cBhvr additive="base">
                                        <p:cTn id="19" dur="500" fill="hold"/>
                                        <p:tgtEl>
                                          <p:spTgt spid="18739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73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7397">
                                            <p:txEl>
                                              <p:pRg st="3" end="3"/>
                                            </p:txEl>
                                          </p:spTgt>
                                        </p:tgtEl>
                                        <p:attrNameLst>
                                          <p:attrName>style.visibility</p:attrName>
                                        </p:attrNameLst>
                                      </p:cBhvr>
                                      <p:to>
                                        <p:strVal val="visible"/>
                                      </p:to>
                                    </p:set>
                                    <p:anim calcmode="lin" valueType="num">
                                      <p:cBhvr additive="base">
                                        <p:cTn id="25" dur="500" fill="hold"/>
                                        <p:tgtEl>
                                          <p:spTgt spid="18739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73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7397">
                                            <p:txEl>
                                              <p:pRg st="4" end="4"/>
                                            </p:txEl>
                                          </p:spTgt>
                                        </p:tgtEl>
                                        <p:attrNameLst>
                                          <p:attrName>style.visibility</p:attrName>
                                        </p:attrNameLst>
                                      </p:cBhvr>
                                      <p:to>
                                        <p:strVal val="visible"/>
                                      </p:to>
                                    </p:set>
                                    <p:anim calcmode="lin" valueType="num">
                                      <p:cBhvr additive="base">
                                        <p:cTn id="31" dur="500" fill="hold"/>
                                        <p:tgtEl>
                                          <p:spTgt spid="18739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73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7397">
                                            <p:txEl>
                                              <p:pRg st="5" end="5"/>
                                            </p:txEl>
                                          </p:spTgt>
                                        </p:tgtEl>
                                        <p:attrNameLst>
                                          <p:attrName>style.visibility</p:attrName>
                                        </p:attrNameLst>
                                      </p:cBhvr>
                                      <p:to>
                                        <p:strVal val="visible"/>
                                      </p:to>
                                    </p:set>
                                    <p:anim calcmode="lin" valueType="num">
                                      <p:cBhvr additive="base">
                                        <p:cTn id="37" dur="500" fill="hold"/>
                                        <p:tgtEl>
                                          <p:spTgt spid="18739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73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7397">
                                            <p:txEl>
                                              <p:pRg st="6" end="6"/>
                                            </p:txEl>
                                          </p:spTgt>
                                        </p:tgtEl>
                                        <p:attrNameLst>
                                          <p:attrName>style.visibility</p:attrName>
                                        </p:attrNameLst>
                                      </p:cBhvr>
                                      <p:to>
                                        <p:strVal val="visible"/>
                                      </p:to>
                                    </p:set>
                                    <p:anim calcmode="lin" valueType="num">
                                      <p:cBhvr additive="base">
                                        <p:cTn id="43" dur="500" fill="hold"/>
                                        <p:tgtEl>
                                          <p:spTgt spid="18739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739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build="p" bldLvl="2"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9" name="Rectangle 1027"/>
          <p:cNvSpPr>
            <a:spLocks noGrp="1" noChangeArrowheads="1"/>
          </p:cNvSpPr>
          <p:nvPr>
            <p:ph idx="1"/>
          </p:nvPr>
        </p:nvSpPr>
        <p:spPr/>
        <p:txBody>
          <a:bodyPr/>
          <a:lstStyle/>
          <a:p>
            <a:r>
              <a:rPr lang="en-US" altLang="en-US" smtClean="0"/>
              <a:t>Permit evaluation is </a:t>
            </a:r>
          </a:p>
          <a:p>
            <a:pPr lvl="1"/>
            <a:r>
              <a:rPr lang="en-US" altLang="en-US" smtClean="0"/>
              <a:t>Initiated with the permit application</a:t>
            </a:r>
          </a:p>
          <a:p>
            <a:pPr lvl="1"/>
            <a:r>
              <a:rPr lang="en-US" altLang="en-US" smtClean="0"/>
              <a:t>Continues with the review of each NOI</a:t>
            </a:r>
          </a:p>
          <a:p>
            <a:pPr lvl="1"/>
            <a:r>
              <a:rPr lang="en-US" altLang="en-US" smtClean="0"/>
              <a:t>Ends with the site evaluation </a:t>
            </a:r>
          </a:p>
          <a:p>
            <a:pPr lvl="2"/>
            <a:r>
              <a:rPr lang="en-US" altLang="en-US" smtClean="0"/>
              <a:t>Pre-application site inspection</a:t>
            </a:r>
          </a:p>
        </p:txBody>
      </p:sp>
      <p:sp>
        <p:nvSpPr>
          <p:cNvPr id="321538" name="Rectangle 1026"/>
          <p:cNvSpPr>
            <a:spLocks noGrp="1" noChangeArrowheads="1"/>
          </p:cNvSpPr>
          <p:nvPr>
            <p:ph type="title"/>
          </p:nvPr>
        </p:nvSpPr>
        <p:spPr/>
        <p:txBody>
          <a:bodyPr/>
          <a:lstStyle/>
          <a:p>
            <a:pPr fontAlgn="auto">
              <a:spcAft>
                <a:spcPts val="0"/>
              </a:spcAft>
              <a:defRPr/>
            </a:pPr>
            <a:r>
              <a:rPr altLang="en-US"/>
              <a:t>Evaluating the Permit</a:t>
            </a:r>
          </a:p>
        </p:txBody>
      </p:sp>
    </p:spTree>
    <p:extLst>
      <p:ext uri="{BB962C8B-B14F-4D97-AF65-F5344CB8AC3E}">
        <p14:creationId xmlns:p14="http://schemas.microsoft.com/office/powerpoint/2010/main" val="16624084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1539">
                                            <p:txEl>
                                              <p:pRg st="0" end="0"/>
                                            </p:txEl>
                                          </p:spTgt>
                                        </p:tgtEl>
                                        <p:attrNameLst>
                                          <p:attrName>style.visibility</p:attrName>
                                        </p:attrNameLst>
                                      </p:cBhvr>
                                      <p:to>
                                        <p:strVal val="visible"/>
                                      </p:to>
                                    </p:set>
                                    <p:anim calcmode="lin" valueType="num">
                                      <p:cBhvr additive="base">
                                        <p:cTn id="7" dur="500" fill="hold"/>
                                        <p:tgtEl>
                                          <p:spTgt spid="321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1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1539">
                                            <p:txEl>
                                              <p:pRg st="1" end="1"/>
                                            </p:txEl>
                                          </p:spTgt>
                                        </p:tgtEl>
                                        <p:attrNameLst>
                                          <p:attrName>style.visibility</p:attrName>
                                        </p:attrNameLst>
                                      </p:cBhvr>
                                      <p:to>
                                        <p:strVal val="visible"/>
                                      </p:to>
                                    </p:set>
                                    <p:anim calcmode="lin" valueType="num">
                                      <p:cBhvr additive="base">
                                        <p:cTn id="13" dur="500" fill="hold"/>
                                        <p:tgtEl>
                                          <p:spTgt spid="321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1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1539">
                                            <p:txEl>
                                              <p:pRg st="2" end="2"/>
                                            </p:txEl>
                                          </p:spTgt>
                                        </p:tgtEl>
                                        <p:attrNameLst>
                                          <p:attrName>style.visibility</p:attrName>
                                        </p:attrNameLst>
                                      </p:cBhvr>
                                      <p:to>
                                        <p:strVal val="visible"/>
                                      </p:to>
                                    </p:set>
                                    <p:anim calcmode="lin" valueType="num">
                                      <p:cBhvr additive="base">
                                        <p:cTn id="19" dur="500" fill="hold"/>
                                        <p:tgtEl>
                                          <p:spTgt spid="321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1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1539">
                                            <p:txEl>
                                              <p:pRg st="3" end="3"/>
                                            </p:txEl>
                                          </p:spTgt>
                                        </p:tgtEl>
                                        <p:attrNameLst>
                                          <p:attrName>style.visibility</p:attrName>
                                        </p:attrNameLst>
                                      </p:cBhvr>
                                      <p:to>
                                        <p:strVal val="visible"/>
                                      </p:to>
                                    </p:set>
                                    <p:anim calcmode="lin" valueType="num">
                                      <p:cBhvr additive="base">
                                        <p:cTn id="25" dur="500" fill="hold"/>
                                        <p:tgtEl>
                                          <p:spTgt spid="3215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1539">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21539">
                                            <p:txEl>
                                              <p:pRg st="4" end="4"/>
                                            </p:txEl>
                                          </p:spTgt>
                                        </p:tgtEl>
                                        <p:attrNameLst>
                                          <p:attrName>style.visibility</p:attrName>
                                        </p:attrNameLst>
                                      </p:cBhvr>
                                      <p:to>
                                        <p:strVal val="visible"/>
                                      </p:to>
                                    </p:set>
                                    <p:anim calcmode="lin" valueType="num">
                                      <p:cBhvr additive="base">
                                        <p:cTn id="29" dur="500" fill="hold"/>
                                        <p:tgtEl>
                                          <p:spTgt spid="321539">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21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bldLvl="2"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5" name="Rectangle 7"/>
          <p:cNvSpPr>
            <a:spLocks noGrp="1" noChangeArrowheads="1"/>
          </p:cNvSpPr>
          <p:nvPr>
            <p:ph type="title"/>
          </p:nvPr>
        </p:nvSpPr>
        <p:spPr>
          <a:xfrm>
            <a:off x="1165225" y="152400"/>
            <a:ext cx="7499350" cy="1143000"/>
          </a:xfrm>
        </p:spPr>
        <p:txBody>
          <a:bodyPr>
            <a:normAutofit fontScale="90000"/>
          </a:bodyPr>
          <a:lstStyle/>
          <a:p>
            <a:pPr eaLnBrk="1" fontAlgn="auto" hangingPunct="1">
              <a:spcAft>
                <a:spcPts val="0"/>
              </a:spcAft>
              <a:defRPr/>
            </a:pPr>
            <a:r>
              <a:rPr lang="en-US" altLang="en-US" dirty="0">
                <a:solidFill>
                  <a:schemeClr val="tx2">
                    <a:satMod val="130000"/>
                  </a:schemeClr>
                </a:solidFill>
              </a:rPr>
              <a:t>Reviewing and Evaluating the NOI</a:t>
            </a:r>
          </a:p>
        </p:txBody>
      </p:sp>
      <p:sp>
        <p:nvSpPr>
          <p:cNvPr id="32771" name="Rectangle 8"/>
          <p:cNvSpPr>
            <a:spLocks noGrp="1" noChangeArrowheads="1"/>
          </p:cNvSpPr>
          <p:nvPr>
            <p:ph idx="1"/>
          </p:nvPr>
        </p:nvSpPr>
        <p:spPr>
          <a:xfrm>
            <a:off x="1435100" y="1447800"/>
            <a:ext cx="7251700" cy="4800600"/>
          </a:xfrm>
        </p:spPr>
        <p:txBody>
          <a:bodyPr/>
          <a:lstStyle/>
          <a:p>
            <a:pPr eaLnBrk="1" hangingPunct="1"/>
            <a:r>
              <a:rPr lang="en-US" altLang="en-US" smtClean="0"/>
              <a:t>The NOI is part of the permit</a:t>
            </a:r>
          </a:p>
          <a:p>
            <a:pPr eaLnBrk="1" hangingPunct="1"/>
            <a:endParaRPr lang="en-US" altLang="en-US" smtClean="0"/>
          </a:p>
          <a:p>
            <a:pPr eaLnBrk="1" hangingPunct="1"/>
            <a:r>
              <a:rPr lang="en-US" altLang="en-US" smtClean="0"/>
              <a:t>NOI provides specific and critical information not available when RMP was issued</a:t>
            </a:r>
          </a:p>
          <a:p>
            <a:pPr eaLnBrk="1" hangingPunct="1"/>
            <a:endParaRPr lang="en-US" altLang="en-US" sz="800" smtClean="0"/>
          </a:p>
          <a:p>
            <a:pPr eaLnBrk="1" hangingPunct="1"/>
            <a:r>
              <a:rPr lang="en-US" altLang="en-US" smtClean="0"/>
              <a:t>The </a:t>
            </a:r>
            <a:r>
              <a:rPr lang="en-US" altLang="en-US" u="sng" smtClean="0"/>
              <a:t>property operator</a:t>
            </a:r>
            <a:r>
              <a:rPr lang="en-US" altLang="en-US" smtClean="0"/>
              <a:t> is responsible for assuring the NOI is submitted</a:t>
            </a:r>
          </a:p>
          <a:p>
            <a:pPr eaLnBrk="1" hangingPunct="1"/>
            <a:endParaRPr lang="en-US" altLang="en-US" sz="800" smtClean="0"/>
          </a:p>
          <a:p>
            <a:pPr eaLnBrk="1" hangingPunct="1"/>
            <a:endParaRPr lang="en-US" altLang="en-US" smtClean="0"/>
          </a:p>
        </p:txBody>
      </p:sp>
      <p:sp>
        <p:nvSpPr>
          <p:cNvPr id="32772"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88B73D09-2F1D-4AC9-BC5B-E9F38B5E349E}" type="slidenum">
              <a:rPr lang="en-US" altLang="en-US" sz="1200" smtClean="0">
                <a:latin typeface="Times New Roman" pitchFamily="18" charset="0"/>
              </a:rPr>
              <a:pPr eaLnBrk="1" hangingPunct="1">
                <a:spcBef>
                  <a:spcPct val="0"/>
                </a:spcBef>
                <a:buClrTx/>
                <a:buSzTx/>
                <a:buFontTx/>
                <a:buNone/>
              </a:pPr>
              <a:t>17</a:t>
            </a:fld>
            <a:endParaRPr lang="en-US" altLang="en-US" sz="1200" smtClean="0">
              <a:latin typeface="Times New Roman" pitchFamily="18" charset="0"/>
            </a:endParaRPr>
          </a:p>
        </p:txBody>
      </p:sp>
      <p:sp>
        <p:nvSpPr>
          <p:cNvPr id="83973" name="AutoShape 5"/>
          <p:cNvSpPr>
            <a:spLocks noChangeArrowheads="1"/>
          </p:cNvSpPr>
          <p:nvPr/>
        </p:nvSpPr>
        <p:spPr bwMode="auto">
          <a:xfrm>
            <a:off x="3581400" y="5894388"/>
            <a:ext cx="2667000" cy="609600"/>
          </a:xfrm>
          <a:prstGeom prst="flowChartTerminator">
            <a:avLst/>
          </a:prstGeom>
          <a:solidFill>
            <a:srgbClr val="FFFF99"/>
          </a:solidFill>
          <a:ln w="9525">
            <a:solidFill>
              <a:srgbClr val="FF0000"/>
            </a:solidFill>
            <a:miter lim="800000"/>
            <a:headEnd/>
            <a:tailEnd/>
          </a:ln>
          <a:effectLst>
            <a:outerShdw dist="35921" dir="2700000" algn="ctr" rotWithShape="0">
              <a:schemeClr val="bg2"/>
            </a:outerShdw>
          </a:effectLst>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a:spcBef>
                <a:spcPct val="0"/>
              </a:spcBef>
              <a:buClrTx/>
              <a:buSzTx/>
              <a:buFontTx/>
              <a:buNone/>
            </a:pPr>
            <a:r>
              <a:rPr lang="en-US" altLang="en-US" sz="1400" b="1" dirty="0">
                <a:solidFill>
                  <a:schemeClr val="bg1"/>
                </a:solidFill>
                <a:latin typeface="Times New Roman" pitchFamily="18" charset="0"/>
              </a:rPr>
              <a:t>Volume 3, page 7-12 </a:t>
            </a:r>
          </a:p>
        </p:txBody>
      </p:sp>
      <p:pic>
        <p:nvPicPr>
          <p:cNvPr id="32774" name="Picture 7" descr="C:\Users\tanderson\AppData\Local\Microsoft\Windows\Temporary Internet Files\Content.IE5\AFREJVCR\MC90005611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143000"/>
            <a:ext cx="18288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48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3973"/>
                                        </p:tgtEl>
                                        <p:attrNameLst>
                                          <p:attrName>style.visibility</p:attrName>
                                        </p:attrNameLst>
                                      </p:cBhvr>
                                      <p:to>
                                        <p:strVal val="visible"/>
                                      </p:to>
                                    </p:set>
                                    <p:anim calcmode="lin" valueType="num">
                                      <p:cBhvr>
                                        <p:cTn id="7" dur="500" fill="hold"/>
                                        <p:tgtEl>
                                          <p:spTgt spid="83973"/>
                                        </p:tgtEl>
                                        <p:attrNameLst>
                                          <p:attrName>ppt_w</p:attrName>
                                        </p:attrNameLst>
                                      </p:cBhvr>
                                      <p:tavLst>
                                        <p:tav tm="0">
                                          <p:val>
                                            <p:fltVal val="0"/>
                                          </p:val>
                                        </p:tav>
                                        <p:tav tm="100000">
                                          <p:val>
                                            <p:strVal val="#ppt_w"/>
                                          </p:val>
                                        </p:tav>
                                      </p:tavLst>
                                    </p:anim>
                                    <p:anim calcmode="lin" valueType="num">
                                      <p:cBhvr>
                                        <p:cTn id="8" dur="500" fill="hold"/>
                                        <p:tgtEl>
                                          <p:spTgt spid="839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5635" name="Rectangle 3"/>
          <p:cNvSpPr>
            <a:spLocks noGrp="1" noChangeArrowheads="1"/>
          </p:cNvSpPr>
          <p:nvPr>
            <p:ph idx="1"/>
          </p:nvPr>
        </p:nvSpPr>
        <p:spPr>
          <a:xfrm>
            <a:off x="685800" y="1524000"/>
            <a:ext cx="7772400" cy="4572000"/>
          </a:xfrm>
        </p:spPr>
        <p:txBody>
          <a:bodyPr/>
          <a:lstStyle/>
          <a:p>
            <a:r>
              <a:rPr lang="en-US" altLang="en-US" smtClean="0">
                <a:cs typeface="Times New Roman" pitchFamily="18" charset="0"/>
              </a:rPr>
              <a:t>3CCR section 6432</a:t>
            </a:r>
            <a:endParaRPr lang="en-US" altLang="en-US" smtClean="0"/>
          </a:p>
          <a:p>
            <a:r>
              <a:rPr lang="en-US" altLang="en-US" sz="3600" smtClean="0">
                <a:cs typeface="Times New Roman" pitchFamily="18" charset="0"/>
              </a:rPr>
              <a:t>Determine whether a substantial adverse environmental impact may result from the use of a RM</a:t>
            </a:r>
            <a:endParaRPr lang="en-US" altLang="en-US" smtClean="0">
              <a:cs typeface="Times New Roman" pitchFamily="18" charset="0"/>
            </a:endParaRPr>
          </a:p>
          <a:p>
            <a:pPr lvl="1"/>
            <a:r>
              <a:rPr lang="en-US" altLang="en-US" smtClean="0">
                <a:cs typeface="Times New Roman" pitchFamily="18" charset="0"/>
              </a:rPr>
              <a:t>before issuing any permit to use a restricted material </a:t>
            </a:r>
          </a:p>
          <a:p>
            <a:pPr lvl="1"/>
            <a:r>
              <a:rPr lang="en-US" altLang="en-US" smtClean="0">
                <a:cs typeface="Times New Roman" pitchFamily="18" charset="0"/>
              </a:rPr>
              <a:t>and when evaluating the Notice of Intent (NOI).  </a:t>
            </a:r>
            <a:endParaRPr lang="en-US" altLang="en-US" smtClean="0"/>
          </a:p>
        </p:txBody>
      </p:sp>
      <p:sp>
        <p:nvSpPr>
          <p:cNvPr id="325634" name="Rectangle 2"/>
          <p:cNvSpPr>
            <a:spLocks noGrp="1" noChangeArrowheads="1"/>
          </p:cNvSpPr>
          <p:nvPr>
            <p:ph type="title"/>
          </p:nvPr>
        </p:nvSpPr>
        <p:spPr>
          <a:xfrm>
            <a:off x="685800" y="381000"/>
            <a:ext cx="7772400" cy="685800"/>
          </a:xfrm>
        </p:spPr>
        <p:txBody>
          <a:bodyPr>
            <a:normAutofit fontScale="90000"/>
          </a:bodyPr>
          <a:lstStyle/>
          <a:p>
            <a:pPr fontAlgn="auto">
              <a:spcAft>
                <a:spcPts val="0"/>
              </a:spcAft>
              <a:defRPr/>
            </a:pPr>
            <a:r>
              <a:rPr altLang="en-US"/>
              <a:t>RM PERMIT EVALUATION</a:t>
            </a:r>
          </a:p>
        </p:txBody>
      </p:sp>
    </p:spTree>
    <p:extLst>
      <p:ext uri="{BB962C8B-B14F-4D97-AF65-F5344CB8AC3E}">
        <p14:creationId xmlns:p14="http://schemas.microsoft.com/office/powerpoint/2010/main" val="90114915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256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25635">
                                            <p:txEl>
                                              <p:pRg st="0" end="0"/>
                                            </p:txEl>
                                          </p:spTgt>
                                        </p:tgtEl>
                                        <p:attrNameLst>
                                          <p:attrName>style.visibility</p:attrName>
                                        </p:attrNameLst>
                                      </p:cBhvr>
                                      <p:to>
                                        <p:strVal val="visible"/>
                                      </p:to>
                                    </p:set>
                                    <p:anim calcmode="lin" valueType="num">
                                      <p:cBhvr additive="base">
                                        <p:cTn id="11" dur="500" fill="hold"/>
                                        <p:tgtEl>
                                          <p:spTgt spid="32563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25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25635">
                                            <p:txEl>
                                              <p:pRg st="1" end="1"/>
                                            </p:txEl>
                                          </p:spTgt>
                                        </p:tgtEl>
                                        <p:attrNameLst>
                                          <p:attrName>style.visibility</p:attrName>
                                        </p:attrNameLst>
                                      </p:cBhvr>
                                      <p:to>
                                        <p:strVal val="visible"/>
                                      </p:to>
                                    </p:set>
                                    <p:anim calcmode="lin" valueType="num">
                                      <p:cBhvr additive="base">
                                        <p:cTn id="17" dur="500" fill="hold"/>
                                        <p:tgtEl>
                                          <p:spTgt spid="32563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256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25635">
                                            <p:txEl>
                                              <p:pRg st="2" end="2"/>
                                            </p:txEl>
                                          </p:spTgt>
                                        </p:tgtEl>
                                        <p:attrNameLst>
                                          <p:attrName>style.visibility</p:attrName>
                                        </p:attrNameLst>
                                      </p:cBhvr>
                                      <p:to>
                                        <p:strVal val="visible"/>
                                      </p:to>
                                    </p:set>
                                    <p:anim calcmode="lin" valueType="num">
                                      <p:cBhvr additive="base">
                                        <p:cTn id="23" dur="500" fill="hold"/>
                                        <p:tgtEl>
                                          <p:spTgt spid="32563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256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5635">
                                            <p:txEl>
                                              <p:pRg st="3" end="3"/>
                                            </p:txEl>
                                          </p:spTgt>
                                        </p:tgtEl>
                                        <p:attrNameLst>
                                          <p:attrName>style.visibility</p:attrName>
                                        </p:attrNameLst>
                                      </p:cBhvr>
                                      <p:to>
                                        <p:strVal val="visible"/>
                                      </p:to>
                                    </p:set>
                                    <p:anim calcmode="lin" valueType="num">
                                      <p:cBhvr additive="base">
                                        <p:cTn id="29" dur="500" fill="hold"/>
                                        <p:tgtEl>
                                          <p:spTgt spid="32563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2563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5"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762000" y="1524000"/>
            <a:ext cx="7772400" cy="4876800"/>
          </a:xfrm>
        </p:spPr>
        <p:txBody>
          <a:bodyPr/>
          <a:lstStyle/>
          <a:p>
            <a:pPr>
              <a:lnSpc>
                <a:spcPct val="90000"/>
              </a:lnSpc>
            </a:pPr>
            <a:r>
              <a:rPr lang="en-US" altLang="en-US" sz="3600" smtClean="0">
                <a:cs typeface="Times New Roman" pitchFamily="18" charset="0"/>
              </a:rPr>
              <a:t>Site &amp; Time Specific</a:t>
            </a:r>
          </a:p>
          <a:p>
            <a:pPr lvl="1">
              <a:lnSpc>
                <a:spcPct val="90000"/>
              </a:lnSpc>
            </a:pPr>
            <a:r>
              <a:rPr lang="en-US" altLang="en-US" sz="3200" smtClean="0">
                <a:cs typeface="Times New Roman" pitchFamily="18" charset="0"/>
              </a:rPr>
              <a:t>Sites and sensitive areas defined </a:t>
            </a:r>
          </a:p>
          <a:p>
            <a:pPr lvl="2">
              <a:lnSpc>
                <a:spcPct val="90000"/>
              </a:lnSpc>
            </a:pPr>
            <a:r>
              <a:rPr lang="en-US" altLang="en-US" sz="2800" smtClean="0">
                <a:cs typeface="Times New Roman" pitchFamily="18" charset="0"/>
              </a:rPr>
              <a:t>Maps must be legible &amp; complete</a:t>
            </a:r>
          </a:p>
          <a:p>
            <a:pPr lvl="1">
              <a:lnSpc>
                <a:spcPct val="90000"/>
              </a:lnSpc>
            </a:pPr>
            <a:r>
              <a:rPr lang="en-US" altLang="en-US" sz="3200" smtClean="0">
                <a:cs typeface="Times New Roman" pitchFamily="18" charset="0"/>
              </a:rPr>
              <a:t>Site, pest, pesticide, method, PCB, time</a:t>
            </a:r>
          </a:p>
          <a:p>
            <a:pPr lvl="1">
              <a:lnSpc>
                <a:spcPct val="90000"/>
              </a:lnSpc>
            </a:pPr>
            <a:r>
              <a:rPr lang="en-US" altLang="en-US" sz="3200" smtClean="0">
                <a:cs typeface="Times New Roman" pitchFamily="18" charset="0"/>
              </a:rPr>
              <a:t>Signatures - permittee and CAC biologist</a:t>
            </a:r>
          </a:p>
          <a:p>
            <a:pPr lvl="1">
              <a:lnSpc>
                <a:spcPct val="90000"/>
              </a:lnSpc>
            </a:pPr>
            <a:r>
              <a:rPr lang="en-US" altLang="en-US" sz="3200" smtClean="0"/>
              <a:t>Date signed and time period valid</a:t>
            </a:r>
          </a:p>
          <a:p>
            <a:pPr lvl="2">
              <a:lnSpc>
                <a:spcPct val="90000"/>
              </a:lnSpc>
            </a:pPr>
            <a:r>
              <a:rPr lang="en-US" altLang="en-US" sz="2800" smtClean="0"/>
              <a:t>Multi-year permits</a:t>
            </a:r>
          </a:p>
        </p:txBody>
      </p:sp>
      <p:sp>
        <p:nvSpPr>
          <p:cNvPr id="327682" name="Rectangle 2"/>
          <p:cNvSpPr>
            <a:spLocks noGrp="1" noChangeArrowheads="1"/>
          </p:cNvSpPr>
          <p:nvPr>
            <p:ph type="title"/>
          </p:nvPr>
        </p:nvSpPr>
        <p:spPr>
          <a:xfrm>
            <a:off x="685800" y="457200"/>
            <a:ext cx="7772400" cy="685800"/>
          </a:xfrm>
        </p:spPr>
        <p:txBody>
          <a:bodyPr>
            <a:normAutofit fontScale="90000"/>
          </a:bodyPr>
          <a:lstStyle/>
          <a:p>
            <a:pPr fontAlgn="auto">
              <a:spcAft>
                <a:spcPts val="0"/>
              </a:spcAft>
              <a:defRPr/>
            </a:pPr>
            <a:r>
              <a:rPr altLang="en-US">
                <a:cs typeface="Times New Roman" pitchFamily="18" charset="0"/>
              </a:rPr>
              <a:t>PERMIT REQUIREMENTS </a:t>
            </a:r>
          </a:p>
        </p:txBody>
      </p:sp>
    </p:spTree>
    <p:extLst>
      <p:ext uri="{BB962C8B-B14F-4D97-AF65-F5344CB8AC3E}">
        <p14:creationId xmlns:p14="http://schemas.microsoft.com/office/powerpoint/2010/main" val="31058297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276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27683">
                                            <p:txEl>
                                              <p:pRg st="0" end="0"/>
                                            </p:txEl>
                                          </p:spTgt>
                                        </p:tgtEl>
                                        <p:attrNameLst>
                                          <p:attrName>style.visibility</p:attrName>
                                        </p:attrNameLst>
                                      </p:cBhvr>
                                      <p:to>
                                        <p:strVal val="visible"/>
                                      </p:to>
                                    </p:set>
                                    <p:anim calcmode="lin" valueType="num">
                                      <p:cBhvr additive="base">
                                        <p:cTn id="11" dur="500" fill="hold"/>
                                        <p:tgtEl>
                                          <p:spTgt spid="32768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27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27683">
                                            <p:txEl>
                                              <p:pRg st="1" end="1"/>
                                            </p:txEl>
                                          </p:spTgt>
                                        </p:tgtEl>
                                        <p:attrNameLst>
                                          <p:attrName>style.visibility</p:attrName>
                                        </p:attrNameLst>
                                      </p:cBhvr>
                                      <p:to>
                                        <p:strVal val="visible"/>
                                      </p:to>
                                    </p:set>
                                    <p:anim calcmode="lin" valueType="num">
                                      <p:cBhvr additive="base">
                                        <p:cTn id="17" dur="500" fill="hold"/>
                                        <p:tgtEl>
                                          <p:spTgt spid="327683">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27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327683">
                                            <p:txEl>
                                              <p:pRg st="2" end="2"/>
                                            </p:txEl>
                                          </p:spTgt>
                                        </p:tgtEl>
                                        <p:attrNameLst>
                                          <p:attrName>style.visibility</p:attrName>
                                        </p:attrNameLst>
                                      </p:cBhvr>
                                      <p:to>
                                        <p:strVal val="visible"/>
                                      </p:to>
                                    </p:set>
                                    <p:anim calcmode="lin" valueType="num">
                                      <p:cBhvr additive="base">
                                        <p:cTn id="23" dur="500" fill="hold"/>
                                        <p:tgtEl>
                                          <p:spTgt spid="327683">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276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7683">
                                            <p:txEl>
                                              <p:pRg st="3" end="3"/>
                                            </p:txEl>
                                          </p:spTgt>
                                        </p:tgtEl>
                                        <p:attrNameLst>
                                          <p:attrName>style.visibility</p:attrName>
                                        </p:attrNameLst>
                                      </p:cBhvr>
                                      <p:to>
                                        <p:strVal val="visible"/>
                                      </p:to>
                                    </p:set>
                                    <p:anim calcmode="lin" valueType="num">
                                      <p:cBhvr additive="base">
                                        <p:cTn id="29" dur="500" fill="hold"/>
                                        <p:tgtEl>
                                          <p:spTgt spid="327683">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276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327683">
                                            <p:txEl>
                                              <p:pRg st="4" end="4"/>
                                            </p:txEl>
                                          </p:spTgt>
                                        </p:tgtEl>
                                        <p:attrNameLst>
                                          <p:attrName>style.visibility</p:attrName>
                                        </p:attrNameLst>
                                      </p:cBhvr>
                                      <p:to>
                                        <p:strVal val="visible"/>
                                      </p:to>
                                    </p:set>
                                    <p:anim calcmode="lin" valueType="num">
                                      <p:cBhvr additive="base">
                                        <p:cTn id="35" dur="500" fill="hold"/>
                                        <p:tgtEl>
                                          <p:spTgt spid="327683">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276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27683">
                                            <p:txEl>
                                              <p:pRg st="5" end="5"/>
                                            </p:txEl>
                                          </p:spTgt>
                                        </p:tgtEl>
                                        <p:attrNameLst>
                                          <p:attrName>style.visibility</p:attrName>
                                        </p:attrNameLst>
                                      </p:cBhvr>
                                      <p:to>
                                        <p:strVal val="visible"/>
                                      </p:to>
                                    </p:set>
                                    <p:anim calcmode="lin" valueType="num">
                                      <p:cBhvr additive="base">
                                        <p:cTn id="41" dur="500" fill="hold"/>
                                        <p:tgtEl>
                                          <p:spTgt spid="327683">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276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327683">
                                            <p:txEl>
                                              <p:pRg st="6" end="6"/>
                                            </p:txEl>
                                          </p:spTgt>
                                        </p:tgtEl>
                                        <p:attrNameLst>
                                          <p:attrName>style.visibility</p:attrName>
                                        </p:attrNameLst>
                                      </p:cBhvr>
                                      <p:to>
                                        <p:strVal val="visible"/>
                                      </p:to>
                                    </p:set>
                                    <p:anim calcmode="lin" valueType="num">
                                      <p:cBhvr additive="base">
                                        <p:cTn id="47" dur="500" fill="hold"/>
                                        <p:tgtEl>
                                          <p:spTgt spid="327683">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276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96900" indent="-514350">
              <a:lnSpc>
                <a:spcPct val="90000"/>
              </a:lnSpc>
              <a:buClr>
                <a:schemeClr val="tx1"/>
              </a:buClr>
              <a:buFont typeface="Gill Sans MT" pitchFamily="34" charset="0"/>
              <a:buAutoNum type="romanUcPeriod"/>
              <a:defRPr/>
            </a:pPr>
            <a:r>
              <a:rPr lang="en-US" altLang="en-US" sz="3200" dirty="0"/>
              <a:t>Why require a RMP?</a:t>
            </a:r>
          </a:p>
          <a:p>
            <a:pPr marL="596900" indent="-514350">
              <a:lnSpc>
                <a:spcPct val="90000"/>
              </a:lnSpc>
              <a:buClr>
                <a:schemeClr val="tx1"/>
              </a:buClr>
              <a:buFont typeface="Gill Sans MT" pitchFamily="34" charset="0"/>
              <a:buAutoNum type="romanUcPeriod"/>
              <a:defRPr/>
            </a:pPr>
            <a:endParaRPr lang="en-US" altLang="en-US" sz="3200" dirty="0"/>
          </a:p>
          <a:p>
            <a:pPr marL="596900" indent="-514350">
              <a:lnSpc>
                <a:spcPct val="90000"/>
              </a:lnSpc>
              <a:buClr>
                <a:schemeClr val="tx1"/>
              </a:buClr>
              <a:buFont typeface="Gill Sans MT" pitchFamily="34" charset="0"/>
              <a:buAutoNum type="romanUcPeriod"/>
              <a:defRPr/>
            </a:pPr>
            <a:r>
              <a:rPr lang="en-US" altLang="en-US" sz="3200" dirty="0"/>
              <a:t>Why must a RMP be issued?</a:t>
            </a:r>
          </a:p>
          <a:p>
            <a:endParaRPr lang="en-US" dirty="0"/>
          </a:p>
        </p:txBody>
      </p:sp>
      <p:sp>
        <p:nvSpPr>
          <p:cNvPr id="3" name="Title 2"/>
          <p:cNvSpPr>
            <a:spLocks noGrp="1"/>
          </p:cNvSpPr>
          <p:nvPr>
            <p:ph type="title"/>
          </p:nvPr>
        </p:nvSpPr>
        <p:spPr/>
        <p:txBody>
          <a:bodyPr/>
          <a:lstStyle/>
          <a:p>
            <a:pPr algn="ctr"/>
            <a:r>
              <a:rPr lang="en-US" sz="4800" dirty="0" smtClean="0"/>
              <a:t>Why</a:t>
            </a:r>
            <a:r>
              <a:rPr lang="en-US" dirty="0" smtClean="0"/>
              <a:t>?</a:t>
            </a:r>
            <a:endParaRPr lang="en-US" dirty="0"/>
          </a:p>
        </p:txBody>
      </p:sp>
    </p:spTree>
    <p:extLst>
      <p:ext uri="{BB962C8B-B14F-4D97-AF65-F5344CB8AC3E}">
        <p14:creationId xmlns:p14="http://schemas.microsoft.com/office/powerpoint/2010/main" val="1830979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3" name="Rectangle 3"/>
          <p:cNvSpPr>
            <a:spLocks noGrp="1" noChangeArrowheads="1"/>
          </p:cNvSpPr>
          <p:nvPr>
            <p:ph idx="1"/>
          </p:nvPr>
        </p:nvSpPr>
        <p:spPr>
          <a:xfrm>
            <a:off x="457200" y="1143000"/>
            <a:ext cx="8382000" cy="5334000"/>
          </a:xfrm>
        </p:spPr>
        <p:txBody>
          <a:bodyPr/>
          <a:lstStyle/>
          <a:p>
            <a:r>
              <a:rPr lang="en-US" altLang="en-US" sz="2800" smtClean="0">
                <a:cs typeface="Times New Roman" pitchFamily="18" charset="0"/>
              </a:rPr>
              <a:t>NOI provides information not known at permit issuance</a:t>
            </a:r>
          </a:p>
          <a:p>
            <a:r>
              <a:rPr lang="en-US" altLang="en-US" sz="2800" smtClean="0">
                <a:cs typeface="Times New Roman" pitchFamily="18" charset="0"/>
              </a:rPr>
              <a:t>NOI can be used to </a:t>
            </a:r>
            <a:r>
              <a:rPr lang="en-US" altLang="en-US" sz="2800" u="sng" smtClean="0">
                <a:cs typeface="Times New Roman" pitchFamily="18" charset="0"/>
              </a:rPr>
              <a:t>provide only</a:t>
            </a:r>
            <a:r>
              <a:rPr lang="en-US" altLang="en-US" sz="2800" smtClean="0">
                <a:cs typeface="Times New Roman" pitchFamily="18" charset="0"/>
              </a:rPr>
              <a:t> certain information</a:t>
            </a:r>
          </a:p>
          <a:p>
            <a:pPr lvl="2"/>
            <a:r>
              <a:rPr lang="en-US" altLang="en-US" smtClean="0">
                <a:cs typeface="Times New Roman" pitchFamily="18" charset="0"/>
              </a:rPr>
              <a:t>Time of application</a:t>
            </a:r>
          </a:p>
          <a:p>
            <a:pPr lvl="2"/>
            <a:r>
              <a:rPr lang="en-US" altLang="en-US" smtClean="0">
                <a:cs typeface="Times New Roman" pitchFamily="18" charset="0"/>
              </a:rPr>
              <a:t>PCB</a:t>
            </a:r>
          </a:p>
          <a:p>
            <a:pPr lvl="2"/>
            <a:r>
              <a:rPr lang="en-US" altLang="en-US" smtClean="0">
                <a:cs typeface="Times New Roman" pitchFamily="18" charset="0"/>
              </a:rPr>
              <a:t>Method</a:t>
            </a:r>
          </a:p>
          <a:p>
            <a:pPr>
              <a:spcBef>
                <a:spcPct val="50000"/>
              </a:spcBef>
            </a:pPr>
            <a:r>
              <a:rPr lang="en-US" altLang="en-US" sz="2800" smtClean="0">
                <a:cs typeface="Times New Roman" pitchFamily="18" charset="0"/>
              </a:rPr>
              <a:t>24 hours prior notice</a:t>
            </a:r>
          </a:p>
          <a:p>
            <a:pPr lvl="1"/>
            <a:r>
              <a:rPr lang="en-US" altLang="en-US" smtClean="0">
                <a:cs typeface="Times New Roman" pitchFamily="18" charset="0"/>
              </a:rPr>
              <a:t>CAC can allow shorter time or require longer time</a:t>
            </a:r>
          </a:p>
          <a:p>
            <a:r>
              <a:rPr lang="en-US" altLang="en-US" sz="2800" smtClean="0">
                <a:cs typeface="Times New Roman" pitchFamily="18" charset="0"/>
              </a:rPr>
              <a:t> NOI may be submitted by PCB or authorized rep </a:t>
            </a:r>
          </a:p>
          <a:p>
            <a:pPr lvl="1"/>
            <a:r>
              <a:rPr lang="en-US" altLang="en-US" smtClean="0">
                <a:cs typeface="Times New Roman" pitchFamily="18" charset="0"/>
              </a:rPr>
              <a:t>But responsibility is not transferrable</a:t>
            </a:r>
            <a:endParaRPr lang="en-US" altLang="en-US" smtClean="0"/>
          </a:p>
        </p:txBody>
      </p:sp>
      <p:sp>
        <p:nvSpPr>
          <p:cNvPr id="179202" name="Rectangle 2"/>
          <p:cNvSpPr>
            <a:spLocks noGrp="1" noChangeArrowheads="1"/>
          </p:cNvSpPr>
          <p:nvPr>
            <p:ph type="title"/>
          </p:nvPr>
        </p:nvSpPr>
        <p:spPr>
          <a:xfrm>
            <a:off x="685800" y="228600"/>
            <a:ext cx="7772400" cy="609600"/>
          </a:xfrm>
        </p:spPr>
        <p:txBody>
          <a:bodyPr>
            <a:normAutofit fontScale="90000"/>
          </a:bodyPr>
          <a:lstStyle/>
          <a:p>
            <a:pPr fontAlgn="auto">
              <a:spcAft>
                <a:spcPts val="0"/>
              </a:spcAft>
              <a:defRPr/>
            </a:pPr>
            <a:r>
              <a:rPr altLang="en-US">
                <a:cs typeface="Times New Roman" pitchFamily="18" charset="0"/>
              </a:rPr>
              <a:t>Notice Of Intent</a:t>
            </a:r>
          </a:p>
        </p:txBody>
      </p:sp>
    </p:spTree>
    <p:extLst>
      <p:ext uri="{BB962C8B-B14F-4D97-AF65-F5344CB8AC3E}">
        <p14:creationId xmlns:p14="http://schemas.microsoft.com/office/powerpoint/2010/main" val="28787710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 calcmode="lin" valueType="num">
                                      <p:cBhvr additive="base">
                                        <p:cTn id="7" dur="500" fill="hold"/>
                                        <p:tgtEl>
                                          <p:spTgt spid="1792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9203">
                                            <p:txEl>
                                              <p:pRg st="1" end="1"/>
                                            </p:txEl>
                                          </p:spTgt>
                                        </p:tgtEl>
                                        <p:attrNameLst>
                                          <p:attrName>style.visibility</p:attrName>
                                        </p:attrNameLst>
                                      </p:cBhvr>
                                      <p:to>
                                        <p:strVal val="visible"/>
                                      </p:to>
                                    </p:set>
                                    <p:anim calcmode="lin" valueType="num">
                                      <p:cBhvr additive="base">
                                        <p:cTn id="13" dur="500" fill="hold"/>
                                        <p:tgtEl>
                                          <p:spTgt spid="17920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2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9203">
                                            <p:txEl>
                                              <p:pRg st="2" end="2"/>
                                            </p:txEl>
                                          </p:spTgt>
                                        </p:tgtEl>
                                        <p:attrNameLst>
                                          <p:attrName>style.visibility</p:attrName>
                                        </p:attrNameLst>
                                      </p:cBhvr>
                                      <p:to>
                                        <p:strVal val="visible"/>
                                      </p:to>
                                    </p:set>
                                    <p:anim calcmode="lin" valueType="num">
                                      <p:cBhvr additive="base">
                                        <p:cTn id="19" dur="500" fill="hold"/>
                                        <p:tgtEl>
                                          <p:spTgt spid="17920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92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9203">
                                            <p:txEl>
                                              <p:pRg st="3" end="3"/>
                                            </p:txEl>
                                          </p:spTgt>
                                        </p:tgtEl>
                                        <p:attrNameLst>
                                          <p:attrName>style.visibility</p:attrName>
                                        </p:attrNameLst>
                                      </p:cBhvr>
                                      <p:to>
                                        <p:strVal val="visible"/>
                                      </p:to>
                                    </p:set>
                                    <p:anim calcmode="lin" valueType="num">
                                      <p:cBhvr additive="base">
                                        <p:cTn id="25" dur="500" fill="hold"/>
                                        <p:tgtEl>
                                          <p:spTgt spid="17920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92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9203">
                                            <p:txEl>
                                              <p:pRg st="4" end="4"/>
                                            </p:txEl>
                                          </p:spTgt>
                                        </p:tgtEl>
                                        <p:attrNameLst>
                                          <p:attrName>style.visibility</p:attrName>
                                        </p:attrNameLst>
                                      </p:cBhvr>
                                      <p:to>
                                        <p:strVal val="visible"/>
                                      </p:to>
                                    </p:set>
                                    <p:anim calcmode="lin" valueType="num">
                                      <p:cBhvr additive="base">
                                        <p:cTn id="31" dur="500" fill="hold"/>
                                        <p:tgtEl>
                                          <p:spTgt spid="17920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92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9203">
                                            <p:txEl>
                                              <p:pRg st="5" end="5"/>
                                            </p:txEl>
                                          </p:spTgt>
                                        </p:tgtEl>
                                        <p:attrNameLst>
                                          <p:attrName>style.visibility</p:attrName>
                                        </p:attrNameLst>
                                      </p:cBhvr>
                                      <p:to>
                                        <p:strVal val="visible"/>
                                      </p:to>
                                    </p:set>
                                    <p:anim calcmode="lin" valueType="num">
                                      <p:cBhvr additive="base">
                                        <p:cTn id="37" dur="500" fill="hold"/>
                                        <p:tgtEl>
                                          <p:spTgt spid="17920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92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9203">
                                            <p:txEl>
                                              <p:pRg st="6" end="6"/>
                                            </p:txEl>
                                          </p:spTgt>
                                        </p:tgtEl>
                                        <p:attrNameLst>
                                          <p:attrName>style.visibility</p:attrName>
                                        </p:attrNameLst>
                                      </p:cBhvr>
                                      <p:to>
                                        <p:strVal val="visible"/>
                                      </p:to>
                                    </p:set>
                                    <p:anim calcmode="lin" valueType="num">
                                      <p:cBhvr additive="base">
                                        <p:cTn id="43" dur="500" fill="hold"/>
                                        <p:tgtEl>
                                          <p:spTgt spid="17920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92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9203">
                                            <p:txEl>
                                              <p:pRg st="7" end="7"/>
                                            </p:txEl>
                                          </p:spTgt>
                                        </p:tgtEl>
                                        <p:attrNameLst>
                                          <p:attrName>style.visibility</p:attrName>
                                        </p:attrNameLst>
                                      </p:cBhvr>
                                      <p:to>
                                        <p:strVal val="visible"/>
                                      </p:to>
                                    </p:set>
                                    <p:anim calcmode="lin" valueType="num">
                                      <p:cBhvr additive="base">
                                        <p:cTn id="49" dur="500" fill="hold"/>
                                        <p:tgtEl>
                                          <p:spTgt spid="179203">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92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9203">
                                            <p:txEl>
                                              <p:pRg st="8" end="8"/>
                                            </p:txEl>
                                          </p:spTgt>
                                        </p:tgtEl>
                                        <p:attrNameLst>
                                          <p:attrName>style.visibility</p:attrName>
                                        </p:attrNameLst>
                                      </p:cBhvr>
                                      <p:to>
                                        <p:strVal val="visible"/>
                                      </p:to>
                                    </p:set>
                                    <p:anim calcmode="lin" valueType="num">
                                      <p:cBhvr additive="base">
                                        <p:cTn id="55" dur="500" fill="hold"/>
                                        <p:tgtEl>
                                          <p:spTgt spid="179203">
                                            <p:txEl>
                                              <p:pRg st="8" end="8"/>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92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en-US" sz="2800" dirty="0"/>
              <a:t>RUP=Restricted Use Pesticides (Federal)</a:t>
            </a:r>
          </a:p>
          <a:p>
            <a:pPr lvl="1"/>
            <a:r>
              <a:rPr lang="en-US" altLang="en-US" dirty="0"/>
              <a:t>Potential to cause unreasonable adverse effects on human health or the environment</a:t>
            </a:r>
          </a:p>
          <a:p>
            <a:r>
              <a:rPr lang="en-US" altLang="en-US" sz="2800" dirty="0"/>
              <a:t>RM=Restricted Material (California)</a:t>
            </a:r>
          </a:p>
          <a:p>
            <a:pPr lvl="1"/>
            <a:r>
              <a:rPr lang="en-US" altLang="en-US" dirty="0"/>
              <a:t>Can impair human health or pose hazards to the environment</a:t>
            </a:r>
          </a:p>
          <a:p>
            <a:pPr lvl="1"/>
            <a:r>
              <a:rPr lang="en-US" altLang="en-US" dirty="0"/>
              <a:t>Includes all RUPs, section 18s, dusts (&gt;25 pound containers), section 6800(a) listed (ground water protection), section 6400(e)</a:t>
            </a:r>
          </a:p>
          <a:p>
            <a:endParaRPr lang="en-US" dirty="0"/>
          </a:p>
        </p:txBody>
      </p:sp>
      <p:sp>
        <p:nvSpPr>
          <p:cNvPr id="4" name="Title 3"/>
          <p:cNvSpPr>
            <a:spLocks noGrp="1"/>
          </p:cNvSpPr>
          <p:nvPr>
            <p:ph type="title"/>
          </p:nvPr>
        </p:nvSpPr>
        <p:spPr/>
        <p:txBody>
          <a:bodyPr/>
          <a:lstStyle/>
          <a:p>
            <a:r>
              <a:rPr lang="en-US" altLang="en-US" dirty="0"/>
              <a:t>RUPs and RMs </a:t>
            </a:r>
            <a:endParaRPr lang="en-US" dirty="0"/>
          </a:p>
        </p:txBody>
      </p:sp>
    </p:spTree>
    <p:extLst>
      <p:ext uri="{BB962C8B-B14F-4D97-AF65-F5344CB8AC3E}">
        <p14:creationId xmlns:p14="http://schemas.microsoft.com/office/powerpoint/2010/main" val="1688533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685800" y="1371600"/>
            <a:ext cx="7848600" cy="4953000"/>
          </a:xfrm>
        </p:spPr>
        <p:txBody>
          <a:bodyPr/>
          <a:lstStyle/>
          <a:p>
            <a:r>
              <a:rPr lang="en-US" altLang="en-US" sz="3000" smtClean="0"/>
              <a:t>Criteria to designate a restricted material:</a:t>
            </a:r>
          </a:p>
          <a:p>
            <a:pPr lvl="1"/>
            <a:r>
              <a:rPr lang="en-US" altLang="en-US" sz="3000" smtClean="0"/>
              <a:t>Hazards to </a:t>
            </a:r>
          </a:p>
          <a:p>
            <a:pPr lvl="2"/>
            <a:r>
              <a:rPr lang="en-US" altLang="en-US" sz="2800" smtClean="0"/>
              <a:t>public health</a:t>
            </a:r>
          </a:p>
          <a:p>
            <a:pPr lvl="2"/>
            <a:r>
              <a:rPr lang="en-US" altLang="en-US" sz="2800" smtClean="0"/>
              <a:t>farm workers</a:t>
            </a:r>
          </a:p>
          <a:p>
            <a:pPr lvl="2"/>
            <a:r>
              <a:rPr lang="en-US" altLang="en-US" sz="2800" smtClean="0"/>
              <a:t>domestic animals</a:t>
            </a:r>
          </a:p>
          <a:p>
            <a:pPr lvl="2"/>
            <a:r>
              <a:rPr lang="en-US" altLang="en-US" sz="2800" smtClean="0"/>
              <a:t>honey bees</a:t>
            </a:r>
          </a:p>
          <a:p>
            <a:pPr lvl="2"/>
            <a:r>
              <a:rPr lang="en-US" altLang="en-US" sz="2800" smtClean="0"/>
              <a:t>environment</a:t>
            </a:r>
          </a:p>
          <a:p>
            <a:pPr lvl="2"/>
            <a:r>
              <a:rPr lang="en-US" altLang="en-US" sz="2800" smtClean="0"/>
              <a:t>wildlife</a:t>
            </a:r>
          </a:p>
          <a:p>
            <a:pPr lvl="2"/>
            <a:r>
              <a:rPr lang="en-US" altLang="en-US" sz="2800" smtClean="0"/>
              <a:t>crops other than those being treated</a:t>
            </a:r>
          </a:p>
          <a:p>
            <a:pPr lvl="2"/>
            <a:endParaRPr lang="en-US" altLang="en-US" sz="2800" smtClean="0"/>
          </a:p>
          <a:p>
            <a:pPr lvl="2"/>
            <a:endParaRPr lang="en-US" altLang="en-US" sz="2800" smtClean="0"/>
          </a:p>
          <a:p>
            <a:pPr lvl="1"/>
            <a:endParaRPr lang="en-US" altLang="en-US" smtClean="0"/>
          </a:p>
        </p:txBody>
      </p:sp>
      <p:sp>
        <p:nvSpPr>
          <p:cNvPr id="23554" name="Rectangle 2"/>
          <p:cNvSpPr>
            <a:spLocks noGrp="1" noChangeArrowheads="1"/>
          </p:cNvSpPr>
          <p:nvPr>
            <p:ph type="title"/>
          </p:nvPr>
        </p:nvSpPr>
        <p:spPr>
          <a:xfrm>
            <a:off x="609600" y="304800"/>
            <a:ext cx="7772400" cy="762000"/>
          </a:xfrm>
        </p:spPr>
        <p:txBody>
          <a:bodyPr/>
          <a:lstStyle/>
          <a:p>
            <a:pPr fontAlgn="auto">
              <a:spcAft>
                <a:spcPts val="0"/>
              </a:spcAft>
              <a:defRPr/>
            </a:pPr>
            <a:r>
              <a:rPr altLang="en-US"/>
              <a:t>RESTRICTED MATERIALS</a:t>
            </a:r>
          </a:p>
        </p:txBody>
      </p:sp>
    </p:spTree>
    <p:extLst>
      <p:ext uri="{BB962C8B-B14F-4D97-AF65-F5344CB8AC3E}">
        <p14:creationId xmlns:p14="http://schemas.microsoft.com/office/powerpoint/2010/main" val="228955921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5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 calcmode="lin" valueType="num">
                                      <p:cBhvr additive="base">
                                        <p:cTn id="11" dur="500" fill="hold"/>
                                        <p:tgtEl>
                                          <p:spTgt spid="23555">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3555">
                                            <p:txEl>
                                              <p:pRg st="1" end="1"/>
                                            </p:txEl>
                                          </p:spTgt>
                                        </p:tgtEl>
                                        <p:attrNameLst>
                                          <p:attrName>style.visibility</p:attrName>
                                        </p:attrNameLst>
                                      </p:cBhvr>
                                      <p:to>
                                        <p:strVal val="visible"/>
                                      </p:to>
                                    </p:set>
                                    <p:anim calcmode="lin" valueType="num">
                                      <p:cBhvr additive="base">
                                        <p:cTn id="17" dur="500" fill="hold"/>
                                        <p:tgtEl>
                                          <p:spTgt spid="2355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additive="base">
                                        <p:cTn id="23" dur="500" fill="hold"/>
                                        <p:tgtEl>
                                          <p:spTgt spid="2355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3555">
                                            <p:txEl>
                                              <p:pRg st="3" end="3"/>
                                            </p:txEl>
                                          </p:spTgt>
                                        </p:tgtEl>
                                        <p:attrNameLst>
                                          <p:attrName>style.visibility</p:attrName>
                                        </p:attrNameLst>
                                      </p:cBhvr>
                                      <p:to>
                                        <p:strVal val="visible"/>
                                      </p:to>
                                    </p:set>
                                    <p:anim calcmode="lin" valueType="num">
                                      <p:cBhvr additive="base">
                                        <p:cTn id="29" dur="500" fill="hold"/>
                                        <p:tgtEl>
                                          <p:spTgt spid="2355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3555">
                                            <p:txEl>
                                              <p:pRg st="4" end="4"/>
                                            </p:txEl>
                                          </p:spTgt>
                                        </p:tgtEl>
                                        <p:attrNameLst>
                                          <p:attrName>style.visibility</p:attrName>
                                        </p:attrNameLst>
                                      </p:cBhvr>
                                      <p:to>
                                        <p:strVal val="visible"/>
                                      </p:to>
                                    </p:set>
                                    <p:anim calcmode="lin" valueType="num">
                                      <p:cBhvr additive="base">
                                        <p:cTn id="35" dur="500" fill="hold"/>
                                        <p:tgtEl>
                                          <p:spTgt spid="2355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35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3555">
                                            <p:txEl>
                                              <p:pRg st="5" end="5"/>
                                            </p:txEl>
                                          </p:spTgt>
                                        </p:tgtEl>
                                        <p:attrNameLst>
                                          <p:attrName>style.visibility</p:attrName>
                                        </p:attrNameLst>
                                      </p:cBhvr>
                                      <p:to>
                                        <p:strVal val="visible"/>
                                      </p:to>
                                    </p:set>
                                    <p:anim calcmode="lin" valueType="num">
                                      <p:cBhvr additive="base">
                                        <p:cTn id="41" dur="500" fill="hold"/>
                                        <p:tgtEl>
                                          <p:spTgt spid="23555">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355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3555">
                                            <p:txEl>
                                              <p:pRg st="6" end="6"/>
                                            </p:txEl>
                                          </p:spTgt>
                                        </p:tgtEl>
                                        <p:attrNameLst>
                                          <p:attrName>style.visibility</p:attrName>
                                        </p:attrNameLst>
                                      </p:cBhvr>
                                      <p:to>
                                        <p:strVal val="visible"/>
                                      </p:to>
                                    </p:set>
                                    <p:anim calcmode="lin" valueType="num">
                                      <p:cBhvr additive="base">
                                        <p:cTn id="47" dur="500" fill="hold"/>
                                        <p:tgtEl>
                                          <p:spTgt spid="23555">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355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3555">
                                            <p:txEl>
                                              <p:pRg st="7" end="7"/>
                                            </p:txEl>
                                          </p:spTgt>
                                        </p:tgtEl>
                                        <p:attrNameLst>
                                          <p:attrName>style.visibility</p:attrName>
                                        </p:attrNameLst>
                                      </p:cBhvr>
                                      <p:to>
                                        <p:strVal val="visible"/>
                                      </p:to>
                                    </p:set>
                                    <p:anim calcmode="lin" valueType="num">
                                      <p:cBhvr additive="base">
                                        <p:cTn id="53" dur="500" fill="hold"/>
                                        <p:tgtEl>
                                          <p:spTgt spid="23555">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355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3555">
                                            <p:txEl>
                                              <p:pRg st="8" end="8"/>
                                            </p:txEl>
                                          </p:spTgt>
                                        </p:tgtEl>
                                        <p:attrNameLst>
                                          <p:attrName>style.visibility</p:attrName>
                                        </p:attrNameLst>
                                      </p:cBhvr>
                                      <p:to>
                                        <p:strVal val="visible"/>
                                      </p:to>
                                    </p:set>
                                    <p:anim calcmode="lin" valueType="num">
                                      <p:cBhvr additive="base">
                                        <p:cTn id="59" dur="500" fill="hold"/>
                                        <p:tgtEl>
                                          <p:spTgt spid="23555">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355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bldLvl="3"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sz="2400" dirty="0"/>
              <a:t>CAC has authority to require permit for any use of a RUP or agricultural use of a non-restricted pesticide (FAC 14006.6)</a:t>
            </a:r>
          </a:p>
          <a:p>
            <a:r>
              <a:rPr lang="en-US" altLang="en-US" sz="2400" dirty="0"/>
              <a:t>Must make determination that pesticide cannot be used under local conditions without presenting an undue hazard</a:t>
            </a:r>
          </a:p>
          <a:p>
            <a:r>
              <a:rPr lang="en-US" altLang="en-US" sz="2400" dirty="0"/>
              <a:t>Determination is permanent until cancelled, unless limited by sunset clause</a:t>
            </a:r>
          </a:p>
          <a:p>
            <a:endParaRPr lang="en-US" dirty="0"/>
          </a:p>
        </p:txBody>
      </p:sp>
      <p:sp>
        <p:nvSpPr>
          <p:cNvPr id="3" name="Title 2"/>
          <p:cNvSpPr>
            <a:spLocks noGrp="1"/>
          </p:cNvSpPr>
          <p:nvPr>
            <p:ph type="title"/>
          </p:nvPr>
        </p:nvSpPr>
        <p:spPr/>
        <p:txBody>
          <a:bodyPr>
            <a:normAutofit fontScale="90000"/>
          </a:bodyPr>
          <a:lstStyle/>
          <a:p>
            <a:r>
              <a:rPr lang="en-US" altLang="en-US" dirty="0"/>
              <a:t>Permits for RUPs and </a:t>
            </a:r>
            <a:br>
              <a:rPr lang="en-US" altLang="en-US" dirty="0"/>
            </a:br>
            <a:r>
              <a:rPr lang="en-US" altLang="en-US" dirty="0"/>
              <a:t>Non-Restricted Pesticides</a:t>
            </a:r>
            <a:endParaRPr lang="en-US" dirty="0"/>
          </a:p>
        </p:txBody>
      </p:sp>
    </p:spTree>
    <p:extLst>
      <p:ext uri="{BB962C8B-B14F-4D97-AF65-F5344CB8AC3E}">
        <p14:creationId xmlns:p14="http://schemas.microsoft.com/office/powerpoint/2010/main" val="81554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1030"/>
          <p:cNvSpPr>
            <a:spLocks noGrp="1" noChangeArrowheads="1"/>
          </p:cNvSpPr>
          <p:nvPr>
            <p:ph type="title"/>
          </p:nvPr>
        </p:nvSpPr>
        <p:spPr>
          <a:xfrm>
            <a:off x="1143000" y="381000"/>
            <a:ext cx="8001000" cy="914400"/>
          </a:xfrm>
        </p:spPr>
        <p:txBody>
          <a:bodyPr>
            <a:noAutofit/>
          </a:bodyPr>
          <a:lstStyle/>
          <a:p>
            <a:pPr eaLnBrk="1" fontAlgn="auto" hangingPunct="1">
              <a:spcAft>
                <a:spcPts val="0"/>
              </a:spcAft>
              <a:defRPr/>
            </a:pPr>
            <a:r>
              <a:rPr lang="en-US" altLang="en-US" sz="3600" dirty="0">
                <a:solidFill>
                  <a:schemeClr val="tx2">
                    <a:satMod val="130000"/>
                  </a:schemeClr>
                </a:solidFill>
              </a:rPr>
              <a:t>History and Background Leading to the Restricted Materials Permit Program</a:t>
            </a:r>
          </a:p>
        </p:txBody>
      </p:sp>
      <p:sp>
        <p:nvSpPr>
          <p:cNvPr id="41991" name="Rectangle 1031"/>
          <p:cNvSpPr>
            <a:spLocks noGrp="1" noChangeArrowheads="1"/>
          </p:cNvSpPr>
          <p:nvPr>
            <p:ph idx="1"/>
          </p:nvPr>
        </p:nvSpPr>
        <p:spPr>
          <a:xfrm>
            <a:off x="1066800" y="1600200"/>
            <a:ext cx="7391400" cy="4343400"/>
          </a:xfrm>
        </p:spPr>
        <p:txBody>
          <a:bodyPr>
            <a:normAutofit/>
          </a:bodyPr>
          <a:lstStyle/>
          <a:p>
            <a:pPr marL="365760" indent="-283464" eaLnBrk="1" fontAlgn="auto" hangingPunct="1">
              <a:lnSpc>
                <a:spcPct val="90000"/>
              </a:lnSpc>
              <a:spcAft>
                <a:spcPts val="0"/>
              </a:spcAft>
              <a:buFont typeface="Wingdings 2"/>
              <a:buChar char=""/>
              <a:defRPr/>
            </a:pPr>
            <a:r>
              <a:rPr lang="en-US" altLang="en-US" dirty="0"/>
              <a:t>1970 - CEQA </a:t>
            </a:r>
            <a:r>
              <a:rPr lang="en-US" altLang="en-US" dirty="0" smtClean="0"/>
              <a:t>enacted</a:t>
            </a:r>
            <a:r>
              <a:rPr lang="en-US" altLang="en-US" dirty="0"/>
              <a:t/>
            </a:r>
            <a:br>
              <a:rPr lang="en-US" altLang="en-US" dirty="0"/>
            </a:br>
            <a:r>
              <a:rPr lang="en-US" altLang="en-US" dirty="0" smtClean="0"/>
              <a:t>          </a:t>
            </a:r>
            <a:r>
              <a:rPr lang="en-US" altLang="en-US" sz="2800" dirty="0" smtClean="0"/>
              <a:t>(</a:t>
            </a:r>
            <a:r>
              <a:rPr lang="en-US" altLang="en-US" sz="2800" dirty="0"/>
              <a:t>California Environmental Quality Act)</a:t>
            </a:r>
          </a:p>
          <a:p>
            <a:pPr marL="365760" indent="-283464" eaLnBrk="1" fontAlgn="auto" hangingPunct="1">
              <a:lnSpc>
                <a:spcPct val="90000"/>
              </a:lnSpc>
              <a:spcAft>
                <a:spcPts val="0"/>
              </a:spcAft>
              <a:buFont typeface="Wingdings 2"/>
              <a:buChar char=""/>
              <a:defRPr/>
            </a:pPr>
            <a:r>
              <a:rPr lang="en-US" altLang="en-US" dirty="0"/>
              <a:t>1976 - Attorney General Decision: </a:t>
            </a:r>
            <a:endParaRPr lang="en-US" altLang="en-US" dirty="0" smtClean="0"/>
          </a:p>
          <a:p>
            <a:pPr marL="402336" lvl="1" indent="0" eaLnBrk="1" fontAlgn="auto" hangingPunct="1">
              <a:lnSpc>
                <a:spcPct val="90000"/>
              </a:lnSpc>
              <a:spcAft>
                <a:spcPts val="0"/>
              </a:spcAft>
              <a:buFont typeface="Verdana"/>
              <a:buNone/>
              <a:defRPr/>
            </a:pPr>
            <a:r>
              <a:rPr lang="en-US" altLang="en-US" dirty="0" smtClean="0"/>
              <a:t>           County Restricted Materials Permitting</a:t>
            </a:r>
          </a:p>
          <a:p>
            <a:pPr marL="128016" indent="0" eaLnBrk="1" fontAlgn="auto" hangingPunct="1">
              <a:lnSpc>
                <a:spcPct val="90000"/>
              </a:lnSpc>
              <a:spcAft>
                <a:spcPts val="0"/>
              </a:spcAft>
              <a:buFont typeface="Wingdings 2"/>
              <a:buNone/>
              <a:defRPr/>
            </a:pPr>
            <a:r>
              <a:rPr lang="en-US" altLang="en-US" dirty="0"/>
              <a:t> </a:t>
            </a:r>
            <a:r>
              <a:rPr lang="en-US" altLang="en-US" dirty="0" smtClean="0"/>
              <a:t>           </a:t>
            </a:r>
            <a:r>
              <a:rPr lang="en-US" altLang="en-US" sz="2800" dirty="0" smtClean="0"/>
              <a:t>(RMP</a:t>
            </a:r>
            <a:r>
              <a:rPr lang="en-US" altLang="en-US" sz="2800" dirty="0"/>
              <a:t>) falls under CEQA</a:t>
            </a:r>
          </a:p>
          <a:p>
            <a:pPr marL="365760" indent="-283464" eaLnBrk="1" fontAlgn="auto" hangingPunct="1">
              <a:lnSpc>
                <a:spcPct val="90000"/>
              </a:lnSpc>
              <a:spcAft>
                <a:spcPts val="0"/>
              </a:spcAft>
              <a:buFont typeface="Wingdings 2"/>
              <a:buChar char=""/>
              <a:defRPr/>
            </a:pPr>
            <a:r>
              <a:rPr lang="en-US" altLang="en-US" dirty="0"/>
              <a:t>1979 </a:t>
            </a:r>
            <a:r>
              <a:rPr lang="en-US" altLang="en-US" dirty="0" smtClean="0"/>
              <a:t>– EIR Functional </a:t>
            </a:r>
            <a:r>
              <a:rPr lang="en-US" altLang="en-US" dirty="0"/>
              <a:t>equivalency </a:t>
            </a:r>
          </a:p>
          <a:p>
            <a:pPr marL="365760" indent="-283464" eaLnBrk="1" fontAlgn="auto" hangingPunct="1">
              <a:lnSpc>
                <a:spcPct val="90000"/>
              </a:lnSpc>
              <a:spcAft>
                <a:spcPts val="0"/>
              </a:spcAft>
              <a:buFont typeface="Wingdings 2"/>
              <a:buChar char=""/>
              <a:defRPr/>
            </a:pPr>
            <a:r>
              <a:rPr lang="en-US" altLang="en-US" dirty="0"/>
              <a:t>2001 </a:t>
            </a:r>
            <a:r>
              <a:rPr lang="en-US" altLang="en-US" dirty="0" smtClean="0"/>
              <a:t>– Challenged </a:t>
            </a:r>
            <a:r>
              <a:rPr lang="en-US" altLang="en-US" sz="2400" dirty="0" smtClean="0"/>
              <a:t>(do we need to include this?)</a:t>
            </a:r>
            <a:endParaRPr lang="en-US" altLang="en-US" sz="2400" dirty="0"/>
          </a:p>
          <a:p>
            <a:pPr marL="365760" indent="-283464" eaLnBrk="1" fontAlgn="auto" hangingPunct="1">
              <a:lnSpc>
                <a:spcPct val="90000"/>
              </a:lnSpc>
              <a:spcAft>
                <a:spcPts val="0"/>
              </a:spcAft>
              <a:buFont typeface="Wingdings 2"/>
              <a:buChar char=""/>
              <a:defRPr/>
            </a:pPr>
            <a:r>
              <a:rPr lang="en-US" altLang="en-US" dirty="0"/>
              <a:t>2005 </a:t>
            </a:r>
            <a:r>
              <a:rPr lang="en-US" altLang="en-US" dirty="0" smtClean="0"/>
              <a:t>– Resolved </a:t>
            </a:r>
            <a:r>
              <a:rPr lang="en-US" altLang="en-US" sz="2400" dirty="0"/>
              <a:t>(do we need to include this?)</a:t>
            </a:r>
          </a:p>
        </p:txBody>
      </p:sp>
      <p:sp>
        <p:nvSpPr>
          <p:cNvPr id="11268" name="Slide Number Placeholder 5"/>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hangingPunct="1">
              <a:spcBef>
                <a:spcPct val="0"/>
              </a:spcBef>
              <a:buClrTx/>
              <a:buSzTx/>
              <a:buFontTx/>
              <a:buNone/>
            </a:pPr>
            <a:fld id="{AC2DD44C-C096-4AB7-8622-3865350854D8}" type="slidenum">
              <a:rPr lang="en-US" altLang="en-US" sz="1200" smtClean="0">
                <a:latin typeface="Times New Roman" pitchFamily="18" charset="0"/>
              </a:rPr>
              <a:pPr eaLnBrk="1" hangingPunct="1">
                <a:spcBef>
                  <a:spcPct val="0"/>
                </a:spcBef>
                <a:buClrTx/>
                <a:buSzTx/>
                <a:buFontTx/>
                <a:buNone/>
              </a:pPr>
              <a:t>3</a:t>
            </a:fld>
            <a:endParaRPr lang="en-US" altLang="en-US" sz="1200" smtClean="0">
              <a:latin typeface="Times New Roman" pitchFamily="18" charset="0"/>
            </a:endParaRPr>
          </a:p>
        </p:txBody>
      </p:sp>
      <p:sp>
        <p:nvSpPr>
          <p:cNvPr id="41989" name="AutoShape 1029"/>
          <p:cNvSpPr>
            <a:spLocks noChangeArrowheads="1"/>
          </p:cNvSpPr>
          <p:nvPr/>
        </p:nvSpPr>
        <p:spPr bwMode="auto">
          <a:xfrm>
            <a:off x="3722688" y="5943600"/>
            <a:ext cx="2667000" cy="609600"/>
          </a:xfrm>
          <a:prstGeom prst="flowChartTerminator">
            <a:avLst/>
          </a:prstGeom>
          <a:solidFill>
            <a:srgbClr val="FFFF99"/>
          </a:solidFill>
          <a:ln w="9525">
            <a:solidFill>
              <a:srgbClr val="FF0000"/>
            </a:solidFill>
            <a:miter lim="800000"/>
            <a:headEnd/>
            <a:tailEnd/>
          </a:ln>
          <a:effectLst>
            <a:outerShdw dist="35921" dir="2700000" algn="ctr" rotWithShape="0">
              <a:schemeClr val="bg2"/>
            </a:outerShdw>
          </a:effectLst>
        </p:spPr>
        <p:txBody>
          <a:bodyPr wrap="none" anchor="ct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algn="ctr">
              <a:spcBef>
                <a:spcPct val="0"/>
              </a:spcBef>
              <a:buClrTx/>
              <a:buSzTx/>
              <a:buFontTx/>
              <a:buNone/>
            </a:pPr>
            <a:r>
              <a:rPr lang="en-US" altLang="en-US" sz="1600" dirty="0">
                <a:solidFill>
                  <a:schemeClr val="bg1"/>
                </a:solidFill>
                <a:latin typeface="Times New Roman" pitchFamily="18" charset="0"/>
              </a:rPr>
              <a:t>Volume 3, Appendix D </a:t>
            </a:r>
          </a:p>
        </p:txBody>
      </p:sp>
    </p:spTree>
    <p:extLst>
      <p:ext uri="{BB962C8B-B14F-4D97-AF65-F5344CB8AC3E}">
        <p14:creationId xmlns:p14="http://schemas.microsoft.com/office/powerpoint/2010/main" val="6662418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1989"/>
                                        </p:tgtEl>
                                        <p:attrNameLst>
                                          <p:attrName>style.visibility</p:attrName>
                                        </p:attrNameLst>
                                      </p:cBhvr>
                                      <p:to>
                                        <p:strVal val="visible"/>
                                      </p:to>
                                    </p:set>
                                    <p:anim calcmode="lin" valueType="num">
                                      <p:cBhvr>
                                        <p:cTn id="7" dur="500" fill="hold"/>
                                        <p:tgtEl>
                                          <p:spTgt spid="41989"/>
                                        </p:tgtEl>
                                        <p:attrNameLst>
                                          <p:attrName>ppt_w</p:attrName>
                                        </p:attrNameLst>
                                      </p:cBhvr>
                                      <p:tavLst>
                                        <p:tav tm="0">
                                          <p:val>
                                            <p:fltVal val="0"/>
                                          </p:val>
                                        </p:tav>
                                        <p:tav tm="100000">
                                          <p:val>
                                            <p:strVal val="#ppt_w"/>
                                          </p:val>
                                        </p:tav>
                                      </p:tavLst>
                                    </p:anim>
                                    <p:anim calcmode="lin" valueType="num">
                                      <p:cBhvr>
                                        <p:cTn id="8" dur="500" fill="hold"/>
                                        <p:tgtEl>
                                          <p:spTgt spid="419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939" name="Rectangle 3"/>
          <p:cNvSpPr>
            <a:spLocks noGrp="1" noChangeArrowheads="1"/>
          </p:cNvSpPr>
          <p:nvPr>
            <p:ph idx="1"/>
          </p:nvPr>
        </p:nvSpPr>
        <p:spPr/>
        <p:txBody>
          <a:bodyPr/>
          <a:lstStyle/>
          <a:p>
            <a:r>
              <a:rPr lang="en-US" altLang="en-US" smtClean="0"/>
              <a:t>Purposes of RM Permitting Process:</a:t>
            </a:r>
          </a:p>
          <a:p>
            <a:pPr lvl="1"/>
            <a:r>
              <a:rPr lang="en-US" altLang="en-US" smtClean="0"/>
              <a:t>Facilitate review by government &amp; public</a:t>
            </a:r>
          </a:p>
          <a:p>
            <a:pPr lvl="1"/>
            <a:r>
              <a:rPr lang="en-US" altLang="en-US" smtClean="0"/>
              <a:t>Mitigate problems or hazards</a:t>
            </a:r>
          </a:p>
          <a:p>
            <a:pPr lvl="1"/>
            <a:r>
              <a:rPr lang="en-US" altLang="en-US" smtClean="0"/>
              <a:t>Provide conditions to allow safe use</a:t>
            </a:r>
          </a:p>
          <a:p>
            <a:pPr lvl="1"/>
            <a:r>
              <a:rPr lang="en-US" altLang="en-US" smtClean="0"/>
              <a:t>Ensure alternatives are considered</a:t>
            </a:r>
          </a:p>
        </p:txBody>
      </p:sp>
      <p:sp>
        <p:nvSpPr>
          <p:cNvPr id="295938" name="Rectangle 2"/>
          <p:cNvSpPr>
            <a:spLocks noGrp="1" noChangeArrowheads="1"/>
          </p:cNvSpPr>
          <p:nvPr>
            <p:ph type="title"/>
          </p:nvPr>
        </p:nvSpPr>
        <p:spPr/>
        <p:txBody>
          <a:bodyPr>
            <a:normAutofit fontScale="90000"/>
          </a:bodyPr>
          <a:lstStyle/>
          <a:p>
            <a:pPr fontAlgn="auto">
              <a:spcAft>
                <a:spcPts val="0"/>
              </a:spcAft>
              <a:defRPr/>
            </a:pPr>
            <a:r>
              <a:rPr altLang="en-US"/>
              <a:t>Functional Equivalency Evaluation Requirements</a:t>
            </a:r>
          </a:p>
        </p:txBody>
      </p:sp>
    </p:spTree>
    <p:extLst>
      <p:ext uri="{BB962C8B-B14F-4D97-AF65-F5344CB8AC3E}">
        <p14:creationId xmlns:p14="http://schemas.microsoft.com/office/powerpoint/2010/main" val="27340979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39">
                                            <p:txEl>
                                              <p:pRg st="0" end="0"/>
                                            </p:txEl>
                                          </p:spTgt>
                                        </p:tgtEl>
                                        <p:attrNameLst>
                                          <p:attrName>style.visibility</p:attrName>
                                        </p:attrNameLst>
                                      </p:cBhvr>
                                      <p:to>
                                        <p:strVal val="visible"/>
                                      </p:to>
                                    </p:set>
                                    <p:anim calcmode="lin" valueType="num">
                                      <p:cBhvr additive="base">
                                        <p:cTn id="7" dur="500" fill="hold"/>
                                        <p:tgtEl>
                                          <p:spTgt spid="295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39">
                                            <p:txEl>
                                              <p:pRg st="1" end="1"/>
                                            </p:txEl>
                                          </p:spTgt>
                                        </p:tgtEl>
                                        <p:attrNameLst>
                                          <p:attrName>style.visibility</p:attrName>
                                        </p:attrNameLst>
                                      </p:cBhvr>
                                      <p:to>
                                        <p:strVal val="visible"/>
                                      </p:to>
                                    </p:set>
                                    <p:anim calcmode="lin" valueType="num">
                                      <p:cBhvr additive="base">
                                        <p:cTn id="13" dur="500" fill="hold"/>
                                        <p:tgtEl>
                                          <p:spTgt spid="2959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39">
                                            <p:txEl>
                                              <p:pRg st="2" end="2"/>
                                            </p:txEl>
                                          </p:spTgt>
                                        </p:tgtEl>
                                        <p:attrNameLst>
                                          <p:attrName>style.visibility</p:attrName>
                                        </p:attrNameLst>
                                      </p:cBhvr>
                                      <p:to>
                                        <p:strVal val="visible"/>
                                      </p:to>
                                    </p:set>
                                    <p:anim calcmode="lin" valueType="num">
                                      <p:cBhvr additive="base">
                                        <p:cTn id="19" dur="500" fill="hold"/>
                                        <p:tgtEl>
                                          <p:spTgt spid="2959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39">
                                            <p:txEl>
                                              <p:pRg st="3" end="3"/>
                                            </p:txEl>
                                          </p:spTgt>
                                        </p:tgtEl>
                                        <p:attrNameLst>
                                          <p:attrName>style.visibility</p:attrName>
                                        </p:attrNameLst>
                                      </p:cBhvr>
                                      <p:to>
                                        <p:strVal val="visible"/>
                                      </p:to>
                                    </p:set>
                                    <p:anim calcmode="lin" valueType="num">
                                      <p:cBhvr additive="base">
                                        <p:cTn id="25" dur="500" fill="hold"/>
                                        <p:tgtEl>
                                          <p:spTgt spid="2959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39">
                                            <p:txEl>
                                              <p:pRg st="4" end="4"/>
                                            </p:txEl>
                                          </p:spTgt>
                                        </p:tgtEl>
                                        <p:attrNameLst>
                                          <p:attrName>style.visibility</p:attrName>
                                        </p:attrNameLst>
                                      </p:cBhvr>
                                      <p:to>
                                        <p:strVal val="visible"/>
                                      </p:to>
                                    </p:set>
                                    <p:anim calcmode="lin" valueType="num">
                                      <p:cBhvr additive="base">
                                        <p:cTn id="31" dur="500" fill="hold"/>
                                        <p:tgtEl>
                                          <p:spTgt spid="29593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3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1905000" y="1905000"/>
            <a:ext cx="5638800" cy="4114800"/>
          </a:xfrm>
        </p:spPr>
        <p:txBody>
          <a:bodyPr/>
          <a:lstStyle/>
          <a:p>
            <a:pPr>
              <a:lnSpc>
                <a:spcPct val="90000"/>
              </a:lnSpc>
            </a:pPr>
            <a:r>
              <a:rPr lang="en-US" altLang="en-US" dirty="0"/>
              <a:t>Protect</a:t>
            </a:r>
          </a:p>
          <a:p>
            <a:pPr lvl="1">
              <a:lnSpc>
                <a:spcPct val="90000"/>
              </a:lnSpc>
            </a:pPr>
            <a:r>
              <a:rPr lang="en-US" altLang="en-US" dirty="0"/>
              <a:t>People &amp; the environment</a:t>
            </a:r>
          </a:p>
          <a:p>
            <a:pPr>
              <a:lnSpc>
                <a:spcPct val="90000"/>
              </a:lnSpc>
            </a:pPr>
            <a:r>
              <a:rPr lang="en-US" altLang="en-US" dirty="0"/>
              <a:t>Allow</a:t>
            </a:r>
          </a:p>
          <a:p>
            <a:pPr lvl="1">
              <a:lnSpc>
                <a:spcPct val="90000"/>
              </a:lnSpc>
            </a:pPr>
            <a:r>
              <a:rPr lang="en-US" altLang="en-US" dirty="0"/>
              <a:t>Effective pest </a:t>
            </a:r>
            <a:r>
              <a:rPr lang="en-US" altLang="en-US" dirty="0" smtClean="0"/>
              <a:t>control</a:t>
            </a:r>
            <a:endParaRPr lang="en-US" altLang="en-US" dirty="0"/>
          </a:p>
          <a:p>
            <a:pPr>
              <a:lnSpc>
                <a:spcPct val="90000"/>
              </a:lnSpc>
            </a:pPr>
            <a:r>
              <a:rPr lang="en-US" altLang="en-US" dirty="0"/>
              <a:t>Hazard Assessment </a:t>
            </a:r>
          </a:p>
          <a:p>
            <a:pPr>
              <a:lnSpc>
                <a:spcPct val="90000"/>
              </a:lnSpc>
            </a:pPr>
            <a:r>
              <a:rPr lang="en-US" altLang="en-US" dirty="0"/>
              <a:t>Mitigation</a:t>
            </a:r>
          </a:p>
        </p:txBody>
      </p:sp>
      <p:sp>
        <p:nvSpPr>
          <p:cNvPr id="278530" name="Rectangle 2"/>
          <p:cNvSpPr>
            <a:spLocks noGrp="1" noChangeArrowheads="1"/>
          </p:cNvSpPr>
          <p:nvPr>
            <p:ph type="title"/>
          </p:nvPr>
        </p:nvSpPr>
        <p:spPr>
          <a:xfrm>
            <a:off x="609600" y="381000"/>
            <a:ext cx="7772400" cy="1143000"/>
          </a:xfrm>
        </p:spPr>
        <p:txBody>
          <a:bodyPr/>
          <a:lstStyle/>
          <a:p>
            <a:r>
              <a:rPr lang="en-US" altLang="en-US"/>
              <a:t>Restricted Materials Permitting</a:t>
            </a:r>
          </a:p>
        </p:txBody>
      </p:sp>
    </p:spTree>
    <p:extLst>
      <p:ext uri="{BB962C8B-B14F-4D97-AF65-F5344CB8AC3E}">
        <p14:creationId xmlns:p14="http://schemas.microsoft.com/office/powerpoint/2010/main" val="557520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8531">
                                            <p:txEl>
                                              <p:pRg st="0" end="0"/>
                                            </p:txEl>
                                          </p:spTgt>
                                        </p:tgtEl>
                                        <p:attrNameLst>
                                          <p:attrName>style.visibility</p:attrName>
                                        </p:attrNameLst>
                                      </p:cBhvr>
                                      <p:to>
                                        <p:strVal val="visible"/>
                                      </p:to>
                                    </p:set>
                                    <p:anim calcmode="lin" valueType="num">
                                      <p:cBhvr additive="base">
                                        <p:cTn id="7" dur="500" fill="hold"/>
                                        <p:tgtEl>
                                          <p:spTgt spid="278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8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8531">
                                            <p:txEl>
                                              <p:pRg st="1" end="1"/>
                                            </p:txEl>
                                          </p:spTgt>
                                        </p:tgtEl>
                                        <p:attrNameLst>
                                          <p:attrName>style.visibility</p:attrName>
                                        </p:attrNameLst>
                                      </p:cBhvr>
                                      <p:to>
                                        <p:strVal val="visible"/>
                                      </p:to>
                                    </p:set>
                                    <p:anim calcmode="lin" valueType="num">
                                      <p:cBhvr additive="base">
                                        <p:cTn id="13" dur="500" fill="hold"/>
                                        <p:tgtEl>
                                          <p:spTgt spid="2785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8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8531">
                                            <p:txEl>
                                              <p:pRg st="2" end="2"/>
                                            </p:txEl>
                                          </p:spTgt>
                                        </p:tgtEl>
                                        <p:attrNameLst>
                                          <p:attrName>style.visibility</p:attrName>
                                        </p:attrNameLst>
                                      </p:cBhvr>
                                      <p:to>
                                        <p:strVal val="visible"/>
                                      </p:to>
                                    </p:set>
                                    <p:anim calcmode="lin" valueType="num">
                                      <p:cBhvr additive="base">
                                        <p:cTn id="19" dur="500" fill="hold"/>
                                        <p:tgtEl>
                                          <p:spTgt spid="2785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8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8531">
                                            <p:txEl>
                                              <p:pRg st="3" end="3"/>
                                            </p:txEl>
                                          </p:spTgt>
                                        </p:tgtEl>
                                        <p:attrNameLst>
                                          <p:attrName>style.visibility</p:attrName>
                                        </p:attrNameLst>
                                      </p:cBhvr>
                                      <p:to>
                                        <p:strVal val="visible"/>
                                      </p:to>
                                    </p:set>
                                    <p:anim calcmode="lin" valueType="num">
                                      <p:cBhvr additive="base">
                                        <p:cTn id="25" dur="500" fill="hold"/>
                                        <p:tgtEl>
                                          <p:spTgt spid="2785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8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8531">
                                            <p:txEl>
                                              <p:pRg st="4" end="4"/>
                                            </p:txEl>
                                          </p:spTgt>
                                        </p:tgtEl>
                                        <p:attrNameLst>
                                          <p:attrName>style.visibility</p:attrName>
                                        </p:attrNameLst>
                                      </p:cBhvr>
                                      <p:to>
                                        <p:strVal val="visible"/>
                                      </p:to>
                                    </p:set>
                                    <p:anim calcmode="lin" valueType="num">
                                      <p:cBhvr additive="base">
                                        <p:cTn id="31" dur="500" fill="hold"/>
                                        <p:tgtEl>
                                          <p:spTgt spid="2785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8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78531">
                                            <p:txEl>
                                              <p:pRg st="5" end="5"/>
                                            </p:txEl>
                                          </p:spTgt>
                                        </p:tgtEl>
                                        <p:attrNameLst>
                                          <p:attrName>style.visibility</p:attrName>
                                        </p:attrNameLst>
                                      </p:cBhvr>
                                      <p:to>
                                        <p:strVal val="visible"/>
                                      </p:to>
                                    </p:set>
                                    <p:anim calcmode="lin" valueType="num">
                                      <p:cBhvr additive="base">
                                        <p:cTn id="37" dur="500" fill="hold"/>
                                        <p:tgtEl>
                                          <p:spTgt spid="2785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78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987" name="Rectangle 3"/>
          <p:cNvSpPr>
            <a:spLocks noGrp="1" noChangeArrowheads="1"/>
          </p:cNvSpPr>
          <p:nvPr>
            <p:ph idx="1"/>
          </p:nvPr>
        </p:nvSpPr>
        <p:spPr>
          <a:xfrm>
            <a:off x="685800" y="2133600"/>
            <a:ext cx="7772400" cy="2514600"/>
          </a:xfrm>
        </p:spPr>
        <p:txBody>
          <a:bodyPr/>
          <a:lstStyle/>
          <a:p>
            <a:r>
              <a:rPr lang="en-US" altLang="en-US" sz="3400" smtClean="0"/>
              <a:t>Eight steps </a:t>
            </a:r>
            <a:r>
              <a:rPr lang="en-US" altLang="en-US" sz="3400" u="sng" smtClean="0"/>
              <a:t>must</a:t>
            </a:r>
            <a:r>
              <a:rPr lang="en-US" altLang="en-US" sz="3400" smtClean="0"/>
              <a:t> be taken to properly consider the potential environmental impacts of the proposed restricted materials permit</a:t>
            </a:r>
            <a:r>
              <a:rPr lang="en-US" altLang="en-US" smtClean="0"/>
              <a:t> </a:t>
            </a:r>
          </a:p>
        </p:txBody>
      </p:sp>
      <p:sp>
        <p:nvSpPr>
          <p:cNvPr id="297986"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11282376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 calcmode="lin" valueType="num">
                                      <p:cBhvr additive="base">
                                        <p:cTn id="7" dur="500" fill="hold"/>
                                        <p:tgtEl>
                                          <p:spTgt spid="297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98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2083" name="Rectangle 3"/>
          <p:cNvSpPr>
            <a:spLocks noGrp="1" noChangeArrowheads="1"/>
          </p:cNvSpPr>
          <p:nvPr>
            <p:ph idx="1"/>
          </p:nvPr>
        </p:nvSpPr>
        <p:spPr/>
        <p:txBody>
          <a:bodyPr/>
          <a:lstStyle/>
          <a:p>
            <a:r>
              <a:rPr lang="en-US" altLang="en-US" smtClean="0"/>
              <a:t>Step 1</a:t>
            </a:r>
          </a:p>
          <a:p>
            <a:pPr lvl="1"/>
            <a:r>
              <a:rPr lang="en-US" altLang="en-US" smtClean="0"/>
              <a:t>Identify Hazards</a:t>
            </a:r>
          </a:p>
          <a:p>
            <a:pPr lvl="2"/>
            <a:r>
              <a:rPr lang="en-US" altLang="en-US" smtClean="0"/>
              <a:t>Pesticide labels</a:t>
            </a:r>
          </a:p>
          <a:p>
            <a:pPr lvl="2"/>
            <a:r>
              <a:rPr lang="en-US" altLang="en-US" smtClean="0"/>
              <a:t>DPR documents</a:t>
            </a:r>
          </a:p>
          <a:p>
            <a:pPr lvl="2"/>
            <a:r>
              <a:rPr lang="en-US" altLang="en-US" smtClean="0"/>
              <a:t>Farm Chemicals Handbook</a:t>
            </a:r>
          </a:p>
          <a:p>
            <a:pPr lvl="2"/>
            <a:r>
              <a:rPr lang="en-US" altLang="en-US" smtClean="0"/>
              <a:t>Your own experience</a:t>
            </a:r>
          </a:p>
          <a:p>
            <a:pPr lvl="2"/>
            <a:endParaRPr lang="en-US" altLang="en-US" smtClean="0"/>
          </a:p>
          <a:p>
            <a:pPr algn="ctr">
              <a:buFontTx/>
              <a:buNone/>
            </a:pPr>
            <a:r>
              <a:rPr lang="en-US" altLang="en-US" sz="2800" smtClean="0"/>
              <a:t>A pesticide may have more than one hazard</a:t>
            </a:r>
          </a:p>
        </p:txBody>
      </p:sp>
      <p:sp>
        <p:nvSpPr>
          <p:cNvPr id="302082"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147887084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anim calcmode="lin" valueType="num">
                                      <p:cBhvr additive="base">
                                        <p:cTn id="7" dur="500" fill="hold"/>
                                        <p:tgtEl>
                                          <p:spTgt spid="302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20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2083">
                                            <p:txEl>
                                              <p:pRg st="1" end="1"/>
                                            </p:txEl>
                                          </p:spTgt>
                                        </p:tgtEl>
                                        <p:attrNameLst>
                                          <p:attrName>style.visibility</p:attrName>
                                        </p:attrNameLst>
                                      </p:cBhvr>
                                      <p:to>
                                        <p:strVal val="visible"/>
                                      </p:to>
                                    </p:set>
                                    <p:anim calcmode="lin" valueType="num">
                                      <p:cBhvr additive="base">
                                        <p:cTn id="13" dur="500" fill="hold"/>
                                        <p:tgtEl>
                                          <p:spTgt spid="3020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20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2083">
                                            <p:txEl>
                                              <p:pRg st="2" end="2"/>
                                            </p:txEl>
                                          </p:spTgt>
                                        </p:tgtEl>
                                        <p:attrNameLst>
                                          <p:attrName>style.visibility</p:attrName>
                                        </p:attrNameLst>
                                      </p:cBhvr>
                                      <p:to>
                                        <p:strVal val="visible"/>
                                      </p:to>
                                    </p:set>
                                    <p:anim calcmode="lin" valueType="num">
                                      <p:cBhvr additive="base">
                                        <p:cTn id="19" dur="500" fill="hold"/>
                                        <p:tgtEl>
                                          <p:spTgt spid="3020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20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2083">
                                            <p:txEl>
                                              <p:pRg st="3" end="3"/>
                                            </p:txEl>
                                          </p:spTgt>
                                        </p:tgtEl>
                                        <p:attrNameLst>
                                          <p:attrName>style.visibility</p:attrName>
                                        </p:attrNameLst>
                                      </p:cBhvr>
                                      <p:to>
                                        <p:strVal val="visible"/>
                                      </p:to>
                                    </p:set>
                                    <p:anim calcmode="lin" valueType="num">
                                      <p:cBhvr additive="base">
                                        <p:cTn id="25" dur="500" fill="hold"/>
                                        <p:tgtEl>
                                          <p:spTgt spid="3020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20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2083">
                                            <p:txEl>
                                              <p:pRg st="4" end="4"/>
                                            </p:txEl>
                                          </p:spTgt>
                                        </p:tgtEl>
                                        <p:attrNameLst>
                                          <p:attrName>style.visibility</p:attrName>
                                        </p:attrNameLst>
                                      </p:cBhvr>
                                      <p:to>
                                        <p:strVal val="visible"/>
                                      </p:to>
                                    </p:set>
                                    <p:anim calcmode="lin" valueType="num">
                                      <p:cBhvr additive="base">
                                        <p:cTn id="31" dur="500" fill="hold"/>
                                        <p:tgtEl>
                                          <p:spTgt spid="3020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20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2083">
                                            <p:txEl>
                                              <p:pRg st="5" end="5"/>
                                            </p:txEl>
                                          </p:spTgt>
                                        </p:tgtEl>
                                        <p:attrNameLst>
                                          <p:attrName>style.visibility</p:attrName>
                                        </p:attrNameLst>
                                      </p:cBhvr>
                                      <p:to>
                                        <p:strVal val="visible"/>
                                      </p:to>
                                    </p:set>
                                    <p:anim calcmode="lin" valueType="num">
                                      <p:cBhvr additive="base">
                                        <p:cTn id="37" dur="500" fill="hold"/>
                                        <p:tgtEl>
                                          <p:spTgt spid="3020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20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2083">
                                            <p:txEl>
                                              <p:pRg st="7" end="7"/>
                                            </p:txEl>
                                          </p:spTgt>
                                        </p:tgtEl>
                                        <p:attrNameLst>
                                          <p:attrName>style.visibility</p:attrName>
                                        </p:attrNameLst>
                                      </p:cBhvr>
                                      <p:to>
                                        <p:strVal val="visible"/>
                                      </p:to>
                                    </p:set>
                                    <p:anim calcmode="lin" valueType="num">
                                      <p:cBhvr additive="base">
                                        <p:cTn id="43" dur="500" fill="hold"/>
                                        <p:tgtEl>
                                          <p:spTgt spid="30208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20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bldLvl="3"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4131" name="Rectangle 3"/>
          <p:cNvSpPr>
            <a:spLocks noGrp="1" noChangeArrowheads="1"/>
          </p:cNvSpPr>
          <p:nvPr>
            <p:ph idx="1"/>
          </p:nvPr>
        </p:nvSpPr>
        <p:spPr/>
        <p:txBody>
          <a:bodyPr/>
          <a:lstStyle/>
          <a:p>
            <a:pPr>
              <a:lnSpc>
                <a:spcPct val="90000"/>
              </a:lnSpc>
            </a:pPr>
            <a:r>
              <a:rPr lang="en-US" altLang="en-US" smtClean="0"/>
              <a:t>Step 2</a:t>
            </a:r>
          </a:p>
          <a:p>
            <a:pPr lvl="1">
              <a:lnSpc>
                <a:spcPct val="90000"/>
              </a:lnSpc>
            </a:pPr>
            <a:r>
              <a:rPr lang="en-US" altLang="en-US" smtClean="0"/>
              <a:t>Identify Sensitive Sites</a:t>
            </a:r>
          </a:p>
          <a:p>
            <a:pPr lvl="2">
              <a:lnSpc>
                <a:spcPct val="90000"/>
              </a:lnSpc>
            </a:pPr>
            <a:r>
              <a:rPr lang="en-US" altLang="en-US" smtClean="0"/>
              <a:t>Permit applicant </a:t>
            </a:r>
          </a:p>
          <a:p>
            <a:pPr lvl="2">
              <a:lnSpc>
                <a:spcPct val="90000"/>
              </a:lnSpc>
            </a:pPr>
            <a:r>
              <a:rPr lang="en-US" altLang="en-US" smtClean="0"/>
              <a:t>Use maps </a:t>
            </a:r>
          </a:p>
          <a:p>
            <a:pPr lvl="2">
              <a:lnSpc>
                <a:spcPct val="90000"/>
              </a:lnSpc>
            </a:pPr>
            <a:r>
              <a:rPr lang="en-US" altLang="en-US" smtClean="0"/>
              <a:t>Aerial photographs </a:t>
            </a:r>
          </a:p>
          <a:p>
            <a:pPr lvl="2">
              <a:lnSpc>
                <a:spcPct val="90000"/>
              </a:lnSpc>
            </a:pPr>
            <a:r>
              <a:rPr lang="en-US" altLang="en-US" smtClean="0"/>
              <a:t>Your own knowledge/experience</a:t>
            </a:r>
          </a:p>
          <a:p>
            <a:pPr lvl="2">
              <a:lnSpc>
                <a:spcPct val="90000"/>
              </a:lnSpc>
            </a:pPr>
            <a:endParaRPr lang="en-US" altLang="en-US" smtClean="0"/>
          </a:p>
          <a:p>
            <a:pPr algn="ctr">
              <a:lnSpc>
                <a:spcPct val="90000"/>
              </a:lnSpc>
              <a:buFontTx/>
              <a:buNone/>
            </a:pPr>
            <a:r>
              <a:rPr lang="en-US" altLang="en-US" sz="2800" smtClean="0"/>
              <a:t>Sensitive sites may vary from pesticide to pesticide</a:t>
            </a:r>
          </a:p>
        </p:txBody>
      </p:sp>
      <p:sp>
        <p:nvSpPr>
          <p:cNvPr id="304130"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227420017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4131">
                                            <p:txEl>
                                              <p:pRg st="0" end="0"/>
                                            </p:txEl>
                                          </p:spTgt>
                                        </p:tgtEl>
                                        <p:attrNameLst>
                                          <p:attrName>style.visibility</p:attrName>
                                        </p:attrNameLst>
                                      </p:cBhvr>
                                      <p:to>
                                        <p:strVal val="visible"/>
                                      </p:to>
                                    </p:set>
                                    <p:anim calcmode="lin" valueType="num">
                                      <p:cBhvr additive="base">
                                        <p:cTn id="7" dur="500" fill="hold"/>
                                        <p:tgtEl>
                                          <p:spTgt spid="304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41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4131">
                                            <p:txEl>
                                              <p:pRg st="1" end="1"/>
                                            </p:txEl>
                                          </p:spTgt>
                                        </p:tgtEl>
                                        <p:attrNameLst>
                                          <p:attrName>style.visibility</p:attrName>
                                        </p:attrNameLst>
                                      </p:cBhvr>
                                      <p:to>
                                        <p:strVal val="visible"/>
                                      </p:to>
                                    </p:set>
                                    <p:anim calcmode="lin" valueType="num">
                                      <p:cBhvr additive="base">
                                        <p:cTn id="13" dur="500" fill="hold"/>
                                        <p:tgtEl>
                                          <p:spTgt spid="304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41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4131">
                                            <p:txEl>
                                              <p:pRg st="2" end="2"/>
                                            </p:txEl>
                                          </p:spTgt>
                                        </p:tgtEl>
                                        <p:attrNameLst>
                                          <p:attrName>style.visibility</p:attrName>
                                        </p:attrNameLst>
                                      </p:cBhvr>
                                      <p:to>
                                        <p:strVal val="visible"/>
                                      </p:to>
                                    </p:set>
                                    <p:anim calcmode="lin" valueType="num">
                                      <p:cBhvr additive="base">
                                        <p:cTn id="19" dur="500" fill="hold"/>
                                        <p:tgtEl>
                                          <p:spTgt spid="304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41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4131">
                                            <p:txEl>
                                              <p:pRg st="3" end="3"/>
                                            </p:txEl>
                                          </p:spTgt>
                                        </p:tgtEl>
                                        <p:attrNameLst>
                                          <p:attrName>style.visibility</p:attrName>
                                        </p:attrNameLst>
                                      </p:cBhvr>
                                      <p:to>
                                        <p:strVal val="visible"/>
                                      </p:to>
                                    </p:set>
                                    <p:anim calcmode="lin" valueType="num">
                                      <p:cBhvr additive="base">
                                        <p:cTn id="25" dur="500" fill="hold"/>
                                        <p:tgtEl>
                                          <p:spTgt spid="304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41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4131">
                                            <p:txEl>
                                              <p:pRg st="4" end="4"/>
                                            </p:txEl>
                                          </p:spTgt>
                                        </p:tgtEl>
                                        <p:attrNameLst>
                                          <p:attrName>style.visibility</p:attrName>
                                        </p:attrNameLst>
                                      </p:cBhvr>
                                      <p:to>
                                        <p:strVal val="visible"/>
                                      </p:to>
                                    </p:set>
                                    <p:anim calcmode="lin" valueType="num">
                                      <p:cBhvr additive="base">
                                        <p:cTn id="31" dur="500" fill="hold"/>
                                        <p:tgtEl>
                                          <p:spTgt spid="30413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41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4131">
                                            <p:txEl>
                                              <p:pRg st="5" end="5"/>
                                            </p:txEl>
                                          </p:spTgt>
                                        </p:tgtEl>
                                        <p:attrNameLst>
                                          <p:attrName>style.visibility</p:attrName>
                                        </p:attrNameLst>
                                      </p:cBhvr>
                                      <p:to>
                                        <p:strVal val="visible"/>
                                      </p:to>
                                    </p:set>
                                    <p:anim calcmode="lin" valueType="num">
                                      <p:cBhvr additive="base">
                                        <p:cTn id="37" dur="500" fill="hold"/>
                                        <p:tgtEl>
                                          <p:spTgt spid="30413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413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4131">
                                            <p:txEl>
                                              <p:pRg st="7" end="7"/>
                                            </p:txEl>
                                          </p:spTgt>
                                        </p:tgtEl>
                                        <p:attrNameLst>
                                          <p:attrName>style.visibility</p:attrName>
                                        </p:attrNameLst>
                                      </p:cBhvr>
                                      <p:to>
                                        <p:strVal val="visible"/>
                                      </p:to>
                                    </p:set>
                                    <p:anim calcmode="lin" valueType="num">
                                      <p:cBhvr additive="base">
                                        <p:cTn id="43" dur="500" fill="hold"/>
                                        <p:tgtEl>
                                          <p:spTgt spid="30413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0413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131" grpId="0" build="p" bldLvl="3"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9" name="Rectangle 3"/>
          <p:cNvSpPr>
            <a:spLocks noGrp="1" noChangeArrowheads="1"/>
          </p:cNvSpPr>
          <p:nvPr>
            <p:ph idx="1"/>
          </p:nvPr>
        </p:nvSpPr>
        <p:spPr/>
        <p:txBody>
          <a:bodyPr/>
          <a:lstStyle/>
          <a:p>
            <a:r>
              <a:rPr lang="en-US" altLang="en-US" smtClean="0"/>
              <a:t>Step 3</a:t>
            </a:r>
            <a:br>
              <a:rPr lang="en-US" altLang="en-US" smtClean="0"/>
            </a:br>
            <a:endParaRPr lang="en-US" altLang="en-US" smtClean="0"/>
          </a:p>
          <a:p>
            <a:pPr lvl="1"/>
            <a:r>
              <a:rPr lang="en-US" altLang="en-US" sz="3000" smtClean="0"/>
              <a:t>Determine likelihood of adverse impact</a:t>
            </a:r>
            <a:br>
              <a:rPr lang="en-US" altLang="en-US" sz="3000" smtClean="0"/>
            </a:br>
            <a:endParaRPr lang="en-US" altLang="en-US" sz="3000" smtClean="0"/>
          </a:p>
          <a:p>
            <a:pPr lvl="2"/>
            <a:r>
              <a:rPr lang="en-US" altLang="en-US" sz="2800" smtClean="0"/>
              <a:t>Sensitive sites = potential</a:t>
            </a:r>
            <a:br>
              <a:rPr lang="en-US" altLang="en-US" sz="2800" smtClean="0"/>
            </a:br>
            <a:endParaRPr lang="en-US" altLang="en-US" sz="2800" smtClean="0"/>
          </a:p>
          <a:p>
            <a:pPr lvl="2"/>
            <a:r>
              <a:rPr lang="en-US" altLang="en-US" sz="2800" smtClean="0"/>
              <a:t>Presumption may be rebutted</a:t>
            </a:r>
          </a:p>
        </p:txBody>
      </p:sp>
      <p:sp>
        <p:nvSpPr>
          <p:cNvPr id="306178" name="Rectangle 2"/>
          <p:cNvSpPr>
            <a:spLocks noGrp="1" noChangeArrowheads="1"/>
          </p:cNvSpPr>
          <p:nvPr>
            <p:ph type="title"/>
          </p:nvPr>
        </p:nvSpPr>
        <p:spPr/>
        <p:txBody>
          <a:bodyPr>
            <a:normAutofit fontScale="90000"/>
          </a:bodyPr>
          <a:lstStyle/>
          <a:p>
            <a:pPr fontAlgn="auto">
              <a:spcAft>
                <a:spcPts val="0"/>
              </a:spcAft>
              <a:defRPr/>
            </a:pPr>
            <a:r>
              <a:rPr altLang="en-US"/>
              <a:t>EIR Functional Equivalency Evaluation</a:t>
            </a:r>
          </a:p>
        </p:txBody>
      </p:sp>
    </p:spTree>
    <p:extLst>
      <p:ext uri="{BB962C8B-B14F-4D97-AF65-F5344CB8AC3E}">
        <p14:creationId xmlns:p14="http://schemas.microsoft.com/office/powerpoint/2010/main" val="12084016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6179">
                                            <p:txEl>
                                              <p:pRg st="0" end="0"/>
                                            </p:txEl>
                                          </p:spTgt>
                                        </p:tgtEl>
                                        <p:attrNameLst>
                                          <p:attrName>style.visibility</p:attrName>
                                        </p:attrNameLst>
                                      </p:cBhvr>
                                      <p:to>
                                        <p:strVal val="visible"/>
                                      </p:to>
                                    </p:set>
                                    <p:anim calcmode="lin" valueType="num">
                                      <p:cBhvr additive="base">
                                        <p:cTn id="7" dur="500" fill="hold"/>
                                        <p:tgtEl>
                                          <p:spTgt spid="306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6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6179">
                                            <p:txEl>
                                              <p:pRg st="1" end="1"/>
                                            </p:txEl>
                                          </p:spTgt>
                                        </p:tgtEl>
                                        <p:attrNameLst>
                                          <p:attrName>style.visibility</p:attrName>
                                        </p:attrNameLst>
                                      </p:cBhvr>
                                      <p:to>
                                        <p:strVal val="visible"/>
                                      </p:to>
                                    </p:set>
                                    <p:anim calcmode="lin" valueType="num">
                                      <p:cBhvr additive="base">
                                        <p:cTn id="13" dur="500" fill="hold"/>
                                        <p:tgtEl>
                                          <p:spTgt spid="306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6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6179">
                                            <p:txEl>
                                              <p:pRg st="2" end="2"/>
                                            </p:txEl>
                                          </p:spTgt>
                                        </p:tgtEl>
                                        <p:attrNameLst>
                                          <p:attrName>style.visibility</p:attrName>
                                        </p:attrNameLst>
                                      </p:cBhvr>
                                      <p:to>
                                        <p:strVal val="visible"/>
                                      </p:to>
                                    </p:set>
                                    <p:anim calcmode="lin" valueType="num">
                                      <p:cBhvr additive="base">
                                        <p:cTn id="19" dur="500" fill="hold"/>
                                        <p:tgtEl>
                                          <p:spTgt spid="306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6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6179">
                                            <p:txEl>
                                              <p:pRg st="3" end="3"/>
                                            </p:txEl>
                                          </p:spTgt>
                                        </p:tgtEl>
                                        <p:attrNameLst>
                                          <p:attrName>style.visibility</p:attrName>
                                        </p:attrNameLst>
                                      </p:cBhvr>
                                      <p:to>
                                        <p:strVal val="visible"/>
                                      </p:to>
                                    </p:set>
                                    <p:anim calcmode="lin" valueType="num">
                                      <p:cBhvr additive="base">
                                        <p:cTn id="25" dur="500" fill="hold"/>
                                        <p:tgtEl>
                                          <p:spTgt spid="306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6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bldLvl="3"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199</TotalTime>
  <Words>2024</Words>
  <Application>Microsoft Office PowerPoint</Application>
  <PresentationFormat>On-screen Show (4:3)</PresentationFormat>
  <Paragraphs>282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Paper</vt:lpstr>
      <vt:lpstr>California Department of Pesticide Regulation Enforcement Branch</vt:lpstr>
      <vt:lpstr>Why?</vt:lpstr>
      <vt:lpstr>History and Background Leading to the Restricted Materials Permit Program</vt:lpstr>
      <vt:lpstr>Functional Equivalency Evaluation Requirements</vt:lpstr>
      <vt:lpstr>Restricted Materials Permitting</vt:lpstr>
      <vt:lpstr>EIR Functional Equivalency Evaluation</vt:lpstr>
      <vt:lpstr>EIR Functional Equivalency Evaluation</vt:lpstr>
      <vt:lpstr>EIR Functional Equivalency Evaluation</vt:lpstr>
      <vt:lpstr>EIR Functional Equivalency Evaluation</vt:lpstr>
      <vt:lpstr>EIR Functional Equivalency Evaluation</vt:lpstr>
      <vt:lpstr>EIR Functional Equivalency Evaluation</vt:lpstr>
      <vt:lpstr>EIR Functional Equivalency Evaluation</vt:lpstr>
      <vt:lpstr>EIR Functional Equivalency Evaluation</vt:lpstr>
      <vt:lpstr>EIR Functional Equivalency Evaluation</vt:lpstr>
      <vt:lpstr>EIR Functional Equivalency Evaluation</vt:lpstr>
      <vt:lpstr>Evaluating the Permit</vt:lpstr>
      <vt:lpstr>Reviewing and Evaluating the NOI</vt:lpstr>
      <vt:lpstr>RM PERMIT EVALUATION</vt:lpstr>
      <vt:lpstr>PERMIT REQUIREMENTS </vt:lpstr>
      <vt:lpstr>Notice Of Intent</vt:lpstr>
      <vt:lpstr>RUPs and RMs </vt:lpstr>
      <vt:lpstr>RESTRICTED MATERIALS</vt:lpstr>
      <vt:lpstr>Permits for RUPs and  Non-Restricted Pesticides</vt:lpstr>
    </vt:vector>
  </TitlesOfParts>
  <Company>CDPR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RUPs and RMs</dc:title>
  <dc:creator>cdpr</dc:creator>
  <cp:lastModifiedBy>cdpr</cp:lastModifiedBy>
  <cp:revision>14</cp:revision>
  <cp:lastPrinted>2014-01-16T17:12:05Z</cp:lastPrinted>
  <dcterms:created xsi:type="dcterms:W3CDTF">2014-01-08T22:36:22Z</dcterms:created>
  <dcterms:modified xsi:type="dcterms:W3CDTF">2014-01-16T17:13:13Z</dcterms:modified>
</cp:coreProperties>
</file>