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72" r:id="rId3"/>
    <p:sldId id="260" r:id="rId4"/>
    <p:sldId id="261" r:id="rId5"/>
    <p:sldId id="277" r:id="rId6"/>
    <p:sldId id="264" r:id="rId7"/>
    <p:sldId id="265" r:id="rId8"/>
    <p:sldId id="268" r:id="rId9"/>
    <p:sldId id="266" r:id="rId10"/>
    <p:sldId id="271" r:id="rId11"/>
    <p:sldId id="267" r:id="rId12"/>
    <p:sldId id="269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17" autoAdjust="0"/>
  </p:normalViewPr>
  <p:slideViewPr>
    <p:cSldViewPr>
      <p:cViewPr varScale="1">
        <p:scale>
          <a:sx n="73" d="100"/>
          <a:sy n="73" d="100"/>
        </p:scale>
        <p:origin x="-27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6A269A-2C62-4C3F-A8B1-4A4A676F6D5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61BFE75-1434-46F7-815E-BB319DB3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94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0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6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2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8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FE75-1434-46F7-815E-BB319DB363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6AACD29-80AB-4C10-B450-61A23A2E4197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5E6F8E2-CD25-465C-B56E-DF1F7B41A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hanger@cdpr.ca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84030"/>
            <a:ext cx="5943600" cy="1828800"/>
          </a:xfrm>
        </p:spPr>
        <p:txBody>
          <a:bodyPr/>
          <a:lstStyle/>
          <a:p>
            <a:r>
              <a:rPr lang="en-US" dirty="0" smtClean="0"/>
              <a:t>Forest Vegetation Management Conference January 16,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6248400" cy="251016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DPR proposed regulations: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Second generation </a:t>
            </a:r>
            <a:br>
              <a:rPr lang="en-US" sz="3600" dirty="0" smtClean="0"/>
            </a:br>
            <a:r>
              <a:rPr lang="en-US" sz="3600" dirty="0" smtClean="0"/>
              <a:t>anticoagulant </a:t>
            </a:r>
            <a:r>
              <a:rPr lang="en-US" sz="3600" dirty="0" err="1" smtClean="0"/>
              <a:t>rodenticideS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1000" dirty="0"/>
          </a:p>
        </p:txBody>
      </p:sp>
      <p:pic>
        <p:nvPicPr>
          <p:cNvPr id="1029" name="Picture 5" descr="http://www.asbpc.com/images/pests/rat-istock_000011820050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304800"/>
            <a:ext cx="1659467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158" y="5867400"/>
            <a:ext cx="936748" cy="69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2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Designate all SGARs as restricted materials</a:t>
            </a:r>
          </a:p>
          <a:p>
            <a:pPr lvl="1"/>
            <a:r>
              <a:rPr lang="en-US" dirty="0" smtClean="0"/>
              <a:t>Only certified applicators can purchase and use these products</a:t>
            </a:r>
          </a:p>
          <a:p>
            <a:pPr lvl="1"/>
            <a:r>
              <a:rPr lang="en-US" dirty="0" smtClean="0"/>
              <a:t>Permit (except for structural pest control licensees)</a:t>
            </a:r>
          </a:p>
          <a:p>
            <a:pPr lvl="1"/>
            <a:r>
              <a:rPr lang="en-US" dirty="0" smtClean="0"/>
              <a:t>Only licensed dealers can sell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Limit the aboveground use of baits within 50 feet of a man-made structure unless there is a “feature” associated with the site that is harboring or attracting the target pest between the 50-foot limit and the limit specified on the label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Revise definition of private applicator to refer to the federal definition of agricultural commodity.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ag</a:t>
            </a:r>
            <a:r>
              <a:rPr lang="en-US" dirty="0" smtClean="0"/>
              <a:t> commodity definition excludes livestock, poultry, and fish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sectors </a:t>
            </a:r>
            <a:r>
              <a:rPr lang="en-US" dirty="0" smtClean="0"/>
              <a:t>would </a:t>
            </a:r>
            <a:r>
              <a:rPr lang="en-US" dirty="0" smtClean="0"/>
              <a:t>have option for private applicator certificate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DPR Proposed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2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Comment period closed October 4, 2013</a:t>
            </a:r>
            <a:endParaRPr lang="en-US" dirty="0"/>
          </a:p>
          <a:p>
            <a:r>
              <a:rPr lang="en-US" dirty="0" smtClean="0"/>
              <a:t>Received ~26,000 comments</a:t>
            </a:r>
          </a:p>
          <a:p>
            <a:r>
              <a:rPr lang="en-US" dirty="0" smtClean="0"/>
              <a:t>Finalizing responses to comments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REGULATIONS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39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Ann Hanger</a:t>
            </a:r>
          </a:p>
          <a:p>
            <a:pPr marL="45720" indent="0" algn="ctr">
              <a:buNone/>
            </a:pPr>
            <a:r>
              <a:rPr lang="en-US" dirty="0" smtClean="0"/>
              <a:t>Pesticide Registration Branch</a:t>
            </a:r>
          </a:p>
          <a:p>
            <a:pPr marL="45720" indent="0" algn="ctr">
              <a:buNone/>
            </a:pPr>
            <a:r>
              <a:rPr lang="en-US" dirty="0" smtClean="0"/>
              <a:t>916-324-3535</a:t>
            </a:r>
          </a:p>
          <a:p>
            <a:pPr marL="45720" indent="0" algn="ctr">
              <a:buNone/>
            </a:pPr>
            <a:r>
              <a:rPr lang="en-US" dirty="0" smtClean="0">
                <a:hlinkClick r:id="rId3"/>
              </a:rPr>
              <a:t>ahanger@cdpr.ca.gov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37649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89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788892" cy="4834129"/>
          </a:xfrm>
        </p:spPr>
        <p:txBody>
          <a:bodyPr>
            <a:normAutofit/>
          </a:bodyPr>
          <a:lstStyle/>
          <a:p>
            <a:r>
              <a:rPr lang="en-US" dirty="0"/>
              <a:t>Anticoagulants: </a:t>
            </a:r>
            <a:r>
              <a:rPr lang="en-US" sz="1700" dirty="0">
                <a:solidFill>
                  <a:srgbClr val="534949"/>
                </a:solidFill>
              </a:rPr>
              <a:t>Interfere with blood clotting, animals die from internal bleeding </a:t>
            </a:r>
            <a:r>
              <a:rPr lang="en-US" sz="1700" dirty="0" smtClean="0">
                <a:solidFill>
                  <a:srgbClr val="534949"/>
                </a:solidFill>
              </a:rPr>
              <a:t>several </a:t>
            </a:r>
            <a:r>
              <a:rPr lang="en-US" sz="1700" dirty="0">
                <a:solidFill>
                  <a:srgbClr val="534949"/>
                </a:solidFill>
              </a:rPr>
              <a:t>days </a:t>
            </a:r>
            <a:r>
              <a:rPr lang="en-US" sz="1700" dirty="0" smtClean="0">
                <a:solidFill>
                  <a:srgbClr val="534949"/>
                </a:solidFill>
              </a:rPr>
              <a:t>after </a:t>
            </a:r>
            <a:r>
              <a:rPr lang="en-US" sz="1700" dirty="0">
                <a:solidFill>
                  <a:srgbClr val="534949"/>
                </a:solidFill>
              </a:rPr>
              <a:t>ingestion. Can administer Vitamin K1 as antidote.</a:t>
            </a:r>
            <a:endParaRPr lang="en-US" dirty="0"/>
          </a:p>
          <a:p>
            <a:pPr lvl="1"/>
            <a:r>
              <a:rPr lang="en-US" u="sng" dirty="0"/>
              <a:t>First </a:t>
            </a:r>
            <a:r>
              <a:rPr lang="en-US" u="sng" dirty="0" smtClean="0"/>
              <a:t>generation</a:t>
            </a:r>
            <a:r>
              <a:rPr lang="en-US" dirty="0" smtClean="0"/>
              <a:t> “multiple dose”: </a:t>
            </a:r>
            <a:r>
              <a:rPr lang="en-US" dirty="0" err="1" smtClean="0"/>
              <a:t>chlorophacinone</a:t>
            </a:r>
            <a:r>
              <a:rPr lang="en-US" dirty="0"/>
              <a:t>, </a:t>
            </a:r>
            <a:r>
              <a:rPr lang="en-US" dirty="0" err="1"/>
              <a:t>diphacinone</a:t>
            </a:r>
            <a:r>
              <a:rPr lang="en-US" dirty="0"/>
              <a:t>, </a:t>
            </a:r>
            <a:r>
              <a:rPr lang="en-US" dirty="0" smtClean="0"/>
              <a:t>warfarin</a:t>
            </a:r>
            <a:endParaRPr lang="en-US" dirty="0"/>
          </a:p>
          <a:p>
            <a:pPr lvl="1"/>
            <a:r>
              <a:rPr lang="en-US" u="sng" dirty="0"/>
              <a:t>Second </a:t>
            </a:r>
            <a:r>
              <a:rPr lang="en-US" u="sng" dirty="0" smtClean="0"/>
              <a:t>generation</a:t>
            </a:r>
            <a:r>
              <a:rPr lang="en-US" dirty="0" smtClean="0"/>
              <a:t> “single dose”: </a:t>
            </a:r>
            <a:r>
              <a:rPr lang="en-US" dirty="0" err="1" smtClean="0"/>
              <a:t>brodifacoum</a:t>
            </a:r>
            <a:r>
              <a:rPr lang="en-US" dirty="0"/>
              <a:t>, </a:t>
            </a:r>
            <a:r>
              <a:rPr lang="en-US" dirty="0" err="1"/>
              <a:t>bromadiolone</a:t>
            </a:r>
            <a:r>
              <a:rPr lang="en-US" dirty="0"/>
              <a:t>, </a:t>
            </a:r>
            <a:r>
              <a:rPr lang="en-US" dirty="0" err="1"/>
              <a:t>difenacoum</a:t>
            </a:r>
            <a:r>
              <a:rPr lang="en-US" dirty="0"/>
              <a:t>, </a:t>
            </a:r>
            <a:r>
              <a:rPr lang="en-US" dirty="0" err="1" smtClean="0"/>
              <a:t>difethialone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Non-anticoagulants/acute toxicants</a:t>
            </a:r>
            <a:endParaRPr lang="en-US" dirty="0"/>
          </a:p>
          <a:p>
            <a:pPr lvl="1"/>
            <a:r>
              <a:rPr lang="en-US" dirty="0" err="1" smtClean="0"/>
              <a:t>Bromethalin</a:t>
            </a:r>
            <a:endParaRPr lang="en-US" dirty="0"/>
          </a:p>
          <a:p>
            <a:pPr lvl="1"/>
            <a:r>
              <a:rPr lang="en-US" dirty="0" err="1" smtClean="0"/>
              <a:t>Cholecalciferol</a:t>
            </a:r>
            <a:endParaRPr lang="en-US" dirty="0" smtClean="0"/>
          </a:p>
          <a:p>
            <a:pPr lvl="1"/>
            <a:r>
              <a:rPr lang="en-US" dirty="0" smtClean="0"/>
              <a:t>Zinc phosphide</a:t>
            </a:r>
            <a:endParaRPr lang="en-US" sz="1500" dirty="0">
              <a:solidFill>
                <a:srgbClr val="534949"/>
              </a:solidFill>
            </a:endParaRPr>
          </a:p>
          <a:p>
            <a:pPr lvl="1"/>
            <a:r>
              <a:rPr lang="en-US" dirty="0" smtClean="0"/>
              <a:t>Strychnine </a:t>
            </a:r>
          </a:p>
          <a:p>
            <a:pPr lvl="1"/>
            <a:r>
              <a:rPr lang="en-US" dirty="0" smtClean="0"/>
              <a:t>Structural </a:t>
            </a:r>
            <a:r>
              <a:rPr lang="en-US" dirty="0"/>
              <a:t>fumigants</a:t>
            </a:r>
          </a:p>
          <a:p>
            <a:pPr lvl="1">
              <a:buClr>
                <a:srgbClr val="BF974D"/>
              </a:buClr>
            </a:pPr>
            <a:r>
              <a:rPr lang="en-US" dirty="0" smtClean="0">
                <a:solidFill>
                  <a:srgbClr val="534949"/>
                </a:solidFill>
              </a:rPr>
              <a:t>Burrow gas/fumigants </a:t>
            </a:r>
            <a:r>
              <a:rPr lang="en-US" dirty="0">
                <a:solidFill>
                  <a:srgbClr val="534949"/>
                </a:solidFill>
              </a:rPr>
              <a:t>(Al &amp; Mg phosphide, sodium &amp; potassium nitrate with carbon, sulfur</a:t>
            </a:r>
            <a:r>
              <a:rPr lang="en-US" dirty="0" smtClean="0">
                <a:solidFill>
                  <a:srgbClr val="534949"/>
                </a:solidFill>
              </a:rPr>
              <a:t>)</a:t>
            </a:r>
            <a:endParaRPr lang="en-US" dirty="0" smtClean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rodenticide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6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Active ingredients:</a:t>
            </a:r>
          </a:p>
          <a:p>
            <a:pPr lvl="1">
              <a:buClr>
                <a:srgbClr val="C66951"/>
              </a:buClr>
            </a:pPr>
            <a:r>
              <a:rPr lang="en-US" dirty="0" err="1" smtClean="0">
                <a:solidFill>
                  <a:srgbClr val="534949"/>
                </a:solidFill>
              </a:rPr>
              <a:t>Chlorophacinone</a:t>
            </a:r>
            <a:endParaRPr lang="en-US" dirty="0">
              <a:solidFill>
                <a:srgbClr val="534949"/>
              </a:solidFill>
            </a:endParaRPr>
          </a:p>
          <a:p>
            <a:pPr lvl="1">
              <a:buClr>
                <a:srgbClr val="C66951"/>
              </a:buClr>
            </a:pPr>
            <a:r>
              <a:rPr lang="en-US" dirty="0" err="1" smtClean="0">
                <a:solidFill>
                  <a:srgbClr val="534949"/>
                </a:solidFill>
              </a:rPr>
              <a:t>Diphacinone</a:t>
            </a:r>
            <a:endParaRPr lang="en-US" dirty="0" smtClean="0">
              <a:solidFill>
                <a:srgbClr val="534949"/>
              </a:solidFill>
            </a:endParaRP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Warfarin</a:t>
            </a:r>
          </a:p>
          <a:p>
            <a:pPr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“Multiple dose” because rodents require multiple feedings over time for lethal dose</a:t>
            </a:r>
          </a:p>
          <a:p>
            <a:pPr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Unrestricted uses 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In and </a:t>
            </a:r>
            <a:r>
              <a:rPr lang="en-US" dirty="0" smtClean="0">
                <a:solidFill>
                  <a:srgbClr val="534949"/>
                </a:solidFill>
              </a:rPr>
              <a:t>within 100 feet of structures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Manual</a:t>
            </a:r>
            <a:r>
              <a:rPr lang="en-US" dirty="0" smtClean="0">
                <a:solidFill>
                  <a:srgbClr val="534949"/>
                </a:solidFill>
              </a:rPr>
              <a:t>, belowground </a:t>
            </a:r>
            <a:r>
              <a:rPr lang="en-US" dirty="0" smtClean="0">
                <a:solidFill>
                  <a:srgbClr val="534949"/>
                </a:solidFill>
              </a:rPr>
              <a:t>burrows (e.g</a:t>
            </a:r>
            <a:r>
              <a:rPr lang="en-US" dirty="0" smtClean="0">
                <a:solidFill>
                  <a:srgbClr val="534949"/>
                </a:solidFill>
              </a:rPr>
              <a:t>., </a:t>
            </a:r>
            <a:r>
              <a:rPr lang="en-US" dirty="0" smtClean="0">
                <a:solidFill>
                  <a:srgbClr val="534949"/>
                </a:solidFill>
              </a:rPr>
              <a:t>gophers)</a:t>
            </a:r>
            <a:endParaRPr lang="en-US" dirty="0" smtClean="0">
              <a:solidFill>
                <a:srgbClr val="534949"/>
              </a:solidFill>
            </a:endParaRPr>
          </a:p>
          <a:p>
            <a:pPr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Restricted uses by U.S. EPA in 1998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Field </a:t>
            </a:r>
            <a:r>
              <a:rPr lang="en-US" dirty="0" smtClean="0">
                <a:solidFill>
                  <a:srgbClr val="534949"/>
                </a:solidFill>
              </a:rPr>
              <a:t>uses (</a:t>
            </a:r>
            <a:r>
              <a:rPr lang="en-US" dirty="0" smtClean="0">
                <a:solidFill>
                  <a:srgbClr val="534949"/>
                </a:solidFill>
              </a:rPr>
              <a:t>aboveground)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Mechanical burrow baiting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Tracking </a:t>
            </a:r>
            <a:r>
              <a:rPr lang="en-US" dirty="0" smtClean="0">
                <a:solidFill>
                  <a:srgbClr val="534949"/>
                </a:solidFill>
              </a:rPr>
              <a:t>powders</a:t>
            </a:r>
          </a:p>
          <a:p>
            <a:pPr lvl="1">
              <a:buClr>
                <a:srgbClr val="C66951"/>
              </a:buClr>
            </a:pPr>
            <a:r>
              <a:rPr lang="en-US" dirty="0" smtClean="0">
                <a:solidFill>
                  <a:srgbClr val="534949"/>
                </a:solidFill>
              </a:rPr>
              <a:t>Some ground squirrel 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generation anticoagulant rodenticides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active ingredients:</a:t>
            </a:r>
          </a:p>
          <a:p>
            <a:pPr lvl="1"/>
            <a:r>
              <a:rPr lang="en-US" dirty="0" err="1" smtClean="0"/>
              <a:t>Brodifacoum</a:t>
            </a:r>
            <a:endParaRPr lang="en-US" dirty="0" smtClean="0"/>
          </a:p>
          <a:p>
            <a:pPr lvl="1"/>
            <a:r>
              <a:rPr lang="en-US" dirty="0" err="1" smtClean="0"/>
              <a:t>Bromadiolone</a:t>
            </a:r>
            <a:endParaRPr lang="en-US" dirty="0" smtClean="0"/>
          </a:p>
          <a:p>
            <a:pPr lvl="1"/>
            <a:r>
              <a:rPr lang="en-US" dirty="0" err="1" smtClean="0"/>
              <a:t>Difenacoum</a:t>
            </a:r>
            <a:endParaRPr lang="en-US" dirty="0" smtClean="0"/>
          </a:p>
          <a:p>
            <a:pPr lvl="1"/>
            <a:r>
              <a:rPr lang="en-US" dirty="0" err="1" smtClean="0"/>
              <a:t>Difethialone</a:t>
            </a:r>
            <a:endParaRPr lang="en-US" dirty="0" smtClean="0"/>
          </a:p>
          <a:p>
            <a:r>
              <a:rPr lang="en-US" dirty="0" smtClean="0"/>
              <a:t>For house mouse, Norway rat, and roof rat control</a:t>
            </a:r>
          </a:p>
          <a:p>
            <a:r>
              <a:rPr lang="en-US" dirty="0" smtClean="0"/>
              <a:t>In and </a:t>
            </a:r>
            <a:r>
              <a:rPr lang="en-US" dirty="0" smtClean="0"/>
              <a:t>within 100 feet of structures only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field </a:t>
            </a:r>
            <a:r>
              <a:rPr lang="en-US" dirty="0" smtClean="0"/>
              <a:t>uses</a:t>
            </a:r>
          </a:p>
          <a:p>
            <a:r>
              <a:rPr lang="en-US" dirty="0" smtClean="0"/>
              <a:t>“Single dose” designed to be lethal in a single feeding</a:t>
            </a:r>
          </a:p>
          <a:p>
            <a:r>
              <a:rPr lang="en-US" dirty="0" err="1" smtClean="0"/>
              <a:t>Nontarget</a:t>
            </a:r>
            <a:r>
              <a:rPr lang="en-US" dirty="0" smtClean="0"/>
              <a:t> wildlife concerns for SGARs:</a:t>
            </a:r>
          </a:p>
          <a:p>
            <a:pPr lvl="1"/>
            <a:r>
              <a:rPr lang="en-US" dirty="0" smtClean="0"/>
              <a:t>Delayed action allows multiple feedings on SGARs by rodents</a:t>
            </a:r>
          </a:p>
          <a:p>
            <a:pPr lvl="1"/>
            <a:r>
              <a:rPr lang="en-US" dirty="0" smtClean="0"/>
              <a:t>Impacts to </a:t>
            </a:r>
            <a:r>
              <a:rPr lang="en-US" dirty="0" err="1" smtClean="0"/>
              <a:t>nontarget</a:t>
            </a:r>
            <a:r>
              <a:rPr lang="en-US" dirty="0" smtClean="0"/>
              <a:t> predators consuming these rodents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generation anticoagulant rodenticides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1999 CA Department of Fish and Wildlife request</a:t>
            </a:r>
          </a:p>
          <a:p>
            <a:r>
              <a:rPr lang="en-US" dirty="0" smtClean="0"/>
              <a:t>Concerns about wildlife being exposed and adversely affected by </a:t>
            </a:r>
            <a:r>
              <a:rPr lang="en-US" dirty="0" smtClean="0"/>
              <a:t>high levels of </a:t>
            </a:r>
            <a:r>
              <a:rPr lang="en-US" dirty="0" err="1" smtClean="0"/>
              <a:t>brodifacoum</a:t>
            </a:r>
            <a:r>
              <a:rPr lang="en-US" dirty="0" smtClean="0"/>
              <a:t> residues in target rodents</a:t>
            </a:r>
            <a:endParaRPr lang="en-US" dirty="0" smtClean="0"/>
          </a:p>
          <a:p>
            <a:r>
              <a:rPr lang="en-US" dirty="0" smtClean="0"/>
              <a:t>DPR </a:t>
            </a:r>
            <a:r>
              <a:rPr lang="en-US" dirty="0" smtClean="0"/>
              <a:t>placed </a:t>
            </a:r>
            <a:r>
              <a:rPr lang="en-US" dirty="0" err="1" smtClean="0"/>
              <a:t>brodifacoum</a:t>
            </a:r>
            <a:r>
              <a:rPr lang="en-US" dirty="0" smtClean="0"/>
              <a:t> into reevaluation</a:t>
            </a:r>
          </a:p>
          <a:p>
            <a:pPr lvl="1"/>
            <a:r>
              <a:rPr lang="en-US" dirty="0" smtClean="0"/>
              <a:t>Data review, determine if pesticide presents significant adverse effects</a:t>
            </a:r>
          </a:p>
          <a:p>
            <a:r>
              <a:rPr lang="en-US" dirty="0" smtClean="0"/>
              <a:t>Meanwhile, U.S. EPA completed draft ecological assessment of rodenticides indicating similar concerns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DPR Reevaluation of </a:t>
            </a:r>
            <a:r>
              <a:rPr lang="en-US" dirty="0" err="1" smtClean="0"/>
              <a:t>Brodifacoum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9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May 2008 U.S. EPA RMD for Ten Rodenticides</a:t>
            </a:r>
          </a:p>
          <a:p>
            <a:r>
              <a:rPr lang="en-US" dirty="0" smtClean="0"/>
              <a:t>Addressed </a:t>
            </a:r>
            <a:r>
              <a:rPr lang="en-US" dirty="0" smtClean="0"/>
              <a:t>use </a:t>
            </a:r>
            <a:r>
              <a:rPr lang="en-US" dirty="0" smtClean="0"/>
              <a:t>in and around structures only, no field uses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Clr>
                <a:srgbClr val="BF974D"/>
              </a:buClr>
              <a:buNone/>
            </a:pPr>
            <a:r>
              <a:rPr lang="en-US" dirty="0" smtClean="0"/>
              <a:t>Two major components:</a:t>
            </a:r>
          </a:p>
          <a:p>
            <a:r>
              <a:rPr lang="en-US" dirty="0" smtClean="0"/>
              <a:t>Reducing children’s exposure to rodenticides used in the home</a:t>
            </a:r>
          </a:p>
          <a:p>
            <a:pPr lvl="1"/>
            <a:r>
              <a:rPr lang="en-US" dirty="0" smtClean="0"/>
              <a:t>FGARs &amp; </a:t>
            </a:r>
            <a:r>
              <a:rPr lang="en-US" dirty="0" err="1" smtClean="0"/>
              <a:t>nonanticoagulants</a:t>
            </a:r>
            <a:r>
              <a:rPr lang="en-US" dirty="0" smtClean="0"/>
              <a:t> marketed to residential consumers (≤1 </a:t>
            </a:r>
            <a:r>
              <a:rPr lang="en-US" dirty="0" err="1" smtClean="0"/>
              <a:t>lb</a:t>
            </a:r>
            <a:r>
              <a:rPr lang="en-US" dirty="0" smtClean="0"/>
              <a:t> bait) sold in solid formulations (no loose pellets) with bait stations</a:t>
            </a:r>
          </a:p>
          <a:p>
            <a:pPr lvl="2"/>
            <a:r>
              <a:rPr lang="en-US" dirty="0" smtClean="0"/>
              <a:t>4 tiers of bait stations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Reducing wildlife/ecological risks:</a:t>
            </a:r>
          </a:p>
          <a:p>
            <a:pPr lvl="1"/>
            <a:r>
              <a:rPr lang="en-US" dirty="0" smtClean="0"/>
              <a:t>No residential consumer size SGAR products </a:t>
            </a:r>
            <a:r>
              <a:rPr lang="en-US" dirty="0"/>
              <a:t>(≤1 </a:t>
            </a:r>
            <a:r>
              <a:rPr lang="en-US" dirty="0" err="1"/>
              <a:t>lb</a:t>
            </a:r>
            <a:r>
              <a:rPr lang="en-US" dirty="0"/>
              <a:t> bait) </a:t>
            </a:r>
            <a:endParaRPr lang="en-US" dirty="0" smtClean="0"/>
          </a:p>
          <a:p>
            <a:pPr lvl="1"/>
            <a:r>
              <a:rPr lang="en-US" dirty="0" smtClean="0"/>
              <a:t>Bait stations for all outdoor, aboveground uses</a:t>
            </a:r>
          </a:p>
          <a:p>
            <a:pPr lvl="2"/>
            <a:r>
              <a:rPr lang="en-US" dirty="0" smtClean="0"/>
              <a:t>Tamper resistant in areas within reach of children, pets, domestic animals, and non-target wildlife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EPA Risk Mitigation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9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For SGARs, two types of products allowed</a:t>
            </a:r>
            <a:endParaRPr lang="en-US" dirty="0"/>
          </a:p>
          <a:p>
            <a:r>
              <a:rPr lang="en-US" dirty="0" smtClean="0"/>
              <a:t>8 </a:t>
            </a:r>
            <a:r>
              <a:rPr lang="en-US" dirty="0" err="1" smtClean="0"/>
              <a:t>lb</a:t>
            </a:r>
            <a:r>
              <a:rPr lang="en-US" dirty="0"/>
              <a:t>+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 and within 100 feet of </a:t>
            </a:r>
            <a:r>
              <a:rPr lang="en-US" dirty="0" err="1" smtClean="0"/>
              <a:t>ag</a:t>
            </a:r>
            <a:r>
              <a:rPr lang="en-US" dirty="0" smtClean="0"/>
              <a:t> buildings and man-made </a:t>
            </a:r>
            <a:r>
              <a:rPr lang="en-US" dirty="0" err="1" smtClean="0"/>
              <a:t>ag</a:t>
            </a:r>
            <a:r>
              <a:rPr lang="en-US" dirty="0" smtClean="0"/>
              <a:t> structures, some burrow baiting</a:t>
            </a:r>
          </a:p>
          <a:p>
            <a:pPr lvl="2"/>
            <a:r>
              <a:rPr lang="en-US" dirty="0" smtClean="0"/>
              <a:t>Intended user: </a:t>
            </a:r>
            <a:r>
              <a:rPr lang="en-US" dirty="0" err="1" smtClean="0"/>
              <a:t>ag</a:t>
            </a:r>
            <a:r>
              <a:rPr lang="en-US" dirty="0" smtClean="0"/>
              <a:t> other than field use, livestock producers</a:t>
            </a:r>
          </a:p>
          <a:p>
            <a:r>
              <a:rPr lang="en-US" dirty="0" smtClean="0"/>
              <a:t>16 </a:t>
            </a:r>
            <a:r>
              <a:rPr lang="en-US" dirty="0" err="1" smtClean="0"/>
              <a:t>lb</a:t>
            </a:r>
            <a:r>
              <a:rPr lang="en-US" dirty="0" smtClean="0"/>
              <a:t>+ </a:t>
            </a:r>
            <a:endParaRPr lang="en-US" dirty="0"/>
          </a:p>
          <a:p>
            <a:pPr lvl="1"/>
            <a:r>
              <a:rPr lang="en-US" dirty="0" smtClean="0"/>
              <a:t>In and within 100 feet of man-made structures such as homes, food processing facilities, industrial, commercial buildings, etc., some burrow baiting and sewer use</a:t>
            </a:r>
          </a:p>
          <a:p>
            <a:pPr lvl="2"/>
            <a:r>
              <a:rPr lang="en-US" dirty="0" smtClean="0"/>
              <a:t>Intended user: PCOs, public health officials, etc.</a:t>
            </a:r>
          </a:p>
          <a:p>
            <a:pPr marL="640080" lvl="2" indent="0">
              <a:buNone/>
            </a:pPr>
            <a:endParaRPr lang="en-US" dirty="0" smtClean="0"/>
          </a:p>
          <a:p>
            <a:r>
              <a:rPr lang="en-US" dirty="0" smtClean="0"/>
              <a:t>Prohibited from being sold in stores oriented towards residential </a:t>
            </a:r>
            <a:r>
              <a:rPr lang="en-US" dirty="0" smtClean="0"/>
              <a:t>consumers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EPA Risk Mitigation Decision</a:t>
            </a:r>
            <a:br>
              <a:rPr lang="en-US" dirty="0" smtClean="0"/>
            </a:br>
            <a:r>
              <a:rPr lang="en-US" dirty="0" smtClean="0"/>
              <a:t>Distribution &amp; Package Size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Initially, 3 companies refused to comply with the RMD</a:t>
            </a:r>
          </a:p>
          <a:p>
            <a:r>
              <a:rPr lang="en-US" dirty="0" smtClean="0"/>
              <a:t>Argued that U.S. EPA had violated FIFRA by using misbranding instead of going through cancellation process</a:t>
            </a:r>
          </a:p>
          <a:p>
            <a:r>
              <a:rPr lang="en-US" dirty="0" smtClean="0"/>
              <a:t>Draft Notice of Intent to Cancel 11/2/11</a:t>
            </a:r>
          </a:p>
          <a:p>
            <a:r>
              <a:rPr lang="en-US" dirty="0" smtClean="0"/>
              <a:t>Scientific Advisory Panel met Dec. 2011 </a:t>
            </a:r>
          </a:p>
          <a:p>
            <a:r>
              <a:rPr lang="en-US" dirty="0" smtClean="0"/>
              <a:t>1/30/13, U.S. EPA moving forward with cancellation </a:t>
            </a:r>
          </a:p>
          <a:p>
            <a:pPr lvl="1"/>
            <a:r>
              <a:rPr lang="en-US" dirty="0" smtClean="0"/>
              <a:t>Only Reckitt Benckiser now challenging RMD </a:t>
            </a:r>
          </a:p>
          <a:p>
            <a:r>
              <a:rPr lang="en-US" dirty="0" smtClean="0"/>
              <a:t>Next step: formal hearing before an Administrative Law Judge</a:t>
            </a:r>
          </a:p>
          <a:p>
            <a:r>
              <a:rPr lang="en-US" dirty="0" smtClean="0"/>
              <a:t>Lengthy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EPA Cancellation order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2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2011, request from DFW to designate all SGARs as CA restricted materials</a:t>
            </a:r>
          </a:p>
          <a:p>
            <a:r>
              <a:rPr lang="en-US" dirty="0" smtClean="0"/>
              <a:t>DPR analyzed wildlife incident and mortality data, land use data, and sales and use data</a:t>
            </a:r>
          </a:p>
          <a:p>
            <a:r>
              <a:rPr lang="en-US" dirty="0" smtClean="0"/>
              <a:t>Data indicate exposure &amp; toxicity to </a:t>
            </a:r>
            <a:r>
              <a:rPr lang="en-US" dirty="0" err="1" smtClean="0"/>
              <a:t>nontarget</a:t>
            </a:r>
            <a:r>
              <a:rPr lang="en-US" dirty="0" smtClean="0"/>
              <a:t> wildlife to SGARs is a statewide problem</a:t>
            </a:r>
          </a:p>
          <a:p>
            <a:r>
              <a:rPr lang="en-US" dirty="0" smtClean="0"/>
              <a:t>Draft document went through external peer review</a:t>
            </a:r>
          </a:p>
          <a:p>
            <a:pPr lvl="1"/>
            <a:r>
              <a:rPr lang="en-US" dirty="0" smtClean="0"/>
              <a:t>Finalized September 2013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wildlife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16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59384</TotalTime>
  <Words>760</Words>
  <Application>Microsoft Office PowerPoint</Application>
  <PresentationFormat>On-screen Show (4:3)</PresentationFormat>
  <Paragraphs>124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  DPR proposed regulations:  Second generation  anticoagulant rodenticideS    </vt:lpstr>
      <vt:lpstr>rodenticide types</vt:lpstr>
      <vt:lpstr>First generation anticoagulant rodenticides</vt:lpstr>
      <vt:lpstr>Second generation anticoagulant rodenticides</vt:lpstr>
      <vt:lpstr>DPR Reevaluation of Brodifacoum</vt:lpstr>
      <vt:lpstr>U.S. EPA Risk Mitigation Decision</vt:lpstr>
      <vt:lpstr>U.S. EPA Risk Mitigation Decision Distribution &amp; Package Size Limits</vt:lpstr>
      <vt:lpstr>U.S. EPA Cancellation order </vt:lpstr>
      <vt:lpstr>CA wildlife IMPACTS</vt:lpstr>
      <vt:lpstr>DPR Proposed regulations</vt:lpstr>
      <vt:lpstr>PROPOSED REGULATIONS </vt:lpstr>
      <vt:lpstr>Contact INFO</vt:lpstr>
    </vt:vector>
  </TitlesOfParts>
  <Company>CDPR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Rodenticide UPDATe</dc:title>
  <dc:creator>Hanger, Ann@CDPR</dc:creator>
  <cp:lastModifiedBy>Hanger, Ann@CDPR</cp:lastModifiedBy>
  <cp:revision>140</cp:revision>
  <cp:lastPrinted>2014-01-16T15:20:37Z</cp:lastPrinted>
  <dcterms:created xsi:type="dcterms:W3CDTF">2013-01-24T22:02:16Z</dcterms:created>
  <dcterms:modified xsi:type="dcterms:W3CDTF">2014-01-16T15:40:52Z</dcterms:modified>
</cp:coreProperties>
</file>