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70" r:id="rId4"/>
    <p:sldId id="260" r:id="rId5"/>
    <p:sldId id="258" r:id="rId6"/>
    <p:sldId id="269" r:id="rId7"/>
    <p:sldId id="268" r:id="rId8"/>
    <p:sldId id="259" r:id="rId9"/>
    <p:sldId id="274" r:id="rId10"/>
    <p:sldId id="276" r:id="rId11"/>
    <p:sldId id="277" r:id="rId12"/>
    <p:sldId id="261" r:id="rId13"/>
    <p:sldId id="262" r:id="rId14"/>
    <p:sldId id="263" r:id="rId15"/>
    <p:sldId id="271" r:id="rId16"/>
    <p:sldId id="272" r:id="rId17"/>
    <p:sldId id="273" r:id="rId18"/>
    <p:sldId id="275" r:id="rId19"/>
    <p:sldId id="264" r:id="rId20"/>
    <p:sldId id="265" r:id="rId21"/>
    <p:sldId id="266" r:id="rId22"/>
    <p:sldId id="278" r:id="rId23"/>
    <p:sldId id="279" r:id="rId24"/>
    <p:sldId id="26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774" autoAdjust="0"/>
  </p:normalViewPr>
  <p:slideViewPr>
    <p:cSldViewPr>
      <p:cViewPr varScale="1">
        <p:scale>
          <a:sx n="99" d="100"/>
          <a:sy n="99" d="100"/>
        </p:scale>
        <p:origin x="-197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0D6A94-19BA-4A44-8368-F32D9118BE1E}" type="datetimeFigureOut">
              <a:rPr lang="en-US" smtClean="0"/>
              <a:t>1/15/2014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15F90A-E375-4588-99AC-4129A47CECF7}" type="slidenum">
              <a:rPr lang="en-US" smtClean="0"/>
              <a:t>‹#›</a:t>
            </a:fld>
            <a:endParaRPr lang="en-US"/>
          </a:p>
        </p:txBody>
      </p:sp>
    </p:spTree>
    <p:extLst>
      <p:ext uri="{BB962C8B-B14F-4D97-AF65-F5344CB8AC3E}">
        <p14:creationId xmlns:p14="http://schemas.microsoft.com/office/powerpoint/2010/main" val="2462192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Fire has always been a fixture on the landscape; helping to shape vegetation regimes and it has acted as a cleansing tool in nature for millennia. It is not realistic to think that we will be able to replace this role with our management actions without including the use of fire. Studies have</a:t>
            </a:r>
            <a:r>
              <a:rPr lang="en-US" baseline="0" dirty="0" smtClean="0"/>
              <a:t> shown that historically speaking stands where much more resilient to fire throughout the west with substantially less high severity fire present on the landscape. This is due to many factors including frequent occurrence of low to moderate intensity fire during the dry summer period that were self-regulated. Due to unnatural fuel build-up following decades of successful fire suppression we now see more high intensity fire.</a:t>
            </a:r>
            <a:endParaRPr lang="en-US" dirty="0" smtClean="0"/>
          </a:p>
          <a:p>
            <a:endParaRPr lang="en-US" dirty="0"/>
          </a:p>
        </p:txBody>
      </p:sp>
      <p:sp>
        <p:nvSpPr>
          <p:cNvPr id="4" name="Slide Number Placeholder 3"/>
          <p:cNvSpPr>
            <a:spLocks noGrp="1"/>
          </p:cNvSpPr>
          <p:nvPr>
            <p:ph type="sldNum" sz="quarter" idx="10"/>
          </p:nvPr>
        </p:nvSpPr>
        <p:spPr/>
        <p:txBody>
          <a:bodyPr/>
          <a:lstStyle/>
          <a:p>
            <a:fld id="{E115F90A-E375-4588-99AC-4129A47CECF7}" type="slidenum">
              <a:rPr lang="en-US" smtClean="0"/>
              <a:t>2</a:t>
            </a:fld>
            <a:endParaRPr lang="en-US"/>
          </a:p>
        </p:txBody>
      </p:sp>
    </p:spTree>
    <p:extLst>
      <p:ext uri="{BB962C8B-B14F-4D97-AF65-F5344CB8AC3E}">
        <p14:creationId xmlns:p14="http://schemas.microsoft.com/office/powerpoint/2010/main" val="647034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Live fuel moisture plays a critical role in</a:t>
            </a:r>
            <a:r>
              <a:rPr lang="en-US" baseline="0" dirty="0" smtClean="0"/>
              <a:t> determining a prescription for plantations. Higher live fuel moisture values correlate to reduced crown scorch, lower levels of mortality and less fuel available to burn in general.</a:t>
            </a:r>
          </a:p>
          <a:p>
            <a:endParaRPr lang="en-US" baseline="0" dirty="0" smtClean="0"/>
          </a:p>
          <a:p>
            <a:r>
              <a:rPr lang="en-US" baseline="0" dirty="0" smtClean="0"/>
              <a:t>Winds can work both as a negative prescription value by helping to spread fire and increase intensity and as a positive prescription value by dissipating heat that otherwise leads to crown scorch and possibly mortality.</a:t>
            </a:r>
          </a:p>
          <a:p>
            <a:endParaRPr lang="en-US" baseline="0" dirty="0" smtClean="0"/>
          </a:p>
          <a:p>
            <a:r>
              <a:rPr lang="en-US" baseline="0" dirty="0" smtClean="0"/>
              <a:t>Soil and duff moisture relates to the amount of surface fuels that will be available to burn and the char depth that occurs. Dry soils will allow for fire to consume a majority, if not all, of the surface fuels (increased residence time) resulting in a loss of organic matter, the possibility of damaging the soil (hydrophobicity and nutrient fixing), increased mortality from root and bole heating and will lead to erosion issues. </a:t>
            </a:r>
          </a:p>
          <a:p>
            <a:endParaRPr lang="en-US" baseline="0" dirty="0" smtClean="0"/>
          </a:p>
          <a:p>
            <a:r>
              <a:rPr lang="en-US" baseline="0" dirty="0" smtClean="0"/>
              <a:t>Live to Dead Ratio relates to the overall fuel loading. A high dead fuel loading can produce the energy needed to cure live fuels even when their moisture values are high.</a:t>
            </a:r>
          </a:p>
          <a:p>
            <a:endParaRPr lang="en-US" baseline="0" dirty="0" smtClean="0"/>
          </a:p>
          <a:p>
            <a:r>
              <a:rPr lang="en-US" baseline="0" dirty="0" smtClean="0"/>
              <a:t>Packing Ratio can give an indication of residence time when compared with dead fuel moisture. Long residence times have been shown to cause mortality due to root and bole damage. </a:t>
            </a:r>
          </a:p>
          <a:p>
            <a:endParaRPr lang="en-US" baseline="0" dirty="0" smtClean="0"/>
          </a:p>
          <a:p>
            <a:r>
              <a:rPr lang="en-US" baseline="0" dirty="0" smtClean="0"/>
              <a:t>Surface area to volume ratio defines the average fuel particle size. The smaller the particle the easier it is to ignite (requiring less energy to dry and reach temperature of combustion) and the more compact the fuel bed can be.</a:t>
            </a:r>
          </a:p>
          <a:p>
            <a:endParaRPr lang="en-US" baseline="0" dirty="0" smtClean="0"/>
          </a:p>
          <a:p>
            <a:r>
              <a:rPr lang="en-US" baseline="0" dirty="0" smtClean="0"/>
              <a:t>Fuel bed depth in young stands is important because the stand normally has a rather short height to live crown so it takes less heat to create scorch given the shorter distance that the fire has to affect.</a:t>
            </a:r>
            <a:endParaRPr lang="en-US" dirty="0"/>
          </a:p>
        </p:txBody>
      </p:sp>
      <p:sp>
        <p:nvSpPr>
          <p:cNvPr id="4" name="Slide Number Placeholder 3"/>
          <p:cNvSpPr>
            <a:spLocks noGrp="1"/>
          </p:cNvSpPr>
          <p:nvPr>
            <p:ph type="sldNum" sz="quarter" idx="10"/>
          </p:nvPr>
        </p:nvSpPr>
        <p:spPr/>
        <p:txBody>
          <a:bodyPr/>
          <a:lstStyle/>
          <a:p>
            <a:fld id="{E115F90A-E375-4588-99AC-4129A47CECF7}" type="slidenum">
              <a:rPr lang="en-US" smtClean="0"/>
              <a:t>11</a:t>
            </a:fld>
            <a:endParaRPr lang="en-US"/>
          </a:p>
        </p:txBody>
      </p:sp>
    </p:spTree>
    <p:extLst>
      <p:ext uri="{BB962C8B-B14F-4D97-AF65-F5344CB8AC3E}">
        <p14:creationId xmlns:p14="http://schemas.microsoft.com/office/powerpoint/2010/main" val="2945283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Fire can be applied at any point in the development of a stand; from site prep before planting through to site maintenance of a well managed stand. </a:t>
            </a:r>
          </a:p>
          <a:p>
            <a:endParaRPr lang="en-US" dirty="0" smtClean="0"/>
          </a:p>
          <a:p>
            <a:r>
              <a:rPr lang="en-US" dirty="0" smtClean="0"/>
              <a:t>If</a:t>
            </a:r>
            <a:r>
              <a:rPr lang="en-US" baseline="0" dirty="0" smtClean="0"/>
              <a:t> a stand is being managed for a more natural appearance and growth pattern then it might make sense to apply prescribed fire first followed by thinning the mortality and unwanted portions of the residual stand.</a:t>
            </a:r>
          </a:p>
          <a:p>
            <a:endParaRPr lang="en-US" baseline="0" dirty="0" smtClean="0"/>
          </a:p>
          <a:p>
            <a:r>
              <a:rPr lang="en-US" baseline="0" dirty="0" smtClean="0"/>
              <a:t>If a stand is being managed for producing a specific value then mechanical or other treatments to protect these values could occur before burning.</a:t>
            </a:r>
          </a:p>
          <a:p>
            <a:endParaRPr lang="en-US" baseline="0" dirty="0" smtClean="0"/>
          </a:p>
          <a:p>
            <a:r>
              <a:rPr lang="en-US" baseline="0" dirty="0" smtClean="0"/>
              <a:t>Younger stand produce less needle cast leading to the build-up of surface fuels making it easier to start at this younger age class rather than wait until the stand matures and the surface fuels have become greater. Care needs to be given to young stands by burning under a cooler prescription.</a:t>
            </a:r>
            <a:endParaRPr lang="en-US" dirty="0"/>
          </a:p>
        </p:txBody>
      </p:sp>
      <p:sp>
        <p:nvSpPr>
          <p:cNvPr id="4" name="Slide Number Placeholder 3"/>
          <p:cNvSpPr>
            <a:spLocks noGrp="1"/>
          </p:cNvSpPr>
          <p:nvPr>
            <p:ph type="sldNum" sz="quarter" idx="10"/>
          </p:nvPr>
        </p:nvSpPr>
        <p:spPr/>
        <p:txBody>
          <a:bodyPr/>
          <a:lstStyle/>
          <a:p>
            <a:fld id="{E115F90A-E375-4588-99AC-4129A47CECF7}" type="slidenum">
              <a:rPr lang="en-US" smtClean="0"/>
              <a:t>13</a:t>
            </a:fld>
            <a:endParaRPr lang="en-US"/>
          </a:p>
        </p:txBody>
      </p:sp>
    </p:spTree>
    <p:extLst>
      <p:ext uri="{BB962C8B-B14F-4D97-AF65-F5344CB8AC3E}">
        <p14:creationId xmlns:p14="http://schemas.microsoft.com/office/powerpoint/2010/main" val="148194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Untreated stand on the right. How easy would it be to meet objectives of a prescribed fire here with what you see?</a:t>
            </a:r>
          </a:p>
          <a:p>
            <a:endParaRPr lang="en-US" dirty="0" smtClean="0"/>
          </a:p>
          <a:p>
            <a:r>
              <a:rPr lang="en-US" dirty="0" smtClean="0"/>
              <a:t>Note the surface fuel loading, imagine the depth of the bark </a:t>
            </a:r>
            <a:r>
              <a:rPr lang="en-US" dirty="0" err="1" smtClean="0"/>
              <a:t>sluff</a:t>
            </a:r>
            <a:r>
              <a:rPr lang="en-US" dirty="0" smtClean="0"/>
              <a:t> around the pine and what effect that would have if it burned during a dry summer when soil moisture is low.</a:t>
            </a:r>
          </a:p>
          <a:p>
            <a:endParaRPr lang="en-US" dirty="0" smtClean="0"/>
          </a:p>
          <a:p>
            <a:r>
              <a:rPr lang="en-US" dirty="0" smtClean="0"/>
              <a:t>With the open stand like the one on the left has many more opportunities during a prescribed fire season to implement? Wouldn’t this be a lot easier to keep fire on the ground and control it not to mention to move around in?</a:t>
            </a:r>
          </a:p>
          <a:p>
            <a:endParaRPr lang="en-US" dirty="0" smtClean="0"/>
          </a:p>
          <a:p>
            <a:r>
              <a:rPr lang="en-US" dirty="0" smtClean="0"/>
              <a:t>Note that the surface fuel loading is still an issue. It still needs fire.</a:t>
            </a:r>
          </a:p>
          <a:p>
            <a:endParaRPr lang="en-US" dirty="0" smtClean="0"/>
          </a:p>
          <a:p>
            <a:r>
              <a:rPr lang="en-US" dirty="0" smtClean="0"/>
              <a:t>The opportunities to apply fire successfully increase when combined with other treatments. A natural stand that has been thinned and had the fuel loading reduced has a large “burn window” than a natural stand that has not been visited by fire. A well balanced strategy of treatments works best.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115F90A-E375-4588-99AC-4129A47CECF7}" type="slidenum">
              <a:rPr lang="en-US" smtClean="0"/>
              <a:t>14</a:t>
            </a:fld>
            <a:endParaRPr lang="en-US"/>
          </a:p>
        </p:txBody>
      </p:sp>
    </p:spTree>
    <p:extLst>
      <p:ext uri="{BB962C8B-B14F-4D97-AF65-F5344CB8AC3E}">
        <p14:creationId xmlns:p14="http://schemas.microsoft.com/office/powerpoint/2010/main" val="3744288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Firing techniques matter significantly</a:t>
            </a:r>
            <a:r>
              <a:rPr lang="en-US" baseline="0" dirty="0" smtClean="0"/>
              <a:t> in the type of fire behavior observed and the resulting fire effects. Something as little as igniting fire on the uphill/down wind side of a tree will greatly influence scorch, consumption and other factors compared to the other side of the tree. Depending on the objectives firing patterns can be adjusted to meet the need.</a:t>
            </a:r>
            <a:endParaRPr lang="en-US" dirty="0"/>
          </a:p>
        </p:txBody>
      </p:sp>
      <p:sp>
        <p:nvSpPr>
          <p:cNvPr id="4" name="Slide Number Placeholder 3"/>
          <p:cNvSpPr>
            <a:spLocks noGrp="1"/>
          </p:cNvSpPr>
          <p:nvPr>
            <p:ph type="sldNum" sz="quarter" idx="10"/>
          </p:nvPr>
        </p:nvSpPr>
        <p:spPr/>
        <p:txBody>
          <a:bodyPr/>
          <a:lstStyle/>
          <a:p>
            <a:fld id="{E115F90A-E375-4588-99AC-4129A47CECF7}" type="slidenum">
              <a:rPr lang="en-US" smtClean="0"/>
              <a:t>15</a:t>
            </a:fld>
            <a:endParaRPr lang="en-US"/>
          </a:p>
        </p:txBody>
      </p:sp>
    </p:spTree>
    <p:extLst>
      <p:ext uri="{BB962C8B-B14F-4D97-AF65-F5344CB8AC3E}">
        <p14:creationId xmlns:p14="http://schemas.microsoft.com/office/powerpoint/2010/main" val="242934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Aerial ignition allows</a:t>
            </a:r>
            <a:r>
              <a:rPr lang="en-US" baseline="0" dirty="0" smtClean="0"/>
              <a:t> for quick and efficient ignition of larger landscapes but the trade off is that ignitions are more casual than ground ignitions.</a:t>
            </a:r>
            <a:endParaRPr lang="en-US" dirty="0"/>
          </a:p>
        </p:txBody>
      </p:sp>
      <p:sp>
        <p:nvSpPr>
          <p:cNvPr id="4" name="Slide Number Placeholder 3"/>
          <p:cNvSpPr>
            <a:spLocks noGrp="1"/>
          </p:cNvSpPr>
          <p:nvPr>
            <p:ph type="sldNum" sz="quarter" idx="10"/>
          </p:nvPr>
        </p:nvSpPr>
        <p:spPr/>
        <p:txBody>
          <a:bodyPr/>
          <a:lstStyle/>
          <a:p>
            <a:fld id="{E115F90A-E375-4588-99AC-4129A47CECF7}" type="slidenum">
              <a:rPr lang="en-US" smtClean="0"/>
              <a:t>16</a:t>
            </a:fld>
            <a:endParaRPr lang="en-US"/>
          </a:p>
        </p:txBody>
      </p:sp>
    </p:spTree>
    <p:extLst>
      <p:ext uri="{BB962C8B-B14F-4D97-AF65-F5344CB8AC3E}">
        <p14:creationId xmlns:p14="http://schemas.microsoft.com/office/powerpoint/2010/main" val="401469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sequence in which a site</a:t>
            </a:r>
            <a:r>
              <a:rPr lang="en-US" baseline="0" dirty="0" smtClean="0"/>
              <a:t>/unit is ignited can greatly influence control issues and objectives being meet. A great example of this is lighting clear cuts by buffering the sides and top with a black line and then allowing it to pull together from the flanks to create convection and keep the fire from spotting into adjacent stands.</a:t>
            </a:r>
            <a:endParaRPr lang="en-US" dirty="0"/>
          </a:p>
        </p:txBody>
      </p:sp>
      <p:sp>
        <p:nvSpPr>
          <p:cNvPr id="4" name="Slide Number Placeholder 3"/>
          <p:cNvSpPr>
            <a:spLocks noGrp="1"/>
          </p:cNvSpPr>
          <p:nvPr>
            <p:ph type="sldNum" sz="quarter" idx="10"/>
          </p:nvPr>
        </p:nvSpPr>
        <p:spPr/>
        <p:txBody>
          <a:bodyPr/>
          <a:lstStyle/>
          <a:p>
            <a:fld id="{E115F90A-E375-4588-99AC-4129A47CECF7}" type="slidenum">
              <a:rPr lang="en-US" smtClean="0"/>
              <a:t>17</a:t>
            </a:fld>
            <a:endParaRPr lang="en-US"/>
          </a:p>
        </p:txBody>
      </p:sp>
    </p:spTree>
    <p:extLst>
      <p:ext uri="{BB962C8B-B14F-4D97-AF65-F5344CB8AC3E}">
        <p14:creationId xmlns:p14="http://schemas.microsoft.com/office/powerpoint/2010/main" val="2861545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Prescribed fire is an optimal tool for site maintenance once fire resiliency has been reached.</a:t>
            </a:r>
          </a:p>
          <a:p>
            <a:endParaRPr lang="en-US" dirty="0" smtClean="0"/>
          </a:p>
          <a:p>
            <a:r>
              <a:rPr lang="en-US" dirty="0" smtClean="0"/>
              <a:t>Studies have shown that keeping surface fuels reduced minimizes crown scorch and mortality greater than mechanical</a:t>
            </a:r>
            <a:r>
              <a:rPr lang="en-US" baseline="0" dirty="0" smtClean="0"/>
              <a:t> treatments. </a:t>
            </a:r>
            <a:endParaRPr lang="en-US" dirty="0"/>
          </a:p>
        </p:txBody>
      </p:sp>
      <p:sp>
        <p:nvSpPr>
          <p:cNvPr id="4" name="Slide Number Placeholder 3"/>
          <p:cNvSpPr>
            <a:spLocks noGrp="1"/>
          </p:cNvSpPr>
          <p:nvPr>
            <p:ph type="sldNum" sz="quarter" idx="10"/>
          </p:nvPr>
        </p:nvSpPr>
        <p:spPr/>
        <p:txBody>
          <a:bodyPr/>
          <a:lstStyle/>
          <a:p>
            <a:fld id="{E115F90A-E375-4588-99AC-4129A47CECF7}" type="slidenum">
              <a:rPr lang="en-US" smtClean="0"/>
              <a:t>18</a:t>
            </a:fld>
            <a:endParaRPr lang="en-US"/>
          </a:p>
        </p:txBody>
      </p:sp>
    </p:spTree>
    <p:extLst>
      <p:ext uri="{BB962C8B-B14F-4D97-AF65-F5344CB8AC3E}">
        <p14:creationId xmlns:p14="http://schemas.microsoft.com/office/powerpoint/2010/main" val="3111640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Prescribed fire is as much an art as it is a science. The control over selecting what trees to remove or how much consumption occurs is not easy to dictate. Generally speaking, where mechanical treatments can use marking to guide removal in somewhat of a surgical way; prescribed fire is a bit more of a broad brush stroke. Mitigations can be put in place to limit certain unwanted events through prescription design, limiting implementation time frames or pre-treating values that may be exposed.</a:t>
            </a:r>
          </a:p>
          <a:p>
            <a:endParaRPr lang="en-US" dirty="0" smtClean="0"/>
          </a:p>
          <a:p>
            <a:r>
              <a:rPr lang="en-US" dirty="0" smtClean="0"/>
              <a:t>Be wary of success in a prescribed fire program. It can lead to complacency and over-confidence so that risks are underestimated. On the other hand, a recent failure can haunt an person or organization and make them risk adverse.</a:t>
            </a:r>
          </a:p>
          <a:p>
            <a:endParaRPr lang="en-US" dirty="0" smtClean="0"/>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E115F90A-E375-4588-99AC-4129A47CECF7}" type="slidenum">
              <a:rPr lang="en-US" smtClean="0"/>
              <a:t>20</a:t>
            </a:fld>
            <a:endParaRPr lang="en-US"/>
          </a:p>
        </p:txBody>
      </p:sp>
    </p:spTree>
    <p:extLst>
      <p:ext uri="{BB962C8B-B14F-4D97-AF65-F5344CB8AC3E}">
        <p14:creationId xmlns:p14="http://schemas.microsoft.com/office/powerpoint/2010/main" val="1876846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 a disclaimer, I am not a lawyer</a:t>
            </a:r>
            <a:r>
              <a:rPr lang="en-US" baseline="0" dirty="0" smtClean="0"/>
              <a:t> and I do not give the pretenses of providing legal advise.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 states, particularly in the southeast, have laws that allow for private entities to conduct prescribed fire with negligence as the measure of fault. That’s not true of most western states including California.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Federal and state employees in California are protected as long as their actions are not deemed negligent or outside of the scope of employment which is considered a “breach of employment”. This does not relieve the government of it’s responsibility but simply keeps the employee from facing the brunt of charges/claims that may be brought against them in the event of a negative outcome.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115F90A-E375-4588-99AC-4129A47CECF7}" type="slidenum">
              <a:rPr lang="en-US" smtClean="0"/>
              <a:t>21</a:t>
            </a:fld>
            <a:endParaRPr lang="en-US"/>
          </a:p>
        </p:txBody>
      </p:sp>
    </p:spTree>
    <p:extLst>
      <p:ext uri="{BB962C8B-B14F-4D97-AF65-F5344CB8AC3E}">
        <p14:creationId xmlns:p14="http://schemas.microsoft.com/office/powerpoint/2010/main" val="1709533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Wyden Amendment (Public Law 109-54, Section 434) authorizes the Forest Service to enter into cooperative agreements to benefit resources within watersheds on National Forest System lands. Agreements may be with willing Federal, Tribal, State, and local governments, private and nonprofit entities, and landowners to conduct activities on public or private lands for the following purposes: </a:t>
            </a:r>
          </a:p>
          <a:p>
            <a:endParaRPr lang="en-US" dirty="0" smtClean="0"/>
          </a:p>
          <a:p>
            <a:r>
              <a:rPr lang="en-US" dirty="0" smtClean="0"/>
              <a:t>• Protection, restoration, and enhancement of fish and wildlife habitat and other resources, </a:t>
            </a:r>
          </a:p>
          <a:p>
            <a:r>
              <a:rPr lang="en-US" dirty="0" smtClean="0"/>
              <a:t>• Reduction of risk for natural disaster where public safety is threatened, or </a:t>
            </a:r>
          </a:p>
          <a:p>
            <a:r>
              <a:rPr lang="en-US" dirty="0" smtClean="0"/>
              <a:t>• A combination of both. </a:t>
            </a:r>
          </a:p>
          <a:p>
            <a:endParaRPr lang="en-US" dirty="0" smtClean="0"/>
          </a:p>
          <a:p>
            <a:r>
              <a:rPr lang="en-US" dirty="0" smtClean="0"/>
              <a:t>Cost/Share</a:t>
            </a:r>
            <a:r>
              <a:rPr lang="en-US" baseline="0" dirty="0" smtClean="0"/>
              <a:t> Agreements allow for entities, including the federal government, to share in the cost of doing projects across boundaries or with other entities on public lands when there is a benefit to the government and the cost of the project is shared by all parties through the involvement of money, resources or other means to accomplish the project.</a:t>
            </a:r>
          </a:p>
          <a:p>
            <a:endParaRPr lang="en-US" baseline="0" dirty="0" smtClean="0"/>
          </a:p>
          <a:p>
            <a:r>
              <a:rPr lang="en-US" baseline="0" dirty="0" smtClean="0"/>
              <a:t>Interagency cooperation occurs at many levels with federal, state and local agencies. Through this cooperation the ability to leverage the rules/policies of these agencies comes into play where one government may not have a mechanism to accomplish a specific administrative task but another does and it is shown as a benefit to those involved. When federal agencies are involved Cal FIRE often looks more favorably on a project.</a:t>
            </a:r>
          </a:p>
          <a:p>
            <a:endParaRPr lang="en-US" baseline="0" dirty="0" smtClean="0"/>
          </a:p>
          <a:p>
            <a:r>
              <a:rPr lang="en-US" baseline="0" dirty="0" smtClean="0"/>
              <a:t>Sharing risk/liability across the fence line will allow for many of the concerns caused by the liability of fire to be abated and allows for fire to be applied to the landscape as it naturally wants to rather than using administratively determined factors.</a:t>
            </a:r>
          </a:p>
          <a:p>
            <a:endParaRPr lang="en-US" dirty="0"/>
          </a:p>
        </p:txBody>
      </p:sp>
      <p:sp>
        <p:nvSpPr>
          <p:cNvPr id="4" name="Slide Number Placeholder 3"/>
          <p:cNvSpPr>
            <a:spLocks noGrp="1"/>
          </p:cNvSpPr>
          <p:nvPr>
            <p:ph type="sldNum" sz="quarter" idx="10"/>
          </p:nvPr>
        </p:nvSpPr>
        <p:spPr/>
        <p:txBody>
          <a:bodyPr/>
          <a:lstStyle/>
          <a:p>
            <a:fld id="{E115F90A-E375-4588-99AC-4129A47CECF7}" type="slidenum">
              <a:rPr lang="en-US" smtClean="0"/>
              <a:t>22</a:t>
            </a:fld>
            <a:endParaRPr lang="en-US"/>
          </a:p>
        </p:txBody>
      </p:sp>
    </p:spTree>
    <p:extLst>
      <p:ext uri="{BB962C8B-B14F-4D97-AF65-F5344CB8AC3E}">
        <p14:creationId xmlns:p14="http://schemas.microsoft.com/office/powerpoint/2010/main" val="156797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Environmental</a:t>
            </a:r>
            <a:r>
              <a:rPr lang="en-US" baseline="0" dirty="0" smtClean="0"/>
              <a:t> groups and other potential litigants generally feel that the use of prescribed fire is similar to a natural process and do not object as strongly as with mechanical treatments.</a:t>
            </a:r>
          </a:p>
          <a:p>
            <a:endParaRPr lang="en-US" baseline="0" dirty="0" smtClean="0"/>
          </a:p>
          <a:p>
            <a:r>
              <a:rPr lang="en-US" baseline="0" dirty="0" smtClean="0"/>
              <a:t>Many concerns from specialists are covered by exemptions, less stringent survey protocols, etc.</a:t>
            </a:r>
            <a:endParaRPr lang="en-US" dirty="0"/>
          </a:p>
        </p:txBody>
      </p:sp>
      <p:sp>
        <p:nvSpPr>
          <p:cNvPr id="4" name="Slide Number Placeholder 3"/>
          <p:cNvSpPr>
            <a:spLocks noGrp="1"/>
          </p:cNvSpPr>
          <p:nvPr>
            <p:ph type="sldNum" sz="quarter" idx="10"/>
          </p:nvPr>
        </p:nvSpPr>
        <p:spPr/>
        <p:txBody>
          <a:bodyPr/>
          <a:lstStyle/>
          <a:p>
            <a:fld id="{E115F90A-E375-4588-99AC-4129A47CECF7}" type="slidenum">
              <a:rPr lang="en-US" smtClean="0"/>
              <a:t>3</a:t>
            </a:fld>
            <a:endParaRPr lang="en-US"/>
          </a:p>
        </p:txBody>
      </p:sp>
    </p:spTree>
    <p:extLst>
      <p:ext uri="{BB962C8B-B14F-4D97-AF65-F5344CB8AC3E}">
        <p14:creationId xmlns:p14="http://schemas.microsoft.com/office/powerpoint/2010/main" val="847821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Prescribed fire is able to be used on any site. Steep slopes that limit mechanical treatments, varying vegetation types and access are some of the strong points for the use of fire. Often times natural breaks can be used to hold fire rather than traditional containment lines. Site preparation in late winter and early spring is a prime example of this where exposed fuels will often become available before the more sheltered fuels in surrounding stands allowing for fire spread to be checked. </a:t>
            </a:r>
            <a:endParaRPr lang="en-US" dirty="0"/>
          </a:p>
        </p:txBody>
      </p:sp>
      <p:sp>
        <p:nvSpPr>
          <p:cNvPr id="4" name="Slide Number Placeholder 3"/>
          <p:cNvSpPr>
            <a:spLocks noGrp="1"/>
          </p:cNvSpPr>
          <p:nvPr>
            <p:ph type="sldNum" sz="quarter" idx="10"/>
          </p:nvPr>
        </p:nvSpPr>
        <p:spPr/>
        <p:txBody>
          <a:bodyPr/>
          <a:lstStyle/>
          <a:p>
            <a:fld id="{E115F90A-E375-4588-99AC-4129A47CECF7}" type="slidenum">
              <a:rPr lang="en-US" smtClean="0"/>
              <a:t>4</a:t>
            </a:fld>
            <a:endParaRPr lang="en-US"/>
          </a:p>
        </p:txBody>
      </p:sp>
    </p:spTree>
    <p:extLst>
      <p:ext uri="{BB962C8B-B14F-4D97-AF65-F5344CB8AC3E}">
        <p14:creationId xmlns:p14="http://schemas.microsoft.com/office/powerpoint/2010/main" val="3516583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Prescribed fire is one of the most flexible treatment types, allowing it’s application to be tailored to the stand/site to meet the desired objectives with or without other treatments proceeding it.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115F90A-E375-4588-99AC-4129A47CECF7}" type="slidenum">
              <a:rPr lang="en-US" smtClean="0"/>
              <a:t>5</a:t>
            </a:fld>
            <a:endParaRPr lang="en-US"/>
          </a:p>
        </p:txBody>
      </p:sp>
    </p:spTree>
    <p:extLst>
      <p:ext uri="{BB962C8B-B14F-4D97-AF65-F5344CB8AC3E}">
        <p14:creationId xmlns:p14="http://schemas.microsoft.com/office/powerpoint/2010/main" val="771460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not confined by conditions that limit mechanical treatments and others such as slope limitations, many soil and hydrological standards or even access issues. Riparian set backs and other constraints are</a:t>
            </a:r>
            <a:r>
              <a:rPr lang="en-US" baseline="0" dirty="0" smtClean="0"/>
              <a:t> not applied to most prescribed fire uses.</a:t>
            </a:r>
            <a:endParaRPr lang="en-US" dirty="0" smtClean="0"/>
          </a:p>
          <a:p>
            <a:endParaRPr lang="en-US" dirty="0"/>
          </a:p>
        </p:txBody>
      </p:sp>
      <p:sp>
        <p:nvSpPr>
          <p:cNvPr id="4" name="Slide Number Placeholder 3"/>
          <p:cNvSpPr>
            <a:spLocks noGrp="1"/>
          </p:cNvSpPr>
          <p:nvPr>
            <p:ph type="sldNum" sz="quarter" idx="10"/>
          </p:nvPr>
        </p:nvSpPr>
        <p:spPr/>
        <p:txBody>
          <a:bodyPr/>
          <a:lstStyle/>
          <a:p>
            <a:fld id="{E115F90A-E375-4588-99AC-4129A47CECF7}" type="slidenum">
              <a:rPr lang="en-US" smtClean="0"/>
              <a:t>6</a:t>
            </a:fld>
            <a:endParaRPr lang="en-US"/>
          </a:p>
        </p:txBody>
      </p:sp>
    </p:spTree>
    <p:extLst>
      <p:ext uri="{BB962C8B-B14F-4D97-AF65-F5344CB8AC3E}">
        <p14:creationId xmlns:p14="http://schemas.microsoft.com/office/powerpoint/2010/main" val="3484261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Prescribed fire is often implemented much cheaper than non-revenue generating mechanical treatments, sometimes less than $50/acre. An economy</a:t>
            </a:r>
            <a:r>
              <a:rPr lang="en-US" baseline="0" dirty="0" smtClean="0"/>
              <a:t> of scale can drive this as low as $10/acre. </a:t>
            </a:r>
            <a:endParaRPr lang="en-US" dirty="0" smtClean="0"/>
          </a:p>
          <a:p>
            <a:endParaRPr lang="en-US" dirty="0"/>
          </a:p>
        </p:txBody>
      </p:sp>
      <p:sp>
        <p:nvSpPr>
          <p:cNvPr id="4" name="Slide Number Placeholder 3"/>
          <p:cNvSpPr>
            <a:spLocks noGrp="1"/>
          </p:cNvSpPr>
          <p:nvPr>
            <p:ph type="sldNum" sz="quarter" idx="10"/>
          </p:nvPr>
        </p:nvSpPr>
        <p:spPr/>
        <p:txBody>
          <a:bodyPr/>
          <a:lstStyle/>
          <a:p>
            <a:fld id="{E115F90A-E375-4588-99AC-4129A47CECF7}" type="slidenum">
              <a:rPr lang="en-US" smtClean="0"/>
              <a:t>7</a:t>
            </a:fld>
            <a:endParaRPr lang="en-US"/>
          </a:p>
        </p:txBody>
      </p:sp>
    </p:spTree>
    <p:extLst>
      <p:ext uri="{BB962C8B-B14F-4D97-AF65-F5344CB8AC3E}">
        <p14:creationId xmlns:p14="http://schemas.microsoft.com/office/powerpoint/2010/main" val="3225939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previous</a:t>
            </a:r>
            <a:r>
              <a:rPr lang="en-US" baseline="0" dirty="0" smtClean="0"/>
              <a:t> presenters has stated the treatment of surface fuels is one of the most important factors in creating a fire resilient stand.</a:t>
            </a:r>
          </a:p>
          <a:p>
            <a:endParaRPr lang="en-US" baseline="0" dirty="0" smtClean="0"/>
          </a:p>
          <a:p>
            <a:r>
              <a:rPr lang="en-US" baseline="0" dirty="0" smtClean="0"/>
              <a:t>Many forms of prescribed fire exist. Today we’ll talk about only a couple.</a:t>
            </a:r>
          </a:p>
          <a:p>
            <a:endParaRPr lang="en-US" baseline="0" dirty="0" smtClean="0"/>
          </a:p>
          <a:p>
            <a:r>
              <a:rPr lang="en-US" baseline="0" dirty="0" smtClean="0"/>
              <a:t>	</a:t>
            </a:r>
            <a:r>
              <a:rPr lang="en-US" baseline="0" dirty="0" err="1" smtClean="0"/>
              <a:t>Underburning</a:t>
            </a:r>
            <a:r>
              <a:rPr lang="en-US" baseline="0" dirty="0" smtClean="0"/>
              <a:t> and broadcast burning is the burning of naturally </a:t>
            </a:r>
            <a:r>
              <a:rPr lang="en-US" baseline="0" dirty="0" err="1" smtClean="0"/>
              <a:t>occuring</a:t>
            </a:r>
            <a:r>
              <a:rPr lang="en-US" baseline="0" dirty="0" smtClean="0"/>
              <a:t> fuels across the landscape and activity fuels that have accumulated after management actions.</a:t>
            </a:r>
          </a:p>
          <a:p>
            <a:endParaRPr lang="en-US" baseline="0" dirty="0" smtClean="0"/>
          </a:p>
          <a:p>
            <a:r>
              <a:rPr lang="en-US" baseline="0" dirty="0" smtClean="0"/>
              <a:t>	</a:t>
            </a:r>
          </a:p>
          <a:p>
            <a:r>
              <a:rPr lang="en-US" baseline="0" dirty="0" smtClean="0"/>
              <a:t>	Pile burning is the burning of piled material resulting from management actions.</a:t>
            </a:r>
          </a:p>
          <a:p>
            <a:endParaRPr lang="en-US" baseline="0" dirty="0" smtClean="0"/>
          </a:p>
          <a:p>
            <a:endParaRPr lang="en-US" baseline="0" dirty="0" smtClean="0"/>
          </a:p>
          <a:p>
            <a:r>
              <a:rPr lang="en-US" baseline="0" dirty="0" smtClean="0"/>
              <a:t>	Jackpot burning is a mixture of the two where concentrations exist but piles have not necessarily been created through management action.</a:t>
            </a:r>
            <a:endParaRPr lang="en-US" dirty="0"/>
          </a:p>
        </p:txBody>
      </p:sp>
      <p:sp>
        <p:nvSpPr>
          <p:cNvPr id="4" name="Slide Number Placeholder 3"/>
          <p:cNvSpPr>
            <a:spLocks noGrp="1"/>
          </p:cNvSpPr>
          <p:nvPr>
            <p:ph type="sldNum" sz="quarter" idx="10"/>
          </p:nvPr>
        </p:nvSpPr>
        <p:spPr/>
        <p:txBody>
          <a:bodyPr/>
          <a:lstStyle/>
          <a:p>
            <a:fld id="{E115F90A-E375-4588-99AC-4129A47CECF7}" type="slidenum">
              <a:rPr lang="en-US" smtClean="0"/>
              <a:t>8</a:t>
            </a:fld>
            <a:endParaRPr lang="en-US"/>
          </a:p>
        </p:txBody>
      </p:sp>
    </p:spTree>
    <p:extLst>
      <p:ext uri="{BB962C8B-B14F-4D97-AF65-F5344CB8AC3E}">
        <p14:creationId xmlns:p14="http://schemas.microsoft.com/office/powerpoint/2010/main" val="1671006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both </a:t>
            </a:r>
            <a:r>
              <a:rPr lang="en-US" dirty="0" err="1" smtClean="0"/>
              <a:t>clearcuts</a:t>
            </a:r>
            <a:r>
              <a:rPr lang="en-US" dirty="0" smtClean="0"/>
              <a:t> and retention</a:t>
            </a:r>
            <a:r>
              <a:rPr lang="en-US" baseline="0" dirty="0" smtClean="0"/>
              <a:t> cuts prescribed fire can help reduce the activity fuels left over from harvest activities and most importantly reduce surface fuel loading. Even if the non-merchantable material is yarded there is still a significant amount of 1-hr, 10-hr and even 100-hr fuels left after harvest that needs to be treated to create a fire resilient landscape.</a:t>
            </a:r>
          </a:p>
          <a:p>
            <a:endParaRPr lang="en-US" baseline="0" dirty="0" smtClean="0"/>
          </a:p>
          <a:p>
            <a:r>
              <a:rPr lang="en-US" baseline="0" dirty="0" smtClean="0"/>
              <a:t>Following a wildfire, salvage logging often leaves larger diameter fuels behind, again even with YUM </a:t>
            </a:r>
            <a:r>
              <a:rPr lang="en-US" baseline="0" dirty="0" err="1" smtClean="0"/>
              <a:t>yarding</a:t>
            </a:r>
            <a:r>
              <a:rPr lang="en-US" baseline="0" dirty="0" smtClean="0"/>
              <a:t>, and fine fuel loadings can recovery quickly with scorched needles adding to natural needle fall. Planting sites with an annual grass might be an inexpensive way to help get fire to spread so these larger fuels can be consumed.</a:t>
            </a:r>
          </a:p>
          <a:p>
            <a:endParaRPr lang="en-US" baseline="0" dirty="0" smtClean="0"/>
          </a:p>
          <a:p>
            <a:r>
              <a:rPr lang="en-US" baseline="0" dirty="0" smtClean="0"/>
              <a:t>Again, it is easier to build fire resilient stands if it is started at the earliest stages and then maintained. The number of entries and cost of those entries goes down dramatically compared to treating larger diameter fuels that result from a more mature stand.</a:t>
            </a:r>
            <a:endParaRPr lang="en-US" dirty="0"/>
          </a:p>
        </p:txBody>
      </p:sp>
      <p:sp>
        <p:nvSpPr>
          <p:cNvPr id="4" name="Slide Number Placeholder 3"/>
          <p:cNvSpPr>
            <a:spLocks noGrp="1"/>
          </p:cNvSpPr>
          <p:nvPr>
            <p:ph type="sldNum" sz="quarter" idx="10"/>
          </p:nvPr>
        </p:nvSpPr>
        <p:spPr/>
        <p:txBody>
          <a:bodyPr/>
          <a:lstStyle/>
          <a:p>
            <a:fld id="{E115F90A-E375-4588-99AC-4129A47CECF7}" type="slidenum">
              <a:rPr lang="en-US" smtClean="0"/>
              <a:t>9</a:t>
            </a:fld>
            <a:endParaRPr lang="en-US"/>
          </a:p>
        </p:txBody>
      </p:sp>
    </p:spTree>
    <p:extLst>
      <p:ext uri="{BB962C8B-B14F-4D97-AF65-F5344CB8AC3E}">
        <p14:creationId xmlns:p14="http://schemas.microsoft.com/office/powerpoint/2010/main" val="1242447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slash and</a:t>
            </a:r>
            <a:r>
              <a:rPr lang="en-US" baseline="0" dirty="0" smtClean="0"/>
              <a:t> other excessive fuels are left on site it can make it difficult to implement prescribed fire until the stand is matured and mechanical treatments take place. This is expensive and risky. </a:t>
            </a:r>
          </a:p>
          <a:p>
            <a:r>
              <a:rPr lang="en-US" baseline="0" dirty="0" smtClean="0"/>
              <a:t>Should a wildfire occur during these stages of the stand both vegetation and soil severity is likely to be high. This includes treatments that re-arrange fuels such as chipping and masticating which create heavy surface fuel loadings.</a:t>
            </a:r>
          </a:p>
          <a:p>
            <a:endParaRPr lang="en-US" baseline="0" dirty="0" smtClean="0"/>
          </a:p>
          <a:p>
            <a:r>
              <a:rPr lang="en-US" baseline="0" dirty="0" smtClean="0"/>
              <a:t>Even if the larger diameter fuels are treated (normally by mechanical means) the remaining surface fuels are often enough to generate enough fire behavior during a wildfire to cause significant crown scorch and mortality.</a:t>
            </a:r>
          </a:p>
          <a:p>
            <a:endParaRPr lang="en-US" baseline="0" dirty="0" smtClean="0"/>
          </a:p>
          <a:p>
            <a:r>
              <a:rPr lang="en-US" baseline="0" dirty="0" smtClean="0"/>
              <a:t>Burning in these young stands takes careful attention to the prescription and burning under cool conditions. Things to consider in the prescription include some things we typically don’t think about for fire behavior such as soil moisture and species phenology (budding and root activity) as well as air temperature, wind and live fuel moisture.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115F90A-E375-4588-99AC-4129A47CECF7}" type="slidenum">
              <a:rPr lang="en-US" smtClean="0"/>
              <a:t>10</a:t>
            </a:fld>
            <a:endParaRPr lang="en-US"/>
          </a:p>
        </p:txBody>
      </p:sp>
    </p:spTree>
    <p:extLst>
      <p:ext uri="{BB962C8B-B14F-4D97-AF65-F5344CB8AC3E}">
        <p14:creationId xmlns:p14="http://schemas.microsoft.com/office/powerpoint/2010/main" val="264637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0C5B416C-8D3F-4E26-AF45-3C82FFD330FF}" type="datetimeFigureOut">
              <a:rPr lang="en-US" smtClean="0"/>
              <a:t>1/15/2014</a:t>
            </a:fld>
            <a:endParaRPr lang="en-US"/>
          </a:p>
        </p:txBody>
      </p:sp>
      <p:sp>
        <p:nvSpPr>
          <p:cNvPr id="16" name="Slide Number Placeholder 15"/>
          <p:cNvSpPr>
            <a:spLocks noGrp="1"/>
          </p:cNvSpPr>
          <p:nvPr>
            <p:ph type="sldNum" sz="quarter" idx="11"/>
          </p:nvPr>
        </p:nvSpPr>
        <p:spPr/>
        <p:txBody>
          <a:bodyPr/>
          <a:lstStyle/>
          <a:p>
            <a:fld id="{E183C7AB-29C7-441C-B1FE-9F1A79AC839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5B416C-8D3F-4E26-AF45-3C82FFD330FF}"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3C7AB-29C7-441C-B1FE-9F1A79AC839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5B416C-8D3F-4E26-AF45-3C82FFD330FF}"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3C7AB-29C7-441C-B1FE-9F1A79AC839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0C5B416C-8D3F-4E26-AF45-3C82FFD330FF}" type="datetimeFigureOut">
              <a:rPr lang="en-US" smtClean="0"/>
              <a:t>1/15/2014</a:t>
            </a:fld>
            <a:endParaRPr lang="en-US"/>
          </a:p>
        </p:txBody>
      </p:sp>
      <p:sp>
        <p:nvSpPr>
          <p:cNvPr id="15" name="Slide Number Placeholder 14"/>
          <p:cNvSpPr>
            <a:spLocks noGrp="1"/>
          </p:cNvSpPr>
          <p:nvPr>
            <p:ph type="sldNum" sz="quarter" idx="11"/>
          </p:nvPr>
        </p:nvSpPr>
        <p:spPr/>
        <p:txBody>
          <a:bodyPr/>
          <a:lstStyle/>
          <a:p>
            <a:fld id="{E183C7AB-29C7-441C-B1FE-9F1A79AC8398}"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0C5B416C-8D3F-4E26-AF45-3C82FFD330FF}" type="datetimeFigureOut">
              <a:rPr lang="en-US" smtClean="0"/>
              <a:t>1/15/2014</a:t>
            </a:fld>
            <a:endParaRPr lang="en-US"/>
          </a:p>
        </p:txBody>
      </p:sp>
      <p:sp>
        <p:nvSpPr>
          <p:cNvPr id="13" name="Slide Number Placeholder 12"/>
          <p:cNvSpPr>
            <a:spLocks noGrp="1"/>
          </p:cNvSpPr>
          <p:nvPr>
            <p:ph type="sldNum" sz="quarter" idx="11"/>
          </p:nvPr>
        </p:nvSpPr>
        <p:spPr/>
        <p:txBody>
          <a:bodyPr/>
          <a:lstStyle/>
          <a:p>
            <a:fld id="{E183C7AB-29C7-441C-B1FE-9F1A79AC8398}"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0C5B416C-8D3F-4E26-AF45-3C82FFD330FF}" type="datetimeFigureOut">
              <a:rPr lang="en-US" smtClean="0"/>
              <a:t>1/15/2014</a:t>
            </a:fld>
            <a:endParaRPr lang="en-US"/>
          </a:p>
        </p:txBody>
      </p:sp>
      <p:sp>
        <p:nvSpPr>
          <p:cNvPr id="9" name="Slide Number Placeholder 8"/>
          <p:cNvSpPr>
            <a:spLocks noGrp="1"/>
          </p:cNvSpPr>
          <p:nvPr>
            <p:ph type="sldNum" sz="quarter" idx="11"/>
          </p:nvPr>
        </p:nvSpPr>
        <p:spPr/>
        <p:txBody>
          <a:bodyPr/>
          <a:lstStyle/>
          <a:p>
            <a:fld id="{E183C7AB-29C7-441C-B1FE-9F1A79AC839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0C5B416C-8D3F-4E26-AF45-3C82FFD330FF}" type="datetimeFigureOut">
              <a:rPr lang="en-US" smtClean="0"/>
              <a:t>1/15/2014</a:t>
            </a:fld>
            <a:endParaRPr lang="en-US"/>
          </a:p>
        </p:txBody>
      </p:sp>
      <p:sp>
        <p:nvSpPr>
          <p:cNvPr id="15" name="Slide Number Placeholder 14"/>
          <p:cNvSpPr>
            <a:spLocks noGrp="1"/>
          </p:cNvSpPr>
          <p:nvPr>
            <p:ph type="sldNum" sz="quarter" idx="11"/>
          </p:nvPr>
        </p:nvSpPr>
        <p:spPr/>
        <p:txBody>
          <a:bodyPr/>
          <a:lstStyle/>
          <a:p>
            <a:fld id="{E183C7AB-29C7-441C-B1FE-9F1A79AC8398}"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0C5B416C-8D3F-4E26-AF45-3C82FFD330FF}" type="datetimeFigureOut">
              <a:rPr lang="en-US" smtClean="0"/>
              <a:t>1/15/2014</a:t>
            </a:fld>
            <a:endParaRPr lang="en-US"/>
          </a:p>
        </p:txBody>
      </p:sp>
      <p:sp>
        <p:nvSpPr>
          <p:cNvPr id="8" name="Slide Number Placeholder 7"/>
          <p:cNvSpPr>
            <a:spLocks noGrp="1"/>
          </p:cNvSpPr>
          <p:nvPr>
            <p:ph type="sldNum" sz="quarter" idx="11"/>
          </p:nvPr>
        </p:nvSpPr>
        <p:spPr/>
        <p:txBody>
          <a:bodyPr/>
          <a:lstStyle/>
          <a:p>
            <a:fld id="{E183C7AB-29C7-441C-B1FE-9F1A79AC839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C5B416C-8D3F-4E26-AF45-3C82FFD330FF}" type="datetimeFigureOut">
              <a:rPr lang="en-US" smtClean="0"/>
              <a:t>1/15/2014</a:t>
            </a:fld>
            <a:endParaRPr lang="en-US"/>
          </a:p>
        </p:txBody>
      </p:sp>
      <p:sp>
        <p:nvSpPr>
          <p:cNvPr id="6" name="Slide Number Placeholder 5"/>
          <p:cNvSpPr>
            <a:spLocks noGrp="1"/>
          </p:cNvSpPr>
          <p:nvPr>
            <p:ph type="sldNum" sz="quarter" idx="11"/>
          </p:nvPr>
        </p:nvSpPr>
        <p:spPr/>
        <p:txBody>
          <a:bodyPr/>
          <a:lstStyle/>
          <a:p>
            <a:fld id="{E183C7AB-29C7-441C-B1FE-9F1A79AC8398}"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0C5B416C-8D3F-4E26-AF45-3C82FFD330FF}" type="datetimeFigureOut">
              <a:rPr lang="en-US" smtClean="0"/>
              <a:t>1/15/2014</a:t>
            </a:fld>
            <a:endParaRPr lang="en-US"/>
          </a:p>
        </p:txBody>
      </p:sp>
      <p:sp>
        <p:nvSpPr>
          <p:cNvPr id="16" name="Slide Number Placeholder 15"/>
          <p:cNvSpPr>
            <a:spLocks noGrp="1"/>
          </p:cNvSpPr>
          <p:nvPr>
            <p:ph type="sldNum" sz="quarter" idx="11"/>
          </p:nvPr>
        </p:nvSpPr>
        <p:spPr/>
        <p:txBody>
          <a:bodyPr/>
          <a:lstStyle/>
          <a:p>
            <a:fld id="{E183C7AB-29C7-441C-B1FE-9F1A79AC839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0C5B416C-8D3F-4E26-AF45-3C82FFD330FF}" type="datetimeFigureOut">
              <a:rPr lang="en-US" smtClean="0"/>
              <a:t>1/15/2014</a:t>
            </a:fld>
            <a:endParaRPr lang="en-US"/>
          </a:p>
        </p:txBody>
      </p:sp>
      <p:sp>
        <p:nvSpPr>
          <p:cNvPr id="14" name="Slide Number Placeholder 13"/>
          <p:cNvSpPr>
            <a:spLocks noGrp="1"/>
          </p:cNvSpPr>
          <p:nvPr>
            <p:ph type="sldNum" sz="quarter" idx="11"/>
          </p:nvPr>
        </p:nvSpPr>
        <p:spPr/>
        <p:txBody>
          <a:bodyPr/>
          <a:lstStyle/>
          <a:p>
            <a:fld id="{E183C7AB-29C7-441C-B1FE-9F1A79AC8398}"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C5B416C-8D3F-4E26-AF45-3C82FFD330FF}" type="datetimeFigureOut">
              <a:rPr lang="en-US" smtClean="0"/>
              <a:t>1/15/2014</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E183C7AB-29C7-441C-B1FE-9F1A79AC839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Prescribed Fire as a Vegetation Management Tool	</a:t>
            </a:r>
            <a:endParaRPr lang="en-US" dirty="0"/>
          </a:p>
        </p:txBody>
      </p:sp>
      <p:sp>
        <p:nvSpPr>
          <p:cNvPr id="3" name="Subtitle 2"/>
          <p:cNvSpPr>
            <a:spLocks noGrp="1"/>
          </p:cNvSpPr>
          <p:nvPr>
            <p:ph type="subTitle" idx="1"/>
          </p:nvPr>
        </p:nvSpPr>
        <p:spPr/>
        <p:txBody>
          <a:bodyPr/>
          <a:lstStyle/>
          <a:p>
            <a:r>
              <a:rPr lang="en-US" dirty="0" smtClean="0"/>
              <a:t>Good Fires Prevent Bad Fires</a:t>
            </a:r>
            <a:endParaRPr lang="en-US" dirty="0"/>
          </a:p>
        </p:txBody>
      </p:sp>
      <p:sp>
        <p:nvSpPr>
          <p:cNvPr id="4" name="TextBox 3"/>
          <p:cNvSpPr txBox="1"/>
          <p:nvPr/>
        </p:nvSpPr>
        <p:spPr>
          <a:xfrm>
            <a:off x="4191000" y="4876800"/>
            <a:ext cx="4495800" cy="1200329"/>
          </a:xfrm>
          <a:prstGeom prst="rect">
            <a:avLst/>
          </a:prstGeom>
          <a:noFill/>
        </p:spPr>
        <p:txBody>
          <a:bodyPr wrap="square" rtlCol="0">
            <a:spAutoFit/>
          </a:bodyPr>
          <a:lstStyle/>
          <a:p>
            <a:r>
              <a:rPr lang="en-US" dirty="0" smtClean="0"/>
              <a:t>Ben Newburn</a:t>
            </a:r>
          </a:p>
          <a:p>
            <a:r>
              <a:rPr lang="en-US" dirty="0" smtClean="0"/>
              <a:t>USDA, Forest Service</a:t>
            </a:r>
          </a:p>
          <a:p>
            <a:r>
              <a:rPr lang="en-US" dirty="0" smtClean="0"/>
              <a:t>Vegetation Management Solutions</a:t>
            </a:r>
          </a:p>
          <a:p>
            <a:r>
              <a:rPr lang="en-US" dirty="0" smtClean="0"/>
              <a:t>Enterprise Unit – Washington Office</a:t>
            </a:r>
            <a:endParaRPr lang="en-US" dirty="0"/>
          </a:p>
        </p:txBody>
      </p:sp>
      <p:pic>
        <p:nvPicPr>
          <p:cNvPr id="6" name="Picture 8" descr="fs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7201" y="5285462"/>
            <a:ext cx="914399" cy="91540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7" name="Picture 3" descr="J:\Logistics\VMS_Office\VMS logo.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334000"/>
            <a:ext cx="1693897" cy="743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630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543800" cy="914400"/>
          </a:xfrm>
        </p:spPr>
        <p:txBody>
          <a:bodyPr/>
          <a:lstStyle/>
          <a:p>
            <a:r>
              <a:rPr lang="en-US" dirty="0" smtClean="0"/>
              <a:t>Plantation Treatments</a:t>
            </a:r>
            <a:endParaRPr lang="en-US" dirty="0"/>
          </a:p>
        </p:txBody>
      </p:sp>
      <p:pic>
        <p:nvPicPr>
          <p:cNvPr id="6" name="Content Placeholder 5"/>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914400" y="2286000"/>
            <a:ext cx="4419601" cy="3200400"/>
          </a:xfrm>
        </p:spPr>
      </p:pic>
      <p:sp>
        <p:nvSpPr>
          <p:cNvPr id="4" name="Content Placeholder 3"/>
          <p:cNvSpPr>
            <a:spLocks noGrp="1"/>
          </p:cNvSpPr>
          <p:nvPr>
            <p:ph sz="quarter" idx="14"/>
          </p:nvPr>
        </p:nvSpPr>
        <p:spPr>
          <a:xfrm>
            <a:off x="5562600" y="2057400"/>
            <a:ext cx="2740152" cy="3432175"/>
          </a:xfrm>
        </p:spPr>
        <p:txBody>
          <a:bodyPr>
            <a:normAutofit/>
          </a:bodyPr>
          <a:lstStyle/>
          <a:p>
            <a:r>
              <a:rPr lang="en-US" dirty="0" smtClean="0"/>
              <a:t>Residual fuels left in a plantation can be detrimental to the young stand when fire occurs.</a:t>
            </a:r>
          </a:p>
          <a:p>
            <a:r>
              <a:rPr lang="en-US" dirty="0" smtClean="0"/>
              <a:t>Prescribed fire is more successful in a young stand that has seen fire. </a:t>
            </a:r>
            <a:endParaRPr lang="en-US" dirty="0"/>
          </a:p>
        </p:txBody>
      </p:sp>
    </p:spTree>
    <p:extLst>
      <p:ext uri="{BB962C8B-B14F-4D97-AF65-F5344CB8AC3E}">
        <p14:creationId xmlns:p14="http://schemas.microsoft.com/office/powerpoint/2010/main" val="382435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447800" y="1981200"/>
            <a:ext cx="6096000" cy="3657599"/>
          </a:xfrm>
        </p:spPr>
        <p:txBody>
          <a:bodyPr/>
          <a:lstStyle/>
          <a:p>
            <a:r>
              <a:rPr lang="en-US" dirty="0" smtClean="0"/>
              <a:t>Fuel moisture, wind speed/direction, humidity and air temperature are the common drivers in a prescribed fire prescription.</a:t>
            </a:r>
          </a:p>
          <a:p>
            <a:r>
              <a:rPr lang="en-US" dirty="0" smtClean="0"/>
              <a:t>Other variables might be just as important for young stands and site preparation.</a:t>
            </a:r>
          </a:p>
          <a:p>
            <a:pPr lvl="1"/>
            <a:r>
              <a:rPr lang="en-US" dirty="0" smtClean="0"/>
              <a:t>Soil and Duff Moisture</a:t>
            </a:r>
          </a:p>
          <a:p>
            <a:pPr lvl="1"/>
            <a:r>
              <a:rPr lang="en-US" dirty="0" smtClean="0"/>
              <a:t>Live to Dead Ratio</a:t>
            </a:r>
          </a:p>
          <a:p>
            <a:pPr lvl="1"/>
            <a:r>
              <a:rPr lang="en-US" dirty="0" smtClean="0"/>
              <a:t>Fuel Compaction (Packing Ratio)</a:t>
            </a:r>
          </a:p>
          <a:p>
            <a:pPr lvl="1"/>
            <a:r>
              <a:rPr lang="en-US" dirty="0" smtClean="0"/>
              <a:t>Surface Area to Volume Ratio</a:t>
            </a:r>
          </a:p>
          <a:p>
            <a:pPr lvl="1"/>
            <a:r>
              <a:rPr lang="en-US" dirty="0" smtClean="0"/>
              <a:t>Fuel Bed Depth</a:t>
            </a:r>
          </a:p>
          <a:p>
            <a:pPr lvl="1"/>
            <a:endParaRPr lang="en-US" dirty="0" smtClean="0"/>
          </a:p>
        </p:txBody>
      </p:sp>
      <p:sp>
        <p:nvSpPr>
          <p:cNvPr id="7" name="Title 6"/>
          <p:cNvSpPr>
            <a:spLocks noGrp="1"/>
          </p:cNvSpPr>
          <p:nvPr>
            <p:ph type="title"/>
          </p:nvPr>
        </p:nvSpPr>
        <p:spPr>
          <a:xfrm>
            <a:off x="762000" y="609600"/>
            <a:ext cx="7543800" cy="914400"/>
          </a:xfrm>
        </p:spPr>
        <p:txBody>
          <a:bodyPr/>
          <a:lstStyle/>
          <a:p>
            <a:r>
              <a:rPr lang="en-US" dirty="0" smtClean="0"/>
              <a:t>Building a Prescription</a:t>
            </a:r>
            <a:endParaRPr lang="en-US" dirty="0"/>
          </a:p>
        </p:txBody>
      </p:sp>
    </p:spTree>
    <p:extLst>
      <p:ext uri="{BB962C8B-B14F-4D97-AF65-F5344CB8AC3E}">
        <p14:creationId xmlns:p14="http://schemas.microsoft.com/office/powerpoint/2010/main" val="399618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609600"/>
            <a:ext cx="7543800" cy="914400"/>
          </a:xfrm>
        </p:spPr>
        <p:txBody>
          <a:bodyPr/>
          <a:lstStyle/>
          <a:p>
            <a:r>
              <a:rPr lang="en-US" sz="4400" dirty="0"/>
              <a:t>How to Treat Surface Fuels?</a:t>
            </a:r>
          </a:p>
        </p:txBody>
      </p:sp>
      <p:sp>
        <p:nvSpPr>
          <p:cNvPr id="5" name="Content Placeholder 4"/>
          <p:cNvSpPr>
            <a:spLocks noGrp="1"/>
          </p:cNvSpPr>
          <p:nvPr>
            <p:ph sz="quarter" idx="13"/>
          </p:nvPr>
        </p:nvSpPr>
        <p:spPr>
          <a:xfrm>
            <a:off x="914400" y="1524000"/>
            <a:ext cx="3733800" cy="4114800"/>
          </a:xfrm>
        </p:spPr>
        <p:txBody>
          <a:bodyPr/>
          <a:lstStyle/>
          <a:p>
            <a:pPr marL="18288" indent="0">
              <a:buNone/>
            </a:pPr>
            <a:r>
              <a:rPr lang="en-US" sz="3200" b="1" u="sng" dirty="0"/>
              <a:t>Prescribed Fire!</a:t>
            </a:r>
          </a:p>
          <a:p>
            <a:pPr marL="18288" indent="0">
              <a:buNone/>
            </a:pPr>
            <a:endParaRPr lang="en-US" dirty="0" smtClean="0"/>
          </a:p>
          <a:p>
            <a:pPr marL="18288" indent="0">
              <a:buNone/>
            </a:pPr>
            <a:r>
              <a:rPr lang="en-US" sz="2400" dirty="0" smtClean="0"/>
              <a:t>Fire </a:t>
            </a:r>
            <a:r>
              <a:rPr lang="en-US" sz="2400" dirty="0"/>
              <a:t>severity and mortality has been shown to be substantially reduced when surface fuels are treated.</a:t>
            </a:r>
          </a:p>
          <a:p>
            <a:endParaRPr lang="en-US" sz="1600" dirty="0" smtClean="0"/>
          </a:p>
          <a:p>
            <a:r>
              <a:rPr lang="en-US" sz="1600" dirty="0" smtClean="0"/>
              <a:t>Graham et al. (1999)</a:t>
            </a:r>
          </a:p>
          <a:p>
            <a:r>
              <a:rPr lang="en-US" sz="1600" dirty="0" err="1" smtClean="0"/>
              <a:t>Vailant</a:t>
            </a:r>
            <a:r>
              <a:rPr lang="en-US" sz="1600" dirty="0" smtClean="0"/>
              <a:t> et al. (2009)</a:t>
            </a:r>
          </a:p>
          <a:p>
            <a:r>
              <a:rPr lang="en-US" sz="1600" dirty="0" smtClean="0"/>
              <a:t>Prichard and Peterson (2010)</a:t>
            </a:r>
            <a:endParaRPr lang="en-US" sz="1600" dirty="0"/>
          </a:p>
        </p:txBody>
      </p:sp>
      <p:pic>
        <p:nvPicPr>
          <p:cNvPr id="7" name="Picture 2" descr="I:\Stuff\Pictures\Fire_Behavior\FireBehavior\Prescribed_Fire_Turkey_Habitat.jpg"/>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800601" y="1471812"/>
            <a:ext cx="2781234" cy="417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516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half" idx="2"/>
          </p:nvPr>
        </p:nvSpPr>
        <p:spPr>
          <a:xfrm>
            <a:off x="5638800" y="1905000"/>
            <a:ext cx="2590800" cy="3429000"/>
          </a:xfrm>
        </p:spPr>
        <p:txBody>
          <a:bodyPr>
            <a:normAutofit/>
          </a:bodyPr>
          <a:lstStyle/>
          <a:p>
            <a:r>
              <a:rPr lang="en-US" sz="2000" dirty="0"/>
              <a:t>Prescribed fire can be used at any point in the management of a stand</a:t>
            </a:r>
            <a:r>
              <a:rPr lang="en-US" sz="2000" dirty="0" smtClean="0"/>
              <a:t>.</a:t>
            </a:r>
          </a:p>
          <a:p>
            <a:endParaRPr lang="en-US" sz="2000" dirty="0"/>
          </a:p>
          <a:p>
            <a:r>
              <a:rPr lang="en-US" sz="2000" dirty="0" smtClean="0"/>
              <a:t>It’s </a:t>
            </a:r>
            <a:r>
              <a:rPr lang="en-US" sz="2000" dirty="0" smtClean="0"/>
              <a:t>easier to maintain a fire resilient stand if you start at the beginning.</a:t>
            </a:r>
          </a:p>
          <a:p>
            <a:endParaRPr lang="en-US" dirty="0"/>
          </a:p>
          <a:p>
            <a:endParaRPr lang="en-US" dirty="0"/>
          </a:p>
        </p:txBody>
      </p:sp>
      <p:sp>
        <p:nvSpPr>
          <p:cNvPr id="12" name="Title 11"/>
          <p:cNvSpPr>
            <a:spLocks noGrp="1"/>
          </p:cNvSpPr>
          <p:nvPr>
            <p:ph type="title"/>
          </p:nvPr>
        </p:nvSpPr>
        <p:spPr>
          <a:xfrm>
            <a:off x="838200" y="685800"/>
            <a:ext cx="7543800" cy="914400"/>
          </a:xfrm>
        </p:spPr>
        <p:txBody>
          <a:bodyPr/>
          <a:lstStyle/>
          <a:p>
            <a:r>
              <a:rPr lang="en-US" dirty="0"/>
              <a:t>First Step or Second Step</a:t>
            </a:r>
          </a:p>
        </p:txBody>
      </p:sp>
      <p:pic>
        <p:nvPicPr>
          <p:cNvPr id="15" name="Picture 2" descr="I:\Stuff\Pictures\Landscapes\SHF\Treatment v. No Treatment @ Lakehead Water Tank.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981200"/>
            <a:ext cx="43434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630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Starting with Rx Fire	</a:t>
            </a:r>
            <a:endParaRPr lang="en-US" dirty="0"/>
          </a:p>
        </p:txBody>
      </p:sp>
      <p:sp>
        <p:nvSpPr>
          <p:cNvPr id="8" name="Text Placeholder 7"/>
          <p:cNvSpPr>
            <a:spLocks noGrp="1"/>
          </p:cNvSpPr>
          <p:nvPr>
            <p:ph type="body" sz="quarter" idx="3"/>
          </p:nvPr>
        </p:nvSpPr>
        <p:spPr/>
        <p:txBody>
          <a:bodyPr/>
          <a:lstStyle/>
          <a:p>
            <a:r>
              <a:rPr lang="en-US" dirty="0" smtClean="0"/>
              <a:t>Reducing Fuels First</a:t>
            </a:r>
            <a:endParaRPr lang="en-US" dirty="0"/>
          </a:p>
        </p:txBody>
      </p:sp>
      <p:sp>
        <p:nvSpPr>
          <p:cNvPr id="5" name="Title 4"/>
          <p:cNvSpPr>
            <a:spLocks noGrp="1"/>
          </p:cNvSpPr>
          <p:nvPr>
            <p:ph type="title"/>
          </p:nvPr>
        </p:nvSpPr>
        <p:spPr/>
        <p:txBody>
          <a:bodyPr/>
          <a:lstStyle/>
          <a:p>
            <a:r>
              <a:rPr lang="en-US" dirty="0" smtClean="0"/>
              <a:t>Making more burn days.</a:t>
            </a:r>
            <a:endParaRPr lang="en-US" dirty="0"/>
          </a:p>
        </p:txBody>
      </p:sp>
      <p:pic>
        <p:nvPicPr>
          <p:cNvPr id="10" name="Picture 2" descr="I:\Stuff\Pictures\Fire_Behavior\Fuels\P1010007.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848990" y="1514660"/>
            <a:ext cx="3772223" cy="28287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Stuff\Pictures\Landscapes\SHF\Post Treatment @ Water Tank in Lakehead #2.JPG"/>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1515851"/>
            <a:ext cx="3770636" cy="2827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202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en-US" dirty="0" smtClean="0"/>
              <a:t>Dots Grow Together</a:t>
            </a:r>
            <a:endParaRPr lang="en-US" dirty="0"/>
          </a:p>
        </p:txBody>
      </p:sp>
      <p:sp>
        <p:nvSpPr>
          <p:cNvPr id="10" name="Text Placeholder 9"/>
          <p:cNvSpPr>
            <a:spLocks noGrp="1"/>
          </p:cNvSpPr>
          <p:nvPr>
            <p:ph type="body" sz="quarter" idx="3"/>
          </p:nvPr>
        </p:nvSpPr>
        <p:spPr/>
        <p:txBody>
          <a:bodyPr/>
          <a:lstStyle/>
          <a:p>
            <a:r>
              <a:rPr lang="en-US" dirty="0" smtClean="0"/>
              <a:t>Strips Are Fast</a:t>
            </a:r>
            <a:endParaRPr lang="en-US" dirty="0"/>
          </a:p>
        </p:txBody>
      </p:sp>
      <p:pic>
        <p:nvPicPr>
          <p:cNvPr id="12" name="Content Placeholder 1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029200" y="1517246"/>
            <a:ext cx="3264407" cy="2445154"/>
          </a:xfrm>
        </p:spPr>
      </p:pic>
      <p:sp>
        <p:nvSpPr>
          <p:cNvPr id="7" name="Title 6"/>
          <p:cNvSpPr>
            <a:spLocks noGrp="1"/>
          </p:cNvSpPr>
          <p:nvPr>
            <p:ph type="title"/>
          </p:nvPr>
        </p:nvSpPr>
        <p:spPr/>
        <p:txBody>
          <a:bodyPr/>
          <a:lstStyle/>
          <a:p>
            <a:r>
              <a:rPr lang="en-US" dirty="0" smtClean="0"/>
              <a:t>Firing Techniques Matter</a:t>
            </a:r>
            <a:endParaRPr lang="en-US" dirty="0"/>
          </a:p>
        </p:txBody>
      </p:sp>
      <p:pic>
        <p:nvPicPr>
          <p:cNvPr id="4098" name="Picture 2" descr="I:\Stuff\Pictures\Rx_Fire\Northwoods Uno F\Northwoods Duece F dots growing together in open oak2.jp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1344613" y="1514475"/>
            <a:ext cx="3276600" cy="2457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090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Plastic Sphere Dispenser</a:t>
            </a: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828800" y="1371600"/>
            <a:ext cx="2438400" cy="3361509"/>
          </a:xfrm>
        </p:spPr>
      </p:pic>
      <p:sp>
        <p:nvSpPr>
          <p:cNvPr id="4" name="Text Placeholder 3"/>
          <p:cNvSpPr>
            <a:spLocks noGrp="1"/>
          </p:cNvSpPr>
          <p:nvPr>
            <p:ph type="body" sz="quarter" idx="3"/>
          </p:nvPr>
        </p:nvSpPr>
        <p:spPr/>
        <p:txBody>
          <a:bodyPr/>
          <a:lstStyle/>
          <a:p>
            <a:r>
              <a:rPr lang="en-US" dirty="0" err="1" smtClean="0"/>
              <a:t>Heli</a:t>
            </a:r>
            <a:r>
              <a:rPr lang="en-US" dirty="0" smtClean="0"/>
              <a:t>-Torch</a:t>
            </a:r>
            <a:endParaRPr lang="en-US" dirty="0"/>
          </a:p>
        </p:txBody>
      </p:sp>
      <p:pic>
        <p:nvPicPr>
          <p:cNvPr id="8" name="Content Placeholder 7"/>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181600" y="1371599"/>
            <a:ext cx="2513012" cy="3350683"/>
          </a:xfrm>
        </p:spPr>
      </p:pic>
      <p:sp>
        <p:nvSpPr>
          <p:cNvPr id="6" name="Title 5"/>
          <p:cNvSpPr>
            <a:spLocks noGrp="1"/>
          </p:cNvSpPr>
          <p:nvPr>
            <p:ph type="title"/>
          </p:nvPr>
        </p:nvSpPr>
        <p:spPr/>
        <p:txBody>
          <a:bodyPr/>
          <a:lstStyle/>
          <a:p>
            <a:pPr algn="ctr"/>
            <a:r>
              <a:rPr lang="en-US" dirty="0" smtClean="0"/>
              <a:t>Aerial Ignition</a:t>
            </a:r>
            <a:endParaRPr lang="en-US" dirty="0"/>
          </a:p>
        </p:txBody>
      </p:sp>
    </p:spTree>
    <p:extLst>
      <p:ext uri="{BB962C8B-B14F-4D97-AF65-F5344CB8AC3E}">
        <p14:creationId xmlns:p14="http://schemas.microsoft.com/office/powerpoint/2010/main" val="1881234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p:txBody>
          <a:bodyPr>
            <a:normAutofit/>
          </a:bodyPr>
          <a:lstStyle/>
          <a:p>
            <a:r>
              <a:rPr lang="en-US" sz="2400" dirty="0" smtClean="0"/>
              <a:t>Firing patterns can be used to mitigate containment issues and meet the objectives.</a:t>
            </a:r>
            <a:endParaRPr lang="en-US" sz="2400" dirty="0"/>
          </a:p>
        </p:txBody>
      </p:sp>
      <p:sp>
        <p:nvSpPr>
          <p:cNvPr id="7" name="Title 6"/>
          <p:cNvSpPr>
            <a:spLocks noGrp="1"/>
          </p:cNvSpPr>
          <p:nvPr>
            <p:ph type="title"/>
          </p:nvPr>
        </p:nvSpPr>
        <p:spPr/>
        <p:txBody>
          <a:bodyPr/>
          <a:lstStyle/>
          <a:p>
            <a:r>
              <a:rPr lang="en-US" dirty="0" smtClean="0"/>
              <a:t>Timing Sequences Count</a:t>
            </a:r>
            <a:endParaRPr lang="en-US" dirty="0"/>
          </a:p>
        </p:txBody>
      </p:sp>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2550" y="1295400"/>
            <a:ext cx="3886200" cy="2590800"/>
          </a:xfrm>
        </p:spPr>
      </p:pic>
    </p:spTree>
    <p:extLst>
      <p:ext uri="{BB962C8B-B14F-4D97-AF65-F5344CB8AC3E}">
        <p14:creationId xmlns:p14="http://schemas.microsoft.com/office/powerpoint/2010/main" val="3713885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543800" cy="914400"/>
          </a:xfrm>
        </p:spPr>
        <p:txBody>
          <a:bodyPr/>
          <a:lstStyle/>
          <a:p>
            <a:r>
              <a:rPr lang="en-US" dirty="0" smtClean="0"/>
              <a:t>Keep It In Shape</a:t>
            </a:r>
            <a:endParaRPr lang="en-US" dirty="0"/>
          </a:p>
        </p:txBody>
      </p:sp>
      <p:pic>
        <p:nvPicPr>
          <p:cNvPr id="9" name="Content Placeholder 8"/>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371600" y="1905000"/>
            <a:ext cx="2922587" cy="3896784"/>
          </a:xfrm>
        </p:spPr>
      </p:pic>
      <p:sp>
        <p:nvSpPr>
          <p:cNvPr id="4" name="Content Placeholder 3"/>
          <p:cNvSpPr>
            <a:spLocks noGrp="1"/>
          </p:cNvSpPr>
          <p:nvPr>
            <p:ph sz="quarter" idx="14"/>
          </p:nvPr>
        </p:nvSpPr>
        <p:spPr>
          <a:xfrm>
            <a:off x="5029200" y="1600200"/>
            <a:ext cx="3273552" cy="4218432"/>
          </a:xfrm>
        </p:spPr>
        <p:txBody>
          <a:bodyPr/>
          <a:lstStyle/>
          <a:p>
            <a:endParaRPr lang="en-US" sz="2400" dirty="0" smtClean="0"/>
          </a:p>
          <a:p>
            <a:r>
              <a:rPr lang="en-US" sz="2400" dirty="0" smtClean="0"/>
              <a:t>Prescribed fire is an inexpensive maintenance tool.</a:t>
            </a:r>
          </a:p>
          <a:p>
            <a:r>
              <a:rPr lang="en-US" sz="2400" dirty="0" smtClean="0"/>
              <a:t>It can be used to treat all aspects of the fuel spectrum.</a:t>
            </a:r>
          </a:p>
          <a:p>
            <a:r>
              <a:rPr lang="en-US" sz="2400" dirty="0" smtClean="0"/>
              <a:t>Greatly improves suppression efficiency.</a:t>
            </a:r>
          </a:p>
          <a:p>
            <a:endParaRPr lang="en-US" dirty="0" smtClean="0"/>
          </a:p>
        </p:txBody>
      </p:sp>
    </p:spTree>
    <p:extLst>
      <p:ext uri="{BB962C8B-B14F-4D97-AF65-F5344CB8AC3E}">
        <p14:creationId xmlns:p14="http://schemas.microsoft.com/office/powerpoint/2010/main" val="133969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1600" y="1752600"/>
            <a:ext cx="6096000" cy="3657599"/>
          </a:xfrm>
        </p:spPr>
        <p:txBody>
          <a:bodyPr>
            <a:normAutofit/>
          </a:bodyPr>
          <a:lstStyle/>
          <a:p>
            <a:r>
              <a:rPr lang="en-US" sz="2400" dirty="0"/>
              <a:t>Risk and liability can inhibit it’s use.</a:t>
            </a:r>
          </a:p>
          <a:p>
            <a:r>
              <a:rPr lang="en-US" sz="2400" dirty="0"/>
              <a:t>Air quality restrictions can reduce the opportunities for implementation.</a:t>
            </a:r>
          </a:p>
          <a:p>
            <a:r>
              <a:rPr lang="en-US" sz="2400" dirty="0"/>
              <a:t>Preference to use logical containment features that are not always available.</a:t>
            </a:r>
          </a:p>
          <a:p>
            <a:r>
              <a:rPr lang="en-US" sz="2400" dirty="0" smtClean="0"/>
              <a:t>Managers acceptance of unpredictability.</a:t>
            </a:r>
          </a:p>
          <a:p>
            <a:r>
              <a:rPr lang="en-US" sz="2400" dirty="0" smtClean="0"/>
              <a:t> </a:t>
            </a:r>
            <a:r>
              <a:rPr lang="en-US" sz="2400" dirty="0"/>
              <a:t>Socio-political concerns can impede our ability to apply fire.</a:t>
            </a:r>
          </a:p>
          <a:p>
            <a:endParaRPr lang="en-US" dirty="0"/>
          </a:p>
        </p:txBody>
      </p:sp>
      <p:sp>
        <p:nvSpPr>
          <p:cNvPr id="3" name="Title 2"/>
          <p:cNvSpPr>
            <a:spLocks noGrp="1"/>
          </p:cNvSpPr>
          <p:nvPr>
            <p:ph type="title"/>
          </p:nvPr>
        </p:nvSpPr>
        <p:spPr>
          <a:xfrm>
            <a:off x="685800" y="609600"/>
            <a:ext cx="7543800" cy="914400"/>
          </a:xfrm>
        </p:spPr>
        <p:txBody>
          <a:bodyPr/>
          <a:lstStyle/>
          <a:p>
            <a:r>
              <a:rPr lang="en-US" dirty="0"/>
              <a:t>The Down Side to Rx Fire</a:t>
            </a:r>
          </a:p>
        </p:txBody>
      </p:sp>
    </p:spTree>
    <p:extLst>
      <p:ext uri="{BB962C8B-B14F-4D97-AF65-F5344CB8AC3E}">
        <p14:creationId xmlns:p14="http://schemas.microsoft.com/office/powerpoint/2010/main" val="354389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609600"/>
            <a:ext cx="7543800" cy="914400"/>
          </a:xfrm>
        </p:spPr>
        <p:txBody>
          <a:bodyPr/>
          <a:lstStyle/>
          <a:p>
            <a:r>
              <a:rPr lang="en-US" dirty="0" smtClean="0"/>
              <a:t>Fire Happens</a:t>
            </a:r>
            <a:endParaRPr lang="en-US" dirty="0"/>
          </a:p>
        </p:txBody>
      </p:sp>
      <p:sp>
        <p:nvSpPr>
          <p:cNvPr id="2" name="Content Placeholder 1"/>
          <p:cNvSpPr>
            <a:spLocks noGrp="1"/>
          </p:cNvSpPr>
          <p:nvPr>
            <p:ph sz="quarter" idx="13"/>
          </p:nvPr>
        </p:nvSpPr>
        <p:spPr>
          <a:xfrm>
            <a:off x="1371600" y="1905000"/>
            <a:ext cx="2667000" cy="3429000"/>
          </a:xfrm>
        </p:spPr>
        <p:txBody>
          <a:bodyPr/>
          <a:lstStyle/>
          <a:p>
            <a:pPr marL="18288" indent="0">
              <a:buNone/>
            </a:pPr>
            <a:r>
              <a:rPr lang="en-US" sz="3600" dirty="0" smtClean="0"/>
              <a:t>Fire is a good servant but a terrible master.</a:t>
            </a:r>
          </a:p>
          <a:p>
            <a:pPr marL="18288" indent="0">
              <a:buNone/>
            </a:pPr>
            <a:r>
              <a:rPr lang="en-US" dirty="0" smtClean="0"/>
              <a:t>-Aesop’s Fables-</a:t>
            </a:r>
            <a:endParaRPr lang="en-US" dirty="0"/>
          </a:p>
        </p:txBody>
      </p:sp>
      <p:pic>
        <p:nvPicPr>
          <p:cNvPr id="4" name="Content Placeholder 3"/>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085602" y="1905000"/>
            <a:ext cx="4217023" cy="3428999"/>
          </a:xfrm>
        </p:spPr>
      </p:pic>
    </p:spTree>
    <p:extLst>
      <p:ext uri="{BB962C8B-B14F-4D97-AF65-F5344CB8AC3E}">
        <p14:creationId xmlns:p14="http://schemas.microsoft.com/office/powerpoint/2010/main" val="4113733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7800" y="1828800"/>
            <a:ext cx="6096000" cy="3657599"/>
          </a:xfrm>
        </p:spPr>
        <p:txBody>
          <a:bodyPr/>
          <a:lstStyle/>
          <a:p>
            <a:r>
              <a:rPr lang="en-US" sz="2800" dirty="0"/>
              <a:t>Prescribed fire is not an exact science.</a:t>
            </a:r>
          </a:p>
          <a:p>
            <a:r>
              <a:rPr lang="en-US" sz="2800" dirty="0"/>
              <a:t>Acceptance of some variability and randomness is needed for success.</a:t>
            </a:r>
          </a:p>
          <a:p>
            <a:r>
              <a:rPr lang="en-US" sz="2800" dirty="0"/>
              <a:t>Careful planning and execution can do a lot to mitigate the risks.</a:t>
            </a:r>
          </a:p>
          <a:p>
            <a:endParaRPr lang="en-US" dirty="0"/>
          </a:p>
        </p:txBody>
      </p:sp>
      <p:sp>
        <p:nvSpPr>
          <p:cNvPr id="3" name="Title 2"/>
          <p:cNvSpPr>
            <a:spLocks noGrp="1"/>
          </p:cNvSpPr>
          <p:nvPr>
            <p:ph type="title"/>
          </p:nvPr>
        </p:nvSpPr>
        <p:spPr>
          <a:xfrm>
            <a:off x="762000" y="609600"/>
            <a:ext cx="7543800" cy="914400"/>
          </a:xfrm>
        </p:spPr>
        <p:txBody>
          <a:bodyPr/>
          <a:lstStyle/>
          <a:p>
            <a:r>
              <a:rPr lang="en-US" dirty="0"/>
              <a:t>Risk vs. Reward</a:t>
            </a:r>
          </a:p>
        </p:txBody>
      </p:sp>
    </p:spTree>
    <p:extLst>
      <p:ext uri="{BB962C8B-B14F-4D97-AF65-F5344CB8AC3E}">
        <p14:creationId xmlns:p14="http://schemas.microsoft.com/office/powerpoint/2010/main" val="27869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7800" y="1905000"/>
            <a:ext cx="6096000" cy="3657599"/>
          </a:xfrm>
        </p:spPr>
        <p:txBody>
          <a:bodyPr/>
          <a:lstStyle/>
          <a:p>
            <a:r>
              <a:rPr lang="en-US" sz="2800" dirty="0"/>
              <a:t>The law applies differently from state to state and from organization to organization</a:t>
            </a:r>
            <a:r>
              <a:rPr lang="en-US" sz="2800" dirty="0" smtClean="0"/>
              <a:t>.</a:t>
            </a:r>
            <a:endParaRPr lang="en-US" dirty="0" smtClean="0"/>
          </a:p>
          <a:p>
            <a:r>
              <a:rPr lang="en-US" sz="2800" dirty="0" smtClean="0"/>
              <a:t>Federal Tort Claims Act (FTCA) allows the federal agency to protect employees.</a:t>
            </a:r>
            <a:endParaRPr lang="en-US" sz="2800" dirty="0"/>
          </a:p>
        </p:txBody>
      </p:sp>
      <p:sp>
        <p:nvSpPr>
          <p:cNvPr id="3" name="Title 2"/>
          <p:cNvSpPr>
            <a:spLocks noGrp="1"/>
          </p:cNvSpPr>
          <p:nvPr>
            <p:ph type="title"/>
          </p:nvPr>
        </p:nvSpPr>
        <p:spPr>
          <a:xfrm>
            <a:off x="838200" y="609600"/>
            <a:ext cx="7543800" cy="914400"/>
          </a:xfrm>
        </p:spPr>
        <p:txBody>
          <a:bodyPr/>
          <a:lstStyle/>
          <a:p>
            <a:r>
              <a:rPr lang="en-US" dirty="0"/>
              <a:t>Liability</a:t>
            </a:r>
          </a:p>
        </p:txBody>
      </p:sp>
    </p:spTree>
    <p:extLst>
      <p:ext uri="{BB962C8B-B14F-4D97-AF65-F5344CB8AC3E}">
        <p14:creationId xmlns:p14="http://schemas.microsoft.com/office/powerpoint/2010/main" val="393704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828800"/>
            <a:ext cx="6096000" cy="3657599"/>
          </a:xfrm>
        </p:spPr>
        <p:txBody>
          <a:bodyPr/>
          <a:lstStyle/>
          <a:p>
            <a:r>
              <a:rPr lang="en-US" dirty="0" smtClean="0"/>
              <a:t>The use of agreements allows for mutual benefit and sharing of resources.</a:t>
            </a:r>
          </a:p>
          <a:p>
            <a:pPr lvl="1"/>
            <a:r>
              <a:rPr lang="en-US" dirty="0" smtClean="0"/>
              <a:t>Wyden Amendment (Public Law 109-54 Sec. 434)</a:t>
            </a:r>
          </a:p>
          <a:p>
            <a:pPr lvl="1"/>
            <a:r>
              <a:rPr lang="en-US" dirty="0" smtClean="0"/>
              <a:t>Cost/Share Agreements</a:t>
            </a:r>
          </a:p>
          <a:p>
            <a:pPr lvl="1"/>
            <a:r>
              <a:rPr lang="en-US" dirty="0" smtClean="0"/>
              <a:t>Interagency Cooperation</a:t>
            </a:r>
          </a:p>
          <a:p>
            <a:r>
              <a:rPr lang="en-US" dirty="0" smtClean="0"/>
              <a:t>Sharing the risk and liability in prescribed fire will greatly reduce the chance for negative outcomes.</a:t>
            </a:r>
            <a:endParaRPr lang="en-US" dirty="0"/>
          </a:p>
        </p:txBody>
      </p:sp>
      <p:sp>
        <p:nvSpPr>
          <p:cNvPr id="3" name="Title 2"/>
          <p:cNvSpPr>
            <a:spLocks noGrp="1"/>
          </p:cNvSpPr>
          <p:nvPr>
            <p:ph type="title"/>
          </p:nvPr>
        </p:nvSpPr>
        <p:spPr>
          <a:xfrm>
            <a:off x="762000" y="533400"/>
            <a:ext cx="7543800" cy="914400"/>
          </a:xfrm>
        </p:spPr>
        <p:txBody>
          <a:bodyPr/>
          <a:lstStyle/>
          <a:p>
            <a:r>
              <a:rPr lang="en-US" dirty="0" smtClean="0"/>
              <a:t>Share Risk and Liability</a:t>
            </a:r>
            <a:endParaRPr lang="en-US" dirty="0"/>
          </a:p>
        </p:txBody>
      </p:sp>
    </p:spTree>
    <p:extLst>
      <p:ext uri="{BB962C8B-B14F-4D97-AF65-F5344CB8AC3E}">
        <p14:creationId xmlns:p14="http://schemas.microsoft.com/office/powerpoint/2010/main" val="258196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7800" y="1752600"/>
            <a:ext cx="6096000" cy="3657599"/>
          </a:xfrm>
        </p:spPr>
        <p:txBody>
          <a:bodyPr>
            <a:normAutofit lnSpcReduction="10000"/>
          </a:bodyPr>
          <a:lstStyle/>
          <a:p>
            <a:r>
              <a:rPr lang="en-US" dirty="0" smtClean="0"/>
              <a:t>Prescribed fire is one of the only tools that can manage all aspects of the fuel complex needed to create a fire resilient stand.</a:t>
            </a:r>
          </a:p>
          <a:p>
            <a:pPr marL="18288" indent="0">
              <a:buNone/>
            </a:pPr>
            <a:endParaRPr lang="en-US" dirty="0" smtClean="0"/>
          </a:p>
          <a:p>
            <a:r>
              <a:rPr lang="en-US" dirty="0" smtClean="0"/>
              <a:t>Prescribed fire comes in all shapes and sizes and can be implemented at just about any time in the management of a stand.</a:t>
            </a:r>
          </a:p>
          <a:p>
            <a:pPr marL="18288" indent="0">
              <a:buNone/>
            </a:pPr>
            <a:endParaRPr lang="en-US" dirty="0" smtClean="0"/>
          </a:p>
          <a:p>
            <a:r>
              <a:rPr lang="en-US" dirty="0" smtClean="0"/>
              <a:t>By combining efforts to apply prescribed fire on the landscape the risk and liability associated is shared and reduced.</a:t>
            </a:r>
            <a:endParaRPr lang="en-US" dirty="0"/>
          </a:p>
        </p:txBody>
      </p:sp>
      <p:sp>
        <p:nvSpPr>
          <p:cNvPr id="3" name="Title 2"/>
          <p:cNvSpPr>
            <a:spLocks noGrp="1"/>
          </p:cNvSpPr>
          <p:nvPr>
            <p:ph type="title"/>
          </p:nvPr>
        </p:nvSpPr>
        <p:spPr>
          <a:xfrm>
            <a:off x="838200" y="609600"/>
            <a:ext cx="7543800" cy="914400"/>
          </a:xfrm>
        </p:spPr>
        <p:txBody>
          <a:bodyPr/>
          <a:lstStyle/>
          <a:p>
            <a:r>
              <a:rPr lang="en-US" dirty="0" smtClean="0"/>
              <a:t>Take Away Message</a:t>
            </a:r>
            <a:endParaRPr lang="en-US" dirty="0"/>
          </a:p>
        </p:txBody>
      </p:sp>
    </p:spTree>
    <p:extLst>
      <p:ext uri="{BB962C8B-B14F-4D97-AF65-F5344CB8AC3E}">
        <p14:creationId xmlns:p14="http://schemas.microsoft.com/office/powerpoint/2010/main" val="241746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609600"/>
            <a:ext cx="7543800" cy="914400"/>
          </a:xfrm>
        </p:spPr>
        <p:txBody>
          <a:bodyPr/>
          <a:lstStyle/>
          <a:p>
            <a:r>
              <a:rPr lang="en-US" dirty="0"/>
              <a:t>Questions? Discussion.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981200"/>
            <a:ext cx="6127146" cy="4114800"/>
          </a:xfrm>
        </p:spPr>
      </p:pic>
    </p:spTree>
    <p:extLst>
      <p:ext uri="{BB962C8B-B14F-4D97-AF65-F5344CB8AC3E}">
        <p14:creationId xmlns:p14="http://schemas.microsoft.com/office/powerpoint/2010/main" val="2174349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1600" y="1828800"/>
            <a:ext cx="6096000" cy="3657599"/>
          </a:xfrm>
        </p:spPr>
        <p:txBody>
          <a:bodyPr/>
          <a:lstStyle/>
          <a:p>
            <a:r>
              <a:rPr lang="en-US" dirty="0" smtClean="0"/>
              <a:t>NEPA/CEQA compliance is normally easier than mechanical treatments.</a:t>
            </a:r>
          </a:p>
          <a:p>
            <a:pPr lvl="1"/>
            <a:r>
              <a:rPr lang="en-US" dirty="0" smtClean="0"/>
              <a:t>For federal units many exemptions and protocols are in place with SHPO, FWS, others</a:t>
            </a:r>
          </a:p>
          <a:p>
            <a:pPr lvl="1"/>
            <a:r>
              <a:rPr lang="en-US" dirty="0" smtClean="0"/>
              <a:t>Water Board waivers are easy to obtain and generally are a non-issue.</a:t>
            </a:r>
          </a:p>
          <a:p>
            <a:r>
              <a:rPr lang="en-US" dirty="0" smtClean="0"/>
              <a:t>Less risk to litigation from those opposed to active forest management.</a:t>
            </a:r>
          </a:p>
        </p:txBody>
      </p:sp>
      <p:sp>
        <p:nvSpPr>
          <p:cNvPr id="3" name="Title 2"/>
          <p:cNvSpPr>
            <a:spLocks noGrp="1"/>
          </p:cNvSpPr>
          <p:nvPr>
            <p:ph type="title"/>
          </p:nvPr>
        </p:nvSpPr>
        <p:spPr>
          <a:xfrm>
            <a:off x="762000" y="609600"/>
            <a:ext cx="7543800" cy="914400"/>
          </a:xfrm>
        </p:spPr>
        <p:txBody>
          <a:bodyPr/>
          <a:lstStyle/>
          <a:p>
            <a:r>
              <a:rPr lang="en-US" dirty="0" smtClean="0"/>
              <a:t>Low Stress Planning</a:t>
            </a:r>
            <a:endParaRPr lang="en-US" dirty="0"/>
          </a:p>
        </p:txBody>
      </p:sp>
    </p:spTree>
    <p:extLst>
      <p:ext uri="{BB962C8B-B14F-4D97-AF65-F5344CB8AC3E}">
        <p14:creationId xmlns:p14="http://schemas.microsoft.com/office/powerpoint/2010/main" val="52732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1752600"/>
            <a:ext cx="6096000" cy="3657599"/>
          </a:xfrm>
        </p:spPr>
        <p:txBody>
          <a:bodyPr/>
          <a:lstStyle/>
          <a:p>
            <a:endParaRPr lang="en-US" dirty="0"/>
          </a:p>
        </p:txBody>
      </p:sp>
      <p:sp>
        <p:nvSpPr>
          <p:cNvPr id="3" name="Title 2"/>
          <p:cNvSpPr>
            <a:spLocks noGrp="1"/>
          </p:cNvSpPr>
          <p:nvPr>
            <p:ph type="title"/>
          </p:nvPr>
        </p:nvSpPr>
        <p:spPr>
          <a:xfrm>
            <a:off x="685800" y="533400"/>
            <a:ext cx="7543800" cy="914400"/>
          </a:xfrm>
        </p:spPr>
        <p:txBody>
          <a:bodyPr/>
          <a:lstStyle/>
          <a:p>
            <a:r>
              <a:rPr lang="en-US" sz="4800" dirty="0"/>
              <a:t>Rx Fire as a Versatile Tool</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447800"/>
            <a:ext cx="3429000" cy="2514600"/>
          </a:xfrm>
          <a:prstGeom prst="rect">
            <a:avLst/>
          </a:prstGeom>
        </p:spPr>
      </p:pic>
      <p:pic>
        <p:nvPicPr>
          <p:cNvPr id="5" name="Picture 2" descr="I:\Stuff\Pictures\Landscapes\Great Basin\SCF Papoose\Looking up the Middle Fork From the Ai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1447800"/>
            <a:ext cx="350464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I:\Stuff\Pictures\Fire_Behavior\Fuels\Bitterbrush.Grass.Fueltyp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3962400"/>
            <a:ext cx="3523815" cy="24896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I:\Stuff\Pictures\Fire_Behavior\Fuels\FM 9 w little repro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5816" y="3972769"/>
            <a:ext cx="3409824" cy="24792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4200" y="3081015"/>
            <a:ext cx="2323230" cy="1762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1673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p:txBody>
          <a:bodyPr/>
          <a:lstStyle/>
          <a:p>
            <a:r>
              <a:rPr lang="en-US" dirty="0" smtClean="0"/>
              <a:t>Unmanaged Stands	</a:t>
            </a:r>
            <a:endParaRPr lang="en-US" dirty="0"/>
          </a:p>
        </p:txBody>
      </p:sp>
      <p:pic>
        <p:nvPicPr>
          <p:cNvPr id="14" name="Content Placeholder 1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344613" y="1514475"/>
            <a:ext cx="3276600" cy="2457449"/>
          </a:xfrm>
        </p:spPr>
      </p:pic>
      <p:sp>
        <p:nvSpPr>
          <p:cNvPr id="12" name="Text Placeholder 11"/>
          <p:cNvSpPr>
            <a:spLocks noGrp="1"/>
          </p:cNvSpPr>
          <p:nvPr>
            <p:ph type="body" sz="quarter" idx="3"/>
          </p:nvPr>
        </p:nvSpPr>
        <p:spPr/>
        <p:txBody>
          <a:bodyPr/>
          <a:lstStyle/>
          <a:p>
            <a:r>
              <a:rPr lang="en-US" dirty="0" smtClean="0"/>
              <a:t>Thinned Stands</a:t>
            </a:r>
            <a:endParaRPr lang="en-US" dirty="0"/>
          </a:p>
        </p:txBody>
      </p:sp>
      <p:pic>
        <p:nvPicPr>
          <p:cNvPr id="16" name="Content Placeholder 15"/>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5029200" y="1515666"/>
            <a:ext cx="3273425" cy="2455068"/>
          </a:xfrm>
        </p:spPr>
      </p:pic>
      <p:sp>
        <p:nvSpPr>
          <p:cNvPr id="3" name="Title 2"/>
          <p:cNvSpPr>
            <a:spLocks noGrp="1"/>
          </p:cNvSpPr>
          <p:nvPr>
            <p:ph type="title"/>
          </p:nvPr>
        </p:nvSpPr>
        <p:spPr/>
        <p:txBody>
          <a:bodyPr/>
          <a:lstStyle/>
          <a:p>
            <a:r>
              <a:rPr lang="en-US" sz="2400" dirty="0" smtClean="0"/>
              <a:t>It can be used independently or in conjunction with other treatments.</a:t>
            </a:r>
            <a:endParaRPr lang="en-US" sz="2400" dirty="0"/>
          </a:p>
        </p:txBody>
      </p:sp>
    </p:spTree>
    <p:extLst>
      <p:ext uri="{BB962C8B-B14F-4D97-AF65-F5344CB8AC3E}">
        <p14:creationId xmlns:p14="http://schemas.microsoft.com/office/powerpoint/2010/main" val="3157458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5400" y="1524000"/>
            <a:ext cx="6096000" cy="3657599"/>
          </a:xfrm>
        </p:spPr>
        <p:txBody>
          <a:bodyPr/>
          <a:lstStyle/>
          <a:p>
            <a:r>
              <a:rPr lang="en-US" dirty="0" smtClean="0"/>
              <a:t>Slope limitations that affect mechanical treatments are prime places to use prescribed fire.</a:t>
            </a:r>
          </a:p>
          <a:p>
            <a:r>
              <a:rPr lang="en-US" dirty="0" smtClean="0"/>
              <a:t>Locations with soil and hydrologic concerns often aren’t a problem with prescribed fire.</a:t>
            </a:r>
          </a:p>
          <a:p>
            <a:r>
              <a:rPr lang="en-US" dirty="0" smtClean="0"/>
              <a:t>Many habitat considerations view fire as a light handed treatment or as a natural occurrence and is allowed to be applied more broadly than mechanical treatments.</a:t>
            </a:r>
          </a:p>
          <a:p>
            <a:endParaRPr lang="en-US" dirty="0"/>
          </a:p>
        </p:txBody>
      </p:sp>
      <p:sp>
        <p:nvSpPr>
          <p:cNvPr id="3" name="Title 2"/>
          <p:cNvSpPr>
            <a:spLocks noGrp="1"/>
          </p:cNvSpPr>
          <p:nvPr>
            <p:ph type="title"/>
          </p:nvPr>
        </p:nvSpPr>
        <p:spPr>
          <a:xfrm>
            <a:off x="685800" y="533400"/>
            <a:ext cx="7543800" cy="914400"/>
          </a:xfrm>
        </p:spPr>
        <p:txBody>
          <a:bodyPr/>
          <a:lstStyle/>
          <a:p>
            <a:r>
              <a:rPr lang="en-US" dirty="0" smtClean="0"/>
              <a:t>Anywhere on the Map</a:t>
            </a:r>
            <a:endParaRPr lang="en-US" dirty="0"/>
          </a:p>
        </p:txBody>
      </p:sp>
    </p:spTree>
    <p:extLst>
      <p:ext uri="{BB962C8B-B14F-4D97-AF65-F5344CB8AC3E}">
        <p14:creationId xmlns:p14="http://schemas.microsoft.com/office/powerpoint/2010/main" val="418175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14800" y="685801"/>
            <a:ext cx="4114800" cy="3657599"/>
          </a:xfrm>
        </p:spPr>
        <p:txBody>
          <a:bodyPr/>
          <a:lstStyle/>
          <a:p>
            <a:r>
              <a:rPr lang="en-US" sz="2400" dirty="0" smtClean="0"/>
              <a:t>Mastication @ 		$400-1,000/acre</a:t>
            </a:r>
          </a:p>
          <a:p>
            <a:r>
              <a:rPr lang="en-US" sz="2400" dirty="0" smtClean="0"/>
              <a:t>Dozer/Grapple Piling @ 	$300- 600/acre</a:t>
            </a:r>
          </a:p>
          <a:p>
            <a:r>
              <a:rPr lang="en-US" sz="2400" dirty="0" smtClean="0"/>
              <a:t>Hand Thinning/Piling @ 	$250-600/acre</a:t>
            </a:r>
          </a:p>
          <a:p>
            <a:pPr marL="18288" indent="0">
              <a:buNone/>
            </a:pPr>
            <a:endParaRPr lang="en-US" sz="2400" dirty="0"/>
          </a:p>
          <a:p>
            <a:endParaRPr lang="en-US" dirty="0"/>
          </a:p>
        </p:txBody>
      </p:sp>
      <p:sp>
        <p:nvSpPr>
          <p:cNvPr id="3" name="Title 2"/>
          <p:cNvSpPr>
            <a:spLocks noGrp="1"/>
          </p:cNvSpPr>
          <p:nvPr>
            <p:ph type="title"/>
          </p:nvPr>
        </p:nvSpPr>
        <p:spPr/>
        <p:txBody>
          <a:bodyPr/>
          <a:lstStyle/>
          <a:p>
            <a:r>
              <a:rPr lang="en-US" sz="3600" dirty="0" smtClean="0"/>
              <a:t>Implementation for $50-250/acre.</a:t>
            </a:r>
            <a:endParaRPr lang="en-US" sz="3600" dirty="0"/>
          </a:p>
        </p:txBody>
      </p:sp>
      <p:pic>
        <p:nvPicPr>
          <p:cNvPr id="3074" name="Picture 2" descr="I:\Stuff\Pictures\Equipment_Aircraft_Machines\LoggingEquip\boom masticator.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352800"/>
            <a:ext cx="2714625" cy="16859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I:\Stuff\Pictures\Equipment_Aircraft_Machines\LoggingEquip\Old D7 with grapp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2812216"/>
            <a:ext cx="2714625" cy="20363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Stuff\Pictures\Fire_Behavior\Fuels\Doodle.Pil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8425" y="762000"/>
            <a:ext cx="2489200"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129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1600200"/>
            <a:ext cx="6096000" cy="4343399"/>
          </a:xfrm>
        </p:spPr>
        <p:txBody>
          <a:bodyPr>
            <a:normAutofit/>
          </a:bodyPr>
          <a:lstStyle/>
          <a:p>
            <a:r>
              <a:rPr lang="en-US" sz="3000" dirty="0"/>
              <a:t>An efficient and effective method for treating surface fuels.</a:t>
            </a:r>
          </a:p>
          <a:p>
            <a:r>
              <a:rPr lang="en-US" sz="3000" dirty="0" smtClean="0"/>
              <a:t>Various </a:t>
            </a:r>
            <a:r>
              <a:rPr lang="en-US" sz="3000" dirty="0"/>
              <a:t>Forms of Prescribed Fire:</a:t>
            </a:r>
          </a:p>
          <a:p>
            <a:pPr lvl="1"/>
            <a:r>
              <a:rPr lang="en-US" sz="3000" dirty="0" err="1"/>
              <a:t>Underburning</a:t>
            </a:r>
            <a:r>
              <a:rPr lang="en-US" sz="3000" dirty="0"/>
              <a:t>/Broadcast</a:t>
            </a:r>
          </a:p>
          <a:p>
            <a:pPr lvl="1"/>
            <a:r>
              <a:rPr lang="en-US" sz="3000" dirty="0"/>
              <a:t>Pile Burning</a:t>
            </a:r>
          </a:p>
          <a:p>
            <a:pPr lvl="1"/>
            <a:r>
              <a:rPr lang="en-US" sz="3000" dirty="0"/>
              <a:t>Jackpot Burning</a:t>
            </a:r>
          </a:p>
          <a:p>
            <a:endParaRPr lang="en-US" dirty="0"/>
          </a:p>
        </p:txBody>
      </p:sp>
      <p:sp>
        <p:nvSpPr>
          <p:cNvPr id="3" name="Title 2"/>
          <p:cNvSpPr>
            <a:spLocks noGrp="1"/>
          </p:cNvSpPr>
          <p:nvPr>
            <p:ph type="title"/>
          </p:nvPr>
        </p:nvSpPr>
        <p:spPr>
          <a:xfrm>
            <a:off x="1066800" y="457200"/>
            <a:ext cx="7543800" cy="914400"/>
          </a:xfrm>
        </p:spPr>
        <p:txBody>
          <a:bodyPr/>
          <a:lstStyle/>
          <a:p>
            <a:r>
              <a:rPr lang="en-US" dirty="0"/>
              <a:t>The Use of Rx Fire</a:t>
            </a:r>
          </a:p>
        </p:txBody>
      </p:sp>
    </p:spTree>
    <p:extLst>
      <p:ext uri="{BB962C8B-B14F-4D97-AF65-F5344CB8AC3E}">
        <p14:creationId xmlns:p14="http://schemas.microsoft.com/office/powerpoint/2010/main" val="190869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609600"/>
            <a:ext cx="7543800" cy="914400"/>
          </a:xfrm>
        </p:spPr>
        <p:txBody>
          <a:bodyPr/>
          <a:lstStyle/>
          <a:p>
            <a:r>
              <a:rPr lang="en-US" dirty="0" smtClean="0"/>
              <a:t>Site Preparation With Fire</a:t>
            </a:r>
            <a:endParaRPr lang="en-US" dirty="0"/>
          </a:p>
        </p:txBody>
      </p:sp>
      <p:pic>
        <p:nvPicPr>
          <p:cNvPr id="7" name="Content Placeholder 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871963" y="2057400"/>
            <a:ext cx="3865776" cy="2895600"/>
          </a:xfrm>
        </p:spPr>
      </p:pic>
      <p:sp>
        <p:nvSpPr>
          <p:cNvPr id="6" name="Content Placeholder 5"/>
          <p:cNvSpPr>
            <a:spLocks noGrp="1"/>
          </p:cNvSpPr>
          <p:nvPr>
            <p:ph sz="quarter" idx="14"/>
          </p:nvPr>
        </p:nvSpPr>
        <p:spPr>
          <a:xfrm>
            <a:off x="5029200" y="1600200"/>
            <a:ext cx="3273552" cy="3989832"/>
          </a:xfrm>
        </p:spPr>
        <p:txBody>
          <a:bodyPr>
            <a:normAutofit/>
          </a:bodyPr>
          <a:lstStyle/>
          <a:p>
            <a:r>
              <a:rPr lang="en-US" dirty="0" smtClean="0"/>
              <a:t>Returns nutrients to the soil for trees to utilize.</a:t>
            </a:r>
          </a:p>
          <a:p>
            <a:r>
              <a:rPr lang="en-US" dirty="0" smtClean="0"/>
              <a:t>Provides improved access across the site.</a:t>
            </a:r>
          </a:p>
          <a:p>
            <a:r>
              <a:rPr lang="en-US" dirty="0" smtClean="0"/>
              <a:t>Removes competing vegetation before planting.</a:t>
            </a:r>
          </a:p>
          <a:p>
            <a:r>
              <a:rPr lang="en-US" dirty="0" smtClean="0"/>
              <a:t>Starts the stand off with reduced fuel loadings to create resiliency. </a:t>
            </a:r>
            <a:endParaRPr lang="en-US" dirty="0"/>
          </a:p>
        </p:txBody>
      </p:sp>
    </p:spTree>
    <p:extLst>
      <p:ext uri="{BB962C8B-B14F-4D97-AF65-F5344CB8AC3E}">
        <p14:creationId xmlns:p14="http://schemas.microsoft.com/office/powerpoint/2010/main" val="235508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3888</TotalTime>
  <Words>2845</Words>
  <Application>Microsoft Office PowerPoint</Application>
  <PresentationFormat>On-screen Show (4:3)</PresentationFormat>
  <Paragraphs>207</Paragraphs>
  <Slides>24</Slides>
  <Notes>19</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Elemental</vt:lpstr>
      <vt:lpstr>Prescribed Fire as a Vegetation Management Tool </vt:lpstr>
      <vt:lpstr>Fire Happens</vt:lpstr>
      <vt:lpstr>Low Stress Planning</vt:lpstr>
      <vt:lpstr>Rx Fire as a Versatile Tool</vt:lpstr>
      <vt:lpstr>It can be used independently or in conjunction with other treatments.</vt:lpstr>
      <vt:lpstr>Anywhere on the Map</vt:lpstr>
      <vt:lpstr>Implementation for $50-250/acre.</vt:lpstr>
      <vt:lpstr>The Use of Rx Fire</vt:lpstr>
      <vt:lpstr>Site Preparation With Fire</vt:lpstr>
      <vt:lpstr>Plantation Treatments</vt:lpstr>
      <vt:lpstr>Building a Prescription</vt:lpstr>
      <vt:lpstr>How to Treat Surface Fuels?</vt:lpstr>
      <vt:lpstr>First Step or Second Step</vt:lpstr>
      <vt:lpstr>Making more burn days.</vt:lpstr>
      <vt:lpstr>Firing Techniques Matter</vt:lpstr>
      <vt:lpstr>Aerial Ignition</vt:lpstr>
      <vt:lpstr>Timing Sequences Count</vt:lpstr>
      <vt:lpstr>Keep It In Shape</vt:lpstr>
      <vt:lpstr>The Down Side to Rx Fire</vt:lpstr>
      <vt:lpstr>Risk vs. Reward</vt:lpstr>
      <vt:lpstr>Liability</vt:lpstr>
      <vt:lpstr>Share Risk and Liability</vt:lpstr>
      <vt:lpstr>Take Away Message</vt:lpstr>
      <vt:lpstr>Questions? Discussion.</vt:lpstr>
    </vt:vector>
  </TitlesOfParts>
  <Company>Forest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Prescribed Fire as a Vegetation Management Tool</dc:title>
  <dc:creator>Benjamin Newburn</dc:creator>
  <cp:lastModifiedBy>Benjamin Newburn</cp:lastModifiedBy>
  <cp:revision>47</cp:revision>
  <dcterms:created xsi:type="dcterms:W3CDTF">2014-01-10T16:25:43Z</dcterms:created>
  <dcterms:modified xsi:type="dcterms:W3CDTF">2014-01-15T15:19:11Z</dcterms:modified>
</cp:coreProperties>
</file>