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68" r:id="rId3"/>
    <p:sldId id="257" r:id="rId4"/>
    <p:sldId id="258" r:id="rId5"/>
    <p:sldId id="259" r:id="rId6"/>
    <p:sldId id="269" r:id="rId7"/>
    <p:sldId id="260" r:id="rId8"/>
    <p:sldId id="261" r:id="rId9"/>
    <p:sldId id="262" r:id="rId10"/>
    <p:sldId id="270" r:id="rId11"/>
    <p:sldId id="263" r:id="rId12"/>
    <p:sldId id="264" r:id="rId13"/>
    <p:sldId id="265" r:id="rId14"/>
    <p:sldId id="266" r:id="rId15"/>
    <p:sldId id="267" r:id="rId16"/>
    <p:sldId id="271" r:id="rId17"/>
    <p:sldId id="272" r:id="rId18"/>
    <p:sldId id="276" r:id="rId19"/>
    <p:sldId id="277"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9" d="100"/>
          <a:sy n="79"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7A291-E094-4AA2-9351-D3BC4220B36D}" type="datetimeFigureOut">
              <a:rPr lang="en-US" smtClean="0"/>
              <a:t>1/16/2014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8CD2D-ED32-4BDF-8D18-B33D2E5915EE}" type="slidenum">
              <a:rPr lang="en-US" smtClean="0"/>
              <a:t>‹#›</a:t>
            </a:fld>
            <a:endParaRPr lang="en-US" dirty="0"/>
          </a:p>
        </p:txBody>
      </p:sp>
    </p:spTree>
    <p:extLst>
      <p:ext uri="{BB962C8B-B14F-4D97-AF65-F5344CB8AC3E}">
        <p14:creationId xmlns:p14="http://schemas.microsoft.com/office/powerpoint/2010/main" val="166092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a:t>
            </a:fld>
            <a:endParaRPr lang="en-US" dirty="0"/>
          </a:p>
        </p:txBody>
      </p:sp>
    </p:spTree>
    <p:extLst>
      <p:ext uri="{BB962C8B-B14F-4D97-AF65-F5344CB8AC3E}">
        <p14:creationId xmlns:p14="http://schemas.microsoft.com/office/powerpoint/2010/main" val="3710250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10</a:t>
            </a:fld>
            <a:endParaRPr lang="en-US" dirty="0"/>
          </a:p>
        </p:txBody>
      </p:sp>
    </p:spTree>
    <p:extLst>
      <p:ext uri="{BB962C8B-B14F-4D97-AF65-F5344CB8AC3E}">
        <p14:creationId xmlns:p14="http://schemas.microsoft.com/office/powerpoint/2010/main" val="363592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11</a:t>
            </a:fld>
            <a:endParaRPr lang="en-US" dirty="0"/>
          </a:p>
        </p:txBody>
      </p:sp>
    </p:spTree>
    <p:extLst>
      <p:ext uri="{BB962C8B-B14F-4D97-AF65-F5344CB8AC3E}">
        <p14:creationId xmlns:p14="http://schemas.microsoft.com/office/powerpoint/2010/main" val="423276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12</a:t>
            </a:fld>
            <a:endParaRPr lang="en-US" dirty="0"/>
          </a:p>
        </p:txBody>
      </p:sp>
    </p:spTree>
    <p:extLst>
      <p:ext uri="{BB962C8B-B14F-4D97-AF65-F5344CB8AC3E}">
        <p14:creationId xmlns:p14="http://schemas.microsoft.com/office/powerpoint/2010/main" val="1765031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13</a:t>
            </a:fld>
            <a:endParaRPr lang="en-US" dirty="0"/>
          </a:p>
        </p:txBody>
      </p:sp>
    </p:spTree>
    <p:extLst>
      <p:ext uri="{BB962C8B-B14F-4D97-AF65-F5344CB8AC3E}">
        <p14:creationId xmlns:p14="http://schemas.microsoft.com/office/powerpoint/2010/main" val="1049116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14</a:t>
            </a:fld>
            <a:endParaRPr lang="en-US" dirty="0"/>
          </a:p>
        </p:txBody>
      </p:sp>
    </p:spTree>
    <p:extLst>
      <p:ext uri="{BB962C8B-B14F-4D97-AF65-F5344CB8AC3E}">
        <p14:creationId xmlns:p14="http://schemas.microsoft.com/office/powerpoint/2010/main" val="2327893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15</a:t>
            </a:fld>
            <a:endParaRPr lang="en-US" dirty="0"/>
          </a:p>
        </p:txBody>
      </p:sp>
    </p:spTree>
    <p:extLst>
      <p:ext uri="{BB962C8B-B14F-4D97-AF65-F5344CB8AC3E}">
        <p14:creationId xmlns:p14="http://schemas.microsoft.com/office/powerpoint/2010/main" val="91409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16</a:t>
            </a:fld>
            <a:endParaRPr lang="en-US" dirty="0"/>
          </a:p>
        </p:txBody>
      </p:sp>
    </p:spTree>
    <p:extLst>
      <p:ext uri="{BB962C8B-B14F-4D97-AF65-F5344CB8AC3E}">
        <p14:creationId xmlns:p14="http://schemas.microsoft.com/office/powerpoint/2010/main" val="1160829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17</a:t>
            </a:fld>
            <a:endParaRPr lang="en-US" dirty="0"/>
          </a:p>
        </p:txBody>
      </p:sp>
    </p:spTree>
    <p:extLst>
      <p:ext uri="{BB962C8B-B14F-4D97-AF65-F5344CB8AC3E}">
        <p14:creationId xmlns:p14="http://schemas.microsoft.com/office/powerpoint/2010/main" val="2071429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18</a:t>
            </a:fld>
            <a:endParaRPr lang="en-US" dirty="0"/>
          </a:p>
        </p:txBody>
      </p:sp>
    </p:spTree>
    <p:extLst>
      <p:ext uri="{BB962C8B-B14F-4D97-AF65-F5344CB8AC3E}">
        <p14:creationId xmlns:p14="http://schemas.microsoft.com/office/powerpoint/2010/main" val="2626973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19</a:t>
            </a:fld>
            <a:endParaRPr lang="en-US" dirty="0"/>
          </a:p>
        </p:txBody>
      </p:sp>
    </p:spTree>
    <p:extLst>
      <p:ext uri="{BB962C8B-B14F-4D97-AF65-F5344CB8AC3E}">
        <p14:creationId xmlns:p14="http://schemas.microsoft.com/office/powerpoint/2010/main" val="299944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2</a:t>
            </a:fld>
            <a:endParaRPr lang="en-US" dirty="0"/>
          </a:p>
        </p:txBody>
      </p:sp>
    </p:spTree>
    <p:extLst>
      <p:ext uri="{BB962C8B-B14F-4D97-AF65-F5344CB8AC3E}">
        <p14:creationId xmlns:p14="http://schemas.microsoft.com/office/powerpoint/2010/main" val="3885234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20</a:t>
            </a:fld>
            <a:endParaRPr lang="en-US" dirty="0"/>
          </a:p>
        </p:txBody>
      </p:sp>
    </p:spTree>
    <p:extLst>
      <p:ext uri="{BB962C8B-B14F-4D97-AF65-F5344CB8AC3E}">
        <p14:creationId xmlns:p14="http://schemas.microsoft.com/office/powerpoint/2010/main" val="3480997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21</a:t>
            </a:fld>
            <a:endParaRPr lang="en-US" dirty="0"/>
          </a:p>
        </p:txBody>
      </p:sp>
    </p:spTree>
    <p:extLst>
      <p:ext uri="{BB962C8B-B14F-4D97-AF65-F5344CB8AC3E}">
        <p14:creationId xmlns:p14="http://schemas.microsoft.com/office/powerpoint/2010/main" val="2890774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8CD2D-ED32-4BDF-8D18-B33D2E5915EE}" type="slidenum">
              <a:rPr lang="en-US" smtClean="0"/>
              <a:t>22</a:t>
            </a:fld>
            <a:endParaRPr lang="en-US" dirty="0"/>
          </a:p>
        </p:txBody>
      </p:sp>
    </p:spTree>
    <p:extLst>
      <p:ext uri="{BB962C8B-B14F-4D97-AF65-F5344CB8AC3E}">
        <p14:creationId xmlns:p14="http://schemas.microsoft.com/office/powerpoint/2010/main" val="3898028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3</a:t>
            </a:fld>
            <a:endParaRPr lang="en-US" dirty="0"/>
          </a:p>
        </p:txBody>
      </p:sp>
    </p:spTree>
    <p:extLst>
      <p:ext uri="{BB962C8B-B14F-4D97-AF65-F5344CB8AC3E}">
        <p14:creationId xmlns:p14="http://schemas.microsoft.com/office/powerpoint/2010/main" val="5114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4</a:t>
            </a:fld>
            <a:endParaRPr lang="en-US" dirty="0"/>
          </a:p>
        </p:txBody>
      </p:sp>
    </p:spTree>
    <p:extLst>
      <p:ext uri="{BB962C8B-B14F-4D97-AF65-F5344CB8AC3E}">
        <p14:creationId xmlns:p14="http://schemas.microsoft.com/office/powerpoint/2010/main" val="904173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5</a:t>
            </a:fld>
            <a:endParaRPr lang="en-US" dirty="0"/>
          </a:p>
        </p:txBody>
      </p:sp>
    </p:spTree>
    <p:extLst>
      <p:ext uri="{BB962C8B-B14F-4D97-AF65-F5344CB8AC3E}">
        <p14:creationId xmlns:p14="http://schemas.microsoft.com/office/powerpoint/2010/main" val="405265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6</a:t>
            </a:fld>
            <a:endParaRPr lang="en-US" dirty="0"/>
          </a:p>
        </p:txBody>
      </p:sp>
    </p:spTree>
    <p:extLst>
      <p:ext uri="{BB962C8B-B14F-4D97-AF65-F5344CB8AC3E}">
        <p14:creationId xmlns:p14="http://schemas.microsoft.com/office/powerpoint/2010/main" val="93647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7</a:t>
            </a:fld>
            <a:endParaRPr lang="en-US" dirty="0"/>
          </a:p>
        </p:txBody>
      </p:sp>
    </p:spTree>
    <p:extLst>
      <p:ext uri="{BB962C8B-B14F-4D97-AF65-F5344CB8AC3E}">
        <p14:creationId xmlns:p14="http://schemas.microsoft.com/office/powerpoint/2010/main" val="130185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8</a:t>
            </a:fld>
            <a:endParaRPr lang="en-US" dirty="0"/>
          </a:p>
        </p:txBody>
      </p:sp>
    </p:spTree>
    <p:extLst>
      <p:ext uri="{BB962C8B-B14F-4D97-AF65-F5344CB8AC3E}">
        <p14:creationId xmlns:p14="http://schemas.microsoft.com/office/powerpoint/2010/main" val="213515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08CD2D-ED32-4BDF-8D18-B33D2E5915EE}" type="slidenum">
              <a:rPr lang="en-US" smtClean="0"/>
              <a:t>9</a:t>
            </a:fld>
            <a:endParaRPr lang="en-US" dirty="0"/>
          </a:p>
        </p:txBody>
      </p:sp>
    </p:spTree>
    <p:extLst>
      <p:ext uri="{BB962C8B-B14F-4D97-AF65-F5344CB8AC3E}">
        <p14:creationId xmlns:p14="http://schemas.microsoft.com/office/powerpoint/2010/main" val="378771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20113D-FDC6-456A-9D3B-1F5ED64C27F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60346-15B8-4330-9CBB-388D10A44B4B}" type="datetimeFigureOut">
              <a:rPr lang="en-US" smtClean="0"/>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20113D-FDC6-456A-9D3B-1F5ED64C27F5}" type="slidenum">
              <a:rPr lang="en-US" smtClean="0"/>
              <a:t>‹#›</a:t>
            </a:fld>
            <a:endParaRPr lang="en-US" dirty="0"/>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dirty="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55660346-15B8-4330-9CBB-388D10A44B4B}" type="datetimeFigureOut">
              <a:rPr lang="en-US" smtClean="0"/>
              <a:t>1/16/2014</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E20113D-FDC6-456A-9D3B-1F5ED64C27F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forestry-suppliers.com/product_pages/View_Catalog_Page.asp?mi=19081&amp;title=Velpar%AE+L+Liquid+Herbic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apps.cdpr.ca.gov/whsrpts/hsrep/index.cfm" TargetMode="External"/><Relationship Id="rId3" Type="http://schemas.openxmlformats.org/officeDocument/2006/relationships/hyperlink" Target="http://www.cdpr.ca.gov/" TargetMode="External"/><Relationship Id="rId7" Type="http://schemas.openxmlformats.org/officeDocument/2006/relationships/hyperlink" Target="http://www.cdpr.ca.gov/docs/enforce/permitting.htm#l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cdpr.ca.gov/docs/whs/pisp.htm" TargetMode="External"/><Relationship Id="rId5" Type="http://schemas.openxmlformats.org/officeDocument/2006/relationships/hyperlink" Target="http://www.cdpr.ca.gov/docs/whs/psisenglish.htm" TargetMode="External"/><Relationship Id="rId4" Type="http://schemas.openxmlformats.org/officeDocument/2006/relationships/hyperlink" Target="http://www.cdpr.ca.gov/docs/enforce/cmpliast/bkltmenu.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pm.ucdavis.edu/IPMPROJECT/pesttrain.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7753" y="156882"/>
            <a:ext cx="7772400" cy="1829761"/>
          </a:xfrm>
        </p:spPr>
        <p:txBody>
          <a:bodyPr>
            <a:normAutofit/>
          </a:bodyPr>
          <a:lstStyle/>
          <a:p>
            <a:r>
              <a:rPr lang="en-US" dirty="0" smtClean="0"/>
              <a:t>Restricted Materials Permit Process</a:t>
            </a:r>
            <a:endParaRPr lang="en-US" dirty="0"/>
          </a:p>
        </p:txBody>
      </p:sp>
      <p:sp>
        <p:nvSpPr>
          <p:cNvPr id="3" name="Subtitle 2"/>
          <p:cNvSpPr>
            <a:spLocks noGrp="1"/>
          </p:cNvSpPr>
          <p:nvPr>
            <p:ph type="subTitle" idx="1"/>
          </p:nvPr>
        </p:nvSpPr>
        <p:spPr>
          <a:xfrm>
            <a:off x="685800" y="5181600"/>
            <a:ext cx="7117180" cy="861420"/>
          </a:xfrm>
        </p:spPr>
        <p:txBody>
          <a:bodyPr/>
          <a:lstStyle/>
          <a:p>
            <a:r>
              <a:rPr lang="en-US" dirty="0" smtClean="0"/>
              <a:t>Joe Moreo </a:t>
            </a:r>
          </a:p>
          <a:p>
            <a:r>
              <a:rPr lang="en-US" dirty="0" smtClean="0"/>
              <a:t>California Agriculture Commissioner</a:t>
            </a:r>
            <a:endParaRPr lang="en-US" dirty="0"/>
          </a:p>
        </p:txBody>
      </p:sp>
      <p:sp>
        <p:nvSpPr>
          <p:cNvPr id="4" name="TextBox 3"/>
          <p:cNvSpPr txBox="1"/>
          <p:nvPr/>
        </p:nvSpPr>
        <p:spPr>
          <a:xfrm>
            <a:off x="544082" y="1981200"/>
            <a:ext cx="3581400" cy="2246769"/>
          </a:xfrm>
          <a:prstGeom prst="rect">
            <a:avLst/>
          </a:prstGeom>
          <a:noFill/>
        </p:spPr>
        <p:txBody>
          <a:bodyPr wrap="square" rtlCol="0">
            <a:spAutoFit/>
          </a:bodyPr>
          <a:lstStyle/>
          <a:p>
            <a:pPr algn="ctr"/>
            <a:r>
              <a:rPr lang="en-US" sz="2800" dirty="0" smtClean="0"/>
              <a:t>35</a:t>
            </a:r>
            <a:r>
              <a:rPr lang="en-US" sz="2800" baseline="30000" dirty="0" smtClean="0"/>
              <a:t>th</a:t>
            </a:r>
            <a:r>
              <a:rPr lang="en-US" sz="2800" dirty="0" smtClean="0"/>
              <a:t> Annual</a:t>
            </a:r>
          </a:p>
          <a:p>
            <a:pPr algn="ctr"/>
            <a:r>
              <a:rPr lang="en-US" sz="2800" dirty="0" smtClean="0">
                <a:solidFill>
                  <a:srgbClr val="006600"/>
                </a:solidFill>
              </a:rPr>
              <a:t>Forest Vegetation Management Conference</a:t>
            </a:r>
          </a:p>
          <a:p>
            <a:endParaRPr lang="en-US" sz="2800" dirty="0">
              <a:solidFill>
                <a:srgbClr val="006600"/>
              </a:solidFill>
            </a:endParaRPr>
          </a:p>
        </p:txBody>
      </p:sp>
    </p:spTree>
    <p:extLst>
      <p:ext uri="{BB962C8B-B14F-4D97-AF65-F5344CB8AC3E}">
        <p14:creationId xmlns:p14="http://schemas.microsoft.com/office/powerpoint/2010/main" val="2845612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024744" cy="1143000"/>
          </a:xfrm>
        </p:spPr>
        <p:txBody>
          <a:bodyPr/>
          <a:lstStyle/>
          <a:p>
            <a:r>
              <a:rPr lang="en-US" dirty="0" smtClean="0"/>
              <a:t>Non-restricted materials</a:t>
            </a:r>
            <a:br>
              <a:rPr lang="en-US" dirty="0" smtClean="0"/>
            </a:br>
            <a:r>
              <a:rPr lang="en-US" dirty="0"/>
              <a:t> </a:t>
            </a:r>
            <a:r>
              <a:rPr lang="en-US" dirty="0" smtClean="0"/>
              <a:t>          </a:t>
            </a:r>
            <a:r>
              <a:rPr lang="en-US" sz="2400" dirty="0" smtClean="0"/>
              <a:t>Permit required?</a:t>
            </a:r>
            <a:endParaRPr lang="en-US" sz="2400" dirty="0"/>
          </a:p>
        </p:txBody>
      </p:sp>
      <p:sp>
        <p:nvSpPr>
          <p:cNvPr id="3" name="Content Placeholder 2"/>
          <p:cNvSpPr>
            <a:spLocks noGrp="1"/>
          </p:cNvSpPr>
          <p:nvPr>
            <p:ph idx="1"/>
          </p:nvPr>
        </p:nvSpPr>
        <p:spPr>
          <a:xfrm>
            <a:off x="3657600" y="1676400"/>
            <a:ext cx="4572000" cy="4156229"/>
          </a:xfrm>
        </p:spPr>
        <p:txBody>
          <a:bodyPr>
            <a:normAutofit/>
          </a:bodyPr>
          <a:lstStyle/>
          <a:p>
            <a:r>
              <a:rPr lang="en-US" dirty="0" smtClean="0"/>
              <a:t>Herbicides</a:t>
            </a:r>
          </a:p>
          <a:p>
            <a:pPr lvl="1"/>
            <a:r>
              <a:rPr lang="en-US" dirty="0" smtClean="0"/>
              <a:t>Isopropylamine </a:t>
            </a:r>
            <a:r>
              <a:rPr lang="en-US" dirty="0"/>
              <a:t>Salt of </a:t>
            </a:r>
            <a:r>
              <a:rPr lang="en-US" dirty="0" smtClean="0"/>
              <a:t>Imazapyr (Polaris SP) </a:t>
            </a:r>
          </a:p>
          <a:p>
            <a:pPr lvl="1"/>
            <a:r>
              <a:rPr lang="en-US" dirty="0" smtClean="0"/>
              <a:t>Glyphosate</a:t>
            </a:r>
            <a:r>
              <a:rPr lang="en-US" dirty="0"/>
              <a:t> </a:t>
            </a:r>
            <a:r>
              <a:rPr lang="en-US" dirty="0" smtClean="0"/>
              <a:t>(Roundup)</a:t>
            </a:r>
          </a:p>
          <a:p>
            <a:pPr lvl="1"/>
            <a:r>
              <a:rPr lang="en-US" dirty="0" smtClean="0"/>
              <a:t>Hexazinone</a:t>
            </a:r>
            <a:r>
              <a:rPr lang="en-US" dirty="0"/>
              <a:t> </a:t>
            </a:r>
            <a:r>
              <a:rPr lang="en-US" dirty="0" smtClean="0"/>
              <a:t>(Velpar)</a:t>
            </a:r>
          </a:p>
          <a:p>
            <a:r>
              <a:rPr lang="en-US" dirty="0" smtClean="0"/>
              <a:t>Fungicides</a:t>
            </a:r>
            <a:endParaRPr lang="en-US" dirty="0"/>
          </a:p>
          <a:p>
            <a:pPr lvl="1"/>
            <a:r>
              <a:rPr lang="en-US" dirty="0" smtClean="0"/>
              <a:t>Sodium tetraborate</a:t>
            </a:r>
            <a:r>
              <a:rPr lang="en-US" dirty="0"/>
              <a:t> </a:t>
            </a:r>
            <a:r>
              <a:rPr lang="en-US" dirty="0" smtClean="0"/>
              <a:t>decahydrate</a:t>
            </a:r>
            <a:r>
              <a:rPr lang="en-US" dirty="0"/>
              <a:t> </a:t>
            </a:r>
            <a:r>
              <a:rPr lang="en-US" dirty="0" smtClean="0"/>
              <a:t>(Sporax)</a:t>
            </a:r>
            <a:endParaRPr lang="en-US" dirty="0"/>
          </a:p>
          <a:p>
            <a:pPr lvl="1"/>
            <a:r>
              <a:rPr lang="en-US" dirty="0" smtClean="0"/>
              <a:t>Can be purchased with operator ID number</a:t>
            </a:r>
            <a:endParaRPr lang="en-US" dirty="0"/>
          </a:p>
          <a:p>
            <a:endParaRPr lang="en-US" dirty="0"/>
          </a:p>
        </p:txBody>
      </p:sp>
      <p:sp>
        <p:nvSpPr>
          <p:cNvPr id="9" name="Rectangle 5"/>
          <p:cNvSpPr>
            <a:spLocks noChangeArrowheads="1"/>
          </p:cNvSpPr>
          <p:nvPr/>
        </p:nvSpPr>
        <p:spPr bwMode="auto">
          <a:xfrm>
            <a:off x="0" y="-553998"/>
            <a:ext cx="91440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hlinkClick r:id="rId3"/>
              </a:rPr>
              <a:t>  </a:t>
            </a:r>
            <a:r>
              <a:rPr kumimoji="0" lang="en-US" sz="48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1" name="Picture 7" descr="http://www.forestry-suppliers.com/Images/Medium/8538_17129_v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752600"/>
            <a:ext cx="1371600" cy="217714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forestry-suppliers.com/Images/Medium/7831_17152_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446" y="4206875"/>
            <a:ext cx="1461230" cy="21177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www.forestry-suppliers.com/Images/Medium/1908_17109_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03" y="4114800"/>
            <a:ext cx="1858964" cy="220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49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Restricted Materials Permit</a:t>
            </a:r>
            <a:endParaRPr lang="en-US" dirty="0"/>
          </a:p>
        </p:txBody>
      </p:sp>
      <p:sp>
        <p:nvSpPr>
          <p:cNvPr id="3" name="Content Placeholder 2"/>
          <p:cNvSpPr>
            <a:spLocks noGrp="1"/>
          </p:cNvSpPr>
          <p:nvPr>
            <p:ph idx="1"/>
          </p:nvPr>
        </p:nvSpPr>
        <p:spPr>
          <a:xfrm>
            <a:off x="762000" y="2514600"/>
            <a:ext cx="7125112" cy="3115598"/>
          </a:xfrm>
        </p:spPr>
        <p:txBody>
          <a:bodyPr/>
          <a:lstStyle/>
          <a:p>
            <a:r>
              <a:rPr lang="en-US" dirty="0" smtClean="0"/>
              <a:t>Map</a:t>
            </a:r>
          </a:p>
          <a:p>
            <a:pPr lvl="1"/>
            <a:r>
              <a:rPr lang="en-US" dirty="0" smtClean="0"/>
              <a:t>Acreage</a:t>
            </a:r>
          </a:p>
          <a:p>
            <a:pPr lvl="1"/>
            <a:r>
              <a:rPr lang="en-US" dirty="0" smtClean="0"/>
              <a:t>Current Year’s site IDs</a:t>
            </a:r>
            <a:endParaRPr lang="en-US" dirty="0"/>
          </a:p>
          <a:p>
            <a:pPr lvl="1"/>
            <a:r>
              <a:rPr lang="en-US" dirty="0" smtClean="0"/>
              <a:t>Site can not be over 640 acres</a:t>
            </a:r>
          </a:p>
          <a:p>
            <a:r>
              <a:rPr lang="en-US" dirty="0" smtClean="0"/>
              <a:t>Permits </a:t>
            </a:r>
            <a:r>
              <a:rPr lang="en-US" b="1" dirty="0" smtClean="0"/>
              <a:t>may</a:t>
            </a:r>
            <a:r>
              <a:rPr lang="en-US" dirty="0" smtClean="0"/>
              <a:t> be issued for multiple years for perennial crops (forestry/timber) varies by county</a:t>
            </a:r>
            <a:endParaRPr lang="en-US" b="1" dirty="0"/>
          </a:p>
        </p:txBody>
      </p:sp>
      <p:pic>
        <p:nvPicPr>
          <p:cNvPr id="2050" name="Picture 2" descr="C:\Users\dcollier\Documents\20132014\Forestry\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981200"/>
            <a:ext cx="2057400" cy="225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7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Notice of Intent</a:t>
            </a:r>
            <a:endParaRPr lang="en-US" dirty="0"/>
          </a:p>
        </p:txBody>
      </p:sp>
      <p:sp>
        <p:nvSpPr>
          <p:cNvPr id="3" name="Content Placeholder 2"/>
          <p:cNvSpPr>
            <a:spLocks noGrp="1"/>
          </p:cNvSpPr>
          <p:nvPr>
            <p:ph idx="1"/>
          </p:nvPr>
        </p:nvSpPr>
        <p:spPr/>
        <p:txBody>
          <a:bodyPr/>
          <a:lstStyle/>
          <a:p>
            <a:r>
              <a:rPr lang="en-US" dirty="0" smtClean="0"/>
              <a:t>Notify (phone , fax, email, etc.) Ag Commissioner’s Office 24 hours before applying restricted use pesticides</a:t>
            </a:r>
          </a:p>
          <a:p>
            <a:pPr lvl="1"/>
            <a:r>
              <a:rPr lang="en-US" dirty="0" smtClean="0"/>
              <a:t>Site ID Number from map</a:t>
            </a:r>
          </a:p>
          <a:p>
            <a:pPr lvl="1"/>
            <a:r>
              <a:rPr lang="en-US" dirty="0" smtClean="0"/>
              <a:t>Chemical Rate</a:t>
            </a:r>
          </a:p>
          <a:p>
            <a:pPr lvl="1"/>
            <a:r>
              <a:rPr lang="en-US" dirty="0" smtClean="0"/>
              <a:t>Method (air, ground, etc..)</a:t>
            </a:r>
          </a:p>
          <a:p>
            <a:pPr lvl="1"/>
            <a:r>
              <a:rPr lang="en-US" dirty="0" smtClean="0"/>
              <a:t>Date</a:t>
            </a:r>
          </a:p>
          <a:p>
            <a:pPr lvl="1"/>
            <a:r>
              <a:rPr lang="en-US" dirty="0" smtClean="0"/>
              <a:t>Applicator</a:t>
            </a:r>
          </a:p>
        </p:txBody>
      </p:sp>
    </p:spTree>
    <p:extLst>
      <p:ext uri="{BB962C8B-B14F-4D97-AF65-F5344CB8AC3E}">
        <p14:creationId xmlns:p14="http://schemas.microsoft.com/office/powerpoint/2010/main" val="671384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lstStyle/>
          <a:p>
            <a:r>
              <a:rPr lang="en-US" dirty="0" smtClean="0"/>
              <a:t>Pesticide Use Reports</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Should be filed within 7 days or monthly summary (sporax)</a:t>
            </a:r>
          </a:p>
          <a:p>
            <a:pPr lvl="1"/>
            <a:r>
              <a:rPr lang="en-US" dirty="0" smtClean="0"/>
              <a:t>Location (section, township, range)</a:t>
            </a:r>
          </a:p>
          <a:p>
            <a:pPr lvl="1"/>
            <a:r>
              <a:rPr lang="en-US" dirty="0" smtClean="0"/>
              <a:t>Application method</a:t>
            </a:r>
          </a:p>
          <a:p>
            <a:pPr lvl="1"/>
            <a:r>
              <a:rPr lang="en-US" dirty="0" smtClean="0"/>
              <a:t>Permittee/property owner</a:t>
            </a:r>
          </a:p>
          <a:p>
            <a:pPr lvl="1"/>
            <a:r>
              <a:rPr lang="en-US" dirty="0" smtClean="0"/>
              <a:t>Permit number/operator ID</a:t>
            </a:r>
          </a:p>
          <a:p>
            <a:pPr lvl="1"/>
            <a:r>
              <a:rPr lang="en-US" dirty="0" smtClean="0"/>
              <a:t>Site identification number (must agree with permit)</a:t>
            </a:r>
          </a:p>
          <a:p>
            <a:pPr lvl="1"/>
            <a:r>
              <a:rPr lang="en-US" dirty="0" smtClean="0"/>
              <a:t>Total acres or units</a:t>
            </a:r>
          </a:p>
          <a:p>
            <a:pPr lvl="1"/>
            <a:r>
              <a:rPr lang="en-US" dirty="0" smtClean="0"/>
              <a:t>Date of Application</a:t>
            </a:r>
          </a:p>
          <a:p>
            <a:pPr lvl="1"/>
            <a:r>
              <a:rPr lang="en-US" dirty="0" smtClean="0"/>
              <a:t>Acreage or Units Treated</a:t>
            </a:r>
          </a:p>
          <a:p>
            <a:pPr lvl="1"/>
            <a:r>
              <a:rPr lang="en-US" dirty="0" smtClean="0"/>
              <a:t>Commodity (timber)</a:t>
            </a:r>
          </a:p>
          <a:p>
            <a:pPr lvl="1"/>
            <a:r>
              <a:rPr lang="en-US" dirty="0" smtClean="0"/>
              <a:t>Product Manufacturer and name of product</a:t>
            </a:r>
          </a:p>
          <a:p>
            <a:pPr lvl="1"/>
            <a:r>
              <a:rPr lang="en-US" dirty="0" smtClean="0"/>
              <a:t>EPA or California Registration Number from Label</a:t>
            </a:r>
          </a:p>
          <a:p>
            <a:pPr lvl="1"/>
            <a:r>
              <a:rPr lang="en-US" dirty="0" smtClean="0"/>
              <a:t>Total Product Used</a:t>
            </a:r>
          </a:p>
          <a:p>
            <a:pPr lvl="1"/>
            <a:r>
              <a:rPr lang="en-US" dirty="0" smtClean="0"/>
              <a:t>Rate of application and dilution</a:t>
            </a:r>
          </a:p>
          <a:p>
            <a:pPr lvl="1"/>
            <a:r>
              <a:rPr lang="en-US" dirty="0" smtClean="0"/>
              <a:t>Electronic use reporting – currently a work in progress</a:t>
            </a:r>
          </a:p>
          <a:p>
            <a:pPr marL="365760" lvl="1" indent="0">
              <a:buNone/>
            </a:pPr>
            <a:endParaRPr lang="en-US" dirty="0"/>
          </a:p>
        </p:txBody>
      </p:sp>
    </p:spTree>
    <p:extLst>
      <p:ext uri="{BB962C8B-B14F-4D97-AF65-F5344CB8AC3E}">
        <p14:creationId xmlns:p14="http://schemas.microsoft.com/office/powerpoint/2010/main" val="344900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024744" cy="1143000"/>
          </a:xfrm>
        </p:spPr>
        <p:txBody>
          <a:bodyPr/>
          <a:lstStyle/>
          <a:p>
            <a:r>
              <a:rPr lang="en-US" dirty="0" smtClean="0"/>
              <a:t>Employers responsibility</a:t>
            </a:r>
            <a:endParaRPr lang="en-US" dirty="0"/>
          </a:p>
        </p:txBody>
      </p:sp>
      <p:sp>
        <p:nvSpPr>
          <p:cNvPr id="3" name="Content Placeholder 2"/>
          <p:cNvSpPr>
            <a:spLocks noGrp="1"/>
          </p:cNvSpPr>
          <p:nvPr>
            <p:ph idx="1"/>
          </p:nvPr>
        </p:nvSpPr>
        <p:spPr>
          <a:xfrm>
            <a:off x="1043492" y="1752600"/>
            <a:ext cx="6777317" cy="4080029"/>
          </a:xfrm>
        </p:spPr>
        <p:txBody>
          <a:bodyPr>
            <a:normAutofit/>
          </a:bodyPr>
          <a:lstStyle/>
          <a:p>
            <a:r>
              <a:rPr lang="en-US" dirty="0" smtClean="0"/>
              <a:t>Employers must train employees every year PRIOR to work</a:t>
            </a:r>
          </a:p>
          <a:p>
            <a:r>
              <a:rPr lang="en-US" dirty="0" smtClean="0"/>
              <a:t>Records MUST be kept on file with:</a:t>
            </a:r>
          </a:p>
          <a:p>
            <a:pPr lvl="1"/>
            <a:r>
              <a:rPr lang="en-US" dirty="0" smtClean="0"/>
              <a:t>Copies of pesticide safety training materials</a:t>
            </a:r>
          </a:p>
          <a:p>
            <a:pPr lvl="2"/>
            <a:r>
              <a:rPr lang="en-US" dirty="0" smtClean="0"/>
              <a:t>Signed and dated by employees</a:t>
            </a:r>
          </a:p>
          <a:p>
            <a:pPr lvl="1"/>
            <a:r>
              <a:rPr lang="en-US" dirty="0" smtClean="0"/>
              <a:t>Permits</a:t>
            </a:r>
          </a:p>
          <a:p>
            <a:pPr lvl="1"/>
            <a:r>
              <a:rPr lang="en-US" dirty="0" smtClean="0"/>
              <a:t>Use reports</a:t>
            </a:r>
          </a:p>
          <a:p>
            <a:pPr lvl="1"/>
            <a:r>
              <a:rPr lang="en-US" dirty="0" smtClean="0"/>
              <a:t>Label etc.</a:t>
            </a:r>
          </a:p>
          <a:p>
            <a:pPr lvl="1"/>
            <a:r>
              <a:rPr lang="en-US" dirty="0" smtClean="0"/>
              <a:t>Must be kept for current year and two years prior.</a:t>
            </a:r>
          </a:p>
          <a:p>
            <a:r>
              <a:rPr lang="en-US" dirty="0" smtClean="0"/>
              <a:t>Failure to keep adequate records is a </a:t>
            </a:r>
            <a:r>
              <a:rPr lang="en-US" dirty="0" smtClean="0">
                <a:solidFill>
                  <a:srgbClr val="FF0000"/>
                </a:solidFill>
              </a:rPr>
              <a:t>VIOLATION!</a:t>
            </a:r>
            <a:endParaRPr lang="en-US" dirty="0">
              <a:solidFill>
                <a:srgbClr val="FF0000"/>
              </a:solidFill>
            </a:endParaRPr>
          </a:p>
        </p:txBody>
      </p:sp>
    </p:spTree>
    <p:extLst>
      <p:ext uri="{BB962C8B-B14F-4D97-AF65-F5344CB8AC3E}">
        <p14:creationId xmlns:p14="http://schemas.microsoft.com/office/powerpoint/2010/main" val="1922964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81600"/>
            <a:ext cx="7010400" cy="609600"/>
          </a:xfrm>
        </p:spPr>
        <p:txBody>
          <a:bodyPr>
            <a:normAutofit/>
          </a:bodyPr>
          <a:lstStyle/>
          <a:p>
            <a:r>
              <a:rPr lang="en-US" dirty="0"/>
              <a:t> </a:t>
            </a:r>
            <a:r>
              <a:rPr lang="en-US" dirty="0" smtClean="0"/>
              <a:t>  </a:t>
            </a:r>
            <a:endParaRPr lang="en-US" dirty="0"/>
          </a:p>
        </p:txBody>
      </p:sp>
      <p:sp>
        <p:nvSpPr>
          <p:cNvPr id="3" name="Content Placeholder 2"/>
          <p:cNvSpPr>
            <a:spLocks noGrp="1"/>
          </p:cNvSpPr>
          <p:nvPr>
            <p:ph idx="1"/>
          </p:nvPr>
        </p:nvSpPr>
        <p:spPr>
          <a:xfrm>
            <a:off x="914400" y="1066800"/>
            <a:ext cx="6777317" cy="495748"/>
          </a:xfrm>
        </p:spPr>
        <p:txBody>
          <a:bodyPr>
            <a:normAutofit/>
          </a:bodyPr>
          <a:lstStyle/>
          <a:p>
            <a:r>
              <a:rPr lang="en-US" dirty="0">
                <a:hlinkClick r:id="rId3"/>
              </a:rPr>
              <a:t>http://www.cdpr.ca.gov</a:t>
            </a:r>
            <a:r>
              <a:rPr lang="en-US" dirty="0" smtClean="0">
                <a:hlinkClick r:id="rId3"/>
              </a:rPr>
              <a:t>/</a:t>
            </a:r>
            <a:endParaRPr lang="en-US" dirty="0" smtClean="0"/>
          </a:p>
          <a:p>
            <a:endParaRPr lang="en-US" dirty="0"/>
          </a:p>
        </p:txBody>
      </p:sp>
      <p:sp>
        <p:nvSpPr>
          <p:cNvPr id="6" name="Rectangle 5"/>
          <p:cNvSpPr/>
          <p:nvPr/>
        </p:nvSpPr>
        <p:spPr>
          <a:xfrm>
            <a:off x="1736271" y="1610882"/>
            <a:ext cx="5791200" cy="3416320"/>
          </a:xfrm>
          <a:prstGeom prst="rect">
            <a:avLst/>
          </a:prstGeom>
        </p:spPr>
        <p:txBody>
          <a:bodyPr wrap="square">
            <a:spAutoFit/>
          </a:bodyPr>
          <a:lstStyle/>
          <a:p>
            <a:r>
              <a:rPr lang="en-US" b="1" dirty="0"/>
              <a:t>Enforcement and worker </a:t>
            </a:r>
            <a:r>
              <a:rPr lang="en-US" b="1" dirty="0" smtClean="0"/>
              <a:t>safety publications</a:t>
            </a:r>
            <a:endParaRPr lang="en-US" b="1" dirty="0"/>
          </a:p>
          <a:p>
            <a:r>
              <a:rPr lang="en-US" dirty="0">
                <a:hlinkClick r:id="rId4" action="ppaction://hlinkfile"/>
              </a:rPr>
              <a:t>Compliance assistance handouts</a:t>
            </a:r>
            <a:r>
              <a:rPr lang="en-US" dirty="0"/>
              <a:t> for employers</a:t>
            </a:r>
          </a:p>
          <a:p>
            <a:r>
              <a:rPr lang="en-US" dirty="0">
                <a:hlinkClick r:id="rId5" action="ppaction://hlinkfile"/>
              </a:rPr>
              <a:t>Employee safety leaflets</a:t>
            </a:r>
            <a:r>
              <a:rPr lang="en-US" dirty="0"/>
              <a:t> </a:t>
            </a:r>
            <a:r>
              <a:rPr lang="en-US" i="1" dirty="0"/>
              <a:t>(Pesticide Safety Information Series)</a:t>
            </a:r>
            <a:endParaRPr lang="en-US" dirty="0"/>
          </a:p>
          <a:p>
            <a:r>
              <a:rPr lang="en-US" dirty="0">
                <a:hlinkClick r:id="rId6" action="ppaction://hlinkfile"/>
              </a:rPr>
              <a:t>Pesticide injuries and illnesses</a:t>
            </a:r>
            <a:r>
              <a:rPr lang="en-US" dirty="0"/>
              <a:t> (annual summaries)</a:t>
            </a:r>
          </a:p>
          <a:p>
            <a:r>
              <a:rPr lang="en-US" dirty="0">
                <a:hlinkClick r:id="rId7" action="ppaction://hlinkfile"/>
              </a:rPr>
              <a:t>Restricted materials list</a:t>
            </a:r>
            <a:endParaRPr lang="en-US" dirty="0"/>
          </a:p>
          <a:p>
            <a:r>
              <a:rPr lang="en-US" dirty="0">
                <a:hlinkClick r:id="rId8"/>
              </a:rPr>
              <a:t>Worker Health and Safety Branch publications search</a:t>
            </a:r>
            <a:r>
              <a:rPr lang="en-US" dirty="0"/>
              <a:t> (publications with “HS” or “HSA” number</a:t>
            </a:r>
            <a:r>
              <a:rPr lang="en-US" dirty="0" smtClean="0"/>
              <a:t>)</a:t>
            </a:r>
          </a:p>
          <a:p>
            <a:endParaRPr lang="en-US" dirty="0"/>
          </a:p>
        </p:txBody>
      </p:sp>
    </p:spTree>
    <p:extLst>
      <p:ext uri="{BB962C8B-B14F-4D97-AF65-F5344CB8AC3E}">
        <p14:creationId xmlns:p14="http://schemas.microsoft.com/office/powerpoint/2010/main" val="3846438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457201"/>
            <a:ext cx="6248400" cy="381000"/>
          </a:xfrm>
        </p:spPr>
        <p:txBody>
          <a:bodyPr/>
          <a:lstStyle/>
          <a:p>
            <a:r>
              <a:rPr lang="en-US" sz="2800" b="1" dirty="0" smtClean="0"/>
              <a:t> WEEDS </a:t>
            </a:r>
            <a:r>
              <a:rPr lang="en-US" sz="2800" b="1" dirty="0"/>
              <a:t>OF MODOC COUNTY</a:t>
            </a:r>
            <a:r>
              <a:rPr lang="en-US" sz="2800" dirty="0"/>
              <a:t/>
            </a:r>
            <a:br>
              <a:rPr lang="en-US" sz="2800" dirty="0"/>
            </a:br>
            <a:endParaRPr lang="en-US" sz="2800" dirty="0"/>
          </a:p>
        </p:txBody>
      </p:sp>
      <p:sp>
        <p:nvSpPr>
          <p:cNvPr id="3" name="TextBox 2"/>
          <p:cNvSpPr txBox="1"/>
          <p:nvPr/>
        </p:nvSpPr>
        <p:spPr>
          <a:xfrm>
            <a:off x="345620" y="904628"/>
            <a:ext cx="3845379" cy="2862322"/>
          </a:xfrm>
          <a:prstGeom prst="rect">
            <a:avLst/>
          </a:prstGeom>
          <a:noFill/>
        </p:spPr>
        <p:txBody>
          <a:bodyPr wrap="square" rtlCol="0">
            <a:spAutoFit/>
          </a:bodyPr>
          <a:lstStyle/>
          <a:p>
            <a:r>
              <a:rPr lang="en-US" sz="1200" b="1" dirty="0"/>
              <a:t>"A" RATED</a:t>
            </a:r>
            <a:endParaRPr lang="en-US" sz="1200" dirty="0"/>
          </a:p>
          <a:p>
            <a:r>
              <a:rPr lang="en-US" sz="1200" b="1" dirty="0"/>
              <a:t> </a:t>
            </a:r>
            <a:endParaRPr lang="en-US" sz="1200" dirty="0"/>
          </a:p>
          <a:p>
            <a:r>
              <a:rPr lang="en-US" sz="1200" b="1" dirty="0"/>
              <a:t>Bearded Creeper </a:t>
            </a:r>
            <a:r>
              <a:rPr lang="en-US" sz="1200" dirty="0"/>
              <a:t> </a:t>
            </a:r>
            <a:r>
              <a:rPr lang="en-US" sz="1200" u="sng" dirty="0" err="1"/>
              <a:t>Crupina</a:t>
            </a:r>
            <a:r>
              <a:rPr lang="en-US" sz="1200" u="sng" dirty="0"/>
              <a:t> vulgaris</a:t>
            </a:r>
            <a:endParaRPr lang="en-US" sz="1200" dirty="0"/>
          </a:p>
          <a:p>
            <a:r>
              <a:rPr lang="en-US" sz="1200" b="1" dirty="0" err="1"/>
              <a:t>Dalmation</a:t>
            </a:r>
            <a:r>
              <a:rPr lang="en-US" sz="1200" b="1" dirty="0"/>
              <a:t> toadflax</a:t>
            </a:r>
            <a:r>
              <a:rPr lang="en-US" sz="1200" dirty="0"/>
              <a:t>  </a:t>
            </a:r>
            <a:r>
              <a:rPr lang="en-US" sz="1200" u="sng" dirty="0" err="1"/>
              <a:t>Linaria</a:t>
            </a:r>
            <a:r>
              <a:rPr lang="en-US" sz="1200" u="sng" dirty="0"/>
              <a:t> </a:t>
            </a:r>
            <a:r>
              <a:rPr lang="en-US" sz="1200" u="sng" dirty="0" err="1"/>
              <a:t>genistifolia</a:t>
            </a:r>
            <a:r>
              <a:rPr lang="en-US" sz="1200" u="sng" dirty="0"/>
              <a:t> </a:t>
            </a:r>
            <a:r>
              <a:rPr lang="en-US" sz="1200" u="sng" dirty="0" err="1"/>
              <a:t>ssp.dalmatica</a:t>
            </a:r>
            <a:endParaRPr lang="en-US" sz="1200" dirty="0"/>
          </a:p>
          <a:p>
            <a:r>
              <a:rPr lang="en-US" sz="1200" b="1" dirty="0"/>
              <a:t>Diffuse knapweed</a:t>
            </a:r>
            <a:r>
              <a:rPr lang="en-US" sz="1200" dirty="0"/>
              <a:t>  </a:t>
            </a:r>
            <a:r>
              <a:rPr lang="en-US" sz="1200" u="sng" dirty="0" err="1"/>
              <a:t>Centaurea</a:t>
            </a:r>
            <a:r>
              <a:rPr lang="en-US" sz="1200" u="sng" dirty="0"/>
              <a:t> </a:t>
            </a:r>
            <a:r>
              <a:rPr lang="en-US" sz="1200" u="sng" dirty="0" err="1"/>
              <a:t>diffusa</a:t>
            </a:r>
            <a:endParaRPr lang="en-US" sz="1200" dirty="0"/>
          </a:p>
          <a:p>
            <a:r>
              <a:rPr lang="en-US" sz="1200" b="1" dirty="0" err="1"/>
              <a:t>Halogeton</a:t>
            </a:r>
            <a:r>
              <a:rPr lang="en-US" sz="1200" dirty="0"/>
              <a:t>  </a:t>
            </a:r>
            <a:r>
              <a:rPr lang="en-US" sz="1200" u="sng" dirty="0" err="1"/>
              <a:t>Halogeton</a:t>
            </a:r>
            <a:r>
              <a:rPr lang="en-US" sz="1200" u="sng" dirty="0"/>
              <a:t> </a:t>
            </a:r>
            <a:r>
              <a:rPr lang="en-US" sz="1200" u="sng" dirty="0" err="1"/>
              <a:t>glomeratus</a:t>
            </a:r>
            <a:endParaRPr lang="en-US" sz="1200" dirty="0"/>
          </a:p>
          <a:p>
            <a:r>
              <a:rPr lang="en-US" sz="1200" b="1" dirty="0"/>
              <a:t>Leafy spurge</a:t>
            </a:r>
            <a:r>
              <a:rPr lang="en-US" sz="1200" dirty="0"/>
              <a:t>  </a:t>
            </a:r>
            <a:r>
              <a:rPr lang="en-US" sz="1200" u="sng" dirty="0"/>
              <a:t>Euphorbia </a:t>
            </a:r>
            <a:r>
              <a:rPr lang="en-US" sz="1200" u="sng" dirty="0" err="1"/>
              <a:t>esula</a:t>
            </a:r>
            <a:endParaRPr lang="en-US" sz="1200" dirty="0"/>
          </a:p>
          <a:p>
            <a:r>
              <a:rPr lang="en-US" sz="1200" b="1" dirty="0"/>
              <a:t>Musk thistle</a:t>
            </a:r>
            <a:r>
              <a:rPr lang="en-US" sz="1200" dirty="0"/>
              <a:t>  </a:t>
            </a:r>
            <a:r>
              <a:rPr lang="en-US" sz="1200" u="sng" dirty="0" err="1"/>
              <a:t>Carduus</a:t>
            </a:r>
            <a:r>
              <a:rPr lang="en-US" sz="1200" u="sng" dirty="0"/>
              <a:t> </a:t>
            </a:r>
            <a:r>
              <a:rPr lang="en-US" sz="1200" u="sng" dirty="0" err="1"/>
              <a:t>nutans</a:t>
            </a:r>
            <a:endParaRPr lang="en-US" sz="1200" dirty="0"/>
          </a:p>
          <a:p>
            <a:r>
              <a:rPr lang="en-US" sz="1200" b="1" dirty="0"/>
              <a:t>Perennial </a:t>
            </a:r>
            <a:r>
              <a:rPr lang="en-US" sz="1200" b="1" dirty="0" err="1"/>
              <a:t>sowthistle</a:t>
            </a:r>
            <a:r>
              <a:rPr lang="en-US" sz="1200" dirty="0"/>
              <a:t>  </a:t>
            </a:r>
            <a:r>
              <a:rPr lang="en-US" sz="1200" u="sng" dirty="0" err="1"/>
              <a:t>Sonchus</a:t>
            </a:r>
            <a:r>
              <a:rPr lang="en-US" sz="1200" u="sng" dirty="0"/>
              <a:t> </a:t>
            </a:r>
            <a:r>
              <a:rPr lang="en-US" sz="1200" u="sng" dirty="0" err="1"/>
              <a:t>arvensis</a:t>
            </a:r>
            <a:endParaRPr lang="en-US" sz="1200" dirty="0"/>
          </a:p>
          <a:p>
            <a:r>
              <a:rPr lang="en-US" sz="1200" b="1" dirty="0" err="1"/>
              <a:t>Plumeless</a:t>
            </a:r>
            <a:r>
              <a:rPr lang="en-US" sz="1200" b="1" dirty="0"/>
              <a:t> thistle</a:t>
            </a:r>
            <a:r>
              <a:rPr lang="en-US" sz="1200" dirty="0"/>
              <a:t>  </a:t>
            </a:r>
            <a:r>
              <a:rPr lang="en-US" sz="1200" u="sng" dirty="0" err="1"/>
              <a:t>Carduus</a:t>
            </a:r>
            <a:r>
              <a:rPr lang="en-US" sz="1200" u="sng" dirty="0"/>
              <a:t> </a:t>
            </a:r>
            <a:r>
              <a:rPr lang="en-US" sz="1200" u="sng" dirty="0" err="1"/>
              <a:t>acanthoides</a:t>
            </a:r>
            <a:endParaRPr lang="en-US" sz="1200" dirty="0"/>
          </a:p>
          <a:p>
            <a:r>
              <a:rPr lang="en-US" sz="1200" b="1" dirty="0"/>
              <a:t>Scotch thistle</a:t>
            </a:r>
            <a:r>
              <a:rPr lang="en-US" sz="1200" dirty="0"/>
              <a:t> </a:t>
            </a:r>
            <a:r>
              <a:rPr lang="en-US" sz="1200" u="sng" dirty="0" err="1"/>
              <a:t>Onopordum</a:t>
            </a:r>
            <a:r>
              <a:rPr lang="en-US" sz="1200" u="sng" dirty="0"/>
              <a:t> </a:t>
            </a:r>
            <a:r>
              <a:rPr lang="en-US" sz="1200" u="sng" dirty="0" err="1"/>
              <a:t>acanthium</a:t>
            </a:r>
            <a:endParaRPr lang="en-US" sz="1200" dirty="0"/>
          </a:p>
          <a:p>
            <a:r>
              <a:rPr lang="en-US" sz="1200" b="1" dirty="0"/>
              <a:t>Spotted knapweed</a:t>
            </a:r>
            <a:r>
              <a:rPr lang="en-US" sz="1200" dirty="0"/>
              <a:t>  </a:t>
            </a:r>
            <a:r>
              <a:rPr lang="en-US" sz="1200" u="sng" dirty="0" err="1"/>
              <a:t>Centaurea</a:t>
            </a:r>
            <a:r>
              <a:rPr lang="en-US" sz="1200" u="sng" dirty="0"/>
              <a:t> </a:t>
            </a:r>
            <a:r>
              <a:rPr lang="en-US" sz="1200" u="sng" dirty="0" err="1"/>
              <a:t>maculosa</a:t>
            </a:r>
            <a:endParaRPr lang="en-US" sz="1200" dirty="0"/>
          </a:p>
          <a:p>
            <a:r>
              <a:rPr lang="en-US" sz="1200" b="1" dirty="0" err="1"/>
              <a:t>Squarrose</a:t>
            </a:r>
            <a:r>
              <a:rPr lang="en-US" sz="1200" b="1" dirty="0"/>
              <a:t> knapweed</a:t>
            </a:r>
            <a:r>
              <a:rPr lang="en-US" sz="1200" dirty="0"/>
              <a:t>  </a:t>
            </a:r>
            <a:r>
              <a:rPr lang="en-US" sz="1200" u="sng" dirty="0" err="1"/>
              <a:t>Centaurea</a:t>
            </a:r>
            <a:r>
              <a:rPr lang="en-US" sz="1200" u="sng" dirty="0"/>
              <a:t> </a:t>
            </a:r>
            <a:r>
              <a:rPr lang="en-US" sz="1200" u="sng" dirty="0" err="1"/>
              <a:t>squarrosa</a:t>
            </a:r>
            <a:endParaRPr lang="en-US" sz="1200" dirty="0"/>
          </a:p>
          <a:p>
            <a:r>
              <a:rPr lang="en-US" sz="1200" b="1" dirty="0" err="1"/>
              <a:t>Yellowspine</a:t>
            </a:r>
            <a:r>
              <a:rPr lang="en-US" sz="1200" b="1" dirty="0"/>
              <a:t> thistle  </a:t>
            </a:r>
            <a:r>
              <a:rPr lang="en-US" sz="1200" u="sng" dirty="0" err="1"/>
              <a:t>Cirsium</a:t>
            </a:r>
            <a:r>
              <a:rPr lang="en-US" sz="1200" u="sng" dirty="0"/>
              <a:t> </a:t>
            </a:r>
            <a:r>
              <a:rPr lang="en-US" sz="1200" u="sng" dirty="0" err="1"/>
              <a:t>ochrocentrum</a:t>
            </a:r>
            <a:endParaRPr lang="en-US" sz="1200" dirty="0"/>
          </a:p>
        </p:txBody>
      </p:sp>
      <p:sp>
        <p:nvSpPr>
          <p:cNvPr id="5" name="TextBox 4"/>
          <p:cNvSpPr txBox="1"/>
          <p:nvPr/>
        </p:nvSpPr>
        <p:spPr>
          <a:xfrm>
            <a:off x="342899" y="4117521"/>
            <a:ext cx="4038599" cy="2492990"/>
          </a:xfrm>
          <a:prstGeom prst="rect">
            <a:avLst/>
          </a:prstGeom>
          <a:noFill/>
        </p:spPr>
        <p:txBody>
          <a:bodyPr wrap="square" rtlCol="0">
            <a:spAutoFit/>
          </a:bodyPr>
          <a:lstStyle/>
          <a:p>
            <a:r>
              <a:rPr lang="en-US" sz="1200" b="1" dirty="0"/>
              <a:t>"B" RATED</a:t>
            </a:r>
            <a:endParaRPr lang="en-US" sz="1200" dirty="0"/>
          </a:p>
          <a:p>
            <a:r>
              <a:rPr lang="en-US" sz="1200" b="1" dirty="0"/>
              <a:t> </a:t>
            </a:r>
            <a:endParaRPr lang="en-US" sz="1200" dirty="0"/>
          </a:p>
          <a:p>
            <a:r>
              <a:rPr lang="en-US" sz="1200" b="1" dirty="0"/>
              <a:t>Austrian </a:t>
            </a:r>
            <a:r>
              <a:rPr lang="en-US" sz="1200" b="1" dirty="0" err="1"/>
              <a:t>fieldcrest</a:t>
            </a:r>
            <a:r>
              <a:rPr lang="en-US" sz="1200" dirty="0"/>
              <a:t>   </a:t>
            </a:r>
            <a:r>
              <a:rPr lang="en-US" sz="1200" u="sng" dirty="0" err="1"/>
              <a:t>Rorippa</a:t>
            </a:r>
            <a:r>
              <a:rPr lang="en-US" sz="1200" u="sng" dirty="0"/>
              <a:t> </a:t>
            </a:r>
            <a:r>
              <a:rPr lang="en-US" sz="1200" u="sng" dirty="0" err="1"/>
              <a:t>austriaca</a:t>
            </a:r>
            <a:endParaRPr lang="en-US" sz="1200" dirty="0"/>
          </a:p>
          <a:p>
            <a:r>
              <a:rPr lang="en-US" sz="1200" b="1" dirty="0"/>
              <a:t>Canada thistle</a:t>
            </a:r>
            <a:r>
              <a:rPr lang="en-US" sz="1200" dirty="0"/>
              <a:t>  </a:t>
            </a:r>
            <a:r>
              <a:rPr lang="en-US" sz="1200" u="sng" dirty="0" err="1"/>
              <a:t>Cirsium</a:t>
            </a:r>
            <a:r>
              <a:rPr lang="en-US" sz="1200" u="sng" dirty="0"/>
              <a:t> </a:t>
            </a:r>
            <a:r>
              <a:rPr lang="en-US" sz="1200" u="sng" dirty="0" err="1"/>
              <a:t>arvense</a:t>
            </a:r>
            <a:endParaRPr lang="en-US" sz="1200" dirty="0"/>
          </a:p>
          <a:p>
            <a:r>
              <a:rPr lang="en-US" sz="1200" b="1" dirty="0"/>
              <a:t>Dyer's </a:t>
            </a:r>
            <a:r>
              <a:rPr lang="en-US" sz="1200" b="1" dirty="0" err="1"/>
              <a:t>woad</a:t>
            </a:r>
            <a:r>
              <a:rPr lang="en-US" sz="1200" dirty="0"/>
              <a:t>  </a:t>
            </a:r>
            <a:r>
              <a:rPr lang="en-US" sz="1200" u="sng" dirty="0" err="1"/>
              <a:t>Isatis</a:t>
            </a:r>
            <a:r>
              <a:rPr lang="en-US" sz="1200" u="sng" dirty="0"/>
              <a:t> </a:t>
            </a:r>
            <a:r>
              <a:rPr lang="en-US" sz="1200" u="sng" dirty="0" err="1"/>
              <a:t>tinctoria</a:t>
            </a:r>
            <a:endParaRPr lang="en-US" sz="1200" dirty="0"/>
          </a:p>
          <a:p>
            <a:r>
              <a:rPr lang="en-US" sz="1200" b="1" dirty="0"/>
              <a:t>Globe-podded </a:t>
            </a:r>
            <a:r>
              <a:rPr lang="en-US" sz="1200" b="1" dirty="0" err="1"/>
              <a:t>hoarycress</a:t>
            </a:r>
            <a:r>
              <a:rPr lang="en-US" sz="1200" dirty="0"/>
              <a:t>  </a:t>
            </a:r>
            <a:r>
              <a:rPr lang="en-US" sz="1200" u="sng" dirty="0" err="1"/>
              <a:t>Cardaria</a:t>
            </a:r>
            <a:r>
              <a:rPr lang="en-US" sz="1200" u="sng" dirty="0"/>
              <a:t> </a:t>
            </a:r>
            <a:r>
              <a:rPr lang="en-US" sz="1200" u="sng" dirty="0" err="1"/>
              <a:t>pubescens</a:t>
            </a:r>
            <a:endParaRPr lang="en-US" sz="1200" dirty="0"/>
          </a:p>
          <a:p>
            <a:r>
              <a:rPr lang="en-US" sz="1200" b="1" dirty="0"/>
              <a:t>Heart-podded </a:t>
            </a:r>
            <a:r>
              <a:rPr lang="en-US" sz="1200" b="1" dirty="0" err="1"/>
              <a:t>hoarycress</a:t>
            </a:r>
            <a:r>
              <a:rPr lang="en-US" sz="1200" dirty="0"/>
              <a:t>  </a:t>
            </a:r>
            <a:r>
              <a:rPr lang="en-US" sz="1200" u="sng" dirty="0" err="1"/>
              <a:t>Cardaria</a:t>
            </a:r>
            <a:r>
              <a:rPr lang="en-US" sz="1200" u="sng" dirty="0"/>
              <a:t> </a:t>
            </a:r>
            <a:r>
              <a:rPr lang="en-US" sz="1200" u="sng" dirty="0" err="1"/>
              <a:t>draba</a:t>
            </a:r>
            <a:endParaRPr lang="en-US" sz="1200" dirty="0"/>
          </a:p>
          <a:p>
            <a:r>
              <a:rPr lang="en-US" sz="1200" b="1" dirty="0"/>
              <a:t>Jointed </a:t>
            </a:r>
            <a:r>
              <a:rPr lang="en-US" sz="1200" b="1" dirty="0" err="1" smtClean="0"/>
              <a:t>goatgrass</a:t>
            </a:r>
            <a:r>
              <a:rPr lang="en-US" sz="1200" dirty="0"/>
              <a:t> </a:t>
            </a:r>
            <a:r>
              <a:rPr lang="en-US" sz="1200" dirty="0" err="1" smtClean="0"/>
              <a:t>Aegilops</a:t>
            </a:r>
            <a:r>
              <a:rPr lang="en-US" sz="1200" dirty="0" smtClean="0"/>
              <a:t> </a:t>
            </a:r>
            <a:r>
              <a:rPr lang="en-US" sz="1200" u="sng" dirty="0" err="1" smtClean="0"/>
              <a:t>cylindrica</a:t>
            </a:r>
            <a:endParaRPr lang="en-US" sz="1200" dirty="0"/>
          </a:p>
          <a:p>
            <a:r>
              <a:rPr lang="en-US" sz="1200" b="1" dirty="0"/>
              <a:t>Mediterranean sage</a:t>
            </a:r>
            <a:r>
              <a:rPr lang="en-US" sz="1200" dirty="0"/>
              <a:t>  </a:t>
            </a:r>
            <a:r>
              <a:rPr lang="en-US" sz="1200" u="sng" dirty="0"/>
              <a:t>Salvia </a:t>
            </a:r>
            <a:r>
              <a:rPr lang="en-US" sz="1200" u="sng" dirty="0" err="1"/>
              <a:t>aethiopis</a:t>
            </a:r>
            <a:endParaRPr lang="en-US" sz="1200" dirty="0"/>
          </a:p>
          <a:p>
            <a:r>
              <a:rPr lang="en-US" sz="1200" b="1" dirty="0"/>
              <a:t>Perennial peppercress</a:t>
            </a:r>
            <a:r>
              <a:rPr lang="en-US" sz="1200" dirty="0"/>
              <a:t>  </a:t>
            </a:r>
            <a:r>
              <a:rPr lang="en-US" sz="1200" u="sng" dirty="0" err="1"/>
              <a:t>Lepidium</a:t>
            </a:r>
            <a:r>
              <a:rPr lang="en-US" sz="1200" u="sng" dirty="0"/>
              <a:t> </a:t>
            </a:r>
            <a:r>
              <a:rPr lang="en-US" sz="1200" u="sng" dirty="0" err="1"/>
              <a:t>latifolium</a:t>
            </a:r>
            <a:endParaRPr lang="en-US" sz="1200" dirty="0"/>
          </a:p>
          <a:p>
            <a:r>
              <a:rPr lang="en-US" sz="1200" b="1" dirty="0"/>
              <a:t>Purple mustard  </a:t>
            </a:r>
            <a:r>
              <a:rPr lang="en-US" sz="1200" u="sng" dirty="0" err="1"/>
              <a:t>Chorispora</a:t>
            </a:r>
            <a:r>
              <a:rPr lang="en-US" sz="1200" u="sng" dirty="0"/>
              <a:t> </a:t>
            </a:r>
            <a:r>
              <a:rPr lang="en-US" sz="1200" u="sng" dirty="0" err="1"/>
              <a:t>tenella</a:t>
            </a:r>
            <a:endParaRPr lang="en-US" sz="1200" dirty="0"/>
          </a:p>
          <a:p>
            <a:r>
              <a:rPr lang="en-US" sz="1200" b="1" dirty="0" err="1"/>
              <a:t>Quackgrass</a:t>
            </a:r>
            <a:r>
              <a:rPr lang="en-US" sz="1200" dirty="0"/>
              <a:t>  </a:t>
            </a:r>
            <a:r>
              <a:rPr lang="en-US" sz="1200" u="sng" dirty="0" err="1"/>
              <a:t>Elytrigia</a:t>
            </a:r>
            <a:r>
              <a:rPr lang="en-US" sz="1200" u="sng" dirty="0"/>
              <a:t> </a:t>
            </a:r>
            <a:r>
              <a:rPr lang="en-US" sz="1200" u="sng" dirty="0" err="1"/>
              <a:t>repens</a:t>
            </a:r>
            <a:endParaRPr lang="en-US" sz="1200" dirty="0"/>
          </a:p>
          <a:p>
            <a:r>
              <a:rPr lang="en-US" sz="1200" b="1" dirty="0"/>
              <a:t>Russian knapweed</a:t>
            </a:r>
            <a:r>
              <a:rPr lang="en-US" sz="1200" dirty="0"/>
              <a:t>  </a:t>
            </a:r>
            <a:r>
              <a:rPr lang="en-US" sz="1200" u="sng" dirty="0" err="1"/>
              <a:t>Acroptilon</a:t>
            </a:r>
            <a:r>
              <a:rPr lang="en-US" sz="1200" u="sng" dirty="0"/>
              <a:t> </a:t>
            </a:r>
            <a:r>
              <a:rPr lang="en-US" sz="1200" u="sng" dirty="0" err="1"/>
              <a:t>repens</a:t>
            </a:r>
            <a:endParaRPr lang="en-US" sz="1200" dirty="0"/>
          </a:p>
        </p:txBody>
      </p:sp>
      <p:sp>
        <p:nvSpPr>
          <p:cNvPr id="6" name="TextBox 5"/>
          <p:cNvSpPr txBox="1"/>
          <p:nvPr/>
        </p:nvSpPr>
        <p:spPr>
          <a:xfrm>
            <a:off x="4993821" y="1295400"/>
            <a:ext cx="3733800" cy="2308324"/>
          </a:xfrm>
          <a:prstGeom prst="rect">
            <a:avLst/>
          </a:prstGeom>
          <a:noFill/>
        </p:spPr>
        <p:txBody>
          <a:bodyPr wrap="square" rtlCol="0">
            <a:spAutoFit/>
          </a:bodyPr>
          <a:lstStyle/>
          <a:p>
            <a:r>
              <a:rPr lang="en-US" sz="1200" b="1" dirty="0"/>
              <a:t>"C" RATED</a:t>
            </a:r>
            <a:endParaRPr lang="en-US" sz="1200" dirty="0"/>
          </a:p>
          <a:p>
            <a:r>
              <a:rPr lang="en-US" sz="1200" b="1" dirty="0"/>
              <a:t> </a:t>
            </a:r>
            <a:endParaRPr lang="en-US" sz="1200" dirty="0"/>
          </a:p>
          <a:p>
            <a:r>
              <a:rPr lang="en-US" sz="1200" b="1" dirty="0"/>
              <a:t>Bull Thistle </a:t>
            </a:r>
            <a:r>
              <a:rPr lang="en-US" sz="1200" u="sng" dirty="0" err="1"/>
              <a:t>Cirsium</a:t>
            </a:r>
            <a:r>
              <a:rPr lang="en-US" sz="1200" u="sng" dirty="0"/>
              <a:t> </a:t>
            </a:r>
            <a:r>
              <a:rPr lang="en-US" sz="1200" u="sng" dirty="0" err="1"/>
              <a:t>vulgare</a:t>
            </a:r>
            <a:endParaRPr lang="en-US" sz="1200" dirty="0"/>
          </a:p>
          <a:p>
            <a:r>
              <a:rPr lang="en-US" sz="1200" b="1" dirty="0"/>
              <a:t>Dodder</a:t>
            </a:r>
            <a:r>
              <a:rPr lang="en-US" sz="1200" dirty="0"/>
              <a:t>  </a:t>
            </a:r>
            <a:r>
              <a:rPr lang="en-US" sz="1200" u="sng" dirty="0" err="1"/>
              <a:t>Cuscuta</a:t>
            </a:r>
            <a:r>
              <a:rPr lang="en-US" sz="1200" u="sng" dirty="0"/>
              <a:t> </a:t>
            </a:r>
            <a:r>
              <a:rPr lang="en-US" sz="1200" u="sng" dirty="0" err="1"/>
              <a:t>ssp</a:t>
            </a:r>
            <a:endParaRPr lang="en-US" sz="1200" dirty="0"/>
          </a:p>
          <a:p>
            <a:r>
              <a:rPr lang="en-US" sz="1200" b="1" dirty="0"/>
              <a:t>Field bindweed</a:t>
            </a:r>
            <a:r>
              <a:rPr lang="en-US" sz="1200" dirty="0"/>
              <a:t>  </a:t>
            </a:r>
            <a:r>
              <a:rPr lang="en-US" sz="1200" u="sng" dirty="0"/>
              <a:t>Convolvulus </a:t>
            </a:r>
            <a:r>
              <a:rPr lang="en-US" sz="1200" u="sng" dirty="0" err="1"/>
              <a:t>arvensis</a:t>
            </a:r>
            <a:endParaRPr lang="en-US" sz="1200" dirty="0"/>
          </a:p>
          <a:p>
            <a:r>
              <a:rPr lang="en-US" sz="1200" b="1" dirty="0" err="1"/>
              <a:t>Klamathweed</a:t>
            </a:r>
            <a:r>
              <a:rPr lang="en-US" sz="1200" dirty="0"/>
              <a:t>  </a:t>
            </a:r>
            <a:r>
              <a:rPr lang="en-US" sz="1200" u="sng" dirty="0" err="1"/>
              <a:t>Hypericum</a:t>
            </a:r>
            <a:r>
              <a:rPr lang="en-US" sz="1200" u="sng" dirty="0"/>
              <a:t> </a:t>
            </a:r>
            <a:r>
              <a:rPr lang="en-US" sz="1200" u="sng" dirty="0" err="1"/>
              <a:t>perforatum</a:t>
            </a:r>
            <a:endParaRPr lang="en-US" sz="1200" dirty="0"/>
          </a:p>
          <a:p>
            <a:r>
              <a:rPr lang="en-US" sz="1200" b="1" dirty="0" err="1"/>
              <a:t>Medusahead</a:t>
            </a:r>
            <a:r>
              <a:rPr lang="en-US" sz="1200" b="1" dirty="0"/>
              <a:t>  </a:t>
            </a:r>
            <a:r>
              <a:rPr lang="en-US" sz="1200" u="sng" dirty="0" err="1"/>
              <a:t>Taeniatherum</a:t>
            </a:r>
            <a:r>
              <a:rPr lang="en-US" sz="1200" u="sng" dirty="0"/>
              <a:t> caput-</a:t>
            </a:r>
            <a:r>
              <a:rPr lang="en-US" sz="1200" u="sng" dirty="0" err="1"/>
              <a:t>medusae</a:t>
            </a:r>
            <a:endParaRPr lang="en-US" sz="1200" dirty="0"/>
          </a:p>
          <a:p>
            <a:r>
              <a:rPr lang="en-US" sz="1200" b="1" dirty="0"/>
              <a:t>Poison hemlock </a:t>
            </a:r>
            <a:r>
              <a:rPr lang="en-US" sz="1200" dirty="0"/>
              <a:t>Conium </a:t>
            </a:r>
            <a:r>
              <a:rPr lang="en-US" sz="1200" dirty="0" err="1"/>
              <a:t>maculatum</a:t>
            </a:r>
            <a:endParaRPr lang="en-US" sz="1200" dirty="0"/>
          </a:p>
          <a:p>
            <a:r>
              <a:rPr lang="en-US" sz="1200" b="1" dirty="0"/>
              <a:t>Pheasant eye </a:t>
            </a:r>
            <a:r>
              <a:rPr lang="en-US" sz="1200" dirty="0"/>
              <a:t>Adonis </a:t>
            </a:r>
            <a:r>
              <a:rPr lang="en-US" sz="1200" dirty="0" err="1"/>
              <a:t>aestivalis</a:t>
            </a:r>
            <a:endParaRPr lang="en-US" sz="1200" dirty="0"/>
          </a:p>
          <a:p>
            <a:r>
              <a:rPr lang="en-US" sz="1200" b="1" dirty="0" err="1"/>
              <a:t>Puncturevine</a:t>
            </a:r>
            <a:r>
              <a:rPr lang="en-US" sz="1200" dirty="0"/>
              <a:t>  </a:t>
            </a:r>
            <a:r>
              <a:rPr lang="en-US" sz="1200" u="sng" dirty="0" err="1"/>
              <a:t>Tribulus</a:t>
            </a:r>
            <a:r>
              <a:rPr lang="en-US" sz="1200" u="sng" dirty="0"/>
              <a:t> </a:t>
            </a:r>
            <a:r>
              <a:rPr lang="en-US" sz="1200" u="sng" dirty="0" err="1"/>
              <a:t>terrestris</a:t>
            </a:r>
            <a:endParaRPr lang="en-US" sz="1200" dirty="0"/>
          </a:p>
          <a:p>
            <a:r>
              <a:rPr lang="en-US" sz="1200" b="1" dirty="0"/>
              <a:t>Russian thistle  </a:t>
            </a:r>
            <a:r>
              <a:rPr lang="en-US" sz="1200" u="sng" dirty="0" err="1"/>
              <a:t>Salsola</a:t>
            </a:r>
            <a:r>
              <a:rPr lang="en-US" sz="1200" u="sng" dirty="0"/>
              <a:t> tragus</a:t>
            </a:r>
            <a:endParaRPr lang="en-US" sz="1200" dirty="0"/>
          </a:p>
          <a:p>
            <a:r>
              <a:rPr lang="en-US" sz="1200" b="1" dirty="0" err="1"/>
              <a:t>Yellowstar</a:t>
            </a:r>
            <a:r>
              <a:rPr lang="en-US" sz="1200" b="1" dirty="0"/>
              <a:t> thistle</a:t>
            </a:r>
            <a:r>
              <a:rPr lang="en-US" sz="1200" dirty="0"/>
              <a:t>  </a:t>
            </a:r>
            <a:r>
              <a:rPr lang="en-US" sz="1200" u="sng" dirty="0" err="1"/>
              <a:t>Centaurea</a:t>
            </a:r>
            <a:r>
              <a:rPr lang="en-US" sz="1200" u="sng" dirty="0"/>
              <a:t> </a:t>
            </a:r>
            <a:r>
              <a:rPr lang="en-US" sz="1200" u="sng" dirty="0" err="1"/>
              <a:t>solstitialis</a:t>
            </a:r>
            <a:endParaRPr lang="en-US" sz="1200" dirty="0"/>
          </a:p>
        </p:txBody>
      </p:sp>
      <p:sp>
        <p:nvSpPr>
          <p:cNvPr id="8" name="TextBox 7"/>
          <p:cNvSpPr txBox="1"/>
          <p:nvPr/>
        </p:nvSpPr>
        <p:spPr>
          <a:xfrm>
            <a:off x="4800600" y="4114800"/>
            <a:ext cx="3927021" cy="1600438"/>
          </a:xfrm>
          <a:prstGeom prst="rect">
            <a:avLst/>
          </a:prstGeom>
          <a:noFill/>
        </p:spPr>
        <p:txBody>
          <a:bodyPr wrap="square" rtlCol="0">
            <a:spAutoFit/>
          </a:bodyPr>
          <a:lstStyle/>
          <a:p>
            <a:r>
              <a:rPr lang="en-US" b="1" dirty="0"/>
              <a:t> </a:t>
            </a:r>
            <a:endParaRPr lang="en-US" dirty="0"/>
          </a:p>
          <a:p>
            <a:r>
              <a:rPr lang="en-US" sz="2000" b="1" dirty="0"/>
              <a:t>Klamath County Oregon</a:t>
            </a:r>
            <a:endParaRPr lang="en-US" sz="2000" dirty="0"/>
          </a:p>
          <a:p>
            <a:r>
              <a:rPr lang="en-US" sz="2000" b="1" dirty="0"/>
              <a:t> </a:t>
            </a:r>
            <a:endParaRPr lang="en-US" sz="2000" dirty="0"/>
          </a:p>
          <a:p>
            <a:r>
              <a:rPr lang="en-US" sz="2000" b="1" dirty="0"/>
              <a:t> </a:t>
            </a:r>
            <a:r>
              <a:rPr lang="en-US" sz="2000" dirty="0" smtClean="0"/>
              <a:t>Commissioners </a:t>
            </a:r>
            <a:r>
              <a:rPr lang="en-US" sz="2000" dirty="0"/>
              <a:t>approved 2014 noxious weed </a:t>
            </a:r>
            <a:r>
              <a:rPr lang="en-US" sz="2000" dirty="0" smtClean="0"/>
              <a:t>list</a:t>
            </a:r>
          </a:p>
        </p:txBody>
      </p:sp>
    </p:spTree>
    <p:extLst>
      <p:ext uri="{BB962C8B-B14F-4D97-AF65-F5344CB8AC3E}">
        <p14:creationId xmlns:p14="http://schemas.microsoft.com/office/powerpoint/2010/main" val="407347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endParaRPr lang="en-US" dirty="0"/>
          </a:p>
        </p:txBody>
      </p:sp>
      <p:pic>
        <p:nvPicPr>
          <p:cNvPr id="1027" name="Picture 3" descr="F:\Dons Work\Helicopter07\DSCN34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99" y="228600"/>
            <a:ext cx="4175421"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Dons Work\Helicopter07\DSCN3409.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28600"/>
            <a:ext cx="4175332" cy="31242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Dons Work\Helicopter07\DSCN34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199" y="3352800"/>
            <a:ext cx="4175421" cy="33503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Dons Work\Helicopter07\DSCN339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95800" y="3357550"/>
            <a:ext cx="4529383" cy="338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809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399" y="3733800"/>
            <a:ext cx="4267201" cy="2971800"/>
          </a:xfrm>
        </p:spPr>
        <p:txBody>
          <a:bodyPr/>
          <a:lstStyle/>
          <a:p>
            <a:endParaRPr lang="en-US" dirty="0"/>
          </a:p>
        </p:txBody>
      </p:sp>
      <p:pic>
        <p:nvPicPr>
          <p:cNvPr id="5122" name="Picture 2" descr="C:\Users\dcollier\Pictures\Aloise Scotch\DSCN17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52400"/>
            <a:ext cx="4260610" cy="31954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Tall white top\HPIM2015.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61496" y="3607887"/>
            <a:ext cx="4138652" cy="311676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2013\andmaypict\Camera\20130601_17012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08014" y="3886199"/>
            <a:ext cx="4708931" cy="2889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2013\andmaypict\Camera\20130527_17075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168063"/>
            <a:ext cx="3979333" cy="317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824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5772358" cy="772076"/>
          </a:xfrm>
        </p:spPr>
        <p:txBody>
          <a:bodyPr/>
          <a:lstStyle/>
          <a:p>
            <a:r>
              <a:rPr lang="en-US" dirty="0" smtClean="0"/>
              <a:t>  </a:t>
            </a:r>
            <a:endParaRPr lang="en-US" dirty="0"/>
          </a:p>
        </p:txBody>
      </p:sp>
      <p:sp>
        <p:nvSpPr>
          <p:cNvPr id="3" name="Content Placeholder 2"/>
          <p:cNvSpPr>
            <a:spLocks noGrp="1"/>
          </p:cNvSpPr>
          <p:nvPr>
            <p:ph idx="1"/>
          </p:nvPr>
        </p:nvSpPr>
        <p:spPr>
          <a:xfrm>
            <a:off x="762000" y="2438400"/>
            <a:ext cx="7125112" cy="4051437"/>
          </a:xfrm>
        </p:spPr>
        <p:txBody>
          <a:bodyPr>
            <a:normAutofit/>
          </a:bodyPr>
          <a:lstStyle/>
          <a:p>
            <a:pPr marL="0" indent="0">
              <a:buNone/>
            </a:pPr>
            <a:r>
              <a:rPr lang="en-US" dirty="0"/>
              <a:t/>
            </a:r>
            <a:br>
              <a:rPr lang="en-US" dirty="0"/>
            </a:br>
            <a:endParaRPr lang="en-US" dirty="0"/>
          </a:p>
        </p:txBody>
      </p:sp>
      <p:pic>
        <p:nvPicPr>
          <p:cNvPr id="1026" name="Picture 2" descr="F:\2014\Camera\20131211_1116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225" y="457200"/>
            <a:ext cx="874537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39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Joseph Moreo</a:t>
            </a:r>
          </a:p>
          <a:p>
            <a:pPr marL="365760" lvl="1" indent="0">
              <a:buNone/>
            </a:pPr>
            <a:r>
              <a:rPr lang="en-US" dirty="0" smtClean="0"/>
              <a:t>Agricultural Commissioner</a:t>
            </a:r>
          </a:p>
          <a:p>
            <a:pPr marL="365760" lvl="1" indent="0">
              <a:buNone/>
            </a:pPr>
            <a:r>
              <a:rPr lang="en-US" dirty="0" smtClean="0"/>
              <a:t>Sealer of Weights and Measures</a:t>
            </a:r>
          </a:p>
          <a:p>
            <a:pPr marL="365760" lvl="1" indent="0">
              <a:buNone/>
            </a:pPr>
            <a:endParaRPr lang="en-US" dirty="0"/>
          </a:p>
          <a:p>
            <a:pPr marL="365760" lvl="1" indent="0">
              <a:buNone/>
            </a:pPr>
            <a:r>
              <a:rPr lang="en-US" dirty="0" smtClean="0"/>
              <a:t>Modoc and Lassen Counties</a:t>
            </a:r>
          </a:p>
          <a:p>
            <a:pPr marL="365760" lvl="1" indent="0">
              <a:buNone/>
            </a:pPr>
            <a:r>
              <a:rPr lang="en-US" dirty="0" smtClean="0"/>
              <a:t>202 W. 4</a:t>
            </a:r>
            <a:r>
              <a:rPr lang="en-US" baseline="30000" dirty="0" smtClean="0"/>
              <a:t>th</a:t>
            </a:r>
            <a:r>
              <a:rPr lang="en-US" dirty="0" smtClean="0"/>
              <a:t> ST</a:t>
            </a:r>
          </a:p>
          <a:p>
            <a:pPr marL="365760" lvl="1" indent="0">
              <a:buNone/>
            </a:pPr>
            <a:r>
              <a:rPr lang="en-US" dirty="0" smtClean="0"/>
              <a:t>Alturas, CA 96101</a:t>
            </a:r>
          </a:p>
          <a:p>
            <a:pPr marL="365760" lvl="1" indent="0">
              <a:buNone/>
            </a:pPr>
            <a:r>
              <a:rPr lang="en-US" dirty="0" smtClean="0"/>
              <a:t>susiephilpott@co.modoc.ca.us</a:t>
            </a:r>
            <a:endParaRPr lang="en-US" dirty="0"/>
          </a:p>
        </p:txBody>
      </p:sp>
    </p:spTree>
    <p:extLst>
      <p:ext uri="{BB962C8B-B14F-4D97-AF65-F5344CB8AC3E}">
        <p14:creationId xmlns:p14="http://schemas.microsoft.com/office/powerpoint/2010/main" val="1559114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2400" dirty="0"/>
              <a:t/>
            </a:r>
            <a:br>
              <a:rPr lang="en-US" sz="2400" dirty="0"/>
            </a:br>
            <a:r>
              <a:rPr lang="en-US" sz="2600" dirty="0"/>
              <a:t>A pest of known economic or environmental detriment and, if present in California, it is usually widespread. C-rated organisms are eligible to enter the state as long as the commodities with which they are associated conform to pest cleanliness standards when found in nursery stock shipments. If found in the state, they are subject to regulations designed to retard spread or to suppress at the discretion of the individual county agricultural commissioner. There is no state enforced action other than providing for pest cleanliness. </a:t>
            </a:r>
          </a:p>
          <a:p>
            <a:pPr marL="0" indent="0">
              <a:buNone/>
            </a:pPr>
            <a:endParaRPr lang="en-US" sz="2400" dirty="0"/>
          </a:p>
        </p:txBody>
      </p:sp>
      <p:pic>
        <p:nvPicPr>
          <p:cNvPr id="3074" name="Picture 2" descr="F:\Dons Work\Carrie Pirosko\DCIM\101MSDCF\DSC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5750"/>
            <a:ext cx="8255000" cy="619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671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3029155" cy="4429676"/>
          </a:xfrm>
        </p:spPr>
        <p:txBody>
          <a:bodyPr/>
          <a:lstStyle/>
          <a:p>
            <a:endParaRPr lang="en-US" dirty="0"/>
          </a:p>
        </p:txBody>
      </p:sp>
      <p:sp>
        <p:nvSpPr>
          <p:cNvPr id="3" name="Content Placeholder 2"/>
          <p:cNvSpPr>
            <a:spLocks noGrp="1"/>
          </p:cNvSpPr>
          <p:nvPr>
            <p:ph idx="1"/>
          </p:nvPr>
        </p:nvSpPr>
        <p:spPr>
          <a:xfrm>
            <a:off x="990600" y="1905000"/>
            <a:ext cx="7125112" cy="4051437"/>
          </a:xfrm>
        </p:spPr>
        <p:txBody>
          <a:bodyPr>
            <a:normAutofit/>
          </a:bodyPr>
          <a:lstStyle/>
          <a:p>
            <a:pPr marL="0" indent="0">
              <a:buNone/>
            </a:pPr>
            <a:r>
              <a:rPr lang="en-US" sz="2800" dirty="0"/>
              <a:t/>
            </a:r>
            <a:br>
              <a:rPr lang="en-US" sz="2800" dirty="0"/>
            </a:br>
            <a:endParaRPr lang="en-US" sz="2600" dirty="0"/>
          </a:p>
        </p:txBody>
      </p:sp>
      <p:pic>
        <p:nvPicPr>
          <p:cNvPr id="4100" name="Picture 4" descr="F:\Dons Work\Carrie Pirosko\DCIM\101MSDCF\DSC0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14300"/>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Dons Work\Carrie Pirosko\DCIM\101MSDCF\DSC000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530600"/>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Dons Work\Carrie Pirosko\DCIM\101MSDCF\DSC00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0351" y="3530600"/>
            <a:ext cx="2438400" cy="3251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Dons Work\Carrie Pirosko\DCIM\101MSDCF\DSC000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858" y="114301"/>
            <a:ext cx="2438399" cy="325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85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smtClean="0"/>
              <a:t>D“ rated</a:t>
            </a:r>
            <a:endParaRPr lang="en-US" dirty="0"/>
          </a:p>
        </p:txBody>
      </p:sp>
      <p:sp>
        <p:nvSpPr>
          <p:cNvPr id="3" name="Content Placeholder 2"/>
          <p:cNvSpPr>
            <a:spLocks noGrp="1"/>
          </p:cNvSpPr>
          <p:nvPr>
            <p:ph idx="1"/>
          </p:nvPr>
        </p:nvSpPr>
        <p:spPr>
          <a:xfrm>
            <a:off x="4724400" y="179780"/>
            <a:ext cx="3791155" cy="2993239"/>
          </a:xfrm>
        </p:spPr>
        <p:txBody>
          <a:bodyPr>
            <a:normAutofit fontScale="55000" lnSpcReduction="20000"/>
          </a:bodyPr>
          <a:lstStyle/>
          <a:p>
            <a:pPr marL="0" indent="0">
              <a:buNone/>
            </a:pPr>
            <a:r>
              <a:rPr lang="en-US" dirty="0"/>
              <a:t/>
            </a:r>
            <a:br>
              <a:rPr lang="en-US" dirty="0"/>
            </a:br>
            <a:r>
              <a:rPr lang="en-US" sz="3600" dirty="0"/>
              <a:t>An organism known to be of little or no economic or environmental detriment, to have an extremely low likelihood of </a:t>
            </a:r>
            <a:r>
              <a:rPr lang="en-US" sz="3600" dirty="0" err="1"/>
              <a:t>weediness</a:t>
            </a:r>
            <a:r>
              <a:rPr lang="en-US" sz="3600" dirty="0"/>
              <a:t>, or is known to be a parasite or predator. There is no state enforced action.</a:t>
            </a:r>
          </a:p>
          <a:p>
            <a:endParaRPr lang="en-US" dirty="0"/>
          </a:p>
        </p:txBody>
      </p:sp>
      <p:pic>
        <p:nvPicPr>
          <p:cNvPr id="6146" name="Picture 2" descr="F:\Dons Work\2012\SV Knapweed\100HP707\HPIM2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7" y="0"/>
            <a:ext cx="4452079"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1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024744" cy="76200"/>
          </a:xfrm>
        </p:spPr>
        <p:txBody>
          <a:bodyPr>
            <a:normAutofit fontScale="90000"/>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600" dirty="0"/>
              <a:t/>
            </a:r>
            <a:br>
              <a:rPr lang="en-US" sz="3600" dirty="0"/>
            </a:br>
            <a:r>
              <a:rPr lang="en-US" sz="3600" dirty="0" smtClean="0"/>
              <a:t>Several Steps to Certification &amp; Restricted Material Permit  Process</a:t>
            </a:r>
            <a:r>
              <a:rPr lang="en-US" dirty="0" smtClean="0"/>
              <a:t/>
            </a:r>
            <a:br>
              <a:rPr lang="en-US" dirty="0" smtClean="0"/>
            </a:br>
            <a:endParaRPr lang="en-US" dirty="0"/>
          </a:p>
        </p:txBody>
      </p:sp>
      <p:sp>
        <p:nvSpPr>
          <p:cNvPr id="3" name="Content Placeholder 2"/>
          <p:cNvSpPr>
            <a:spLocks noGrp="1"/>
          </p:cNvSpPr>
          <p:nvPr>
            <p:ph idx="1"/>
          </p:nvPr>
        </p:nvSpPr>
        <p:spPr>
          <a:xfrm>
            <a:off x="1066800" y="1998447"/>
            <a:ext cx="5204908" cy="4232429"/>
          </a:xfrm>
        </p:spPr>
        <p:txBody>
          <a:bodyPr>
            <a:normAutofit fontScale="92500" lnSpcReduction="10000"/>
          </a:bodyPr>
          <a:lstStyle/>
          <a:p>
            <a:r>
              <a:rPr lang="en-US" dirty="0" smtClean="0"/>
              <a:t>1. Certification</a:t>
            </a:r>
          </a:p>
          <a:p>
            <a:pPr marL="0" indent="0">
              <a:buNone/>
            </a:pPr>
            <a:r>
              <a:rPr lang="en-US" dirty="0"/>
              <a:t> </a:t>
            </a:r>
            <a:r>
              <a:rPr lang="en-US" dirty="0" smtClean="0"/>
              <a:t>          Private applicator certification </a:t>
            </a:r>
          </a:p>
          <a:p>
            <a:pPr marL="0" indent="0">
              <a:buNone/>
            </a:pPr>
            <a:r>
              <a:rPr lang="en-US" dirty="0"/>
              <a:t> </a:t>
            </a:r>
            <a:r>
              <a:rPr lang="en-US" dirty="0" smtClean="0"/>
              <a:t>          new exams for 2013 </a:t>
            </a:r>
          </a:p>
          <a:p>
            <a:pPr marL="0" indent="0">
              <a:buNone/>
            </a:pPr>
            <a:r>
              <a:rPr lang="en-US" dirty="0"/>
              <a:t> </a:t>
            </a:r>
            <a:r>
              <a:rPr lang="en-US" dirty="0" smtClean="0"/>
              <a:t>          PCA/PCO/QAL Licenses</a:t>
            </a:r>
            <a:endParaRPr lang="en-US" dirty="0"/>
          </a:p>
          <a:p>
            <a:pPr marL="0" indent="0">
              <a:buNone/>
            </a:pPr>
            <a:r>
              <a:rPr lang="en-US" dirty="0" smtClean="0"/>
              <a:t>           administered by  DPR</a:t>
            </a:r>
          </a:p>
          <a:p>
            <a:pPr marL="0" indent="0">
              <a:buNone/>
            </a:pPr>
            <a:r>
              <a:rPr lang="en-US" dirty="0"/>
              <a:t> </a:t>
            </a:r>
            <a:r>
              <a:rPr lang="en-US" dirty="0" smtClean="0"/>
              <a:t>          continuing education requirements</a:t>
            </a:r>
          </a:p>
          <a:p>
            <a:pPr marL="0" indent="0">
              <a:buNone/>
            </a:pPr>
            <a:r>
              <a:rPr lang="en-US" dirty="0"/>
              <a:t> </a:t>
            </a:r>
            <a:r>
              <a:rPr lang="en-US" dirty="0" smtClean="0"/>
              <a:t>          courses must be approved by DPR    </a:t>
            </a:r>
          </a:p>
          <a:p>
            <a:r>
              <a:rPr lang="en-US" dirty="0" smtClean="0"/>
              <a:t>2. Obtain Restricted Materials Permit</a:t>
            </a:r>
          </a:p>
          <a:p>
            <a:r>
              <a:rPr lang="en-US" dirty="0" smtClean="0"/>
              <a:t>3. Provide Notice(s) of Intent to the County Agricultural Commissioner</a:t>
            </a:r>
          </a:p>
          <a:p>
            <a:r>
              <a:rPr lang="en-US" dirty="0" smtClean="0"/>
              <a:t>4. Submit Pesticide Use Reports- job/monthly</a:t>
            </a:r>
            <a:endParaRPr lang="en-US" dirty="0"/>
          </a:p>
        </p:txBody>
      </p:sp>
      <p:pic>
        <p:nvPicPr>
          <p:cNvPr id="1026" name="Picture 2"/>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6172200" y="2701183"/>
            <a:ext cx="2708201"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159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Private Applicator Certificate Examination</a:t>
            </a:r>
            <a:endParaRPr lang="en-US" dirty="0"/>
          </a:p>
        </p:txBody>
      </p:sp>
      <p:sp>
        <p:nvSpPr>
          <p:cNvPr id="3" name="Content Placeholder 2"/>
          <p:cNvSpPr>
            <a:spLocks noGrp="1"/>
          </p:cNvSpPr>
          <p:nvPr>
            <p:ph idx="1"/>
          </p:nvPr>
        </p:nvSpPr>
        <p:spPr/>
        <p:txBody>
          <a:bodyPr>
            <a:normAutofit/>
          </a:bodyPr>
          <a:lstStyle/>
          <a:p>
            <a:r>
              <a:rPr lang="en-US" dirty="0" smtClean="0"/>
              <a:t>70 Questions on:</a:t>
            </a:r>
          </a:p>
          <a:p>
            <a:pPr lvl="1"/>
            <a:r>
              <a:rPr lang="en-US" dirty="0" smtClean="0"/>
              <a:t>CA Pesticide Laws and Regulations</a:t>
            </a:r>
          </a:p>
          <a:p>
            <a:pPr lvl="1"/>
            <a:r>
              <a:rPr lang="en-US" dirty="0" smtClean="0"/>
              <a:t>Pesticide Safety</a:t>
            </a:r>
          </a:p>
          <a:p>
            <a:pPr lvl="1"/>
            <a:r>
              <a:rPr lang="en-US" dirty="0" smtClean="0"/>
              <a:t>Pesticide Label and Labeling</a:t>
            </a:r>
          </a:p>
          <a:p>
            <a:pPr lvl="1"/>
            <a:r>
              <a:rPr lang="en-US" dirty="0" smtClean="0"/>
              <a:t>Pesticide Emergencies</a:t>
            </a:r>
          </a:p>
          <a:p>
            <a:pPr lvl="1"/>
            <a:r>
              <a:rPr lang="en-US" dirty="0" smtClean="0"/>
              <a:t>Equipment Calibration</a:t>
            </a:r>
          </a:p>
          <a:p>
            <a:pPr lvl="1"/>
            <a:r>
              <a:rPr lang="en-US" dirty="0" smtClean="0"/>
              <a:t>Mixing and Applying Pesticides</a:t>
            </a:r>
          </a:p>
          <a:p>
            <a:pPr lvl="1"/>
            <a:r>
              <a:rPr lang="en-US" dirty="0" smtClean="0"/>
              <a:t>Pest Identification</a:t>
            </a:r>
          </a:p>
          <a:p>
            <a:pPr lvl="1"/>
            <a:r>
              <a:rPr lang="en-US" dirty="0" smtClean="0"/>
              <a:t>Employer/ Employee Responsibilities</a:t>
            </a:r>
          </a:p>
          <a:p>
            <a:r>
              <a:rPr lang="en-US" dirty="0" smtClean="0"/>
              <a:t>80 Questions on recertification exam</a:t>
            </a:r>
            <a:endParaRPr lang="en-US" dirty="0"/>
          </a:p>
        </p:txBody>
      </p:sp>
    </p:spTree>
    <p:extLst>
      <p:ext uri="{BB962C8B-B14F-4D97-AF65-F5344CB8AC3E}">
        <p14:creationId xmlns:p14="http://schemas.microsoft.com/office/powerpoint/2010/main" val="780832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Private Applicator Certificate Exam</a:t>
            </a:r>
            <a:endParaRPr lang="en-US" dirty="0"/>
          </a:p>
        </p:txBody>
      </p:sp>
      <p:sp>
        <p:nvSpPr>
          <p:cNvPr id="3" name="Content Placeholder 2"/>
          <p:cNvSpPr>
            <a:spLocks noGrp="1"/>
          </p:cNvSpPr>
          <p:nvPr>
            <p:ph idx="1"/>
          </p:nvPr>
        </p:nvSpPr>
        <p:spPr/>
        <p:txBody>
          <a:bodyPr/>
          <a:lstStyle/>
          <a:p>
            <a:r>
              <a:rPr lang="en-US" dirty="0" smtClean="0"/>
              <a:t>Must pass with at least a 70%</a:t>
            </a:r>
          </a:p>
          <a:p>
            <a:r>
              <a:rPr lang="en-US" dirty="0" smtClean="0"/>
              <a:t>Certification is valid for a 3 year period</a:t>
            </a:r>
          </a:p>
          <a:p>
            <a:r>
              <a:rPr lang="en-US" dirty="0" smtClean="0"/>
              <a:t>Reference and Study Guide is available:</a:t>
            </a:r>
          </a:p>
          <a:p>
            <a:r>
              <a:rPr lang="en-US" dirty="0" smtClean="0">
                <a:hlinkClick r:id="rId3"/>
              </a:rPr>
              <a:t>http://www.ipm.ucdavis.edu/IPMPROJECT/pesttrain.html</a:t>
            </a:r>
            <a:endParaRPr lang="en-US" dirty="0" smtClean="0"/>
          </a:p>
        </p:txBody>
      </p:sp>
    </p:spTree>
    <p:extLst>
      <p:ext uri="{BB962C8B-B14F-4D97-AF65-F5344CB8AC3E}">
        <p14:creationId xmlns:p14="http://schemas.microsoft.com/office/powerpoint/2010/main" val="2679083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PCA/PCO/QAL/QAC</a:t>
            </a:r>
            <a:endParaRPr lang="en-US" dirty="0"/>
          </a:p>
        </p:txBody>
      </p:sp>
      <p:sp>
        <p:nvSpPr>
          <p:cNvPr id="3" name="Content Placeholder 2"/>
          <p:cNvSpPr>
            <a:spLocks noGrp="1"/>
          </p:cNvSpPr>
          <p:nvPr>
            <p:ph idx="1"/>
          </p:nvPr>
        </p:nvSpPr>
        <p:spPr>
          <a:xfrm>
            <a:off x="4191000" y="2323652"/>
            <a:ext cx="3657600" cy="3508977"/>
          </a:xfrm>
        </p:spPr>
        <p:txBody>
          <a:bodyPr>
            <a:normAutofit/>
          </a:bodyPr>
          <a:lstStyle/>
          <a:p>
            <a:r>
              <a:rPr lang="en-US" dirty="0" smtClean="0"/>
              <a:t>License and exams administered by DPR</a:t>
            </a:r>
          </a:p>
          <a:p>
            <a:r>
              <a:rPr lang="en-US" dirty="0" smtClean="0"/>
              <a:t>Must register with agricultural commissioner in the county where you preform pest control</a:t>
            </a:r>
          </a:p>
          <a:p>
            <a:r>
              <a:rPr lang="en-US" dirty="0" smtClean="0"/>
              <a:t>PCA recommendation must be in writing and available at job site</a:t>
            </a:r>
            <a:endParaRPr lang="en-US" dirty="0"/>
          </a:p>
        </p:txBody>
      </p:sp>
      <p:pic>
        <p:nvPicPr>
          <p:cNvPr id="1026" name="Picture 2" descr="C:\Users\dcollier\Documents\20132014\Forestry\safe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404502"/>
            <a:ext cx="2899970" cy="334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36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024744" cy="799064"/>
          </a:xfrm>
        </p:spPr>
        <p:txBody>
          <a:bodyPr/>
          <a:lstStyle/>
          <a:p>
            <a:r>
              <a:rPr lang="en-US" dirty="0" smtClean="0"/>
              <a:t>Restricted Materials Permit</a:t>
            </a:r>
            <a:endParaRPr lang="en-US" dirty="0"/>
          </a:p>
        </p:txBody>
      </p:sp>
      <p:pic>
        <p:nvPicPr>
          <p:cNvPr id="4" name="Content Placeholder 3" descr="C:\Documents and Settings\Administrator\My Documents\My Scans\2011-02 (Feb)\scan0001.gif"/>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219200"/>
            <a:ext cx="4640549" cy="5287963"/>
          </a:xfrm>
          <a:prstGeom prst="rect">
            <a:avLst/>
          </a:prstGeom>
          <a:noFill/>
          <a:ln>
            <a:noFill/>
          </a:ln>
        </p:spPr>
      </p:pic>
    </p:spTree>
    <p:extLst>
      <p:ext uri="{BB962C8B-B14F-4D97-AF65-F5344CB8AC3E}">
        <p14:creationId xmlns:p14="http://schemas.microsoft.com/office/powerpoint/2010/main" val="35235877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570464"/>
          </a:xfrm>
        </p:spPr>
        <p:txBody>
          <a:bodyPr>
            <a:normAutofit fontScale="90000"/>
          </a:bodyPr>
          <a:lstStyle/>
          <a:p>
            <a:r>
              <a:rPr lang="en-US" dirty="0" smtClean="0"/>
              <a:t>Restricted Materials Permit</a:t>
            </a:r>
            <a:endParaRPr lang="en-US" dirty="0"/>
          </a:p>
        </p:txBody>
      </p:sp>
      <p:sp>
        <p:nvSpPr>
          <p:cNvPr id="3" name="Content Placeholder 2"/>
          <p:cNvSpPr>
            <a:spLocks noGrp="1"/>
          </p:cNvSpPr>
          <p:nvPr>
            <p:ph idx="1"/>
          </p:nvPr>
        </p:nvSpPr>
        <p:spPr>
          <a:xfrm>
            <a:off x="914401" y="1371600"/>
            <a:ext cx="6629400" cy="3048000"/>
          </a:xfrm>
        </p:spPr>
        <p:txBody>
          <a:bodyPr>
            <a:normAutofit fontScale="92500"/>
          </a:bodyPr>
          <a:lstStyle/>
          <a:p>
            <a:r>
              <a:rPr lang="en-US" dirty="0" smtClean="0"/>
              <a:t>Permit </a:t>
            </a:r>
            <a:r>
              <a:rPr lang="en-US" b="1" dirty="0" smtClean="0"/>
              <a:t>must</a:t>
            </a:r>
            <a:r>
              <a:rPr lang="en-US" dirty="0" smtClean="0"/>
              <a:t> be on file before possession or use of restricted materials</a:t>
            </a:r>
          </a:p>
          <a:p>
            <a:r>
              <a:rPr lang="en-US" dirty="0" smtClean="0"/>
              <a:t>Commonly used restricted materials used in Forestry:</a:t>
            </a:r>
          </a:p>
          <a:p>
            <a:pPr lvl="1"/>
            <a:r>
              <a:rPr lang="en-US" dirty="0" smtClean="0"/>
              <a:t>Rodenticides: All Dead Rodents should be disposed of properly to protect non-target species</a:t>
            </a:r>
          </a:p>
          <a:p>
            <a:pPr lvl="2"/>
            <a:r>
              <a:rPr lang="en-US" dirty="0" smtClean="0"/>
              <a:t>Aluminum phosphide (Phostoxin/Fumitoxin) for gophers and ground squirrels </a:t>
            </a:r>
            <a:r>
              <a:rPr lang="en-US" b="1" dirty="0" smtClean="0"/>
              <a:t>burrow fumigation</a:t>
            </a:r>
          </a:p>
          <a:p>
            <a:pPr lvl="2"/>
            <a:r>
              <a:rPr lang="en-US" dirty="0" smtClean="0"/>
              <a:t>Strychnine bait for </a:t>
            </a:r>
            <a:r>
              <a:rPr lang="en-US" b="1" dirty="0" smtClean="0"/>
              <a:t>below ground</a:t>
            </a:r>
            <a:r>
              <a:rPr lang="en-US" dirty="0" smtClean="0"/>
              <a:t> bait application only</a:t>
            </a:r>
          </a:p>
          <a:p>
            <a:pPr lvl="2"/>
            <a:r>
              <a:rPr lang="en-US" dirty="0" smtClean="0"/>
              <a:t>Zinc phosphide bait for voles by ground or air</a:t>
            </a:r>
          </a:p>
          <a:p>
            <a:pPr lvl="2"/>
            <a:r>
              <a:rPr lang="en-US" dirty="0" smtClean="0"/>
              <a:t>Boomers/mountain beavers? </a:t>
            </a:r>
            <a:r>
              <a:rPr lang="en-US" dirty="0"/>
              <a:t>(Aplodontia </a:t>
            </a:r>
            <a:r>
              <a:rPr lang="en-US" dirty="0" smtClean="0"/>
              <a:t>rufa)</a:t>
            </a:r>
            <a:endParaRPr lang="en-US" dirty="0"/>
          </a:p>
        </p:txBody>
      </p:sp>
      <p:pic>
        <p:nvPicPr>
          <p:cNvPr id="1028" name="Picture 4" descr="C:\Users\dcollier\Documents\20132014\Forestry\rodenticideds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4495800"/>
            <a:ext cx="2691062"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40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175"/>
            <a:ext cx="7024744" cy="1143000"/>
          </a:xfrm>
        </p:spPr>
        <p:txBody>
          <a:bodyPr/>
          <a:lstStyle/>
          <a:p>
            <a:r>
              <a:rPr lang="en-US" dirty="0" smtClean="0"/>
              <a:t>Restricted Materials Permit</a:t>
            </a:r>
            <a:endParaRPr lang="en-US" dirty="0"/>
          </a:p>
        </p:txBody>
      </p:sp>
      <p:sp>
        <p:nvSpPr>
          <p:cNvPr id="3" name="Content Placeholder 2"/>
          <p:cNvSpPr>
            <a:spLocks noGrp="1"/>
          </p:cNvSpPr>
          <p:nvPr>
            <p:ph idx="1"/>
          </p:nvPr>
        </p:nvSpPr>
        <p:spPr>
          <a:xfrm>
            <a:off x="742723" y="1371600"/>
            <a:ext cx="4791075" cy="3687763"/>
          </a:xfrm>
        </p:spPr>
        <p:txBody>
          <a:bodyPr>
            <a:normAutofit/>
          </a:bodyPr>
          <a:lstStyle/>
          <a:p>
            <a:r>
              <a:rPr lang="en-US" dirty="0" smtClean="0"/>
              <a:t>Herbicides</a:t>
            </a:r>
          </a:p>
          <a:p>
            <a:pPr lvl="1"/>
            <a:r>
              <a:rPr lang="en-US" dirty="0" smtClean="0"/>
              <a:t>2,4-D</a:t>
            </a:r>
          </a:p>
          <a:p>
            <a:r>
              <a:rPr lang="en-US" dirty="0"/>
              <a:t>GWPAs- treated as a restricted material </a:t>
            </a:r>
          </a:p>
          <a:p>
            <a:pPr lvl="1"/>
            <a:r>
              <a:rPr lang="en-US" dirty="0" smtClean="0"/>
              <a:t>Triazines (Atrazine)</a:t>
            </a:r>
          </a:p>
          <a:p>
            <a:pPr lvl="1"/>
            <a:r>
              <a:rPr lang="en-US" dirty="0" smtClean="0"/>
              <a:t>Diuron (Diurex)</a:t>
            </a:r>
          </a:p>
          <a:p>
            <a:pPr lvl="1"/>
            <a:r>
              <a:rPr lang="en-US" dirty="0" smtClean="0"/>
              <a:t>Hexazinone (Velpar)</a:t>
            </a:r>
          </a:p>
        </p:txBody>
      </p:sp>
      <p:sp>
        <p:nvSpPr>
          <p:cNvPr id="4" name="AutoShape 6" descr="data:image/jpg;base64,/9j/4AAQSkZJRgABAQAAAQABAAD/2wBDAAkGBwgHBgkIBwgKCgkLDRYPDQwMDRsUFRAWIB0iIiAdHx8kKDQsJCYxJx8fLT0tMTU3Ojo6Iys/RD84QzQ5Ojf/2wBDAQoKCg0MDRoPDxo3JR8lNzc3Nzc3Nzc3Nzc3Nzc3Nzc3Nzc3Nzc3Nzc3Nzc3Nzc3Nzc3Nzc3Nzc3Nzc3Nzc3Nzf/wAARCADBAJADASIAAhEBAxEB/8QAGwAAAQUBAQAAAAAAAAAAAAAABAECAwUGAAf/xABLEAACAQMCAgUIBgUICQUAAAABAgMABBEFIRIxBhNBUWEUIjJxgZGhwRVCUpKx0QcjU2JyFiQzQ2OC4fAlNDVzg6KywtI2RHSEk//EABgBAQEBAQEAAAAAAAAAAAAAAAABAgME/8QAHBEBAQEBAQADAQAAAAAAAAAAAAERAhIhMUED/9oADAMBAAIRAxEAPwDyM5KyY/dom2hkeyljQ8Llhgk0KWxE74+ohxRulS9Yku2MEVFDCwvTymX75/Kp7K1uorpDMysm4JDeFH20Ut5dxW9vxccjBQOEcya9M0rQtN0yFVe3S7uObyzDO/gOQFDceSzRoz4aYp5xz5y9/jUUG1za8M4k42wQAK9saHTiDx6dZMfGFfypBbaTkH6LsAw7Rbr+VPg9V45LNKsjcMhHnHbNLBdTpMsgkJKZceBG4r2FrPRmOW0mwJ7zCv5Uw6ZoRz/oex3/ALIVjy9F/tzecx5JcTTBImVny0YZj4moRdzjm+fZXsi6PocgwdKgUYAygK7VjemHRJNIhN9YxGSx2Mm2TEM9vh4++ref2Jz/AE5zLGP8rmzg8J8StE28vHFI0ioMMo2GM5/yKEE9od2U4OdwCM1tv0eW0EiXt0EV+GRY0yPR2yTv6xSbq9+fPwDjtZMYht34Ry4EOKe1ncgZNvN9w1u2bbdFPryagdzvhEPmnsrbzPMupkhtbwyRsmC3pKR2Vn2yCe7Ne2MyMSHjUqSQRnwrzzp/YW1nqMDWsKQrNGWZUGBxA4PyoYymWQo7JxxBwSDyJ7ifVW96K+Tt0eWSS1ThVnfhKhu3szWC6woyFk44lcMUJ2J8a33Rm+sodDt4nu0ik84lC4ymSaIxKoFkYAbBFGPfRdgc9YOzajhqWilhi0Yk7Y6ofnUovdMTOLGVe/8AVgfOouwf0EgEuu9YVJ6lGbl7PnXoL5UEnuqh/R6kF3NdywQPDwARkuoGTz7/AArZS2I4Cc5HdQZm7uYLaMzXkojQbbmgo9f0djjyls/wt+VVnSm7e31WKzez68yKWTLAb7948Kz02twQSGOXTFV1xkcQONs93jUTY3P0zpHbd4PqNOOr6Qq8RvlAG5JzsPdWC/lBZ8zp2/gw/KlPSCzYcJ0/zTz3B+VMXY9GstSspWQQXcb8XojPOtDaESJhgChGGU8iK8eh1eAorx6e4UY4cMox6q9g0TL6dDJMhDOgYq3MGrBgel/QySw47vRSRaN6UKxcXV53yMkbeHZUnQMyxpdWikGRnMzOq+AGPhXpQCgHDEZ7MVGsMaFjEkSlt2wmMnxxVsNZ6WK93KzEe0Cg5V1MAkPnH7wOa1pjfOwi+7Qs1mXJOFqYM0XvUZhIpIBIJKc8Y3+NYPp5fx3upRRp6duhSTA2yTnb316wlpwS5IxjurzjpoliuvSrNZO7lFYvGwUHPhnwpJgwvF1ckbuiuitngbka1ely6ENKhju0iE5XcEniznbeq94NMZcm1u1APMNn51yWenTRTPA9wrQrnDY7iflREkHRq4OGdooyP3ixHuxRA6OTYH8+UN/A3/lWkxtUM9s95B5OkjRtIyrxqcEecM/DNRcaL9Huntp2nyiaQSNLKWD78sAdvqrYnAU1W2slvDCka7BVwKJF3CduM+6tMhdQ0ix1CPguoFfHJuTL6iNxWfvf0e6PdsGY3SEDAKSjl7Qa1XlMH7XHrFKJ7f8AaigxDfow0o+jeXw/vIf+2mH9GGn48y9uB/Eimt8J4P2qe+u6+D9qnvorFab+jzT7G4SaSWS5ZTlUaNVXPeQOdbeNBHEiDsAFIJYM5EqZ9dPDo2wZT6jVCV1OwDyruGoG5ppNOwaaQaCB2CNxYrzrpnpMd9q4naVkPVAYVQc7mvR5Y+IHNYzpHEyXq8W44djSjEydH2xiK8I7gy/kaijsZrCyvzKUbii2IPgfzou2H+lMEsR11xtxHGwSjNTiaTTrpIwCzRnFQwWb20WIyG4jCgZOWGe3s9honTrmCW+t1injJ6zlkHi2zt+NUa2NomcQS7kjHH2FSp+rtseXhRujx20GqwSBXRuLzmMp3J7xwjt32xRW1HKnZqNpo12JxiuFxEfrigkFOzUXXxfbFKJ4vtiiFmkEMTSNnhUZOBk0INVtTxZ60cJYNmM7YGTn1UWJo87SLn104TR4xxrj10AaarZNN1ImxLxBOBkIIJ5Dl4076WsgVBu4xxIHGTjKk4B9porijO+V785FRtHbsMGOI7Y9EUVOJXHJiB66eLmYcpD76h4hSZHfQEeW3A/rGpDf3H7Qmh6aTRE7X8+PSqs6QTq2mJcS5HBLjIGcg+HrxRLesUNrMZOjFOAOGkAIIyMbdlFjGxPZR3aFZJQ/E3NRuSQCDtnfY1ahE88SZ4eHBoRbf9ahNqinIy3VkY3zzoy4ANvIGGQcDHtoHMLVFV+rTfcYjGa5Li2DrhcHO3m4qaIkQL1ZXOO7A91RTMQ68UkYbPIJk+rc0Gka3jcejS+RQkb599ToucA8qy46cWyzPE2n3DMjMuY2U5xnJxRL1I0HkEJ5FqQ6en23qk/l1pgx1ltepkZ3VeX3qevTfRT6XlS+uL8jRPcWx09exz7qQ6d/aH7tVy9MtDb+vmH/AATUi9LdCP8A75h64W/Kh6gz6PPZJ8KT6Pfsl94qFek+hNy1OMetHHyp46QaK3LVbb2sR+Ioeod9Hy9ki/Gu8hm/aL7zTl1jSW9HVbP/APdR86kXU9NbZdSsj/8AZT86YvqIDZ3A+sPYxppt7leRP36M8tszyvbQ+qdD86kYYobKrDHdDv8Av1DqktxBFHHguCSxBJ2q0bc71V6/gzIvBxHg+1gUVVieVmC9TgUl42LdiOfGPnTUjPWKTEAc7kE0D0lkeK0iRCQWm+rtkAGrzNuJbk1dFHWJVhIHix5VH1E7sC8kf3AT8RRApRUaaOPsrzbS7YR6jc3snAuZngt1kbAd2znJ7gPiRXpMfJfZXlM+s31ndXFvEyNCs7lY5YkcAlt+Yo5di+lVsZCbleENbnqpo1biEYJJQ+GQcEdhrN1dtq1/c208K2dqonThd47cISOfMbVW+SecFeaMMeSg8R9wqVzs36Cmm1dW/R+7nGYra7cd5jCD/mNHxdDr1vSjRM/tJ8/9K/OmHmsvk8q4k45nHdWvPQx40LzXFuiqMsx4yABz3yKS36J292pa31G0lA59UGbH/PVxfFZFSe+no5WQNgHB5EbVrm6EsPRuos/7tv8AyqCToZdD+jnt2Pdll+RplPFUAmWXEQt41LEDIGDnNevjZAO7avOYOiuox3cJ6uJ1WRS3BMDsCCdjjsr0ccqmN8TDMbj11XazDHLd/rFyQoHOrJfSHrqu1I5u39Q/Cq6K4W0KMGVMEeJqi6WsRFbBc542PwFaGRgqkscAbmqy+eORYsnzCCQa1zcqWaMjuuMj+bzqO9lAxRWTy/Cql9VhGyKX9mBQ1xqUsgIVwgx9Ub++sq9Ch3RfECvN3sLm81W7XTbNBwzuGuJdlByc7nt8N69GsTxWsBznManPsqt1bgfNuUKoDxZXBzV+2epqltOiUez6ncS3LdqLlUHs51e2dlbWS8NpbRQj9xQCfbzqvt4Ed+Eyugxt5mMes5xRXkL8CiO8kwORzn51fgyDTn7O9IeMH0T40H5LcjAF4QB9pDv8aZ1N6GJFyD3jBG3uNUSapHLc6bd28CjrJIXRcnAyRis9Bp2pwdY6RMONYY2xcAvwrxZwV4NtxtnPPer3q9QXGZoz4Hb/ALaRPpIEjiibbbB+W1FU1tFqkbW4vbyVZQYFKm4XBXzutJGdzjHuqBvplrVOK6PHkowjlUnzV4VbPEObZJ37tudXlxbXVzw+UWds5AxxOob3b1G1g/ESdPtsE5ICjPvz8qgfoVsVNzczhWnkncrIpBDLhRnY9uKufqj1UJp0TQ24RoUiwx81BtijCdqlCJzrP6vqMMN3KD57g44R2eutCnOsle2Uk15PIGbzpGOyePrqKq7y8nuQQxxH2IOVOvULi3Xi4QIgaLOmPkZMhHb5oHzpb6zmcBkUYVAo33NIgeDS7dwWUzFcnH6w7+NTjR7X7Ehz/aH86vo9N4VChgABjYV1xbLbwtK7kgYGABk70VdaeoW0gUchGo+FA6jbl7suEZhw7hcj4ijtPIa1hKggFAQDz5UHqiwtIxMa+UL6DsDjPZnHZWolBGGNHw/lAwNwzAj8M0QtzCgKoSu+4A7ffQDveRt5q8XDn0Lkgn71IlzdqrdYs5wpIHCj8R9lVFmLhT/WewpioeOZopmdmCcOVPLt8KCN/cR4UJKq47bXtHPke+jnSdbaXyt4iMAAohG+e34UAoMxYN1kuAftMQfj8K6RpJEMcjuUYYw4B7ajD8O6y4HHk8JYAnx+FE8N4UHVyykZOCHByPbQCxExEvHhWVQDgL39lTmeYk4kIUdu2Bv+FSJ5cuA5kffO5XljlTyb4pvxgj95d6B+nu8gYuzMRjmAB7MUcaGs1lAPXFic9pB/CimrNUsY3rPcNxDc9VdIeF2/VSY2bPYe4/jWjjFdPDHPE0Uqh0YYZT20FKLSU/V+NI1hIBkkAd57KnLXGmbSl7mzUbSYJkiH72PSHjzHb30cJEkQPG6ujDKspyCKYFCjFVeqRzXV3BbpDJ1Y85pMEKCfHwH41Yhj30oOKAuEBVAUYAGwoO/jjM2TKEYgbEZHxouE5QYoO+eEXAjk6ouRkBn4WxVgHNqzMd1KnY4pjWXCAFKYHIZP+NExwxPkCM5GxY/mKkaINgBmQgY81sVpFeLNgTxpnPc4B/ClkXqbeQkOvLdnB7fhRrQNtwyuDjONvyoedZxFIZGUgAYxv2+oVBVjqiWHErNnPY21KODiIUrw4+z+FTcODgDHZgtg5pfJ+xnt9+3reR/yKCEgDhUcOQfs8805ULOQgXBHNl29p9tTQ2iKx41iLDtEgHyp5ijAAIhx2frzQGabEY4eFiDlifNothvUVoFEYC8Ix2Bs49tTHmazftY5jwRM3cKFNyRRFyQtqxJAB2yar8AjIO3hvQSm5J76r2hNu7vYlY+I8TRHPAx78fVPiKKyOxX+6aQt2dU/u/Ogcs1wedqR65Fp/HMecAH/ABP8KlHKuxQFWhbqRxDhOckZziqzVb+xF01vfQBioBDlAQcjPrFWsK8Ma9xFVuqaPFfzmfrZI5CANgCKbgiVdPuTxQXRQsc4SUrn2VL5JcqAItRmIBzhwrCqqbo3dJvFJHIO/lQ7aVqcXoxPjvR/yNa1GiMd51nEs6FOIEoU7Mbj2nehyuquo6xLNh2qS2/tqgaPUozuLof3mPzqN5Lz60lx45LU1GrihXql8oiRW7Qp2HtoeWXToA3FJCuefnZPwrL9W0mS7sCftkmmG2HY6e800Xc+r6fHvBC8pByCdhn271XXWtXcwIQrEv7g399C9QNgXXf11ILVTtlj6hU0aDomCbOd2JJaTcntwP8AGrrtqt6NxmLTsMpUl2OD/nwqyHOo1EeoMUtl4RnzhtQQdmGQcirC+QtFHjsJoRYghH2T8DRUOW8a4k0V1IpDEKIdjauA8KeBT+DaiCLaSPgVZcYHKpTFG26v7DVb14iYpJ5ozsx5VKswYZVs+2qoswOOWD6jUbI4+qfYKhM7Dk1N8scEAEURMeMfaFNPEeZB9ag0q3ch54Psp3lTdqg+yoqLh/dj+5THjQ7GKHH8FEeU96CkN2oH9GPdQQLHGOUcY/hXFPwv2R7qeLxT/Vj4U4XfdGKCIK31VPsFSJDIzDzDjvNd5Y/ZgUxruU9o9lAReRiNY1LAk77HlQfCNwRsdqVpxJJwBwzJs2/I88U8DIoIlyh4GPZsaUinugYePfURbcjtHOgVTUqHfFQoakVtifCqiZVVlIZQQeYI51DJpdlJv1Co3ehK/hUsZ2FSA0FZdaUEhdob65i4VJ/pOIbDxrIaTLrM+oRRG9QrI2AzwjB2ztuM1vb3IsbgqwRuqYBicAHB3NZXSPJfpK0W2ls55EdQxVJQw83c77Zz4Dbu5UFyttrKDCizkHfuvzridXTnp8T/AME3+FXIOBS8RFTBQvdagnp6TJ/dkB+VVWs9IZ9NtWnn0m5EakAkMDjNbMscdtVuv2X0not7ZEbywsF/ixkfECis/pevS39pFcQaZcskgyCCKslu71vR0m49rgVU/opvjN0fls3IDWsxUA8+Ftx8eKtqGxtQUgk1J/R03hHe8wHypLi11WWB+AW9u3CcHiLnPq2FXnHTGaiMfoK3On3gN7Kf14/XCZgjI2++CSWPIbVqycbYrJdJbXyO9a8EfHHNyAXJVvrY27djzHKrnRLyS7sEaaKRGXzcvGycQ7MZ/M1RYs2Kgm+0oJ78dtOc1GzUD4+YpU/o/ZXV1UideQ9VSjlXV1QNuP8AVZv4D+FYnSv9vWv+/wDlXV1T9P1vKWurqoSk+sPWPxrq6g83/RR/tHW/Wv4tXoy11dQc1MaurqoHuvQT+Kqtv/Uqf/Ef/rWurqQWDVE/Kurqg//Z"/>
          <p:cNvSpPr>
            <a:spLocks noChangeAspect="1" noChangeArrowheads="1"/>
          </p:cNvSpPr>
          <p:nvPr/>
        </p:nvSpPr>
        <p:spPr bwMode="auto">
          <a:xfrm>
            <a:off x="155575" y="-762000"/>
            <a:ext cx="1190625"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8" descr="data:image/jpg;base64,/9j/4AAQSkZJRgABAQAAAQABAAD/2wBDAAkGBwgHBgkIBwgKCgkLDRYPDQwMDRsUFRAWIB0iIiAdHx8kKDQsJCYxJx8fLT0tMTU3Ojo6Iys/RD84QzQ5Ojf/2wBDAQoKCg0MDRoPDxo3JR8lNzc3Nzc3Nzc3Nzc3Nzc3Nzc3Nzc3Nzc3Nzc3Nzc3Nzc3Nzc3Nzc3Nzc3Nzc3Nzc3Nzf/wAARCADBAJADASIAAhEBAxEB/8QAGwAAAQUBAQAAAAAAAAAAAAAABAECAwUGAAf/xABLEAACAQMCAgUIBgUICQUAAAABAgMABBEFIRIxBhNBUWEUIjJxgZGhwRVCUpKx0QcjU2JyFiQzQ2OC4fAlNDVzg6KywtI2RHSEk//EABgBAQEBAQEAAAAAAAAAAAAAAAABAgME/8QAHBEBAQEBAQADAQAAAAAAAAAAAAERAhIhMUED/9oADAMBAAIRAxEAPwDyM5KyY/dom2hkeyljQ8Llhgk0KWxE74+ohxRulS9Yku2MEVFDCwvTymX75/Kp7K1uorpDMysm4JDeFH20Ut5dxW9vxccjBQOEcya9M0rQtN0yFVe3S7uObyzDO/gOQFDceSzRoz4aYp5xz5y9/jUUG1za8M4k42wQAK9saHTiDx6dZMfGFfypBbaTkH6LsAw7Rbr+VPg9V45LNKsjcMhHnHbNLBdTpMsgkJKZceBG4r2FrPRmOW0mwJ7zCv5Uw6ZoRz/oex3/ALIVjy9F/tzecx5JcTTBImVny0YZj4moRdzjm+fZXsi6PocgwdKgUYAygK7VjemHRJNIhN9YxGSx2Mm2TEM9vh4++ref2Jz/AE5zLGP8rmzg8J8StE28vHFI0ioMMo2GM5/yKEE9od2U4OdwCM1tv0eW0EiXt0EV+GRY0yPR2yTv6xSbq9+fPwDjtZMYht34Ry4EOKe1ncgZNvN9w1u2bbdFPryagdzvhEPmnsrbzPMupkhtbwyRsmC3pKR2Vn2yCe7Ne2MyMSHjUqSQRnwrzzp/YW1nqMDWsKQrNGWZUGBxA4PyoYymWQo7JxxBwSDyJ7ifVW96K+Tt0eWSS1ThVnfhKhu3szWC6woyFk44lcMUJ2J8a33Rm+sodDt4nu0ik84lC4ymSaIxKoFkYAbBFGPfRdgc9YOzajhqWilhi0Yk7Y6ofnUovdMTOLGVe/8AVgfOouwf0EgEuu9YVJ6lGbl7PnXoL5UEnuqh/R6kF3NdywQPDwARkuoGTz7/AArZS2I4Cc5HdQZm7uYLaMzXkojQbbmgo9f0djjyls/wt+VVnSm7e31WKzez68yKWTLAb7948Kz02twQSGOXTFV1xkcQONs93jUTY3P0zpHbd4PqNOOr6Qq8RvlAG5JzsPdWC/lBZ8zp2/gw/KlPSCzYcJ0/zTz3B+VMXY9GstSspWQQXcb8XojPOtDaESJhgChGGU8iK8eh1eAorx6e4UY4cMox6q9g0TL6dDJMhDOgYq3MGrBgel/QySw47vRSRaN6UKxcXV53yMkbeHZUnQMyxpdWikGRnMzOq+AGPhXpQCgHDEZ7MVGsMaFjEkSlt2wmMnxxVsNZ6WK93KzEe0Cg5V1MAkPnH7wOa1pjfOwi+7Qs1mXJOFqYM0XvUZhIpIBIJKc8Y3+NYPp5fx3upRRp6duhSTA2yTnb316wlpwS5IxjurzjpoliuvSrNZO7lFYvGwUHPhnwpJgwvF1ckbuiuitngbka1ely6ENKhju0iE5XcEniznbeq94NMZcm1u1APMNn51yWenTRTPA9wrQrnDY7iflREkHRq4OGdooyP3ixHuxRA6OTYH8+UN/A3/lWkxtUM9s95B5OkjRtIyrxqcEecM/DNRcaL9Huntp2nyiaQSNLKWD78sAdvqrYnAU1W2slvDCka7BVwKJF3CduM+6tMhdQ0ix1CPguoFfHJuTL6iNxWfvf0e6PdsGY3SEDAKSjl7Qa1XlMH7XHrFKJ7f8AaigxDfow0o+jeXw/vIf+2mH9GGn48y9uB/Eimt8J4P2qe+u6+D9qnvorFab+jzT7G4SaSWS5ZTlUaNVXPeQOdbeNBHEiDsAFIJYM5EqZ9dPDo2wZT6jVCV1OwDyruGoG5ppNOwaaQaCB2CNxYrzrpnpMd9q4naVkPVAYVQc7mvR5Y+IHNYzpHEyXq8W44djSjEydH2xiK8I7gy/kaijsZrCyvzKUbii2IPgfzou2H+lMEsR11xtxHGwSjNTiaTTrpIwCzRnFQwWb20WIyG4jCgZOWGe3s9honTrmCW+t1injJ6zlkHi2zt+NUa2NomcQS7kjHH2FSp+rtseXhRujx20GqwSBXRuLzmMp3J7xwjt32xRW1HKnZqNpo12JxiuFxEfrigkFOzUXXxfbFKJ4vtiiFmkEMTSNnhUZOBk0INVtTxZ60cJYNmM7YGTn1UWJo87SLn104TR4xxrj10AaarZNN1ImxLxBOBkIIJ5Dl4076WsgVBu4xxIHGTjKk4B9porijO+V785FRtHbsMGOI7Y9EUVOJXHJiB66eLmYcpD76h4hSZHfQEeW3A/rGpDf3H7Qmh6aTRE7X8+PSqs6QTq2mJcS5HBLjIGcg+HrxRLesUNrMZOjFOAOGkAIIyMbdlFjGxPZR3aFZJQ/E3NRuSQCDtnfY1ahE88SZ4eHBoRbf9ahNqinIy3VkY3zzoy4ANvIGGQcDHtoHMLVFV+rTfcYjGa5Li2DrhcHO3m4qaIkQL1ZXOO7A91RTMQ68UkYbPIJk+rc0Gka3jcejS+RQkb599ToucA8qy46cWyzPE2n3DMjMuY2U5xnJxRL1I0HkEJ5FqQ6en23qk/l1pgx1ltepkZ3VeX3qevTfRT6XlS+uL8jRPcWx09exz7qQ6d/aH7tVy9MtDb+vmH/AATUi9LdCP8A75h64W/Kh6gz6PPZJ8KT6Pfsl94qFek+hNy1OMetHHyp46QaK3LVbb2sR+Ioeod9Hy9ki/Gu8hm/aL7zTl1jSW9HVbP/APdR86kXU9NbZdSsj/8AZT86YvqIDZ3A+sPYxppt7leRP36M8tszyvbQ+qdD86kYYobKrDHdDv8Av1DqktxBFHHguCSxBJ2q0bc71V6/gzIvBxHg+1gUVVieVmC9TgUl42LdiOfGPnTUjPWKTEAc7kE0D0lkeK0iRCQWm+rtkAGrzNuJbk1dFHWJVhIHix5VH1E7sC8kf3AT8RRApRUaaOPsrzbS7YR6jc3snAuZngt1kbAd2znJ7gPiRXpMfJfZXlM+s31ndXFvEyNCs7lY5YkcAlt+Yo5di+lVsZCbleENbnqpo1biEYJJQ+GQcEdhrN1dtq1/c208K2dqonThd47cISOfMbVW+SecFeaMMeSg8R9wqVzs36Cmm1dW/R+7nGYra7cd5jCD/mNHxdDr1vSjRM/tJ8/9K/OmHmsvk8q4k45nHdWvPQx40LzXFuiqMsx4yABz3yKS36J292pa31G0lA59UGbH/PVxfFZFSe+no5WQNgHB5EbVrm6EsPRuos/7tv8AyqCToZdD+jnt2Pdll+RplPFUAmWXEQt41LEDIGDnNevjZAO7avOYOiuox3cJ6uJ1WRS3BMDsCCdjjsr0ccqmN8TDMbj11XazDHLd/rFyQoHOrJfSHrqu1I5u39Q/Cq6K4W0KMGVMEeJqi6WsRFbBc542PwFaGRgqkscAbmqy+eORYsnzCCQa1zcqWaMjuuMj+bzqO9lAxRWTy/Cql9VhGyKX9mBQ1xqUsgIVwgx9Ub++sq9Ch3RfECvN3sLm81W7XTbNBwzuGuJdlByc7nt8N69GsTxWsBznManPsqt1bgfNuUKoDxZXBzV+2epqltOiUez6ncS3LdqLlUHs51e2dlbWS8NpbRQj9xQCfbzqvt4Ed+Eyugxt5mMes5xRXkL8CiO8kwORzn51fgyDTn7O9IeMH0T40H5LcjAF4QB9pDv8aZ1N6GJFyD3jBG3uNUSapHLc6bd28CjrJIXRcnAyRis9Bp2pwdY6RMONYY2xcAvwrxZwV4NtxtnPPer3q9QXGZoz4Hb/ALaRPpIEjiibbbB+W1FU1tFqkbW4vbyVZQYFKm4XBXzutJGdzjHuqBvplrVOK6PHkowjlUnzV4VbPEObZJ37tudXlxbXVzw+UWds5AxxOob3b1G1g/ESdPtsE5ICjPvz8qgfoVsVNzczhWnkncrIpBDLhRnY9uKufqj1UJp0TQ24RoUiwx81BtijCdqlCJzrP6vqMMN3KD57g44R2eutCnOsle2Uk15PIGbzpGOyePrqKq7y8nuQQxxH2IOVOvULi3Xi4QIgaLOmPkZMhHb5oHzpb6zmcBkUYVAo33NIgeDS7dwWUzFcnH6w7+NTjR7X7Ehz/aH86vo9N4VChgABjYV1xbLbwtK7kgYGABk70VdaeoW0gUchGo+FA6jbl7suEZhw7hcj4ijtPIa1hKggFAQDz5UHqiwtIxMa+UL6DsDjPZnHZWolBGGNHw/lAwNwzAj8M0QtzCgKoSu+4A7ffQDveRt5q8XDn0Lkgn71IlzdqrdYs5wpIHCj8R9lVFmLhT/WewpioeOZopmdmCcOVPLt8KCN/cR4UJKq47bXtHPke+jnSdbaXyt4iMAAohG+e34UAoMxYN1kuAftMQfj8K6RpJEMcjuUYYw4B7ajD8O6y4HHk8JYAnx+FE8N4UHVyykZOCHByPbQCxExEvHhWVQDgL39lTmeYk4kIUdu2Bv+FSJ5cuA5kffO5XljlTyb4pvxgj95d6B+nu8gYuzMRjmAB7MUcaGs1lAPXFic9pB/CimrNUsY3rPcNxDc9VdIeF2/VSY2bPYe4/jWjjFdPDHPE0Uqh0YYZT20FKLSU/V+NI1hIBkkAd57KnLXGmbSl7mzUbSYJkiH72PSHjzHb30cJEkQPG6ujDKspyCKYFCjFVeqRzXV3BbpDJ1Y85pMEKCfHwH41Yhj30oOKAuEBVAUYAGwoO/jjM2TKEYgbEZHxouE5QYoO+eEXAjk6ouRkBn4WxVgHNqzMd1KnY4pjWXCAFKYHIZP+NExwxPkCM5GxY/mKkaINgBmQgY81sVpFeLNgTxpnPc4B/ClkXqbeQkOvLdnB7fhRrQNtwyuDjONvyoedZxFIZGUgAYxv2+oVBVjqiWHErNnPY21KODiIUrw4+z+FTcODgDHZgtg5pfJ+xnt9+3reR/yKCEgDhUcOQfs8805ULOQgXBHNl29p9tTQ2iKx41iLDtEgHyp5ijAAIhx2frzQGabEY4eFiDlifNothvUVoFEYC8Ix2Bs49tTHmazftY5jwRM3cKFNyRRFyQtqxJAB2yar8AjIO3hvQSm5J76r2hNu7vYlY+I8TRHPAx78fVPiKKyOxX+6aQt2dU/u/Ogcs1wedqR65Fp/HMecAH/ABP8KlHKuxQFWhbqRxDhOckZziqzVb+xF01vfQBioBDlAQcjPrFWsK8Ma9xFVuqaPFfzmfrZI5CANgCKbgiVdPuTxQXRQsc4SUrn2VL5JcqAItRmIBzhwrCqqbo3dJvFJHIO/lQ7aVqcXoxPjvR/yNa1GiMd51nEs6FOIEoU7Mbj2nehyuquo6xLNh2qS2/tqgaPUozuLof3mPzqN5Lz60lx45LU1GrihXql8oiRW7Qp2HtoeWXToA3FJCuefnZPwrL9W0mS7sCftkmmG2HY6e800Xc+r6fHvBC8pByCdhn271XXWtXcwIQrEv7g399C9QNgXXf11ILVTtlj6hU0aDomCbOd2JJaTcntwP8AGrrtqt6NxmLTsMpUl2OD/nwqyHOo1EeoMUtl4RnzhtQQdmGQcirC+QtFHjsJoRYghH2T8DRUOW8a4k0V1IpDEKIdjauA8KeBT+DaiCLaSPgVZcYHKpTFG26v7DVb14iYpJ5ozsx5VKswYZVs+2qoswOOWD6jUbI4+qfYKhM7Dk1N8scEAEURMeMfaFNPEeZB9ag0q3ch54Psp3lTdqg+yoqLh/dj+5THjQ7GKHH8FEeU96CkN2oH9GPdQQLHGOUcY/hXFPwv2R7qeLxT/Vj4U4XfdGKCIK31VPsFSJDIzDzDjvNd5Y/ZgUxruU9o9lAReRiNY1LAk77HlQfCNwRsdqVpxJJwBwzJs2/I88U8DIoIlyh4GPZsaUinugYePfURbcjtHOgVTUqHfFQoakVtifCqiZVVlIZQQeYI51DJpdlJv1Co3ehK/hUsZ2FSA0FZdaUEhdob65i4VJ/pOIbDxrIaTLrM+oRRG9QrI2AzwjB2ztuM1vb3IsbgqwRuqYBicAHB3NZXSPJfpK0W2ls55EdQxVJQw83c77Zz4Dbu5UFyttrKDCizkHfuvzridXTnp8T/AME3+FXIOBS8RFTBQvdagnp6TJ/dkB+VVWs9IZ9NtWnn0m5EakAkMDjNbMscdtVuv2X0not7ZEbywsF/ixkfECis/pevS39pFcQaZcskgyCCKslu71vR0m49rgVU/opvjN0fls3IDWsxUA8+Ftx8eKtqGxtQUgk1J/R03hHe8wHypLi11WWB+AW9u3CcHiLnPq2FXnHTGaiMfoK3On3gN7Kf14/XCZgjI2++CSWPIbVqycbYrJdJbXyO9a8EfHHNyAXJVvrY27djzHKrnRLyS7sEaaKRGXzcvGycQ7MZ/M1RYs2Kgm+0oJ78dtOc1GzUD4+YpU/o/ZXV1UideQ9VSjlXV1QNuP8AVZv4D+FYnSv9vWv+/wDlXV1T9P1vKWurqoSk+sPWPxrq6g83/RR/tHW/Wv4tXoy11dQc1MaurqoHuvQT+Kqtv/Uqf/Ef/rWurqQWDVE/Kurqg//Z"/>
          <p:cNvSpPr>
            <a:spLocks noChangeAspect="1" noChangeArrowheads="1"/>
          </p:cNvSpPr>
          <p:nvPr/>
        </p:nvSpPr>
        <p:spPr bwMode="auto">
          <a:xfrm>
            <a:off x="307975" y="-609600"/>
            <a:ext cx="1190625" cy="15906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C:\Users\dcollier\Documents\20132014\Forestry\24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600200"/>
            <a:ext cx="2209800" cy="3554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37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TC102455596[[fn=Spring]]</Template>
  <TotalTime>0</TotalTime>
  <Words>637</Words>
  <Application>Microsoft Office PowerPoint</Application>
  <PresentationFormat>On-screen Show (4:3)</PresentationFormat>
  <Paragraphs>190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Spring</vt:lpstr>
      <vt:lpstr>Restricted Materials Permit Process</vt:lpstr>
      <vt:lpstr>Introduction</vt:lpstr>
      <vt:lpstr>    Several Steps to Certification &amp; Restricted Material Permit  Process </vt:lpstr>
      <vt:lpstr>New Private Applicator Certificate Examination</vt:lpstr>
      <vt:lpstr>Private Applicator Certificate Exam</vt:lpstr>
      <vt:lpstr>PCA/PCO/QAL/QAC</vt:lpstr>
      <vt:lpstr>Restricted Materials Permit</vt:lpstr>
      <vt:lpstr>Restricted Materials Permit</vt:lpstr>
      <vt:lpstr>Restricted Materials Permit</vt:lpstr>
      <vt:lpstr>Non-restricted materials            Permit required?</vt:lpstr>
      <vt:lpstr>Restricted Materials Permit</vt:lpstr>
      <vt:lpstr>Notice of Intent</vt:lpstr>
      <vt:lpstr>Pesticide Use Reports</vt:lpstr>
      <vt:lpstr>Employers responsibility</vt:lpstr>
      <vt:lpstr>   </vt:lpstr>
      <vt:lpstr> WEEDS OF MODOC COUNTY </vt:lpstr>
      <vt:lpstr> </vt:lpstr>
      <vt:lpstr>PowerPoint Presentation</vt:lpstr>
      <vt:lpstr>  </vt:lpstr>
      <vt:lpstr>PowerPoint Presentation</vt:lpstr>
      <vt:lpstr>PowerPoint Presentation</vt:lpstr>
      <vt:lpstr>"D“ rated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Restricted Materials Permit Process</dc:title>
  <dc:creator>UC ANR Owner</dc:creator>
  <cp:lastModifiedBy>Windows User</cp:lastModifiedBy>
  <cp:revision>67</cp:revision>
  <dcterms:created xsi:type="dcterms:W3CDTF">2011-02-01T23:39:05Z</dcterms:created>
  <dcterms:modified xsi:type="dcterms:W3CDTF">2014-01-16T19:03:23Z</dcterms:modified>
</cp:coreProperties>
</file>