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60" r:id="rId3"/>
    <p:sldId id="282" r:id="rId4"/>
    <p:sldId id="283" r:id="rId5"/>
    <p:sldId id="298" r:id="rId6"/>
    <p:sldId id="263" r:id="rId7"/>
    <p:sldId id="302" r:id="rId8"/>
    <p:sldId id="266" r:id="rId9"/>
    <p:sldId id="268" r:id="rId10"/>
    <p:sldId id="284" r:id="rId11"/>
    <p:sldId id="270" r:id="rId12"/>
    <p:sldId id="278" r:id="rId13"/>
    <p:sldId id="275" r:id="rId14"/>
    <p:sldId id="285" r:id="rId15"/>
    <p:sldId id="291" r:id="rId16"/>
    <p:sldId id="292" r:id="rId17"/>
    <p:sldId id="294" r:id="rId18"/>
    <p:sldId id="301" r:id="rId19"/>
    <p:sldId id="304" r:id="rId20"/>
    <p:sldId id="297" r:id="rId21"/>
    <p:sldId id="277" r:id="rId22"/>
    <p:sldId id="288" r:id="rId23"/>
    <p:sldId id="305" r:id="rId24"/>
    <p:sldId id="30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24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atts%20stuff\Presentations%202012%20-%202014\FVMC%202014\Co-op%20annual%20dues%20grap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Annual Funds  $  </a:t>
            </a:r>
          </a:p>
        </c:rich>
      </c:tx>
      <c:layout>
        <c:manualLayout>
          <c:xMode val="edge"/>
          <c:yMode val="edge"/>
          <c:x val="0.52659599026025361"/>
          <c:y val="9.8344818735964068E-2"/>
        </c:manualLayout>
      </c:layout>
      <c:overlay val="1"/>
      <c:spPr>
        <a:solidFill>
          <a:schemeClr val="bg1">
            <a:lumMod val="95000"/>
          </a:schemeClr>
        </a:solidFill>
        <a:ln w="9525">
          <a:solidFill>
            <a:schemeClr val="tx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0.11369651835689214"/>
          <c:y val="3.6189156239974332E-2"/>
          <c:w val="0.8682311924864814"/>
          <c:h val="0.84303933269169073"/>
        </c:manualLayout>
      </c:layout>
      <c:barChart>
        <c:barDir val="col"/>
        <c:grouping val="clustered"/>
        <c:varyColors val="0"/>
        <c:ser>
          <c:idx val="1"/>
          <c:order val="0"/>
          <c:invertIfNegative val="0"/>
          <c:cat>
            <c:numRef>
              <c:f>Sheet1!$B$6:$B$20</c:f>
              <c:numCache>
                <c:formatCode>General</c:formatCod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</c:numCache>
            </c:numRef>
          </c:cat>
          <c:val>
            <c:numRef>
              <c:f>Sheet1!$C$6:$C$20</c:f>
              <c:numCache>
                <c:formatCode>General</c:formatCode>
                <c:ptCount val="15"/>
                <c:pt idx="0" formatCode="#,##0">
                  <c:v>84000</c:v>
                </c:pt>
                <c:pt idx="1">
                  <c:v>84000</c:v>
                </c:pt>
                <c:pt idx="2">
                  <c:v>84000</c:v>
                </c:pt>
                <c:pt idx="3">
                  <c:v>78000</c:v>
                </c:pt>
                <c:pt idx="4">
                  <c:v>72000</c:v>
                </c:pt>
                <c:pt idx="5">
                  <c:v>60000</c:v>
                </c:pt>
                <c:pt idx="6">
                  <c:v>66000</c:v>
                </c:pt>
                <c:pt idx="7">
                  <c:v>66000</c:v>
                </c:pt>
                <c:pt idx="8">
                  <c:v>62000</c:v>
                </c:pt>
                <c:pt idx="9">
                  <c:v>27000</c:v>
                </c:pt>
                <c:pt idx="10">
                  <c:v>29000</c:v>
                </c:pt>
                <c:pt idx="11">
                  <c:v>45000</c:v>
                </c:pt>
                <c:pt idx="12">
                  <c:v>58000</c:v>
                </c:pt>
                <c:pt idx="13">
                  <c:v>58000</c:v>
                </c:pt>
                <c:pt idx="14">
                  <c:v>62000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990848"/>
        <c:axId val="104756352"/>
      </c:barChart>
      <c:catAx>
        <c:axId val="92990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1860000"/>
          <a:lstStyle/>
          <a:p>
            <a:pPr>
              <a:defRPr b="1" i="0" baseline="0"/>
            </a:pPr>
            <a:endParaRPr lang="en-US"/>
          </a:p>
        </c:txPr>
        <c:crossAx val="104756352"/>
        <c:crosses val="autoZero"/>
        <c:auto val="1"/>
        <c:lblAlgn val="ctr"/>
        <c:lblOffset val="100"/>
        <c:noMultiLvlLbl val="0"/>
      </c:catAx>
      <c:valAx>
        <c:axId val="1047563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1" i="0" baseline="0"/>
            </a:pPr>
            <a:endParaRPr lang="en-US"/>
          </a:p>
        </c:txPr>
        <c:crossAx val="9299084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  <a:ln w="19050">
      <a:solidFill>
        <a:schemeClr val="tx2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691759162634792"/>
          <c:y val="0.1624998806967311"/>
          <c:w val="0.74849413401638043"/>
          <c:h val="0.7295456931519923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0.11069458938114664"/>
                  <c:y val="0.5848513481269387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Herbicides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38950542326787463"/>
                  <c:y val="0.2824893820090670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Shrub competition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9353476899724882"/>
                  <c:y val="-0.7636366022429014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Stock</a:t>
                    </a:r>
                    <a:r>
                      <a:rPr lang="en-US" sz="1600" b="1" baseline="0" dirty="0" smtClean="0"/>
                      <a:t> type &amp; fertilizer trials</a:t>
                    </a:r>
                    <a:endParaRPr lang="en-US" sz="1600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481927710843373E-3"/>
                  <c:y val="-5.488045812455261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Tree growth &amp;</a:t>
                    </a:r>
                  </a:p>
                  <a:p>
                    <a:r>
                      <a:rPr lang="en-US" sz="1600" b="1" dirty="0" smtClean="0"/>
                      <a:t>physiology</a:t>
                    </a:r>
                    <a:endParaRPr lang="en-US" sz="1600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31821775290137E-3"/>
                  <c:y val="-2.0295872106895728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Insects</a:t>
                    </a:r>
                    <a:endParaRPr lang="en-US" sz="1600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600" b="1" dirty="0" smtClean="0"/>
                      <a:t>Soil</a:t>
                    </a:r>
                  </a:p>
                  <a:p>
                    <a:r>
                      <a:rPr lang="en-US" sz="1600" b="1" dirty="0" smtClean="0"/>
                      <a:t>compaction</a:t>
                    </a:r>
                    <a:endParaRPr lang="en-US" sz="1600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6.9058122252790691E-2"/>
                  <c:y val="-2.3555476020042935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Lit reviews</a:t>
                    </a:r>
                    <a:endParaRPr lang="en-US" sz="1600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7.533440850014230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chemeClr val="tx1"/>
                        </a:solidFill>
                      </a:rPr>
                      <a:t>Fertilizer</a:t>
                    </a:r>
                    <a:r>
                      <a:rPr lang="en-US" sz="1600" b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r>
                      <a:rPr lang="en-US" sz="1600" b="1" dirty="0" smtClean="0">
                        <a:solidFill>
                          <a:schemeClr val="tx1"/>
                        </a:solidFill>
                      </a:rPr>
                      <a:t>trial</a:t>
                    </a:r>
                    <a:endParaRPr lang="en-US" sz="1600" b="1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7"/>
                <c:pt idx="0">
                  <c:v>Herbicides</c:v>
                </c:pt>
                <c:pt idx="1">
                  <c:v>Shrub competition</c:v>
                </c:pt>
                <c:pt idx="2">
                  <c:v>Stock type/fertilizer</c:v>
                </c:pt>
                <c:pt idx="3">
                  <c:v>Tree growth/physiology</c:v>
                </c:pt>
                <c:pt idx="4">
                  <c:v>Insects</c:v>
                </c:pt>
                <c:pt idx="5">
                  <c:v>Compaction</c:v>
                </c:pt>
                <c:pt idx="6">
                  <c:v>Lit review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 w="12700"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691759162634792"/>
          <c:y val="0.1624998806967311"/>
          <c:w val="0.74849413401638043"/>
          <c:h val="0.72954569315199236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5.6076273598330327E-3"/>
                  <c:y val="0.4848513481269387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Herbicides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3874973911393606"/>
                  <c:y val="0.16272154617036508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/>
                      <a:t>Shrub </a:t>
                    </a:r>
                    <a:r>
                      <a:rPr lang="en-US" sz="1600" b="1" dirty="0" smtClean="0"/>
                      <a:t>competition</a:t>
                    </a:r>
                    <a:endParaRPr lang="en-US" sz="1600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45901479935489992"/>
                  <c:y val="-0.75454569315199238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Stock</a:t>
                    </a:r>
                    <a:r>
                      <a:rPr lang="en-US" sz="1600" b="1" baseline="0" dirty="0" smtClean="0"/>
                      <a:t> type &amp; fertilizer trials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481927710843373E-3"/>
                  <c:y val="-5.488045812455261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Tree growth &amp;</a:t>
                    </a:r>
                  </a:p>
                  <a:p>
                    <a:r>
                      <a:rPr lang="en-US" sz="1600" b="1" dirty="0" smtClean="0"/>
                      <a:t>Physiology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116370995794237E-2"/>
                  <c:y val="-8.0901932712956343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Insects 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delete val="1"/>
            </c:dLbl>
            <c:dLbl>
              <c:idx val="6"/>
              <c:layout>
                <c:manualLayout>
                  <c:x val="4.8977800967650129E-2"/>
                  <c:y val="-2.8827248866618947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Lit reviews, compaction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7.533440850014230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chemeClr val="tx1"/>
                        </a:solidFill>
                      </a:rPr>
                      <a:t>Fertilizer</a:t>
                    </a:r>
                    <a:r>
                      <a:rPr lang="en-US" sz="1600" b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r>
                      <a:rPr lang="en-US" sz="1600" b="1" dirty="0" smtClean="0">
                        <a:solidFill>
                          <a:schemeClr val="tx1"/>
                        </a:solidFill>
                      </a:rPr>
                      <a:t>trial</a:t>
                    </a:r>
                    <a:endParaRPr lang="en-US" sz="1600" b="1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Sheet1!$D$2:$D$8</c:f>
              <c:strCache>
                <c:ptCount val="7"/>
                <c:pt idx="0">
                  <c:v>Stock type &amp; fertilizer trials</c:v>
                </c:pt>
                <c:pt idx="1">
                  <c:v>Herbicides</c:v>
                </c:pt>
                <c:pt idx="2">
                  <c:v>Shrub competition</c:v>
                </c:pt>
                <c:pt idx="3">
                  <c:v>Tree growth &amp; physiology</c:v>
                </c:pt>
                <c:pt idx="4">
                  <c:v>Insects</c:v>
                </c:pt>
                <c:pt idx="5">
                  <c:v>Soil compaction</c:v>
                </c:pt>
                <c:pt idx="6">
                  <c:v>Lit review2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 formatCode="#,##0">
                  <c:v>166808</c:v>
                </c:pt>
                <c:pt idx="1">
                  <c:v>44686</c:v>
                </c:pt>
                <c:pt idx="2">
                  <c:v>122675</c:v>
                </c:pt>
                <c:pt idx="3">
                  <c:v>132403</c:v>
                </c:pt>
                <c:pt idx="4">
                  <c:v>35959</c:v>
                </c:pt>
                <c:pt idx="5">
                  <c:v>2816</c:v>
                </c:pt>
                <c:pt idx="6">
                  <c:v>11731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 w="12700"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17880577427819"/>
          <c:y val="7.8085875984251971E-2"/>
          <c:w val="0.77640452755905509"/>
          <c:h val="0.691120172478440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No. of studies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0-5k</c:v>
                </c:pt>
                <c:pt idx="1">
                  <c:v>5-10k</c:v>
                </c:pt>
                <c:pt idx="2">
                  <c:v>10-20k</c:v>
                </c:pt>
                <c:pt idx="3">
                  <c:v>20-40k</c:v>
                </c:pt>
                <c:pt idx="4">
                  <c:v>40-60k</c:v>
                </c:pt>
                <c:pt idx="5">
                  <c:v>60-90k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7</c:v>
                </c:pt>
                <c:pt idx="2">
                  <c:v>7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829952"/>
        <c:axId val="50914048"/>
      </c:barChart>
      <c:catAx>
        <c:axId val="50829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400" dirty="0" smtClean="0"/>
                  <a:t>Study</a:t>
                </a:r>
                <a:r>
                  <a:rPr lang="en-US" sz="2400" baseline="0" dirty="0" smtClean="0"/>
                  <a:t> cost ($)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.40147413926200404"/>
              <c:y val="0.87709809711286102"/>
            </c:manualLayout>
          </c:layout>
          <c:overlay val="0"/>
        </c:title>
        <c:majorTickMark val="out"/>
        <c:minorTickMark val="none"/>
        <c:tickLblPos val="nextTo"/>
        <c:crossAx val="50914048"/>
        <c:crosses val="autoZero"/>
        <c:auto val="1"/>
        <c:lblAlgn val="ctr"/>
        <c:lblOffset val="100"/>
        <c:noMultiLvlLbl val="0"/>
      </c:catAx>
      <c:valAx>
        <c:axId val="509140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Number of studies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6020225412999845E-2"/>
              <c:y val="0.233184523809523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082995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19050">
      <a:solidFill>
        <a:schemeClr val="accent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Conifer seedling survival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Milestone</c:v>
                </c:pt>
                <c:pt idx="1">
                  <c:v>Dimension</c:v>
                </c:pt>
                <c:pt idx="2">
                  <c:v>Goaltender</c:v>
                </c:pt>
                <c:pt idx="3">
                  <c:v>Pindar</c:v>
                </c:pt>
                <c:pt idx="4">
                  <c:v>Control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74</c:v>
                </c:pt>
                <c:pt idx="1">
                  <c:v>80</c:v>
                </c:pt>
                <c:pt idx="2">
                  <c:v>85</c:v>
                </c:pt>
                <c:pt idx="3">
                  <c:v>80</c:v>
                </c:pt>
                <c:pt idx="4">
                  <c:v>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76640"/>
        <c:axId val="50978176"/>
      </c:barChart>
      <c:catAx>
        <c:axId val="50976640"/>
        <c:scaling>
          <c:orientation val="minMax"/>
        </c:scaling>
        <c:delete val="0"/>
        <c:axPos val="b"/>
        <c:majorTickMark val="out"/>
        <c:minorTickMark val="none"/>
        <c:tickLblPos val="nextTo"/>
        <c:crossAx val="50978176"/>
        <c:crosses val="autoZero"/>
        <c:auto val="1"/>
        <c:lblAlgn val="ctr"/>
        <c:lblOffset val="100"/>
        <c:noMultiLvlLbl val="0"/>
      </c:catAx>
      <c:valAx>
        <c:axId val="50978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976640"/>
        <c:crosses val="autoZero"/>
        <c:crossBetween val="between"/>
      </c:valAx>
    </c:plotArea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 w="15875">
      <a:solidFill>
        <a:schemeClr val="accent1"/>
      </a:solidFill>
    </a:ln>
  </c:spPr>
  <c:txPr>
    <a:bodyPr/>
    <a:lstStyle/>
    <a:p>
      <a:pPr>
        <a:defRPr sz="1200" baseline="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0.65663</cdr:x>
      <cdr:y>0.27292</cdr:y>
    </cdr:from>
    <cdr:to>
      <cdr:x>0.8012</cdr:x>
      <cdr:y>0.4911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52900" y="11437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$167k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0.70482</cdr:x>
      <cdr:y>0.50909</cdr:y>
    </cdr:from>
    <cdr:to>
      <cdr:x>0.8494</cdr:x>
      <cdr:y>0.72727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457700" y="21336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/>
            <a:t>$45k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0.45181</cdr:x>
      <cdr:y>0.56364</cdr:y>
    </cdr:from>
    <cdr:to>
      <cdr:x>0.59639</cdr:x>
      <cdr:y>0.78182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857500" y="2362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/>
            <a:t>$123k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0.22751</cdr:x>
      <cdr:y>0.35086</cdr:y>
    </cdr:from>
    <cdr:to>
      <cdr:x>0.37208</cdr:x>
      <cdr:y>0.56904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38883" y="147046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$132k</a:t>
          </a:r>
          <a:endParaRPr lang="en-US" sz="1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A455C-B9E7-4FCB-9A95-94974FC822BF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F55A7-746F-474C-9FEF-31AC83130B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08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F55A7-746F-474C-9FEF-31AC83130BE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56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01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89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5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5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5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4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2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5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2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8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C64E8-A350-4A3A-A74C-9456762ED729}" type="datetimeFigureOut">
              <a:rPr lang="en-US" smtClean="0"/>
              <a:t>1/15/2014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76E84-243A-46E9-8D4C-3E705FF74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7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1164" y="304800"/>
            <a:ext cx="7281673" cy="16004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FOURTEEN YEARS OF FORESTRY RESEARCH</a:t>
            </a:r>
          </a:p>
          <a:p>
            <a:pPr algn="ctr"/>
            <a:endParaRPr lang="en-US" dirty="0"/>
          </a:p>
          <a:p>
            <a:pPr algn="ctr"/>
            <a:r>
              <a:rPr lang="en-US" sz="2400" dirty="0" smtClean="0"/>
              <a:t>The Sierra Cascade Intensive Forest Management </a:t>
            </a:r>
          </a:p>
          <a:p>
            <a:pPr algn="ctr"/>
            <a:r>
              <a:rPr lang="en-US" sz="2400" dirty="0" smtClean="0"/>
              <a:t>Research Cooperative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59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76500" y="304800"/>
            <a:ext cx="4191000" cy="80021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Dollars spent on research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Average study cost:  $19,772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254186812"/>
              </p:ext>
            </p:extLst>
          </p:nvPr>
        </p:nvGraphicFramePr>
        <p:xfrm>
          <a:off x="1333500" y="1905000"/>
          <a:ext cx="6477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21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304800"/>
            <a:ext cx="6400800" cy="30469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  <a:p>
            <a:r>
              <a:rPr lang="en-US" sz="3600" dirty="0" smtClean="0"/>
              <a:t>Talking points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SCIFMRC background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Update on current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 tour of past studies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How to get involved</a:t>
            </a:r>
          </a:p>
        </p:txBody>
      </p:sp>
    </p:spTree>
    <p:extLst>
      <p:ext uri="{BB962C8B-B14F-4D97-AF65-F5344CB8AC3E}">
        <p14:creationId xmlns:p14="http://schemas.microsoft.com/office/powerpoint/2010/main" val="32468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173053"/>
            <a:ext cx="3643532" cy="83747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smtClean="0"/>
              <a:t>CO-OP update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3402" y="1444841"/>
            <a:ext cx="2638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On-going 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63402" y="2065330"/>
            <a:ext cx="76947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Herbicide trials – </a:t>
            </a:r>
            <a:r>
              <a:rPr lang="en-US" dirty="0" smtClean="0"/>
              <a:t>Matrix site prep, Pindar (Fredrickson</a:t>
            </a:r>
            <a:r>
              <a:rPr lang="en-US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Garden of Eden –  </a:t>
            </a:r>
            <a:r>
              <a:rPr lang="en-US" dirty="0" smtClean="0"/>
              <a:t>second time around (Zhang and Powers)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Pondosa subsoiling study - tree remeasurement (Webster and Powers)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Geospatial mapping of all CO-OP study sites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37179774"/>
              </p:ext>
            </p:extLst>
          </p:nvPr>
        </p:nvGraphicFramePr>
        <p:xfrm>
          <a:off x="533400" y="4953000"/>
          <a:ext cx="3048000" cy="1552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0"/>
            <a:ext cx="4486959" cy="247419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8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hitmore Tree Biomass\IMG_0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6202" cy="688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4191000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Tour of past studies</a:t>
            </a:r>
          </a:p>
        </p:txBody>
      </p:sp>
    </p:spTree>
    <p:extLst>
      <p:ext uri="{BB962C8B-B14F-4D97-AF65-F5344CB8AC3E}">
        <p14:creationId xmlns:p14="http://schemas.microsoft.com/office/powerpoint/2010/main" val="9626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199" y="152400"/>
            <a:ext cx="8796597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  Glyphosate formulation and timing of application</a:t>
            </a:r>
          </a:p>
        </p:txBody>
      </p:sp>
      <p:pic>
        <p:nvPicPr>
          <p:cNvPr id="4" name="Picture 2" descr="DSCN0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6281996" cy="4343400"/>
          </a:xfrm>
          <a:prstGeom prst="rect">
            <a:avLst/>
          </a:prstGeom>
          <a:noFill/>
          <a:ln w="222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6388" y="2699905"/>
            <a:ext cx="2971800" cy="229639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706" y="1625798"/>
            <a:ext cx="285849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Findings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Late-summer application was only slightly better than no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Best success with June or July </a:t>
            </a:r>
            <a:r>
              <a:rPr lang="en-US" sz="2000" dirty="0"/>
              <a:t>application 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10% </a:t>
            </a:r>
            <a:r>
              <a:rPr lang="en-US" sz="2000" dirty="0" err="1"/>
              <a:t>a.i</a:t>
            </a:r>
            <a:r>
              <a:rPr lang="en-US" sz="2000" dirty="0"/>
              <a:t>. plus oil is optimal for shrub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199" y="152400"/>
            <a:ext cx="8796597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  Glyphosate formulation and timing of application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60" y="1828800"/>
            <a:ext cx="4798889" cy="35814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8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99" y="0"/>
            <a:ext cx="920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152400"/>
            <a:ext cx="78486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524000"/>
            <a:ext cx="59193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120" y="1756546"/>
            <a:ext cx="2667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Findings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Excellent survival in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All </a:t>
            </a:r>
            <a:r>
              <a:rPr lang="en-US" sz="2000" dirty="0" err="1" smtClean="0"/>
              <a:t>styro</a:t>
            </a:r>
            <a:r>
              <a:rPr lang="en-US" sz="2000" dirty="0" smtClean="0"/>
              <a:t> stock types and planting dates successful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8796597" cy="75469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/>
              <a:t> Incense Cedar Stock Type Trial</a:t>
            </a:r>
            <a:endParaRPr lang="en-US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88" y="1524000"/>
            <a:ext cx="5881504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120" y="4495800"/>
            <a:ext cx="2834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Poor survival in year 2 due to extremely cold weather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069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17943"/>
            <a:ext cx="4849774" cy="486145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8796597" cy="75469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 Bark beetle control:  </a:t>
            </a:r>
            <a:r>
              <a:rPr lang="en-US" sz="2400" dirty="0" smtClean="0"/>
              <a:t>pheromones and application methods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" y="1496419"/>
            <a:ext cx="2540000" cy="1905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98" y="3495675"/>
            <a:ext cx="2362200" cy="17716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3362325"/>
            <a:ext cx="13335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514725"/>
            <a:ext cx="13335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914900"/>
            <a:ext cx="2219325" cy="166449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0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389" y="1981200"/>
            <a:ext cx="290818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Findings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Effective ground or aerial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Reduced tree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Successful for MPB and RTB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Inconsistent response for WPB control</a:t>
            </a:r>
            <a:endParaRPr lang="en-US" sz="2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77" y="1905000"/>
            <a:ext cx="5705723" cy="42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8796597" cy="954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Bark beetle control: </a:t>
            </a:r>
            <a:r>
              <a:rPr lang="en-US" sz="2400" dirty="0" smtClean="0"/>
              <a:t> anti-aggregation pheromones and 				                 application methods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1872734"/>
            <a:ext cx="334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Verbenone</a:t>
            </a:r>
            <a:r>
              <a:rPr lang="en-US" dirty="0" smtClean="0"/>
              <a:t> </a:t>
            </a:r>
            <a:r>
              <a:rPr lang="en-US" dirty="0" err="1" smtClean="0"/>
              <a:t>microflake</a:t>
            </a:r>
            <a:r>
              <a:rPr lang="en-US" dirty="0" smtClean="0"/>
              <a:t>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304800"/>
            <a:ext cx="3962400" cy="30469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  <a:p>
            <a:r>
              <a:rPr lang="en-US" sz="3600" dirty="0" smtClean="0"/>
              <a:t>Talking points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SCIFMRC background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Update on current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 tour of past studies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How to get involved</a:t>
            </a:r>
          </a:p>
        </p:txBody>
      </p:sp>
    </p:spTree>
    <p:extLst>
      <p:ext uri="{BB962C8B-B14F-4D97-AF65-F5344CB8AC3E}">
        <p14:creationId xmlns:p14="http://schemas.microsoft.com/office/powerpoint/2010/main" val="41622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7542" y="1543012"/>
            <a:ext cx="2819400" cy="384817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8872797" cy="75469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 Does </a:t>
            </a:r>
            <a:r>
              <a:rPr lang="en-US" sz="3200" dirty="0" err="1" smtClean="0"/>
              <a:t>subsoiling</a:t>
            </a:r>
            <a:r>
              <a:rPr lang="en-US" sz="3200" dirty="0" smtClean="0"/>
              <a:t> affect seedling survival or growth?</a:t>
            </a:r>
            <a:endParaRPr lang="en-US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2176" y="1147991"/>
            <a:ext cx="1868266" cy="2467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3244" y="4232313"/>
            <a:ext cx="2667001" cy="18223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905000"/>
            <a:ext cx="30480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Findings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apparent benefit to soil properties or veg at CO-OP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Know the soil water holding capacity, soil depth, and extent of compaction before deciding to subsoil</a:t>
            </a:r>
          </a:p>
        </p:txBody>
      </p:sp>
    </p:spTree>
    <p:extLst>
      <p:ext uri="{BB962C8B-B14F-4D97-AF65-F5344CB8AC3E}">
        <p14:creationId xmlns:p14="http://schemas.microsoft.com/office/powerpoint/2010/main" val="19819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ana Manz Transplant\IMG_0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3919984"/>
            <a:ext cx="3135923" cy="23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ana Manz Transplant\IMG_0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68" y="4581451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ana Manz Transplant\IMG_0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1452"/>
            <a:ext cx="2270368" cy="1702776"/>
          </a:xfrm>
          <a:prstGeom prst="rect">
            <a:avLst/>
          </a:prstGeom>
          <a:noFill/>
          <a:ln w="158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ana Manz Transplant\IMG_0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" y="1293421"/>
            <a:ext cx="4343400" cy="32575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ana Manz Transplant\IMG_04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2" y="4710991"/>
            <a:ext cx="3200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ana Manz Transplant\IMG_04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44" y="2046628"/>
            <a:ext cx="3874631" cy="1763372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999" y="191452"/>
            <a:ext cx="51598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Agenda 2020</a:t>
            </a:r>
          </a:p>
          <a:p>
            <a:r>
              <a:rPr lang="en-US" sz="2400" dirty="0" smtClean="0"/>
              <a:t>Defining the limits of shrub competition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21702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24384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/>
              <a:t>Treatments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4002088" cy="3378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>
                <a:solidFill>
                  <a:schemeClr val="bg2"/>
                </a:solidFill>
              </a:rPr>
              <a:t>1.</a:t>
            </a: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>
                <a:solidFill>
                  <a:schemeClr val="bg2"/>
                </a:solidFill>
              </a:rPr>
              <a:t>No brush </a:t>
            </a:r>
            <a:r>
              <a:rPr lang="en-US" altLang="en-US" b="1" dirty="0">
                <a:solidFill>
                  <a:schemeClr val="bg2"/>
                </a:solidFill>
              </a:rPr>
              <a:t>–        </a:t>
            </a:r>
            <a:r>
              <a:rPr lang="en-US" altLang="en-US" sz="2400" b="1" dirty="0">
                <a:solidFill>
                  <a:schemeClr val="bg2"/>
                </a:solidFill>
              </a:rPr>
              <a:t> 0% cover</a:t>
            </a:r>
          </a:p>
          <a:p>
            <a:pPr>
              <a:buFontTx/>
              <a:buAutoNum type="arabicPeriod" startAt="2"/>
            </a:pPr>
            <a:r>
              <a:rPr lang="en-US" altLang="en-US" sz="2400" b="1" dirty="0">
                <a:solidFill>
                  <a:schemeClr val="bg2"/>
                </a:solidFill>
              </a:rPr>
              <a:t>Ceanothus –   5% cover</a:t>
            </a:r>
          </a:p>
          <a:p>
            <a:pPr>
              <a:buFontTx/>
              <a:buAutoNum type="arabicPeriod" startAt="2"/>
            </a:pPr>
            <a:r>
              <a:rPr lang="en-US" altLang="en-US" sz="2400" b="1" dirty="0">
                <a:solidFill>
                  <a:schemeClr val="bg2"/>
                </a:solidFill>
              </a:rPr>
              <a:t>Ceanothus – 15% cover</a:t>
            </a:r>
          </a:p>
          <a:p>
            <a:pPr>
              <a:buFontTx/>
              <a:buAutoNum type="arabicPeriod" startAt="2"/>
            </a:pPr>
            <a:r>
              <a:rPr lang="en-US" altLang="en-US" sz="2400" b="1" dirty="0">
                <a:solidFill>
                  <a:schemeClr val="bg2"/>
                </a:solidFill>
              </a:rPr>
              <a:t>Ceanothus – 30% cover</a:t>
            </a:r>
          </a:p>
          <a:p>
            <a:pPr>
              <a:buFontTx/>
              <a:buAutoNum type="arabicPeriod" startAt="2"/>
            </a:pPr>
            <a:r>
              <a:rPr lang="en-US" altLang="en-US" sz="2400" b="1" dirty="0">
                <a:solidFill>
                  <a:schemeClr val="bg2"/>
                </a:solidFill>
              </a:rPr>
              <a:t>Ceanothus – 50% cover</a:t>
            </a:r>
          </a:p>
          <a:p>
            <a:pPr>
              <a:buFontTx/>
              <a:buAutoNum type="arabicPeriod" startAt="2"/>
            </a:pPr>
            <a:r>
              <a:rPr lang="en-US" altLang="en-US" sz="2400" b="1" dirty="0">
                <a:solidFill>
                  <a:schemeClr val="bg1"/>
                </a:solidFill>
              </a:rPr>
              <a:t>Manzanita –    5% cover</a:t>
            </a:r>
          </a:p>
          <a:p>
            <a:pPr>
              <a:buFontTx/>
              <a:buAutoNum type="arabicPeriod" startAt="2"/>
            </a:pPr>
            <a:r>
              <a:rPr lang="en-US" altLang="en-US" sz="2400" b="1" dirty="0">
                <a:solidFill>
                  <a:schemeClr val="bg1"/>
                </a:solidFill>
              </a:rPr>
              <a:t>Manzanita –  10% cover</a:t>
            </a:r>
          </a:p>
          <a:p>
            <a:pPr>
              <a:buFontTx/>
              <a:buAutoNum type="arabicPeriod" startAt="2"/>
            </a:pPr>
            <a:r>
              <a:rPr lang="en-US" altLang="en-US" sz="2400" b="1" dirty="0">
                <a:solidFill>
                  <a:schemeClr val="bg1"/>
                </a:solidFill>
              </a:rPr>
              <a:t>Manzanita –  30% cover</a:t>
            </a:r>
          </a:p>
          <a:p>
            <a:pPr>
              <a:buFontTx/>
              <a:buAutoNum type="arabicPeriod" startAt="2"/>
            </a:pPr>
            <a:r>
              <a:rPr lang="en-US" altLang="en-US" sz="2400" b="1" dirty="0">
                <a:solidFill>
                  <a:schemeClr val="bg1"/>
                </a:solidFill>
              </a:rPr>
              <a:t>Manzanita –  50% cover</a:t>
            </a:r>
          </a:p>
        </p:txBody>
      </p:sp>
    </p:spTree>
    <p:extLst>
      <p:ext uri="{BB962C8B-B14F-4D97-AF65-F5344CB8AC3E}">
        <p14:creationId xmlns:p14="http://schemas.microsoft.com/office/powerpoint/2010/main" val="32220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304800"/>
            <a:ext cx="6400800" cy="30469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  <a:p>
            <a:r>
              <a:rPr lang="en-US" sz="3600" dirty="0" smtClean="0"/>
              <a:t>Talking points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SCIFMRC background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Update on current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 tour of past studies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How to get involved</a:t>
            </a:r>
          </a:p>
        </p:txBody>
      </p:sp>
    </p:spTree>
    <p:extLst>
      <p:ext uri="{BB962C8B-B14F-4D97-AF65-F5344CB8AC3E}">
        <p14:creationId xmlns:p14="http://schemas.microsoft.com/office/powerpoint/2010/main" val="18667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304800"/>
            <a:ext cx="6400800" cy="36009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  <a:p>
            <a:r>
              <a:rPr lang="en-US" sz="3600" dirty="0" smtClean="0"/>
              <a:t>Get involved</a:t>
            </a:r>
            <a:endParaRPr lang="en-U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Submit a research proposal by early March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Attend the March 2014 CO-OP meeting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Help develop a CO-OP website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Contact Gary Fiddler, CO-OP manager  gfiddler@fs.fed.us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530-226-2542</a:t>
            </a:r>
          </a:p>
        </p:txBody>
      </p:sp>
    </p:spTree>
    <p:extLst>
      <p:ext uri="{BB962C8B-B14F-4D97-AF65-F5344CB8AC3E}">
        <p14:creationId xmlns:p14="http://schemas.microsoft.com/office/powerpoint/2010/main" val="2823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304800"/>
            <a:ext cx="7772400" cy="538609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SCIFMRC  MISSION</a:t>
            </a:r>
          </a:p>
          <a:p>
            <a:pPr algn="ctr"/>
            <a:endParaRPr lang="en-US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To conduct applied reforestation and stand management research  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/>
              <a:t>from seed collection to the first commercial thinning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/>
              <a:t>using sound land stewardship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To understand how conifer species interact with their environment in the interior region of Northern California and Southwestern </a:t>
            </a:r>
            <a:r>
              <a:rPr lang="en-US" sz="2400" dirty="0" smtClean="0"/>
              <a:t>Oregon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3951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304800"/>
            <a:ext cx="7772400" cy="378565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OBJECTIVES</a:t>
            </a:r>
          </a:p>
          <a:p>
            <a:pPr algn="ctr"/>
            <a:endParaRPr lang="en-US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To help </a:t>
            </a:r>
            <a:r>
              <a:rPr lang="en-US" sz="2400" dirty="0" smtClean="0">
                <a:solidFill>
                  <a:srgbClr val="C00000"/>
                </a:solidFill>
              </a:rPr>
              <a:t>answer local issues </a:t>
            </a:r>
            <a:r>
              <a:rPr lang="en-US" sz="2400" dirty="0" smtClean="0"/>
              <a:t>associated with young stand management in the Sierra Nevada and Cascade Mtns.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</a:t>
            </a:r>
            <a:r>
              <a:rPr lang="en-US" sz="2400" dirty="0" smtClean="0"/>
              <a:t>provide </a:t>
            </a:r>
            <a:r>
              <a:rPr lang="en-US" sz="2400" dirty="0"/>
              <a:t>research findings </a:t>
            </a:r>
            <a:r>
              <a:rPr lang="en-US" sz="2400" dirty="0" smtClean="0"/>
              <a:t>on plantation establishment and growth for use in </a:t>
            </a:r>
            <a:r>
              <a:rPr lang="en-US" sz="2400" dirty="0" smtClean="0">
                <a:solidFill>
                  <a:srgbClr val="C00000"/>
                </a:solidFill>
              </a:rPr>
              <a:t>decision processes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332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304800"/>
            <a:ext cx="7772400" cy="46474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How does the CO-OP work?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Organized in 1999 by forest industry, manufacturers, FS, UC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Open membership with dues collected annually beginning in 2000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Research proposals: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Solicited annually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Membership vote and announcement of funded proposals in March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Results available in annual reports and journal publications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399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304800"/>
            <a:ext cx="7772400" cy="64325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MEMBERSHIP</a:t>
            </a:r>
          </a:p>
          <a:p>
            <a:endParaRPr lang="en-US" sz="1200" dirty="0" smtClean="0"/>
          </a:p>
          <a:p>
            <a:r>
              <a:rPr lang="en-US" sz="2400" dirty="0" smtClean="0"/>
              <a:t>	2000				2013</a:t>
            </a:r>
          </a:p>
          <a:p>
            <a:r>
              <a:rPr lang="en-US" sz="1600" dirty="0" smtClean="0"/>
              <a:t>	Roseburg Resources			Roseburg Resources</a:t>
            </a:r>
          </a:p>
          <a:p>
            <a:r>
              <a:rPr lang="en-US" sz="1600" dirty="0" smtClean="0"/>
              <a:t>	Sierra Pacific Industries		Sierra Pacific Industries</a:t>
            </a:r>
          </a:p>
          <a:p>
            <a:r>
              <a:rPr lang="en-US" sz="1600" dirty="0" smtClean="0"/>
              <a:t>	Fruit Growers Supply Co.		Fruit Growers Supply Co.</a:t>
            </a:r>
          </a:p>
          <a:p>
            <a:r>
              <a:rPr lang="en-US" sz="1600" dirty="0" smtClean="0"/>
              <a:t>	W.M. Beaty &amp; Associates		W.M</a:t>
            </a:r>
            <a:r>
              <a:rPr lang="en-US" sz="1600" dirty="0"/>
              <a:t>. Beaty &amp; Associates </a:t>
            </a:r>
            <a:r>
              <a:rPr lang="en-US" sz="1600" dirty="0" smtClean="0"/>
              <a:t>		Soper-Wheeler			Soper-Wheeler</a:t>
            </a:r>
          </a:p>
          <a:p>
            <a:r>
              <a:rPr lang="en-US" sz="1600" dirty="0" smtClean="0"/>
              <a:t>	Collins Pine Co.			Timber Products Co.</a:t>
            </a:r>
          </a:p>
          <a:p>
            <a:r>
              <a:rPr lang="en-US" sz="1600" dirty="0" smtClean="0"/>
              <a:t>	Boise Cascade			Cal Fire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Cal </a:t>
            </a:r>
            <a:r>
              <a:rPr lang="en-US" sz="1600" dirty="0">
                <a:solidFill>
                  <a:srgbClr val="FF0000"/>
                </a:solidFill>
              </a:rPr>
              <a:t>Forest Nurseries			Cal Forest </a:t>
            </a:r>
            <a:r>
              <a:rPr lang="en-US" sz="1600" dirty="0" smtClean="0">
                <a:solidFill>
                  <a:srgbClr val="FF0000"/>
                </a:solidFill>
              </a:rPr>
              <a:t>Nurseries &amp; 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Monsanto				Mountain Gate Gardens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	Wilbur-Ellis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	PRT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	Dupont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	Pro-Source One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	American Cyanamid (BASF)</a:t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	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Silver Butte Timber			Silver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Butte Timber 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		 	Dow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Agro 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Sciences			Dow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Agro Sciences</a:t>
            </a:r>
            <a:endParaRPr lang="en-US" sz="16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	Pelton Reforestation			Thunder Road Resources</a:t>
            </a:r>
          </a:p>
          <a:p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	UAP Northwest</a:t>
            </a:r>
          </a:p>
        </p:txBody>
      </p:sp>
    </p:spTree>
    <p:extLst>
      <p:ext uri="{BB962C8B-B14F-4D97-AF65-F5344CB8AC3E}">
        <p14:creationId xmlns:p14="http://schemas.microsoft.com/office/powerpoint/2010/main" val="116170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00" y="304800"/>
            <a:ext cx="4419600" cy="107721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HOW’S IT GOING?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$853,000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Approaching steady level of $60k per year 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789653"/>
              </p:ext>
            </p:extLst>
          </p:nvPr>
        </p:nvGraphicFramePr>
        <p:xfrm>
          <a:off x="1409700" y="1981200"/>
          <a:ext cx="6324600" cy="389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98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spraying in spring 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304800"/>
            <a:ext cx="3810000" cy="107721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Co-op funded research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19 completed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 on-going studies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37270412"/>
              </p:ext>
            </p:extLst>
          </p:nvPr>
        </p:nvGraphicFramePr>
        <p:xfrm>
          <a:off x="1409700" y="1905000"/>
          <a:ext cx="6324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57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spraying in spring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76500" y="304800"/>
            <a:ext cx="4191000" cy="135421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Dollars spent on research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70% of total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Herbicide studies are relatively inexpensive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750169872"/>
              </p:ext>
            </p:extLst>
          </p:nvPr>
        </p:nvGraphicFramePr>
        <p:xfrm>
          <a:off x="1409700" y="1828800"/>
          <a:ext cx="6324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10463" y="276720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$45k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08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3314</TotalTime>
  <Words>584</Words>
  <Application>Microsoft Office PowerPoint</Application>
  <PresentationFormat>On-screen Show (4:3)</PresentationFormat>
  <Paragraphs>166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 Forest Service</dc:creator>
  <cp:lastModifiedBy>USDA Forest Service</cp:lastModifiedBy>
  <cp:revision>123</cp:revision>
  <dcterms:created xsi:type="dcterms:W3CDTF">2013-12-24T17:30:44Z</dcterms:created>
  <dcterms:modified xsi:type="dcterms:W3CDTF">2014-01-15T22:59:00Z</dcterms:modified>
</cp:coreProperties>
</file>