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19"/>
  </p:notesMasterIdLst>
  <p:handoutMasterIdLst>
    <p:handoutMasterId r:id="rId20"/>
  </p:handoutMasterIdLst>
  <p:sldIdLst>
    <p:sldId id="1294" r:id="rId2"/>
    <p:sldId id="1315" r:id="rId3"/>
    <p:sldId id="1316" r:id="rId4"/>
    <p:sldId id="1314" r:id="rId5"/>
    <p:sldId id="1318" r:id="rId6"/>
    <p:sldId id="1372" r:id="rId7"/>
    <p:sldId id="1383" r:id="rId8"/>
    <p:sldId id="1375" r:id="rId9"/>
    <p:sldId id="1382" r:id="rId10"/>
    <p:sldId id="1384" r:id="rId11"/>
    <p:sldId id="1388" r:id="rId12"/>
    <p:sldId id="1387" r:id="rId13"/>
    <p:sldId id="1389" r:id="rId14"/>
    <p:sldId id="1390" r:id="rId15"/>
    <p:sldId id="1391" r:id="rId16"/>
    <p:sldId id="1392" r:id="rId17"/>
    <p:sldId id="1374" r:id="rId18"/>
  </p:sldIdLst>
  <p:sldSz cx="9144000" cy="6858000" type="screen4x3"/>
  <p:notesSz cx="7315200" cy="9601200"/>
  <p:defaultTextStyle>
    <a:defPPr>
      <a:defRPr lang="en-US"/>
    </a:defPPr>
    <a:lvl1pPr algn="l" rtl="0" fontAlgn="base">
      <a:spcBef>
        <a:spcPct val="0"/>
      </a:spcBef>
      <a:spcAft>
        <a:spcPct val="0"/>
      </a:spcAft>
      <a:defRPr sz="2800" u="sng" kern="1200">
        <a:solidFill>
          <a:schemeClr val="tx1"/>
        </a:solidFill>
        <a:latin typeface="Arial" charset="0"/>
        <a:ea typeface="+mn-ea"/>
        <a:cs typeface="+mn-cs"/>
      </a:defRPr>
    </a:lvl1pPr>
    <a:lvl2pPr marL="457200" algn="l" rtl="0" fontAlgn="base">
      <a:spcBef>
        <a:spcPct val="0"/>
      </a:spcBef>
      <a:spcAft>
        <a:spcPct val="0"/>
      </a:spcAft>
      <a:defRPr sz="2800" u="sng" kern="1200">
        <a:solidFill>
          <a:schemeClr val="tx1"/>
        </a:solidFill>
        <a:latin typeface="Arial" charset="0"/>
        <a:ea typeface="+mn-ea"/>
        <a:cs typeface="+mn-cs"/>
      </a:defRPr>
    </a:lvl2pPr>
    <a:lvl3pPr marL="914400" algn="l" rtl="0" fontAlgn="base">
      <a:spcBef>
        <a:spcPct val="0"/>
      </a:spcBef>
      <a:spcAft>
        <a:spcPct val="0"/>
      </a:spcAft>
      <a:defRPr sz="2800" u="sng" kern="1200">
        <a:solidFill>
          <a:schemeClr val="tx1"/>
        </a:solidFill>
        <a:latin typeface="Arial" charset="0"/>
        <a:ea typeface="+mn-ea"/>
        <a:cs typeface="+mn-cs"/>
      </a:defRPr>
    </a:lvl3pPr>
    <a:lvl4pPr marL="1371600" algn="l" rtl="0" fontAlgn="base">
      <a:spcBef>
        <a:spcPct val="0"/>
      </a:spcBef>
      <a:spcAft>
        <a:spcPct val="0"/>
      </a:spcAft>
      <a:defRPr sz="2800" u="sng" kern="1200">
        <a:solidFill>
          <a:schemeClr val="tx1"/>
        </a:solidFill>
        <a:latin typeface="Arial" charset="0"/>
        <a:ea typeface="+mn-ea"/>
        <a:cs typeface="+mn-cs"/>
      </a:defRPr>
    </a:lvl4pPr>
    <a:lvl5pPr marL="1828800" algn="l" rtl="0" fontAlgn="base">
      <a:spcBef>
        <a:spcPct val="0"/>
      </a:spcBef>
      <a:spcAft>
        <a:spcPct val="0"/>
      </a:spcAft>
      <a:defRPr sz="2800" u="sng" kern="1200">
        <a:solidFill>
          <a:schemeClr val="tx1"/>
        </a:solidFill>
        <a:latin typeface="Arial" charset="0"/>
        <a:ea typeface="+mn-ea"/>
        <a:cs typeface="+mn-cs"/>
      </a:defRPr>
    </a:lvl5pPr>
    <a:lvl6pPr marL="2286000" algn="l" defTabSz="914400" rtl="0" eaLnBrk="1" latinLnBrk="0" hangingPunct="1">
      <a:defRPr sz="2800" u="sng" kern="1200">
        <a:solidFill>
          <a:schemeClr val="tx1"/>
        </a:solidFill>
        <a:latin typeface="Arial" charset="0"/>
        <a:ea typeface="+mn-ea"/>
        <a:cs typeface="+mn-cs"/>
      </a:defRPr>
    </a:lvl6pPr>
    <a:lvl7pPr marL="2743200" algn="l" defTabSz="914400" rtl="0" eaLnBrk="1" latinLnBrk="0" hangingPunct="1">
      <a:defRPr sz="2800" u="sng" kern="1200">
        <a:solidFill>
          <a:schemeClr val="tx1"/>
        </a:solidFill>
        <a:latin typeface="Arial" charset="0"/>
        <a:ea typeface="+mn-ea"/>
        <a:cs typeface="+mn-cs"/>
      </a:defRPr>
    </a:lvl7pPr>
    <a:lvl8pPr marL="3200400" algn="l" defTabSz="914400" rtl="0" eaLnBrk="1" latinLnBrk="0" hangingPunct="1">
      <a:defRPr sz="2800" u="sng" kern="1200">
        <a:solidFill>
          <a:schemeClr val="tx1"/>
        </a:solidFill>
        <a:latin typeface="Arial" charset="0"/>
        <a:ea typeface="+mn-ea"/>
        <a:cs typeface="+mn-cs"/>
      </a:defRPr>
    </a:lvl8pPr>
    <a:lvl9pPr marL="3657600" algn="l" defTabSz="914400" rtl="0" eaLnBrk="1" latinLnBrk="0" hangingPunct="1">
      <a:defRPr sz="2800" u="sng"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33CC"/>
    <a:srgbClr val="6666FF"/>
    <a:srgbClr val="CC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91486" autoAdjust="0"/>
  </p:normalViewPr>
  <p:slideViewPr>
    <p:cSldViewPr>
      <p:cViewPr>
        <p:scale>
          <a:sx n="80" d="100"/>
          <a:sy n="80" d="100"/>
        </p:scale>
        <p:origin x="-2406" y="-510"/>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p:scale>
          <a:sx n="100" d="100"/>
          <a:sy n="100" d="100"/>
        </p:scale>
        <p:origin x="-864" y="5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4837" tIns="47418" rIns="94837" bIns="47418" numCol="1" anchor="t" anchorCtr="0" compatLnSpc="1">
            <a:prstTxWarp prst="textNoShape">
              <a:avLst/>
            </a:prstTxWarp>
          </a:bodyPr>
          <a:lstStyle>
            <a:lvl1pPr defTabSz="946150">
              <a:defRPr sz="1200" u="none"/>
            </a:lvl1pPr>
          </a:lstStyle>
          <a:p>
            <a:endParaRPr lang="en-US" dirty="0"/>
          </a:p>
        </p:txBody>
      </p:sp>
      <p:sp>
        <p:nvSpPr>
          <p:cNvPr id="116739"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p:spPr>
        <p:txBody>
          <a:bodyPr vert="horz" wrap="square" lIns="94837" tIns="47418" rIns="94837" bIns="47418" numCol="1" anchor="t" anchorCtr="0" compatLnSpc="1">
            <a:prstTxWarp prst="textNoShape">
              <a:avLst/>
            </a:prstTxWarp>
          </a:bodyPr>
          <a:lstStyle>
            <a:lvl1pPr algn="r" defTabSz="946150">
              <a:defRPr sz="1200" u="none"/>
            </a:lvl1pPr>
          </a:lstStyle>
          <a:p>
            <a:endParaRPr lang="en-US" dirty="0"/>
          </a:p>
        </p:txBody>
      </p:sp>
      <p:sp>
        <p:nvSpPr>
          <p:cNvPr id="116740"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p:spPr>
        <p:txBody>
          <a:bodyPr vert="horz" wrap="square" lIns="94837" tIns="47418" rIns="94837" bIns="47418" numCol="1" anchor="b" anchorCtr="0" compatLnSpc="1">
            <a:prstTxWarp prst="textNoShape">
              <a:avLst/>
            </a:prstTxWarp>
          </a:bodyPr>
          <a:lstStyle>
            <a:lvl1pPr defTabSz="946150">
              <a:defRPr sz="1200" u="none"/>
            </a:lvl1pPr>
          </a:lstStyle>
          <a:p>
            <a:endParaRPr lang="en-US" dirty="0"/>
          </a:p>
        </p:txBody>
      </p:sp>
      <p:sp>
        <p:nvSpPr>
          <p:cNvPr id="116741"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p:spPr>
        <p:txBody>
          <a:bodyPr vert="horz" wrap="square" lIns="94837" tIns="47418" rIns="94837" bIns="47418" numCol="1" anchor="b" anchorCtr="0" compatLnSpc="1">
            <a:prstTxWarp prst="textNoShape">
              <a:avLst/>
            </a:prstTxWarp>
          </a:bodyPr>
          <a:lstStyle>
            <a:lvl1pPr algn="r" defTabSz="946150">
              <a:defRPr sz="1200" u="none"/>
            </a:lvl1pPr>
          </a:lstStyle>
          <a:p>
            <a:fld id="{236EAC79-6E1E-43CF-A2AD-6D7EE43EFE8F}" type="slidenum">
              <a:rPr lang="en-US"/>
              <a:pPr/>
              <a:t>‹#›</a:t>
            </a:fld>
            <a:endParaRPr lang="en-US" dirty="0"/>
          </a:p>
        </p:txBody>
      </p:sp>
    </p:spTree>
    <p:extLst>
      <p:ext uri="{BB962C8B-B14F-4D97-AF65-F5344CB8AC3E}">
        <p14:creationId xmlns:p14="http://schemas.microsoft.com/office/powerpoint/2010/main" val="204382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4837" tIns="47418" rIns="94837" bIns="47418" numCol="1" anchor="t" anchorCtr="0" compatLnSpc="1">
            <a:prstTxWarp prst="textNoShape">
              <a:avLst/>
            </a:prstTxWarp>
          </a:bodyPr>
          <a:lstStyle>
            <a:lvl1pPr defTabSz="946150">
              <a:defRPr sz="1200" u="none"/>
            </a:lvl1pPr>
          </a:lstStyle>
          <a:p>
            <a:endParaRPr lang="en-US" dirty="0"/>
          </a:p>
        </p:txBody>
      </p:sp>
      <p:sp>
        <p:nvSpPr>
          <p:cNvPr id="129027" name="Rectangle 3"/>
          <p:cNvSpPr>
            <a:spLocks noGrp="1" noChangeArrowheads="1"/>
          </p:cNvSpPr>
          <p:nvPr>
            <p:ph type="dt" idx="1"/>
          </p:nvPr>
        </p:nvSpPr>
        <p:spPr bwMode="auto">
          <a:xfrm>
            <a:off x="4143375" y="0"/>
            <a:ext cx="3170238" cy="481013"/>
          </a:xfrm>
          <a:prstGeom prst="rect">
            <a:avLst/>
          </a:prstGeom>
          <a:noFill/>
          <a:ln w="9525">
            <a:noFill/>
            <a:miter lim="800000"/>
            <a:headEnd/>
            <a:tailEnd/>
          </a:ln>
        </p:spPr>
        <p:txBody>
          <a:bodyPr vert="horz" wrap="square" lIns="94837" tIns="47418" rIns="94837" bIns="47418" numCol="1" anchor="t" anchorCtr="0" compatLnSpc="1">
            <a:prstTxWarp prst="textNoShape">
              <a:avLst/>
            </a:prstTxWarp>
          </a:bodyPr>
          <a:lstStyle>
            <a:lvl1pPr algn="r" defTabSz="946150">
              <a:defRPr sz="1200" u="none"/>
            </a:lvl1pPr>
          </a:lstStyle>
          <a:p>
            <a:endParaRPr lang="en-US" dirty="0"/>
          </a:p>
        </p:txBody>
      </p:sp>
      <p:sp>
        <p:nvSpPr>
          <p:cNvPr id="2867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4837" tIns="47418" rIns="94837" bIns="474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9030"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p:spPr>
        <p:txBody>
          <a:bodyPr vert="horz" wrap="square" lIns="94837" tIns="47418" rIns="94837" bIns="47418" numCol="1" anchor="b" anchorCtr="0" compatLnSpc="1">
            <a:prstTxWarp prst="textNoShape">
              <a:avLst/>
            </a:prstTxWarp>
          </a:bodyPr>
          <a:lstStyle>
            <a:lvl1pPr defTabSz="946150">
              <a:defRPr sz="1200" u="none"/>
            </a:lvl1pPr>
          </a:lstStyle>
          <a:p>
            <a:endParaRPr lang="en-US" dirty="0"/>
          </a:p>
        </p:txBody>
      </p:sp>
      <p:sp>
        <p:nvSpPr>
          <p:cNvPr id="129031"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4837" tIns="47418" rIns="94837" bIns="47418" numCol="1" anchor="b" anchorCtr="0" compatLnSpc="1">
            <a:prstTxWarp prst="textNoShape">
              <a:avLst/>
            </a:prstTxWarp>
          </a:bodyPr>
          <a:lstStyle>
            <a:lvl1pPr algn="r" defTabSz="946150">
              <a:defRPr sz="1200" u="none"/>
            </a:lvl1pPr>
          </a:lstStyle>
          <a:p>
            <a:fld id="{7ABDDAA8-DF5F-4DAB-9A7E-3F327A787300}" type="slidenum">
              <a:rPr lang="en-US"/>
              <a:pPr/>
              <a:t>‹#›</a:t>
            </a:fld>
            <a:endParaRPr lang="en-US" dirty="0"/>
          </a:p>
        </p:txBody>
      </p:sp>
    </p:spTree>
    <p:extLst>
      <p:ext uri="{BB962C8B-B14F-4D97-AF65-F5344CB8AC3E}">
        <p14:creationId xmlns:p14="http://schemas.microsoft.com/office/powerpoint/2010/main" val="37422515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25C3CD-119D-4E32-B407-BAF4806D94FE}" type="datetime1">
              <a:rPr lang="en-US" smtClean="0"/>
              <a:pPr/>
              <a:t>01/15/2016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BBB8175-8182-4DBC-AC44-4BCACE6DC605}"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024CC2-977C-4F30-9E5C-EFB145D0A06C}" type="datetime1">
              <a:rPr lang="en-US" smtClean="0"/>
              <a:pPr/>
              <a:t>01/15/2016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a:defRPr/>
            </a:pPr>
            <a:fld id="{CF5CC90D-8F08-466E-BFE0-99EF2F4D5981}"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DB62EDC-3D8D-4D1D-B7D9-7C8377763AE2}" type="datetime1">
              <a:rPr lang="en-US" smtClean="0"/>
              <a:pPr/>
              <a:t>01/15/2016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a:defRPr/>
            </a:pPr>
            <a:fld id="{E0E7AFFE-7A81-4B04-99F8-A17EF9B15E6A}"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41D7F3-5C6B-4F34-AF3A-AB986E2A646F}" type="datetime1">
              <a:rPr lang="en-US" smtClean="0"/>
              <a:pPr/>
              <a:t>01/15/2016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a:defRPr/>
            </a:pPr>
            <a:fld id="{101212FE-7607-4BFC-913D-E04276733827}"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0DCD42-7740-4DD1-83DD-1D5C0C071468}" type="datetime1">
              <a:rPr lang="en-US" smtClean="0"/>
              <a:pPr/>
              <a:t>01/15/2016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pPr>
              <a:defRPr/>
            </a:pPr>
            <a:fld id="{AD91123E-0528-4BAE-A4A5-B7B5CCA7B472}"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6A2B03-1EEE-4780-8AC6-A1F4D44D24DD}" type="datetime1">
              <a:rPr lang="en-US" smtClean="0"/>
              <a:pPr/>
              <a:t>01/15/2016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a:defRPr/>
            </a:pPr>
            <a:fld id="{13407127-678D-4675-A6DB-BB8AF22DB909}"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F47662-16B0-43B8-8EE4-71BB64E67E0C}" type="datetime1">
              <a:rPr lang="en-US" smtClean="0"/>
              <a:pPr/>
              <a:t>01/15/2016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pPr>
              <a:defRPr/>
            </a:pPr>
            <a:fld id="{28D703FB-8B20-48D9-A9AC-DFA360A11BC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500F69C-D7EF-45D7-ACC0-14155989BCC8}" type="datetime1">
              <a:rPr lang="en-US" smtClean="0"/>
              <a:pPr/>
              <a:t>01/15/2016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pPr>
              <a:defRPr/>
            </a:pPr>
            <a:fld id="{6DB44C5E-B85A-40AD-A764-88E7A4B3A001}"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564F39E-F975-4CC6-BDBF-3D07F97D4256}" type="datetime1">
              <a:rPr lang="en-US" smtClean="0"/>
              <a:pPr/>
              <a:t>01/15/2016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pPr>
              <a:defRPr/>
            </a:pPr>
            <a:fld id="{03F079E2-F0F3-45D6-80EA-406825DFFAC1}" type="slidenum">
              <a:rPr lang="en-US" smtClean="0"/>
              <a:pPr>
                <a:defRPr/>
              </a:pPr>
              <a:t>‹#›</a:t>
            </a:fld>
            <a:endParaRPr lang="en-US" dirty="0"/>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C7052EF-7880-4517-8C7C-5DDEDA454AB7}" type="datetime1">
              <a:rPr lang="en-US" smtClean="0"/>
              <a:pPr/>
              <a:t>01/15/2016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pPr>
              <a:defRPr/>
            </a:pPr>
            <a:fld id="{28977391-00B8-4171-8E10-BA5FEBDFD9FD}"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CA29B9D-CF4F-4EC8-9092-27D98FD0DFAC}" type="datetime1">
              <a:rPr lang="en-US" smtClean="0"/>
              <a:pPr/>
              <a:t>01/15/2016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D0A55667-25D3-4E86-852D-B60C87CB5544}"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D488D9-BEC5-4222-8689-4797E847F0CA}" type="datetime1">
              <a:rPr lang="en-US" smtClean="0"/>
              <a:pPr/>
              <a:t>01/15/2016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C95FD46-4788-4C20-B47B-733EE25AB3A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ransition>
    <p:random/>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huarachajr.ramon@dol.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dol.gov/whd/mspa/index.htm"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ecfr.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839200" cy="1676400"/>
          </a:xfrm>
        </p:spPr>
        <p:txBody>
          <a:bodyPr>
            <a:normAutofit fontScale="90000"/>
          </a:bodyPr>
          <a:lstStyle/>
          <a:p>
            <a:pPr algn="ct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2900" dirty="0" smtClean="0"/>
              <a:t> </a:t>
            </a:r>
            <a:r>
              <a:rPr lang="en-US" sz="2900" u="sng" dirty="0" smtClean="0">
                <a:solidFill>
                  <a:schemeClr val="accent2">
                    <a:lumMod val="50000"/>
                  </a:schemeClr>
                </a:solidFill>
              </a:rPr>
              <a:t>U.S. Department of Labor - Wage and Hour</a:t>
            </a:r>
            <a:r>
              <a:rPr lang="en-US" sz="2900" u="sng" dirty="0"/>
              <a:t> </a:t>
            </a:r>
            <a:r>
              <a:rPr lang="en-US" sz="2900" u="sng" dirty="0" smtClean="0">
                <a:solidFill>
                  <a:schemeClr val="accent1"/>
                </a:solidFill>
              </a:rPr>
              <a:t>Division</a:t>
            </a:r>
            <a:r>
              <a:rPr lang="en-US" sz="2900" dirty="0" smtClean="0">
                <a:solidFill>
                  <a:schemeClr val="accent1"/>
                </a:solidFill>
              </a:rPr>
              <a:t/>
            </a:r>
            <a:br>
              <a:rPr lang="en-US" sz="2900" dirty="0" smtClean="0">
                <a:solidFill>
                  <a:schemeClr val="accent1"/>
                </a:solidFill>
              </a:rPr>
            </a:br>
            <a:r>
              <a:rPr lang="en-US" sz="2700" b="0" dirty="0" smtClean="0">
                <a:solidFill>
                  <a:schemeClr val="accent1"/>
                </a:solidFill>
              </a:rPr>
              <a:t>Migrant and Seasonal Agricultural Worker Protection Act (MSPA)</a:t>
            </a:r>
            <a:r>
              <a:rPr lang="en-US" sz="3100" b="0" dirty="0" smtClean="0">
                <a:solidFill>
                  <a:schemeClr val="accent1"/>
                </a:solidFill>
              </a:rPr>
              <a:t/>
            </a:r>
            <a:br>
              <a:rPr lang="en-US" sz="3100" b="0" dirty="0" smtClean="0">
                <a:solidFill>
                  <a:schemeClr val="accent1"/>
                </a:solidFill>
              </a:rPr>
            </a:br>
            <a:endParaRPr lang="en-US" sz="3100" b="0" dirty="0">
              <a:solidFill>
                <a:schemeClr val="accent1"/>
              </a:solidFill>
            </a:endParaRPr>
          </a:p>
        </p:txBody>
      </p:sp>
      <p:sp>
        <p:nvSpPr>
          <p:cNvPr id="3" name="Content Placeholder 2"/>
          <p:cNvSpPr>
            <a:spLocks noGrp="1"/>
          </p:cNvSpPr>
          <p:nvPr>
            <p:ph type="subTitle" idx="1"/>
          </p:nvPr>
        </p:nvSpPr>
        <p:spPr/>
        <p:txBody>
          <a:bodyPr>
            <a:normAutofit fontScale="92500" lnSpcReduction="20000"/>
          </a:bodyPr>
          <a:lstStyle/>
          <a:p>
            <a:r>
              <a:rPr lang="en-US" dirty="0" smtClean="0">
                <a:solidFill>
                  <a:schemeClr val="bg1"/>
                </a:solidFill>
              </a:rPr>
              <a:t>Housing and Transportation</a:t>
            </a:r>
          </a:p>
          <a:p>
            <a:endParaRPr lang="en-US" dirty="0" smtClean="0">
              <a:solidFill>
                <a:schemeClr val="bg1"/>
              </a:solidFill>
            </a:endParaRPr>
          </a:p>
          <a:p>
            <a:r>
              <a:rPr lang="en-US" dirty="0" smtClean="0">
                <a:solidFill>
                  <a:schemeClr val="bg1"/>
                </a:solidFill>
              </a:rPr>
              <a:t>FLC Registration Process and Requirements</a:t>
            </a:r>
            <a:endParaRPr lang="en-US"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4582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66800" y="1752600"/>
            <a:ext cx="8039100" cy="4648200"/>
          </a:xfrm>
        </p:spPr>
        <p:txBody>
          <a:bodyPr>
            <a:normAutofit lnSpcReduction="10000"/>
          </a:bodyPr>
          <a:lstStyle/>
          <a:p>
            <a:r>
              <a:rPr lang="en-US" sz="2200" dirty="0" smtClean="0"/>
              <a:t>AGERs, FLCs, and AGAs using, or causing to be used, a vehicle to transport migrant or seasonal agricultural workers for 75 miles or less must comply with DOL standards 29 C.F.R. § 500.104.</a:t>
            </a:r>
          </a:p>
          <a:p>
            <a:pPr marL="109728" indent="0">
              <a:buNone/>
            </a:pPr>
            <a:endParaRPr lang="en-US" sz="800" dirty="0" smtClean="0"/>
          </a:p>
          <a:p>
            <a:r>
              <a:rPr lang="en-US" sz="2200" dirty="0"/>
              <a:t>29 C.F.R. § </a:t>
            </a:r>
            <a:r>
              <a:rPr lang="en-US" sz="2200" dirty="0" smtClean="0"/>
              <a:t>500.104 requires compliance with the following: </a:t>
            </a:r>
            <a:endParaRPr lang="en-US" sz="2200" dirty="0"/>
          </a:p>
          <a:p>
            <a:pPr marL="109538" indent="233363">
              <a:buNone/>
            </a:pPr>
            <a:endParaRPr lang="en-US" sz="500" i="1" dirty="0" smtClean="0"/>
          </a:p>
          <a:p>
            <a:pPr marL="342900" indent="0">
              <a:buNone/>
            </a:pPr>
            <a:r>
              <a:rPr lang="en-US" sz="2200" i="1" dirty="0" smtClean="0"/>
              <a:t>-  External </a:t>
            </a:r>
            <a:r>
              <a:rPr lang="en-US" sz="2200" i="1" dirty="0"/>
              <a:t>lights.</a:t>
            </a:r>
            <a:r>
              <a:rPr lang="en-US" sz="2200" dirty="0"/>
              <a:t> Head lights, tail lights, stop lights, </a:t>
            </a:r>
            <a:r>
              <a:rPr lang="en-US" sz="2200" dirty="0" smtClean="0"/>
              <a:t>back-up </a:t>
            </a:r>
            <a:r>
              <a:rPr lang="en-US" sz="2200" dirty="0"/>
              <a:t>lights, turn </a:t>
            </a:r>
            <a:r>
              <a:rPr lang="en-US" sz="2200" dirty="0" smtClean="0"/>
              <a:t>signals </a:t>
            </a:r>
            <a:r>
              <a:rPr lang="en-US" sz="2200" dirty="0"/>
              <a:t>and hazard warning lights shall be operable</a:t>
            </a:r>
            <a:r>
              <a:rPr lang="en-US" sz="2200" dirty="0" smtClean="0"/>
              <a:t>.</a:t>
            </a:r>
          </a:p>
          <a:p>
            <a:pPr marL="342900" indent="0">
              <a:buNone/>
            </a:pPr>
            <a:endParaRPr lang="en-US" sz="500" dirty="0"/>
          </a:p>
          <a:p>
            <a:pPr marL="342900" indent="0">
              <a:buNone/>
            </a:pPr>
            <a:r>
              <a:rPr lang="en-US" sz="2200" i="1" dirty="0" smtClean="0"/>
              <a:t>-  Brakes</a:t>
            </a:r>
            <a:r>
              <a:rPr lang="en-US" sz="2200" i="1" dirty="0"/>
              <a:t>.</a:t>
            </a:r>
            <a:r>
              <a:rPr lang="en-US" sz="2200" dirty="0"/>
              <a:t> Every vehicle shall be equipped with </a:t>
            </a:r>
            <a:r>
              <a:rPr lang="en-US" sz="2200" dirty="0" smtClean="0"/>
              <a:t>operable </a:t>
            </a:r>
            <a:r>
              <a:rPr lang="en-US" sz="2200" dirty="0"/>
              <a:t>brakes for stopping and holding on an incline. Brake systems shall be free of leaks</a:t>
            </a:r>
            <a:r>
              <a:rPr lang="en-US" sz="2200" dirty="0" smtClean="0"/>
              <a:t>.</a:t>
            </a:r>
          </a:p>
          <a:p>
            <a:endParaRPr lang="en-US" sz="2200" dirty="0" smtClean="0"/>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DOL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2396655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04900" y="1752600"/>
            <a:ext cx="8039100" cy="4724400"/>
          </a:xfrm>
        </p:spPr>
        <p:txBody>
          <a:bodyPr>
            <a:normAutofit/>
          </a:bodyPr>
          <a:lstStyle/>
          <a:p>
            <a:pPr marL="342900" indent="0">
              <a:buNone/>
            </a:pPr>
            <a:r>
              <a:rPr lang="en-US" sz="2200" i="1" dirty="0" smtClean="0"/>
              <a:t>-  Tires</a:t>
            </a:r>
            <a:r>
              <a:rPr lang="en-US" sz="2200" i="1" dirty="0"/>
              <a:t>.</a:t>
            </a:r>
            <a:r>
              <a:rPr lang="en-US" sz="2200" dirty="0"/>
              <a:t> Tires shall have at least2/32 inch tread depth, and have no cracks/defects in the </a:t>
            </a:r>
            <a:r>
              <a:rPr lang="en-US" sz="2200" dirty="0" smtClean="0"/>
              <a:t>sidewall.</a:t>
            </a:r>
          </a:p>
          <a:p>
            <a:pPr marL="342900" indent="0">
              <a:buNone/>
            </a:pPr>
            <a:endParaRPr lang="en-US" sz="800" i="1" dirty="0" smtClean="0"/>
          </a:p>
          <a:p>
            <a:pPr marL="342900" indent="0">
              <a:buNone/>
            </a:pPr>
            <a:r>
              <a:rPr lang="en-US" sz="2200" i="1" dirty="0" smtClean="0"/>
              <a:t>-  Steering</a:t>
            </a:r>
            <a:r>
              <a:rPr lang="en-US" sz="2200" i="1" dirty="0"/>
              <a:t>.</a:t>
            </a:r>
            <a:r>
              <a:rPr lang="en-US" sz="2200" dirty="0"/>
              <a:t> The steering wheel and associated mechanism shall be maintained so as to safely and accurately turn the </a:t>
            </a:r>
            <a:r>
              <a:rPr lang="en-US" sz="2200" dirty="0" smtClean="0"/>
              <a:t>vehicles.</a:t>
            </a:r>
          </a:p>
          <a:p>
            <a:pPr marL="109538" indent="233363">
              <a:buNone/>
            </a:pPr>
            <a:endParaRPr lang="en-US" sz="800" i="1" dirty="0" smtClean="0"/>
          </a:p>
          <a:p>
            <a:pPr marL="342900" indent="0">
              <a:buNone/>
            </a:pPr>
            <a:r>
              <a:rPr lang="en-US" sz="2200" i="1" dirty="0" smtClean="0"/>
              <a:t>-  Horn</a:t>
            </a:r>
            <a:r>
              <a:rPr lang="en-US" sz="2200" i="1" dirty="0"/>
              <a:t>.</a:t>
            </a:r>
            <a:r>
              <a:rPr lang="en-US" sz="2200" dirty="0"/>
              <a:t> Vehicles shall have an operable air or electric </a:t>
            </a:r>
            <a:r>
              <a:rPr lang="en-US" sz="2200" dirty="0" smtClean="0"/>
              <a:t>horn.</a:t>
            </a:r>
          </a:p>
          <a:p>
            <a:pPr marL="109538" indent="233363">
              <a:buNone/>
            </a:pPr>
            <a:endParaRPr lang="en-US" sz="800" i="1" dirty="0" smtClean="0"/>
          </a:p>
          <a:p>
            <a:pPr marL="342900" indent="0">
              <a:buNone/>
            </a:pPr>
            <a:r>
              <a:rPr lang="en-US" sz="2200" i="1" dirty="0" smtClean="0"/>
              <a:t>-  Mirrors</a:t>
            </a:r>
            <a:r>
              <a:rPr lang="en-US" sz="2200" i="1" dirty="0"/>
              <a:t>.</a:t>
            </a:r>
            <a:r>
              <a:rPr lang="en-US" sz="2200" dirty="0"/>
              <a:t> Mirrors shall provide the driver full vision of the sides and to the rear of the vehicle.</a:t>
            </a:r>
          </a:p>
          <a:p>
            <a:endParaRPr lang="en-US" sz="2200" dirty="0" smtClean="0"/>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DOL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77587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0" y="1524000"/>
            <a:ext cx="7772400" cy="7924800"/>
          </a:xfrm>
        </p:spPr>
        <p:txBody>
          <a:bodyPr>
            <a:normAutofit/>
          </a:bodyPr>
          <a:lstStyle/>
          <a:p>
            <a:pPr marL="109728" indent="0">
              <a:buNone/>
            </a:pPr>
            <a:r>
              <a:rPr lang="en-US" sz="2200" i="1" dirty="0" smtClean="0"/>
              <a:t>-  Windshields/windshield </a:t>
            </a:r>
            <a:r>
              <a:rPr lang="en-US" sz="2200" i="1" dirty="0"/>
              <a:t>wipers.</a:t>
            </a:r>
            <a:r>
              <a:rPr lang="en-US" sz="2200" dirty="0"/>
              <a:t> Windshields and windows may not have cracks or opaque obstructions which obscure vision. Vehicles shall be equipped with windshield wipers that are operational to allow the operator full frontal vision in all weather </a:t>
            </a:r>
            <a:r>
              <a:rPr lang="en-US" sz="2200" dirty="0" smtClean="0"/>
              <a:t>conditions.</a:t>
            </a:r>
          </a:p>
          <a:p>
            <a:pPr marL="109728" indent="0">
              <a:buNone/>
            </a:pPr>
            <a:endParaRPr lang="en-US" sz="800" i="1" dirty="0" smtClean="0"/>
          </a:p>
          <a:p>
            <a:pPr marL="109728" indent="0">
              <a:buNone/>
            </a:pPr>
            <a:r>
              <a:rPr lang="en-US" sz="2400" i="1" dirty="0" smtClean="0"/>
              <a:t>-  Fuel </a:t>
            </a:r>
            <a:r>
              <a:rPr lang="en-US" sz="2400" i="1" dirty="0"/>
              <a:t>system.</a:t>
            </a:r>
            <a:r>
              <a:rPr lang="en-US" sz="2400" dirty="0"/>
              <a:t> Fuel lines and the fuel tank shall be free of leaks. The tank shall be fitted with a cap to securely cover the filling </a:t>
            </a:r>
            <a:r>
              <a:rPr lang="en-US" sz="2400" dirty="0" smtClean="0"/>
              <a:t>opening.</a:t>
            </a:r>
          </a:p>
          <a:p>
            <a:pPr marL="109728" indent="0">
              <a:buNone/>
            </a:pPr>
            <a:endParaRPr lang="en-US" sz="800" i="1" dirty="0" smtClean="0"/>
          </a:p>
          <a:p>
            <a:pPr marL="109728" indent="0">
              <a:buNone/>
            </a:pPr>
            <a:r>
              <a:rPr lang="en-US" sz="2200" i="1" dirty="0" smtClean="0"/>
              <a:t>-  Exhaust </a:t>
            </a:r>
            <a:r>
              <a:rPr lang="en-US" sz="2200" i="1" dirty="0"/>
              <a:t>system.</a:t>
            </a:r>
            <a:r>
              <a:rPr lang="en-US" sz="2200" dirty="0"/>
              <a:t> The exhaust system shall discharge carbon monoxide away from the passenger compartment and be free of leaks beneath the passenger </a:t>
            </a:r>
            <a:r>
              <a:rPr lang="en-US" sz="2200" dirty="0" smtClean="0"/>
              <a:t>compartment.</a:t>
            </a:r>
          </a:p>
          <a:p>
            <a:pPr marL="109728" indent="0">
              <a:buNone/>
            </a:pPr>
            <a:endParaRPr lang="en-US" sz="2800" i="1" dirty="0" smtClean="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DOL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2396655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0" y="1524000"/>
            <a:ext cx="7772400" cy="7924800"/>
          </a:xfrm>
        </p:spPr>
        <p:txBody>
          <a:bodyPr>
            <a:normAutofit/>
          </a:bodyPr>
          <a:lstStyle/>
          <a:p>
            <a:pPr marL="109728" indent="0">
              <a:buNone/>
            </a:pPr>
            <a:r>
              <a:rPr lang="en-US" sz="2500" i="1" dirty="0"/>
              <a:t>-  </a:t>
            </a:r>
            <a:r>
              <a:rPr lang="en-US" sz="2200" i="1" dirty="0"/>
              <a:t>Ventilation.</a:t>
            </a:r>
            <a:r>
              <a:rPr lang="en-US" sz="2200" dirty="0"/>
              <a:t> Windows will be operational to allow fresh air to the occupants of the vehicle.  </a:t>
            </a:r>
          </a:p>
          <a:p>
            <a:pPr marL="109728" indent="0">
              <a:buNone/>
            </a:pPr>
            <a:endParaRPr lang="en-US" sz="900" i="1" dirty="0" smtClean="0"/>
          </a:p>
          <a:p>
            <a:pPr>
              <a:buFontTx/>
              <a:buChar char="-"/>
            </a:pPr>
            <a:r>
              <a:rPr lang="en-US" sz="2200" i="1" dirty="0" smtClean="0"/>
              <a:t>Safe </a:t>
            </a:r>
            <a:r>
              <a:rPr lang="en-US" sz="2200" i="1" dirty="0"/>
              <a:t>loading.</a:t>
            </a:r>
            <a:r>
              <a:rPr lang="en-US" sz="2200" dirty="0"/>
              <a:t> Vehicles will not be </a:t>
            </a:r>
            <a:r>
              <a:rPr lang="en-US" sz="2200" dirty="0" smtClean="0"/>
              <a:t>driven</a:t>
            </a:r>
          </a:p>
          <a:p>
            <a:pPr marL="109728" indent="0">
              <a:buNone/>
            </a:pPr>
            <a:r>
              <a:rPr lang="en-US" sz="2200" dirty="0" smtClean="0"/>
              <a:t>when </a:t>
            </a:r>
            <a:r>
              <a:rPr lang="en-US" sz="2200" dirty="0"/>
              <a:t>loaded beyond the manufacturer's gross vehicle weight </a:t>
            </a:r>
            <a:r>
              <a:rPr lang="en-US" sz="2200" dirty="0" smtClean="0"/>
              <a:t>rating.</a:t>
            </a:r>
          </a:p>
          <a:p>
            <a:pPr>
              <a:buFontTx/>
              <a:buChar char="-"/>
            </a:pPr>
            <a:endParaRPr lang="en-US" sz="900" i="1" dirty="0" smtClean="0"/>
          </a:p>
          <a:p>
            <a:pPr>
              <a:buFontTx/>
              <a:buChar char="-"/>
            </a:pPr>
            <a:r>
              <a:rPr lang="en-US" sz="2100" i="1" dirty="0" smtClean="0"/>
              <a:t>Seats</a:t>
            </a:r>
            <a:r>
              <a:rPr lang="en-US" sz="2100" i="1" dirty="0"/>
              <a:t>.</a:t>
            </a:r>
            <a:r>
              <a:rPr lang="en-US" sz="2100" dirty="0"/>
              <a:t> A seat securely fastened to the </a:t>
            </a:r>
            <a:r>
              <a:rPr lang="en-US" sz="2100" dirty="0" smtClean="0"/>
              <a:t>vehicle </a:t>
            </a:r>
          </a:p>
          <a:p>
            <a:pPr marL="109728" indent="0">
              <a:buNone/>
            </a:pPr>
            <a:r>
              <a:rPr lang="en-US" sz="2100" dirty="0" smtClean="0"/>
              <a:t>will </a:t>
            </a:r>
            <a:r>
              <a:rPr lang="en-US" sz="2100" dirty="0"/>
              <a:t>be provided for each occupant or rider in, or on, any vehicle, except that transportation which is primarily on private farm roads will be excused from this requirement provided the total distance traveled does not exceed ten (10) miles, and so long as the trip begins and ends on a farm owned or operated by the same </a:t>
            </a:r>
            <a:r>
              <a:rPr lang="en-US" sz="2100" dirty="0" smtClean="0"/>
              <a:t>employer</a:t>
            </a:r>
          </a:p>
          <a:p>
            <a:pPr marL="109728" indent="0">
              <a:buNone/>
            </a:pPr>
            <a:endParaRPr lang="en-US" sz="900" dirty="0" smtClean="0"/>
          </a:p>
          <a:p>
            <a:endParaRPr lang="en-US" sz="2200" dirty="0" smtClean="0"/>
          </a:p>
          <a:p>
            <a:endParaRPr lang="en-US" sz="2200" dirty="0" smtClean="0"/>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DOL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4267740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0" y="1981200"/>
            <a:ext cx="7772400" cy="3581400"/>
          </a:xfrm>
        </p:spPr>
        <p:txBody>
          <a:bodyPr>
            <a:normAutofit/>
          </a:bodyPr>
          <a:lstStyle/>
          <a:p>
            <a:pPr marL="109728" indent="0">
              <a:buNone/>
            </a:pPr>
            <a:endParaRPr lang="en-US" sz="900" dirty="0" smtClean="0"/>
          </a:p>
          <a:p>
            <a:pPr>
              <a:buFontTx/>
              <a:buChar char="-"/>
            </a:pPr>
            <a:r>
              <a:rPr lang="en-US" sz="2200" i="1" dirty="0" smtClean="0"/>
              <a:t>Handles </a:t>
            </a:r>
            <a:r>
              <a:rPr lang="en-US" sz="2200" i="1" dirty="0"/>
              <a:t>and latches.</a:t>
            </a:r>
            <a:r>
              <a:rPr lang="en-US" sz="2200" dirty="0"/>
              <a:t> Door handles and latches </a:t>
            </a:r>
            <a:endParaRPr lang="en-US" sz="2200" dirty="0" smtClean="0"/>
          </a:p>
          <a:p>
            <a:pPr marL="109728" indent="0">
              <a:buNone/>
            </a:pPr>
            <a:r>
              <a:rPr lang="en-US" sz="2200" dirty="0" smtClean="0"/>
              <a:t>shall </a:t>
            </a:r>
            <a:r>
              <a:rPr lang="en-US" sz="2200" dirty="0"/>
              <a:t>be provided and maintained to allow exiting capability for vehicle </a:t>
            </a:r>
            <a:r>
              <a:rPr lang="en-US" sz="2200" dirty="0" smtClean="0"/>
              <a:t>occupants.</a:t>
            </a:r>
          </a:p>
          <a:p>
            <a:pPr marL="109728" indent="0">
              <a:buNone/>
            </a:pPr>
            <a:endParaRPr lang="en-US" sz="800" dirty="0" smtClean="0"/>
          </a:p>
          <a:p>
            <a:pPr>
              <a:buFontTx/>
              <a:buChar char="-"/>
            </a:pPr>
            <a:r>
              <a:rPr lang="en-US" sz="2200" i="1" dirty="0" smtClean="0"/>
              <a:t>Passenger </a:t>
            </a:r>
            <a:r>
              <a:rPr lang="en-US" sz="2200" i="1" dirty="0"/>
              <a:t>compartment.</a:t>
            </a:r>
            <a:r>
              <a:rPr lang="en-US" sz="2200" dirty="0"/>
              <a:t> Floor and sides of any </a:t>
            </a:r>
            <a:endParaRPr lang="en-US" sz="2200" dirty="0" smtClean="0"/>
          </a:p>
          <a:p>
            <a:pPr marL="109728" indent="0">
              <a:buNone/>
            </a:pPr>
            <a:r>
              <a:rPr lang="en-US" sz="2200" dirty="0" smtClean="0"/>
              <a:t>part </a:t>
            </a:r>
            <a:r>
              <a:rPr lang="en-US" sz="2200" dirty="0"/>
              <a:t>of the vehicle to be occupied by passengers must be free of openings, rusted areas or other defects which are likely to result in injury to passengers.</a:t>
            </a:r>
          </a:p>
          <a:p>
            <a:endParaRPr lang="en-US" sz="2200" dirty="0" smtClean="0"/>
          </a:p>
          <a:p>
            <a:endParaRPr lang="en-US" sz="2200" dirty="0" smtClean="0"/>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DOL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006767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66800" y="1752600"/>
            <a:ext cx="8039100" cy="8077200"/>
          </a:xfrm>
        </p:spPr>
        <p:txBody>
          <a:bodyPr>
            <a:normAutofit/>
          </a:bodyPr>
          <a:lstStyle/>
          <a:p>
            <a:r>
              <a:rPr lang="en-US" sz="2200" dirty="0" smtClean="0"/>
              <a:t>AGERs, FLCs, and AGAs using, or causing to be used, a vehicle to transport migrant or seasonal agricultural workers for greater than 75 miles and in either a 10+ passenger van, windowless cargo van, truck, truck tractor, semi-trailer, pick-up truck with workers riding in truck bed, multipurpose passenger vehicle, low speed vehicle must comply with DOT standards 29 C.F.R. § 500.105.</a:t>
            </a:r>
          </a:p>
          <a:p>
            <a:pPr marL="109728" indent="0">
              <a:buNone/>
            </a:pPr>
            <a:endParaRPr lang="en-US" sz="800" dirty="0" smtClean="0"/>
          </a:p>
          <a:p>
            <a:r>
              <a:rPr lang="en-US" sz="2200" dirty="0"/>
              <a:t>29 C.F.R. § </a:t>
            </a:r>
            <a:r>
              <a:rPr lang="en-US" sz="2200" dirty="0" smtClean="0"/>
              <a:t>500.105 sets forth an exhaustive list </a:t>
            </a:r>
            <a:r>
              <a:rPr lang="en-US" sz="2200" dirty="0" smtClean="0"/>
              <a:t>addressing </a:t>
            </a:r>
            <a:r>
              <a:rPr lang="en-US" sz="2200" dirty="0" smtClean="0"/>
              <a:t>the following </a:t>
            </a:r>
            <a:r>
              <a:rPr lang="en-US" sz="2200" dirty="0" smtClean="0"/>
              <a:t>items </a:t>
            </a:r>
            <a:r>
              <a:rPr lang="en-US" sz="2200" dirty="0" smtClean="0"/>
              <a:t>that AGERs, FLCs, and AGAs must be in compliance with:</a:t>
            </a:r>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DOT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831860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066800" y="1752600"/>
            <a:ext cx="8039100" cy="8077200"/>
          </a:xfrm>
        </p:spPr>
        <p:txBody>
          <a:bodyPr>
            <a:normAutofit/>
          </a:bodyPr>
          <a:lstStyle/>
          <a:p>
            <a:r>
              <a:rPr lang="en-US" sz="2100" dirty="0" smtClean="0"/>
              <a:t>Minimum </a:t>
            </a:r>
            <a:r>
              <a:rPr lang="en-US" sz="2100" dirty="0"/>
              <a:t>physical </a:t>
            </a:r>
            <a:r>
              <a:rPr lang="en-US" sz="2100" dirty="0" smtClean="0"/>
              <a:t>and </a:t>
            </a:r>
            <a:r>
              <a:rPr lang="en-US" sz="2100" dirty="0" smtClean="0"/>
              <a:t>health requirements</a:t>
            </a:r>
            <a:r>
              <a:rPr lang="en-US" sz="2100" dirty="0"/>
              <a:t> </a:t>
            </a:r>
            <a:r>
              <a:rPr lang="en-US" sz="2100" dirty="0" smtClean="0"/>
              <a:t>of the driver, certificate of medical examination of driver, </a:t>
            </a:r>
            <a:r>
              <a:rPr lang="en-US" sz="2100" dirty="0"/>
              <a:t> m</a:t>
            </a:r>
            <a:r>
              <a:rPr lang="en-US" sz="2100" dirty="0" smtClean="0"/>
              <a:t>inimum </a:t>
            </a:r>
            <a:r>
              <a:rPr lang="en-US" sz="2100" dirty="0"/>
              <a:t>age and experience </a:t>
            </a:r>
            <a:r>
              <a:rPr lang="en-US" sz="2100" dirty="0" smtClean="0"/>
              <a:t>requirements, driving skill, knowledge </a:t>
            </a:r>
            <a:r>
              <a:rPr lang="en-US" sz="2100" dirty="0"/>
              <a:t>of </a:t>
            </a:r>
            <a:r>
              <a:rPr lang="en-US" sz="2100" dirty="0" smtClean="0"/>
              <a:t>regulations, knowledge </a:t>
            </a:r>
            <a:r>
              <a:rPr lang="en-US" sz="2100" dirty="0"/>
              <a:t>of </a:t>
            </a:r>
            <a:r>
              <a:rPr lang="en-US" sz="2100" dirty="0" smtClean="0"/>
              <a:t>English, driver's license, driving </a:t>
            </a:r>
            <a:r>
              <a:rPr lang="en-US" sz="2100" dirty="0"/>
              <a:t>rules to be </a:t>
            </a:r>
            <a:r>
              <a:rPr lang="en-US" sz="2100" dirty="0" smtClean="0"/>
              <a:t>obeyed, prohibited use of </a:t>
            </a:r>
            <a:r>
              <a:rPr lang="en-US" sz="2100" dirty="0"/>
              <a:t> a</a:t>
            </a:r>
            <a:r>
              <a:rPr lang="en-US" sz="2100" dirty="0" smtClean="0"/>
              <a:t>lcoholic beverages, compliance with speed limits, </a:t>
            </a:r>
            <a:r>
              <a:rPr lang="en-US" sz="2100" dirty="0"/>
              <a:t>s</a:t>
            </a:r>
            <a:r>
              <a:rPr lang="en-US" sz="2100" dirty="0" smtClean="0"/>
              <a:t>ervice </a:t>
            </a:r>
            <a:r>
              <a:rPr lang="en-US" sz="2100" dirty="0"/>
              <a:t>brakes, including trailer brake </a:t>
            </a:r>
            <a:r>
              <a:rPr lang="en-US" sz="2100" dirty="0" smtClean="0"/>
              <a:t>connections, parking </a:t>
            </a:r>
            <a:r>
              <a:rPr lang="en-US" sz="2100" dirty="0"/>
              <a:t>(hand) </a:t>
            </a:r>
            <a:r>
              <a:rPr lang="en-US" sz="2100" dirty="0" smtClean="0"/>
              <a:t>brakes, steering mechanism, lighting </a:t>
            </a:r>
            <a:r>
              <a:rPr lang="en-US" sz="2100" dirty="0"/>
              <a:t>devices and </a:t>
            </a:r>
            <a:r>
              <a:rPr lang="en-US" sz="2100" dirty="0" smtClean="0"/>
              <a:t>reflectors, tires, horn, windshield wipers, Rear-vision mirrors, coupling devices, fire </a:t>
            </a:r>
            <a:r>
              <a:rPr lang="en-US" sz="2100" dirty="0"/>
              <a:t>extinguisher, r</a:t>
            </a:r>
            <a:r>
              <a:rPr lang="en-US" sz="2100" dirty="0" smtClean="0"/>
              <a:t>oad </a:t>
            </a:r>
            <a:r>
              <a:rPr lang="en-US" sz="2100" dirty="0"/>
              <a:t>warning </a:t>
            </a:r>
            <a:r>
              <a:rPr lang="en-US" sz="2100" dirty="0" smtClean="0"/>
              <a:t>devices, safe loading, doors</a:t>
            </a:r>
            <a:r>
              <a:rPr lang="en-US" sz="2100" dirty="0"/>
              <a:t>, tarpaulins, </a:t>
            </a:r>
            <a:r>
              <a:rPr lang="en-US" sz="2100" dirty="0" smtClean="0"/>
              <a:t>tailgates, maximum passengers, rest </a:t>
            </a:r>
            <a:r>
              <a:rPr lang="en-US" sz="2100" dirty="0"/>
              <a:t>and meal </a:t>
            </a:r>
            <a:r>
              <a:rPr lang="en-US" sz="2100" dirty="0" smtClean="0"/>
              <a:t>stops, limitation </a:t>
            </a:r>
            <a:r>
              <a:rPr lang="en-US" sz="2100" dirty="0"/>
              <a:t>on distance of travel in </a:t>
            </a:r>
            <a:r>
              <a:rPr lang="en-US" sz="2100" dirty="0" smtClean="0"/>
              <a:t>trucks, lighting </a:t>
            </a:r>
            <a:r>
              <a:rPr lang="en-US" sz="2100" dirty="0"/>
              <a:t>devices and </a:t>
            </a:r>
            <a:r>
              <a:rPr lang="en-US" sz="2100" dirty="0" smtClean="0"/>
              <a:t>reflectors, prevention of fuel ignition………… </a:t>
            </a:r>
          </a:p>
          <a:p>
            <a:endParaRPr lang="en-US" sz="2100" dirty="0"/>
          </a:p>
        </p:txBody>
      </p:sp>
      <p:sp>
        <p:nvSpPr>
          <p:cNvPr id="7" name="Title 6"/>
          <p:cNvSpPr>
            <a:spLocks noGrp="1"/>
          </p:cNvSpPr>
          <p:nvPr>
            <p:ph type="title"/>
          </p:nvPr>
        </p:nvSpPr>
        <p:spPr>
          <a:xfrm>
            <a:off x="457200" y="228600"/>
            <a:ext cx="8229600" cy="1143000"/>
          </a:xfrm>
        </p:spPr>
        <p:txBody>
          <a:bodyPr>
            <a:normAutofit fontScale="90000"/>
          </a:bodyPr>
          <a:lstStyle/>
          <a:p>
            <a:pPr algn="ctr"/>
            <a:r>
              <a:rPr lang="en-US" sz="4400" dirty="0" smtClean="0">
                <a:solidFill>
                  <a:schemeClr val="accent2">
                    <a:lumMod val="50000"/>
                  </a:schemeClr>
                </a:solidFill>
                <a:latin typeface="Arial Black" pitchFamily="34" charset="0"/>
              </a:rPr>
              <a:t>MSPA Transportation</a:t>
            </a:r>
            <a:br>
              <a:rPr lang="en-US" sz="4400" dirty="0" smtClean="0">
                <a:solidFill>
                  <a:schemeClr val="accent2">
                    <a:lumMod val="50000"/>
                  </a:schemeClr>
                </a:solidFill>
                <a:latin typeface="Arial Black" pitchFamily="34" charset="0"/>
              </a:rPr>
            </a:br>
            <a:r>
              <a:rPr lang="en-US" sz="4400" dirty="0" smtClean="0">
                <a:solidFill>
                  <a:schemeClr val="accent2">
                    <a:lumMod val="50000"/>
                  </a:schemeClr>
                </a:solidFill>
                <a:latin typeface="Arial Black" pitchFamily="34" charset="0"/>
              </a:rPr>
              <a:t>DOT Standards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394415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2590800"/>
            <a:ext cx="8229600" cy="1143000"/>
          </a:xfrm>
        </p:spPr>
        <p:txBody>
          <a:bodyPr>
            <a:normAutofit fontScale="90000"/>
          </a:bodyPr>
          <a:lstStyle/>
          <a:p>
            <a:pPr algn="ctr"/>
            <a:r>
              <a:rPr lang="en-US" sz="8000" dirty="0" smtClean="0">
                <a:solidFill>
                  <a:schemeClr val="accent2">
                    <a:lumMod val="50000"/>
                  </a:schemeClr>
                </a:solidFill>
                <a:latin typeface="Arial Black" pitchFamily="34" charset="0"/>
              </a:rPr>
              <a:t>QUESTIONS</a:t>
            </a:r>
            <a:endParaRPr lang="en-US" sz="8000"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47600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71600" y="1481328"/>
            <a:ext cx="7620000" cy="4525963"/>
          </a:xfrm>
        </p:spPr>
        <p:txBody>
          <a:bodyPr>
            <a:noAutofit/>
          </a:bodyPr>
          <a:lstStyle/>
          <a:p>
            <a:pPr marL="109728" indent="0">
              <a:buNone/>
            </a:pPr>
            <a:endParaRPr lang="en-US" sz="3200" dirty="0" smtClean="0"/>
          </a:p>
          <a:p>
            <a:pPr marL="338138" indent="0">
              <a:buNone/>
            </a:pPr>
            <a:r>
              <a:rPr lang="en-US" sz="3200" dirty="0" smtClean="0"/>
              <a:t>Ramon Huaracha Jr.</a:t>
            </a:r>
          </a:p>
          <a:p>
            <a:pPr marL="338138" indent="0">
              <a:buNone/>
            </a:pPr>
            <a:r>
              <a:rPr lang="en-US" sz="3200" dirty="0" smtClean="0"/>
              <a:t>Regional Immigration Coordinator</a:t>
            </a:r>
          </a:p>
          <a:p>
            <a:pPr marL="338138" indent="0">
              <a:buNone/>
            </a:pPr>
            <a:r>
              <a:rPr lang="en-US" sz="3200" dirty="0" smtClean="0"/>
              <a:t>San Francisco Regional Office</a:t>
            </a:r>
          </a:p>
          <a:p>
            <a:pPr marL="338138" indent="0">
              <a:buNone/>
            </a:pPr>
            <a:endParaRPr lang="en-US" sz="500" dirty="0"/>
          </a:p>
          <a:p>
            <a:pPr marL="338138" indent="0">
              <a:buNone/>
            </a:pPr>
            <a:endParaRPr lang="en-US" sz="3200" dirty="0" smtClean="0"/>
          </a:p>
          <a:p>
            <a:pPr marL="338138" indent="0">
              <a:buNone/>
            </a:pPr>
            <a:r>
              <a:rPr lang="en-US" sz="3200" dirty="0" smtClean="0"/>
              <a:t>Office Number: (415) 241-3518</a:t>
            </a:r>
            <a:endParaRPr lang="en-US" sz="3200" dirty="0"/>
          </a:p>
          <a:p>
            <a:pPr marL="338138" indent="0">
              <a:buNone/>
            </a:pPr>
            <a:r>
              <a:rPr lang="en-US" sz="3200" dirty="0" smtClean="0"/>
              <a:t>Email:  </a:t>
            </a:r>
            <a:r>
              <a:rPr lang="en-US" sz="3200" dirty="0" smtClean="0">
                <a:solidFill>
                  <a:srgbClr val="0000CC"/>
                </a:solidFill>
                <a:hlinkClick r:id="rId2"/>
              </a:rPr>
              <a:t>huarachajr.ramon@dol.gov</a:t>
            </a:r>
            <a:r>
              <a:rPr lang="en-US" sz="3200" dirty="0" smtClean="0">
                <a:solidFill>
                  <a:srgbClr val="0000CC"/>
                </a:solidFill>
              </a:rPr>
              <a:t> </a:t>
            </a:r>
          </a:p>
          <a:p>
            <a:pPr marL="109728" indent="0">
              <a:buNone/>
            </a:pPr>
            <a:endParaRPr lang="en-US" sz="3200" dirty="0"/>
          </a:p>
        </p:txBody>
      </p:sp>
      <p:sp>
        <p:nvSpPr>
          <p:cNvPr id="3" name="Title 2"/>
          <p:cNvSpPr>
            <a:spLocks noGrp="1"/>
          </p:cNvSpPr>
          <p:nvPr>
            <p:ph type="title"/>
          </p:nvPr>
        </p:nvSpPr>
        <p:spPr/>
        <p:txBody>
          <a:bodyPr>
            <a:normAutofit/>
          </a:bodyPr>
          <a:lstStyle/>
          <a:p>
            <a:pPr algn="ctr"/>
            <a:r>
              <a:rPr lang="en-US" dirty="0" smtClean="0">
                <a:solidFill>
                  <a:schemeClr val="accent2">
                    <a:lumMod val="50000"/>
                  </a:schemeClr>
                </a:solidFill>
              </a:rPr>
              <a:t>DOL Contact Information</a:t>
            </a:r>
            <a:endParaRPr lang="en-US" dirty="0">
              <a:solidFill>
                <a:schemeClr val="accent2">
                  <a:lumMod val="50000"/>
                </a:schemeClr>
              </a:solidFill>
            </a:endParaRPr>
          </a:p>
        </p:txBody>
      </p:sp>
      <p:pic>
        <p:nvPicPr>
          <p:cNvPr id="5" name="Picture 4" descr="pine tree 2.jpg"/>
          <p:cNvPicPr>
            <a:picLocks noChangeAspect="1"/>
          </p:cNvPicPr>
          <p:nvPr/>
        </p:nvPicPr>
        <p:blipFill>
          <a:blip r:embed="rId3" cstate="print"/>
          <a:stretch>
            <a:fillRect/>
          </a:stretch>
        </p:blipFill>
        <p:spPr>
          <a:xfrm>
            <a:off x="0" y="2362200"/>
            <a:ext cx="1371600" cy="33432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800" b="0" dirty="0" smtClean="0">
                <a:solidFill>
                  <a:schemeClr val="accent2">
                    <a:lumMod val="50000"/>
                  </a:schemeClr>
                </a:solidFill>
              </a:rPr>
              <a:t>MSPA Online </a:t>
            </a:r>
            <a:endParaRPr lang="en-US" dirty="0">
              <a:solidFill>
                <a:schemeClr val="accent2">
                  <a:lumMod val="50000"/>
                </a:schemeClr>
              </a:solidFill>
            </a:endParaRPr>
          </a:p>
        </p:txBody>
      </p:sp>
      <p:sp>
        <p:nvSpPr>
          <p:cNvPr id="4" name="Content Placeholder 3"/>
          <p:cNvSpPr>
            <a:spLocks noGrp="1"/>
          </p:cNvSpPr>
          <p:nvPr>
            <p:ph sz="quarter" idx="2"/>
          </p:nvPr>
        </p:nvSpPr>
        <p:spPr>
          <a:xfrm>
            <a:off x="457200" y="1444294"/>
            <a:ext cx="8305800" cy="3941763"/>
          </a:xfrm>
        </p:spPr>
        <p:txBody>
          <a:bodyPr/>
          <a:lstStyle/>
          <a:p>
            <a:endParaRPr lang="en-US" dirty="0" smtClean="0"/>
          </a:p>
          <a:p>
            <a:pPr marL="109728" indent="0">
              <a:buNone/>
            </a:pPr>
            <a:r>
              <a:rPr lang="en-US" sz="3000" dirty="0" smtClean="0"/>
              <a:t>The MSPA regulations, MSPA Fact Sheets, MSPA Posters, MSPA videos, etc. can all be found online at:  </a:t>
            </a:r>
            <a:endParaRPr lang="en-US" sz="3000" dirty="0"/>
          </a:p>
          <a:p>
            <a:endParaRPr lang="en-US" dirty="0" smtClean="0"/>
          </a:p>
          <a:p>
            <a:pPr marL="109728" indent="0" algn="ctr">
              <a:buNone/>
            </a:pPr>
            <a:r>
              <a:rPr lang="en-US" sz="3000" dirty="0">
                <a:hlinkClick r:id="rId2"/>
              </a:rPr>
              <a:t>http://</a:t>
            </a:r>
            <a:r>
              <a:rPr lang="en-US" sz="3000" dirty="0" smtClean="0">
                <a:hlinkClick r:id="rId2"/>
              </a:rPr>
              <a:t>www.dol.gov/whd/mspa/index.htm</a:t>
            </a:r>
            <a:r>
              <a:rPr lang="en-US" sz="3000" dirty="0" smtClean="0"/>
              <a:t> </a:t>
            </a:r>
            <a:endParaRPr lang="en-US" sz="3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71600" y="1676400"/>
            <a:ext cx="7391400" cy="5376672"/>
          </a:xfrm>
        </p:spPr>
        <p:txBody>
          <a:bodyPr>
            <a:normAutofit fontScale="40000" lnSpcReduction="20000"/>
          </a:bodyPr>
          <a:lstStyle/>
          <a:p>
            <a:pPr marL="109728" indent="0">
              <a:buNone/>
            </a:pPr>
            <a:endParaRPr lang="en-US" sz="1700" dirty="0" smtClean="0">
              <a:solidFill>
                <a:schemeClr val="accent4">
                  <a:lumMod val="50000"/>
                </a:schemeClr>
              </a:solidFill>
            </a:endParaRPr>
          </a:p>
          <a:p>
            <a:r>
              <a:rPr lang="en-US" sz="4000" dirty="0" smtClean="0">
                <a:solidFill>
                  <a:schemeClr val="accent4">
                    <a:lumMod val="50000"/>
                  </a:schemeClr>
                </a:solidFill>
              </a:rPr>
              <a:t>MSPA regulations are found under Title 29 C.F.R. </a:t>
            </a:r>
            <a:r>
              <a:rPr lang="en-US" sz="4000" dirty="0" smtClean="0"/>
              <a:t>Part 500 Subparts A – F  ;  </a:t>
            </a:r>
            <a:r>
              <a:rPr lang="en-US" sz="4000" dirty="0" smtClean="0">
                <a:hlinkClick r:id="rId2"/>
              </a:rPr>
              <a:t>www.ecfr.gov</a:t>
            </a:r>
            <a:r>
              <a:rPr lang="en-US" sz="4000" dirty="0" smtClean="0"/>
              <a:t>   </a:t>
            </a:r>
            <a:r>
              <a:rPr lang="en-US" sz="4000" dirty="0" smtClean="0">
                <a:solidFill>
                  <a:schemeClr val="accent4">
                    <a:lumMod val="50000"/>
                  </a:schemeClr>
                </a:solidFill>
              </a:rPr>
              <a:t>   </a:t>
            </a:r>
          </a:p>
          <a:p>
            <a:pPr marL="109728" indent="0">
              <a:buNone/>
            </a:pPr>
            <a:endParaRPr lang="en-US" sz="2500" dirty="0">
              <a:solidFill>
                <a:schemeClr val="accent4">
                  <a:lumMod val="50000"/>
                </a:schemeClr>
              </a:solidFill>
            </a:endParaRPr>
          </a:p>
          <a:p>
            <a:r>
              <a:rPr lang="en-US" sz="4000" dirty="0" smtClean="0">
                <a:solidFill>
                  <a:schemeClr val="accent4">
                    <a:lumMod val="50000"/>
                  </a:schemeClr>
                </a:solidFill>
              </a:rPr>
              <a:t>MSPA safeguards most migrant and seasonal agricultural workers by establishing employment standards related to disclosure, wages, recordkeeping, transportation, and housing. </a:t>
            </a:r>
          </a:p>
          <a:p>
            <a:endParaRPr lang="en-US" sz="2500" dirty="0" smtClean="0">
              <a:solidFill>
                <a:schemeClr val="accent4">
                  <a:lumMod val="50000"/>
                </a:schemeClr>
              </a:solidFill>
            </a:endParaRPr>
          </a:p>
          <a:p>
            <a:r>
              <a:rPr lang="en-US" sz="4000" dirty="0" smtClean="0"/>
              <a:t>MSPA applies to any migrant or seasonal worker engaged in </a:t>
            </a:r>
            <a:r>
              <a:rPr lang="en-US" sz="4000" dirty="0"/>
              <a:t>any service or activity included within the provisions of section 3(f) of the Fair Labor Standards Act </a:t>
            </a:r>
            <a:r>
              <a:rPr lang="en-US" sz="4000" b="1" dirty="0" smtClean="0"/>
              <a:t>and</a:t>
            </a:r>
            <a:r>
              <a:rPr lang="en-US" sz="4000" dirty="0" smtClean="0"/>
              <a:t> </a:t>
            </a:r>
            <a:r>
              <a:rPr lang="en-US" sz="4000" dirty="0"/>
              <a:t>the handling, planting, drying, packing, packaging, processing, freezing, or grading prior to delivery for storage of any agricultural or horticultural commodity in its unmanufactured state</a:t>
            </a:r>
            <a:r>
              <a:rPr lang="en-US" sz="4000" dirty="0" smtClean="0"/>
              <a:t>.</a:t>
            </a:r>
          </a:p>
          <a:p>
            <a:endParaRPr lang="en-US" sz="2500" dirty="0" smtClean="0">
              <a:solidFill>
                <a:schemeClr val="accent4">
                  <a:lumMod val="50000"/>
                </a:schemeClr>
              </a:solidFill>
            </a:endParaRPr>
          </a:p>
          <a:p>
            <a:r>
              <a:rPr lang="en-US" sz="4000" dirty="0" smtClean="0">
                <a:solidFill>
                  <a:schemeClr val="accent4">
                    <a:lumMod val="50000"/>
                  </a:schemeClr>
                </a:solidFill>
              </a:rPr>
              <a:t>MSPA can apply to any agricultural employer, farm labor contractor, or agricultural association who recruits, solicits, hires, employs, furnishes, transports, or houses agricultural workers; however, there are some exemptions under certain limited circumstances (e.g., small business exemption if employer operates solely within a 25 mile intrastate radius of permanent home residence and not for more than 13 week per year).</a:t>
            </a:r>
            <a:endParaRPr lang="en-US" sz="4000" dirty="0"/>
          </a:p>
        </p:txBody>
      </p:sp>
      <p:sp>
        <p:nvSpPr>
          <p:cNvPr id="4" name="Title 3"/>
          <p:cNvSpPr>
            <a:spLocks noGrp="1"/>
          </p:cNvSpPr>
          <p:nvPr>
            <p:ph type="title"/>
          </p:nvPr>
        </p:nvSpPr>
        <p:spPr>
          <a:xfrm>
            <a:off x="457200" y="609600"/>
            <a:ext cx="8229600" cy="1143000"/>
          </a:xfrm>
        </p:spPr>
        <p:txBody>
          <a:bodyPr>
            <a:normAutofit fontScale="90000"/>
          </a:bodyPr>
          <a:lstStyle/>
          <a:p>
            <a:pPr algn="ctr"/>
            <a:r>
              <a:rPr lang="en-US" sz="4900" dirty="0" smtClean="0">
                <a:solidFill>
                  <a:schemeClr val="accent2">
                    <a:lumMod val="50000"/>
                  </a:schemeClr>
                </a:solidFill>
                <a:latin typeface="Arial Black" pitchFamily="34" charset="0"/>
              </a:rPr>
              <a:t>What is MSPA?</a:t>
            </a:r>
            <a:r>
              <a:rPr lang="en-US" sz="4000" dirty="0" smtClean="0">
                <a:solidFill>
                  <a:schemeClr val="accent2">
                    <a:lumMod val="50000"/>
                  </a:schemeClr>
                </a:solidFill>
                <a:latin typeface="Arial Black" pitchFamily="34" charset="0"/>
              </a:rPr>
              <a:t/>
            </a:r>
            <a:br>
              <a:rPr lang="en-US" sz="4000" dirty="0" smtClean="0">
                <a:solidFill>
                  <a:schemeClr val="accent2">
                    <a:lumMod val="50000"/>
                  </a:schemeClr>
                </a:solidFill>
                <a:latin typeface="Arial Black" pitchFamily="34" charset="0"/>
              </a:rPr>
            </a:br>
            <a:endParaRPr lang="en-US" dirty="0">
              <a:solidFill>
                <a:schemeClr val="accent2">
                  <a:lumMod val="50000"/>
                </a:schemeClr>
              </a:solidFill>
            </a:endParaRPr>
          </a:p>
        </p:txBody>
      </p:sp>
      <p:pic>
        <p:nvPicPr>
          <p:cNvPr id="6" name="Picture 5" descr="pine tree 2.jpg"/>
          <p:cNvPicPr>
            <a:picLocks noChangeAspect="1"/>
          </p:cNvPicPr>
          <p:nvPr/>
        </p:nvPicPr>
        <p:blipFill>
          <a:blip r:embed="rId3" cstate="print"/>
          <a:stretch>
            <a:fillRect/>
          </a:stretch>
        </p:blipFill>
        <p:spPr>
          <a:xfrm>
            <a:off x="0" y="2362200"/>
            <a:ext cx="1371600" cy="33432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1" y="1295400"/>
            <a:ext cx="7772400" cy="5410200"/>
          </a:xfrm>
        </p:spPr>
        <p:txBody>
          <a:bodyPr>
            <a:normAutofit fontScale="92500" lnSpcReduction="10000"/>
          </a:bodyPr>
          <a:lstStyle/>
          <a:p>
            <a:r>
              <a:rPr lang="en-US" sz="1900" dirty="0" smtClean="0"/>
              <a:t>AGERs, FLCs, and AGAs must inform migrant and seasonal agricultural workers about prospective employment, including the work to be performed, wages to be paid, the period of employment, whether state workers’ compensation or state unemployment insurance will be provided.</a:t>
            </a:r>
          </a:p>
          <a:p>
            <a:endParaRPr lang="en-US" sz="1100" dirty="0" smtClean="0"/>
          </a:p>
          <a:p>
            <a:pPr marL="365125" indent="-307975"/>
            <a:r>
              <a:rPr lang="en-US" sz="1900" dirty="0" smtClean="0"/>
              <a:t>AGERs, FLCs and AGAs must provide required information to seasonal workers when they are offered work, in writing if requested; and to migrant workers in writing when they are being recruited.  </a:t>
            </a:r>
          </a:p>
          <a:p>
            <a:endParaRPr lang="en-US" sz="1100" dirty="0" smtClean="0"/>
          </a:p>
          <a:p>
            <a:r>
              <a:rPr lang="en-US" sz="1900" dirty="0" smtClean="0"/>
              <a:t>Workers’ compensation must be provided in writing to any type of worker.</a:t>
            </a:r>
          </a:p>
          <a:p>
            <a:endParaRPr lang="en-US" sz="1100" dirty="0" smtClean="0"/>
          </a:p>
          <a:p>
            <a:r>
              <a:rPr lang="en-US" sz="1900" dirty="0" smtClean="0"/>
              <a:t>Information must be in English, Spanish or other language common to the workers as appropriate.</a:t>
            </a:r>
          </a:p>
          <a:p>
            <a:endParaRPr lang="en-US" sz="1100" dirty="0" smtClean="0"/>
          </a:p>
          <a:p>
            <a:r>
              <a:rPr lang="en-US" sz="1900" dirty="0" smtClean="0"/>
              <a:t>MSPA poster which sets forth the rights and protections of the migrant and seasonal workers must be displayed where it can be seen at the jobsite.</a:t>
            </a:r>
          </a:p>
          <a:p>
            <a:endParaRPr lang="en-US" dirty="0"/>
          </a:p>
        </p:txBody>
      </p:sp>
      <p:sp>
        <p:nvSpPr>
          <p:cNvPr id="7" name="Title 6"/>
          <p:cNvSpPr>
            <a:spLocks noGrp="1"/>
          </p:cNvSpPr>
          <p:nvPr>
            <p:ph type="title"/>
          </p:nvPr>
        </p:nvSpPr>
        <p:spPr>
          <a:xfrm>
            <a:off x="457200" y="76200"/>
            <a:ext cx="8229600" cy="1143000"/>
          </a:xfrm>
        </p:spPr>
        <p:txBody>
          <a:bodyPr>
            <a:normAutofit/>
          </a:bodyPr>
          <a:lstStyle/>
          <a:p>
            <a:pPr algn="ctr"/>
            <a:r>
              <a:rPr lang="en-US" sz="4400" dirty="0" smtClean="0">
                <a:solidFill>
                  <a:schemeClr val="accent2">
                    <a:lumMod val="50000"/>
                  </a:schemeClr>
                </a:solidFill>
                <a:latin typeface="Arial Black" pitchFamily="34" charset="0"/>
              </a:rPr>
              <a:t>MSPA Disclosure</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1" y="1569720"/>
            <a:ext cx="7772400" cy="5364480"/>
          </a:xfrm>
        </p:spPr>
        <p:txBody>
          <a:bodyPr>
            <a:normAutofit/>
          </a:bodyPr>
          <a:lstStyle/>
          <a:p>
            <a:r>
              <a:rPr lang="en-US" sz="2100" dirty="0" smtClean="0"/>
              <a:t>AGERs, FLCs, and AGAs must pay agricultural workers their wages when due (no less frequently than semi-monthly) and give workers itemized written statements of earnings for each pay period, including any amount deducted and the reasons for the deductions.</a:t>
            </a:r>
          </a:p>
          <a:p>
            <a:endParaRPr lang="en-US" sz="1100" dirty="0" smtClean="0"/>
          </a:p>
          <a:p>
            <a:pPr marL="365125" indent="-307975"/>
            <a:r>
              <a:rPr lang="en-US" sz="2100" dirty="0" smtClean="0"/>
              <a:t>AGERs, FLCs and AGAs are prohibited from requiring workers to purchase goods or services solely from such AGER, FLC, or AGA, or any person acting as an agent for such a person.</a:t>
            </a:r>
            <a:r>
              <a:rPr lang="en-US" sz="2000" dirty="0" smtClean="0"/>
              <a:t> </a:t>
            </a:r>
          </a:p>
          <a:p>
            <a:pPr marL="365125" indent="-307975"/>
            <a:endParaRPr lang="en-US" sz="1100" dirty="0" smtClean="0"/>
          </a:p>
          <a:p>
            <a:pPr marL="365125" indent="-307975"/>
            <a:r>
              <a:rPr lang="en-US" sz="2100" dirty="0" smtClean="0"/>
              <a:t>AGERs, FLCs, or AGAs may not violate the terms of the working arraignment without adequate justification.</a:t>
            </a:r>
            <a:endParaRPr lang="en-US" sz="2100" dirty="0"/>
          </a:p>
        </p:txBody>
      </p:sp>
      <p:sp>
        <p:nvSpPr>
          <p:cNvPr id="7" name="Title 6"/>
          <p:cNvSpPr>
            <a:spLocks noGrp="1"/>
          </p:cNvSpPr>
          <p:nvPr>
            <p:ph type="title"/>
          </p:nvPr>
        </p:nvSpPr>
        <p:spPr>
          <a:xfrm>
            <a:off x="457200" y="76200"/>
            <a:ext cx="8229600" cy="1143000"/>
          </a:xfrm>
        </p:spPr>
        <p:txBody>
          <a:bodyPr>
            <a:normAutofit/>
          </a:bodyPr>
          <a:lstStyle/>
          <a:p>
            <a:pPr algn="ctr"/>
            <a:r>
              <a:rPr lang="en-US" sz="4400" dirty="0" smtClean="0">
                <a:solidFill>
                  <a:schemeClr val="accent2">
                    <a:lumMod val="50000"/>
                  </a:schemeClr>
                </a:solidFill>
                <a:latin typeface="Arial Black" pitchFamily="34" charset="0"/>
              </a:rPr>
              <a:t>MSPA Wages</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809173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1" y="1905000"/>
            <a:ext cx="7772400" cy="4876800"/>
          </a:xfrm>
        </p:spPr>
        <p:txBody>
          <a:bodyPr>
            <a:normAutofit/>
          </a:bodyPr>
          <a:lstStyle/>
          <a:p>
            <a:r>
              <a:rPr lang="en-US" sz="2000" dirty="0" smtClean="0"/>
              <a:t>AGERs, FLCs, and AGAs must keep complete and accurate time and payroll records for 3 years</a:t>
            </a:r>
            <a:r>
              <a:rPr lang="en-US" sz="2000" dirty="0"/>
              <a:t>.</a:t>
            </a:r>
            <a:endParaRPr lang="en-US" sz="2000" dirty="0" smtClean="0"/>
          </a:p>
          <a:p>
            <a:endParaRPr lang="en-US" sz="1100" dirty="0" smtClean="0"/>
          </a:p>
          <a:p>
            <a:pPr marL="365125" indent="-307975"/>
            <a:r>
              <a:rPr lang="en-US" sz="2000" dirty="0" smtClean="0"/>
              <a:t>AGERs, FLCs and AGAs must make and keep the following records: basis </a:t>
            </a:r>
            <a:r>
              <a:rPr lang="en-US" sz="2000" dirty="0"/>
              <a:t>on which </a:t>
            </a:r>
            <a:r>
              <a:rPr lang="en-US" sz="2000" dirty="0" smtClean="0"/>
              <a:t>wages are paid, number </a:t>
            </a:r>
            <a:r>
              <a:rPr lang="en-US" sz="2000" dirty="0"/>
              <a:t>of piecework units earned, if paid on a piecework </a:t>
            </a:r>
            <a:r>
              <a:rPr lang="en-US" sz="2000" dirty="0" smtClean="0"/>
              <a:t>basis, number </a:t>
            </a:r>
            <a:r>
              <a:rPr lang="en-US" sz="2000" dirty="0"/>
              <a:t>of hours </a:t>
            </a:r>
            <a:r>
              <a:rPr lang="en-US" sz="2000" dirty="0" smtClean="0"/>
              <a:t>worked, total </a:t>
            </a:r>
            <a:r>
              <a:rPr lang="en-US" sz="2000" dirty="0"/>
              <a:t>pay period </a:t>
            </a:r>
            <a:r>
              <a:rPr lang="en-US" sz="2000" dirty="0" smtClean="0"/>
              <a:t>earnings, specific sums </a:t>
            </a:r>
            <a:r>
              <a:rPr lang="en-US" sz="2000" dirty="0"/>
              <a:t>withheld and the purpose of each sum </a:t>
            </a:r>
            <a:r>
              <a:rPr lang="en-US" sz="2000" dirty="0" smtClean="0"/>
              <a:t>withheld, and the </a:t>
            </a:r>
            <a:r>
              <a:rPr lang="en-US" sz="2000" dirty="0"/>
              <a:t>net </a:t>
            </a:r>
            <a:r>
              <a:rPr lang="en-US" sz="2000" dirty="0" smtClean="0"/>
              <a:t>pay</a:t>
            </a:r>
          </a:p>
          <a:p>
            <a:pPr marL="365125" indent="-307975"/>
            <a:endParaRPr lang="en-US" sz="1100" dirty="0" smtClean="0"/>
          </a:p>
          <a:p>
            <a:pPr marL="365125" indent="-307975"/>
            <a:r>
              <a:rPr lang="en-US" sz="2000" dirty="0" smtClean="0"/>
              <a:t>FLCs must provide other FLCs, AGERs, or AGAs to whom they supply workers, copies of payroll records for each worker supplied to that particular FLC, AGER, or AGA.</a:t>
            </a:r>
            <a:endParaRPr lang="en-US" sz="2000" dirty="0"/>
          </a:p>
        </p:txBody>
      </p:sp>
      <p:sp>
        <p:nvSpPr>
          <p:cNvPr id="7" name="Title 6"/>
          <p:cNvSpPr>
            <a:spLocks noGrp="1"/>
          </p:cNvSpPr>
          <p:nvPr>
            <p:ph type="title"/>
          </p:nvPr>
        </p:nvSpPr>
        <p:spPr>
          <a:xfrm>
            <a:off x="457200" y="304800"/>
            <a:ext cx="8229600" cy="1143000"/>
          </a:xfrm>
        </p:spPr>
        <p:txBody>
          <a:bodyPr>
            <a:normAutofit/>
          </a:bodyPr>
          <a:lstStyle/>
          <a:p>
            <a:pPr algn="ctr"/>
            <a:r>
              <a:rPr lang="en-US" sz="4400" dirty="0" smtClean="0">
                <a:solidFill>
                  <a:schemeClr val="accent2">
                    <a:lumMod val="50000"/>
                  </a:schemeClr>
                </a:solidFill>
                <a:latin typeface="Arial Black" pitchFamily="34" charset="0"/>
              </a:rPr>
              <a:t>MSPA Recordkeeping</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2787003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1" y="1600200"/>
            <a:ext cx="7772400" cy="4876800"/>
          </a:xfrm>
        </p:spPr>
        <p:txBody>
          <a:bodyPr>
            <a:normAutofit/>
          </a:bodyPr>
          <a:lstStyle/>
          <a:p>
            <a:r>
              <a:rPr lang="en-US" sz="2200" dirty="0" smtClean="0"/>
              <a:t>AGERs, FLCs, and AGAs that provide housing to its migrant agricultural workers must ensure that the facility complies with the federal and state safety and health standards covering that housing. </a:t>
            </a:r>
          </a:p>
          <a:p>
            <a:pPr marL="109728" indent="0">
              <a:buNone/>
            </a:pPr>
            <a:endParaRPr lang="en-US" sz="800" dirty="0" smtClean="0"/>
          </a:p>
          <a:p>
            <a:r>
              <a:rPr lang="en-US" sz="2200" dirty="0" smtClean="0"/>
              <a:t>Migrant housing may not </a:t>
            </a:r>
            <a:r>
              <a:rPr lang="en-US" sz="2200" smtClean="0"/>
              <a:t>be occupied </a:t>
            </a:r>
            <a:r>
              <a:rPr lang="en-US" sz="2200" dirty="0" smtClean="0"/>
              <a:t>until it has been inspected and certified to meet these safety and health standards.</a:t>
            </a:r>
          </a:p>
          <a:p>
            <a:pPr marL="109728" indent="0">
              <a:buNone/>
            </a:pPr>
            <a:endParaRPr lang="en-US" sz="800" dirty="0" smtClean="0"/>
          </a:p>
          <a:p>
            <a:r>
              <a:rPr lang="en-US" sz="2200" dirty="0" smtClean="0"/>
              <a:t>AGERs, FLCs, AGAs that provides housing must post at each housing site a written statement of the terms and conditions of occupancy as well as an occupancy permit.</a:t>
            </a:r>
            <a:endParaRPr lang="en-US" sz="2100" dirty="0"/>
          </a:p>
        </p:txBody>
      </p:sp>
      <p:sp>
        <p:nvSpPr>
          <p:cNvPr id="7" name="Title 6"/>
          <p:cNvSpPr>
            <a:spLocks noGrp="1"/>
          </p:cNvSpPr>
          <p:nvPr>
            <p:ph type="title"/>
          </p:nvPr>
        </p:nvSpPr>
        <p:spPr>
          <a:xfrm>
            <a:off x="457200" y="304800"/>
            <a:ext cx="8229600" cy="1143000"/>
          </a:xfrm>
        </p:spPr>
        <p:txBody>
          <a:bodyPr>
            <a:normAutofit/>
          </a:bodyPr>
          <a:lstStyle/>
          <a:p>
            <a:pPr algn="ctr"/>
            <a:r>
              <a:rPr lang="en-US" sz="4400" dirty="0" smtClean="0">
                <a:solidFill>
                  <a:schemeClr val="accent2">
                    <a:lumMod val="50000"/>
                  </a:schemeClr>
                </a:solidFill>
                <a:latin typeface="Arial Black" pitchFamily="34" charset="0"/>
              </a:rPr>
              <a:t>MSPA Housing</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3080170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1143000" y="1524000"/>
            <a:ext cx="7772400" cy="4876800"/>
          </a:xfrm>
        </p:spPr>
        <p:txBody>
          <a:bodyPr>
            <a:normAutofit/>
          </a:bodyPr>
          <a:lstStyle/>
          <a:p>
            <a:r>
              <a:rPr lang="en-US" sz="2200" dirty="0" smtClean="0"/>
              <a:t>AGERs, FLCs, and AGAs who uses, or causes to be used, a vehicle to transport migrant or seasonal agricultural workers must comply with the applicable vehicle safety standards.  </a:t>
            </a:r>
          </a:p>
          <a:p>
            <a:endParaRPr lang="en-US" sz="2200" dirty="0" smtClean="0"/>
          </a:p>
          <a:p>
            <a:r>
              <a:rPr lang="en-US" sz="2200" dirty="0" smtClean="0"/>
              <a:t>AGERs, FLCs, and AGAs shall ensure </a:t>
            </a:r>
            <a:r>
              <a:rPr lang="en-US" sz="2200" dirty="0"/>
              <a:t>that each driver of any such vehicle has a </a:t>
            </a:r>
            <a:r>
              <a:rPr lang="en-US" sz="2200" dirty="0" smtClean="0"/>
              <a:t>valid </a:t>
            </a:r>
            <a:r>
              <a:rPr lang="en-US" sz="2200" dirty="0"/>
              <a:t>motor vehicle </a:t>
            </a:r>
            <a:r>
              <a:rPr lang="en-US" sz="2200" dirty="0" smtClean="0"/>
              <a:t>license</a:t>
            </a:r>
            <a:r>
              <a:rPr lang="en-US" sz="2200" dirty="0"/>
              <a:t>.</a:t>
            </a:r>
            <a:r>
              <a:rPr lang="en-US" sz="2200" dirty="0" smtClean="0"/>
              <a:t> </a:t>
            </a:r>
          </a:p>
          <a:p>
            <a:endParaRPr lang="en-US" sz="2200" dirty="0" smtClean="0"/>
          </a:p>
          <a:p>
            <a:r>
              <a:rPr lang="en-US" sz="2200" dirty="0" smtClean="0"/>
              <a:t>Under MSPA the vehicle safety standards are either DOL standards or DOT standards incorporated into the DOL regulations depending  on the type of vehicle and how the vehicle is to be used.</a:t>
            </a:r>
          </a:p>
          <a:p>
            <a:endParaRPr lang="en-US" sz="2200" dirty="0" smtClean="0"/>
          </a:p>
          <a:p>
            <a:endParaRPr lang="en-US" sz="2100" dirty="0"/>
          </a:p>
        </p:txBody>
      </p:sp>
      <p:sp>
        <p:nvSpPr>
          <p:cNvPr id="7" name="Title 6"/>
          <p:cNvSpPr>
            <a:spLocks noGrp="1"/>
          </p:cNvSpPr>
          <p:nvPr>
            <p:ph type="title"/>
          </p:nvPr>
        </p:nvSpPr>
        <p:spPr>
          <a:xfrm>
            <a:off x="457200" y="228600"/>
            <a:ext cx="8229600" cy="1143000"/>
          </a:xfrm>
        </p:spPr>
        <p:txBody>
          <a:bodyPr>
            <a:normAutofit/>
          </a:bodyPr>
          <a:lstStyle/>
          <a:p>
            <a:pPr algn="ctr"/>
            <a:r>
              <a:rPr lang="en-US" sz="4400" dirty="0" smtClean="0">
                <a:solidFill>
                  <a:schemeClr val="accent2">
                    <a:lumMod val="50000"/>
                  </a:schemeClr>
                </a:solidFill>
                <a:latin typeface="Arial Black" pitchFamily="34" charset="0"/>
              </a:rPr>
              <a:t>MSPA Transportation</a:t>
            </a:r>
            <a:endParaRPr lang="en-US" dirty="0">
              <a:solidFill>
                <a:schemeClr val="accent2">
                  <a:lumMod val="50000"/>
                </a:schemeClr>
              </a:solidFill>
            </a:endParaRPr>
          </a:p>
        </p:txBody>
      </p:sp>
      <p:pic>
        <p:nvPicPr>
          <p:cNvPr id="9" name="Picture 8" descr="pine tree 2.jpg"/>
          <p:cNvPicPr>
            <a:picLocks noChangeAspect="1"/>
          </p:cNvPicPr>
          <p:nvPr/>
        </p:nvPicPr>
        <p:blipFill>
          <a:blip r:embed="rId2" cstate="print"/>
          <a:stretch>
            <a:fillRect/>
          </a:stretch>
        </p:blipFill>
        <p:spPr>
          <a:xfrm>
            <a:off x="0" y="2362200"/>
            <a:ext cx="1143000" cy="3343275"/>
          </a:xfrm>
          <a:prstGeom prst="rect">
            <a:avLst/>
          </a:prstGeom>
        </p:spPr>
      </p:pic>
    </p:spTree>
    <p:extLst>
      <p:ext uri="{BB962C8B-B14F-4D97-AF65-F5344CB8AC3E}">
        <p14:creationId xmlns:p14="http://schemas.microsoft.com/office/powerpoint/2010/main" val="8981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323232"/>
      </a:dk2>
      <a:lt2>
        <a:srgbClr val="E3DED1"/>
      </a:lt2>
      <a:accent1>
        <a:srgbClr val="50771B"/>
      </a:accent1>
      <a:accent2>
        <a:srgbClr val="A9DB66"/>
      </a:accent2>
      <a:accent3>
        <a:srgbClr val="A9DB66"/>
      </a:accent3>
      <a:accent4>
        <a:srgbClr val="3A6331"/>
      </a:accent4>
      <a:accent5>
        <a:srgbClr val="354F12"/>
      </a:accent5>
      <a:accent6>
        <a:srgbClr val="A9DB66"/>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26750</TotalTime>
  <Words>1468</Words>
  <Application>Microsoft Office PowerPoint</Application>
  <PresentationFormat>On-screen Show (4:3)</PresentationFormat>
  <Paragraphs>108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                   U.S. Department of Labor - Wage and Hour Division Migrant and Seasonal Agricultural Worker Protection Act (MSPA) </vt:lpstr>
      <vt:lpstr>DOL Contact Information</vt:lpstr>
      <vt:lpstr>MSPA Online </vt:lpstr>
      <vt:lpstr>What is MSPA? </vt:lpstr>
      <vt:lpstr>MSPA Disclosure</vt:lpstr>
      <vt:lpstr>MSPA Wages</vt:lpstr>
      <vt:lpstr>MSPA Recordkeeping</vt:lpstr>
      <vt:lpstr>MSPA Housing</vt:lpstr>
      <vt:lpstr>MSPA Transportation</vt:lpstr>
      <vt:lpstr>MSPA Transportation DOL Standards</vt:lpstr>
      <vt:lpstr>MSPA Transportation DOL Standards</vt:lpstr>
      <vt:lpstr>MSPA Transportation DOL Standards</vt:lpstr>
      <vt:lpstr>MSPA Transportation DOL Standards</vt:lpstr>
      <vt:lpstr>MSPA Transportation DOL Standards</vt:lpstr>
      <vt:lpstr>MSPA Transportation DOT Standards</vt:lpstr>
      <vt:lpstr>MSPA Transportation DOT Standards</vt:lpstr>
      <vt:lpstr>QUESTIONS</vt:lpstr>
    </vt:vector>
  </TitlesOfParts>
  <Company>Employment Standards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FY2005 First Quarter Results</dc:title>
  <dc:creator>US Department of Labor</dc:creator>
  <cp:lastModifiedBy>Huaracha Jr, Ramon - WHD</cp:lastModifiedBy>
  <cp:revision>1337</cp:revision>
  <dcterms:created xsi:type="dcterms:W3CDTF">2005-01-23T17:38:37Z</dcterms:created>
  <dcterms:modified xsi:type="dcterms:W3CDTF">2016-01-15T18:14:34Z</dcterms:modified>
</cp:coreProperties>
</file>