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502" r:id="rId2"/>
    <p:sldId id="584" r:id="rId3"/>
    <p:sldId id="505" r:id="rId4"/>
    <p:sldId id="504" r:id="rId5"/>
    <p:sldId id="503" r:id="rId6"/>
    <p:sldId id="583" r:id="rId7"/>
    <p:sldId id="506" r:id="rId8"/>
    <p:sldId id="507" r:id="rId9"/>
    <p:sldId id="508" r:id="rId10"/>
    <p:sldId id="509" r:id="rId11"/>
    <p:sldId id="511" r:id="rId12"/>
    <p:sldId id="512" r:id="rId13"/>
    <p:sldId id="513" r:id="rId14"/>
    <p:sldId id="528" r:id="rId15"/>
    <p:sldId id="544" r:id="rId16"/>
    <p:sldId id="577" r:id="rId17"/>
    <p:sldId id="579" r:id="rId18"/>
    <p:sldId id="580" r:id="rId19"/>
    <p:sldId id="582" r:id="rId20"/>
    <p:sldId id="581" r:id="rId21"/>
    <p:sldId id="555" r:id="rId22"/>
    <p:sldId id="556" r:id="rId23"/>
    <p:sldId id="531" r:id="rId24"/>
    <p:sldId id="530" r:id="rId25"/>
    <p:sldId id="532" r:id="rId26"/>
    <p:sldId id="533" r:id="rId27"/>
    <p:sldId id="534" r:id="rId28"/>
    <p:sldId id="574" r:id="rId29"/>
    <p:sldId id="575" r:id="rId30"/>
    <p:sldId id="535" r:id="rId31"/>
    <p:sldId id="536" r:id="rId32"/>
    <p:sldId id="537" r:id="rId33"/>
    <p:sldId id="538" r:id="rId34"/>
    <p:sldId id="539" r:id="rId35"/>
    <p:sldId id="540" r:id="rId36"/>
    <p:sldId id="541" r:id="rId37"/>
    <p:sldId id="542" r:id="rId38"/>
    <p:sldId id="543" r:id="rId39"/>
    <p:sldId id="573" r:id="rId40"/>
    <p:sldId id="572" r:id="rId41"/>
    <p:sldId id="526" r:id="rId42"/>
    <p:sldId id="586" r:id="rId43"/>
    <p:sldId id="585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ita Alexander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658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Fall</c:v>
                </c:pt>
              </c:strCache>
            </c:strRef>
          </c:tx>
          <c:cat>
            <c:strRef>
              <c:f>Sheet1!$B$1:$H$1</c:f>
              <c:strCache>
                <c:ptCount val="6"/>
                <c:pt idx="0">
                  <c:v>3 pt Pindar GT</c:v>
                </c:pt>
                <c:pt idx="1">
                  <c:v>3 pt GoalTender</c:v>
                </c:pt>
                <c:pt idx="2">
                  <c:v>3 pt Pindar GT + 7 Mile</c:v>
                </c:pt>
                <c:pt idx="3">
                  <c:v>3 pt GoalT + 7 oz Mile</c:v>
                </c:pt>
                <c:pt idx="4">
                  <c:v>3.33 lb Velpar DF</c:v>
                </c:pt>
                <c:pt idx="5">
                  <c:v>Control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6"/>
                <c:pt idx="0">
                  <c:v>78</c:v>
                </c:pt>
                <c:pt idx="1">
                  <c:v>65</c:v>
                </c:pt>
                <c:pt idx="2">
                  <c:v>89</c:v>
                </c:pt>
                <c:pt idx="3">
                  <c:v>78</c:v>
                </c:pt>
                <c:pt idx="4">
                  <c:v>97</c:v>
                </c:pt>
                <c:pt idx="5">
                  <c:v>75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Spring</c:v>
                </c:pt>
              </c:strCache>
            </c:strRef>
          </c:tx>
          <c:cat>
            <c:strRef>
              <c:f>Sheet1!$B$1:$H$1</c:f>
              <c:strCache>
                <c:ptCount val="6"/>
                <c:pt idx="0">
                  <c:v>3 pt Pindar GT</c:v>
                </c:pt>
                <c:pt idx="1">
                  <c:v>3 pt GoalTender</c:v>
                </c:pt>
                <c:pt idx="2">
                  <c:v>3 pt Pindar GT + 7 Mile</c:v>
                </c:pt>
                <c:pt idx="3">
                  <c:v>3 pt GoalT + 7 oz Mile</c:v>
                </c:pt>
                <c:pt idx="4">
                  <c:v>3.33 lb Velpar DF</c:v>
                </c:pt>
                <c:pt idx="5">
                  <c:v>Control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6"/>
                <c:pt idx="0">
                  <c:v>93</c:v>
                </c:pt>
                <c:pt idx="1">
                  <c:v>93</c:v>
                </c:pt>
                <c:pt idx="2">
                  <c:v>96</c:v>
                </c:pt>
                <c:pt idx="3">
                  <c:v>95</c:v>
                </c:pt>
                <c:pt idx="4">
                  <c:v>96</c:v>
                </c:pt>
                <c:pt idx="5">
                  <c:v>83</c:v>
                </c:pt>
              </c:numCache>
            </c:numRef>
          </c:val>
        </c:ser>
        <c:dLbls/>
        <c:axId val="244699136"/>
        <c:axId val="245147904"/>
      </c:barChart>
      <c:catAx>
        <c:axId val="244699136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1800000" vert="horz"/>
          <a:lstStyle/>
          <a:p>
            <a:pPr>
              <a:defRPr/>
            </a:pPr>
            <a:endParaRPr lang="en-US"/>
          </a:p>
        </c:txPr>
        <c:crossAx val="245147904"/>
        <c:crosses val="autoZero"/>
        <c:auto val="1"/>
        <c:lblAlgn val="ctr"/>
        <c:lblOffset val="100"/>
        <c:tickLblSkip val="1"/>
        <c:tickMarkSkip val="1"/>
      </c:catAx>
      <c:valAx>
        <c:axId val="245147904"/>
        <c:scaling>
          <c:orientation val="minMax"/>
          <c:max val="100"/>
        </c:scaling>
        <c:axPos val="l"/>
        <c:majorGridlines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4469913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Fall</c:v>
                </c:pt>
              </c:strCache>
            </c:strRef>
          </c:tx>
          <c:cat>
            <c:strRef>
              <c:f>Sheet1!$B$1:$H$1</c:f>
              <c:strCache>
                <c:ptCount val="6"/>
                <c:pt idx="0">
                  <c:v>3 pt Pindar GT</c:v>
                </c:pt>
                <c:pt idx="1">
                  <c:v>3 pt GoalTender</c:v>
                </c:pt>
                <c:pt idx="2">
                  <c:v>3 pt Pindar GT + 7 Mile</c:v>
                </c:pt>
                <c:pt idx="3">
                  <c:v>3 pt GoalT + 7 oz Mile</c:v>
                </c:pt>
                <c:pt idx="4">
                  <c:v>3.33 lb Velpar DF</c:v>
                </c:pt>
                <c:pt idx="5">
                  <c:v>Control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6"/>
                <c:pt idx="0">
                  <c:v>1.3</c:v>
                </c:pt>
                <c:pt idx="1">
                  <c:v>1.3</c:v>
                </c:pt>
                <c:pt idx="2">
                  <c:v>2.2999999999999998</c:v>
                </c:pt>
                <c:pt idx="3">
                  <c:v>2.7</c:v>
                </c:pt>
                <c:pt idx="4">
                  <c:v>3</c:v>
                </c:pt>
                <c:pt idx="5">
                  <c:v>1.7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Spring</c:v>
                </c:pt>
              </c:strCache>
            </c:strRef>
          </c:tx>
          <c:cat>
            <c:strRef>
              <c:f>Sheet1!$B$1:$H$1</c:f>
              <c:strCache>
                <c:ptCount val="6"/>
                <c:pt idx="0">
                  <c:v>3 pt Pindar GT</c:v>
                </c:pt>
                <c:pt idx="1">
                  <c:v>3 pt GoalTender</c:v>
                </c:pt>
                <c:pt idx="2">
                  <c:v>3 pt Pindar GT + 7 Mile</c:v>
                </c:pt>
                <c:pt idx="3">
                  <c:v>3 pt GoalT + 7 oz Mile</c:v>
                </c:pt>
                <c:pt idx="4">
                  <c:v>3.33 lb Velpar DF</c:v>
                </c:pt>
                <c:pt idx="5">
                  <c:v>Control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6"/>
                <c:pt idx="0">
                  <c:v>1</c:v>
                </c:pt>
                <c:pt idx="1">
                  <c:v>1.7</c:v>
                </c:pt>
                <c:pt idx="2">
                  <c:v>2.7</c:v>
                </c:pt>
                <c:pt idx="3">
                  <c:v>3.3</c:v>
                </c:pt>
                <c:pt idx="4">
                  <c:v>4.7</c:v>
                </c:pt>
                <c:pt idx="5">
                  <c:v>1.7</c:v>
                </c:pt>
              </c:numCache>
            </c:numRef>
          </c:val>
        </c:ser>
        <c:axId val="170310272"/>
        <c:axId val="182056448"/>
      </c:barChart>
      <c:catAx>
        <c:axId val="170310272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1800000" vert="horz"/>
          <a:lstStyle/>
          <a:p>
            <a:pPr>
              <a:defRPr/>
            </a:pPr>
            <a:endParaRPr lang="en-US"/>
          </a:p>
        </c:txPr>
        <c:crossAx val="182056448"/>
        <c:crosses val="autoZero"/>
        <c:auto val="1"/>
        <c:lblAlgn val="ctr"/>
        <c:lblOffset val="100"/>
        <c:tickLblSkip val="1"/>
        <c:tickMarkSkip val="1"/>
      </c:catAx>
      <c:valAx>
        <c:axId val="182056448"/>
        <c:scaling>
          <c:orientation val="minMax"/>
          <c:max val="10"/>
        </c:scaling>
        <c:axPos val="l"/>
        <c:majorGridlines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7031027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Fall</c:v>
                </c:pt>
              </c:strCache>
            </c:strRef>
          </c:tx>
          <c:cat>
            <c:strRef>
              <c:f>Sheet1!$B$1:$H$1</c:f>
              <c:strCache>
                <c:ptCount val="6"/>
                <c:pt idx="0">
                  <c:v>3 pt Pindar GT</c:v>
                </c:pt>
                <c:pt idx="1">
                  <c:v>3 pt GoalTender</c:v>
                </c:pt>
                <c:pt idx="2">
                  <c:v>3 pt Pindar GT + 7 Mile</c:v>
                </c:pt>
                <c:pt idx="3">
                  <c:v>3 pt GoalT + 7 oz Mile</c:v>
                </c:pt>
                <c:pt idx="4">
                  <c:v>3.33 lb Velpar DF</c:v>
                </c:pt>
                <c:pt idx="5">
                  <c:v>Control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6"/>
                <c:pt idx="0">
                  <c:v>1.3</c:v>
                </c:pt>
                <c:pt idx="1">
                  <c:v>2</c:v>
                </c:pt>
                <c:pt idx="2">
                  <c:v>2.7</c:v>
                </c:pt>
                <c:pt idx="3">
                  <c:v>3.3</c:v>
                </c:pt>
                <c:pt idx="4">
                  <c:v>5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Spring</c:v>
                </c:pt>
              </c:strCache>
            </c:strRef>
          </c:tx>
          <c:cat>
            <c:strRef>
              <c:f>Sheet1!$B$1:$H$1</c:f>
              <c:strCache>
                <c:ptCount val="6"/>
                <c:pt idx="0">
                  <c:v>3 pt Pindar GT</c:v>
                </c:pt>
                <c:pt idx="1">
                  <c:v>3 pt GoalTender</c:v>
                </c:pt>
                <c:pt idx="2">
                  <c:v>3 pt Pindar GT + 7 Mile</c:v>
                </c:pt>
                <c:pt idx="3">
                  <c:v>3 pt GoalT + 7 oz Mile</c:v>
                </c:pt>
                <c:pt idx="4">
                  <c:v>3.33 lb Velpar DF</c:v>
                </c:pt>
                <c:pt idx="5">
                  <c:v>Control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6"/>
                <c:pt idx="0">
                  <c:v>0.7</c:v>
                </c:pt>
                <c:pt idx="1">
                  <c:v>0.3</c:v>
                </c:pt>
                <c:pt idx="2">
                  <c:v>3.7</c:v>
                </c:pt>
                <c:pt idx="3">
                  <c:v>3.3</c:v>
                </c:pt>
                <c:pt idx="4">
                  <c:v>6.3</c:v>
                </c:pt>
                <c:pt idx="5">
                  <c:v>0</c:v>
                </c:pt>
              </c:numCache>
            </c:numRef>
          </c:val>
        </c:ser>
        <c:axId val="246203136"/>
        <c:axId val="246205824"/>
      </c:barChart>
      <c:catAx>
        <c:axId val="246203136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1800000" vert="horz"/>
          <a:lstStyle/>
          <a:p>
            <a:pPr>
              <a:defRPr/>
            </a:pPr>
            <a:endParaRPr lang="en-US"/>
          </a:p>
        </c:txPr>
        <c:crossAx val="246205824"/>
        <c:crosses val="autoZero"/>
        <c:auto val="1"/>
        <c:lblAlgn val="ctr"/>
        <c:lblOffset val="100"/>
        <c:tickLblSkip val="1"/>
        <c:tickMarkSkip val="1"/>
      </c:catAx>
      <c:valAx>
        <c:axId val="246205824"/>
        <c:scaling>
          <c:orientation val="minMax"/>
          <c:max val="10"/>
        </c:scaling>
        <c:axPos val="l"/>
        <c:majorGridlines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4620313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Fall</c:v>
                </c:pt>
              </c:strCache>
            </c:strRef>
          </c:tx>
          <c:cat>
            <c:strRef>
              <c:f>Sheet1!$B$1:$H$1</c:f>
              <c:strCache>
                <c:ptCount val="6"/>
                <c:pt idx="0">
                  <c:v>3 pt Pindar GT</c:v>
                </c:pt>
                <c:pt idx="1">
                  <c:v>3 pt GoalTender</c:v>
                </c:pt>
                <c:pt idx="2">
                  <c:v>3 pt Pindar GT + 7 Mile</c:v>
                </c:pt>
                <c:pt idx="3">
                  <c:v>3 pt GoalT + 7 oz Mile</c:v>
                </c:pt>
                <c:pt idx="4">
                  <c:v>3.33 lb Velpar DF</c:v>
                </c:pt>
                <c:pt idx="5">
                  <c:v>Control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6"/>
                <c:pt idx="0">
                  <c:v>2</c:v>
                </c:pt>
                <c:pt idx="1">
                  <c:v>1.3</c:v>
                </c:pt>
                <c:pt idx="2">
                  <c:v>2.2999999999999998</c:v>
                </c:pt>
                <c:pt idx="3">
                  <c:v>1.3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Spring</c:v>
                </c:pt>
              </c:strCache>
            </c:strRef>
          </c:tx>
          <c:cat>
            <c:strRef>
              <c:f>Sheet1!$B$1:$H$1</c:f>
              <c:strCache>
                <c:ptCount val="6"/>
                <c:pt idx="0">
                  <c:v>3 pt Pindar GT</c:v>
                </c:pt>
                <c:pt idx="1">
                  <c:v>3 pt GoalTender</c:v>
                </c:pt>
                <c:pt idx="2">
                  <c:v>3 pt Pindar GT + 7 Mile</c:v>
                </c:pt>
                <c:pt idx="3">
                  <c:v>3 pt GoalT + 7 oz Mile</c:v>
                </c:pt>
                <c:pt idx="4">
                  <c:v>3.33 lb Velpar DF</c:v>
                </c:pt>
                <c:pt idx="5">
                  <c:v>Control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2.7</c:v>
                </c:pt>
                <c:pt idx="4">
                  <c:v>0.7</c:v>
                </c:pt>
                <c:pt idx="5">
                  <c:v>0.3</c:v>
                </c:pt>
              </c:numCache>
            </c:numRef>
          </c:val>
        </c:ser>
        <c:axId val="255179776"/>
        <c:axId val="255255296"/>
      </c:barChart>
      <c:catAx>
        <c:axId val="255179776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1800000" vert="horz"/>
          <a:lstStyle/>
          <a:p>
            <a:pPr>
              <a:defRPr/>
            </a:pPr>
            <a:endParaRPr lang="en-US"/>
          </a:p>
        </c:txPr>
        <c:crossAx val="255255296"/>
        <c:crosses val="autoZero"/>
        <c:auto val="1"/>
        <c:lblAlgn val="ctr"/>
        <c:lblOffset val="100"/>
        <c:tickLblSkip val="1"/>
        <c:tickMarkSkip val="1"/>
      </c:catAx>
      <c:valAx>
        <c:axId val="255255296"/>
        <c:scaling>
          <c:orientation val="minMax"/>
          <c:max val="10"/>
        </c:scaling>
        <c:axPos val="l"/>
        <c:majorGridlines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5517977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elete val="1"/>
          </c:dLbls>
          <c:cat>
            <c:strRef>
              <c:f>Sheet1!$A$2:$A$6</c:f>
              <c:strCache>
                <c:ptCount val="5"/>
                <c:pt idx="0">
                  <c:v>Pindar GT             3 pt</c:v>
                </c:pt>
                <c:pt idx="1">
                  <c:v>Pindar GT                                6 pt</c:v>
                </c:pt>
                <c:pt idx="2">
                  <c:v>GoalTender                                      3 pt</c:v>
                </c:pt>
                <c:pt idx="3">
                  <c:v>GoalTender                                      6 pt</c:v>
                </c:pt>
                <c:pt idx="4">
                  <c:v>nontreated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90</c:v>
                </c:pt>
                <c:pt idx="1">
                  <c:v>96</c:v>
                </c:pt>
                <c:pt idx="2">
                  <c:v>85</c:v>
                </c:pt>
                <c:pt idx="3">
                  <c:v>83</c:v>
                </c:pt>
                <c:pt idx="4">
                  <c:v>58</c:v>
                </c:pt>
              </c:numCache>
            </c:numRef>
          </c:val>
        </c:ser>
        <c:axId val="268006912"/>
        <c:axId val="268008448"/>
      </c:barChart>
      <c:catAx>
        <c:axId val="268006912"/>
        <c:scaling>
          <c:orientation val="minMax"/>
        </c:scaling>
        <c:axPos val="b"/>
        <c:tickLblPos val="nextTo"/>
        <c:crossAx val="268008448"/>
        <c:crosses val="autoZero"/>
        <c:auto val="1"/>
        <c:lblAlgn val="ctr"/>
        <c:lblOffset val="100"/>
      </c:catAx>
      <c:valAx>
        <c:axId val="268008448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2680069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7.2556624866336211E-2"/>
          <c:y val="5.7102764649202845E-2"/>
          <c:w val="0.90275201710897279"/>
          <c:h val="0.7920356397080576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elete val="1"/>
          </c:dLbls>
          <c:cat>
            <c:strRef>
              <c:f>Sheet1!$A$2:$A$6</c:f>
              <c:strCache>
                <c:ptCount val="5"/>
                <c:pt idx="0">
                  <c:v>Pindar GT             3 pt</c:v>
                </c:pt>
                <c:pt idx="1">
                  <c:v>Pindar GT                                6 pt</c:v>
                </c:pt>
                <c:pt idx="2">
                  <c:v>GoalTender                                      3 pt</c:v>
                </c:pt>
                <c:pt idx="3">
                  <c:v>GoalTender                                      6 pt</c:v>
                </c:pt>
                <c:pt idx="4">
                  <c:v>nontreated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14</c:v>
                </c:pt>
                <c:pt idx="3">
                  <c:v>8</c:v>
                </c:pt>
                <c:pt idx="4">
                  <c:v>36</c:v>
                </c:pt>
              </c:numCache>
            </c:numRef>
          </c:val>
        </c:ser>
        <c:axId val="268407552"/>
        <c:axId val="268409088"/>
      </c:barChart>
      <c:catAx>
        <c:axId val="268407552"/>
        <c:scaling>
          <c:orientation val="minMax"/>
        </c:scaling>
        <c:axPos val="b"/>
        <c:tickLblPos val="nextTo"/>
        <c:crossAx val="268409088"/>
        <c:crosses val="autoZero"/>
        <c:auto val="1"/>
        <c:lblAlgn val="ctr"/>
        <c:lblOffset val="100"/>
      </c:catAx>
      <c:valAx>
        <c:axId val="268409088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2684075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7.2556624866336267E-2"/>
          <c:y val="5.7102764649202879E-2"/>
          <c:w val="0.90275201710897301"/>
          <c:h val="0.7920356397080576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Ponderosa pine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elete val="1"/>
          </c:dLbls>
          <c:cat>
            <c:strRef>
              <c:f>Sheet1!$A$2:$A$6</c:f>
              <c:strCache>
                <c:ptCount val="5"/>
                <c:pt idx="0">
                  <c:v>Pindar GT             3 pt</c:v>
                </c:pt>
                <c:pt idx="1">
                  <c:v>Pindar GT                                6 pt</c:v>
                </c:pt>
                <c:pt idx="2">
                  <c:v>GoalTender                                      3 pt</c:v>
                </c:pt>
                <c:pt idx="3">
                  <c:v>GoalTender                                      6 pt</c:v>
                </c:pt>
                <c:pt idx="4">
                  <c:v>nontreated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</c:v>
                </c:pt>
                <c:pt idx="1">
                  <c:v>7</c:v>
                </c:pt>
                <c:pt idx="2">
                  <c:v>9</c:v>
                </c:pt>
                <c:pt idx="3">
                  <c:v>9</c:v>
                </c:pt>
                <c:pt idx="4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Douglas-fir</c:v>
                </c:pt>
              </c:strCache>
            </c:strRef>
          </c:tx>
          <c:dLbls>
            <c:showVal val="1"/>
          </c:dLbls>
          <c:cat>
            <c:strRef>
              <c:f>Sheet1!$A$2:$A$6</c:f>
              <c:strCache>
                <c:ptCount val="5"/>
                <c:pt idx="0">
                  <c:v>Pindar GT             3 pt</c:v>
                </c:pt>
                <c:pt idx="1">
                  <c:v>Pindar GT                                6 pt</c:v>
                </c:pt>
                <c:pt idx="2">
                  <c:v>GoalTender                                      3 pt</c:v>
                </c:pt>
                <c:pt idx="3">
                  <c:v>GoalTender                                      6 pt</c:v>
                </c:pt>
                <c:pt idx="4">
                  <c:v>nontreated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9</c:v>
                </c:pt>
                <c:pt idx="1">
                  <c:v>7</c:v>
                </c:pt>
                <c:pt idx="2">
                  <c:v>7</c:v>
                </c:pt>
                <c:pt idx="3">
                  <c:v>9</c:v>
                </c:pt>
                <c:pt idx="4">
                  <c:v>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 fir</c:v>
                </c:pt>
              </c:strCache>
            </c:strRef>
          </c:tx>
          <c:spPr>
            <a:solidFill>
              <a:srgbClr val="00B050"/>
            </a:solidFill>
          </c:spPr>
          <c:dLbls>
            <c:showVal val="1"/>
          </c:dLbls>
          <c:cat>
            <c:strRef>
              <c:f>Sheet1!$A$2:$A$6</c:f>
              <c:strCache>
                <c:ptCount val="5"/>
                <c:pt idx="0">
                  <c:v>Pindar GT             3 pt</c:v>
                </c:pt>
                <c:pt idx="1">
                  <c:v>Pindar GT                                6 pt</c:v>
                </c:pt>
                <c:pt idx="2">
                  <c:v>GoalTender                                      3 pt</c:v>
                </c:pt>
                <c:pt idx="3">
                  <c:v>GoalTender                                      6 pt</c:v>
                </c:pt>
                <c:pt idx="4">
                  <c:v>nontreated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6</c:v>
                </c:pt>
                <c:pt idx="1">
                  <c:v>5</c:v>
                </c:pt>
                <c:pt idx="2">
                  <c:v>7</c:v>
                </c:pt>
                <c:pt idx="3">
                  <c:v>8</c:v>
                </c:pt>
                <c:pt idx="4">
                  <c:v>6</c:v>
                </c:pt>
              </c:numCache>
            </c:numRef>
          </c:val>
        </c:ser>
        <c:axId val="305324416"/>
        <c:axId val="305325952"/>
      </c:barChart>
      <c:catAx>
        <c:axId val="305324416"/>
        <c:scaling>
          <c:orientation val="minMax"/>
        </c:scaling>
        <c:axPos val="b"/>
        <c:tickLblPos val="nextTo"/>
        <c:crossAx val="305325952"/>
        <c:crosses val="autoZero"/>
        <c:auto val="1"/>
        <c:lblAlgn val="ctr"/>
        <c:lblOffset val="100"/>
      </c:catAx>
      <c:valAx>
        <c:axId val="305325952"/>
        <c:scaling>
          <c:orientation val="minMax"/>
          <c:max val="10"/>
        </c:scaling>
        <c:axPos val="l"/>
        <c:majorGridlines/>
        <c:numFmt formatCode="General" sourceLinked="1"/>
        <c:tickLblPos val="nextTo"/>
        <c:crossAx val="3053244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9436218042189177"/>
          <c:y val="0"/>
          <c:w val="0.61744847866238972"/>
          <c:h val="7.0332934832119748E-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7.2556624866336336E-2"/>
          <c:y val="5.71027646492029E-2"/>
          <c:w val="0.90275201710897324"/>
          <c:h val="0.7920356397080576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Ponderosa pine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elete val="1"/>
          </c:dLbls>
          <c:cat>
            <c:strRef>
              <c:f>Sheet1!$A$2:$A$6</c:f>
              <c:strCache>
                <c:ptCount val="5"/>
                <c:pt idx="0">
                  <c:v>Pindar GT             3 pt</c:v>
                </c:pt>
                <c:pt idx="1">
                  <c:v>Pindar GT                                6 pt</c:v>
                </c:pt>
                <c:pt idx="2">
                  <c:v>GoalTender                                      3 pt</c:v>
                </c:pt>
                <c:pt idx="3">
                  <c:v>GoalTender                                      6 pt</c:v>
                </c:pt>
                <c:pt idx="4">
                  <c:v>nontreated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Douglas-fir</c:v>
                </c:pt>
              </c:strCache>
            </c:strRef>
          </c:tx>
          <c:dLbls>
            <c:showVal val="1"/>
          </c:dLbls>
          <c:cat>
            <c:strRef>
              <c:f>Sheet1!$A$2:$A$6</c:f>
              <c:strCache>
                <c:ptCount val="5"/>
                <c:pt idx="0">
                  <c:v>Pindar GT             3 pt</c:v>
                </c:pt>
                <c:pt idx="1">
                  <c:v>Pindar GT                                6 pt</c:v>
                </c:pt>
                <c:pt idx="2">
                  <c:v>GoalTender                                      3 pt</c:v>
                </c:pt>
                <c:pt idx="3">
                  <c:v>GoalTender                                      6 pt</c:v>
                </c:pt>
                <c:pt idx="4">
                  <c:v>nontreated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 fir</c:v>
                </c:pt>
              </c:strCache>
            </c:strRef>
          </c:tx>
          <c:spPr>
            <a:solidFill>
              <a:srgbClr val="00B050"/>
            </a:solidFill>
          </c:spPr>
          <c:dLbls>
            <c:showVal val="1"/>
          </c:dLbls>
          <c:cat>
            <c:strRef>
              <c:f>Sheet1!$A$2:$A$6</c:f>
              <c:strCache>
                <c:ptCount val="5"/>
                <c:pt idx="0">
                  <c:v>Pindar GT             3 pt</c:v>
                </c:pt>
                <c:pt idx="1">
                  <c:v>Pindar GT                                6 pt</c:v>
                </c:pt>
                <c:pt idx="2">
                  <c:v>GoalTender                                      3 pt</c:v>
                </c:pt>
                <c:pt idx="3">
                  <c:v>GoalTender                                      6 pt</c:v>
                </c:pt>
                <c:pt idx="4">
                  <c:v>nontreated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</c:numCache>
            </c:numRef>
          </c:val>
        </c:ser>
        <c:axId val="243761536"/>
        <c:axId val="243763072"/>
      </c:barChart>
      <c:catAx>
        <c:axId val="243761536"/>
        <c:scaling>
          <c:orientation val="minMax"/>
        </c:scaling>
        <c:axPos val="b"/>
        <c:tickLblPos val="nextTo"/>
        <c:crossAx val="243763072"/>
        <c:crosses val="autoZero"/>
        <c:auto val="1"/>
        <c:lblAlgn val="ctr"/>
        <c:lblOffset val="100"/>
      </c:catAx>
      <c:valAx>
        <c:axId val="243763072"/>
        <c:scaling>
          <c:orientation val="minMax"/>
          <c:max val="6"/>
          <c:min val="0"/>
        </c:scaling>
        <c:axPos val="l"/>
        <c:majorGridlines/>
        <c:numFmt formatCode="General" sourceLinked="1"/>
        <c:tickLblPos val="nextTo"/>
        <c:crossAx val="243761536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38088108778069429"/>
          <c:y val="0.56823658189841153"/>
          <c:w val="0.23177323320696033"/>
          <c:h val="0.21099880449635922"/>
        </c:manualLayout>
      </c:layout>
      <c:spPr>
        <a:solidFill>
          <a:schemeClr val="accent1">
            <a:lumMod val="90000"/>
          </a:schemeClr>
        </a:solidFill>
      </c:spPr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0.09735</cdr:x>
      <cdr:y>0.14815</cdr:y>
    </cdr:from>
    <cdr:to>
      <cdr:x>0.16814</cdr:x>
      <cdr:y>0.22585</cdr:y>
    </cdr:to>
    <cdr:sp macro="" textlink="">
      <cdr:nvSpPr>
        <cdr:cNvPr id="3" name="Oval 2"/>
        <cdr:cNvSpPr/>
      </cdr:nvSpPr>
      <cdr:spPr>
        <a:xfrm xmlns:a="http://schemas.openxmlformats.org/drawingml/2006/main">
          <a:off x="838200" y="726376"/>
          <a:ext cx="609600" cy="3810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0.0708</cdr:x>
      <cdr:y>0.56776</cdr:y>
    </cdr:from>
    <cdr:to>
      <cdr:x>0.18584</cdr:x>
      <cdr:y>0.64546</cdr:y>
    </cdr:to>
    <cdr:sp macro="" textlink="">
      <cdr:nvSpPr>
        <cdr:cNvPr id="3" name="Oval 2"/>
        <cdr:cNvSpPr/>
      </cdr:nvSpPr>
      <cdr:spPr>
        <a:xfrm xmlns:a="http://schemas.openxmlformats.org/drawingml/2006/main">
          <a:off x="609600" y="2783776"/>
          <a:ext cx="990600" cy="38097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0.85841</cdr:x>
      <cdr:y>0.02382</cdr:y>
    </cdr:from>
    <cdr:to>
      <cdr:x>1</cdr:x>
      <cdr:y>0.24352</cdr:y>
    </cdr:to>
    <cdr:sp macro="" textlink="">
      <cdr:nvSpPr>
        <cdr:cNvPr id="4" name="TextBox 7"/>
        <cdr:cNvSpPr txBox="1"/>
      </cdr:nvSpPr>
      <cdr:spPr>
        <a:xfrm xmlns:a="http://schemas.openxmlformats.org/drawingml/2006/main">
          <a:off x="7391400" y="116776"/>
          <a:ext cx="1219200" cy="10772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9pPr>
        </a:lstStyle>
        <a:p xmlns:a="http://schemas.openxmlformats.org/drawingml/2006/main">
          <a:r>
            <a:rPr lang="en-US" sz="1600" dirty="0" smtClean="0"/>
            <a:t>** indicates statistically difference at P=0.05</a:t>
          </a:r>
          <a:endParaRPr lang="en-US" sz="16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0.0708</cdr:x>
      <cdr:y>0.56776</cdr:y>
    </cdr:from>
    <cdr:to>
      <cdr:x>0.18584</cdr:x>
      <cdr:y>0.64546</cdr:y>
    </cdr:to>
    <cdr:sp macro="" textlink="">
      <cdr:nvSpPr>
        <cdr:cNvPr id="3" name="Oval 2"/>
        <cdr:cNvSpPr/>
      </cdr:nvSpPr>
      <cdr:spPr>
        <a:xfrm xmlns:a="http://schemas.openxmlformats.org/drawingml/2006/main">
          <a:off x="609630" y="2783778"/>
          <a:ext cx="990570" cy="38097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0.85841</cdr:x>
      <cdr:y>0.02382</cdr:y>
    </cdr:from>
    <cdr:to>
      <cdr:x>1</cdr:x>
      <cdr:y>0.24352</cdr:y>
    </cdr:to>
    <cdr:sp macro="" textlink="">
      <cdr:nvSpPr>
        <cdr:cNvPr id="4" name="TextBox 7"/>
        <cdr:cNvSpPr txBox="1"/>
      </cdr:nvSpPr>
      <cdr:spPr>
        <a:xfrm xmlns:a="http://schemas.openxmlformats.org/drawingml/2006/main">
          <a:off x="7391400" y="116776"/>
          <a:ext cx="1219200" cy="10772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9pPr>
        </a:lstStyle>
        <a:p xmlns:a="http://schemas.openxmlformats.org/drawingml/2006/main">
          <a:r>
            <a:rPr lang="en-US" sz="1600" dirty="0" smtClean="0"/>
            <a:t>** indicates statistically difference at P=0.05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0.80531</cdr:x>
      <cdr:y>0.59884</cdr:y>
    </cdr:from>
    <cdr:to>
      <cdr:x>0.86726</cdr:x>
      <cdr:y>0.67655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934200" y="2936176"/>
          <a:ext cx="533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0</a:t>
          </a:r>
          <a:endParaRPr lang="en-US" sz="18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0.85841</cdr:x>
      <cdr:y>0.02382</cdr:y>
    </cdr:from>
    <cdr:to>
      <cdr:x>1</cdr:x>
      <cdr:y>0.14309</cdr:y>
    </cdr:to>
    <cdr:sp macro="" textlink="">
      <cdr:nvSpPr>
        <cdr:cNvPr id="4" name="TextBox 7"/>
        <cdr:cNvSpPr txBox="1"/>
      </cdr:nvSpPr>
      <cdr:spPr>
        <a:xfrm xmlns:a="http://schemas.openxmlformats.org/drawingml/2006/main">
          <a:off x="7391425" y="116792"/>
          <a:ext cx="1219175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9pPr>
        </a:lstStyle>
        <a:p xmlns:a="http://schemas.openxmlformats.org/drawingml/2006/main">
          <a:r>
            <a:rPr lang="en-US" sz="1600" dirty="0" smtClean="0"/>
            <a:t>NS  </a:t>
          </a:r>
          <a:r>
            <a:rPr lang="en-US" sz="1600" dirty="0" smtClean="0"/>
            <a:t>P=0.05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0.25664</cdr:x>
      <cdr:y>0.59884</cdr:y>
    </cdr:from>
    <cdr:to>
      <cdr:x>0.31859</cdr:x>
      <cdr:y>0.67655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209800" y="2936176"/>
          <a:ext cx="533427" cy="3810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0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0.12389</cdr:x>
      <cdr:y>0.59884</cdr:y>
    </cdr:from>
    <cdr:to>
      <cdr:x>0.18584</cdr:x>
      <cdr:y>0.67655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066800" y="2936176"/>
          <a:ext cx="533427" cy="3810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US" sz="1800" dirty="0" smtClean="0"/>
            <a:t>0</a:t>
          </a:r>
          <a:endParaRPr lang="en-US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18BEC-A9AA-4556-A608-09BC1B382717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363BB-0E0E-4940-A154-C07CFCAD1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D51FC-4BA3-4509-A167-5CC345A99B58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BE861-91DF-4816-856B-D9AAEE399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97665F-309B-481D-AD58-5773E133E39B}" type="slidenum">
              <a:rPr lang="en-US"/>
              <a:pPr/>
              <a:t>8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600" dirty="0"/>
              <a:t>Reduced risk of pesticides to human health</a:t>
            </a:r>
          </a:p>
          <a:p>
            <a:pPr lvl="1"/>
            <a:r>
              <a:rPr lang="en-US" sz="1600" dirty="0"/>
              <a:t>Reduced risk of pesticides to non-target organisms</a:t>
            </a:r>
          </a:p>
          <a:p>
            <a:pPr lvl="1"/>
            <a:r>
              <a:rPr lang="en-US" sz="1600" dirty="0"/>
              <a:t>Reduced potential for contamination of surface water and groundwater resources</a:t>
            </a:r>
          </a:p>
          <a:p>
            <a:pPr lvl="1"/>
            <a:r>
              <a:rPr lang="en-US" sz="1600" dirty="0"/>
              <a:t>Broadens adoption of Integrated Pest Management (IPM) practices while reducing environmental loading in tree nuts and grapes due to herbicides use.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CDE18D-A6AD-4E15-A1EA-83932E9F9D14}" type="slidenum">
              <a:rPr lang="en-US"/>
              <a:pPr/>
              <a:t>9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8C037A-6E1E-4D32-BA1F-3381020F1F96}" type="slidenum">
              <a:rPr lang="en-US"/>
              <a:pPr/>
              <a:t>10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1995BA-92D9-4BF2-97CA-95B75F32598D}" type="slidenum">
              <a:rPr lang="en-US"/>
              <a:pPr/>
              <a:t>11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600" dirty="0"/>
              <a:t>Reduced risk of pesticides to human health</a:t>
            </a:r>
          </a:p>
          <a:p>
            <a:pPr lvl="1"/>
            <a:r>
              <a:rPr lang="en-US" sz="1600" dirty="0"/>
              <a:t>Reduced risk of pesticides to non-target organisms</a:t>
            </a:r>
          </a:p>
          <a:p>
            <a:pPr lvl="1"/>
            <a:r>
              <a:rPr lang="en-US" sz="1600" dirty="0"/>
              <a:t>Reduced potential for contamination of surface water and groundwater resources</a:t>
            </a:r>
          </a:p>
          <a:p>
            <a:pPr lvl="1"/>
            <a:r>
              <a:rPr lang="en-US" sz="1600" dirty="0"/>
              <a:t>Broadens adoption of Integrated Pest Management (IPM) practices while reducing environmental loading in tree nuts and grapes due to herbicides use.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968625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4196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DAS_Logo_RGB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304800" y="6400800"/>
            <a:ext cx="1852103" cy="276681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 descr="DAS_Logo_RGB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304800" y="6400800"/>
            <a:ext cx="1852103" cy="276681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 descr="DAS_Logo_RGB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304800" y="6400800"/>
            <a:ext cx="1852103" cy="276681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172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DAS_Logo_RGB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304800" y="6400800"/>
            <a:ext cx="1852103" cy="276681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DAS_Logo_RGB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304800" y="6400800"/>
            <a:ext cx="1852103" cy="276681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DAS_Logo_RGB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304800" y="6400800"/>
            <a:ext cx="1852103" cy="276681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 descr="DAS_Logo_RGB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304800" y="6400800"/>
            <a:ext cx="1852103" cy="276681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DAS_Logo_RGB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304800" y="6400800"/>
            <a:ext cx="1852103" cy="276681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S_Logo_RGB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304800" y="6400800"/>
            <a:ext cx="1852103" cy="276681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DAS_Logo_RGB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304800" y="6400800"/>
            <a:ext cx="1852103" cy="276681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DAS_Logo_RGB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304800" y="6400800"/>
            <a:ext cx="1852103" cy="276681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1E7D4AC-2BF0-48CB-BC5F-8BF98A1ABFC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DAS_Logo_RGB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304800" y="6400800"/>
            <a:ext cx="1852103" cy="27668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72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24000" y="6245225"/>
            <a:ext cx="6096000" cy="476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DOW AGROSCIENCES RESTRICTED - For internal use only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1" name="Picture 1" descr="C:\Users\U084247\Pictures\2011 CA Evaluations August\P1100703.JPG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0" y="0"/>
            <a:ext cx="9448800" cy="708660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143000" y="434975"/>
            <a:ext cx="7467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Pindar</a:t>
            </a:r>
            <a:r>
              <a:rPr lang="en-US" sz="4800" baseline="300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4000" baseline="30000" dirty="0" smtClean="0">
                <a:solidFill>
                  <a:srgbClr val="002060"/>
                </a:solidFill>
                <a:cs typeface="Arial" pitchFamily="34" charset="0"/>
              </a:rPr>
              <a:t>®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GT Potential Use in Forestry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3810000"/>
            <a:ext cx="937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Vanelle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Peterson and Ed Fredrickson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chemeClr val="bg2"/>
                </a:solidFill>
                <a:latin typeface="+mn-lt"/>
              </a:rPr>
              <a:t>Dow AgroSciences and Thunder Road Resources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 Forest Vegetation Management Conference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chemeClr val="bg2"/>
                </a:solidFill>
                <a:latin typeface="+mn-lt"/>
              </a:rPr>
              <a:t>January 2014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324600" y="6248400"/>
            <a:ext cx="3048000" cy="630942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aseline="30000" dirty="0" smtClean="0"/>
              <a:t>®™</a:t>
            </a:r>
            <a:r>
              <a:rPr lang="en-US" sz="1000" dirty="0" smtClean="0"/>
              <a:t>Trademark of The Dow Chemical Company (“Dow”) or an affiliated company of Dow</a:t>
            </a:r>
          </a:p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chemeClr val="tx1"/>
                </a:solidFill>
                <a:cs typeface="Arial" pitchFamily="34" charset="0"/>
              </a:rPr>
              <a:t>Always </a:t>
            </a:r>
            <a:r>
              <a:rPr lang="en-US" sz="1000" dirty="0">
                <a:solidFill>
                  <a:schemeClr val="tx1"/>
                </a:solidFill>
                <a:cs typeface="Arial" pitchFamily="34" charset="0"/>
              </a:rPr>
              <a:t>read and follow label directions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sz="3600" dirty="0" smtClean="0"/>
              <a:t>Weed Control with Pindar</a:t>
            </a:r>
            <a:r>
              <a:rPr lang="en-US" sz="3600" baseline="30000" dirty="0" smtClean="0">
                <a:cs typeface="Arial" pitchFamily="34" charset="0"/>
              </a:rPr>
              <a:t> </a:t>
            </a:r>
            <a:r>
              <a:rPr lang="en-US" sz="2800" baseline="30000" dirty="0" smtClean="0">
                <a:cs typeface="Arial" pitchFamily="34" charset="0"/>
              </a:rPr>
              <a:t>®</a:t>
            </a:r>
            <a:r>
              <a:rPr lang="en-US" sz="3600" dirty="0" smtClean="0"/>
              <a:t> GT at 6 months after fall application</a:t>
            </a:r>
            <a:endParaRPr lang="en-US" sz="36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Nontreated </a:t>
            </a:r>
            <a:endParaRPr lang="en-US" dirty="0"/>
          </a:p>
        </p:txBody>
      </p:sp>
      <p:pic>
        <p:nvPicPr>
          <p:cNvPr id="128004" name="Picture 2" descr="C:\Users\Matt\Pictures\2009-06-28 pindar trials at research farm taken at different times\pindar trials at research farm taken at different times 0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0" y="2292548"/>
            <a:ext cx="4497388" cy="3373041"/>
          </a:xfrm>
          <a:noFill/>
          <a:ln/>
        </p:spPr>
      </p:pic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Pindar GT at 3 pt/A</a:t>
            </a:r>
            <a:endParaRPr lang="en-US" dirty="0"/>
          </a:p>
        </p:txBody>
      </p:sp>
      <p:pic>
        <p:nvPicPr>
          <p:cNvPr id="12" name="Picture 2" descr="C:\Users\Matt\Pictures\2009-06-28 pindar trials at research farm taken at different times\pindar trials at research farm taken at different times 05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/>
          <a:stretch>
            <a:fillRect/>
          </a:stretch>
        </p:blipFill>
        <p:spPr>
          <a:xfrm>
            <a:off x="4553578" y="2286000"/>
            <a:ext cx="5047622" cy="3352801"/>
          </a:xfrm>
          <a:noFill/>
          <a:ln/>
        </p:spPr>
      </p:pic>
      <p:sp>
        <p:nvSpPr>
          <p:cNvPr id="128010" name="Text Box 10"/>
          <p:cNvSpPr txBox="1">
            <a:spLocks noChangeArrowheads="1"/>
          </p:cNvSpPr>
          <p:nvPr/>
        </p:nvSpPr>
        <p:spPr bwMode="auto">
          <a:xfrm>
            <a:off x="1447800" y="0"/>
            <a:ext cx="662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324600" y="6248400"/>
            <a:ext cx="30480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aseline="30000" dirty="0" smtClean="0"/>
              <a:t>®™</a:t>
            </a:r>
            <a:r>
              <a:rPr lang="en-US" sz="1000" dirty="0" smtClean="0"/>
              <a:t>Trademark of The Dow Chemical Company (“Dow”) or an affiliated company of Dow</a:t>
            </a:r>
          </a:p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chemeClr val="tx1"/>
                </a:solidFill>
                <a:cs typeface="Arial" pitchFamily="34" charset="0"/>
              </a:rPr>
              <a:t>Always </a:t>
            </a:r>
            <a:r>
              <a:rPr lang="en-US" sz="1000" dirty="0">
                <a:solidFill>
                  <a:schemeClr val="tx1"/>
                </a:solidFill>
                <a:cs typeface="Arial" pitchFamily="34" charset="0"/>
              </a:rPr>
              <a:t>read and follow label directions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Pindar</a:t>
            </a:r>
            <a:r>
              <a:rPr lang="en-US" baseline="30000" dirty="0" smtClean="0">
                <a:cs typeface="Arial" pitchFamily="34" charset="0"/>
              </a:rPr>
              <a:t> ®</a:t>
            </a:r>
            <a:r>
              <a:rPr lang="en-US" dirty="0" smtClean="0"/>
              <a:t> </a:t>
            </a:r>
            <a:r>
              <a:rPr lang="en-US" dirty="0"/>
              <a:t>GT</a:t>
            </a:r>
            <a:r>
              <a:rPr lang="en-US" sz="2800" dirty="0"/>
              <a:t> - </a:t>
            </a:r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5181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dirty="0"/>
              <a:t>Broad Spectrum Weed Control</a:t>
            </a:r>
            <a:r>
              <a:rPr lang="en-US" sz="2400" b="1" dirty="0"/>
              <a:t>,</a:t>
            </a:r>
            <a:r>
              <a:rPr lang="en-US" sz="2400" dirty="0"/>
              <a:t>  over 65+ species in pre and post emergent, including glyphosate resistant species</a:t>
            </a:r>
          </a:p>
          <a:p>
            <a:pPr>
              <a:lnSpc>
                <a:spcPct val="80000"/>
              </a:lnSpc>
            </a:pPr>
            <a:r>
              <a:rPr lang="en-US" b="1" dirty="0" err="1"/>
              <a:t>Burndown</a:t>
            </a:r>
            <a:r>
              <a:rPr lang="en-US" b="1" dirty="0"/>
              <a:t> and Residual Control,</a:t>
            </a:r>
            <a:r>
              <a:rPr lang="en-US" sz="2400" b="1" dirty="0"/>
              <a:t> </a:t>
            </a:r>
            <a:r>
              <a:rPr lang="en-US" sz="2400" dirty="0"/>
              <a:t>up to 6 months after the </a:t>
            </a:r>
            <a:r>
              <a:rPr lang="en-US" sz="2400" dirty="0" smtClean="0"/>
              <a:t>application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b="1" dirty="0" smtClean="0"/>
              <a:t>Tank </a:t>
            </a:r>
            <a:r>
              <a:rPr lang="en-US" b="1" dirty="0"/>
              <a:t>mix compatibility,</a:t>
            </a:r>
            <a:r>
              <a:rPr lang="en-US" sz="2400" dirty="0"/>
              <a:t> can be </a:t>
            </a:r>
            <a:r>
              <a:rPr lang="en-US" sz="2400" dirty="0" err="1"/>
              <a:t>tankmixed</a:t>
            </a:r>
            <a:r>
              <a:rPr lang="en-US" sz="2400" dirty="0"/>
              <a:t> with other tree nut herbicides with no compatibility </a:t>
            </a:r>
            <a:r>
              <a:rPr lang="en-US" sz="2400" dirty="0" smtClean="0"/>
              <a:t>issues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b="1" dirty="0" smtClean="0"/>
              <a:t>Crop </a:t>
            </a:r>
            <a:r>
              <a:rPr lang="en-US" b="1" dirty="0"/>
              <a:t>Safety</a:t>
            </a:r>
            <a:r>
              <a:rPr lang="en-US" dirty="0"/>
              <a:t>, </a:t>
            </a:r>
            <a:r>
              <a:rPr lang="en-US" sz="2400" dirty="0" smtClean="0"/>
              <a:t>excellent </a:t>
            </a:r>
            <a:r>
              <a:rPr lang="en-US" sz="2400" dirty="0"/>
              <a:t>safety to bearing and non-bearing tree nuts</a:t>
            </a:r>
          </a:p>
          <a:p>
            <a:pPr>
              <a:lnSpc>
                <a:spcPct val="80000"/>
              </a:lnSpc>
            </a:pPr>
            <a:r>
              <a:rPr lang="en-US" b="1" dirty="0"/>
              <a:t>Outstanding environmental and toxicological profile</a:t>
            </a:r>
            <a:r>
              <a:rPr lang="en-US" sz="2400" dirty="0"/>
              <a:t>, low toxicity to bees, parasitic wasps, lacewings, predatory mites, etc.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324600" y="6248400"/>
            <a:ext cx="30480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aseline="30000" dirty="0" smtClean="0"/>
              <a:t>®™</a:t>
            </a:r>
            <a:r>
              <a:rPr lang="en-US" sz="1000" dirty="0" smtClean="0"/>
              <a:t>Trademark of The Dow Chemical Company (“Dow”) or an affiliated company of Dow</a:t>
            </a:r>
          </a:p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chemeClr val="tx1"/>
                </a:solidFill>
                <a:cs typeface="Arial" pitchFamily="34" charset="0"/>
              </a:rPr>
              <a:t>Always </a:t>
            </a:r>
            <a:r>
              <a:rPr lang="en-US" sz="1000" dirty="0">
                <a:solidFill>
                  <a:schemeClr val="tx1"/>
                </a:solidFill>
                <a:cs typeface="Arial" pitchFamily="34" charset="0"/>
              </a:rPr>
              <a:t>read and follow label directions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Some Weeds Controlled by Pindar</a:t>
            </a:r>
            <a:r>
              <a:rPr lang="en-US" sz="4000" baseline="30000" dirty="0" smtClean="0">
                <a:cs typeface="Arial" pitchFamily="34" charset="0"/>
              </a:rPr>
              <a:t> ®</a:t>
            </a:r>
            <a:r>
              <a:rPr lang="en-US" sz="4000" dirty="0" smtClean="0"/>
              <a:t> GT  over 65 weeds labeled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Marestail</a:t>
            </a:r>
          </a:p>
          <a:p>
            <a:r>
              <a:rPr lang="en-US" sz="2800" dirty="0" err="1" smtClean="0"/>
              <a:t>Willowherb</a:t>
            </a:r>
            <a:endParaRPr lang="en-US" sz="2800" dirty="0" smtClean="0"/>
          </a:p>
          <a:p>
            <a:r>
              <a:rPr lang="en-US" sz="2800" dirty="0" smtClean="0"/>
              <a:t>Wild radish</a:t>
            </a:r>
          </a:p>
          <a:p>
            <a:r>
              <a:rPr lang="en-US" sz="2800" dirty="0" smtClean="0"/>
              <a:t>Wild oats and other annual grasses</a:t>
            </a:r>
          </a:p>
          <a:p>
            <a:r>
              <a:rPr lang="en-US" sz="2800" dirty="0" smtClean="0"/>
              <a:t>Prickly lettuce</a:t>
            </a:r>
          </a:p>
          <a:p>
            <a:r>
              <a:rPr lang="en-US" sz="2800" dirty="0" err="1" smtClean="0"/>
              <a:t>Redstem</a:t>
            </a:r>
            <a:r>
              <a:rPr lang="en-US" sz="2800" dirty="0" smtClean="0"/>
              <a:t> </a:t>
            </a:r>
            <a:r>
              <a:rPr lang="en-US" sz="2800" dirty="0" err="1" smtClean="0"/>
              <a:t>filaree</a:t>
            </a:r>
            <a:endParaRPr lang="en-US" sz="2800" dirty="0" smtClean="0"/>
          </a:p>
          <a:p>
            <a:r>
              <a:rPr lang="en-US" sz="2800" dirty="0" err="1" smtClean="0"/>
              <a:t>Sowthistle</a:t>
            </a:r>
            <a:r>
              <a:rPr lang="en-US" sz="2800" dirty="0" smtClean="0"/>
              <a:t>, annual and perennial</a:t>
            </a:r>
          </a:p>
          <a:p>
            <a:r>
              <a:rPr lang="en-US" sz="2800" dirty="0" err="1" smtClean="0"/>
              <a:t>Lambsquarters</a:t>
            </a:r>
            <a:endParaRPr lang="en-US" sz="2800" dirty="0" smtClean="0"/>
          </a:p>
          <a:p>
            <a:r>
              <a:rPr lang="en-US" sz="2800" dirty="0" smtClean="0"/>
              <a:t>Pigweeds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324600" y="6248400"/>
            <a:ext cx="30480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aseline="30000" dirty="0" smtClean="0"/>
              <a:t>®™</a:t>
            </a:r>
            <a:r>
              <a:rPr lang="en-US" sz="1000" dirty="0" smtClean="0"/>
              <a:t>Trademark of The Dow Chemical Company (“Dow”) or an affiliated company of Dow</a:t>
            </a:r>
          </a:p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chemeClr val="tx1"/>
                </a:solidFill>
                <a:cs typeface="Arial" pitchFamily="34" charset="0"/>
              </a:rPr>
              <a:t>Always </a:t>
            </a:r>
            <a:r>
              <a:rPr lang="en-US" sz="1000" dirty="0">
                <a:solidFill>
                  <a:schemeClr val="tx1"/>
                </a:solidFill>
                <a:cs typeface="Arial" pitchFamily="34" charset="0"/>
              </a:rPr>
              <a:t>read and follow label directions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Research Questions on Pindar GT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dirty="0" smtClean="0"/>
              <a:t>What is the tolerance of </a:t>
            </a:r>
            <a:r>
              <a:rPr lang="en-US" sz="2800" dirty="0" smtClean="0"/>
              <a:t>Ponderosa pine and Douglas-fir </a:t>
            </a:r>
            <a:r>
              <a:rPr lang="en-US" sz="2800" dirty="0" smtClean="0"/>
              <a:t>to either fall </a:t>
            </a:r>
            <a:r>
              <a:rPr lang="en-US" sz="2800" dirty="0" smtClean="0"/>
              <a:t>or </a:t>
            </a:r>
            <a:r>
              <a:rPr lang="en-US" sz="2800" dirty="0" smtClean="0"/>
              <a:t>spring site preparation applications?</a:t>
            </a:r>
            <a:endParaRPr lang="en-US" sz="2800" dirty="0" smtClean="0"/>
          </a:p>
          <a:p>
            <a:pPr lvl="0"/>
            <a:r>
              <a:rPr lang="en-US" sz="2800" dirty="0" smtClean="0"/>
              <a:t>What is the tolerance of </a:t>
            </a:r>
            <a:r>
              <a:rPr lang="en-US" sz="2800" dirty="0" smtClean="0"/>
              <a:t>Velpar DF intolerant </a:t>
            </a:r>
            <a:r>
              <a:rPr lang="en-US" sz="2800" dirty="0" smtClean="0"/>
              <a:t>species with site prep applications?</a:t>
            </a:r>
            <a:endParaRPr lang="en-US" sz="2800" dirty="0" smtClean="0"/>
          </a:p>
          <a:p>
            <a:pPr lvl="1"/>
            <a:r>
              <a:rPr lang="en-US" sz="2400" dirty="0" smtClean="0"/>
              <a:t>Sugar pine, white fir and Douglas-fir </a:t>
            </a:r>
          </a:p>
          <a:p>
            <a:pPr lvl="0"/>
            <a:r>
              <a:rPr lang="en-US" sz="2800" dirty="0" smtClean="0"/>
              <a:t>Is there a potential use </a:t>
            </a:r>
            <a:r>
              <a:rPr lang="en-US" sz="2800" dirty="0" smtClean="0"/>
              <a:t>of Pindar GT </a:t>
            </a:r>
            <a:r>
              <a:rPr lang="en-US" sz="2800" dirty="0" smtClean="0"/>
              <a:t>in the spring over </a:t>
            </a:r>
            <a:r>
              <a:rPr lang="en-US" sz="2800" dirty="0" smtClean="0"/>
              <a:t>the top of newly planted </a:t>
            </a:r>
            <a:r>
              <a:rPr lang="en-US" sz="2800" dirty="0" smtClean="0"/>
              <a:t>conifers?</a:t>
            </a:r>
            <a:endParaRPr lang="en-US" sz="2800" dirty="0" smtClean="0"/>
          </a:p>
          <a:p>
            <a:pPr lvl="0"/>
            <a:r>
              <a:rPr lang="en-US" sz="2800" dirty="0" smtClean="0"/>
              <a:t>What is the efficacy of Pindar </a:t>
            </a:r>
            <a:r>
              <a:rPr lang="en-US" sz="2800" dirty="0" smtClean="0"/>
              <a:t>GT </a:t>
            </a:r>
            <a:r>
              <a:rPr lang="en-US" sz="2800" dirty="0" smtClean="0"/>
              <a:t>on weeds of concern in CA forestry? </a:t>
            </a:r>
            <a:endParaRPr lang="en-US" sz="2800" u="sng" dirty="0" smtClean="0"/>
          </a:p>
          <a:p>
            <a:endParaRPr lang="en-US" sz="28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324600" y="6248400"/>
            <a:ext cx="30480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aseline="30000" dirty="0" smtClean="0"/>
              <a:t>®™</a:t>
            </a:r>
            <a:r>
              <a:rPr lang="en-US" sz="1000" dirty="0" smtClean="0"/>
              <a:t>Trademark of The Dow Chemical Company (“Dow”) or an affiliated company of Dow</a:t>
            </a:r>
          </a:p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chemeClr val="tx1"/>
                </a:solidFill>
                <a:cs typeface="Arial" pitchFamily="34" charset="0"/>
              </a:rPr>
              <a:t>Always </a:t>
            </a:r>
            <a:r>
              <a:rPr lang="en-US" sz="1000" dirty="0">
                <a:solidFill>
                  <a:schemeClr val="tx1"/>
                </a:solidFill>
                <a:cs typeface="Arial" pitchFamily="34" charset="0"/>
              </a:rPr>
              <a:t>read and follow label directions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Pindar GT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lvl="0"/>
            <a:r>
              <a:rPr lang="en-US" sz="2000" dirty="0" smtClean="0"/>
              <a:t>Conifer tolerance on Ponderosa pine and Douglas-fir are good with site preparation use either in the fall or spring</a:t>
            </a:r>
          </a:p>
          <a:p>
            <a:pPr lvl="0"/>
            <a:r>
              <a:rPr lang="en-US" sz="2000" dirty="0" smtClean="0"/>
              <a:t>Conifer tolerance on Velpar DF intolerant species is good with Pindar GT</a:t>
            </a:r>
          </a:p>
          <a:p>
            <a:pPr lvl="1"/>
            <a:r>
              <a:rPr lang="en-US" sz="1600" dirty="0" smtClean="0"/>
              <a:t>Sugar pine, white fir and Douglas-fir with site prep applications</a:t>
            </a:r>
          </a:p>
          <a:p>
            <a:pPr lvl="0"/>
            <a:r>
              <a:rPr lang="en-US" sz="2000" dirty="0" smtClean="0"/>
              <a:t>There is some potential for use of Pindar GT over the top of newly planted conifers in the spring</a:t>
            </a:r>
          </a:p>
          <a:p>
            <a:pPr lvl="0"/>
            <a:r>
              <a:rPr lang="en-US" sz="2000" dirty="0" smtClean="0"/>
              <a:t>Pindar GT gives season long control of problem herbaceous species </a:t>
            </a:r>
            <a:r>
              <a:rPr lang="en-US" sz="2000" u="sng" dirty="0" smtClean="0"/>
              <a:t>and </a:t>
            </a:r>
          </a:p>
          <a:p>
            <a:pPr lvl="0"/>
            <a:r>
              <a:rPr lang="en-US" sz="2000" dirty="0" smtClean="0"/>
              <a:t>Pindar GT picks up preemergent control of some key brush species </a:t>
            </a:r>
          </a:p>
          <a:p>
            <a:pPr lvl="1"/>
            <a:r>
              <a:rPr lang="en-US" sz="1600" dirty="0" smtClean="0"/>
              <a:t>squaw carpet (</a:t>
            </a:r>
            <a:r>
              <a:rPr lang="en-US" sz="1600" i="1" dirty="0" err="1" smtClean="0"/>
              <a:t>Ceanothus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prostratu</a:t>
            </a:r>
            <a:r>
              <a:rPr lang="en-US" sz="1600" i="1" dirty="0" smtClean="0"/>
              <a:t>)s</a:t>
            </a:r>
          </a:p>
          <a:p>
            <a:pPr lvl="1"/>
            <a:r>
              <a:rPr lang="en-US" sz="1600" dirty="0" smtClean="0"/>
              <a:t>other weedy </a:t>
            </a:r>
            <a:r>
              <a:rPr lang="en-US" sz="1600" i="1" dirty="0" err="1" smtClean="0"/>
              <a:t>Ceanothus</a:t>
            </a:r>
            <a:r>
              <a:rPr lang="en-US" sz="1600" i="1" dirty="0" smtClean="0"/>
              <a:t> </a:t>
            </a:r>
            <a:r>
              <a:rPr lang="en-US" sz="1600" dirty="0" smtClean="0"/>
              <a:t>species such as </a:t>
            </a:r>
            <a:r>
              <a:rPr lang="en-US" sz="1600" dirty="0" err="1" smtClean="0"/>
              <a:t>deerbrush</a:t>
            </a:r>
            <a:r>
              <a:rPr lang="en-US" sz="1600" dirty="0" smtClean="0"/>
              <a:t> (</a:t>
            </a:r>
            <a:r>
              <a:rPr lang="en-US" sz="1600" i="1" dirty="0" smtClean="0"/>
              <a:t>C. </a:t>
            </a:r>
            <a:r>
              <a:rPr lang="en-US" sz="1600" i="1" dirty="0" err="1" smtClean="0"/>
              <a:t>integerrimus</a:t>
            </a:r>
            <a:r>
              <a:rPr lang="en-US" sz="1600" dirty="0" smtClean="0"/>
              <a:t>)  or snowbrush </a:t>
            </a:r>
            <a:r>
              <a:rPr lang="en-US" sz="1600" dirty="0" err="1" smtClean="0"/>
              <a:t>ceanothus</a:t>
            </a:r>
            <a:r>
              <a:rPr lang="en-US" sz="1600" dirty="0" smtClean="0"/>
              <a:t> </a:t>
            </a:r>
            <a:r>
              <a:rPr lang="en-US" sz="1600" i="1" dirty="0" smtClean="0"/>
              <a:t>(C. </a:t>
            </a:r>
            <a:r>
              <a:rPr lang="en-US" sz="1600" i="1" dirty="0" err="1" smtClean="0"/>
              <a:t>velutinus</a:t>
            </a:r>
            <a:r>
              <a:rPr lang="en-US" sz="1600" dirty="0" smtClean="0"/>
              <a:t>)</a:t>
            </a:r>
          </a:p>
          <a:p>
            <a:endParaRPr lang="en-US" sz="20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324600" y="6248400"/>
            <a:ext cx="30480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aseline="30000" dirty="0" smtClean="0"/>
              <a:t>®™</a:t>
            </a:r>
            <a:r>
              <a:rPr lang="en-US" sz="1000" dirty="0" smtClean="0"/>
              <a:t>Trademark of The Dow Chemical Company (“Dow”) or an affiliated company of Dow</a:t>
            </a:r>
          </a:p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chemeClr val="tx1"/>
                </a:solidFill>
                <a:cs typeface="Arial" pitchFamily="34" charset="0"/>
              </a:rPr>
              <a:t>Always </a:t>
            </a:r>
            <a:r>
              <a:rPr lang="en-US" sz="1000" dirty="0">
                <a:solidFill>
                  <a:schemeClr val="tx1"/>
                </a:solidFill>
                <a:cs typeface="Arial" pitchFamily="34" charset="0"/>
              </a:rPr>
              <a:t>read and follow label directions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Site Preparation Trials</a:t>
            </a:r>
            <a:br>
              <a:rPr lang="en-US" dirty="0" smtClean="0"/>
            </a:br>
            <a:r>
              <a:rPr lang="en-US" dirty="0" smtClean="0"/>
              <a:t>Fall or </a:t>
            </a:r>
            <a:r>
              <a:rPr lang="en-US" dirty="0" smtClean="0"/>
              <a:t>Spring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Objective:</a:t>
            </a:r>
            <a:endParaRPr lang="en-US" sz="2800" dirty="0" smtClean="0"/>
          </a:p>
          <a:p>
            <a:pPr lvl="1"/>
            <a:r>
              <a:rPr lang="en-US" sz="2400" dirty="0" smtClean="0"/>
              <a:t>Determine the </a:t>
            </a:r>
            <a:r>
              <a:rPr lang="en-US" sz="2400" dirty="0" smtClean="0"/>
              <a:t>effect of Pindar GT and GoalTender used for fall or spring site preparation on </a:t>
            </a:r>
            <a:r>
              <a:rPr lang="en-US" sz="2400" dirty="0" smtClean="0"/>
              <a:t>conifer </a:t>
            </a:r>
            <a:r>
              <a:rPr lang="en-US" sz="2400" dirty="0" smtClean="0"/>
              <a:t>tolerance and weed efficacy</a:t>
            </a:r>
          </a:p>
          <a:p>
            <a:r>
              <a:rPr lang="en-US" sz="2800" dirty="0" smtClean="0"/>
              <a:t>Applications: </a:t>
            </a:r>
          </a:p>
          <a:p>
            <a:pPr lvl="1"/>
            <a:r>
              <a:rPr lang="en-US" sz="2400" dirty="0" smtClean="0"/>
              <a:t>October 12, 2012 </a:t>
            </a:r>
          </a:p>
          <a:p>
            <a:pPr lvl="1"/>
            <a:r>
              <a:rPr lang="en-US" sz="2400" dirty="0" smtClean="0"/>
              <a:t>February 6, 2013</a:t>
            </a:r>
          </a:p>
          <a:p>
            <a:pPr lvl="1"/>
            <a:r>
              <a:rPr lang="en-US" sz="2400" dirty="0" smtClean="0"/>
              <a:t>10 GPA</a:t>
            </a:r>
          </a:p>
          <a:p>
            <a:r>
              <a:rPr lang="en-US" sz="2800" dirty="0" smtClean="0"/>
              <a:t>Planting: February 21, 2013</a:t>
            </a:r>
          </a:p>
          <a:p>
            <a:pPr lvl="1"/>
            <a:r>
              <a:rPr lang="en-US" dirty="0" smtClean="0"/>
              <a:t>Douglas-fir, Sugar Pine, and White fir</a:t>
            </a:r>
          </a:p>
          <a:p>
            <a:r>
              <a:rPr lang="en-US" dirty="0" smtClean="0"/>
              <a:t>Round Mountain</a:t>
            </a:r>
            <a:endParaRPr lang="en-US" dirty="0" smtClean="0"/>
          </a:p>
          <a:p>
            <a:endParaRPr lang="en-US" sz="2800" dirty="0" smtClean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324600" y="6248400"/>
            <a:ext cx="30480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aseline="30000" dirty="0" smtClean="0"/>
              <a:t>®™</a:t>
            </a:r>
            <a:r>
              <a:rPr lang="en-US" sz="1000" dirty="0" smtClean="0"/>
              <a:t>Trademark of The Dow Chemical Company (“Dow”) or an affiliated company of Dow</a:t>
            </a:r>
          </a:p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chemeClr val="tx1"/>
                </a:solidFill>
                <a:cs typeface="Arial" pitchFamily="34" charset="0"/>
              </a:rPr>
              <a:t>Always </a:t>
            </a:r>
            <a:r>
              <a:rPr lang="en-US" sz="1000" dirty="0">
                <a:solidFill>
                  <a:schemeClr val="tx1"/>
                </a:solidFill>
                <a:cs typeface="Arial" pitchFamily="34" charset="0"/>
              </a:rPr>
              <a:t>read and follow label directions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2013 Evaluations: </a:t>
            </a:r>
            <a:br>
              <a:rPr lang="en-US" sz="3200" dirty="0" smtClean="0"/>
            </a:br>
            <a:r>
              <a:rPr lang="en-US" sz="3200" dirty="0" smtClean="0"/>
              <a:t>% Bareground at 10 Months After Fall and 7 Months After Spring Treatment  </a:t>
            </a:r>
            <a:endParaRPr lang="en-US" sz="1800" dirty="0"/>
          </a:p>
        </p:txBody>
      </p:sp>
      <p:graphicFrame>
        <p:nvGraphicFramePr>
          <p:cNvPr id="9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33400" y="1254824"/>
          <a:ext cx="8610600" cy="4903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124200" y="6324600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All Treatments Contain 1.5 </a:t>
            </a:r>
            <a:r>
              <a:rPr lang="en-US" sz="2000" dirty="0" err="1" smtClean="0"/>
              <a:t>qts</a:t>
            </a:r>
            <a:r>
              <a:rPr lang="en-US" sz="2000" dirty="0" smtClean="0"/>
              <a:t> </a:t>
            </a:r>
            <a:r>
              <a:rPr lang="en-US" sz="2000" dirty="0" smtClean="0"/>
              <a:t>Accord XRT II</a:t>
            </a:r>
            <a:endParaRPr lang="en-US" sz="2000" dirty="0"/>
          </a:p>
        </p:txBody>
      </p:sp>
      <p:sp>
        <p:nvSpPr>
          <p:cNvPr id="12" name="TextBox 1"/>
          <p:cNvSpPr txBox="1"/>
          <p:nvPr/>
        </p:nvSpPr>
        <p:spPr>
          <a:xfrm rot="16200000">
            <a:off x="-1061279" y="2204280"/>
            <a:ext cx="3008818" cy="73385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% Bareground</a:t>
            </a:r>
            <a:endParaRPr lang="en-US" sz="2400" b="1" dirty="0"/>
          </a:p>
        </p:txBody>
      </p:sp>
      <p:sp>
        <p:nvSpPr>
          <p:cNvPr id="14" name="Oval 13"/>
          <p:cNvSpPr/>
          <p:nvPr/>
        </p:nvSpPr>
        <p:spPr>
          <a:xfrm>
            <a:off x="3581400" y="1676400"/>
            <a:ext cx="609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-533400" y="54102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/>
              <a:t>October 12, 2012 </a:t>
            </a:r>
          </a:p>
          <a:p>
            <a:pPr lvl="1"/>
            <a:r>
              <a:rPr lang="en-US" sz="2000" dirty="0" smtClean="0"/>
              <a:t>February 6, </a:t>
            </a:r>
            <a:r>
              <a:rPr lang="en-US" sz="2000" dirty="0" smtClean="0"/>
              <a:t>2013</a:t>
            </a: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2013 Evaluations for </a:t>
            </a:r>
            <a:r>
              <a:rPr lang="en-US" sz="3200" u="sng" dirty="0" smtClean="0">
                <a:solidFill>
                  <a:srgbClr val="0070C0"/>
                </a:solidFill>
              </a:rPr>
              <a:t>White Fir</a:t>
            </a:r>
            <a:r>
              <a:rPr lang="en-US" sz="3200" dirty="0" smtClean="0"/>
              <a:t>: </a:t>
            </a:r>
            <a:br>
              <a:rPr lang="en-US" sz="3200" dirty="0" smtClean="0"/>
            </a:br>
            <a:r>
              <a:rPr lang="en-US" sz="3200" dirty="0" smtClean="0"/>
              <a:t>% Conifer Injury at 10 Months After Fall and 7 Months After Spring Treatment  </a:t>
            </a:r>
            <a:endParaRPr lang="en-US" sz="1800" dirty="0"/>
          </a:p>
        </p:txBody>
      </p:sp>
      <p:graphicFrame>
        <p:nvGraphicFramePr>
          <p:cNvPr id="9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33400" y="1254824"/>
          <a:ext cx="8610600" cy="4903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124200" y="6324600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All Treatments Contain 1.5 </a:t>
            </a:r>
            <a:r>
              <a:rPr lang="en-US" sz="2000" dirty="0" err="1" smtClean="0"/>
              <a:t>qts</a:t>
            </a:r>
            <a:r>
              <a:rPr lang="en-US" sz="2000" dirty="0" smtClean="0"/>
              <a:t> </a:t>
            </a:r>
            <a:r>
              <a:rPr lang="en-US" sz="2000" dirty="0" smtClean="0"/>
              <a:t>Accord XRT II</a:t>
            </a:r>
            <a:endParaRPr lang="en-US" sz="2000" dirty="0"/>
          </a:p>
        </p:txBody>
      </p:sp>
      <p:sp>
        <p:nvSpPr>
          <p:cNvPr id="12" name="TextBox 1"/>
          <p:cNvSpPr txBox="1"/>
          <p:nvPr/>
        </p:nvSpPr>
        <p:spPr>
          <a:xfrm rot="16200000">
            <a:off x="-1538070" y="2223871"/>
            <a:ext cx="3962400" cy="73385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% </a:t>
            </a:r>
            <a:r>
              <a:rPr lang="en-US" sz="2800" b="1" dirty="0" smtClean="0"/>
              <a:t>Injury (0-10 scale)</a:t>
            </a:r>
            <a:endParaRPr lang="en-US" sz="2800" b="1" dirty="0"/>
          </a:p>
        </p:txBody>
      </p:sp>
      <p:sp>
        <p:nvSpPr>
          <p:cNvPr id="14" name="Oval 13"/>
          <p:cNvSpPr/>
          <p:nvPr/>
        </p:nvSpPr>
        <p:spPr>
          <a:xfrm>
            <a:off x="3429000" y="3581400"/>
            <a:ext cx="990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0" y="2743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**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3733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**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0" y="37338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**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-457200" y="5692914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/>
              <a:t>Oct </a:t>
            </a:r>
            <a:r>
              <a:rPr lang="en-US" sz="2000" dirty="0" smtClean="0"/>
              <a:t>12, 2012 </a:t>
            </a:r>
          </a:p>
          <a:p>
            <a:pPr lvl="1"/>
            <a:r>
              <a:rPr lang="en-US" sz="2000" dirty="0" smtClean="0"/>
              <a:t>Feb </a:t>
            </a:r>
            <a:r>
              <a:rPr lang="en-US" sz="2000" dirty="0" smtClean="0"/>
              <a:t>6, </a:t>
            </a:r>
            <a:r>
              <a:rPr lang="en-US" sz="2000" dirty="0" smtClean="0"/>
              <a:t>2013 and planted Feb 21, 2013</a:t>
            </a: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2013 Evaluations for </a:t>
            </a:r>
            <a:r>
              <a:rPr lang="en-US" sz="3200" u="sng" dirty="0" smtClean="0">
                <a:solidFill>
                  <a:srgbClr val="0070C0"/>
                </a:solidFill>
              </a:rPr>
              <a:t>Sugar Pine</a:t>
            </a:r>
            <a:r>
              <a:rPr lang="en-US" sz="3200" dirty="0" smtClean="0"/>
              <a:t>: </a:t>
            </a:r>
            <a:br>
              <a:rPr lang="en-US" sz="3200" dirty="0" smtClean="0"/>
            </a:br>
            <a:r>
              <a:rPr lang="en-US" sz="3200" dirty="0" smtClean="0"/>
              <a:t>% Conifer Injury at 10 Months After Fall and 7 Months After Spring Treatment  </a:t>
            </a:r>
            <a:endParaRPr lang="en-US" sz="1800" dirty="0"/>
          </a:p>
        </p:txBody>
      </p:sp>
      <p:graphicFrame>
        <p:nvGraphicFramePr>
          <p:cNvPr id="9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33400" y="1254824"/>
          <a:ext cx="8610600" cy="4903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124200" y="6324600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All Treatments Contain 1.5 </a:t>
            </a:r>
            <a:r>
              <a:rPr lang="en-US" sz="2000" dirty="0" err="1" smtClean="0"/>
              <a:t>qts</a:t>
            </a:r>
            <a:r>
              <a:rPr lang="en-US" sz="2000" dirty="0" smtClean="0"/>
              <a:t> </a:t>
            </a:r>
            <a:r>
              <a:rPr lang="en-US" sz="2000" dirty="0" smtClean="0"/>
              <a:t>Accord XRT II</a:t>
            </a:r>
            <a:endParaRPr lang="en-US" sz="2000" dirty="0"/>
          </a:p>
        </p:txBody>
      </p:sp>
      <p:sp>
        <p:nvSpPr>
          <p:cNvPr id="12" name="TextBox 1"/>
          <p:cNvSpPr txBox="1"/>
          <p:nvPr/>
        </p:nvSpPr>
        <p:spPr>
          <a:xfrm rot="16200000">
            <a:off x="-1538070" y="2223871"/>
            <a:ext cx="3962400" cy="73385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% </a:t>
            </a:r>
            <a:r>
              <a:rPr lang="en-US" sz="2800" b="1" dirty="0" smtClean="0"/>
              <a:t>Injury (0-10 scale)</a:t>
            </a:r>
            <a:endParaRPr lang="en-US" sz="2800" b="1" dirty="0"/>
          </a:p>
        </p:txBody>
      </p:sp>
      <p:sp>
        <p:nvSpPr>
          <p:cNvPr id="14" name="Oval 13"/>
          <p:cNvSpPr/>
          <p:nvPr/>
        </p:nvSpPr>
        <p:spPr>
          <a:xfrm>
            <a:off x="3429000" y="3276600"/>
            <a:ext cx="990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72200" y="22098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**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0" y="39624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**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41148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**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5791200" y="25908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**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-457200" y="5616714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/>
              <a:t>Oct </a:t>
            </a:r>
            <a:r>
              <a:rPr lang="en-US" sz="2000" dirty="0" smtClean="0"/>
              <a:t>12, 2012 </a:t>
            </a:r>
          </a:p>
          <a:p>
            <a:pPr lvl="1"/>
            <a:r>
              <a:rPr lang="en-US" sz="2000" dirty="0" smtClean="0"/>
              <a:t>Feb </a:t>
            </a:r>
            <a:r>
              <a:rPr lang="en-US" sz="2000" dirty="0" smtClean="0"/>
              <a:t>6, </a:t>
            </a:r>
            <a:r>
              <a:rPr lang="en-US" sz="2000" dirty="0" smtClean="0"/>
              <a:t>2013 and planted Feb 21, 2013</a:t>
            </a: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P11307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9144000" cy="6858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Sugar Pine Tolerance with Fall Application of Milestone + Pindar GT   (7 oz + 3 pt/A)</a:t>
            </a:r>
            <a:endParaRPr lang="en-US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324600" y="6248400"/>
            <a:ext cx="3048000" cy="630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aseline="30000" dirty="0" smtClean="0"/>
              <a:t>®™</a:t>
            </a:r>
            <a:r>
              <a:rPr lang="en-US" sz="1000" dirty="0" smtClean="0"/>
              <a:t>Trademark of The Dow Chemical Company (“Dow”) or an affiliated company of Dow</a:t>
            </a:r>
          </a:p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chemeClr val="tx1"/>
                </a:solidFill>
                <a:cs typeface="Arial" pitchFamily="34" charset="0"/>
              </a:rPr>
              <a:t>Always </a:t>
            </a:r>
            <a:r>
              <a:rPr lang="en-US" sz="1000" dirty="0">
                <a:solidFill>
                  <a:schemeClr val="tx1"/>
                </a:solidFill>
                <a:cs typeface="Arial" pitchFamily="34" charset="0"/>
              </a:rPr>
              <a:t>read and follow label directions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Introduction to Pindar</a:t>
            </a:r>
            <a:r>
              <a:rPr lang="en-US" baseline="30000" dirty="0" smtClean="0">
                <a:solidFill>
                  <a:schemeClr val="tx1"/>
                </a:solidFill>
                <a:cs typeface="Arial" pitchFamily="34" charset="0"/>
              </a:rPr>
              <a:t> ®</a:t>
            </a:r>
            <a:r>
              <a:rPr lang="en-US" dirty="0" smtClean="0">
                <a:solidFill>
                  <a:schemeClr val="tx1"/>
                </a:solidFill>
              </a:rPr>
              <a:t> GT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Review trial data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Site preparation: fall and spring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Over the top of newly planted seedlings: spring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Conclusions to date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324600" y="6248400"/>
            <a:ext cx="30480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aseline="30000" dirty="0" smtClean="0"/>
              <a:t>®™</a:t>
            </a:r>
            <a:r>
              <a:rPr lang="en-US" sz="1000" dirty="0" smtClean="0"/>
              <a:t>Trademark of The Dow Chemical Company (“Dow”) or an affiliated company of Dow</a:t>
            </a:r>
          </a:p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chemeClr val="tx1"/>
                </a:solidFill>
                <a:cs typeface="Arial" pitchFamily="34" charset="0"/>
              </a:rPr>
              <a:t>Always </a:t>
            </a:r>
            <a:r>
              <a:rPr lang="en-US" sz="1000" dirty="0">
                <a:solidFill>
                  <a:schemeClr val="tx1"/>
                </a:solidFill>
                <a:cs typeface="Arial" pitchFamily="34" charset="0"/>
              </a:rPr>
              <a:t>read and follow label directions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2013 Evaluations for </a:t>
            </a:r>
            <a:r>
              <a:rPr lang="en-US" sz="3200" u="sng" dirty="0" smtClean="0">
                <a:solidFill>
                  <a:srgbClr val="0070C0"/>
                </a:solidFill>
              </a:rPr>
              <a:t>Douglas-fir</a:t>
            </a:r>
            <a:r>
              <a:rPr lang="en-US" sz="3200" dirty="0" smtClean="0"/>
              <a:t>: </a:t>
            </a:r>
            <a:br>
              <a:rPr lang="en-US" sz="3200" dirty="0" smtClean="0"/>
            </a:br>
            <a:r>
              <a:rPr lang="en-US" sz="3200" dirty="0" smtClean="0"/>
              <a:t>% Conifer Injury at 10 Months After Fall and 7 Months After Spring Treatment  </a:t>
            </a:r>
            <a:endParaRPr lang="en-US" sz="1800" dirty="0"/>
          </a:p>
        </p:txBody>
      </p:sp>
      <p:graphicFrame>
        <p:nvGraphicFramePr>
          <p:cNvPr id="9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33400" y="1254824"/>
          <a:ext cx="8610600" cy="4903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124200" y="6324600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All Treatments Contain 1.5 </a:t>
            </a:r>
            <a:r>
              <a:rPr lang="en-US" sz="2000" dirty="0" err="1" smtClean="0"/>
              <a:t>qts</a:t>
            </a:r>
            <a:r>
              <a:rPr lang="en-US" sz="2000" dirty="0" smtClean="0"/>
              <a:t> </a:t>
            </a:r>
            <a:r>
              <a:rPr lang="en-US" sz="2000" dirty="0" smtClean="0"/>
              <a:t>Accord XRT II</a:t>
            </a:r>
            <a:endParaRPr lang="en-US" sz="2000" dirty="0"/>
          </a:p>
        </p:txBody>
      </p:sp>
      <p:sp>
        <p:nvSpPr>
          <p:cNvPr id="12" name="TextBox 1"/>
          <p:cNvSpPr txBox="1"/>
          <p:nvPr/>
        </p:nvSpPr>
        <p:spPr>
          <a:xfrm rot="16200000">
            <a:off x="-1538070" y="2223871"/>
            <a:ext cx="3962400" cy="73385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% </a:t>
            </a:r>
            <a:r>
              <a:rPr lang="en-US" sz="2800" b="1" dirty="0" smtClean="0"/>
              <a:t>Injury (0-10 scale)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-533400" y="5616714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/>
              <a:t>Oct </a:t>
            </a:r>
            <a:r>
              <a:rPr lang="en-US" sz="2000" dirty="0" smtClean="0"/>
              <a:t>12, 2012 </a:t>
            </a:r>
          </a:p>
          <a:p>
            <a:pPr lvl="1"/>
            <a:r>
              <a:rPr lang="en-US" sz="2000" dirty="0" smtClean="0"/>
              <a:t>Feb </a:t>
            </a:r>
            <a:r>
              <a:rPr lang="en-US" sz="2000" dirty="0" smtClean="0"/>
              <a:t>6, </a:t>
            </a:r>
            <a:r>
              <a:rPr lang="en-US" sz="2000" dirty="0" smtClean="0"/>
              <a:t>2013 and planted Feb 21, 2013</a:t>
            </a: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113071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228600" y="-285750"/>
            <a:ext cx="9525000" cy="71437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8229600" cy="14478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sz="3200" dirty="0" smtClean="0"/>
              <a:t>Milestone + Pindar GT @ 7 oz + 3 pt </a:t>
            </a:r>
            <a:br>
              <a:rPr lang="en-US" sz="3200" dirty="0" smtClean="0"/>
            </a:br>
            <a:r>
              <a:rPr lang="en-US" sz="3200" dirty="0" smtClean="0"/>
              <a:t>Application: October 2012 site prep</a:t>
            </a:r>
            <a:br>
              <a:rPr lang="en-US" sz="3200" dirty="0" smtClean="0"/>
            </a:br>
            <a:r>
              <a:rPr lang="en-US" sz="3200" dirty="0" smtClean="0"/>
              <a:t>Photo: August 2013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Site Preparation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What </a:t>
            </a:r>
            <a:r>
              <a:rPr lang="en-US" sz="2800" dirty="0" smtClean="0"/>
              <a:t>is the effect of Pindar GT and GoalTender used for fall or spring site preparation on efficacy and conifer tolerance</a:t>
            </a:r>
            <a:r>
              <a:rPr lang="en-US" sz="2800" dirty="0" smtClean="0"/>
              <a:t>?</a:t>
            </a:r>
            <a:endParaRPr lang="en-US" sz="2400" dirty="0" smtClean="0"/>
          </a:p>
          <a:p>
            <a:r>
              <a:rPr lang="en-US" sz="2400" dirty="0" smtClean="0"/>
              <a:t>CONIFERS (Douglas-fir, sugar pine, white fir)</a:t>
            </a:r>
            <a:endParaRPr lang="en-US" sz="2400" dirty="0" smtClean="0"/>
          </a:p>
          <a:p>
            <a:pPr lvl="1"/>
            <a:r>
              <a:rPr lang="en-US" sz="2400" dirty="0" smtClean="0"/>
              <a:t>Good survival and tolerance with Milestone and Pindar GT </a:t>
            </a:r>
          </a:p>
          <a:p>
            <a:pPr lvl="1"/>
            <a:r>
              <a:rPr lang="en-US" sz="2400" dirty="0" smtClean="0"/>
              <a:t>Sugar pine (sensitive to </a:t>
            </a:r>
            <a:r>
              <a:rPr lang="en-US" sz="2400" dirty="0" err="1" smtClean="0"/>
              <a:t>hexazinone</a:t>
            </a:r>
            <a:r>
              <a:rPr lang="en-US" sz="2400" dirty="0" smtClean="0"/>
              <a:t>) is </a:t>
            </a:r>
            <a:r>
              <a:rPr lang="en-US" sz="2400" u="sng" dirty="0" smtClean="0"/>
              <a:t>tolerant </a:t>
            </a:r>
            <a:r>
              <a:rPr lang="en-US" sz="2400" dirty="0" smtClean="0"/>
              <a:t>to Pindar GT</a:t>
            </a:r>
          </a:p>
          <a:p>
            <a:r>
              <a:rPr lang="en-US" sz="2400" dirty="0" smtClean="0"/>
              <a:t>WEED CONTROL</a:t>
            </a:r>
          </a:p>
          <a:p>
            <a:pPr lvl="1"/>
            <a:r>
              <a:rPr lang="en-US" sz="2400" dirty="0" smtClean="0"/>
              <a:t>Excellent weed control with fall applications of Milestone + Pindar GT </a:t>
            </a:r>
          </a:p>
          <a:p>
            <a:pPr lvl="1"/>
            <a:r>
              <a:rPr lang="en-US" sz="2400" dirty="0" smtClean="0"/>
              <a:t>All spring treatments </a:t>
            </a:r>
            <a:r>
              <a:rPr lang="en-US" sz="2400" dirty="0" smtClean="0"/>
              <a:t>gave excellent weed control</a:t>
            </a:r>
          </a:p>
          <a:p>
            <a:endParaRPr lang="en-US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324600" y="6248400"/>
            <a:ext cx="30480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aseline="30000" dirty="0" smtClean="0"/>
              <a:t>®™</a:t>
            </a:r>
            <a:r>
              <a:rPr lang="en-US" sz="1000" dirty="0" smtClean="0"/>
              <a:t>Trademark of The Dow Chemical Company (“Dow”) or an affiliated company of Dow</a:t>
            </a:r>
          </a:p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chemeClr val="tx1"/>
                </a:solidFill>
                <a:cs typeface="Arial" pitchFamily="34" charset="0"/>
              </a:rPr>
              <a:t>Always </a:t>
            </a:r>
            <a:r>
              <a:rPr lang="en-US" sz="1000" dirty="0">
                <a:solidFill>
                  <a:schemeClr val="tx1"/>
                </a:solidFill>
                <a:cs typeface="Arial" pitchFamily="34" charset="0"/>
              </a:rPr>
              <a:t>read and follow label directions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113078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-228600"/>
            <a:ext cx="9448800" cy="7086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Pindar GT Conifer Tolerance Broadcast over the Top of Newly Planted Trees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Manton, CA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Effect of Pindar GT </a:t>
            </a:r>
            <a:r>
              <a:rPr lang="en-US" sz="2400" dirty="0" smtClean="0">
                <a:solidFill>
                  <a:srgbClr val="0070C0"/>
                </a:solidFill>
              </a:rPr>
              <a:t>spring or fall broadcast </a:t>
            </a:r>
            <a:r>
              <a:rPr lang="en-US" sz="2400" u="sng" dirty="0" smtClean="0"/>
              <a:t>over the top </a:t>
            </a:r>
            <a:r>
              <a:rPr lang="en-US" sz="2400" dirty="0" smtClean="0"/>
              <a:t>of newly planted (spring) conifers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81200" y="990600"/>
            <a:ext cx="5198752" cy="3843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1000" y="4876800"/>
            <a:ext cx="891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Planting date: 25Mar13</a:t>
            </a:r>
          </a:p>
          <a:p>
            <a:r>
              <a:rPr lang="en-US" sz="2000" dirty="0" smtClean="0"/>
              <a:t>Conifers: </a:t>
            </a:r>
            <a:r>
              <a:rPr lang="en-US" sz="2000" dirty="0" smtClean="0"/>
              <a:t>Douglas-fir, Ponderosa pine, white fir</a:t>
            </a:r>
            <a:endParaRPr lang="en-US" sz="2000" dirty="0" smtClean="0"/>
          </a:p>
          <a:p>
            <a:r>
              <a:rPr lang="en-US" sz="2000" dirty="0" smtClean="0"/>
              <a:t>15 seedlings planted per species so that 5 could be dug for root evaluations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Spring application: 26Mar13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Fall application: </a:t>
            </a:r>
            <a:r>
              <a:rPr lang="en-US" sz="2000" dirty="0" smtClean="0">
                <a:solidFill>
                  <a:srgbClr val="0070C0"/>
                </a:solidFill>
              </a:rPr>
              <a:t>03Oct13, no data yet</a:t>
            </a:r>
            <a:endParaRPr lang="en-US" sz="2000" dirty="0" smtClean="0">
              <a:solidFill>
                <a:srgbClr val="0070C0"/>
              </a:solidFill>
            </a:endParaRPr>
          </a:p>
          <a:p>
            <a:r>
              <a:rPr lang="en-US" sz="2000" dirty="0" smtClean="0"/>
              <a:t>10 GPA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981200" y="3048000"/>
            <a:ext cx="5181600" cy="1447800"/>
          </a:xfrm>
          <a:prstGeom prst="rect">
            <a:avLst/>
          </a:prstGeom>
          <a:solidFill>
            <a:srgbClr val="FF66FF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All conifers had excellent survival (95-100%)</a:t>
            </a:r>
          </a:p>
          <a:p>
            <a:pPr lvl="1"/>
            <a:r>
              <a:rPr lang="en-US" sz="3600" dirty="0" smtClean="0"/>
              <a:t>White fir</a:t>
            </a:r>
          </a:p>
          <a:p>
            <a:pPr lvl="1"/>
            <a:r>
              <a:rPr lang="en-US" sz="3600" dirty="0" smtClean="0"/>
              <a:t>Douglas-fir</a:t>
            </a:r>
          </a:p>
          <a:p>
            <a:pPr lvl="1"/>
            <a:r>
              <a:rPr lang="en-US" sz="3600" dirty="0" smtClean="0"/>
              <a:t>Ponderosa pine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% Bareground - March Application </a:t>
            </a:r>
            <a:r>
              <a:rPr lang="en-US" sz="3600" dirty="0" smtClean="0"/>
              <a:t>(140 days after application)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874067" y="2702868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% Bareground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144161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Spring </a:t>
            </a:r>
            <a:r>
              <a:rPr lang="en-US" sz="2000" dirty="0" smtClean="0">
                <a:solidFill>
                  <a:srgbClr val="0070C0"/>
                </a:solidFill>
              </a:rPr>
              <a:t>application: 26Mar13</a:t>
            </a:r>
          </a:p>
          <a:p>
            <a:r>
              <a:rPr lang="en-US" sz="2000" dirty="0" smtClean="0"/>
              <a:t>10 </a:t>
            </a:r>
            <a:r>
              <a:rPr lang="en-US" sz="2000" dirty="0" smtClean="0"/>
              <a:t>GPA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848600" y="2971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76200"/>
            <a:ext cx="96012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Control of Squaw carpet - March Application </a:t>
            </a:r>
            <a:r>
              <a:rPr lang="en-US" sz="3200" dirty="0" smtClean="0"/>
              <a:t>(140 days after application)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1219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874067" y="1940868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% Cover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144161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Spring </a:t>
            </a:r>
            <a:r>
              <a:rPr lang="en-US" sz="2000" dirty="0" smtClean="0">
                <a:solidFill>
                  <a:srgbClr val="0070C0"/>
                </a:solidFill>
              </a:rPr>
              <a:t>application: 26Mar13</a:t>
            </a:r>
          </a:p>
          <a:p>
            <a:r>
              <a:rPr lang="en-US" sz="2000" dirty="0" smtClean="0"/>
              <a:t>10 </a:t>
            </a:r>
            <a:r>
              <a:rPr lang="en-US" sz="2000" dirty="0" smtClean="0"/>
              <a:t>GPA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772400" y="3429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36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Squaw carpet </a:t>
            </a:r>
            <a:r>
              <a:rPr lang="en-US" sz="3600" dirty="0" smtClean="0"/>
              <a:t>control </a:t>
            </a:r>
            <a:r>
              <a:rPr lang="en-US" sz="3600" dirty="0" smtClean="0"/>
              <a:t>with Pindar </a:t>
            </a:r>
            <a:r>
              <a:rPr lang="en-US" sz="3600" dirty="0" smtClean="0"/>
              <a:t>GT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/>
              <a:t>photos taken June 11, 2013 (2.5 MAT)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6612" y="1535113"/>
            <a:ext cx="4040188" cy="6397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Pindar GT at 3 pt/A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2" name="Content Placeholder 11" descr="P1130221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76200" y="2210485"/>
            <a:ext cx="4344988" cy="3258741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711825" y="1535113"/>
            <a:ext cx="4041775" cy="639762"/>
          </a:xfrm>
        </p:spPr>
        <p:txBody>
          <a:bodyPr/>
          <a:lstStyle/>
          <a:p>
            <a:r>
              <a:rPr lang="en-US" sz="2800" dirty="0" smtClean="0">
                <a:solidFill>
                  <a:srgbClr val="0070C0"/>
                </a:solidFill>
              </a:rPr>
              <a:t>nontreated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0" name="Content Placeholder 9" descr="P1130234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4905" y="2209800"/>
            <a:ext cx="4346695" cy="3260021"/>
          </a:xfrm>
        </p:spPr>
      </p:pic>
      <p:sp>
        <p:nvSpPr>
          <p:cNvPr id="11" name="TextBox 10"/>
          <p:cNvSpPr txBox="1"/>
          <p:nvPr/>
        </p:nvSpPr>
        <p:spPr>
          <a:xfrm>
            <a:off x="838200" y="5722203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White PVC post marks the center of the plot (12 X 36 ft), 3 rows of conifers planted in each plot</a:t>
            </a:r>
            <a:endParaRPr lang="en-US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Ponderosa pine, white fir and Douglas-fir tolerance to Pindar GT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027238"/>
            <a:ext cx="4497388" cy="639762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Pindar GT at 6 pt/A (2X rate): </a:t>
            </a:r>
            <a:r>
              <a:rPr lang="en-US" dirty="0" smtClean="0">
                <a:solidFill>
                  <a:srgbClr val="0070C0"/>
                </a:solidFill>
              </a:rPr>
              <a:t>trees </a:t>
            </a:r>
            <a:r>
              <a:rPr lang="en-US" dirty="0" smtClean="0">
                <a:solidFill>
                  <a:srgbClr val="0070C0"/>
                </a:solidFill>
              </a:rPr>
              <a:t>and no squaw carpet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9" name="Content Placeholder 8" descr="P1130226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27238"/>
            <a:ext cx="3736975" cy="639762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Nontreated: 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trees </a:t>
            </a:r>
            <a:r>
              <a:rPr lang="en-US" dirty="0" smtClean="0">
                <a:solidFill>
                  <a:srgbClr val="0070C0"/>
                </a:solidFill>
              </a:rPr>
              <a:t>and squaw carpet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8" name="Content Placeholder 7" descr="P1130235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  <p:sp>
        <p:nvSpPr>
          <p:cNvPr id="10" name="TextBox 9"/>
          <p:cNvSpPr txBox="1"/>
          <p:nvPr/>
        </p:nvSpPr>
        <p:spPr>
          <a:xfrm>
            <a:off x="2438400" y="5715000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GoalTender also showed no conifer damage to date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U084247\Pictures\2011 CA forestry tour\P11000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6200" y="-152400"/>
            <a:ext cx="9722909" cy="7292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Nontreated Control</a:t>
            </a:r>
            <a:endParaRPr lang="en-US" dirty="0"/>
          </a:p>
        </p:txBody>
      </p:sp>
      <p:pic>
        <p:nvPicPr>
          <p:cNvPr id="5" name="Content Placeholder 4" descr="P113081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838200"/>
            <a:ext cx="8336491" cy="6252368"/>
          </a:xfrm>
        </p:spPr>
      </p:pic>
      <p:cxnSp>
        <p:nvCxnSpPr>
          <p:cNvPr id="6" name="Straight Connector 5"/>
          <p:cNvCxnSpPr/>
          <p:nvPr/>
        </p:nvCxnSpPr>
        <p:spPr>
          <a:xfrm>
            <a:off x="2133600" y="1295400"/>
            <a:ext cx="342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23153" y="1295400"/>
            <a:ext cx="1410447" cy="449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562600" y="1295400"/>
            <a:ext cx="2743200" cy="426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1000" y="2514600"/>
            <a:ext cx="16002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Squaw carpet </a:t>
            </a:r>
            <a:r>
              <a:rPr lang="en-US" dirty="0" smtClean="0">
                <a:solidFill>
                  <a:schemeClr val="bg1"/>
                </a:solidFill>
              </a:rPr>
              <a:t>seedlings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981200" y="2438400"/>
            <a:ext cx="685800" cy="152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05000" y="2743200"/>
            <a:ext cx="762000" cy="990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P11308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40291" y="1066800"/>
            <a:ext cx="7924800" cy="5943600"/>
          </a:xfrm>
        </p:spPr>
      </p:pic>
      <p:cxnSp>
        <p:nvCxnSpPr>
          <p:cNvPr id="10" name="Straight Connector 9"/>
          <p:cNvCxnSpPr/>
          <p:nvPr/>
        </p:nvCxnSpPr>
        <p:spPr>
          <a:xfrm>
            <a:off x="2133600" y="1295400"/>
            <a:ext cx="342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23153" y="1295400"/>
            <a:ext cx="1410447" cy="449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62600" y="1295400"/>
            <a:ext cx="2743200" cy="426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2000" y="1524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Pindar GT @ 3 pt </a:t>
            </a:r>
            <a:r>
              <a:rPr lang="en-US" sz="3600" dirty="0" smtClean="0"/>
              <a:t>applied in March photo at </a:t>
            </a:r>
            <a:r>
              <a:rPr lang="en-US" sz="3600" dirty="0" smtClean="0"/>
              <a:t>5 months after </a:t>
            </a:r>
            <a:r>
              <a:rPr lang="en-US" sz="3600" dirty="0" smtClean="0"/>
              <a:t>treatment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" y="2438400"/>
            <a:ext cx="16002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Squaw carpet </a:t>
            </a:r>
            <a:r>
              <a:rPr lang="en-US" dirty="0" smtClean="0">
                <a:solidFill>
                  <a:schemeClr val="bg1"/>
                </a:solidFill>
              </a:rPr>
              <a:t>seedlings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1143000" y="1981200"/>
            <a:ext cx="228600" cy="457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828800" y="1981200"/>
            <a:ext cx="4953000" cy="609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GoalTender @ </a:t>
            </a:r>
            <a:r>
              <a:rPr lang="en-US" sz="3600" dirty="0" smtClean="0"/>
              <a:t>3 pt applied in March photo at 5 months after treatment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4" name="Content Placeholder 3" descr="P113081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16492" y="1089819"/>
            <a:ext cx="7894108" cy="5920581"/>
          </a:xfrm>
        </p:spPr>
      </p:pic>
      <p:sp>
        <p:nvSpPr>
          <p:cNvPr id="5" name="TextBox 4"/>
          <p:cNvSpPr txBox="1"/>
          <p:nvPr/>
        </p:nvSpPr>
        <p:spPr>
          <a:xfrm>
            <a:off x="228600" y="2613819"/>
            <a:ext cx="16002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Squaw carpet </a:t>
            </a:r>
            <a:r>
              <a:rPr lang="en-US" dirty="0" smtClean="0">
                <a:solidFill>
                  <a:schemeClr val="bg1"/>
                </a:solidFill>
              </a:rPr>
              <a:t>seedlings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371600" y="2613819"/>
            <a:ext cx="3886200" cy="152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828800" y="2590800"/>
            <a:ext cx="1524000" cy="914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38400" y="1470819"/>
            <a:ext cx="342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027953" y="1470819"/>
            <a:ext cx="1410447" cy="449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67400" y="1470819"/>
            <a:ext cx="2743200" cy="426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Pindar GT @ 6 pt </a:t>
            </a:r>
            <a:r>
              <a:rPr lang="en-US" sz="3600" dirty="0" smtClean="0"/>
              <a:t>(2X) over </a:t>
            </a:r>
            <a:r>
              <a:rPr lang="en-US" sz="3600" dirty="0" smtClean="0"/>
              <a:t>the top of newly planted Ponderosa pine, Douglas-fir and white pine at 5 Months after Planting</a:t>
            </a:r>
            <a:endParaRPr lang="en-US" sz="3600" dirty="0"/>
          </a:p>
        </p:txBody>
      </p:sp>
      <p:pic>
        <p:nvPicPr>
          <p:cNvPr id="4" name="Content Placeholder 3" descr="P113080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09600" y="1924050"/>
            <a:ext cx="8001000" cy="6000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Evaluations for Conifer Roots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609600"/>
            <a:ext cx="4040188" cy="639762"/>
          </a:xfrm>
        </p:spPr>
        <p:txBody>
          <a:bodyPr/>
          <a:lstStyle/>
          <a:p>
            <a:r>
              <a:rPr lang="en-US" dirty="0" smtClean="0"/>
              <a:t>Root Length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sz="half" idx="2"/>
          </p:nvPr>
        </p:nvSpPr>
        <p:spPr>
          <a:xfrm>
            <a:off x="457200" y="1249362"/>
            <a:ext cx="2590800" cy="48936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0 </a:t>
            </a:r>
            <a:r>
              <a:rPr lang="en-US" dirty="0" smtClean="0"/>
              <a:t>= no new roots </a:t>
            </a:r>
          </a:p>
          <a:p>
            <a:pPr>
              <a:buNone/>
            </a:pPr>
            <a:r>
              <a:rPr lang="en-US" dirty="0" smtClean="0"/>
              <a:t>1 = 0.1 to 1cm </a:t>
            </a:r>
          </a:p>
          <a:p>
            <a:pPr>
              <a:buNone/>
            </a:pPr>
            <a:r>
              <a:rPr lang="en-US" dirty="0" smtClean="0"/>
              <a:t>2 = 1.1 to 2 cm </a:t>
            </a:r>
          </a:p>
          <a:p>
            <a:pPr>
              <a:buNone/>
            </a:pPr>
            <a:r>
              <a:rPr lang="en-US" dirty="0" smtClean="0"/>
              <a:t>3 = 2.1 to 3 cm </a:t>
            </a:r>
          </a:p>
          <a:p>
            <a:pPr>
              <a:buNone/>
            </a:pPr>
            <a:r>
              <a:rPr lang="en-US" dirty="0" smtClean="0"/>
              <a:t>4 = 3.1 to 4cm </a:t>
            </a:r>
          </a:p>
          <a:p>
            <a:pPr>
              <a:buNone/>
            </a:pPr>
            <a:r>
              <a:rPr lang="en-US" dirty="0" smtClean="0"/>
              <a:t>5 = 4.1 to 5 cm </a:t>
            </a:r>
          </a:p>
          <a:p>
            <a:pPr>
              <a:buNone/>
            </a:pPr>
            <a:r>
              <a:rPr lang="en-US" dirty="0" smtClean="0"/>
              <a:t>6 = 5.1 to 6 cm </a:t>
            </a:r>
          </a:p>
          <a:p>
            <a:pPr>
              <a:buNone/>
            </a:pPr>
            <a:r>
              <a:rPr lang="en-US" dirty="0" smtClean="0"/>
              <a:t>7 = 6.1 to 7cm </a:t>
            </a:r>
          </a:p>
          <a:p>
            <a:pPr>
              <a:buNone/>
            </a:pPr>
            <a:r>
              <a:rPr lang="en-US" dirty="0" smtClean="0"/>
              <a:t>8 = 7.1 to 8 cm </a:t>
            </a:r>
          </a:p>
          <a:p>
            <a:pPr>
              <a:buNone/>
            </a:pPr>
            <a:r>
              <a:rPr lang="en-US" dirty="0" smtClean="0"/>
              <a:t>9 = 8.1 to 9 cm </a:t>
            </a:r>
          </a:p>
          <a:p>
            <a:pPr>
              <a:buNone/>
            </a:pPr>
            <a:r>
              <a:rPr lang="en-US" dirty="0" smtClean="0"/>
              <a:t>10 = 10+ cm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267200" y="1352550"/>
            <a:ext cx="4041775" cy="639762"/>
          </a:xfrm>
        </p:spPr>
        <p:txBody>
          <a:bodyPr/>
          <a:lstStyle/>
          <a:p>
            <a:r>
              <a:rPr lang="en-US" dirty="0" smtClean="0"/>
              <a:t>Number of new roots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267201" y="1992312"/>
            <a:ext cx="3505200" cy="3951288"/>
          </a:xfrm>
          <a:ln w="285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dirty="0" smtClean="0"/>
              <a:t>0 </a:t>
            </a:r>
            <a:r>
              <a:rPr lang="en-US" dirty="0" smtClean="0"/>
              <a:t>= no new roots </a:t>
            </a:r>
          </a:p>
          <a:p>
            <a:pPr>
              <a:buNone/>
            </a:pPr>
            <a:r>
              <a:rPr lang="en-US" dirty="0" smtClean="0"/>
              <a:t>1 = 1 to 5 new roots </a:t>
            </a:r>
          </a:p>
          <a:p>
            <a:pPr>
              <a:buNone/>
            </a:pPr>
            <a:r>
              <a:rPr lang="en-US" dirty="0" smtClean="0"/>
              <a:t>2 = 6 to 10new roots </a:t>
            </a:r>
          </a:p>
          <a:p>
            <a:pPr>
              <a:buNone/>
            </a:pPr>
            <a:r>
              <a:rPr lang="en-US" dirty="0" smtClean="0"/>
              <a:t>3 = 11 to 15 new roots</a:t>
            </a:r>
          </a:p>
          <a:p>
            <a:pPr>
              <a:buNone/>
            </a:pPr>
            <a:r>
              <a:rPr lang="en-US" dirty="0" smtClean="0"/>
              <a:t> 4 = 16 to 20 new roots </a:t>
            </a:r>
          </a:p>
          <a:p>
            <a:pPr>
              <a:buNone/>
            </a:pPr>
            <a:r>
              <a:rPr lang="en-US" dirty="0" smtClean="0"/>
              <a:t>5 = 21 to 25 new roots </a:t>
            </a:r>
          </a:p>
          <a:p>
            <a:pPr>
              <a:buNone/>
            </a:pPr>
            <a:r>
              <a:rPr lang="en-US" dirty="0" smtClean="0"/>
              <a:t>6 = 25+ new roots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0104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Root Length - March Application </a:t>
            </a:r>
            <a:r>
              <a:rPr lang="en-US" sz="3200" dirty="0" smtClean="0"/>
              <a:t>(140 days after application)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1447800"/>
          <a:ext cx="8229600" cy="467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1483666" y="2931466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Root Length (0-10 scale)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619628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Spring </a:t>
            </a:r>
            <a:r>
              <a:rPr lang="en-US" sz="2000" dirty="0" smtClean="0">
                <a:solidFill>
                  <a:srgbClr val="0070C0"/>
                </a:solidFill>
              </a:rPr>
              <a:t>application: 26Mar13</a:t>
            </a:r>
          </a:p>
          <a:p>
            <a:r>
              <a:rPr lang="en-US" sz="2000" dirty="0" smtClean="0"/>
              <a:t>10 </a:t>
            </a:r>
            <a:r>
              <a:rPr lang="en-US" sz="2000" dirty="0" smtClean="0"/>
              <a:t>GPA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0" y="6172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NS</a:t>
            </a:r>
          </a:p>
          <a:p>
            <a:r>
              <a:rPr lang="en-US" dirty="0" smtClean="0"/>
              <a:t>P = 0.05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76200"/>
            <a:ext cx="69342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New Roots - March Application </a:t>
            </a:r>
            <a:r>
              <a:rPr lang="en-US" sz="3200" dirty="0" smtClean="0"/>
              <a:t>(140 days after application)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1447800"/>
          <a:ext cx="8229600" cy="467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1483666" y="2931466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# of New Roots (0-6 scale)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6220361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Spring </a:t>
            </a:r>
            <a:r>
              <a:rPr lang="en-US" sz="2000" dirty="0" smtClean="0">
                <a:solidFill>
                  <a:srgbClr val="0070C0"/>
                </a:solidFill>
              </a:rPr>
              <a:t>application: 26Mar13</a:t>
            </a:r>
          </a:p>
          <a:p>
            <a:r>
              <a:rPr lang="en-US" sz="2000" dirty="0" smtClean="0"/>
              <a:t>10 </a:t>
            </a:r>
            <a:r>
              <a:rPr lang="en-US" sz="2000" dirty="0" smtClean="0"/>
              <a:t>GPA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0" y="6172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NS</a:t>
            </a:r>
          </a:p>
          <a:p>
            <a:r>
              <a:rPr lang="en-US" dirty="0" smtClean="0"/>
              <a:t>P = 0.05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2400" dirty="0" smtClean="0"/>
              <a:t>Pindar GT @ 3pt: Root growth on Ponderosa pine, Douglas-fir and white pine at 5 Months after Planting</a:t>
            </a:r>
            <a:endParaRPr lang="en-US" sz="2400" dirty="0"/>
          </a:p>
        </p:txBody>
      </p:sp>
      <p:pic>
        <p:nvPicPr>
          <p:cNvPr id="6" name="Content Placeholder 5" descr="P113078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35000" y="990600"/>
            <a:ext cx="7823200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037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Conclusions to Date about Pindar GT Use in Forestry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Conifer tolerance – </a:t>
            </a:r>
            <a:r>
              <a:rPr lang="en-US" sz="2400" dirty="0" smtClean="0">
                <a:solidFill>
                  <a:srgbClr val="0070C0"/>
                </a:solidFill>
              </a:rPr>
              <a:t>site prep</a:t>
            </a:r>
          </a:p>
          <a:p>
            <a:pPr lvl="1"/>
            <a:r>
              <a:rPr lang="en-US" sz="2000" dirty="0" smtClean="0"/>
              <a:t>Fall or spring applications = excellent for Douglas-fir, Ponderosa pine, sugar pine, white fir</a:t>
            </a:r>
            <a:endParaRPr lang="en-US" sz="2000" dirty="0" smtClean="0"/>
          </a:p>
          <a:p>
            <a:r>
              <a:rPr lang="en-US" sz="2400" dirty="0" smtClean="0"/>
              <a:t>Conifer tolerance - </a:t>
            </a:r>
            <a:r>
              <a:rPr lang="en-US" sz="2400" dirty="0" smtClean="0">
                <a:solidFill>
                  <a:srgbClr val="0070C0"/>
                </a:solidFill>
              </a:rPr>
              <a:t>over the top </a:t>
            </a:r>
            <a:r>
              <a:rPr lang="en-US" sz="2400" dirty="0" smtClean="0"/>
              <a:t>of newly planted seedlings</a:t>
            </a:r>
            <a:endParaRPr lang="en-US" sz="2400" dirty="0" smtClean="0"/>
          </a:p>
          <a:p>
            <a:pPr lvl="1"/>
            <a:r>
              <a:rPr lang="en-US" sz="2000" dirty="0" smtClean="0"/>
              <a:t>Spring applications = excellent survival </a:t>
            </a:r>
            <a:r>
              <a:rPr lang="en-US" sz="2000" dirty="0" smtClean="0"/>
              <a:t>and </a:t>
            </a:r>
            <a:r>
              <a:rPr lang="en-US" sz="2000" dirty="0" smtClean="0"/>
              <a:t>growth for </a:t>
            </a:r>
            <a:r>
              <a:rPr lang="en-US" sz="2000" dirty="0" err="1" smtClean="0"/>
              <a:t>Dougals</a:t>
            </a:r>
            <a:r>
              <a:rPr lang="en-US" sz="2000" dirty="0" smtClean="0"/>
              <a:t>-fir, Ponderosa pine and white fir</a:t>
            </a:r>
            <a:endParaRPr lang="en-US" sz="2000" dirty="0" smtClean="0"/>
          </a:p>
          <a:p>
            <a:pPr lvl="1"/>
            <a:r>
              <a:rPr lang="en-US" sz="2000" dirty="0" smtClean="0"/>
              <a:t>Conifer root </a:t>
            </a:r>
            <a:r>
              <a:rPr lang="en-US" sz="2000" dirty="0" smtClean="0"/>
              <a:t>data: </a:t>
            </a:r>
            <a:r>
              <a:rPr lang="en-US" sz="2000" dirty="0" smtClean="0">
                <a:solidFill>
                  <a:srgbClr val="0070C0"/>
                </a:solidFill>
              </a:rPr>
              <a:t>There </a:t>
            </a:r>
            <a:r>
              <a:rPr lang="en-US" sz="2000" dirty="0" smtClean="0">
                <a:solidFill>
                  <a:srgbClr val="0070C0"/>
                </a:solidFill>
              </a:rPr>
              <a:t>was no difference between treatments (including the 2X rates of Pindar GT and GoalTender) and the nontreated control</a:t>
            </a:r>
          </a:p>
          <a:p>
            <a:r>
              <a:rPr lang="en-US" sz="2400" dirty="0" smtClean="0"/>
              <a:t>Weed control</a:t>
            </a:r>
            <a:endParaRPr lang="en-US" sz="2400" dirty="0" smtClean="0"/>
          </a:p>
          <a:p>
            <a:pPr lvl="1"/>
            <a:r>
              <a:rPr lang="en-US" sz="2000" dirty="0" smtClean="0"/>
              <a:t>Very good weed control, Pindar </a:t>
            </a:r>
            <a:r>
              <a:rPr lang="en-US" sz="2000" dirty="0" smtClean="0"/>
              <a:t>GT </a:t>
            </a:r>
            <a:r>
              <a:rPr lang="en-US" sz="2000" dirty="0" smtClean="0"/>
              <a:t>gave better control of </a:t>
            </a:r>
            <a:r>
              <a:rPr lang="en-US" sz="2000" dirty="0" err="1" smtClean="0"/>
              <a:t>squawcarpet</a:t>
            </a:r>
            <a:r>
              <a:rPr lang="en-US" sz="2000" dirty="0" smtClean="0"/>
              <a:t> versus GoalTender</a:t>
            </a:r>
            <a:endParaRPr lang="en-US" sz="2400" dirty="0" smtClean="0"/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084247\AppData\Local\Microsoft\Windows\Temporary Internet Files\Content.Outlook\2GXH0VRJ\Idaho 3 Pt Pindar Gt + 7 oz Milestone in Fall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283670"/>
            <a:ext cx="8075271" cy="603153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N Idaho </a:t>
            </a:r>
            <a:br>
              <a:rPr lang="en-US" sz="2400" dirty="0" smtClean="0"/>
            </a:br>
            <a:r>
              <a:rPr lang="en-US" sz="2400" dirty="0" smtClean="0"/>
              <a:t>Oct 2012 application of Pindar GT + Milestone @ 3 pt + 7 fl oz</a:t>
            </a:r>
            <a:br>
              <a:rPr lang="en-US" sz="2400" dirty="0" smtClean="0"/>
            </a:br>
            <a:r>
              <a:rPr lang="en-US" sz="2400" dirty="0" smtClean="0"/>
              <a:t>Photo taken June 2013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200" dirty="0" smtClean="0"/>
              <a:t>about </a:t>
            </a:r>
            <a:r>
              <a:rPr lang="en-US" sz="2200" dirty="0" smtClean="0"/>
              <a:t>a 45 to 50 inch rainfall zone, clay loam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13982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Forestry Site-prep Trials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>Non-treated </a:t>
            </a:r>
            <a:r>
              <a:rPr lang="en-US" sz="3200" dirty="0"/>
              <a:t>area</a:t>
            </a: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1066800"/>
            <a:ext cx="7721601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Future Research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Conifer tolerance:</a:t>
            </a:r>
          </a:p>
          <a:p>
            <a:pPr lvl="1"/>
            <a:r>
              <a:rPr lang="en-US" sz="2400" dirty="0" smtClean="0"/>
              <a:t>Continue </a:t>
            </a:r>
            <a:r>
              <a:rPr lang="en-US" sz="2400" dirty="0" smtClean="0"/>
              <a:t>established studies</a:t>
            </a:r>
            <a:endParaRPr lang="en-US" sz="2400" dirty="0" smtClean="0"/>
          </a:p>
          <a:p>
            <a:pPr lvl="1"/>
            <a:r>
              <a:rPr lang="en-US" sz="2400" dirty="0" smtClean="0"/>
              <a:t>New trials with Oregon Vegetation Management Research Cooperative  </a:t>
            </a:r>
            <a:endParaRPr lang="en-US" sz="2400" dirty="0" smtClean="0"/>
          </a:p>
          <a:p>
            <a:pPr lvl="0"/>
            <a:r>
              <a:rPr lang="en-US" sz="2800" dirty="0" smtClean="0"/>
              <a:t>Effect of high organic matter (up to 15-18</a:t>
            </a:r>
            <a:r>
              <a:rPr lang="en-US" sz="2800" dirty="0" smtClean="0"/>
              <a:t>%)</a:t>
            </a:r>
            <a:endParaRPr lang="en-US" sz="2800" dirty="0" smtClean="0">
              <a:solidFill>
                <a:srgbClr val="0070C0"/>
              </a:solidFill>
            </a:endParaRPr>
          </a:p>
          <a:p>
            <a:pPr lvl="1"/>
            <a:r>
              <a:rPr lang="en-US" sz="2400" dirty="0" smtClean="0"/>
              <a:t>Fall </a:t>
            </a:r>
            <a:r>
              <a:rPr lang="en-US" sz="2400" dirty="0" smtClean="0"/>
              <a:t>application </a:t>
            </a:r>
            <a:r>
              <a:rPr lang="en-US" sz="2400" dirty="0" smtClean="0"/>
              <a:t>on high elevation </a:t>
            </a:r>
            <a:r>
              <a:rPr lang="en-US" sz="2400" dirty="0" smtClean="0"/>
              <a:t>site </a:t>
            </a:r>
            <a:r>
              <a:rPr lang="en-US" sz="2400" dirty="0" smtClean="0"/>
              <a:t>before snow</a:t>
            </a:r>
          </a:p>
          <a:p>
            <a:pPr lvl="1"/>
            <a:r>
              <a:rPr lang="en-US" sz="2400" dirty="0" smtClean="0"/>
              <a:t>Spring </a:t>
            </a:r>
            <a:r>
              <a:rPr lang="en-US" sz="2400" dirty="0" smtClean="0"/>
              <a:t>application </a:t>
            </a:r>
            <a:r>
              <a:rPr lang="en-US" sz="2400" dirty="0" smtClean="0"/>
              <a:t>on low elevation site with high </a:t>
            </a:r>
            <a:r>
              <a:rPr lang="en-US" sz="2400" dirty="0" smtClean="0"/>
              <a:t>precipitation</a:t>
            </a:r>
            <a:endParaRPr lang="en-US" sz="2400" dirty="0" smtClean="0"/>
          </a:p>
          <a:p>
            <a:pPr lvl="0"/>
            <a:r>
              <a:rPr lang="en-US" sz="2800" dirty="0" smtClean="0"/>
              <a:t>Woody brush seed germination efficacy </a:t>
            </a:r>
            <a:endParaRPr lang="en-US" sz="2800" dirty="0" smtClean="0">
              <a:solidFill>
                <a:srgbClr val="0070C0"/>
              </a:solidFill>
            </a:endParaRPr>
          </a:p>
          <a:p>
            <a:pPr lvl="1"/>
            <a:r>
              <a:rPr lang="en-US" sz="2400" dirty="0" smtClean="0"/>
              <a:t>Manzanita, </a:t>
            </a:r>
            <a:r>
              <a:rPr lang="en-US" sz="2400" dirty="0" err="1" smtClean="0"/>
              <a:t>Deerbrush</a:t>
            </a:r>
            <a:r>
              <a:rPr lang="en-US" sz="2400" dirty="0" smtClean="0"/>
              <a:t>, </a:t>
            </a:r>
            <a:r>
              <a:rPr lang="en-US" sz="2400" dirty="0" smtClean="0"/>
              <a:t>Snowbrush </a:t>
            </a:r>
            <a:r>
              <a:rPr lang="en-US" sz="2400" dirty="0" err="1" smtClean="0"/>
              <a:t>ceanothus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r>
              <a:rPr lang="en-US" sz="2800" dirty="0" smtClean="0"/>
              <a:t>CA SLN label for Pindar GT use in forestry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/>
              <a:t>Partnerships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Dow AgroSciences is                       pleased and proud to                                                         partner with private                              timber companies, Thunder Road Resources, Sierra Cascade Forestry Cooperative, FSC Cooperative and others in forestry research</a:t>
            </a:r>
          </a:p>
          <a:p>
            <a:r>
              <a:rPr lang="en-US" dirty="0" smtClean="0"/>
              <a:t>Thank you for your continued dedication to growing trees for our future</a:t>
            </a:r>
            <a:endParaRPr lang="en-US" dirty="0"/>
          </a:p>
        </p:txBody>
      </p:sp>
      <p:pic>
        <p:nvPicPr>
          <p:cNvPr id="8" name="Picture 7" descr="P110009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78400" y="0"/>
            <a:ext cx="41656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Trials with Potential New Products for Site Prep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Pindar</a:t>
            </a:r>
            <a:r>
              <a:rPr lang="en-US" baseline="30000" dirty="0" smtClean="0">
                <a:solidFill>
                  <a:schemeClr val="tx2"/>
                </a:solidFill>
                <a:cs typeface="Arial" pitchFamily="34" charset="0"/>
              </a:rPr>
              <a:t> ®</a:t>
            </a:r>
            <a:r>
              <a:rPr lang="en-US" dirty="0" smtClean="0"/>
              <a:t> GT and GoalTender</a:t>
            </a:r>
            <a:r>
              <a:rPr lang="en-US" baseline="30000" dirty="0" smtClean="0">
                <a:solidFill>
                  <a:schemeClr val="tx2"/>
                </a:solidFill>
                <a:cs typeface="Arial" pitchFamily="34" charset="0"/>
              </a:rPr>
              <a:t> ®</a:t>
            </a:r>
            <a:endParaRPr lang="en-US" dirty="0" smtClean="0"/>
          </a:p>
          <a:p>
            <a:pPr lvl="1"/>
            <a:r>
              <a:rPr lang="en-US" dirty="0" smtClean="0"/>
              <a:t>Fall and spring applications for site prep</a:t>
            </a:r>
          </a:p>
          <a:p>
            <a:pPr lvl="1"/>
            <a:r>
              <a:rPr lang="en-US" dirty="0" smtClean="0"/>
              <a:t>Conifer tolerance and weed control</a:t>
            </a:r>
          </a:p>
          <a:p>
            <a:r>
              <a:rPr lang="en-US" dirty="0" smtClean="0"/>
              <a:t>Fall: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Sprayed October 20, 2011  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Planted March 24, 2012 (about 150 DAT/5 MAT) Redding</a:t>
            </a:r>
          </a:p>
          <a:p>
            <a:pPr lvl="1"/>
            <a:r>
              <a:rPr lang="en-US" dirty="0" smtClean="0"/>
              <a:t>New site sprayed fall 2012, </a:t>
            </a:r>
            <a:r>
              <a:rPr lang="en-US" dirty="0" smtClean="0"/>
              <a:t>planted spring 2013</a:t>
            </a:r>
            <a:endParaRPr lang="en-US" dirty="0" smtClean="0"/>
          </a:p>
          <a:p>
            <a:pPr lvl="2"/>
            <a:r>
              <a:rPr lang="en-US" dirty="0" smtClean="0"/>
              <a:t>Conifer tolerance with destruction sampling for root analysis</a:t>
            </a:r>
          </a:p>
          <a:p>
            <a:r>
              <a:rPr lang="en-US" dirty="0" smtClean="0"/>
              <a:t>Spring: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Sprayed April 4, 2012 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Planted April 20, 2012 (16 DAT) Burney</a:t>
            </a:r>
          </a:p>
          <a:p>
            <a:pPr lvl="1"/>
            <a:r>
              <a:rPr lang="en-US" dirty="0" smtClean="0"/>
              <a:t>New site planned for spring 2013 </a:t>
            </a:r>
          </a:p>
          <a:p>
            <a:pPr lvl="2"/>
            <a:r>
              <a:rPr lang="en-US" dirty="0" smtClean="0"/>
              <a:t>Conifer tolerance with destruction sampling for root analysis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Pindar_GT_USA_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934200" y="914400"/>
            <a:ext cx="1904380" cy="1201224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324600" y="6248400"/>
            <a:ext cx="30480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aseline="30000" dirty="0" smtClean="0"/>
              <a:t>®™</a:t>
            </a:r>
            <a:r>
              <a:rPr lang="en-US" sz="1000" dirty="0" smtClean="0"/>
              <a:t>Trademark of The Dow Chemical Company (“Dow”) or an affiliated company of Dow</a:t>
            </a:r>
          </a:p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chemeClr val="tx1"/>
                </a:solidFill>
                <a:cs typeface="Arial" pitchFamily="34" charset="0"/>
              </a:rPr>
              <a:t>Always </a:t>
            </a:r>
            <a:r>
              <a:rPr lang="en-US" sz="1000" dirty="0">
                <a:solidFill>
                  <a:schemeClr val="tx1"/>
                </a:solidFill>
                <a:cs typeface="Arial" pitchFamily="34" charset="0"/>
              </a:rPr>
              <a:t>read and follow label directions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01601" y="0"/>
            <a:ext cx="9245601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220200" cy="1139825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sz="4000" dirty="0"/>
              <a:t>Forestry Site-prep Trials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>GoalTender </a:t>
            </a:r>
            <a:r>
              <a:rPr lang="en-US" sz="3200" dirty="0"/>
              <a:t>+ Accord XRT II + Oust Extra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Injury from </a:t>
            </a:r>
            <a:r>
              <a:rPr lang="en-US" dirty="0" smtClean="0"/>
              <a:t>Herbicides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6200" y="1951038"/>
            <a:ext cx="4724400" cy="639762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Milestone</a:t>
            </a:r>
            <a:r>
              <a:rPr lang="en-US" sz="2000" baseline="30000" dirty="0" smtClean="0">
                <a:solidFill>
                  <a:schemeClr val="tx1"/>
                </a:solidFill>
                <a:cs typeface="Arial" pitchFamily="34" charset="0"/>
              </a:rPr>
              <a:t> ®</a:t>
            </a:r>
            <a:r>
              <a:rPr lang="en-US" sz="2000" dirty="0" smtClean="0">
                <a:solidFill>
                  <a:schemeClr val="tx1"/>
                </a:solidFill>
              </a:rPr>
              <a:t> (7 oz/A) on </a:t>
            </a:r>
            <a:r>
              <a:rPr lang="en-US" sz="2000" dirty="0" smtClean="0">
                <a:solidFill>
                  <a:schemeClr val="tx1"/>
                </a:solidFill>
              </a:rPr>
              <a:t>Douglas-fir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Site </a:t>
            </a:r>
            <a:r>
              <a:rPr lang="en-US" sz="2000" dirty="0" smtClean="0">
                <a:solidFill>
                  <a:schemeClr val="tx1"/>
                </a:solidFill>
              </a:rPr>
              <a:t>prep: 11 </a:t>
            </a:r>
            <a:r>
              <a:rPr lang="en-US" sz="2000" dirty="0" smtClean="0">
                <a:solidFill>
                  <a:schemeClr val="tx1"/>
                </a:solidFill>
              </a:rPr>
              <a:t>days before planting </a:t>
            </a:r>
            <a:r>
              <a:rPr lang="en-US" sz="2000" dirty="0" smtClean="0">
                <a:solidFill>
                  <a:schemeClr val="tx1"/>
                </a:solidFill>
              </a:rPr>
              <a:t>(this </a:t>
            </a:r>
            <a:r>
              <a:rPr lang="en-US" sz="2000" dirty="0" smtClean="0">
                <a:solidFill>
                  <a:schemeClr val="tx1"/>
                </a:solidFill>
              </a:rPr>
              <a:t>is </a:t>
            </a:r>
            <a:r>
              <a:rPr lang="en-US" sz="2000" dirty="0" smtClean="0">
                <a:solidFill>
                  <a:schemeClr val="tx1"/>
                </a:solidFill>
              </a:rPr>
              <a:t>too close and it is NOT the </a:t>
            </a:r>
            <a:r>
              <a:rPr lang="en-US" sz="2000" dirty="0" smtClean="0">
                <a:solidFill>
                  <a:schemeClr val="tx1"/>
                </a:solidFill>
              </a:rPr>
              <a:t>label recommendation!)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" name="Content Placeholder 9" descr="P113024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-319881" y="2635448"/>
            <a:ext cx="4817269" cy="3612952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8201" y="914400"/>
            <a:ext cx="4267200" cy="1020762"/>
          </a:xfrm>
        </p:spPr>
        <p:txBody>
          <a:bodyPr/>
          <a:lstStyle/>
          <a:p>
            <a:pPr algn="ctr"/>
            <a:r>
              <a:rPr lang="en-US" sz="2000" dirty="0" smtClean="0"/>
              <a:t>Velpar DF (4 lb/A) on white fir  </a:t>
            </a:r>
            <a:r>
              <a:rPr lang="en-US" sz="2000" dirty="0" smtClean="0"/>
              <a:t>Site prep: 1</a:t>
            </a:r>
            <a:r>
              <a:rPr lang="en-US" sz="2000" dirty="0" smtClean="0"/>
              <a:t>5 </a:t>
            </a:r>
            <a:r>
              <a:rPr lang="en-US" sz="2000" dirty="0" smtClean="0"/>
              <a:t>days before planting </a:t>
            </a:r>
            <a:endParaRPr lang="en-US" sz="2000" dirty="0"/>
          </a:p>
        </p:txBody>
      </p:sp>
      <p:pic>
        <p:nvPicPr>
          <p:cNvPr id="11" name="Content Placeholder 10" descr="P113026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919663" cy="3689747"/>
          </a:xfr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038600" y="6535579"/>
            <a:ext cx="5029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aseline="30000" dirty="0" smtClean="0"/>
              <a:t>®™</a:t>
            </a:r>
            <a:r>
              <a:rPr lang="en-US" sz="1000" dirty="0" smtClean="0"/>
              <a:t>Trademark of The Dow Chemical Company (“Dow”) or an affiliated company of </a:t>
            </a:r>
            <a:r>
              <a:rPr lang="en-US" sz="1000" dirty="0" smtClean="0"/>
              <a:t>Dow</a:t>
            </a:r>
            <a:endParaRPr 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Products in New Research Trials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4525963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Pindar</a:t>
            </a:r>
            <a:r>
              <a:rPr lang="en-US" sz="2800" baseline="30000" dirty="0" smtClean="0">
                <a:solidFill>
                  <a:schemeClr val="tx2"/>
                </a:solidFill>
                <a:cs typeface="Arial" pitchFamily="34" charset="0"/>
              </a:rPr>
              <a:t> ®</a:t>
            </a:r>
            <a:r>
              <a:rPr lang="en-US" sz="2800" dirty="0" smtClean="0">
                <a:solidFill>
                  <a:srgbClr val="0070C0"/>
                </a:solidFill>
              </a:rPr>
              <a:t> GT</a:t>
            </a:r>
          </a:p>
          <a:p>
            <a:pPr lvl="1"/>
            <a:r>
              <a:rPr lang="en-US" sz="2400" dirty="0" smtClean="0"/>
              <a:t>Oxyfluorfen + </a:t>
            </a:r>
            <a:r>
              <a:rPr lang="en-US" sz="2400" i="1" dirty="0" smtClean="0">
                <a:solidFill>
                  <a:srgbClr val="0070C0"/>
                </a:solidFill>
              </a:rPr>
              <a:t>penoxsulam</a:t>
            </a:r>
            <a:r>
              <a:rPr lang="en-US" sz="2400" dirty="0" smtClean="0"/>
              <a:t>, 3.93 + 0.083 lb </a:t>
            </a:r>
            <a:r>
              <a:rPr lang="en-US" sz="2400" dirty="0" err="1" smtClean="0"/>
              <a:t>ai</a:t>
            </a:r>
            <a:r>
              <a:rPr lang="en-US" sz="2400" dirty="0" smtClean="0"/>
              <a:t>/gallon, SC</a:t>
            </a:r>
          </a:p>
          <a:p>
            <a:pPr lvl="1"/>
            <a:r>
              <a:rPr lang="en-US" sz="2400" dirty="0" smtClean="0"/>
              <a:t>Preemergent and early post emergent weed control</a:t>
            </a:r>
          </a:p>
          <a:p>
            <a:pPr lvl="1"/>
            <a:r>
              <a:rPr lang="en-US" sz="2400" dirty="0" smtClean="0"/>
              <a:t>Registered for use on </a:t>
            </a:r>
            <a:r>
              <a:rPr lang="en-US" sz="2400" dirty="0" err="1" smtClean="0"/>
              <a:t>noncropland</a:t>
            </a:r>
            <a:r>
              <a:rPr lang="en-US" sz="2400" dirty="0" smtClean="0"/>
              <a:t> and on nuts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GoalTender</a:t>
            </a:r>
            <a:r>
              <a:rPr lang="en-US" sz="2800" baseline="30000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2800" baseline="30000" dirty="0" smtClean="0">
                <a:solidFill>
                  <a:schemeClr val="tx2"/>
                </a:solidFill>
                <a:cs typeface="Arial" pitchFamily="34" charset="0"/>
              </a:rPr>
              <a:t>®</a:t>
            </a:r>
            <a:endParaRPr lang="en-US" sz="2800" dirty="0" smtClean="0">
              <a:solidFill>
                <a:srgbClr val="0070C0"/>
              </a:solidFill>
            </a:endParaRPr>
          </a:p>
          <a:p>
            <a:pPr lvl="1" eaLnBrk="1" hangingPunct="1"/>
            <a:r>
              <a:rPr lang="en-US" sz="2400" i="1" dirty="0" smtClean="0">
                <a:solidFill>
                  <a:srgbClr val="0070C0"/>
                </a:solidFill>
              </a:rPr>
              <a:t>Oxyfluorfen</a:t>
            </a:r>
            <a:r>
              <a:rPr lang="en-US" sz="2400" dirty="0" smtClean="0"/>
              <a:t>, 4 lb </a:t>
            </a:r>
            <a:r>
              <a:rPr lang="en-US" sz="2400" dirty="0" err="1" smtClean="0"/>
              <a:t>ai</a:t>
            </a:r>
            <a:r>
              <a:rPr lang="en-US" sz="2400" dirty="0" smtClean="0"/>
              <a:t>/gallon SC</a:t>
            </a:r>
          </a:p>
          <a:p>
            <a:pPr lvl="1" eaLnBrk="1" hangingPunct="1"/>
            <a:r>
              <a:rPr lang="en-US" sz="2400" dirty="0" smtClean="0"/>
              <a:t>Preemergent and early post emergent weed control</a:t>
            </a:r>
          </a:p>
          <a:p>
            <a:pPr lvl="1" eaLnBrk="1" hangingPunct="1"/>
            <a:r>
              <a:rPr lang="en-US" sz="2400" dirty="0" smtClean="0"/>
              <a:t>Registered for use on conifer seedbeds, transplants, container stock and Christmas trees</a:t>
            </a:r>
          </a:p>
          <a:p>
            <a:pPr lvl="1" eaLnBrk="1" hangingPunct="1"/>
            <a:r>
              <a:rPr lang="en-US" sz="2400" dirty="0" smtClean="0"/>
              <a:t>Also on cottonwood, eucalyptus, tree fruits, nuts and vines and other </a:t>
            </a:r>
            <a:r>
              <a:rPr lang="en-US" sz="2400" dirty="0" smtClean="0"/>
              <a:t>crops</a:t>
            </a:r>
            <a:endParaRPr lang="en-US" sz="2400" dirty="0" smtClean="0"/>
          </a:p>
        </p:txBody>
      </p:sp>
      <p:pic>
        <p:nvPicPr>
          <p:cNvPr id="5" name="Picture 4" descr="GoalTender_USA_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467600" y="3048000"/>
            <a:ext cx="1404339" cy="1035050"/>
          </a:xfrm>
          <a:prstGeom prst="rect">
            <a:avLst/>
          </a:prstGeom>
        </p:spPr>
      </p:pic>
      <p:pic>
        <p:nvPicPr>
          <p:cNvPr id="6" name="Picture 5" descr="Pindar_GT_USA_0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43800" y="609600"/>
            <a:ext cx="1371600" cy="865163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324600" y="6248400"/>
            <a:ext cx="30480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aseline="30000" dirty="0" smtClean="0"/>
              <a:t>®™</a:t>
            </a:r>
            <a:r>
              <a:rPr lang="en-US" sz="1000" dirty="0" smtClean="0"/>
              <a:t>Trademark of The Dow Chemical Company (“Dow”) or an affiliated company of Dow</a:t>
            </a:r>
          </a:p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chemeClr val="tx1"/>
                </a:solidFill>
                <a:cs typeface="Arial" pitchFamily="34" charset="0"/>
              </a:rPr>
              <a:t>Always </a:t>
            </a:r>
            <a:r>
              <a:rPr lang="en-US" sz="1000" dirty="0">
                <a:solidFill>
                  <a:schemeClr val="tx1"/>
                </a:solidFill>
                <a:cs typeface="Arial" pitchFamily="34" charset="0"/>
              </a:rPr>
              <a:t>read and follow label directions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152400"/>
            <a:ext cx="8229600" cy="1143000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 smtClean="0"/>
              <a:t>Pindar</a:t>
            </a:r>
            <a:r>
              <a:rPr lang="en-US" sz="3600" baseline="30000" dirty="0" smtClean="0">
                <a:cs typeface="Arial" pitchFamily="34" charset="0"/>
              </a:rPr>
              <a:t>®</a:t>
            </a:r>
            <a:r>
              <a:rPr lang="en-US" dirty="0" smtClean="0"/>
              <a:t> </a:t>
            </a:r>
            <a:r>
              <a:rPr lang="en-US" dirty="0" smtClean="0"/>
              <a:t>GT</a:t>
            </a:r>
            <a:r>
              <a:rPr lang="en-US" dirty="0"/>
              <a:t>?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60960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A premix of: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Penoxsulam:  </a:t>
            </a:r>
            <a:r>
              <a:rPr lang="en-US" sz="2400" i="1" dirty="0"/>
              <a:t>A new ALS </a:t>
            </a:r>
            <a:r>
              <a:rPr lang="en-US" sz="2400" i="1" dirty="0" smtClean="0"/>
              <a:t>herbicide </a:t>
            </a:r>
            <a:r>
              <a:rPr lang="en-US" sz="2400" i="1" dirty="0"/>
              <a:t>with broad spectrum weed control for </a:t>
            </a:r>
            <a:r>
              <a:rPr lang="en-US" sz="2400" i="1" dirty="0" smtClean="0"/>
              <a:t>use in tree </a:t>
            </a:r>
            <a:r>
              <a:rPr lang="en-US" sz="2400" i="1" dirty="0"/>
              <a:t>nut </a:t>
            </a:r>
            <a:r>
              <a:rPr lang="en-US" sz="2400" i="1" dirty="0" smtClean="0"/>
              <a:t>crops</a:t>
            </a:r>
            <a:endParaRPr lang="en-US" sz="2400" i="1" dirty="0"/>
          </a:p>
          <a:p>
            <a:pPr lvl="1">
              <a:lnSpc>
                <a:spcPct val="90000"/>
              </a:lnSpc>
            </a:pPr>
            <a:r>
              <a:rPr lang="en-US" sz="2400" b="1" dirty="0"/>
              <a:t>Oxyfluorfen: </a:t>
            </a:r>
            <a:r>
              <a:rPr lang="en-US" sz="2400" i="1" dirty="0"/>
              <a:t>a </a:t>
            </a:r>
            <a:r>
              <a:rPr lang="en-US" sz="2400" i="1" dirty="0" smtClean="0"/>
              <a:t>PPO inhibitor that has been a long </a:t>
            </a:r>
            <a:r>
              <a:rPr lang="en-US" sz="2400" i="1" dirty="0"/>
              <a:t>time </a:t>
            </a:r>
            <a:r>
              <a:rPr lang="en-US" sz="2400" i="1" dirty="0" smtClean="0"/>
              <a:t>agricultural  </a:t>
            </a:r>
            <a:r>
              <a:rPr lang="en-US" sz="2400" i="1" dirty="0"/>
              <a:t>standard for broad spectrum residual and contact weed </a:t>
            </a:r>
            <a:r>
              <a:rPr lang="en-US" sz="2400" i="1" dirty="0" smtClean="0"/>
              <a:t>control</a:t>
            </a:r>
            <a:endParaRPr lang="en-US" sz="2400" i="1" dirty="0"/>
          </a:p>
          <a:p>
            <a:pPr>
              <a:lnSpc>
                <a:spcPct val="90000"/>
              </a:lnSpc>
            </a:pPr>
            <a:r>
              <a:rPr lang="en-US" sz="2800" b="1" dirty="0"/>
              <a:t>SC Formulation</a:t>
            </a:r>
            <a:r>
              <a:rPr lang="en-US" sz="2800" dirty="0"/>
              <a:t> </a:t>
            </a:r>
            <a:r>
              <a:rPr lang="en-US" sz="2800" b="1" dirty="0"/>
              <a:t>containing: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Penoxsulam:  </a:t>
            </a:r>
            <a:r>
              <a:rPr lang="en-US" sz="2400" dirty="0"/>
              <a:t>0.083 </a:t>
            </a:r>
            <a:r>
              <a:rPr lang="en-US" sz="2400" dirty="0" smtClean="0"/>
              <a:t>lb/gallon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b="1" dirty="0"/>
              <a:t>Oxyfluorfen:   </a:t>
            </a:r>
            <a:r>
              <a:rPr lang="en-US" sz="2400" dirty="0"/>
              <a:t>3.96 </a:t>
            </a:r>
            <a:r>
              <a:rPr lang="en-US" sz="2400" dirty="0" smtClean="0"/>
              <a:t>lb/gallon</a:t>
            </a:r>
            <a:endParaRPr lang="en-US" sz="2400" dirty="0"/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62600" y="3581400"/>
            <a:ext cx="2949575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Pindar_GT_USA_0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50620" y="1295400"/>
            <a:ext cx="2657708" cy="1676400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324600" y="6248400"/>
            <a:ext cx="30480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aseline="30000" dirty="0" smtClean="0"/>
              <a:t>®™</a:t>
            </a:r>
            <a:r>
              <a:rPr lang="en-US" sz="1000" dirty="0" smtClean="0"/>
              <a:t>Trademark of The Dow Chemical Company (“Dow”) or an affiliated company of Dow</a:t>
            </a:r>
          </a:p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chemeClr val="tx1"/>
                </a:solidFill>
                <a:cs typeface="Arial" pitchFamily="34" charset="0"/>
              </a:rPr>
              <a:t>Always </a:t>
            </a:r>
            <a:r>
              <a:rPr lang="en-US" sz="1000" dirty="0">
                <a:solidFill>
                  <a:schemeClr val="tx1"/>
                </a:solidFill>
                <a:cs typeface="Arial" pitchFamily="34" charset="0"/>
              </a:rPr>
              <a:t>read and follow label directions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Pindar</a:t>
            </a:r>
            <a:r>
              <a:rPr lang="en-US" sz="3200" baseline="30000" dirty="0" smtClean="0">
                <a:latin typeface="Arial" pitchFamily="34" charset="0"/>
                <a:cs typeface="Arial" pitchFamily="34" charset="0"/>
              </a:rPr>
              <a:t> ®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GT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– Control across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all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broadleaf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weeds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from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fall applications in CA after 6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months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-76200" y="6461125"/>
            <a:ext cx="81633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All </a:t>
            </a:r>
            <a:r>
              <a:rPr lang="en-US" b="1" dirty="0"/>
              <a:t>treatments included Glyphosate </a:t>
            </a:r>
            <a:r>
              <a:rPr lang="en-US" b="1" dirty="0" smtClean="0"/>
              <a:t>@ 3pts</a:t>
            </a:r>
            <a:endParaRPr lang="en-US" b="1" dirty="0"/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 rot="16200000">
            <a:off x="-455612" y="3028662"/>
            <a:ext cx="23749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/>
              <a:t>% control</a:t>
            </a:r>
          </a:p>
        </p:txBody>
      </p:sp>
      <p:sp>
        <p:nvSpPr>
          <p:cNvPr id="103434" name="Rectangle 10"/>
          <p:cNvSpPr>
            <a:spLocks noChangeArrowheads="1"/>
          </p:cNvSpPr>
          <p:nvPr/>
        </p:nvSpPr>
        <p:spPr bwMode="auto">
          <a:xfrm>
            <a:off x="1411249" y="1367135"/>
            <a:ext cx="62087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>
                <a:solidFill>
                  <a:srgbClr val="0070C0"/>
                </a:solidFill>
              </a:rPr>
              <a:t>Summary </a:t>
            </a:r>
            <a:r>
              <a:rPr lang="en-US" sz="2400" b="0" dirty="0" smtClean="0">
                <a:solidFill>
                  <a:srgbClr val="0070C0"/>
                </a:solidFill>
              </a:rPr>
              <a:t>of </a:t>
            </a:r>
            <a:r>
              <a:rPr lang="en-US" sz="2400" b="0" dirty="0">
                <a:solidFill>
                  <a:srgbClr val="0070C0"/>
                </a:solidFill>
              </a:rPr>
              <a:t>over 100 </a:t>
            </a:r>
            <a:r>
              <a:rPr lang="en-US" sz="2400" b="0" dirty="0" smtClean="0">
                <a:solidFill>
                  <a:srgbClr val="0070C0"/>
                </a:solidFill>
              </a:rPr>
              <a:t>trials </a:t>
            </a:r>
            <a:r>
              <a:rPr lang="en-US" sz="2400" b="0" dirty="0">
                <a:solidFill>
                  <a:srgbClr val="0070C0"/>
                </a:solidFill>
              </a:rPr>
              <a:t>from 2004-2009</a:t>
            </a:r>
          </a:p>
        </p:txBody>
      </p:sp>
      <p:sp>
        <p:nvSpPr>
          <p:cNvPr id="103439" name="Text Box 15"/>
          <p:cNvSpPr txBox="1">
            <a:spLocks noChangeArrowheads="1"/>
          </p:cNvSpPr>
          <p:nvPr/>
        </p:nvSpPr>
        <p:spPr bwMode="auto">
          <a:xfrm>
            <a:off x="0" y="6156325"/>
            <a:ext cx="243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n=number </a:t>
            </a:r>
            <a:r>
              <a:rPr lang="en-US" b="1" dirty="0"/>
              <a:t>of </a:t>
            </a:r>
            <a:r>
              <a:rPr lang="en-US" b="1" dirty="0" err="1"/>
              <a:t>obvs</a:t>
            </a:r>
            <a:r>
              <a:rPr lang="en-US" b="1" dirty="0"/>
              <a:t>.</a:t>
            </a:r>
          </a:p>
        </p:txBody>
      </p:sp>
      <p:sp>
        <p:nvSpPr>
          <p:cNvPr id="103441" name="AutoShape 17"/>
          <p:cNvSpPr>
            <a:spLocks noChangeAspect="1" noChangeArrowheads="1" noTextEdit="1"/>
          </p:cNvSpPr>
          <p:nvPr/>
        </p:nvSpPr>
        <p:spPr bwMode="auto">
          <a:xfrm>
            <a:off x="533400" y="1600200"/>
            <a:ext cx="75438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3" name="Freeform 19"/>
          <p:cNvSpPr>
            <a:spLocks/>
          </p:cNvSpPr>
          <p:nvPr/>
        </p:nvSpPr>
        <p:spPr bwMode="auto">
          <a:xfrm>
            <a:off x="1389063" y="5314950"/>
            <a:ext cx="6237287" cy="158750"/>
          </a:xfrm>
          <a:custGeom>
            <a:avLst/>
            <a:gdLst/>
            <a:ahLst/>
            <a:cxnLst>
              <a:cxn ang="0">
                <a:pos x="0" y="100"/>
              </a:cxn>
              <a:cxn ang="0">
                <a:pos x="128" y="0"/>
              </a:cxn>
              <a:cxn ang="0">
                <a:pos x="3929" y="0"/>
              </a:cxn>
              <a:cxn ang="0">
                <a:pos x="3802" y="100"/>
              </a:cxn>
              <a:cxn ang="0">
                <a:pos x="0" y="100"/>
              </a:cxn>
            </a:cxnLst>
            <a:rect l="0" t="0" r="r" b="b"/>
            <a:pathLst>
              <a:path w="3929" h="100">
                <a:moveTo>
                  <a:pt x="0" y="100"/>
                </a:moveTo>
                <a:lnTo>
                  <a:pt x="128" y="0"/>
                </a:lnTo>
                <a:lnTo>
                  <a:pt x="3929" y="0"/>
                </a:lnTo>
                <a:lnTo>
                  <a:pt x="3802" y="100"/>
                </a:lnTo>
                <a:lnTo>
                  <a:pt x="0" y="10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4" name="Freeform 20"/>
          <p:cNvSpPr>
            <a:spLocks/>
          </p:cNvSpPr>
          <p:nvPr/>
        </p:nvSpPr>
        <p:spPr bwMode="auto">
          <a:xfrm>
            <a:off x="1389063" y="2117725"/>
            <a:ext cx="203200" cy="3355975"/>
          </a:xfrm>
          <a:custGeom>
            <a:avLst/>
            <a:gdLst/>
            <a:ahLst/>
            <a:cxnLst>
              <a:cxn ang="0">
                <a:pos x="0" y="2114"/>
              </a:cxn>
              <a:cxn ang="0">
                <a:pos x="0" y="100"/>
              </a:cxn>
              <a:cxn ang="0">
                <a:pos x="128" y="0"/>
              </a:cxn>
              <a:cxn ang="0">
                <a:pos x="128" y="2014"/>
              </a:cxn>
              <a:cxn ang="0">
                <a:pos x="0" y="2114"/>
              </a:cxn>
            </a:cxnLst>
            <a:rect l="0" t="0" r="r" b="b"/>
            <a:pathLst>
              <a:path w="128" h="2114">
                <a:moveTo>
                  <a:pt x="0" y="2114"/>
                </a:moveTo>
                <a:lnTo>
                  <a:pt x="0" y="100"/>
                </a:lnTo>
                <a:lnTo>
                  <a:pt x="128" y="0"/>
                </a:lnTo>
                <a:lnTo>
                  <a:pt x="128" y="2014"/>
                </a:lnTo>
                <a:lnTo>
                  <a:pt x="0" y="2114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5" name="Rectangle 21"/>
          <p:cNvSpPr>
            <a:spLocks noChangeArrowheads="1"/>
          </p:cNvSpPr>
          <p:nvPr/>
        </p:nvSpPr>
        <p:spPr bwMode="auto">
          <a:xfrm>
            <a:off x="1592263" y="2117725"/>
            <a:ext cx="6034087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6" name="Freeform 22"/>
          <p:cNvSpPr>
            <a:spLocks/>
          </p:cNvSpPr>
          <p:nvPr/>
        </p:nvSpPr>
        <p:spPr bwMode="auto">
          <a:xfrm>
            <a:off x="1389063" y="5314950"/>
            <a:ext cx="6237287" cy="158750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18" y="0"/>
              </a:cxn>
              <a:cxn ang="0">
                <a:pos x="554" y="0"/>
              </a:cxn>
            </a:cxnLst>
            <a:rect l="0" t="0" r="r" b="b"/>
            <a:pathLst>
              <a:path w="554" h="14">
                <a:moveTo>
                  <a:pt x="0" y="14"/>
                </a:moveTo>
                <a:lnTo>
                  <a:pt x="18" y="0"/>
                </a:lnTo>
                <a:lnTo>
                  <a:pt x="554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7" name="Freeform 23"/>
          <p:cNvSpPr>
            <a:spLocks/>
          </p:cNvSpPr>
          <p:nvPr/>
        </p:nvSpPr>
        <p:spPr bwMode="auto">
          <a:xfrm>
            <a:off x="1389063" y="4673600"/>
            <a:ext cx="6237287" cy="157163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18" y="0"/>
              </a:cxn>
              <a:cxn ang="0">
                <a:pos x="554" y="0"/>
              </a:cxn>
            </a:cxnLst>
            <a:rect l="0" t="0" r="r" b="b"/>
            <a:pathLst>
              <a:path w="554" h="14">
                <a:moveTo>
                  <a:pt x="0" y="14"/>
                </a:moveTo>
                <a:lnTo>
                  <a:pt x="18" y="0"/>
                </a:lnTo>
                <a:lnTo>
                  <a:pt x="554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8" name="Freeform 24"/>
          <p:cNvSpPr>
            <a:spLocks/>
          </p:cNvSpPr>
          <p:nvPr/>
        </p:nvSpPr>
        <p:spPr bwMode="auto">
          <a:xfrm>
            <a:off x="1389063" y="4032250"/>
            <a:ext cx="6237287" cy="157163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18" y="0"/>
              </a:cxn>
              <a:cxn ang="0">
                <a:pos x="554" y="0"/>
              </a:cxn>
            </a:cxnLst>
            <a:rect l="0" t="0" r="r" b="b"/>
            <a:pathLst>
              <a:path w="554" h="14">
                <a:moveTo>
                  <a:pt x="0" y="14"/>
                </a:moveTo>
                <a:lnTo>
                  <a:pt x="18" y="0"/>
                </a:lnTo>
                <a:lnTo>
                  <a:pt x="554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9" name="Freeform 25"/>
          <p:cNvSpPr>
            <a:spLocks/>
          </p:cNvSpPr>
          <p:nvPr/>
        </p:nvSpPr>
        <p:spPr bwMode="auto">
          <a:xfrm>
            <a:off x="1389063" y="3402013"/>
            <a:ext cx="6237287" cy="157162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18" y="0"/>
              </a:cxn>
              <a:cxn ang="0">
                <a:pos x="554" y="0"/>
              </a:cxn>
            </a:cxnLst>
            <a:rect l="0" t="0" r="r" b="b"/>
            <a:pathLst>
              <a:path w="554" h="14">
                <a:moveTo>
                  <a:pt x="0" y="14"/>
                </a:moveTo>
                <a:lnTo>
                  <a:pt x="18" y="0"/>
                </a:lnTo>
                <a:lnTo>
                  <a:pt x="554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0" name="Freeform 26"/>
          <p:cNvSpPr>
            <a:spLocks/>
          </p:cNvSpPr>
          <p:nvPr/>
        </p:nvSpPr>
        <p:spPr bwMode="auto">
          <a:xfrm>
            <a:off x="1389063" y="2759075"/>
            <a:ext cx="6237287" cy="158750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18" y="0"/>
              </a:cxn>
              <a:cxn ang="0">
                <a:pos x="554" y="0"/>
              </a:cxn>
            </a:cxnLst>
            <a:rect l="0" t="0" r="r" b="b"/>
            <a:pathLst>
              <a:path w="554" h="14">
                <a:moveTo>
                  <a:pt x="0" y="14"/>
                </a:moveTo>
                <a:lnTo>
                  <a:pt x="18" y="0"/>
                </a:lnTo>
                <a:lnTo>
                  <a:pt x="554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1" name="Freeform 27"/>
          <p:cNvSpPr>
            <a:spLocks/>
          </p:cNvSpPr>
          <p:nvPr/>
        </p:nvSpPr>
        <p:spPr bwMode="auto">
          <a:xfrm>
            <a:off x="1389063" y="2117725"/>
            <a:ext cx="6237287" cy="158750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18" y="0"/>
              </a:cxn>
              <a:cxn ang="0">
                <a:pos x="554" y="0"/>
              </a:cxn>
            </a:cxnLst>
            <a:rect l="0" t="0" r="r" b="b"/>
            <a:pathLst>
              <a:path w="554" h="14">
                <a:moveTo>
                  <a:pt x="0" y="14"/>
                </a:moveTo>
                <a:lnTo>
                  <a:pt x="18" y="0"/>
                </a:lnTo>
                <a:lnTo>
                  <a:pt x="554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2" name="Freeform 28"/>
          <p:cNvSpPr>
            <a:spLocks/>
          </p:cNvSpPr>
          <p:nvPr/>
        </p:nvSpPr>
        <p:spPr bwMode="auto">
          <a:xfrm>
            <a:off x="1389063" y="5314950"/>
            <a:ext cx="6237287" cy="158750"/>
          </a:xfrm>
          <a:custGeom>
            <a:avLst/>
            <a:gdLst/>
            <a:ahLst/>
            <a:cxnLst>
              <a:cxn ang="0">
                <a:pos x="3929" y="0"/>
              </a:cxn>
              <a:cxn ang="0">
                <a:pos x="3802" y="100"/>
              </a:cxn>
              <a:cxn ang="0">
                <a:pos x="0" y="100"/>
              </a:cxn>
              <a:cxn ang="0">
                <a:pos x="128" y="0"/>
              </a:cxn>
              <a:cxn ang="0">
                <a:pos x="3929" y="0"/>
              </a:cxn>
            </a:cxnLst>
            <a:rect l="0" t="0" r="r" b="b"/>
            <a:pathLst>
              <a:path w="3929" h="100">
                <a:moveTo>
                  <a:pt x="3929" y="0"/>
                </a:moveTo>
                <a:lnTo>
                  <a:pt x="3802" y="100"/>
                </a:lnTo>
                <a:lnTo>
                  <a:pt x="0" y="100"/>
                </a:lnTo>
                <a:lnTo>
                  <a:pt x="128" y="0"/>
                </a:lnTo>
                <a:lnTo>
                  <a:pt x="3929" y="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3" name="Freeform 29"/>
          <p:cNvSpPr>
            <a:spLocks/>
          </p:cNvSpPr>
          <p:nvPr/>
        </p:nvSpPr>
        <p:spPr bwMode="auto">
          <a:xfrm>
            <a:off x="1389063" y="2117725"/>
            <a:ext cx="203200" cy="3355975"/>
          </a:xfrm>
          <a:custGeom>
            <a:avLst/>
            <a:gdLst/>
            <a:ahLst/>
            <a:cxnLst>
              <a:cxn ang="0">
                <a:pos x="0" y="2114"/>
              </a:cxn>
              <a:cxn ang="0">
                <a:pos x="0" y="100"/>
              </a:cxn>
              <a:cxn ang="0">
                <a:pos x="128" y="0"/>
              </a:cxn>
              <a:cxn ang="0">
                <a:pos x="128" y="2014"/>
              </a:cxn>
              <a:cxn ang="0">
                <a:pos x="0" y="2114"/>
              </a:cxn>
            </a:cxnLst>
            <a:rect l="0" t="0" r="r" b="b"/>
            <a:pathLst>
              <a:path w="128" h="2114">
                <a:moveTo>
                  <a:pt x="0" y="2114"/>
                </a:moveTo>
                <a:lnTo>
                  <a:pt x="0" y="100"/>
                </a:lnTo>
                <a:lnTo>
                  <a:pt x="128" y="0"/>
                </a:lnTo>
                <a:lnTo>
                  <a:pt x="128" y="2014"/>
                </a:lnTo>
                <a:lnTo>
                  <a:pt x="0" y="2114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4" name="Rectangle 30"/>
          <p:cNvSpPr>
            <a:spLocks noChangeArrowheads="1"/>
          </p:cNvSpPr>
          <p:nvPr/>
        </p:nvSpPr>
        <p:spPr bwMode="auto">
          <a:xfrm>
            <a:off x="1592263" y="2117725"/>
            <a:ext cx="6034087" cy="31972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5" name="Freeform 31"/>
          <p:cNvSpPr>
            <a:spLocks/>
          </p:cNvSpPr>
          <p:nvPr/>
        </p:nvSpPr>
        <p:spPr bwMode="auto">
          <a:xfrm>
            <a:off x="2447925" y="2241550"/>
            <a:ext cx="201613" cy="3232150"/>
          </a:xfrm>
          <a:custGeom>
            <a:avLst/>
            <a:gdLst/>
            <a:ahLst/>
            <a:cxnLst>
              <a:cxn ang="0">
                <a:pos x="0" y="2036"/>
              </a:cxn>
              <a:cxn ang="0">
                <a:pos x="0" y="100"/>
              </a:cxn>
              <a:cxn ang="0">
                <a:pos x="127" y="0"/>
              </a:cxn>
              <a:cxn ang="0">
                <a:pos x="127" y="1936"/>
              </a:cxn>
              <a:cxn ang="0">
                <a:pos x="0" y="2036"/>
              </a:cxn>
            </a:cxnLst>
            <a:rect l="0" t="0" r="r" b="b"/>
            <a:pathLst>
              <a:path w="127" h="2036">
                <a:moveTo>
                  <a:pt x="0" y="2036"/>
                </a:moveTo>
                <a:lnTo>
                  <a:pt x="0" y="100"/>
                </a:lnTo>
                <a:lnTo>
                  <a:pt x="127" y="0"/>
                </a:lnTo>
                <a:lnTo>
                  <a:pt x="127" y="1936"/>
                </a:lnTo>
                <a:lnTo>
                  <a:pt x="0" y="2036"/>
                </a:lnTo>
                <a:close/>
              </a:path>
            </a:pathLst>
          </a:custGeom>
          <a:solidFill>
            <a:srgbClr val="668066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6" name="Rectangle 32"/>
          <p:cNvSpPr>
            <a:spLocks noChangeArrowheads="1"/>
          </p:cNvSpPr>
          <p:nvPr/>
        </p:nvSpPr>
        <p:spPr bwMode="auto">
          <a:xfrm>
            <a:off x="1839913" y="2400300"/>
            <a:ext cx="608012" cy="3073400"/>
          </a:xfrm>
          <a:prstGeom prst="rect">
            <a:avLst/>
          </a:prstGeom>
          <a:solidFill>
            <a:srgbClr val="CCFFCC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7" name="Freeform 33"/>
          <p:cNvSpPr>
            <a:spLocks/>
          </p:cNvSpPr>
          <p:nvPr/>
        </p:nvSpPr>
        <p:spPr bwMode="auto">
          <a:xfrm>
            <a:off x="1839913" y="2241550"/>
            <a:ext cx="809625" cy="158750"/>
          </a:xfrm>
          <a:custGeom>
            <a:avLst/>
            <a:gdLst/>
            <a:ahLst/>
            <a:cxnLst>
              <a:cxn ang="0">
                <a:pos x="383" y="100"/>
              </a:cxn>
              <a:cxn ang="0">
                <a:pos x="510" y="0"/>
              </a:cxn>
              <a:cxn ang="0">
                <a:pos x="127" y="0"/>
              </a:cxn>
              <a:cxn ang="0">
                <a:pos x="0" y="100"/>
              </a:cxn>
              <a:cxn ang="0">
                <a:pos x="383" y="100"/>
              </a:cxn>
            </a:cxnLst>
            <a:rect l="0" t="0" r="r" b="b"/>
            <a:pathLst>
              <a:path w="510" h="100">
                <a:moveTo>
                  <a:pt x="383" y="100"/>
                </a:moveTo>
                <a:lnTo>
                  <a:pt x="510" y="0"/>
                </a:lnTo>
                <a:lnTo>
                  <a:pt x="127" y="0"/>
                </a:lnTo>
                <a:lnTo>
                  <a:pt x="0" y="100"/>
                </a:lnTo>
                <a:lnTo>
                  <a:pt x="383" y="100"/>
                </a:lnTo>
                <a:close/>
              </a:path>
            </a:pathLst>
          </a:custGeom>
          <a:solidFill>
            <a:srgbClr val="99BF99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8" name="Rectangle 34"/>
          <p:cNvSpPr>
            <a:spLocks noChangeArrowheads="1"/>
          </p:cNvSpPr>
          <p:nvPr/>
        </p:nvSpPr>
        <p:spPr bwMode="auto">
          <a:xfrm>
            <a:off x="2189163" y="2039938"/>
            <a:ext cx="211596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 Narrow" pitchFamily="34" charset="0"/>
              </a:rPr>
              <a:t>96</a:t>
            </a:r>
            <a:endParaRPr lang="en-US" sz="2000" b="1" dirty="0"/>
          </a:p>
        </p:txBody>
      </p:sp>
      <p:sp>
        <p:nvSpPr>
          <p:cNvPr id="103459" name="Freeform 35"/>
          <p:cNvSpPr>
            <a:spLocks/>
          </p:cNvSpPr>
          <p:nvPr/>
        </p:nvSpPr>
        <p:spPr bwMode="auto">
          <a:xfrm>
            <a:off x="3956050" y="2535238"/>
            <a:ext cx="203200" cy="2938462"/>
          </a:xfrm>
          <a:custGeom>
            <a:avLst/>
            <a:gdLst/>
            <a:ahLst/>
            <a:cxnLst>
              <a:cxn ang="0">
                <a:pos x="0" y="1851"/>
              </a:cxn>
              <a:cxn ang="0">
                <a:pos x="0" y="99"/>
              </a:cxn>
              <a:cxn ang="0">
                <a:pos x="128" y="0"/>
              </a:cxn>
              <a:cxn ang="0">
                <a:pos x="128" y="1751"/>
              </a:cxn>
              <a:cxn ang="0">
                <a:pos x="0" y="1851"/>
              </a:cxn>
            </a:cxnLst>
            <a:rect l="0" t="0" r="r" b="b"/>
            <a:pathLst>
              <a:path w="128" h="1851">
                <a:moveTo>
                  <a:pt x="0" y="1851"/>
                </a:moveTo>
                <a:lnTo>
                  <a:pt x="0" y="99"/>
                </a:lnTo>
                <a:lnTo>
                  <a:pt x="128" y="0"/>
                </a:lnTo>
                <a:lnTo>
                  <a:pt x="128" y="1751"/>
                </a:lnTo>
                <a:lnTo>
                  <a:pt x="0" y="1851"/>
                </a:lnTo>
                <a:close/>
              </a:path>
            </a:pathLst>
          </a:custGeom>
          <a:solidFill>
            <a:srgbClr val="008000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60" name="Rectangle 36"/>
          <p:cNvSpPr>
            <a:spLocks noChangeArrowheads="1"/>
          </p:cNvSpPr>
          <p:nvPr/>
        </p:nvSpPr>
        <p:spPr bwMode="auto">
          <a:xfrm>
            <a:off x="3348038" y="2692400"/>
            <a:ext cx="608012" cy="2781300"/>
          </a:xfrm>
          <a:prstGeom prst="rect">
            <a:avLst/>
          </a:prstGeom>
          <a:solidFill>
            <a:srgbClr val="00FF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61" name="Freeform 37"/>
          <p:cNvSpPr>
            <a:spLocks/>
          </p:cNvSpPr>
          <p:nvPr/>
        </p:nvSpPr>
        <p:spPr bwMode="auto">
          <a:xfrm>
            <a:off x="3348038" y="2535238"/>
            <a:ext cx="811212" cy="157162"/>
          </a:xfrm>
          <a:custGeom>
            <a:avLst/>
            <a:gdLst/>
            <a:ahLst/>
            <a:cxnLst>
              <a:cxn ang="0">
                <a:pos x="383" y="99"/>
              </a:cxn>
              <a:cxn ang="0">
                <a:pos x="511" y="0"/>
              </a:cxn>
              <a:cxn ang="0">
                <a:pos x="128" y="0"/>
              </a:cxn>
              <a:cxn ang="0">
                <a:pos x="0" y="99"/>
              </a:cxn>
              <a:cxn ang="0">
                <a:pos x="383" y="99"/>
              </a:cxn>
            </a:cxnLst>
            <a:rect l="0" t="0" r="r" b="b"/>
            <a:pathLst>
              <a:path w="511" h="99">
                <a:moveTo>
                  <a:pt x="383" y="99"/>
                </a:moveTo>
                <a:lnTo>
                  <a:pt x="511" y="0"/>
                </a:lnTo>
                <a:lnTo>
                  <a:pt x="128" y="0"/>
                </a:lnTo>
                <a:lnTo>
                  <a:pt x="0" y="99"/>
                </a:lnTo>
                <a:lnTo>
                  <a:pt x="383" y="99"/>
                </a:lnTo>
                <a:close/>
              </a:path>
            </a:pathLst>
          </a:custGeom>
          <a:solidFill>
            <a:srgbClr val="00BF00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62" name="Rectangle 38"/>
          <p:cNvSpPr>
            <a:spLocks noChangeArrowheads="1"/>
          </p:cNvSpPr>
          <p:nvPr/>
        </p:nvSpPr>
        <p:spPr bwMode="auto">
          <a:xfrm>
            <a:off x="3629025" y="2276475"/>
            <a:ext cx="2115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Narrow" pitchFamily="34" charset="0"/>
              </a:rPr>
              <a:t>87</a:t>
            </a:r>
            <a:endParaRPr lang="en-US" sz="2000" b="1"/>
          </a:p>
        </p:txBody>
      </p:sp>
      <p:sp>
        <p:nvSpPr>
          <p:cNvPr id="103463" name="Freeform 39"/>
          <p:cNvSpPr>
            <a:spLocks/>
          </p:cNvSpPr>
          <p:nvPr/>
        </p:nvSpPr>
        <p:spPr bwMode="auto">
          <a:xfrm>
            <a:off x="5464175" y="2500313"/>
            <a:ext cx="203200" cy="2973387"/>
          </a:xfrm>
          <a:custGeom>
            <a:avLst/>
            <a:gdLst/>
            <a:ahLst/>
            <a:cxnLst>
              <a:cxn ang="0">
                <a:pos x="0" y="1873"/>
              </a:cxn>
              <a:cxn ang="0">
                <a:pos x="0" y="100"/>
              </a:cxn>
              <a:cxn ang="0">
                <a:pos x="128" y="0"/>
              </a:cxn>
              <a:cxn ang="0">
                <a:pos x="128" y="1773"/>
              </a:cxn>
              <a:cxn ang="0">
                <a:pos x="0" y="1873"/>
              </a:cxn>
            </a:cxnLst>
            <a:rect l="0" t="0" r="r" b="b"/>
            <a:pathLst>
              <a:path w="128" h="1873">
                <a:moveTo>
                  <a:pt x="0" y="1873"/>
                </a:moveTo>
                <a:lnTo>
                  <a:pt x="0" y="100"/>
                </a:lnTo>
                <a:lnTo>
                  <a:pt x="128" y="0"/>
                </a:lnTo>
                <a:lnTo>
                  <a:pt x="128" y="1773"/>
                </a:lnTo>
                <a:lnTo>
                  <a:pt x="0" y="1873"/>
                </a:lnTo>
                <a:close/>
              </a:path>
            </a:pathLst>
          </a:custGeom>
          <a:solidFill>
            <a:srgbClr val="668080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64" name="Rectangle 40"/>
          <p:cNvSpPr>
            <a:spLocks noChangeArrowheads="1"/>
          </p:cNvSpPr>
          <p:nvPr/>
        </p:nvSpPr>
        <p:spPr bwMode="auto">
          <a:xfrm>
            <a:off x="4856163" y="2659063"/>
            <a:ext cx="608012" cy="2814637"/>
          </a:xfrm>
          <a:prstGeom prst="rect">
            <a:avLst/>
          </a:prstGeom>
          <a:solidFill>
            <a:srgbClr val="CC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65" name="Freeform 41"/>
          <p:cNvSpPr>
            <a:spLocks/>
          </p:cNvSpPr>
          <p:nvPr/>
        </p:nvSpPr>
        <p:spPr bwMode="auto">
          <a:xfrm>
            <a:off x="4856163" y="2500313"/>
            <a:ext cx="811212" cy="158750"/>
          </a:xfrm>
          <a:custGeom>
            <a:avLst/>
            <a:gdLst/>
            <a:ahLst/>
            <a:cxnLst>
              <a:cxn ang="0">
                <a:pos x="383" y="100"/>
              </a:cxn>
              <a:cxn ang="0">
                <a:pos x="511" y="0"/>
              </a:cxn>
              <a:cxn ang="0">
                <a:pos x="128" y="0"/>
              </a:cxn>
              <a:cxn ang="0">
                <a:pos x="0" y="100"/>
              </a:cxn>
              <a:cxn ang="0">
                <a:pos x="383" y="100"/>
              </a:cxn>
            </a:cxnLst>
            <a:rect l="0" t="0" r="r" b="b"/>
            <a:pathLst>
              <a:path w="511" h="100">
                <a:moveTo>
                  <a:pt x="383" y="100"/>
                </a:moveTo>
                <a:lnTo>
                  <a:pt x="511" y="0"/>
                </a:lnTo>
                <a:lnTo>
                  <a:pt x="128" y="0"/>
                </a:lnTo>
                <a:lnTo>
                  <a:pt x="0" y="100"/>
                </a:lnTo>
                <a:lnTo>
                  <a:pt x="383" y="100"/>
                </a:lnTo>
                <a:close/>
              </a:path>
            </a:pathLst>
          </a:custGeom>
          <a:solidFill>
            <a:srgbClr val="99BFBF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66" name="Rectangle 42"/>
          <p:cNvSpPr>
            <a:spLocks noChangeArrowheads="1"/>
          </p:cNvSpPr>
          <p:nvPr/>
        </p:nvSpPr>
        <p:spPr bwMode="auto">
          <a:xfrm>
            <a:off x="5160963" y="2219325"/>
            <a:ext cx="2115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Narrow" pitchFamily="34" charset="0"/>
              </a:rPr>
              <a:t>88</a:t>
            </a:r>
            <a:endParaRPr lang="en-US" sz="2000" b="1"/>
          </a:p>
        </p:txBody>
      </p:sp>
      <p:sp>
        <p:nvSpPr>
          <p:cNvPr id="103467" name="Freeform 43"/>
          <p:cNvSpPr>
            <a:spLocks/>
          </p:cNvSpPr>
          <p:nvPr/>
        </p:nvSpPr>
        <p:spPr bwMode="auto">
          <a:xfrm>
            <a:off x="6973888" y="2376488"/>
            <a:ext cx="201612" cy="3097212"/>
          </a:xfrm>
          <a:custGeom>
            <a:avLst/>
            <a:gdLst/>
            <a:ahLst/>
            <a:cxnLst>
              <a:cxn ang="0">
                <a:pos x="0" y="1951"/>
              </a:cxn>
              <a:cxn ang="0">
                <a:pos x="0" y="100"/>
              </a:cxn>
              <a:cxn ang="0">
                <a:pos x="127" y="0"/>
              </a:cxn>
              <a:cxn ang="0">
                <a:pos x="127" y="1851"/>
              </a:cxn>
              <a:cxn ang="0">
                <a:pos x="0" y="1951"/>
              </a:cxn>
            </a:cxnLst>
            <a:rect l="0" t="0" r="r" b="b"/>
            <a:pathLst>
              <a:path w="127" h="1951">
                <a:moveTo>
                  <a:pt x="0" y="1951"/>
                </a:moveTo>
                <a:lnTo>
                  <a:pt x="0" y="100"/>
                </a:lnTo>
                <a:lnTo>
                  <a:pt x="127" y="0"/>
                </a:lnTo>
                <a:lnTo>
                  <a:pt x="127" y="1851"/>
                </a:lnTo>
                <a:lnTo>
                  <a:pt x="0" y="1951"/>
                </a:lnTo>
                <a:close/>
              </a:path>
            </a:pathLst>
          </a:custGeom>
          <a:solidFill>
            <a:srgbClr val="80664D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68" name="Rectangle 44"/>
          <p:cNvSpPr>
            <a:spLocks noChangeArrowheads="1"/>
          </p:cNvSpPr>
          <p:nvPr/>
        </p:nvSpPr>
        <p:spPr bwMode="auto">
          <a:xfrm>
            <a:off x="6365875" y="2535238"/>
            <a:ext cx="608013" cy="2938462"/>
          </a:xfrm>
          <a:prstGeom prst="rect">
            <a:avLst/>
          </a:prstGeom>
          <a:solidFill>
            <a:srgbClr val="FFCC99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69" name="Freeform 45"/>
          <p:cNvSpPr>
            <a:spLocks/>
          </p:cNvSpPr>
          <p:nvPr/>
        </p:nvSpPr>
        <p:spPr bwMode="auto">
          <a:xfrm>
            <a:off x="6365875" y="2376488"/>
            <a:ext cx="809625" cy="158750"/>
          </a:xfrm>
          <a:custGeom>
            <a:avLst/>
            <a:gdLst/>
            <a:ahLst/>
            <a:cxnLst>
              <a:cxn ang="0">
                <a:pos x="383" y="100"/>
              </a:cxn>
              <a:cxn ang="0">
                <a:pos x="510" y="0"/>
              </a:cxn>
              <a:cxn ang="0">
                <a:pos x="128" y="0"/>
              </a:cxn>
              <a:cxn ang="0">
                <a:pos x="0" y="100"/>
              </a:cxn>
              <a:cxn ang="0">
                <a:pos x="383" y="100"/>
              </a:cxn>
            </a:cxnLst>
            <a:rect l="0" t="0" r="r" b="b"/>
            <a:pathLst>
              <a:path w="510" h="100">
                <a:moveTo>
                  <a:pt x="383" y="100"/>
                </a:moveTo>
                <a:lnTo>
                  <a:pt x="510" y="0"/>
                </a:lnTo>
                <a:lnTo>
                  <a:pt x="128" y="0"/>
                </a:lnTo>
                <a:lnTo>
                  <a:pt x="0" y="100"/>
                </a:lnTo>
                <a:lnTo>
                  <a:pt x="383" y="100"/>
                </a:lnTo>
                <a:close/>
              </a:path>
            </a:pathLst>
          </a:custGeom>
          <a:solidFill>
            <a:srgbClr val="BF9973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70" name="Rectangle 46"/>
          <p:cNvSpPr>
            <a:spLocks noChangeArrowheads="1"/>
          </p:cNvSpPr>
          <p:nvPr/>
        </p:nvSpPr>
        <p:spPr bwMode="auto">
          <a:xfrm>
            <a:off x="6737350" y="2073275"/>
            <a:ext cx="2115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 Narrow" pitchFamily="34" charset="0"/>
              </a:rPr>
              <a:t>92</a:t>
            </a:r>
            <a:endParaRPr lang="en-US" sz="2000" b="1" dirty="0"/>
          </a:p>
        </p:txBody>
      </p:sp>
      <p:sp>
        <p:nvSpPr>
          <p:cNvPr id="103471" name="Line 47"/>
          <p:cNvSpPr>
            <a:spLocks noChangeShapeType="1"/>
          </p:cNvSpPr>
          <p:nvPr/>
        </p:nvSpPr>
        <p:spPr bwMode="auto">
          <a:xfrm flipV="1">
            <a:off x="1389063" y="2276475"/>
            <a:ext cx="0" cy="31972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72" name="Line 48"/>
          <p:cNvSpPr>
            <a:spLocks noChangeShapeType="1"/>
          </p:cNvSpPr>
          <p:nvPr/>
        </p:nvSpPr>
        <p:spPr bwMode="auto">
          <a:xfrm flipH="1">
            <a:off x="1344613" y="5473700"/>
            <a:ext cx="444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73" name="Line 49"/>
          <p:cNvSpPr>
            <a:spLocks noChangeShapeType="1"/>
          </p:cNvSpPr>
          <p:nvPr/>
        </p:nvSpPr>
        <p:spPr bwMode="auto">
          <a:xfrm flipH="1">
            <a:off x="1344613" y="4830763"/>
            <a:ext cx="444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74" name="Line 50"/>
          <p:cNvSpPr>
            <a:spLocks noChangeShapeType="1"/>
          </p:cNvSpPr>
          <p:nvPr/>
        </p:nvSpPr>
        <p:spPr bwMode="auto">
          <a:xfrm flipH="1">
            <a:off x="1344613" y="4189413"/>
            <a:ext cx="444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75" name="Line 51"/>
          <p:cNvSpPr>
            <a:spLocks noChangeShapeType="1"/>
          </p:cNvSpPr>
          <p:nvPr/>
        </p:nvSpPr>
        <p:spPr bwMode="auto">
          <a:xfrm flipH="1">
            <a:off x="1344613" y="3559175"/>
            <a:ext cx="444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76" name="Line 52"/>
          <p:cNvSpPr>
            <a:spLocks noChangeShapeType="1"/>
          </p:cNvSpPr>
          <p:nvPr/>
        </p:nvSpPr>
        <p:spPr bwMode="auto">
          <a:xfrm flipH="1">
            <a:off x="1344613" y="2917825"/>
            <a:ext cx="444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77" name="Line 53"/>
          <p:cNvSpPr>
            <a:spLocks noChangeShapeType="1"/>
          </p:cNvSpPr>
          <p:nvPr/>
        </p:nvSpPr>
        <p:spPr bwMode="auto">
          <a:xfrm flipH="1">
            <a:off x="1344613" y="2276475"/>
            <a:ext cx="444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78" name="Rectangle 54"/>
          <p:cNvSpPr>
            <a:spLocks noChangeArrowheads="1"/>
          </p:cNvSpPr>
          <p:nvPr/>
        </p:nvSpPr>
        <p:spPr bwMode="auto">
          <a:xfrm>
            <a:off x="1196975" y="5326063"/>
            <a:ext cx="1095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000000"/>
                </a:solidFill>
                <a:latin typeface="Arial Narrow" pitchFamily="34" charset="0"/>
              </a:rPr>
              <a:t>0</a:t>
            </a:r>
            <a:endParaRPr lang="en-US"/>
          </a:p>
        </p:txBody>
      </p:sp>
      <p:sp>
        <p:nvSpPr>
          <p:cNvPr id="103479" name="Rectangle 55"/>
          <p:cNvSpPr>
            <a:spLocks noChangeArrowheads="1"/>
          </p:cNvSpPr>
          <p:nvPr/>
        </p:nvSpPr>
        <p:spPr bwMode="auto">
          <a:xfrm>
            <a:off x="1085850" y="4684713"/>
            <a:ext cx="2190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000000"/>
                </a:solidFill>
                <a:latin typeface="Arial Narrow" pitchFamily="34" charset="0"/>
              </a:rPr>
              <a:t>20</a:t>
            </a:r>
            <a:endParaRPr lang="en-US"/>
          </a:p>
        </p:txBody>
      </p:sp>
      <p:sp>
        <p:nvSpPr>
          <p:cNvPr id="103480" name="Rectangle 56"/>
          <p:cNvSpPr>
            <a:spLocks noChangeArrowheads="1"/>
          </p:cNvSpPr>
          <p:nvPr/>
        </p:nvSpPr>
        <p:spPr bwMode="auto">
          <a:xfrm>
            <a:off x="1085850" y="4043363"/>
            <a:ext cx="2190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000000"/>
                </a:solidFill>
                <a:latin typeface="Arial Narrow" pitchFamily="34" charset="0"/>
              </a:rPr>
              <a:t>40</a:t>
            </a:r>
            <a:endParaRPr lang="en-US"/>
          </a:p>
        </p:txBody>
      </p:sp>
      <p:sp>
        <p:nvSpPr>
          <p:cNvPr id="103481" name="Rectangle 57"/>
          <p:cNvSpPr>
            <a:spLocks noChangeArrowheads="1"/>
          </p:cNvSpPr>
          <p:nvPr/>
        </p:nvSpPr>
        <p:spPr bwMode="auto">
          <a:xfrm>
            <a:off x="1085850" y="3413125"/>
            <a:ext cx="2190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000000"/>
                </a:solidFill>
                <a:latin typeface="Arial Narrow" pitchFamily="34" charset="0"/>
              </a:rPr>
              <a:t>60</a:t>
            </a:r>
            <a:endParaRPr lang="en-US"/>
          </a:p>
        </p:txBody>
      </p:sp>
      <p:sp>
        <p:nvSpPr>
          <p:cNvPr id="103482" name="Rectangle 58"/>
          <p:cNvSpPr>
            <a:spLocks noChangeArrowheads="1"/>
          </p:cNvSpPr>
          <p:nvPr/>
        </p:nvSpPr>
        <p:spPr bwMode="auto">
          <a:xfrm>
            <a:off x="1085850" y="2771775"/>
            <a:ext cx="2190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000000"/>
                </a:solidFill>
                <a:latin typeface="Arial Narrow" pitchFamily="34" charset="0"/>
              </a:rPr>
              <a:t>80</a:t>
            </a:r>
            <a:endParaRPr lang="en-US"/>
          </a:p>
        </p:txBody>
      </p:sp>
      <p:sp>
        <p:nvSpPr>
          <p:cNvPr id="103483" name="Rectangle 59"/>
          <p:cNvSpPr>
            <a:spLocks noChangeArrowheads="1"/>
          </p:cNvSpPr>
          <p:nvPr/>
        </p:nvSpPr>
        <p:spPr bwMode="auto">
          <a:xfrm>
            <a:off x="973138" y="2128838"/>
            <a:ext cx="3286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000000"/>
                </a:solidFill>
                <a:latin typeface="Arial Narrow" pitchFamily="34" charset="0"/>
              </a:rPr>
              <a:t>100</a:t>
            </a:r>
            <a:endParaRPr lang="en-US"/>
          </a:p>
        </p:txBody>
      </p:sp>
      <p:sp>
        <p:nvSpPr>
          <p:cNvPr id="103484" name="Line 60"/>
          <p:cNvSpPr>
            <a:spLocks noChangeShapeType="1"/>
          </p:cNvSpPr>
          <p:nvPr/>
        </p:nvSpPr>
        <p:spPr bwMode="auto">
          <a:xfrm>
            <a:off x="1389063" y="5473700"/>
            <a:ext cx="603567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85" name="Line 61"/>
          <p:cNvSpPr>
            <a:spLocks noChangeShapeType="1"/>
          </p:cNvSpPr>
          <p:nvPr/>
        </p:nvSpPr>
        <p:spPr bwMode="auto">
          <a:xfrm>
            <a:off x="1389063" y="5473700"/>
            <a:ext cx="0" cy="444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86" name="Line 62"/>
          <p:cNvSpPr>
            <a:spLocks noChangeShapeType="1"/>
          </p:cNvSpPr>
          <p:nvPr/>
        </p:nvSpPr>
        <p:spPr bwMode="auto">
          <a:xfrm>
            <a:off x="2897188" y="5473700"/>
            <a:ext cx="0" cy="444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87" name="Line 63"/>
          <p:cNvSpPr>
            <a:spLocks noChangeShapeType="1"/>
          </p:cNvSpPr>
          <p:nvPr/>
        </p:nvSpPr>
        <p:spPr bwMode="auto">
          <a:xfrm>
            <a:off x="4406900" y="5473700"/>
            <a:ext cx="0" cy="444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88" name="Line 64"/>
          <p:cNvSpPr>
            <a:spLocks noChangeShapeType="1"/>
          </p:cNvSpPr>
          <p:nvPr/>
        </p:nvSpPr>
        <p:spPr bwMode="auto">
          <a:xfrm>
            <a:off x="5915025" y="5473700"/>
            <a:ext cx="0" cy="444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89" name="Line 65"/>
          <p:cNvSpPr>
            <a:spLocks noChangeShapeType="1"/>
          </p:cNvSpPr>
          <p:nvPr/>
        </p:nvSpPr>
        <p:spPr bwMode="auto">
          <a:xfrm>
            <a:off x="7424738" y="5473700"/>
            <a:ext cx="0" cy="444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90" name="Rectangle 66"/>
          <p:cNvSpPr>
            <a:spLocks noChangeArrowheads="1"/>
          </p:cNvSpPr>
          <p:nvPr/>
        </p:nvSpPr>
        <p:spPr bwMode="auto">
          <a:xfrm>
            <a:off x="1219200" y="5562600"/>
            <a:ext cx="14266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 Narrow" pitchFamily="34" charset="0"/>
              </a:rPr>
              <a:t>Pindar GT @3pt</a:t>
            </a:r>
            <a:endParaRPr lang="en-US" b="1" dirty="0"/>
          </a:p>
        </p:txBody>
      </p:sp>
      <p:sp>
        <p:nvSpPr>
          <p:cNvPr id="103494" name="Rectangle 70"/>
          <p:cNvSpPr>
            <a:spLocks noChangeArrowheads="1"/>
          </p:cNvSpPr>
          <p:nvPr/>
        </p:nvSpPr>
        <p:spPr bwMode="auto">
          <a:xfrm>
            <a:off x="2819400" y="5567363"/>
            <a:ext cx="1614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 Narrow" pitchFamily="34" charset="0"/>
              </a:rPr>
              <a:t>Rimsulfuron@4oz</a:t>
            </a:r>
            <a:endParaRPr lang="en-US" sz="2000" b="1" dirty="0"/>
          </a:p>
        </p:txBody>
      </p:sp>
      <p:sp>
        <p:nvSpPr>
          <p:cNvPr id="103495" name="Rectangle 71"/>
          <p:cNvSpPr>
            <a:spLocks noChangeArrowheads="1"/>
          </p:cNvSpPr>
          <p:nvPr/>
        </p:nvSpPr>
        <p:spPr bwMode="auto">
          <a:xfrm>
            <a:off x="4530725" y="5567363"/>
            <a:ext cx="15949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 Narrow" pitchFamily="34" charset="0"/>
              </a:rPr>
              <a:t>Flumioxazin@8oz</a:t>
            </a:r>
            <a:endParaRPr lang="en-US" sz="2000" b="1" dirty="0"/>
          </a:p>
        </p:txBody>
      </p:sp>
      <p:sp>
        <p:nvSpPr>
          <p:cNvPr id="103496" name="Rectangle 72"/>
          <p:cNvSpPr>
            <a:spLocks noChangeArrowheads="1"/>
          </p:cNvSpPr>
          <p:nvPr/>
        </p:nvSpPr>
        <p:spPr bwMode="auto">
          <a:xfrm>
            <a:off x="6323515" y="5567363"/>
            <a:ext cx="17536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 Narrow" pitchFamily="34" charset="0"/>
              </a:rPr>
              <a:t>Flumioxazin @12oz</a:t>
            </a:r>
            <a:endParaRPr lang="en-US" sz="2000" b="1" dirty="0"/>
          </a:p>
        </p:txBody>
      </p:sp>
      <p:sp>
        <p:nvSpPr>
          <p:cNvPr id="103497" name="Text Box 73"/>
          <p:cNvSpPr txBox="1">
            <a:spLocks noChangeArrowheads="1"/>
          </p:cNvSpPr>
          <p:nvPr/>
        </p:nvSpPr>
        <p:spPr bwMode="auto">
          <a:xfrm>
            <a:off x="1676400" y="3810000"/>
            <a:ext cx="746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Arial Narrow" pitchFamily="34" charset="0"/>
              </a:rPr>
              <a:t>   n=489</a:t>
            </a:r>
            <a:r>
              <a:rPr lang="en-US" b="1" dirty="0">
                <a:latin typeface="Arial Narrow" pitchFamily="34" charset="0"/>
              </a:rPr>
              <a:t>	              n=231          </a:t>
            </a:r>
            <a:r>
              <a:rPr lang="en-US" b="1" dirty="0" smtClean="0">
                <a:latin typeface="Arial Narrow" pitchFamily="34" charset="0"/>
              </a:rPr>
              <a:t>         n=188</a:t>
            </a:r>
            <a:r>
              <a:rPr lang="en-US" b="1" dirty="0">
                <a:latin typeface="Arial Narrow" pitchFamily="34" charset="0"/>
              </a:rPr>
              <a:t>	</a:t>
            </a:r>
            <a:r>
              <a:rPr lang="en-US" b="1" dirty="0" smtClean="0">
                <a:latin typeface="Arial Narrow" pitchFamily="34" charset="0"/>
              </a:rPr>
              <a:t>  n=223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6324600" y="6248400"/>
            <a:ext cx="30480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aseline="30000" dirty="0" smtClean="0"/>
              <a:t>®™</a:t>
            </a:r>
            <a:r>
              <a:rPr lang="en-US" sz="1000" dirty="0" smtClean="0"/>
              <a:t>Trademark of The Dow Chemical Company (“Dow”) or an affiliated company of Dow</a:t>
            </a:r>
          </a:p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chemeClr val="tx1"/>
                </a:solidFill>
                <a:cs typeface="Arial" pitchFamily="34" charset="0"/>
              </a:rPr>
              <a:t>Always </a:t>
            </a:r>
            <a:r>
              <a:rPr lang="en-US" sz="1000" dirty="0">
                <a:solidFill>
                  <a:schemeClr val="tx1"/>
                </a:solidFill>
                <a:cs typeface="Arial" pitchFamily="34" charset="0"/>
              </a:rPr>
              <a:t>read and follow label directions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 PPT Template-Diamo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 PPT Template-Diamond</Template>
  <TotalTime>3933</TotalTime>
  <Words>2130</Words>
  <Application>Microsoft Office PowerPoint</Application>
  <PresentationFormat>On-screen Show (4:3)</PresentationFormat>
  <Paragraphs>310</Paragraphs>
  <Slides>43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KO PPT Template-Diamond</vt:lpstr>
      <vt:lpstr>Slide 1</vt:lpstr>
      <vt:lpstr>Agenda</vt:lpstr>
      <vt:lpstr>Slide 3</vt:lpstr>
      <vt:lpstr>Forestry Site-prep Trials  Non-treated area</vt:lpstr>
      <vt:lpstr>Forestry Site-prep Trials  GoalTender + Accord XRT II + Oust Extra</vt:lpstr>
      <vt:lpstr>Injury from Herbicides</vt:lpstr>
      <vt:lpstr>Products in New Research Trials</vt:lpstr>
      <vt:lpstr>What is Pindar® GT? </vt:lpstr>
      <vt:lpstr>Pindar ® GT – Control across all broadleaf weeds from fall applications in CA after 6 months  </vt:lpstr>
      <vt:lpstr>Weed Control with Pindar ® GT at 6 months after fall application</vt:lpstr>
      <vt:lpstr>Pindar ® GT - Benefits</vt:lpstr>
      <vt:lpstr>Some Weeds Controlled by Pindar ® GT  over 65 weeds labeled</vt:lpstr>
      <vt:lpstr>Research Questions on Pindar GT</vt:lpstr>
      <vt:lpstr>Pindar GT Assumptions</vt:lpstr>
      <vt:lpstr>Site Preparation Trials Fall or Spring Applications</vt:lpstr>
      <vt:lpstr>2013 Evaluations:  % Bareground at 10 Months After Fall and 7 Months After Spring Treatment  </vt:lpstr>
      <vt:lpstr>2013 Evaluations for White Fir:  % Conifer Injury at 10 Months After Fall and 7 Months After Spring Treatment  </vt:lpstr>
      <vt:lpstr>2013 Evaluations for Sugar Pine:  % Conifer Injury at 10 Months After Fall and 7 Months After Spring Treatment  </vt:lpstr>
      <vt:lpstr>Sugar Pine Tolerance with Fall Application of Milestone + Pindar GT   (7 oz + 3 pt/A)</vt:lpstr>
      <vt:lpstr>2013 Evaluations for Douglas-fir:  % Conifer Injury at 10 Months After Fall and 7 Months After Spring Treatment  </vt:lpstr>
      <vt:lpstr>Milestone + Pindar GT @ 7 oz + 3 pt  Application: October 2012 site prep Photo: August 2013</vt:lpstr>
      <vt:lpstr>Site Preparation Conclusions</vt:lpstr>
      <vt:lpstr>Pindar GT Conifer Tolerance Broadcast over the Top of Newly Planted Trees Manton, CA </vt:lpstr>
      <vt:lpstr> Effect of Pindar GT spring or fall broadcast over the top of newly planted (spring) conifers </vt:lpstr>
      <vt:lpstr>Survival</vt:lpstr>
      <vt:lpstr>% Bareground - March Application (140 days after application)</vt:lpstr>
      <vt:lpstr>Control of Squaw carpet - March Application (140 days after application)</vt:lpstr>
      <vt:lpstr>Squaw carpet control with Pindar GT  photos taken June 11, 2013 (2.5 MAT)</vt:lpstr>
      <vt:lpstr>Ponderosa pine, white fir and Douglas-fir tolerance to Pindar GT</vt:lpstr>
      <vt:lpstr>Nontreated Control</vt:lpstr>
      <vt:lpstr>Pindar GT @ 3 pt applied in March photo at 5 months after treatment </vt:lpstr>
      <vt:lpstr>GoalTender @ 3 pt applied in March photo at 5 months after treatment </vt:lpstr>
      <vt:lpstr>Pindar GT @ 6 pt (2X) over the top of newly planted Ponderosa pine, Douglas-fir and white pine at 5 Months after Planting</vt:lpstr>
      <vt:lpstr>Evaluations for Conifer Roots </vt:lpstr>
      <vt:lpstr>Root Length - March Application (140 days after application)</vt:lpstr>
      <vt:lpstr>New Roots - March Application (140 days after application)</vt:lpstr>
      <vt:lpstr>Pindar GT @ 3pt: Root growth on Ponderosa pine, Douglas-fir and white pine at 5 Months after Planting</vt:lpstr>
      <vt:lpstr>Conclusions to Date about Pindar GT Use in Forestry</vt:lpstr>
      <vt:lpstr>N Idaho  Oct 2012 application of Pindar GT + Milestone @ 3 pt + 7 fl oz Photo taken June 2013 about a 45 to 50 inch rainfall zone, clay loam</vt:lpstr>
      <vt:lpstr>Future Research Needs</vt:lpstr>
      <vt:lpstr>Partnerships </vt:lpstr>
      <vt:lpstr>Slide 42</vt:lpstr>
      <vt:lpstr>Trials with Potential New Products for Site Prep</vt:lpstr>
    </vt:vector>
  </TitlesOfParts>
  <Company>The Dow Chemical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u674232</dc:creator>
  <cp:lastModifiedBy>Vanelle Peterson</cp:lastModifiedBy>
  <cp:revision>270</cp:revision>
  <dcterms:created xsi:type="dcterms:W3CDTF">2012-08-29T19:15:35Z</dcterms:created>
  <dcterms:modified xsi:type="dcterms:W3CDTF">2014-01-16T14:15:58Z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_Steward">
    <vt:lpwstr>Peterson V u084247</vt:lpwstr>
  </property>
  <property fmtid="{D5CDD505-2E9C-101B-9397-08002B2CF9AE}" pid="3" name="Information_Classification">
    <vt:lpwstr/>
  </property>
  <property fmtid="{D5CDD505-2E9C-101B-9397-08002B2CF9AE}" pid="4" name="Record_Title_ID">
    <vt:lpwstr>72</vt:lpwstr>
  </property>
  <property fmtid="{D5CDD505-2E9C-101B-9397-08002B2CF9AE}" pid="5" name="Initial_Creation_Date">
    <vt:filetime>2012-09-05T01:27:50Z</vt:filetime>
  </property>
  <property fmtid="{D5CDD505-2E9C-101B-9397-08002B2CF9AE}" pid="6" name="Retention_Period_Start_Date">
    <vt:filetime>2014-01-16T05:05:48Z</vt:filetime>
  </property>
  <property fmtid="{D5CDD505-2E9C-101B-9397-08002B2CF9AE}" pid="7" name="Last_Reviewed_Date">
    <vt:lpwstr/>
  </property>
  <property fmtid="{D5CDD505-2E9C-101B-9397-08002B2CF9AE}" pid="8" name="Retention_Review_Frequency">
    <vt:lpwstr/>
  </property>
  <property fmtid="{D5CDD505-2E9C-101B-9397-08002B2CF9AE}" pid="9" name="_AdHocReviewCycleID">
    <vt:i4>-1962883614</vt:i4>
  </property>
  <property fmtid="{D5CDD505-2E9C-101B-9397-08002B2CF9AE}" pid="10" name="_NewReviewCycle">
    <vt:lpwstr/>
  </property>
  <property fmtid="{D5CDD505-2E9C-101B-9397-08002B2CF9AE}" pid="11" name="_EmailSubject">
    <vt:lpwstr>WECO meeting</vt:lpwstr>
  </property>
  <property fmtid="{D5CDD505-2E9C-101B-9397-08002B2CF9AE}" pid="12" name="_AuthorEmail">
    <vt:lpwstr>alalexander@dow.com</vt:lpwstr>
  </property>
  <property fmtid="{D5CDD505-2E9C-101B-9397-08002B2CF9AE}" pid="13" name="_AuthorEmailDisplayName">
    <vt:lpwstr>Alexander, Anita L.</vt:lpwstr>
  </property>
  <property fmtid="{D5CDD505-2E9C-101B-9397-08002B2CF9AE}" pid="14" name="Update_Footer">
    <vt:lpwstr>No</vt:lpwstr>
  </property>
  <property fmtid="{D5CDD505-2E9C-101B-9397-08002B2CF9AE}" pid="15" name="Radio_Button">
    <vt:lpwstr>RadioButton2</vt:lpwstr>
  </property>
</Properties>
</file>