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03" r:id="rId2"/>
    <p:sldId id="655" r:id="rId3"/>
    <p:sldId id="656" r:id="rId4"/>
    <p:sldId id="661" r:id="rId5"/>
    <p:sldId id="526" r:id="rId6"/>
    <p:sldId id="660" r:id="rId7"/>
    <p:sldId id="662" r:id="rId8"/>
    <p:sldId id="687" r:id="rId9"/>
    <p:sldId id="647" r:id="rId10"/>
    <p:sldId id="688" r:id="rId11"/>
    <p:sldId id="689" r:id="rId12"/>
    <p:sldId id="702" r:id="rId13"/>
    <p:sldId id="674" r:id="rId14"/>
    <p:sldId id="649" r:id="rId15"/>
    <p:sldId id="697" r:id="rId16"/>
    <p:sldId id="669" r:id="rId17"/>
    <p:sldId id="703" r:id="rId18"/>
    <p:sldId id="696" r:id="rId19"/>
    <p:sldId id="700" r:id="rId20"/>
    <p:sldId id="699" r:id="rId21"/>
    <p:sldId id="692" r:id="rId22"/>
    <p:sldId id="709" r:id="rId23"/>
    <p:sldId id="710" r:id="rId24"/>
    <p:sldId id="706" r:id="rId25"/>
    <p:sldId id="704" r:id="rId26"/>
    <p:sldId id="657" r:id="rId27"/>
    <p:sldId id="652" r:id="rId28"/>
    <p:sldId id="693" r:id="rId29"/>
    <p:sldId id="684" r:id="rId30"/>
    <p:sldId id="694" r:id="rId31"/>
    <p:sldId id="708" r:id="rId32"/>
    <p:sldId id="705" r:id="rId33"/>
    <p:sldId id="676" r:id="rId34"/>
    <p:sldId id="677" r:id="rId35"/>
    <p:sldId id="685" r:id="rId36"/>
    <p:sldId id="648" r:id="rId37"/>
  </p:sldIdLst>
  <p:sldSz cx="10287000" cy="6858000" type="35mm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rgbClr val="CC99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rgbClr val="CC99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rgbClr val="CC99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rgbClr val="CC99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rgbClr val="CC99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rgbClr val="CC99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rgbClr val="CC99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rgbClr val="CC99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rgbClr val="CC99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FA26"/>
    <a:srgbClr val="575343"/>
    <a:srgbClr val="969696"/>
    <a:srgbClr val="777777"/>
    <a:srgbClr val="4F5842"/>
    <a:srgbClr val="99CCFF"/>
    <a:srgbClr val="333300"/>
    <a:srgbClr val="3D3817"/>
    <a:srgbClr val="2D2A1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6208" autoAdjust="0"/>
    <p:restoredTop sz="94660"/>
  </p:normalViewPr>
  <p:slideViewPr>
    <p:cSldViewPr>
      <p:cViewPr varScale="1">
        <p:scale>
          <a:sx n="94" d="100"/>
          <a:sy n="94" d="100"/>
        </p:scale>
        <p:origin x="-96" y="-43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notesViewPr>
    <p:cSldViewPr>
      <p:cViewPr varScale="1">
        <p:scale>
          <a:sx n="52" d="100"/>
          <a:sy n="52" d="100"/>
        </p:scale>
        <p:origin x="-2004" y="-96"/>
      </p:cViewPr>
      <p:guideLst>
        <p:guide orient="horz" pos="2892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8313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t" anchorCtr="0" compatLnSpc="1">
            <a:prstTxWarp prst="textNoShape">
              <a:avLst/>
            </a:prstTxWarp>
          </a:bodyPr>
          <a:lstStyle>
            <a:lvl1pPr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5888" y="0"/>
            <a:ext cx="29241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t" anchorCtr="0" compatLnSpc="1">
            <a:prstTxWarp prst="textNoShape">
              <a:avLst/>
            </a:prstTxWarp>
          </a:bodyPr>
          <a:lstStyle>
            <a:lvl1pPr algn="r"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6013"/>
            <a:ext cx="300831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b" anchorCtr="0" compatLnSpc="1">
            <a:prstTxWarp prst="textNoShape">
              <a:avLst/>
            </a:prstTxWarp>
          </a:bodyPr>
          <a:lstStyle>
            <a:lvl1pPr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5888" y="8736013"/>
            <a:ext cx="29241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b" anchorCtr="0" compatLnSpc="1">
            <a:prstTxWarp prst="textNoShape">
              <a:avLst/>
            </a:prstTxWarp>
          </a:bodyPr>
          <a:lstStyle>
            <a:lvl1pPr algn="r"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D96E077-9534-4F54-A9C1-3731468F6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155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8313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t" anchorCtr="0" compatLnSpc="1">
            <a:prstTxWarp prst="textNoShape">
              <a:avLst/>
            </a:prstTxWarp>
          </a:bodyPr>
          <a:lstStyle>
            <a:lvl1pPr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5888" y="0"/>
            <a:ext cx="29241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t" anchorCtr="0" compatLnSpc="1">
            <a:prstTxWarp prst="textNoShape">
              <a:avLst/>
            </a:prstTxWarp>
          </a:bodyPr>
          <a:lstStyle>
            <a:lvl1pPr algn="r"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6450" y="655638"/>
            <a:ext cx="5240338" cy="349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368800"/>
            <a:ext cx="501332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6013"/>
            <a:ext cx="300831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b" anchorCtr="0" compatLnSpc="1">
            <a:prstTxWarp prst="textNoShape">
              <a:avLst/>
            </a:prstTxWarp>
          </a:bodyPr>
          <a:lstStyle>
            <a:lvl1pPr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5888" y="8736013"/>
            <a:ext cx="29241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88" tIns="43343" rIns="86688" bIns="43343" numCol="1" anchor="b" anchorCtr="0" compatLnSpc="1">
            <a:prstTxWarp prst="textNoShape">
              <a:avLst/>
            </a:prstTxWarp>
          </a:bodyPr>
          <a:lstStyle>
            <a:lvl1pPr algn="r" defTabSz="866124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0F7F951-9E8E-4C92-9BA6-22189F2F0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6090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5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1838" indent="-280988" defTabSz="865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7125" indent="-225425" defTabSz="865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7975" indent="-225425" defTabSz="865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28825" indent="-225425" defTabSz="865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86025" indent="-225425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225" indent="-225425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00425" indent="-225425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57625" indent="-225425" defTabSz="865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7CDA48F-892C-4BA5-ABFE-22D9BF3E188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A61F3-904F-408F-80CE-94E8FA2B2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38138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BD8F6-2869-4DCE-AB64-FF91AF296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39737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2B9B2-E866-402B-977E-A92D55497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03591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12C8-0336-4504-A68F-6BA48784B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17905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31600-D497-4D57-BF68-580249401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85155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71525" y="609600"/>
            <a:ext cx="874395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6CBE1-861F-423A-AC6C-3604F53D0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7006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8E98F-EC08-40AC-83E9-DF569007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0056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7558-AFCB-411A-BD27-58EFFE564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26481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8E5D-119C-4538-BA6A-65692BC6B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15196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BE427-E1D5-4CDE-98C5-EA96D3A90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29943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1DE6-7643-4B61-B37B-BF53E969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6660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D9C2C-7939-4770-88D8-12D357851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8142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7278D-97D2-4326-97E9-E28F20491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30600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FE331-9FDC-494D-99E4-28F3EF0D6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09705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A99E09B-9BCF-426B-A356-7F2212214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" y="1905000"/>
            <a:ext cx="9601200" cy="2057400"/>
          </a:xfrm>
        </p:spPr>
        <p:txBody>
          <a:bodyPr/>
          <a:lstStyle/>
          <a:p>
            <a:r>
              <a:rPr lang="en-US" altLang="en-US" sz="3200" b="1" dirty="0" smtClean="0"/>
              <a:t>Fire resistance and fire resilience: forest management in a time of increasing fire activity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409700" y="3643313"/>
            <a:ext cx="7620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/>
              <a:t>Eric Knapp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0" i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 i="1"/>
              <a:t>US Forest Service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 i="1"/>
              <a:t>Pacific Southwest Research Station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 i="1"/>
              <a:t>Redding, CA </a:t>
            </a:r>
          </a:p>
        </p:txBody>
      </p:sp>
      <p:pic>
        <p:nvPicPr>
          <p:cNvPr id="2052" name="Picture 1038" descr="Glyph_text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52400"/>
            <a:ext cx="1381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shield_col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1373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4800"/>
            <a:ext cx="9525000" cy="6350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93761" y="5105400"/>
            <a:ext cx="874395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b="0" kern="0" dirty="0" smtClean="0">
                <a:solidFill>
                  <a:schemeClr val="tx2"/>
                </a:solidFill>
              </a:rPr>
              <a:t>Fire resistance (definition): </a:t>
            </a:r>
            <a:r>
              <a:rPr lang="en-US" altLang="en-US" b="0" i="1" kern="0" dirty="0" smtClean="0"/>
              <a:t>Not able to burn or able to burn only with difficulty</a:t>
            </a:r>
            <a:r>
              <a:rPr lang="en-US" altLang="en-US" b="0" kern="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71500" y="457200"/>
            <a:ext cx="8743950" cy="838200"/>
          </a:xfrm>
        </p:spPr>
        <p:txBody>
          <a:bodyPr/>
          <a:lstStyle/>
          <a:p>
            <a:r>
              <a:rPr lang="en-US" altLang="en-US" sz="4000" dirty="0" smtClean="0"/>
              <a:t>Fire resistance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47700" y="1447800"/>
            <a:ext cx="9296400" cy="4724400"/>
          </a:xfrm>
        </p:spPr>
        <p:txBody>
          <a:bodyPr/>
          <a:lstStyle/>
          <a:p>
            <a:r>
              <a:rPr lang="en-US" altLang="en-US" dirty="0" smtClean="0"/>
              <a:t>Surface fuels too light to burn </a:t>
            </a:r>
          </a:p>
          <a:p>
            <a:r>
              <a:rPr lang="en-US" altLang="en-US" dirty="0" smtClean="0"/>
              <a:t>Fuel discontinuity – fire can’t spread</a:t>
            </a:r>
          </a:p>
          <a:p>
            <a:pPr lvl="1"/>
            <a:r>
              <a:rPr lang="en-US" altLang="en-US" dirty="0" smtClean="0"/>
              <a:t>Stand initiation phase</a:t>
            </a:r>
          </a:p>
          <a:p>
            <a:pPr lvl="2"/>
            <a:r>
              <a:rPr lang="en-US" altLang="en-US" dirty="0" smtClean="0"/>
              <a:t>Clean site preparation, broadcast burning prior to planting</a:t>
            </a:r>
          </a:p>
          <a:p>
            <a:pPr lvl="1"/>
            <a:r>
              <a:rPr lang="en-US" altLang="en-US" dirty="0" smtClean="0"/>
              <a:t>Early growth and maintenance phase</a:t>
            </a:r>
          </a:p>
          <a:p>
            <a:pPr lvl="2"/>
            <a:r>
              <a:rPr lang="en-US" altLang="en-US" dirty="0" smtClean="0"/>
              <a:t>Manage competing vegetation</a:t>
            </a:r>
          </a:p>
          <a:p>
            <a:pPr lvl="2"/>
            <a:r>
              <a:rPr lang="en-US" altLang="en-US" dirty="0" smtClean="0"/>
              <a:t>Trees also produce fuels</a:t>
            </a:r>
          </a:p>
          <a:p>
            <a:pPr lvl="2"/>
            <a:r>
              <a:rPr lang="en-US" altLang="en-US" dirty="0" smtClean="0"/>
              <a:t>Prescribed burning</a:t>
            </a:r>
          </a:p>
          <a:p>
            <a:pPr lvl="3"/>
            <a:r>
              <a:rPr lang="en-US" altLang="en-US" dirty="0" smtClean="0"/>
              <a:t>Resistance lasts up to 5-10 years</a:t>
            </a:r>
          </a:p>
        </p:txBody>
      </p:sp>
      <p:sp>
        <p:nvSpPr>
          <p:cNvPr id="2" name="Curved Down Arrow 1"/>
          <p:cNvSpPr/>
          <p:nvPr/>
        </p:nvSpPr>
        <p:spPr bwMode="auto">
          <a:xfrm rot="16200000">
            <a:off x="-1151340" y="3170640"/>
            <a:ext cx="3429000" cy="745320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14300" y="4927600"/>
            <a:ext cx="5168900" cy="1016000"/>
          </a:xfrm>
          <a:prstGeom prst="rect">
            <a:avLst/>
          </a:prstGeom>
          <a:solidFill>
            <a:srgbClr val="808080">
              <a:alpha val="60000"/>
            </a:srgb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latin typeface="Times New Roman" charset="0"/>
              </a:rPr>
              <a:t>Cone Fire – September 2002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latin typeface="Times New Roman" charset="0"/>
              </a:rPr>
              <a:t>Patchwork of pre-fire treatments and fire </a:t>
            </a:r>
            <a:r>
              <a:rPr lang="en-US" sz="1800" kern="0" dirty="0" smtClean="0">
                <a:solidFill>
                  <a:srgbClr val="FFFFFF"/>
                </a:solidFill>
                <a:latin typeface="Times New Roman" charset="0"/>
              </a:rPr>
              <a:t>effects</a:t>
            </a:r>
            <a:endParaRPr lang="en-US" sz="1800" kern="0" dirty="0">
              <a:solidFill>
                <a:srgbClr val="FFFFFF"/>
              </a:solidFill>
              <a:latin typeface="Times New Roman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  <a:latin typeface="Times New Roman" charset="0"/>
              </a:rPr>
              <a:t>Blacks Mountain Experimental Forest</a:t>
            </a: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169863" y="1371600"/>
            <a:ext cx="2236510" cy="338554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 smtClean="0">
                <a:solidFill>
                  <a:srgbClr val="FFFF00"/>
                </a:solidFill>
                <a:latin typeface="+mj-lt"/>
              </a:rPr>
              <a:t>Unthinned</a:t>
            </a:r>
            <a:r>
              <a:rPr lang="en-US" sz="1600" kern="0" dirty="0" smtClean="0">
                <a:solidFill>
                  <a:srgbClr val="FFFF00"/>
                </a:solidFill>
                <a:latin typeface="+mj-lt"/>
              </a:rPr>
              <a:t> plantation</a:t>
            </a:r>
            <a:endParaRPr lang="en-US" sz="1600" kern="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2121332" y="3810000"/>
            <a:ext cx="2012089" cy="646331"/>
          </a:xfrm>
          <a:prstGeom prst="rect">
            <a:avLst/>
          </a:prstGeom>
          <a:solidFill>
            <a:schemeClr val="bg2">
              <a:lumMod val="95000"/>
              <a:lumOff val="5000"/>
              <a:alpha val="3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rgbClr val="FFFF00"/>
                </a:solidFill>
                <a:latin typeface="+mj-lt"/>
              </a:rPr>
              <a:t>Thinned (1998) +</a:t>
            </a:r>
            <a:endParaRPr lang="en-US" sz="1800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r>
              <a:rPr lang="en-US" sz="1800" dirty="0" err="1" smtClean="0">
                <a:solidFill>
                  <a:srgbClr val="FFFF00"/>
                </a:solidFill>
                <a:latin typeface="+mj-lt"/>
              </a:rPr>
              <a:t>RxBurn</a:t>
            </a:r>
            <a:r>
              <a:rPr lang="en-US" sz="1800" dirty="0" smtClean="0">
                <a:solidFill>
                  <a:srgbClr val="FFFF00"/>
                </a:solidFill>
                <a:latin typeface="+mj-lt"/>
              </a:rPr>
              <a:t> (2000)</a:t>
            </a:r>
            <a:endParaRPr lang="en-US" sz="1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6972300" y="4133850"/>
            <a:ext cx="1600200" cy="369332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rgbClr val="FFFF00"/>
                </a:solidFill>
                <a:latin typeface="+mj-lt"/>
              </a:rPr>
              <a:t>Unthinned</a:t>
            </a:r>
            <a:endParaRPr lang="en-US" sz="1800" kern="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Text Box 1032"/>
          <p:cNvSpPr txBox="1">
            <a:spLocks noChangeArrowheads="1"/>
          </p:cNvSpPr>
          <p:nvPr/>
        </p:nvSpPr>
        <p:spPr bwMode="auto">
          <a:xfrm>
            <a:off x="5753100" y="5763387"/>
            <a:ext cx="1381125" cy="646113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latin typeface="+mj-lt"/>
              </a:rPr>
              <a:t>Thinned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00"/>
                </a:solidFill>
                <a:latin typeface="+mj-lt"/>
              </a:rPr>
              <a:t>No </a:t>
            </a:r>
            <a:r>
              <a:rPr lang="en-US" sz="1800" kern="0" dirty="0" err="1">
                <a:solidFill>
                  <a:srgbClr val="FFFF00"/>
                </a:solidFill>
                <a:latin typeface="+mj-lt"/>
              </a:rPr>
              <a:t>RxBurn</a:t>
            </a:r>
            <a:endParaRPr lang="en-US" sz="1800" kern="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1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6" name="Picture 4" descr="2007FH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772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597" name="Picture 5" descr="2006F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7772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598" name="Picture 6" descr="2005F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599" name="Picture 7" descr="2002F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0" name="Picture 8" descr="2001F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1" name="Picture 9" descr="2008FH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77724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2" name="Picture 10" descr="Lege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676400"/>
            <a:ext cx="24384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11"/>
          <p:cNvSpPr>
            <a:spLocks noGrp="1" noChangeArrowheads="1"/>
          </p:cNvSpPr>
          <p:nvPr>
            <p:ph type="title"/>
          </p:nvPr>
        </p:nvSpPr>
        <p:spPr>
          <a:xfrm>
            <a:off x="665163" y="76200"/>
            <a:ext cx="9448800" cy="457200"/>
          </a:xfrm>
          <a:noFill/>
        </p:spPr>
        <p:txBody>
          <a:bodyPr/>
          <a:lstStyle/>
          <a:p>
            <a:r>
              <a:rPr lang="en-US" altLang="en-US" sz="2400" smtClean="0"/>
              <a:t>Mosaic of past fires limiting the extent of future fires</a:t>
            </a:r>
            <a:r>
              <a:rPr lang="en-US" altLang="en-US" smtClean="0"/>
              <a:t> </a:t>
            </a:r>
          </a:p>
        </p:txBody>
      </p:sp>
      <p:sp>
        <p:nvSpPr>
          <p:cNvPr id="622604" name="Text Box 12"/>
          <p:cNvSpPr txBox="1">
            <a:spLocks noChangeArrowheads="1"/>
          </p:cNvSpPr>
          <p:nvPr/>
        </p:nvSpPr>
        <p:spPr bwMode="auto">
          <a:xfrm>
            <a:off x="1409700" y="3654425"/>
            <a:ext cx="1225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Siskyou/Blue2</a:t>
            </a:r>
          </a:p>
        </p:txBody>
      </p:sp>
      <p:sp>
        <p:nvSpPr>
          <p:cNvPr id="622605" name="Text Box 13"/>
          <p:cNvSpPr txBox="1">
            <a:spLocks noChangeArrowheads="1"/>
          </p:cNvSpPr>
          <p:nvPr/>
        </p:nvSpPr>
        <p:spPr bwMode="auto">
          <a:xfrm>
            <a:off x="4381500" y="5559425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Ukonom</a:t>
            </a:r>
            <a:endParaRPr lang="en-US" altLang="en-US" sz="1200" dirty="0"/>
          </a:p>
        </p:txBody>
      </p:sp>
      <p:sp>
        <p:nvSpPr>
          <p:cNvPr id="622606" name="Text Box 14"/>
          <p:cNvSpPr txBox="1">
            <a:spLocks noChangeArrowheads="1"/>
          </p:cNvSpPr>
          <p:nvPr/>
        </p:nvSpPr>
        <p:spPr bwMode="auto">
          <a:xfrm>
            <a:off x="4076700" y="3502025"/>
            <a:ext cx="750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Panther</a:t>
            </a:r>
          </a:p>
        </p:txBody>
      </p:sp>
      <p:sp>
        <p:nvSpPr>
          <p:cNvPr id="622607" name="Text Box 15"/>
          <p:cNvSpPr txBox="1">
            <a:spLocks noChangeArrowheads="1"/>
          </p:cNvSpPr>
          <p:nvPr/>
        </p:nvSpPr>
        <p:spPr bwMode="auto">
          <a:xfrm>
            <a:off x="876300" y="99060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Klamath National Forest</a:t>
            </a:r>
          </a:p>
        </p:txBody>
      </p:sp>
      <p:sp>
        <p:nvSpPr>
          <p:cNvPr id="622608" name="Text Box 16"/>
          <p:cNvSpPr txBox="1">
            <a:spLocks noChangeArrowheads="1"/>
          </p:cNvSpPr>
          <p:nvPr/>
        </p:nvSpPr>
        <p:spPr bwMode="auto">
          <a:xfrm>
            <a:off x="4044950" y="20574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Elk</a:t>
            </a:r>
          </a:p>
        </p:txBody>
      </p:sp>
      <p:sp>
        <p:nvSpPr>
          <p:cNvPr id="622609" name="Text Box 17"/>
          <p:cNvSpPr txBox="1">
            <a:spLocks noChangeArrowheads="1"/>
          </p:cNvSpPr>
          <p:nvPr/>
        </p:nvSpPr>
        <p:spPr bwMode="auto">
          <a:xfrm>
            <a:off x="4381500" y="2971800"/>
            <a:ext cx="549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Titus</a:t>
            </a:r>
          </a:p>
        </p:txBody>
      </p:sp>
      <p:sp>
        <p:nvSpPr>
          <p:cNvPr id="622610" name="Text Box 18"/>
          <p:cNvSpPr txBox="1">
            <a:spLocks noChangeArrowheads="1"/>
          </p:cNvSpPr>
          <p:nvPr/>
        </p:nvSpPr>
        <p:spPr bwMode="auto">
          <a:xfrm>
            <a:off x="5680075" y="5135563"/>
            <a:ext cx="682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Uncles</a:t>
            </a:r>
          </a:p>
        </p:txBody>
      </p:sp>
      <p:sp>
        <p:nvSpPr>
          <p:cNvPr id="622611" name="Text Box 19"/>
          <p:cNvSpPr txBox="1">
            <a:spLocks noChangeArrowheads="1"/>
          </p:cNvSpPr>
          <p:nvPr/>
        </p:nvSpPr>
        <p:spPr bwMode="auto">
          <a:xfrm>
            <a:off x="3390900" y="5638800"/>
            <a:ext cx="68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Somes</a:t>
            </a:r>
          </a:p>
        </p:txBody>
      </p:sp>
      <p:sp>
        <p:nvSpPr>
          <p:cNvPr id="622612" name="Text Box 20"/>
          <p:cNvSpPr txBox="1">
            <a:spLocks noChangeArrowheads="1"/>
          </p:cNvSpPr>
          <p:nvPr/>
        </p:nvSpPr>
        <p:spPr bwMode="auto">
          <a:xfrm>
            <a:off x="4457700" y="4876800"/>
            <a:ext cx="81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Hancock</a:t>
            </a:r>
          </a:p>
        </p:txBody>
      </p:sp>
      <p:sp>
        <p:nvSpPr>
          <p:cNvPr id="622613" name="Text Box 21"/>
          <p:cNvSpPr txBox="1">
            <a:spLocks noChangeArrowheads="1"/>
          </p:cNvSpPr>
          <p:nvPr/>
        </p:nvSpPr>
        <p:spPr bwMode="auto">
          <a:xfrm>
            <a:off x="5026025" y="3886200"/>
            <a:ext cx="727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Wooley</a:t>
            </a:r>
          </a:p>
        </p:txBody>
      </p:sp>
      <p:sp>
        <p:nvSpPr>
          <p:cNvPr id="622614" name="Text Box 22"/>
          <p:cNvSpPr txBox="1">
            <a:spLocks noChangeArrowheads="1"/>
          </p:cNvSpPr>
          <p:nvPr/>
        </p:nvSpPr>
        <p:spPr bwMode="auto">
          <a:xfrm>
            <a:off x="2933700" y="2667000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Swillup</a:t>
            </a:r>
          </a:p>
        </p:txBody>
      </p:sp>
      <p:sp>
        <p:nvSpPr>
          <p:cNvPr id="622615" name="Text Box 23"/>
          <p:cNvSpPr txBox="1">
            <a:spLocks noChangeArrowheads="1"/>
          </p:cNvSpPr>
          <p:nvPr/>
        </p:nvSpPr>
        <p:spPr bwMode="auto">
          <a:xfrm>
            <a:off x="4610100" y="6354763"/>
            <a:ext cx="598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Forks</a:t>
            </a:r>
          </a:p>
        </p:txBody>
      </p:sp>
      <p:sp>
        <p:nvSpPr>
          <p:cNvPr id="622616" name="Text Box 24"/>
          <p:cNvSpPr txBox="1">
            <a:spLocks noChangeArrowheads="1"/>
          </p:cNvSpPr>
          <p:nvPr/>
        </p:nvSpPr>
        <p:spPr bwMode="auto">
          <a:xfrm>
            <a:off x="4621213" y="2163763"/>
            <a:ext cx="674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Stanza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604" grpId="0"/>
      <p:bldP spid="622605" grpId="0"/>
      <p:bldP spid="622606" grpId="0"/>
      <p:bldP spid="622607" grpId="0"/>
      <p:bldP spid="622608" grpId="0"/>
      <p:bldP spid="622609" grpId="0"/>
      <p:bldP spid="622610" grpId="0"/>
      <p:bldP spid="622611" grpId="0"/>
      <p:bldP spid="622612" grpId="0"/>
      <p:bldP spid="622613" grpId="0"/>
      <p:bldP spid="622614" grpId="0"/>
      <p:bldP spid="622615" grpId="0"/>
      <p:bldP spid="6226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9911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289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0100" y="5943600"/>
            <a:ext cx="14668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Resilient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8100" y="5943600"/>
            <a:ext cx="19621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 resilient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1650" y="609600"/>
            <a:ext cx="955675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b="0" kern="0" dirty="0" smtClean="0">
                <a:solidFill>
                  <a:schemeClr val="tx2"/>
                </a:solidFill>
              </a:rPr>
              <a:t>Fire resilience (definition):</a:t>
            </a:r>
            <a:r>
              <a:rPr lang="en-US" altLang="en-US" b="0" kern="0" dirty="0" smtClean="0"/>
              <a:t> </a:t>
            </a:r>
            <a:r>
              <a:rPr lang="en-US" altLang="en-US" b="0" i="1" kern="0" dirty="0" smtClean="0"/>
              <a:t>The ability of a vegetation type, ecosystem, or community to respond positively to or recover quickly from the effects of fire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04800"/>
            <a:ext cx="9448799" cy="1143000"/>
          </a:xfrm>
        </p:spPr>
        <p:txBody>
          <a:bodyPr/>
          <a:lstStyle/>
          <a:p>
            <a:r>
              <a:rPr lang="en-US" sz="3600" dirty="0" smtClean="0"/>
              <a:t>Mechanisms of tree mortality in young stands: crown scorch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95725" y="2590800"/>
            <a:ext cx="64293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Scorch height: isotherm of &gt;140</a:t>
            </a:r>
            <a:r>
              <a:rPr lang="en-US" sz="1800" b="0" baseline="30000" dirty="0" smtClean="0">
                <a:solidFill>
                  <a:schemeClr val="tx1"/>
                </a:solidFill>
              </a:rPr>
              <a:t>o</a:t>
            </a:r>
            <a:r>
              <a:rPr lang="en-US" sz="1800" b="0" dirty="0" smtClean="0">
                <a:solidFill>
                  <a:schemeClr val="tx1"/>
                </a:solidFill>
              </a:rPr>
              <a:t>F for over 1 minute 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(depends on ambient air temperature, fire intensity, wind speed)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endParaRPr lang="en-US" sz="1800" b="0" dirty="0">
              <a:solidFill>
                <a:schemeClr val="tx1"/>
              </a:solidFill>
            </a:endParaRPr>
          </a:p>
          <a:p>
            <a:endParaRPr lang="en-US" sz="1800" b="0" dirty="0" smtClean="0">
              <a:solidFill>
                <a:schemeClr val="tx1"/>
              </a:solidFill>
            </a:endParaRPr>
          </a:p>
          <a:p>
            <a:r>
              <a:rPr lang="en-US" sz="1800" b="0" dirty="0" smtClean="0">
                <a:solidFill>
                  <a:schemeClr val="tx1"/>
                </a:solidFill>
              </a:rPr>
              <a:t>Flame height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399" r="25707"/>
          <a:stretch/>
        </p:blipFill>
        <p:spPr>
          <a:xfrm>
            <a:off x="495300" y="1729349"/>
            <a:ext cx="2915060" cy="4858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5219" y="5076735"/>
            <a:ext cx="4017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3 ft flames ~ 20 ft scorch height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V="1">
            <a:off x="800100" y="2800529"/>
            <a:ext cx="2590800" cy="55227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789927" y="4800600"/>
            <a:ext cx="2590800" cy="55227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56751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71500" y="228600"/>
            <a:ext cx="8743950" cy="1143000"/>
          </a:xfrm>
        </p:spPr>
        <p:txBody>
          <a:bodyPr/>
          <a:lstStyle/>
          <a:p>
            <a:r>
              <a:rPr lang="en-US" altLang="en-US" sz="3600" dirty="0" smtClean="0"/>
              <a:t>Torching and crown fire behavior</a:t>
            </a:r>
          </a:p>
        </p:txBody>
      </p:sp>
      <p:pic>
        <p:nvPicPr>
          <p:cNvPr id="3789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667000"/>
            <a:ext cx="49276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" y="1295400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In CA forests, crown fire is typically fueled by heat from intense surface fire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Majority of mortality is caused by crown scorch, not crown fire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12" y="2667000"/>
            <a:ext cx="5558333" cy="3695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81000"/>
            <a:ext cx="9753600" cy="1143000"/>
          </a:xfrm>
        </p:spPr>
        <p:txBody>
          <a:bodyPr/>
          <a:lstStyle/>
          <a:p>
            <a:r>
              <a:rPr lang="en-US" sz="3600" dirty="0" smtClean="0"/>
              <a:t>Structure of plantations can pose some challenges for wildfire resilience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828800"/>
            <a:ext cx="8743950" cy="2057400"/>
          </a:xfrm>
        </p:spPr>
        <p:txBody>
          <a:bodyPr/>
          <a:lstStyle/>
          <a:p>
            <a:r>
              <a:rPr lang="en-US" sz="2800" dirty="0" smtClean="0"/>
              <a:t>Small tree size</a:t>
            </a:r>
          </a:p>
          <a:p>
            <a:r>
              <a:rPr lang="en-US" sz="2800" dirty="0" smtClean="0"/>
              <a:t>Vertical and horizontal fuel continuity</a:t>
            </a:r>
          </a:p>
          <a:p>
            <a:pPr lvl="1"/>
            <a:r>
              <a:rPr lang="en-US" sz="2400" dirty="0" smtClean="0"/>
              <a:t>Even aged</a:t>
            </a:r>
          </a:p>
          <a:p>
            <a:pPr lvl="1"/>
            <a:r>
              <a:rPr lang="en-US" sz="2400" dirty="0" smtClean="0"/>
              <a:t>Even tree spacing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67" t="27638" r="5414" b="2764"/>
          <a:stretch/>
        </p:blipFill>
        <p:spPr>
          <a:xfrm>
            <a:off x="5295899" y="3962400"/>
            <a:ext cx="4074884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7" y="3962399"/>
            <a:ext cx="4004792" cy="2669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0623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"/>
            <a:ext cx="8229600" cy="14779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BehavePlus</a:t>
            </a:r>
            <a:r>
              <a:rPr lang="en-US" sz="3200" dirty="0" smtClean="0"/>
              <a:t> model to estimate flame length and crown scorch height in plantations with varying slope &amp; wind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2209800"/>
            <a:ext cx="6886575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Timber litter</a:t>
            </a:r>
          </a:p>
          <a:p>
            <a:pPr lvl="1"/>
            <a:r>
              <a:rPr lang="en-US" sz="2000" dirty="0" smtClean="0"/>
              <a:t>Tl8  long needled pine litter</a:t>
            </a:r>
          </a:p>
          <a:p>
            <a:pPr lvl="1"/>
            <a:r>
              <a:rPr lang="en-US" sz="2000" dirty="0" smtClean="0"/>
              <a:t>Tl9  needle drape</a:t>
            </a:r>
          </a:p>
          <a:p>
            <a:r>
              <a:rPr lang="en-US" sz="2400" dirty="0" smtClean="0"/>
              <a:t>Logging slash</a:t>
            </a:r>
          </a:p>
          <a:p>
            <a:pPr lvl="1"/>
            <a:r>
              <a:rPr lang="en-US" sz="2000" dirty="0" smtClean="0"/>
              <a:t>Sb2  moderate logging slash</a:t>
            </a:r>
          </a:p>
          <a:p>
            <a:pPr lvl="1"/>
            <a:r>
              <a:rPr lang="en-US" sz="2000" dirty="0" smtClean="0"/>
              <a:t>Sb3  heavy logging slash</a:t>
            </a:r>
          </a:p>
          <a:p>
            <a:r>
              <a:rPr lang="en-US" sz="2400" dirty="0" smtClean="0"/>
              <a:t>Shrub understory</a:t>
            </a:r>
          </a:p>
          <a:p>
            <a:pPr lvl="1"/>
            <a:r>
              <a:rPr lang="en-US" sz="2000" dirty="0" smtClean="0"/>
              <a:t>Tu5  heavy load needles plus understory shrubs</a:t>
            </a:r>
          </a:p>
          <a:p>
            <a:pPr lvl="1"/>
            <a:r>
              <a:rPr lang="en-US" sz="2000" dirty="0" smtClean="0"/>
              <a:t>Sh5  shrubs 4-6 ft tall, covering &gt;50% of area</a:t>
            </a:r>
          </a:p>
          <a:p>
            <a:endParaRPr lang="en-US" sz="2400" dirty="0"/>
          </a:p>
          <a:p>
            <a:r>
              <a:rPr lang="en-US" sz="2400" dirty="0" smtClean="0"/>
              <a:t>Fine fuel moisture: 5 to 7% </a:t>
            </a:r>
            <a:r>
              <a:rPr lang="en-US" sz="1900" dirty="0" smtClean="0"/>
              <a:t>(dry but not extreme)</a:t>
            </a:r>
          </a:p>
          <a:p>
            <a:r>
              <a:rPr lang="en-US" sz="2400" dirty="0" smtClean="0"/>
              <a:t>Air temperature: 85 </a:t>
            </a:r>
            <a:r>
              <a:rPr lang="en-US" sz="2400" baseline="30000" dirty="0" err="1" smtClean="0"/>
              <a:t>o</a:t>
            </a:r>
            <a:r>
              <a:rPr lang="en-US" sz="2400" dirty="0" err="1" smtClean="0"/>
              <a:t>F</a:t>
            </a:r>
            <a:endParaRPr lang="en-US" sz="2400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79095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2971800"/>
            <a:ext cx="137209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048256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39100" y="2438400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 smtClean="0">
                <a:solidFill>
                  <a:schemeClr val="tx1"/>
                </a:solidFill>
              </a:rPr>
              <a:t>Scott and Burgan 2005</a:t>
            </a:r>
            <a:endParaRPr lang="en-US" sz="12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7445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2975" y="228601"/>
            <a:ext cx="874395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Estimated scorch height (ft)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09166437"/>
              </p:ext>
            </p:extLst>
          </p:nvPr>
        </p:nvGraphicFramePr>
        <p:xfrm>
          <a:off x="495300" y="1752600"/>
          <a:ext cx="9534521" cy="2250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9089"/>
                <a:gridCol w="698500"/>
                <a:gridCol w="698500"/>
                <a:gridCol w="804861"/>
                <a:gridCol w="257175"/>
                <a:gridCol w="857250"/>
                <a:gridCol w="857250"/>
                <a:gridCol w="857250"/>
                <a:gridCol w="257175"/>
                <a:gridCol w="857250"/>
                <a:gridCol w="857250"/>
                <a:gridCol w="9429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 </a:t>
                      </a:r>
                      <a:r>
                        <a:rPr lang="en-US" dirty="0" err="1" smtClean="0"/>
                        <a:t>spd</a:t>
                      </a:r>
                      <a:r>
                        <a:rPr lang="en-US" dirty="0" smtClean="0"/>
                        <a:t>: 0</a:t>
                      </a:r>
                      <a:r>
                        <a:rPr lang="en-US" baseline="0" dirty="0" smtClean="0"/>
                        <a:t> mph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 </a:t>
                      </a:r>
                      <a:r>
                        <a:rPr lang="en-US" dirty="0" err="1" smtClean="0"/>
                        <a:t>spd</a:t>
                      </a:r>
                      <a:r>
                        <a:rPr lang="en-US" dirty="0" smtClean="0"/>
                        <a:t>: 5</a:t>
                      </a:r>
                      <a:r>
                        <a:rPr lang="en-US" baseline="0" dirty="0" smtClean="0"/>
                        <a:t> mph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 </a:t>
                      </a:r>
                      <a:r>
                        <a:rPr lang="en-US" dirty="0" err="1" smtClean="0"/>
                        <a:t>spd</a:t>
                      </a:r>
                      <a:r>
                        <a:rPr lang="en-US" dirty="0" smtClean="0"/>
                        <a:t>: 10</a:t>
                      </a:r>
                      <a:r>
                        <a:rPr lang="en-US" baseline="0" dirty="0" smtClean="0"/>
                        <a:t> mph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slope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slope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slope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Fuel Type</a:t>
                      </a:r>
                      <a:endParaRPr lang="en-US" sz="2000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Needle</a:t>
                      </a:r>
                      <a:r>
                        <a:rPr lang="en-US" sz="1600" baseline="0" dirty="0" smtClean="0"/>
                        <a:t> litter</a:t>
                      </a:r>
                      <a:endParaRPr lang="en-US" sz="160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6-10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11-18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21-35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17-35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20-39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27-52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21-48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23-51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27-59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Logging slash</a:t>
                      </a:r>
                      <a:endParaRPr lang="en-US" sz="160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12-21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23-41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47-83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52-102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58-113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75-142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81-178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86-185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98-208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Litter + shrubs</a:t>
                      </a:r>
                      <a:endParaRPr lang="en-US" sz="160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15-19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28-47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56-104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63-160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70-172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90-208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83-252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89-261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105-290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C:\Users\Eric\AppData\Local\Microsoft\Windows\Temporary Internet Files\Content.IE5\LPLPQSKC\MC90035134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4419601"/>
            <a:ext cx="1166200" cy="1791077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3086100" y="4432788"/>
            <a:ext cx="0" cy="17394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71825" y="5257800"/>
            <a:ext cx="117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40 feet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3500" y="5181600"/>
            <a:ext cx="685800" cy="381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3500" y="5638800"/>
            <a:ext cx="685800" cy="3810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3500" y="472440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Probability of resilience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6475" y="51816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High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6475" y="561969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Moderate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43500" y="6096000"/>
            <a:ext cx="685800" cy="381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29632" y="6096000"/>
            <a:ext cx="122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Very low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6871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952500" y="228600"/>
            <a:ext cx="8229600" cy="838200"/>
          </a:xfrm>
        </p:spPr>
        <p:txBody>
          <a:bodyPr/>
          <a:lstStyle/>
          <a:p>
            <a:r>
              <a:rPr lang="en-US" altLang="en-US" sz="3600" dirty="0" smtClean="0"/>
              <a:t>Trends in fire activity</a:t>
            </a:r>
          </a:p>
        </p:txBody>
      </p:sp>
      <p:graphicFrame>
        <p:nvGraphicFramePr>
          <p:cNvPr id="409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00828798"/>
              </p:ext>
            </p:extLst>
          </p:nvPr>
        </p:nvGraphicFramePr>
        <p:xfrm>
          <a:off x="114300" y="1905001"/>
          <a:ext cx="5105400" cy="3429000"/>
        </p:xfrm>
        <a:graphic>
          <a:graphicData uri="http://schemas.openxmlformats.org/presentationml/2006/ole">
            <p:oleObj spid="_x0000_s4136" name="SPW 12.0 Graph" r:id="rId3" imgW="6305360" imgH="4276534" progId="">
              <p:embed/>
            </p:oleObj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6300" y="2362200"/>
            <a:ext cx="1752600" cy="533400"/>
          </a:xfrm>
          <a:prstGeom prst="rect">
            <a:avLst/>
          </a:prstGeom>
          <a:solidFill>
            <a:srgbClr val="4F584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07260385"/>
              </p:ext>
            </p:extLst>
          </p:nvPr>
        </p:nvGraphicFramePr>
        <p:xfrm>
          <a:off x="114300" y="1905000"/>
          <a:ext cx="5105400" cy="3428999"/>
        </p:xfrm>
        <a:graphic>
          <a:graphicData uri="http://schemas.openxmlformats.org/presentationml/2006/ole">
            <p:oleObj spid="_x0000_s4137" name="SPW 12.0 Graph" r:id="rId4" imgW="6305360" imgH="4276534" progId="">
              <p:embed/>
            </p:oleObj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8743810"/>
              </p:ext>
            </p:extLst>
          </p:nvPr>
        </p:nvGraphicFramePr>
        <p:xfrm>
          <a:off x="5428488" y="1828800"/>
          <a:ext cx="4896612" cy="3657600"/>
        </p:xfrm>
        <a:graphic>
          <a:graphicData uri="http://schemas.openxmlformats.org/presentationml/2006/ole">
            <p:oleObj spid="_x0000_s4138" name="SPW 12.0 Graph" r:id="rId5" imgW="5851246" imgH="4371746" progId="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0700" y="130781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tx2"/>
                </a:solidFill>
              </a:rPr>
              <a:t>National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4700" y="133859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tx2"/>
                </a:solidFill>
              </a:rPr>
              <a:t>California</a:t>
            </a:r>
            <a:endParaRPr lang="en-US" sz="28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2975" y="228601"/>
            <a:ext cx="874395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Estimated scorch height (ft)</a:t>
            </a:r>
            <a:endParaRPr lang="en-US" dirty="0"/>
          </a:p>
        </p:txBody>
      </p:sp>
      <p:pic>
        <p:nvPicPr>
          <p:cNvPr id="1028" name="Picture 4" descr="C:\Users\Eric\AppData\Local\Microsoft\Windows\Temporary Internet Files\Content.IE5\LPLPQSKC\MC90035134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201" y="5181600"/>
            <a:ext cx="670049" cy="1029078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3086100" y="5181600"/>
            <a:ext cx="0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1826" y="5410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20 feet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3500" y="5181600"/>
            <a:ext cx="685800" cy="381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3500" y="5638800"/>
            <a:ext cx="685800" cy="3810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43500" y="472440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Probability of resilience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6475" y="51816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High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6475" y="561969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Moderate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43500" y="6096000"/>
            <a:ext cx="685800" cy="381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29632" y="6096000"/>
            <a:ext cx="122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Very low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84926737"/>
              </p:ext>
            </p:extLst>
          </p:nvPr>
        </p:nvGraphicFramePr>
        <p:xfrm>
          <a:off x="495300" y="1752600"/>
          <a:ext cx="9534521" cy="2250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9089"/>
                <a:gridCol w="698500"/>
                <a:gridCol w="698500"/>
                <a:gridCol w="804861"/>
                <a:gridCol w="257175"/>
                <a:gridCol w="857250"/>
                <a:gridCol w="857250"/>
                <a:gridCol w="857250"/>
                <a:gridCol w="257175"/>
                <a:gridCol w="857250"/>
                <a:gridCol w="857250"/>
                <a:gridCol w="94297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 </a:t>
                      </a:r>
                      <a:r>
                        <a:rPr lang="en-US" dirty="0" err="1" smtClean="0"/>
                        <a:t>spd</a:t>
                      </a:r>
                      <a:r>
                        <a:rPr lang="en-US" dirty="0" smtClean="0"/>
                        <a:t>: 0</a:t>
                      </a:r>
                      <a:r>
                        <a:rPr lang="en-US" baseline="0" dirty="0" smtClean="0"/>
                        <a:t> mph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 </a:t>
                      </a:r>
                      <a:r>
                        <a:rPr lang="en-US" dirty="0" err="1" smtClean="0"/>
                        <a:t>spd</a:t>
                      </a:r>
                      <a:r>
                        <a:rPr lang="en-US" dirty="0" smtClean="0"/>
                        <a:t>: 5</a:t>
                      </a:r>
                      <a:r>
                        <a:rPr lang="en-US" baseline="0" dirty="0" smtClean="0"/>
                        <a:t> mph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 </a:t>
                      </a:r>
                      <a:r>
                        <a:rPr lang="en-US" dirty="0" err="1" smtClean="0"/>
                        <a:t>spd</a:t>
                      </a:r>
                      <a:r>
                        <a:rPr lang="en-US" dirty="0" smtClean="0"/>
                        <a:t>: 10</a:t>
                      </a:r>
                      <a:r>
                        <a:rPr lang="en-US" baseline="0" dirty="0" smtClean="0"/>
                        <a:t> mph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slope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slope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slope</a:t>
                      </a:r>
                      <a:endParaRPr lang="en-US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Fuel Type</a:t>
                      </a:r>
                      <a:endParaRPr lang="en-US" sz="2000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60</a:t>
                      </a:r>
                      <a:endParaRPr lang="en-US" b="1" dirty="0"/>
                    </a:p>
                  </a:txBody>
                  <a:tcPr marL="102870" marR="102870">
                    <a:solidFill>
                      <a:srgbClr val="57534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Needle</a:t>
                      </a:r>
                      <a:r>
                        <a:rPr lang="en-US" sz="1600" baseline="0" dirty="0" smtClean="0"/>
                        <a:t> litter</a:t>
                      </a:r>
                      <a:endParaRPr lang="en-US" sz="160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6-10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11-18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21-35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17-35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20-39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27-52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21-48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23-51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27-59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Logging slash</a:t>
                      </a:r>
                      <a:endParaRPr lang="en-US" sz="160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12-21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23-41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47-83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52-102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58-113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75-142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81-178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86-185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98-208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Litter + shrubs</a:t>
                      </a:r>
                      <a:endParaRPr lang="en-US" sz="160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15-19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28-47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56-104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63-160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70-172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90-208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 marL="102870" marR="10287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83-252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89-261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/>
                        <a:t>105-290</a:t>
                      </a:r>
                      <a:endParaRPr lang="en-US" sz="1400" b="0" dirty="0"/>
                    </a:p>
                  </a:txBody>
                  <a:tcPr marL="102870" marR="10287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27864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71500" y="304800"/>
            <a:ext cx="5867400" cy="1143000"/>
          </a:xfrm>
        </p:spPr>
        <p:txBody>
          <a:bodyPr/>
          <a:lstStyle/>
          <a:p>
            <a:r>
              <a:rPr lang="en-US" altLang="en-US" sz="3600" dirty="0" smtClean="0"/>
              <a:t>Managing surface fuels to improve resilience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71500" y="1752600"/>
            <a:ext cx="8743950" cy="4495800"/>
          </a:xfrm>
        </p:spPr>
        <p:txBody>
          <a:bodyPr/>
          <a:lstStyle/>
          <a:p>
            <a:pPr lvl="1"/>
            <a:r>
              <a:rPr lang="en-US" altLang="en-US" sz="2400" dirty="0" smtClean="0"/>
              <a:t>Reduce activity fuels</a:t>
            </a:r>
          </a:p>
          <a:p>
            <a:pPr lvl="2"/>
            <a:r>
              <a:rPr lang="en-US" altLang="en-US" sz="2000" dirty="0" smtClean="0"/>
              <a:t>Avoid planting into slash</a:t>
            </a:r>
          </a:p>
          <a:p>
            <a:pPr lvl="2"/>
            <a:r>
              <a:rPr lang="en-US" altLang="en-US" sz="2000" dirty="0" smtClean="0"/>
              <a:t>When possible, remove debris from pre-commercial thinning or pruning</a:t>
            </a:r>
          </a:p>
          <a:p>
            <a:pPr lvl="3"/>
            <a:r>
              <a:rPr lang="en-US" altLang="en-US" sz="1600" dirty="0" smtClean="0"/>
              <a:t>Biomass</a:t>
            </a:r>
          </a:p>
          <a:p>
            <a:pPr lvl="3"/>
            <a:r>
              <a:rPr lang="en-US" altLang="en-US" sz="1600" dirty="0" smtClean="0"/>
              <a:t>Pile burning</a:t>
            </a:r>
          </a:p>
          <a:p>
            <a:pPr lvl="2"/>
            <a:r>
              <a:rPr lang="en-US" altLang="en-US" sz="2000" dirty="0" smtClean="0"/>
              <a:t>Prescribed fire</a:t>
            </a:r>
          </a:p>
          <a:p>
            <a:pPr lvl="1"/>
            <a:r>
              <a:rPr lang="en-US" altLang="en-US" sz="2400" dirty="0" smtClean="0"/>
              <a:t>Manage competing vegetation</a:t>
            </a:r>
          </a:p>
          <a:p>
            <a:pPr lvl="2"/>
            <a:r>
              <a:rPr lang="en-US" altLang="en-US" sz="2000" dirty="0" smtClean="0"/>
              <a:t>Hand removal to herbicides</a:t>
            </a:r>
          </a:p>
          <a:p>
            <a:pPr lvl="3"/>
            <a:r>
              <a:rPr lang="en-US" altLang="en-US" sz="1600" dirty="0" smtClean="0"/>
              <a:t>Important tool, but not “the” solution</a:t>
            </a:r>
          </a:p>
          <a:p>
            <a:pPr lvl="3"/>
            <a:r>
              <a:rPr lang="en-US" altLang="en-US" sz="1600" dirty="0" smtClean="0"/>
              <a:t>Stand does not need to be free of shrubs to be resilient</a:t>
            </a:r>
          </a:p>
          <a:p>
            <a:pPr lvl="4"/>
            <a:r>
              <a:rPr lang="en-US" altLang="en-US" sz="1600" dirty="0" smtClean="0"/>
              <a:t>Discontinuity is important</a:t>
            </a:r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7" y="228600"/>
            <a:ext cx="8610600" cy="6457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37" y="3352800"/>
            <a:ext cx="8743950" cy="1143000"/>
          </a:xfrm>
        </p:spPr>
        <p:txBody>
          <a:bodyPr/>
          <a:lstStyle/>
          <a:p>
            <a:r>
              <a:rPr lang="en-US" sz="3600" dirty="0" smtClean="0"/>
              <a:t>Not all shrubs are a fire hazard problem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930538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71500" y="304800"/>
            <a:ext cx="7620000" cy="1143000"/>
          </a:xfrm>
        </p:spPr>
        <p:txBody>
          <a:bodyPr/>
          <a:lstStyle/>
          <a:p>
            <a:r>
              <a:rPr lang="en-US" altLang="en-US" sz="3600" dirty="0" smtClean="0"/>
              <a:t>Managing surface fuels to improve resilience (continued)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25978" y="1676400"/>
            <a:ext cx="8743950" cy="1600200"/>
          </a:xfrm>
        </p:spPr>
        <p:txBody>
          <a:bodyPr/>
          <a:lstStyle/>
          <a:p>
            <a:pPr lvl="1"/>
            <a:r>
              <a:rPr lang="en-US" altLang="en-US" sz="2400" dirty="0" smtClean="0"/>
              <a:t>Reduce rate of surface fuel accumulation</a:t>
            </a:r>
          </a:p>
          <a:p>
            <a:pPr lvl="2"/>
            <a:r>
              <a:rPr lang="en-US" altLang="en-US" sz="2000" dirty="0"/>
              <a:t>Planting at lower density</a:t>
            </a:r>
          </a:p>
          <a:p>
            <a:pPr lvl="2"/>
            <a:r>
              <a:rPr lang="en-US" altLang="en-US" sz="2000" dirty="0" smtClean="0"/>
              <a:t>Thinning (less live biomass= less future litter and fine woody fuel)</a:t>
            </a:r>
          </a:p>
          <a:p>
            <a:pPr marL="0" indent="0">
              <a:buFontTx/>
              <a:buNone/>
            </a:pP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409700" y="468320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CFA26"/>
                </a:solidFill>
              </a:rPr>
              <a:t>Tree canopy cover</a:t>
            </a:r>
            <a:endParaRPr lang="en-US" sz="2000" dirty="0">
              <a:solidFill>
                <a:srgbClr val="7CFA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5700" y="3831104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CFA26"/>
                </a:solidFill>
              </a:rPr>
              <a:t>Fuel loading</a:t>
            </a:r>
            <a:endParaRPr lang="en-US" sz="2000" dirty="0">
              <a:solidFill>
                <a:srgbClr val="7CFA2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5701" y="554423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CFA26"/>
                </a:solidFill>
              </a:rPr>
              <a:t>Shrub cover</a:t>
            </a:r>
            <a:endParaRPr lang="en-US" sz="2000" dirty="0">
              <a:solidFill>
                <a:srgbClr val="7CFA2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4746" y="371171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CFA26"/>
                </a:solidFill>
              </a:rPr>
              <a:t>Fire intensity</a:t>
            </a:r>
            <a:endParaRPr lang="en-US" sz="2000" dirty="0">
              <a:solidFill>
                <a:srgbClr val="7CFA26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9663076">
            <a:off x="2663851" y="4234206"/>
            <a:ext cx="1066800" cy="17786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527946" y="3865603"/>
            <a:ext cx="1066800" cy="33309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6200000">
            <a:off x="4364553" y="4875382"/>
            <a:ext cx="1066800" cy="27090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548976">
            <a:off x="2628899" y="5363817"/>
            <a:ext cx="1066800" cy="17786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500" y="383110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9708" y="3536676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++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1" y="4683204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++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2915" y="524961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5844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3" grpId="0" animBg="1"/>
      <p:bldP spid="10" grpId="0" animBg="1"/>
      <p:bldP spid="11" grpId="0" animBg="1"/>
      <p:bldP spid="12" grpId="0" animBg="1"/>
      <p:bldP spid="4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426720"/>
            <a:ext cx="8743950" cy="1143000"/>
          </a:xfrm>
        </p:spPr>
        <p:txBody>
          <a:bodyPr/>
          <a:lstStyle/>
          <a:p>
            <a:r>
              <a:rPr lang="en-US" sz="4000" dirty="0" smtClean="0"/>
              <a:t>Fuel continuity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87" y="3581400"/>
            <a:ext cx="4343400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00200"/>
            <a:ext cx="5178287" cy="3452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1832" y="2362200"/>
            <a:ext cx="525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Learning from fire-resilient structures: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Beaver Creek </a:t>
            </a:r>
            <a:r>
              <a:rPr lang="en-US" sz="2400" b="0" dirty="0" err="1" smtClean="0">
                <a:solidFill>
                  <a:schemeClr val="tx1"/>
                </a:solidFill>
              </a:rPr>
              <a:t>Pinery</a:t>
            </a:r>
            <a:r>
              <a:rPr lang="en-US" sz="2400" b="0" dirty="0" smtClean="0">
                <a:solidFill>
                  <a:schemeClr val="tx1"/>
                </a:solidFill>
              </a:rPr>
              <a:t>, Lassen NF</a:t>
            </a:r>
            <a:endParaRPr lang="en-US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411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2057400"/>
            <a:ext cx="9448800" cy="2286000"/>
          </a:xfrm>
        </p:spPr>
        <p:txBody>
          <a:bodyPr/>
          <a:lstStyle/>
          <a:p>
            <a:r>
              <a:rPr lang="en-US" dirty="0" smtClean="0"/>
              <a:t>Just about any forest structure can made resilient to wildfire by managing the surface fuels </a:t>
            </a:r>
          </a:p>
          <a:p>
            <a:pPr lvl="1"/>
            <a:r>
              <a:rPr lang="en-US" dirty="0" smtClean="0"/>
              <a:t>Must be done in a way appropriate for that structure and position on the landscape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7981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0225" y="152400"/>
            <a:ext cx="8743950" cy="1143000"/>
          </a:xfrm>
        </p:spPr>
        <p:txBody>
          <a:bodyPr/>
          <a:lstStyle/>
          <a:p>
            <a:r>
              <a:rPr lang="en-US" altLang="en-US" sz="4000" dirty="0" smtClean="0"/>
              <a:t>Fuel mastication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71500" y="1219200"/>
            <a:ext cx="8743950" cy="2209800"/>
          </a:xfrm>
        </p:spPr>
        <p:txBody>
          <a:bodyPr/>
          <a:lstStyle/>
          <a:p>
            <a:pPr lvl="1"/>
            <a:r>
              <a:rPr lang="en-US" altLang="en-US" dirty="0" smtClean="0"/>
              <a:t>Fuel rearrangement, not fuel reduction</a:t>
            </a:r>
          </a:p>
          <a:p>
            <a:pPr lvl="2"/>
            <a:r>
              <a:rPr lang="en-US" altLang="en-US" sz="2000" dirty="0" err="1" smtClean="0"/>
              <a:t>Fuelbed</a:t>
            </a:r>
            <a:r>
              <a:rPr lang="en-US" altLang="en-US" sz="2000" dirty="0" smtClean="0"/>
              <a:t> compression changes rate of spread, flame length </a:t>
            </a:r>
            <a:endParaRPr lang="en-US" altLang="en-US" dirty="0" smtClean="0"/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479800"/>
            <a:ext cx="4721225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514600"/>
            <a:ext cx="5437188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DSC_01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667000"/>
            <a:ext cx="44958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0" kern="0" dirty="0" smtClean="0">
                <a:solidFill>
                  <a:srgbClr val="FFFF00"/>
                </a:solidFill>
              </a:rPr>
              <a:t>Little Washoe Fire, Lake Tahoe Basin</a:t>
            </a:r>
            <a:br>
              <a:rPr lang="en-US" altLang="en-US" sz="3200" b="0" kern="0" dirty="0" smtClean="0">
                <a:solidFill>
                  <a:srgbClr val="FFFF00"/>
                </a:solidFill>
              </a:rPr>
            </a:br>
            <a:r>
              <a:rPr lang="en-US" altLang="en-US" sz="2800" b="0" kern="0" dirty="0" smtClean="0">
                <a:solidFill>
                  <a:srgbClr val="FFFF00"/>
                </a:solidFill>
              </a:rPr>
              <a:t>August 18, 2007</a:t>
            </a:r>
            <a:r>
              <a:rPr lang="en-US" altLang="en-US" sz="2400" b="0" kern="0" dirty="0" smtClean="0">
                <a:solidFill>
                  <a:srgbClr val="FFFF00"/>
                </a:solidFill>
              </a:rPr>
              <a:t/>
            </a:r>
            <a:br>
              <a:rPr lang="en-US" altLang="en-US" sz="2400" b="0" kern="0" dirty="0" smtClean="0">
                <a:solidFill>
                  <a:srgbClr val="FFFF00"/>
                </a:solidFill>
              </a:rPr>
            </a:br>
            <a:r>
              <a:rPr lang="en-US" altLang="en-US" sz="2000" b="0" kern="0" dirty="0" smtClean="0">
                <a:solidFill>
                  <a:srgbClr val="FFFF00"/>
                </a:solidFill>
              </a:rPr>
              <a:t>(Masticated July/Aug. 2006)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00038" y="1828800"/>
            <a:ext cx="8501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b="0" dirty="0">
                <a:solidFill>
                  <a:srgbClr val="FFFFFF"/>
                </a:solidFill>
              </a:rPr>
              <a:t>Slow spread in masticated unit helped firefighters to contain the fire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>
                <a:solidFill>
                  <a:srgbClr val="FFFFFF"/>
                </a:solidFill>
              </a:rPr>
              <a:t>Heat killed most </a:t>
            </a:r>
            <a:r>
              <a:rPr lang="en-US" altLang="en-US" sz="2000" b="0" dirty="0" err="1">
                <a:solidFill>
                  <a:srgbClr val="FFFFFF"/>
                </a:solidFill>
              </a:rPr>
              <a:t>overstory</a:t>
            </a:r>
            <a:r>
              <a:rPr lang="en-US" altLang="en-US" sz="2000" b="0" dirty="0">
                <a:solidFill>
                  <a:srgbClr val="FFFFFF"/>
                </a:solidFill>
              </a:rPr>
              <a:t> trees</a:t>
            </a:r>
            <a:endParaRPr lang="en-US" altLang="en-US" sz="1800" b="0" dirty="0">
              <a:solidFill>
                <a:srgbClr val="FFFFFF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315200" y="6400800"/>
            <a:ext cx="1592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0" kern="0" smtClean="0">
                <a:solidFill>
                  <a:srgbClr val="FFFFFF"/>
                </a:solidFill>
              </a:rPr>
              <a:t>Photos taken 9/2007</a:t>
            </a:r>
          </a:p>
        </p:txBody>
      </p:sp>
      <p:pic>
        <p:nvPicPr>
          <p:cNvPr id="19462" name="Picture 13" descr="DSC_01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3630613"/>
            <a:ext cx="41259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95325" y="228600"/>
            <a:ext cx="8743950" cy="1143000"/>
          </a:xfrm>
        </p:spPr>
        <p:txBody>
          <a:bodyPr/>
          <a:lstStyle/>
          <a:p>
            <a:r>
              <a:rPr lang="en-US" altLang="en-US" sz="3200" dirty="0" smtClean="0"/>
              <a:t>Mastication and future fire behavior/effects: Moonlight Fire (2007)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0950" y="5181600"/>
            <a:ext cx="5702202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chemeClr val="tx1"/>
                </a:solidFill>
              </a:rPr>
              <a:t>Mixed effects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Some units had low </a:t>
            </a:r>
            <a:r>
              <a:rPr lang="en-US" sz="2000" b="0" dirty="0" smtClean="0">
                <a:solidFill>
                  <a:schemeClr val="tx1"/>
                </a:solidFill>
              </a:rPr>
              <a:t>tree mortality</a:t>
            </a:r>
            <a:endParaRPr lang="en-US" sz="2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Some units had high </a:t>
            </a:r>
            <a:r>
              <a:rPr lang="en-US" sz="2000" b="0" dirty="0" smtClean="0">
                <a:solidFill>
                  <a:schemeClr val="tx1"/>
                </a:solidFill>
              </a:rPr>
              <a:t>tree mortality</a:t>
            </a:r>
            <a:endParaRPr lang="en-US" sz="20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Masticated units </a:t>
            </a:r>
            <a:r>
              <a:rPr lang="en-US" sz="2000" b="0" dirty="0" smtClean="0">
                <a:solidFill>
                  <a:schemeClr val="tx1"/>
                </a:solidFill>
              </a:rPr>
              <a:t>aided in fire line construction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21508" name="Picture 2" descr="C:\Documents and Settings\eknapp\My Documents\My Pictures\Wildfires\Moonlight2007\Hungry Mastication\Unit3&amp;4\Unit4_Rd27N09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28800"/>
            <a:ext cx="4811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C:\Documents and Settings\eknapp\My Documents\My Pictures\Wildfires\Moonlight2007\Hungry Mastication\Unit10\Stop3_nearfireline\DSC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828800"/>
            <a:ext cx="48006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95325" y="228600"/>
            <a:ext cx="8743950" cy="1143000"/>
          </a:xfrm>
        </p:spPr>
        <p:txBody>
          <a:bodyPr/>
          <a:lstStyle/>
          <a:p>
            <a:r>
              <a:rPr lang="en-US" altLang="en-US" sz="3200" smtClean="0"/>
              <a:t>Mastication and future fire behavior/effects: American Complex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1676400"/>
            <a:ext cx="48387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676400"/>
            <a:ext cx="498633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8110538" y="1368425"/>
            <a:ext cx="189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CC9900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chemeClr val="tx1"/>
                </a:solidFill>
              </a:rPr>
              <a:t>Photos: Hugh Safford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3724275" y="5867400"/>
            <a:ext cx="292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CC9900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0">
                <a:solidFill>
                  <a:schemeClr val="tx1"/>
                </a:solidFill>
              </a:rPr>
              <a:t>Burned July 9, 2008</a:t>
            </a: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1257300" y="5322888"/>
            <a:ext cx="2335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CC9900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chemeClr val="tx1"/>
                </a:solidFill>
              </a:rPr>
              <a:t>Masticated in 2007</a:t>
            </a:r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5689600" y="5322888"/>
            <a:ext cx="3830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CC9900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chemeClr val="tx1"/>
                </a:solidFill>
              </a:rPr>
              <a:t>Plantation on left unmasticated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9324975" cy="1143000"/>
          </a:xfrm>
        </p:spPr>
        <p:txBody>
          <a:bodyPr/>
          <a:lstStyle/>
          <a:p>
            <a:r>
              <a:rPr lang="en-US" altLang="en-US" smtClean="0"/>
              <a:t>Reasons for increasing acres burned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23900" y="1981200"/>
            <a:ext cx="9020175" cy="4114800"/>
          </a:xfrm>
        </p:spPr>
        <p:txBody>
          <a:bodyPr/>
          <a:lstStyle/>
          <a:p>
            <a:r>
              <a:rPr lang="en-US" altLang="en-US" dirty="0" smtClean="0"/>
              <a:t>Climate change: </a:t>
            </a:r>
          </a:p>
          <a:p>
            <a:pPr lvl="1"/>
            <a:r>
              <a:rPr lang="en-US" altLang="en-US" dirty="0" smtClean="0"/>
              <a:t>Higher temperatures, earlier snowmelt, longer fire season, lower fuel moisture</a:t>
            </a:r>
          </a:p>
          <a:p>
            <a:r>
              <a:rPr lang="en-US" altLang="en-US" dirty="0" smtClean="0"/>
              <a:t>Increasing fuel loading, fuel continuity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More aggressive fire behavior</a:t>
            </a:r>
          </a:p>
          <a:p>
            <a:pPr lvl="1"/>
            <a:r>
              <a:rPr lang="en-US" altLang="en-US" dirty="0" smtClean="0"/>
              <a:t>direct attack generally only possible w/ flames &lt;4ft</a:t>
            </a:r>
          </a:p>
          <a:p>
            <a:endParaRPr lang="en-US" altLang="en-US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1500" y="3581400"/>
            <a:ext cx="7931150" cy="457200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 b="1">
                <a:solidFill>
                  <a:srgbClr val="CC9900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rgbClr val="CC99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9900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" name="Curved Down Arrow 4"/>
          <p:cNvSpPr/>
          <p:nvPr/>
        </p:nvSpPr>
        <p:spPr bwMode="auto">
          <a:xfrm rot="5400000" flipV="1">
            <a:off x="-956573" y="3376825"/>
            <a:ext cx="2880989" cy="546939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  <p:sp>
        <p:nvSpPr>
          <p:cNvPr id="6" name="Curved Down Arrow 5"/>
          <p:cNvSpPr/>
          <p:nvPr/>
        </p:nvSpPr>
        <p:spPr bwMode="auto">
          <a:xfrm rot="5400000" flipV="1">
            <a:off x="-156472" y="4176925"/>
            <a:ext cx="1280789" cy="546939"/>
          </a:xfrm>
          <a:prstGeom prst="curved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CC99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47700" y="228600"/>
            <a:ext cx="8743950" cy="1143000"/>
          </a:xfrm>
        </p:spPr>
        <p:txBody>
          <a:bodyPr/>
          <a:lstStyle/>
          <a:p>
            <a:r>
              <a:rPr lang="en-US" altLang="en-US" sz="3600" dirty="0" smtClean="0"/>
              <a:t>Mastication and fire effects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19200"/>
            <a:ext cx="8743950" cy="27938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Fire behavior</a:t>
            </a:r>
          </a:p>
          <a:p>
            <a:pPr lvl="1">
              <a:defRPr/>
            </a:pPr>
            <a:r>
              <a:rPr lang="en-US" sz="2000" dirty="0" smtClean="0"/>
              <a:t>Lower flame lengths, rate of spread, but higher residence time</a:t>
            </a:r>
          </a:p>
          <a:p>
            <a:pPr lvl="1">
              <a:defRPr/>
            </a:pPr>
            <a:r>
              <a:rPr lang="en-US" sz="2000" dirty="0" smtClean="0"/>
              <a:t>Live fuel converted to dead; more total fuel may be consumed</a:t>
            </a:r>
          </a:p>
          <a:p>
            <a:pPr>
              <a:defRPr/>
            </a:pPr>
            <a:r>
              <a:rPr lang="en-US" sz="2400" dirty="0" smtClean="0"/>
              <a:t>Can aide firefighting, but generally does little to improve resilience to wildfire</a:t>
            </a:r>
          </a:p>
          <a:p>
            <a:pPr>
              <a:defRPr/>
            </a:pPr>
            <a:r>
              <a:rPr lang="en-US" sz="2400" dirty="0" smtClean="0"/>
              <a:t>Prescribed fire may be easier to apply</a:t>
            </a:r>
          </a:p>
          <a:p>
            <a:pPr>
              <a:defRPr/>
            </a:pPr>
            <a:endParaRPr lang="en-US" sz="2400" dirty="0" smtClean="0"/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4061790"/>
            <a:ext cx="3657601" cy="24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013000"/>
            <a:ext cx="3733800" cy="248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Prescribed burns with masticated fuels in young stands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84474223"/>
              </p:ext>
            </p:extLst>
          </p:nvPr>
        </p:nvGraphicFramePr>
        <p:xfrm>
          <a:off x="266700" y="2057400"/>
          <a:ext cx="5357707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5413"/>
                <a:gridCol w="1908387"/>
                <a:gridCol w="1623907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Slope </a:t>
                      </a:r>
                      <a:r>
                        <a:rPr lang="en-US" sz="2000" baseline="30000" dirty="0" smtClean="0"/>
                        <a:t>o</a:t>
                      </a:r>
                      <a:endParaRPr lang="en-US" sz="2000" baseline="30000" dirty="0"/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Survival (%)</a:t>
                      </a:r>
                      <a:endParaRPr lang="en-US" sz="2000" dirty="0"/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Challenge 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Challenge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76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Challenge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Challenge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Whitmore 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Whitmore</a:t>
                      </a:r>
                      <a:r>
                        <a:rPr lang="en-US" sz="2000" baseline="0" dirty="0" smtClean="0"/>
                        <a:t> 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Whitmore 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Whitmore 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91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2362200"/>
            <a:ext cx="4282559" cy="3211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2088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486775" cy="1143000"/>
          </a:xfrm>
        </p:spPr>
        <p:txBody>
          <a:bodyPr/>
          <a:lstStyle/>
          <a:p>
            <a:r>
              <a:rPr lang="en-US" sz="3600" dirty="0" smtClean="0"/>
              <a:t>Edge effects: what if fuels in neighboring stands are not managed?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057400"/>
            <a:ext cx="5486400" cy="4114800"/>
          </a:xfrm>
        </p:spPr>
      </p:pic>
    </p:spTree>
    <p:extLst>
      <p:ext uri="{BB962C8B-B14F-4D97-AF65-F5344CB8AC3E}">
        <p14:creationId xmlns="" xmlns:p14="http://schemas.microsoft.com/office/powerpoint/2010/main" val="3958347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9"/>
          <p:cNvGrpSpPr>
            <a:grpSpLocks/>
          </p:cNvGrpSpPr>
          <p:nvPr/>
        </p:nvGrpSpPr>
        <p:grpSpPr bwMode="auto">
          <a:xfrm>
            <a:off x="257175" y="228600"/>
            <a:ext cx="5486400" cy="4632325"/>
            <a:chOff x="144" y="144"/>
            <a:chExt cx="3072" cy="2918"/>
          </a:xfrm>
        </p:grpSpPr>
        <p:sp>
          <p:nvSpPr>
            <p:cNvPr id="62471" name="Text Box 2"/>
            <p:cNvSpPr txBox="1">
              <a:spLocks noChangeArrowheads="1"/>
            </p:cNvSpPr>
            <p:nvPr/>
          </p:nvSpPr>
          <p:spPr bwMode="auto">
            <a:xfrm>
              <a:off x="257" y="2539"/>
              <a:ext cx="151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altLang="en-US" b="0" dirty="0" err="1" smtClean="0">
                  <a:solidFill>
                    <a:srgbClr val="FFFF00"/>
                  </a:solidFill>
                  <a:latin typeface="+mj-lt"/>
                </a:rPr>
                <a:t>Unthinned</a:t>
              </a:r>
              <a:endParaRPr lang="en-US" altLang="en-US" b="0" dirty="0" smtClean="0">
                <a:solidFill>
                  <a:srgbClr val="FFFF00"/>
                </a:solidFill>
                <a:latin typeface="+mj-lt"/>
              </a:endParaRPr>
            </a:p>
            <a:p>
              <a:pPr algn="ctr">
                <a:defRPr/>
              </a:pPr>
              <a:r>
                <a:rPr lang="en-US" altLang="en-US" b="0" dirty="0" smtClean="0">
                  <a:solidFill>
                    <a:srgbClr val="FFFF00"/>
                  </a:solidFill>
                  <a:latin typeface="+mj-lt"/>
                </a:rPr>
                <a:t>No fuels treatment</a:t>
              </a:r>
            </a:p>
          </p:txBody>
        </p:sp>
        <p:pic>
          <p:nvPicPr>
            <p:cNvPr id="40968" name="Picture 4" descr="Pair2-n-294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4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4350" y="5334000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dirty="0" smtClean="0">
                <a:solidFill>
                  <a:srgbClr val="FFFF00"/>
                </a:solidFill>
                <a:latin typeface="+mj-lt"/>
              </a:rPr>
              <a:t>Back-to-back photos</a:t>
            </a:r>
          </a:p>
          <a:p>
            <a:pPr algn="ctr">
              <a:defRPr/>
            </a:pPr>
            <a:r>
              <a:rPr lang="en-US" altLang="en-US" dirty="0" smtClean="0">
                <a:solidFill>
                  <a:srgbClr val="FFFF00"/>
                </a:solidFill>
                <a:latin typeface="+mj-lt"/>
              </a:rPr>
              <a:t>Across treatment boundary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457700" y="1981200"/>
            <a:ext cx="5486400" cy="4648200"/>
            <a:chOff x="2496" y="1248"/>
            <a:chExt cx="3072" cy="2928"/>
          </a:xfrm>
        </p:grpSpPr>
        <p:sp>
          <p:nvSpPr>
            <p:cNvPr id="62469" name="Text Box 6"/>
            <p:cNvSpPr txBox="1">
              <a:spLocks noChangeArrowheads="1"/>
            </p:cNvSpPr>
            <p:nvPr/>
          </p:nvSpPr>
          <p:spPr bwMode="auto">
            <a:xfrm>
              <a:off x="3984" y="1248"/>
              <a:ext cx="153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altLang="en-US" b="0" dirty="0" smtClean="0">
                  <a:solidFill>
                    <a:srgbClr val="FFFF00"/>
                  </a:solidFill>
                  <a:latin typeface="+mj-lt"/>
                </a:rPr>
                <a:t>Thinned with no prescribed burn</a:t>
              </a:r>
            </a:p>
          </p:txBody>
        </p:sp>
        <p:pic>
          <p:nvPicPr>
            <p:cNvPr id="40966" name="Picture 7" descr="Pair2-t-nb-295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872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210300" y="4572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Cone Fire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3" descr="Pair3-n-29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28600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57700" y="1973263"/>
            <a:ext cx="5486595" cy="4656137"/>
            <a:chOff x="2544" y="1291"/>
            <a:chExt cx="3072" cy="2933"/>
          </a:xfrm>
        </p:grpSpPr>
        <p:pic>
          <p:nvPicPr>
            <p:cNvPr id="41988" name="Picture 7" descr="Pair3-t-rxb-29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920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3" name="Text Box 8"/>
            <p:cNvSpPr txBox="1">
              <a:spLocks noChangeArrowheads="1"/>
            </p:cNvSpPr>
            <p:nvPr/>
          </p:nvSpPr>
          <p:spPr bwMode="auto">
            <a:xfrm>
              <a:off x="3939" y="1291"/>
              <a:ext cx="165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altLang="en-US" b="0" dirty="0" smtClean="0">
                  <a:solidFill>
                    <a:srgbClr val="FFFF00"/>
                  </a:solidFill>
                  <a:latin typeface="+mj-lt"/>
                </a:rPr>
                <a:t>Thinned </a:t>
              </a:r>
            </a:p>
            <a:p>
              <a:pPr algn="ctr">
                <a:defRPr/>
              </a:pPr>
              <a:r>
                <a:rPr lang="en-US" altLang="en-US" b="0" dirty="0" smtClean="0">
                  <a:solidFill>
                    <a:srgbClr val="FFFF00"/>
                  </a:solidFill>
                  <a:latin typeface="+mj-lt"/>
                </a:rPr>
                <a:t>with prescribed burn</a:t>
              </a:r>
            </a:p>
          </p:txBody>
        </p:sp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4350" y="5334000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dirty="0" smtClean="0">
                <a:solidFill>
                  <a:srgbClr val="FFFF00"/>
                </a:solidFill>
                <a:latin typeface="+mj-lt"/>
              </a:rPr>
              <a:t>Back-to-back photos</a:t>
            </a:r>
          </a:p>
          <a:p>
            <a:pPr algn="ctr">
              <a:defRPr/>
            </a:pPr>
            <a:r>
              <a:rPr lang="en-US" altLang="en-US" dirty="0" smtClean="0">
                <a:solidFill>
                  <a:srgbClr val="FFFF00"/>
                </a:solidFill>
                <a:latin typeface="+mj-lt"/>
              </a:rPr>
              <a:t>Across treatment boundary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8986" y="4030663"/>
            <a:ext cx="2700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b="0" dirty="0" err="1" smtClean="0">
                <a:solidFill>
                  <a:srgbClr val="FFFF00"/>
                </a:solidFill>
                <a:latin typeface="+mj-lt"/>
              </a:rPr>
              <a:t>Unthinned</a:t>
            </a:r>
            <a:endParaRPr lang="en-US" altLang="en-US" b="0" dirty="0" smtClean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r>
              <a:rPr lang="en-US" altLang="en-US" b="0" dirty="0" smtClean="0">
                <a:solidFill>
                  <a:srgbClr val="FFFF00"/>
                </a:solidFill>
                <a:latin typeface="+mj-lt"/>
              </a:rPr>
              <a:t>No fuels treatment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0300" y="4572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Cone Fire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33905"/>
          <a:stretch/>
        </p:blipFill>
        <p:spPr bwMode="auto">
          <a:xfrm>
            <a:off x="342900" y="228599"/>
            <a:ext cx="3657600" cy="58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1900" y="6361668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Ritchie et al. 2007. Forest Ecology and Management 247: 200-208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9100" y="36576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Nearly 100% survival 30 </a:t>
            </a:r>
            <a:r>
              <a:rPr lang="en-US" sz="2000" dirty="0" err="1" smtClean="0">
                <a:solidFill>
                  <a:schemeClr val="tx2"/>
                </a:solidFill>
              </a:rPr>
              <a:t>ft</a:t>
            </a:r>
            <a:r>
              <a:rPr lang="en-US" sz="2000" dirty="0" smtClean="0">
                <a:solidFill>
                  <a:schemeClr val="tx2"/>
                </a:solidFill>
              </a:rPr>
              <a:t> from treatment boundary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9100" y="1025098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Poor survival first 30 </a:t>
            </a:r>
            <a:r>
              <a:rPr lang="en-US" sz="2000" dirty="0" err="1" smtClean="0">
                <a:solidFill>
                  <a:schemeClr val="tx2"/>
                </a:solidFill>
              </a:rPr>
              <a:t>ft</a:t>
            </a:r>
            <a:r>
              <a:rPr lang="en-US" sz="2000" dirty="0" smtClean="0">
                <a:solidFill>
                  <a:schemeClr val="tx2"/>
                </a:solidFill>
              </a:rPr>
              <a:t>; nearly 100% survival  80 </a:t>
            </a:r>
            <a:r>
              <a:rPr lang="en-US" sz="2000" dirty="0" err="1" smtClean="0">
                <a:solidFill>
                  <a:schemeClr val="tx2"/>
                </a:solidFill>
              </a:rPr>
              <a:t>ft</a:t>
            </a:r>
            <a:r>
              <a:rPr lang="en-US" sz="2000" dirty="0" smtClean="0">
                <a:solidFill>
                  <a:schemeClr val="tx2"/>
                </a:solidFill>
              </a:rPr>
              <a:t> from treatment boundary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1"/>
          <p:cNvSpPr>
            <a:spLocks noGrp="1"/>
          </p:cNvSpPr>
          <p:nvPr>
            <p:ph idx="1"/>
          </p:nvPr>
        </p:nvSpPr>
        <p:spPr>
          <a:xfrm>
            <a:off x="390525" y="1828800"/>
            <a:ext cx="9096375" cy="4495800"/>
          </a:xfrm>
        </p:spPr>
        <p:txBody>
          <a:bodyPr/>
          <a:lstStyle/>
          <a:p>
            <a:r>
              <a:rPr lang="en-US" altLang="en-US" dirty="0" smtClean="0"/>
              <a:t>Keeping surface fuels low is key to wildfire resilience, especially in young stands</a:t>
            </a:r>
          </a:p>
          <a:p>
            <a:r>
              <a:rPr lang="en-US" altLang="en-US" dirty="0" smtClean="0"/>
              <a:t>All </a:t>
            </a:r>
            <a:r>
              <a:rPr lang="en-US" altLang="en-US" dirty="0" smtClean="0"/>
              <a:t>treatments that reduce surface fuels or slow the build-up of fuels will help</a:t>
            </a:r>
          </a:p>
          <a:p>
            <a:r>
              <a:rPr lang="en-US" altLang="en-US" dirty="0" smtClean="0"/>
              <a:t>No fuel treatment improves resilience to wildfire better than prescribed </a:t>
            </a:r>
            <a:r>
              <a:rPr lang="en-US" altLang="en-US" dirty="0" smtClean="0"/>
              <a:t>fire</a:t>
            </a:r>
          </a:p>
          <a:p>
            <a:r>
              <a:rPr lang="en-US" altLang="en-US" dirty="0" smtClean="0"/>
              <a:t>Given fire activity trends, long-term benefits of treating fuels may increasingly outweigh costs</a:t>
            </a:r>
          </a:p>
          <a:p>
            <a:endParaRPr lang="en-US" altLang="en-US" dirty="0" smtClean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altLang="en-US" dirty="0" smtClean="0"/>
              <a:t>Conclusions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6" descr="LargeCADE_L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9900" y="1676400"/>
            <a:ext cx="2743200" cy="4121199"/>
          </a:xfrm>
        </p:spPr>
      </p:pic>
      <p:sp>
        <p:nvSpPr>
          <p:cNvPr id="6147" name="Text Box 40"/>
          <p:cNvSpPr txBox="1">
            <a:spLocks noChangeArrowheads="1"/>
          </p:cNvSpPr>
          <p:nvPr/>
        </p:nvSpPr>
        <p:spPr bwMode="auto">
          <a:xfrm>
            <a:off x="801688" y="5886450"/>
            <a:ext cx="533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Historical median fire return interval: 6 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Last fire: 1889</a:t>
            </a:r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8743950" cy="885825"/>
          </a:xfrm>
        </p:spPr>
        <p:txBody>
          <a:bodyPr/>
          <a:lstStyle/>
          <a:p>
            <a:r>
              <a:rPr lang="en-US" altLang="en-US" sz="3200" smtClean="0"/>
              <a:t>Fire exclusion, forest change, and fuels</a:t>
            </a:r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76400"/>
            <a:ext cx="5411788" cy="418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40"/>
          <p:cNvSpPr txBox="1">
            <a:spLocks noChangeArrowheads="1"/>
          </p:cNvSpPr>
          <p:nvPr/>
        </p:nvSpPr>
        <p:spPr bwMode="auto">
          <a:xfrm>
            <a:off x="647700" y="1038225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Example: Stanislaus-Tuolumne Experimental Forest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90700" y="609600"/>
            <a:ext cx="7924800" cy="6019800"/>
            <a:chOff x="960" y="480"/>
            <a:chExt cx="4992" cy="3792"/>
          </a:xfrm>
        </p:grpSpPr>
        <p:pic>
          <p:nvPicPr>
            <p:cNvPr id="7188" name="Picture 9" descr="Trees_9_1929_Live_DB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480"/>
              <a:ext cx="3840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4029"/>
            <a:stretch>
              <a:fillRect/>
            </a:stretch>
          </p:blipFill>
          <p:spPr bwMode="auto">
            <a:xfrm>
              <a:off x="4848" y="1632"/>
              <a:ext cx="1104" cy="8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0" name="Text Box 11"/>
            <p:cNvSpPr txBox="1">
              <a:spLocks noChangeArrowheads="1"/>
            </p:cNvSpPr>
            <p:nvPr/>
          </p:nvSpPr>
          <p:spPr bwMode="auto">
            <a:xfrm>
              <a:off x="4800" y="1440"/>
              <a:ext cx="8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/>
                <a:t>DBH 1929 (in)</a:t>
              </a:r>
            </a:p>
          </p:txBody>
        </p:sp>
      </p:grpSp>
      <p:pic>
        <p:nvPicPr>
          <p:cNvPr id="544780" name="Picture 12" descr="Trees_9_1930_Live_DB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685800"/>
            <a:ext cx="6096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90700" y="685800"/>
            <a:ext cx="7467600" cy="6019800"/>
            <a:chOff x="960" y="528"/>
            <a:chExt cx="4704" cy="3792"/>
          </a:xfrm>
        </p:grpSpPr>
        <p:pic>
          <p:nvPicPr>
            <p:cNvPr id="7185" name="Picture 14" descr="Trees_9_2008_Live_DBH_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528"/>
              <a:ext cx="3840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2592"/>
              <a:ext cx="743" cy="10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Text Box 16"/>
            <p:cNvSpPr txBox="1">
              <a:spLocks noChangeArrowheads="1"/>
            </p:cNvSpPr>
            <p:nvPr/>
          </p:nvSpPr>
          <p:spPr bwMode="auto">
            <a:xfrm>
              <a:off x="4800" y="2544"/>
              <a:ext cx="864" cy="192"/>
            </a:xfrm>
            <a:prstGeom prst="rect">
              <a:avLst/>
            </a:prstGeom>
            <a:solidFill>
              <a:srgbClr val="4F58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/>
                <a:t>DBH 2008 (in)</a:t>
              </a:r>
            </a:p>
          </p:txBody>
        </p:sp>
      </p:grpSp>
      <p:sp>
        <p:nvSpPr>
          <p:cNvPr id="544785" name="Text Box 17"/>
          <p:cNvSpPr txBox="1">
            <a:spLocks noChangeArrowheads="1"/>
          </p:cNvSpPr>
          <p:nvPr/>
        </p:nvSpPr>
        <p:spPr bwMode="auto">
          <a:xfrm>
            <a:off x="2628900" y="2286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Live trees in 1929 prior to logging</a:t>
            </a:r>
          </a:p>
        </p:txBody>
      </p:sp>
      <p:pic>
        <p:nvPicPr>
          <p:cNvPr id="7174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6248400"/>
            <a:ext cx="2533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066800"/>
            <a:ext cx="952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0"/>
          <p:cNvSpPr>
            <a:spLocks noChangeArrowheads="1"/>
          </p:cNvSpPr>
          <p:nvPr/>
        </p:nvSpPr>
        <p:spPr bwMode="auto">
          <a:xfrm>
            <a:off x="8953500" y="2514600"/>
            <a:ext cx="533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  <p:sp>
        <p:nvSpPr>
          <p:cNvPr id="7177" name="Text Box 22"/>
          <p:cNvSpPr txBox="1">
            <a:spLocks noChangeArrowheads="1"/>
          </p:cNvSpPr>
          <p:nvPr/>
        </p:nvSpPr>
        <p:spPr bwMode="auto">
          <a:xfrm>
            <a:off x="114300" y="1331913"/>
            <a:ext cx="175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Stanislaus NF MC Plot 9</a:t>
            </a: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USFS </a:t>
            </a:r>
            <a:r>
              <a:rPr lang="en-US" altLang="en-US" sz="1800" dirty="0" smtClean="0"/>
              <a:t>cut</a:t>
            </a:r>
            <a:endParaRPr lang="en-US" altLang="en-US" sz="1800" dirty="0"/>
          </a:p>
        </p:txBody>
      </p:sp>
      <p:sp>
        <p:nvSpPr>
          <p:cNvPr id="544791" name="Text Box 23"/>
          <p:cNvSpPr txBox="1">
            <a:spLocks noChangeArrowheads="1"/>
          </p:cNvSpPr>
          <p:nvPr/>
        </p:nvSpPr>
        <p:spPr bwMode="auto">
          <a:xfrm>
            <a:off x="2476500" y="2286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Live trees in 1929 post-logging</a:t>
            </a:r>
          </a:p>
        </p:txBody>
      </p:sp>
      <p:sp>
        <p:nvSpPr>
          <p:cNvPr id="544792" name="Text Box 24"/>
          <p:cNvSpPr txBox="1">
            <a:spLocks noChangeArrowheads="1"/>
          </p:cNvSpPr>
          <p:nvPr/>
        </p:nvSpPr>
        <p:spPr bwMode="auto">
          <a:xfrm>
            <a:off x="2895600" y="228600"/>
            <a:ext cx="293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Live trees in 2008</a:t>
            </a:r>
          </a:p>
        </p:txBody>
      </p:sp>
      <p:sp>
        <p:nvSpPr>
          <p:cNvPr id="7180" name="Rectangle 30"/>
          <p:cNvSpPr>
            <a:spLocks noChangeArrowheads="1"/>
          </p:cNvSpPr>
          <p:nvPr/>
        </p:nvSpPr>
        <p:spPr bwMode="auto">
          <a:xfrm>
            <a:off x="8648700" y="9906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  <p:sp>
        <p:nvSpPr>
          <p:cNvPr id="7181" name="Rectangle 31"/>
          <p:cNvSpPr>
            <a:spLocks noChangeArrowheads="1"/>
          </p:cNvSpPr>
          <p:nvPr/>
        </p:nvSpPr>
        <p:spPr bwMode="auto">
          <a:xfrm>
            <a:off x="266700" y="28194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  <p:sp>
        <p:nvSpPr>
          <p:cNvPr id="7182" name="Rectangle 32"/>
          <p:cNvSpPr>
            <a:spLocks noChangeArrowheads="1"/>
          </p:cNvSpPr>
          <p:nvPr/>
        </p:nvSpPr>
        <p:spPr bwMode="auto">
          <a:xfrm>
            <a:off x="190500" y="28194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  <p:sp>
        <p:nvSpPr>
          <p:cNvPr id="7183" name="Rectangle 20"/>
          <p:cNvSpPr>
            <a:spLocks noChangeArrowheads="1"/>
          </p:cNvSpPr>
          <p:nvPr/>
        </p:nvSpPr>
        <p:spPr bwMode="auto">
          <a:xfrm>
            <a:off x="9182100" y="2438400"/>
            <a:ext cx="533400" cy="1371600"/>
          </a:xfrm>
          <a:prstGeom prst="rect">
            <a:avLst/>
          </a:prstGeom>
          <a:solidFill>
            <a:srgbClr val="4F584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  <p:sp>
        <p:nvSpPr>
          <p:cNvPr id="7184" name="AutoShape 25"/>
          <p:cNvSpPr>
            <a:spLocks noChangeAspect="1" noChangeArrowheads="1"/>
          </p:cNvSpPr>
          <p:nvPr/>
        </p:nvSpPr>
        <p:spPr bwMode="auto">
          <a:xfrm>
            <a:off x="4763" y="31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CC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85" grpId="0"/>
      <p:bldP spid="544791" grpId="0"/>
      <p:bldP spid="5447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0"/>
          <p:cNvSpPr txBox="1">
            <a:spLocks noChangeArrowheads="1"/>
          </p:cNvSpPr>
          <p:nvPr/>
        </p:nvSpPr>
        <p:spPr bwMode="auto">
          <a:xfrm>
            <a:off x="717550" y="6316663"/>
            <a:ext cx="461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Stanislaus National Forest - 1931 (E.A. Wieslander)</a:t>
            </a:r>
            <a:endParaRPr lang="en-US" altLang="en-US" sz="1400">
              <a:solidFill>
                <a:srgbClr val="CC9900"/>
              </a:solidFill>
            </a:endParaRPr>
          </a:p>
        </p:txBody>
      </p:sp>
      <p:pic>
        <p:nvPicPr>
          <p:cNvPr id="8195" name="Picture 6" descr="http://digitalassets.lib.berkeley.edu/vtm/ucb/images/VTM00006585a_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2462"/>
          <a:stretch>
            <a:fillRect/>
          </a:stretch>
        </p:blipFill>
        <p:spPr bwMode="auto">
          <a:xfrm>
            <a:off x="723900" y="-152400"/>
            <a:ext cx="794226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717550" y="457200"/>
            <a:ext cx="4576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Historical surface fuel loading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66700" y="304800"/>
            <a:ext cx="8915400" cy="685800"/>
          </a:xfrm>
        </p:spPr>
        <p:txBody>
          <a:bodyPr/>
          <a:lstStyle/>
          <a:p>
            <a:r>
              <a:rPr lang="en-US" altLang="en-US" sz="2400" b="1" smtClean="0"/>
              <a:t>Surface fuel loading after 125 years of fire exclusion</a:t>
            </a: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19200"/>
            <a:ext cx="7848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584450" y="381000"/>
            <a:ext cx="5884863" cy="914400"/>
          </a:xfrm>
        </p:spPr>
        <p:txBody>
          <a:bodyPr/>
          <a:lstStyle/>
          <a:p>
            <a:r>
              <a:rPr lang="en-US" altLang="en-US" sz="3200" smtClean="0"/>
              <a:t>Fuel driven fire behavior</a:t>
            </a:r>
          </a:p>
        </p:txBody>
      </p:sp>
      <p:sp>
        <p:nvSpPr>
          <p:cNvPr id="10243" name="TextBox 20"/>
          <p:cNvSpPr txBox="1">
            <a:spLocks noChangeArrowheads="1"/>
          </p:cNvSpPr>
          <p:nvPr/>
        </p:nvSpPr>
        <p:spPr bwMode="auto">
          <a:xfrm>
            <a:off x="296863" y="4721225"/>
            <a:ext cx="2822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Ponderosa Fire – Aug. 18, 2012</a:t>
            </a:r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81313"/>
            <a:ext cx="55784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7400925" y="6078538"/>
            <a:ext cx="2540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Rim Fire – Aug. 22, 2013</a:t>
            </a:r>
          </a:p>
        </p:txBody>
      </p:sp>
      <p:pic>
        <p:nvPicPr>
          <p:cNvPr id="1024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295400"/>
            <a:ext cx="4516437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20"/>
          <p:cNvSpPr txBox="1">
            <a:spLocks noChangeArrowheads="1"/>
          </p:cNvSpPr>
          <p:nvPr/>
        </p:nvSpPr>
        <p:spPr bwMode="auto">
          <a:xfrm>
            <a:off x="322263" y="4127500"/>
            <a:ext cx="13676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i="1" dirty="0"/>
              <a:t>April and Tony Forward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i="1" dirty="0"/>
              <a:t>Record Searchlight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9429750" cy="1143000"/>
          </a:xfrm>
        </p:spPr>
        <p:txBody>
          <a:bodyPr/>
          <a:lstStyle/>
          <a:p>
            <a:r>
              <a:rPr lang="en-US" altLang="en-US" sz="3200" dirty="0" smtClean="0"/>
              <a:t>Management approaches to prevent wildfire loss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74273" y="1143000"/>
            <a:ext cx="800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2400" b="0" kern="0" dirty="0"/>
              <a:t>Landscape scale</a:t>
            </a:r>
          </a:p>
          <a:p>
            <a:pPr lvl="1">
              <a:defRPr/>
            </a:pPr>
            <a:r>
              <a:rPr lang="en-US" altLang="en-US" sz="2000" b="0" kern="0" dirty="0"/>
              <a:t>Fuel breaks to stop fires externally </a:t>
            </a:r>
          </a:p>
          <a:p>
            <a:pPr>
              <a:defRPr/>
            </a:pPr>
            <a:r>
              <a:rPr lang="en-US" altLang="en-US" sz="2400" b="0" kern="0" dirty="0" smtClean="0"/>
              <a:t>Stand scale</a:t>
            </a:r>
          </a:p>
          <a:p>
            <a:pPr lvl="1">
              <a:defRPr/>
            </a:pPr>
            <a:r>
              <a:rPr lang="en-US" altLang="en-US" sz="2000" b="0" kern="0" dirty="0" smtClean="0"/>
              <a:t>Resistance: will not burn – barrier to fire spread</a:t>
            </a:r>
          </a:p>
          <a:p>
            <a:pPr lvl="1">
              <a:defRPr/>
            </a:pPr>
            <a:r>
              <a:rPr lang="en-US" altLang="en-US" sz="2000" b="0" kern="0" dirty="0" smtClean="0"/>
              <a:t>Resilience: If wildfire burns through, stand does not suffer excessive mortality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CC99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CC99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61806</TotalTime>
  <Words>1202</Words>
  <Application>Microsoft Office PowerPoint</Application>
  <PresentationFormat>35mm Slides</PresentationFormat>
  <Paragraphs>317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Blank Presentation</vt:lpstr>
      <vt:lpstr>SPW 12.0 Graph</vt:lpstr>
      <vt:lpstr>Fire resistance and fire resilience: forest management in a time of increasing fire activity</vt:lpstr>
      <vt:lpstr>Trends in fire activity</vt:lpstr>
      <vt:lpstr>Reasons for increasing acres burned</vt:lpstr>
      <vt:lpstr>Fire exclusion, forest change, and fuels</vt:lpstr>
      <vt:lpstr>Slide 5</vt:lpstr>
      <vt:lpstr>Slide 6</vt:lpstr>
      <vt:lpstr>Surface fuel loading after 125 years of fire exclusion</vt:lpstr>
      <vt:lpstr>Fuel driven fire behavior</vt:lpstr>
      <vt:lpstr>Management approaches to prevent wildfire loss</vt:lpstr>
      <vt:lpstr>Slide 10</vt:lpstr>
      <vt:lpstr>Fire resistance</vt:lpstr>
      <vt:lpstr>Slide 12</vt:lpstr>
      <vt:lpstr>Mosaic of past fires limiting the extent of future fires </vt:lpstr>
      <vt:lpstr>Slide 14</vt:lpstr>
      <vt:lpstr>Mechanisms of tree mortality in young stands: crown scorch</vt:lpstr>
      <vt:lpstr>Torching and crown fire behavior</vt:lpstr>
      <vt:lpstr>Structure of plantations can pose some challenges for wildfire resilience</vt:lpstr>
      <vt:lpstr>BehavePlus model to estimate flame length and crown scorch height in plantations with varying slope &amp; wind</vt:lpstr>
      <vt:lpstr>Estimated scorch height (ft)</vt:lpstr>
      <vt:lpstr>Estimated scorch height (ft)</vt:lpstr>
      <vt:lpstr>Managing surface fuels to improve resilience</vt:lpstr>
      <vt:lpstr>Not all shrubs are a fire hazard problem</vt:lpstr>
      <vt:lpstr>Managing surface fuels to improve resilience (continued)</vt:lpstr>
      <vt:lpstr>Fuel continuity</vt:lpstr>
      <vt:lpstr>The good news:</vt:lpstr>
      <vt:lpstr>Fuel mastication</vt:lpstr>
      <vt:lpstr>Slide 27</vt:lpstr>
      <vt:lpstr>Mastication and future fire behavior/effects: Moonlight Fire (2007)</vt:lpstr>
      <vt:lpstr>Mastication and future fire behavior/effects: American Complex</vt:lpstr>
      <vt:lpstr>Mastication and fire effects - summary</vt:lpstr>
      <vt:lpstr>Prescribed burns with masticated fuels in young stands</vt:lpstr>
      <vt:lpstr>Edge effects: what if fuels in neighboring stands are not managed?</vt:lpstr>
      <vt:lpstr>Slide 33</vt:lpstr>
      <vt:lpstr>Slide 34</vt:lpstr>
      <vt:lpstr>Slide 35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Eric Knapp</dc:creator>
  <cp:lastModifiedBy>Eric</cp:lastModifiedBy>
  <cp:revision>922</cp:revision>
  <cp:lastPrinted>2013-12-04T17:59:17Z</cp:lastPrinted>
  <dcterms:created xsi:type="dcterms:W3CDTF">2002-07-18T17:18:08Z</dcterms:created>
  <dcterms:modified xsi:type="dcterms:W3CDTF">2014-01-15T15:01:36Z</dcterms:modified>
</cp:coreProperties>
</file>