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304" r:id="rId2"/>
    <p:sldId id="518" r:id="rId3"/>
    <p:sldId id="525" r:id="rId4"/>
    <p:sldId id="528" r:id="rId5"/>
    <p:sldId id="530" r:id="rId6"/>
    <p:sldId id="531" r:id="rId7"/>
    <p:sldId id="401" r:id="rId8"/>
    <p:sldId id="532" r:id="rId9"/>
    <p:sldId id="519" r:id="rId10"/>
    <p:sldId id="520" r:id="rId11"/>
    <p:sldId id="512" r:id="rId12"/>
    <p:sldId id="536" r:id="rId13"/>
    <p:sldId id="521" r:id="rId14"/>
    <p:sldId id="379" r:id="rId15"/>
    <p:sldId id="336" r:id="rId16"/>
    <p:sldId id="510" r:id="rId17"/>
    <p:sldId id="535" r:id="rId18"/>
    <p:sldId id="517" r:id="rId19"/>
    <p:sldId id="522" r:id="rId20"/>
    <p:sldId id="290" r:id="rId21"/>
    <p:sldId id="498" r:id="rId22"/>
    <p:sldId id="335" r:id="rId23"/>
    <p:sldId id="523" r:id="rId24"/>
    <p:sldId id="537" r:id="rId25"/>
    <p:sldId id="421" r:id="rId26"/>
    <p:sldId id="420" r:id="rId27"/>
    <p:sldId id="500" r:id="rId28"/>
    <p:sldId id="515" r:id="rId29"/>
    <p:sldId id="514" r:id="rId30"/>
    <p:sldId id="516" r:id="rId31"/>
    <p:sldId id="524" r:id="rId32"/>
    <p:sldId id="533" r:id="rId33"/>
    <p:sldId id="494" r:id="rId34"/>
  </p:sldIdLst>
  <p:sldSz cx="9144000" cy="6858000" type="screen4x3"/>
  <p:notesSz cx="6980238" cy="9210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FF66"/>
    <a:srgbClr val="FF9900"/>
    <a:srgbClr val="FFCC00"/>
    <a:srgbClr val="003300"/>
    <a:srgbClr val="800000"/>
    <a:srgbClr val="4D4D4D"/>
    <a:srgbClr val="00FF00"/>
    <a:srgbClr val="66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7" autoAdjust="0"/>
    <p:restoredTop sz="94737" autoAdjust="0"/>
  </p:normalViewPr>
  <p:slideViewPr>
    <p:cSldViewPr>
      <p:cViewPr>
        <p:scale>
          <a:sx n="100" d="100"/>
          <a:sy n="100" d="100"/>
        </p:scale>
        <p:origin x="-194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073" cy="45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4" tIns="46258" rIns="92514" bIns="46258" numCol="1" anchor="t" anchorCtr="0" compatLnSpc="1">
            <a:prstTxWarp prst="textNoShape">
              <a:avLst/>
            </a:prstTxWarp>
          </a:bodyPr>
          <a:lstStyle>
            <a:lvl1pPr defTabSz="92531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3651" y="0"/>
            <a:ext cx="3025073" cy="45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4" tIns="46258" rIns="92514" bIns="46258" numCol="1" anchor="t" anchorCtr="0" compatLnSpc="1">
            <a:prstTxWarp prst="textNoShape">
              <a:avLst/>
            </a:prstTxWarp>
          </a:bodyPr>
          <a:lstStyle>
            <a:lvl1pPr algn="r" defTabSz="92531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9228"/>
            <a:ext cx="3025073" cy="45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4" tIns="46258" rIns="92514" bIns="46258" numCol="1" anchor="b" anchorCtr="0" compatLnSpc="1">
            <a:prstTxWarp prst="textNoShape">
              <a:avLst/>
            </a:prstTxWarp>
          </a:bodyPr>
          <a:lstStyle>
            <a:lvl1pPr defTabSz="92531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3651" y="8749228"/>
            <a:ext cx="3025073" cy="45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4" tIns="46258" rIns="92514" bIns="46258" numCol="1" anchor="b" anchorCtr="0" compatLnSpc="1">
            <a:prstTxWarp prst="textNoShape">
              <a:avLst/>
            </a:prstTxWarp>
          </a:bodyPr>
          <a:lstStyle>
            <a:lvl1pPr algn="r" defTabSz="925313" eaLnBrk="1" hangingPunct="1">
              <a:defRPr sz="1200"/>
            </a:lvl1pPr>
          </a:lstStyle>
          <a:p>
            <a:pPr>
              <a:defRPr/>
            </a:pPr>
            <a:fld id="{703C94F2-5875-45A4-9221-2B5688113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42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073" cy="45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4" tIns="46258" rIns="92514" bIns="46258" numCol="1" anchor="t" anchorCtr="0" compatLnSpc="1">
            <a:prstTxWarp prst="textNoShape">
              <a:avLst/>
            </a:prstTxWarp>
          </a:bodyPr>
          <a:lstStyle>
            <a:lvl1pPr defTabSz="9253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166" y="0"/>
            <a:ext cx="3025072" cy="45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4" tIns="46258" rIns="92514" bIns="46258" numCol="1" anchor="t" anchorCtr="0" compatLnSpc="1">
            <a:prstTxWarp prst="textNoShape">
              <a:avLst/>
            </a:prstTxWarp>
          </a:bodyPr>
          <a:lstStyle>
            <a:lvl1pPr algn="r" defTabSz="9253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692150"/>
            <a:ext cx="4602162" cy="3452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93" y="4375376"/>
            <a:ext cx="5120053" cy="414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4" tIns="46258" rIns="92514" bIns="46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751"/>
            <a:ext cx="3025073" cy="45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4" tIns="46258" rIns="92514" bIns="46258" numCol="1" anchor="b" anchorCtr="0" compatLnSpc="1">
            <a:prstTxWarp prst="textNoShape">
              <a:avLst/>
            </a:prstTxWarp>
          </a:bodyPr>
          <a:lstStyle>
            <a:lvl1pPr defTabSz="9253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166" y="8750751"/>
            <a:ext cx="3025072" cy="45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4" tIns="46258" rIns="92514" bIns="46258" numCol="1" anchor="b" anchorCtr="0" compatLnSpc="1">
            <a:prstTxWarp prst="textNoShape">
              <a:avLst/>
            </a:prstTxWarp>
          </a:bodyPr>
          <a:lstStyle>
            <a:lvl1pPr algn="r" defTabSz="925313">
              <a:defRPr sz="1200"/>
            </a:lvl1pPr>
          </a:lstStyle>
          <a:p>
            <a:pPr>
              <a:defRPr/>
            </a:pPr>
            <a:fld id="{BB1F204F-73B2-4A44-8D8D-34FB4A437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78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1077" indent="-273491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3965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1551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9138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6724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4310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81896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9482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D0358B9-CDFB-4891-82B3-8D7CB575E6AC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Fuels Management: Historical Perspective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Sudworth</a:t>
            </a:r>
            <a:r>
              <a:rPr lang="en-US" dirty="0" smtClean="0"/>
              <a:t> on fire intensity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F204F-73B2-4A44-8D8D-34FB4A43723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97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1077" indent="-273491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3965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1551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9138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6724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4310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81896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9482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A4258AC-D0AF-4940-BADD-F9D5A1E30F1A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 smtClean="0"/>
              <a:t>Sudworth</a:t>
            </a:r>
            <a:r>
              <a:rPr lang="en-US" dirty="0" smtClean="0"/>
              <a:t> on fuels in the forests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1077" indent="-273491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3965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1551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9138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6724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4310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81896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9482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A4258AC-D0AF-4940-BADD-F9D5A1E30F1A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 smtClean="0"/>
              <a:t>Sudworth</a:t>
            </a:r>
            <a:r>
              <a:rPr lang="en-US" dirty="0" smtClean="0"/>
              <a:t> on fuels in the forests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Leiberg on importance</a:t>
            </a:r>
            <a:r>
              <a:rPr lang="en-US" baseline="0" dirty="0" smtClean="0"/>
              <a:t> of fire in shaping forests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F204F-73B2-4A44-8D8D-34FB4A43723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27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1077" indent="-273491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3965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1551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9138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6724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4310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81896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9482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A4258AC-D0AF-4940-BADD-F9D5A1E30F1A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Said about the township in the Hayfork watershed where Taylor &amp; Skinner (2003) reconstructed fire and stand history.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1077" indent="-273491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3965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1551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9138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6724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4310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81896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9482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40F1EB1-CC4F-4055-8A2A-181019C50907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Historical perspective on “pristine” air quality and smoke conditions.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 chart of </a:t>
            </a:r>
            <a:r>
              <a:rPr lang="en-US" dirty="0" err="1" smtClean="0"/>
              <a:t>precip</a:t>
            </a:r>
            <a:r>
              <a:rPr lang="en-US" dirty="0" smtClean="0"/>
              <a:t> and temp in montane</a:t>
            </a:r>
            <a:r>
              <a:rPr lang="en-US" baseline="0" dirty="0" smtClean="0"/>
              <a:t> Mediterranean California.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F204F-73B2-4A44-8D8D-34FB4A43723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3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1077" indent="-273491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3965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1551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9138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6724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4310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81896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9482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6F36F1C-6119-4186-900F-B450F062C6E1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Jeffrey pine in Sierra Nevada with 33 fire scars.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&amp; </a:t>
            </a:r>
            <a:r>
              <a:rPr lang="en-US" dirty="0" err="1" smtClean="0"/>
              <a:t>Kotok</a:t>
            </a:r>
            <a:r>
              <a:rPr lang="en-US" dirty="0" smtClean="0"/>
              <a:t>:</a:t>
            </a:r>
            <a:r>
              <a:rPr lang="en-US" baseline="0" dirty="0" smtClean="0"/>
              <a:t> Important historical papers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F204F-73B2-4A44-8D8D-34FB4A43723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32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E. Knapp study at STEF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9431D3-FB1D-4A83-9EB7-7D1BD6BAB1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Wildfire Area </a:t>
            </a:r>
            <a:r>
              <a:rPr lang="en-US" dirty="0" err="1" smtClean="0"/>
              <a:t>vs</a:t>
            </a:r>
            <a:r>
              <a:rPr lang="en-US" dirty="0" smtClean="0"/>
              <a:t> Volume of Timber Sold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F204F-73B2-4A44-8D8D-34FB4A43723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14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1077" indent="-273491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3965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1551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9138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6724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4310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81896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9482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1DC96A-0952-4F5D-B68F-438FE5ADC8C2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Diversity of conditions in pre-fire suppression forests.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1077" indent="-273491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3965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1551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9138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6724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4310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81896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9482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948E64-4142-4ED2-82BD-8ED9B896B557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Beaver Creek Pinery aerial view.  Overlain by aerial view of the STEF.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1077" indent="-273491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3965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1551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9138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6724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4310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81896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9482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6F36F1C-6119-4186-900F-B450F062C6E1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Show &amp; </a:t>
            </a:r>
            <a:r>
              <a:rPr lang="en-US" dirty="0" err="1" smtClean="0"/>
              <a:t>Kotok</a:t>
            </a:r>
            <a:r>
              <a:rPr lang="en-US" dirty="0" smtClean="0"/>
              <a:t> fire history – conclusion: Too much fire! Need to exclude fire!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&amp; </a:t>
            </a:r>
            <a:r>
              <a:rPr lang="en-US" dirty="0" err="1" smtClean="0"/>
              <a:t>Kotok</a:t>
            </a:r>
            <a:r>
              <a:rPr lang="en-US" dirty="0" smtClean="0"/>
              <a:t>: characteristics of fire in the absence of logging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F204F-73B2-4A44-8D8D-34FB4A43723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1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&amp; </a:t>
            </a:r>
            <a:r>
              <a:rPr lang="en-US" dirty="0" err="1" smtClean="0"/>
              <a:t>Kotok</a:t>
            </a:r>
            <a:r>
              <a:rPr lang="en-US" dirty="0" smtClean="0"/>
              <a:t>: characteristics of fire in the absence of logging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F204F-73B2-4A44-8D8D-34FB4A43723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1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Fuel layers and priorities for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F204F-73B2-4A44-8D8D-34FB4A43723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258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1077" indent="-273491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3965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1551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9138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6724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4310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81896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9482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DBD680-AD89-45B0-9482-9F291E69B722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92150"/>
            <a:ext cx="4600575" cy="3451225"/>
          </a:xfrm>
          <a:ln w="12700" cap="flat"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578" y="4375376"/>
            <a:ext cx="5123083" cy="41438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67" tIns="49235" rIns="98467" bIns="49235"/>
          <a:lstStyle/>
          <a:p>
            <a:pPr eaLnBrk="1" hangingPunct="1"/>
            <a:r>
              <a:rPr lang="en-US" dirty="0" smtClean="0"/>
              <a:t>Change in forest conditions: BMEF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1077" indent="-273491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3965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1551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9138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6724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4310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81896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9482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78912DC-7929-48F4-B0F7-D24E8105ADA2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Beaver Creek Pinery aerial view.  Overlain by aerial view of the STEF.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Fuel conditions following logging – Sacramento</a:t>
            </a:r>
            <a:r>
              <a:rPr lang="en-US" baseline="0" dirty="0" smtClean="0"/>
              <a:t> River watershed above Lake Siskiyou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F204F-73B2-4A44-8D8D-34FB4A43723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731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Fuel conditions following logging – Hat Creek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F204F-73B2-4A44-8D8D-34FB4A43723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7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Wildfire Area Burned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F204F-73B2-4A44-8D8D-34FB4A43723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993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Fuel conditions following logging – Mosquito Ridge north of Shasta Lake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F204F-73B2-4A44-8D8D-34FB4A43723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10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Hatchet Mt and Fountain</a:t>
            </a:r>
            <a:r>
              <a:rPr lang="en-US" baseline="0" dirty="0" smtClean="0"/>
              <a:t> Fire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F204F-73B2-4A44-8D8D-34FB4A43723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951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SNEP</a:t>
            </a:r>
            <a:r>
              <a:rPr lang="en-US" baseline="0" dirty="0" smtClean="0"/>
              <a:t> Critical Finding on Effects of Logging – Page 4 of SNEP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F204F-73B2-4A44-8D8D-34FB4A43723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10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Prescribed fire in the Blacks</a:t>
            </a:r>
            <a:r>
              <a:rPr lang="en-US" baseline="0" dirty="0" smtClean="0"/>
              <a:t> Mountain Research Natural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F204F-73B2-4A44-8D8D-34FB4A43723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37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Wildfire Area </a:t>
            </a:r>
            <a:r>
              <a:rPr lang="en-US" dirty="0" err="1" smtClean="0"/>
              <a:t>vs</a:t>
            </a:r>
            <a:r>
              <a:rPr lang="en-US" dirty="0" smtClean="0"/>
              <a:t> Average</a:t>
            </a:r>
            <a:r>
              <a:rPr lang="en-US" baseline="0" dirty="0" smtClean="0"/>
              <a:t> Daily Fat Calories Consumed by Americans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F204F-73B2-4A44-8D8D-34FB4A43723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99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Wildfire Area </a:t>
            </a:r>
            <a:r>
              <a:rPr lang="en-US" dirty="0" err="1" smtClean="0"/>
              <a:t>vs</a:t>
            </a:r>
            <a:r>
              <a:rPr lang="en-US" dirty="0" smtClean="0"/>
              <a:t> Average</a:t>
            </a:r>
            <a:r>
              <a:rPr lang="en-US" baseline="0" dirty="0" smtClean="0"/>
              <a:t> Daily Fat Calories Consumed by Americans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F204F-73B2-4A44-8D8D-34FB4A43723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99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Wildfire Area </a:t>
            </a:r>
            <a:r>
              <a:rPr lang="en-US" dirty="0" err="1" smtClean="0"/>
              <a:t>vs</a:t>
            </a:r>
            <a:r>
              <a:rPr lang="en-US" dirty="0" smtClean="0"/>
              <a:t> Average</a:t>
            </a:r>
            <a:r>
              <a:rPr lang="en-US" baseline="0" dirty="0" smtClean="0"/>
              <a:t> Daily Fat Calories Consumed by Americans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F204F-73B2-4A44-8D8D-34FB4A43723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99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1077" indent="-273491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3965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1551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9138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6724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4310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81896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9482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C0F4757-88D1-4056-AC71-6860DDC0ED8A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Trend in annual area burned in 11 western states.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1077" indent="-273491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3965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1551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9138" indent="-218793" defTabSz="925313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6724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4310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81896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9482" indent="-218793" defTabSz="9253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C0F4757-88D1-4056-AC71-6860DDC0ED8A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Trend in annual area burned in 11 western states</a:t>
            </a:r>
            <a:r>
              <a:rPr lang="en-US" baseline="0" dirty="0" smtClean="0"/>
              <a:t> vs. FS timber sold according to WFLC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Covers: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Sudworth</a:t>
            </a:r>
            <a:r>
              <a:rPr lang="en-US" baseline="0" dirty="0" smtClean="0"/>
              <a:t> &amp; Leiberg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F204F-73B2-4A44-8D8D-34FB4A43723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5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B37C2-A7EF-4D97-BE30-2283A99F5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7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19602-6893-42B7-8274-0E75156BF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5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97919-A592-4F8B-ACE4-FD2A38471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16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8B7AD-9785-417E-9DB7-976D33B17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51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4C5D9-C82B-4600-A5F8-152864787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2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47711-7F6F-49E8-9179-B382F645B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5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F3D92-1C08-45D7-8570-3FBD0E107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0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9B94E-1CF2-49F3-92EA-F2385FFDA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AF9EC-8A91-4433-96B6-3EE03F6CB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0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F8171-1BC3-4B69-B5AA-D35C69196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5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A782C-EC1C-47C4-9438-BED5F575F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8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52133-1432-4E10-9823-EEF7722F3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6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9C13A-DBAC-4290-BF5B-888A39981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7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2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71B47F-72F6-4537-9690-7616AA793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685800"/>
            <a:ext cx="77724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b="0" dirty="0" smtClean="0">
                <a:effectLst/>
                <a:latin typeface="Impact" pitchFamily="34" charset="0"/>
              </a:rPr>
              <a:t>Fuels Management:</a:t>
            </a:r>
            <a:br>
              <a:rPr lang="en-US" b="0" dirty="0" smtClean="0">
                <a:effectLst/>
                <a:latin typeface="Impact" pitchFamily="34" charset="0"/>
              </a:rPr>
            </a:br>
            <a:r>
              <a:rPr lang="en-US" b="0" dirty="0" smtClean="0">
                <a:effectLst/>
                <a:latin typeface="Impact" pitchFamily="34" charset="0"/>
              </a:rPr>
              <a:t>Historical Perspective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28963"/>
            <a:ext cx="7391400" cy="2438400"/>
          </a:xfrm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Verdana" pitchFamily="34" charset="0"/>
              </a:rPr>
              <a:t>Carl N. Skinner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latin typeface="Verdana" pitchFamily="34" charset="0"/>
              </a:rPr>
              <a:t>Geographer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latin typeface="Verdana" pitchFamily="34" charset="0"/>
              </a:rPr>
              <a:t>USDA Forest Service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latin typeface="Verdana" pitchFamily="34" charset="0"/>
              </a:rPr>
              <a:t>Pacific Southwest Research Station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latin typeface="Verdana" pitchFamily="34" charset="0"/>
              </a:rPr>
              <a:t>Redding, CA</a:t>
            </a:r>
          </a:p>
        </p:txBody>
      </p:sp>
      <p:pic>
        <p:nvPicPr>
          <p:cNvPr id="2052" name="Picture 5" descr="USDA-USFS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685925" cy="671513"/>
          </a:xfrm>
          <a:prstGeom prst="rect">
            <a:avLst/>
          </a:prstGeom>
          <a:solidFill>
            <a:schemeClr val="tx1"/>
          </a:solidFill>
          <a:ln w="25400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2053" name="Group 6"/>
          <p:cNvGrpSpPr>
            <a:grpSpLocks/>
          </p:cNvGrpSpPr>
          <p:nvPr/>
        </p:nvGrpSpPr>
        <p:grpSpPr bwMode="auto">
          <a:xfrm>
            <a:off x="8001000" y="5762625"/>
            <a:ext cx="1066800" cy="1171575"/>
            <a:chOff x="4896" y="3264"/>
            <a:chExt cx="768" cy="838"/>
          </a:xfrm>
        </p:grpSpPr>
        <p:pic>
          <p:nvPicPr>
            <p:cNvPr id="2054" name="Picture 7" descr="pswglyph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264"/>
              <a:ext cx="768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5" name="Text Box 8"/>
            <p:cNvSpPr txBox="1">
              <a:spLocks noChangeArrowheads="1"/>
            </p:cNvSpPr>
            <p:nvPr/>
          </p:nvSpPr>
          <p:spPr bwMode="auto">
            <a:xfrm>
              <a:off x="5007" y="3839"/>
              <a:ext cx="535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Arial Black" pitchFamily="34" charset="0"/>
                </a:rPr>
                <a:t>PSW</a:t>
              </a:r>
            </a:p>
          </p:txBody>
        </p:sp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031670" cy="5095875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352800" y="609600"/>
            <a:ext cx="5562600" cy="32004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200" i="1" kern="0" dirty="0" smtClean="0">
                <a:cs typeface="Times New Roman" pitchFamily="18" charset="0"/>
              </a:rPr>
              <a:t>“The fires of the present time are peculiarly of a surface nature, and with rare exception there is no reason to believe that any other type of fire has occurred here.”</a:t>
            </a:r>
            <a:endParaRPr lang="en-US" sz="2800" kern="0" dirty="0" smtClean="0"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429000" y="4343400"/>
            <a:ext cx="5410200" cy="2133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kern="0" dirty="0" smtClean="0">
                <a:solidFill>
                  <a:srgbClr val="FFFFCC"/>
                </a:solidFill>
                <a:cs typeface="Times New Roman" pitchFamily="18" charset="0"/>
              </a:rPr>
              <a:t>George B. </a:t>
            </a:r>
            <a:r>
              <a:rPr lang="en-US" sz="2800" b="1" kern="0" dirty="0" err="1" smtClean="0">
                <a:solidFill>
                  <a:srgbClr val="FFFFCC"/>
                </a:solidFill>
                <a:cs typeface="Times New Roman" pitchFamily="18" charset="0"/>
              </a:rPr>
              <a:t>Sudworth</a:t>
            </a:r>
            <a:endParaRPr lang="en-US" sz="2800" kern="0" dirty="0" smtClean="0"/>
          </a:p>
          <a:p>
            <a:pPr marL="0" indent="0" algn="ctr">
              <a:buNone/>
            </a:pPr>
            <a:r>
              <a:rPr lang="en-US" sz="2800" b="1" kern="0" dirty="0" smtClean="0">
                <a:solidFill>
                  <a:srgbClr val="FFFFCC"/>
                </a:solidFill>
              </a:rPr>
              <a:t>1900 </a:t>
            </a:r>
          </a:p>
          <a:p>
            <a:pPr marL="0" indent="0" algn="ctr">
              <a:buNone/>
            </a:pPr>
            <a:r>
              <a:rPr lang="en-US" sz="1600" b="1" i="1" kern="0" dirty="0" smtClean="0">
                <a:solidFill>
                  <a:srgbClr val="FFFFCC"/>
                </a:solidFill>
                <a:ea typeface="MS Mincho" pitchFamily="49" charset="-128"/>
              </a:rPr>
              <a:t>Stanislaus and Lake Tahoe Forest Reserves, California, and adjacent territories.</a:t>
            </a:r>
            <a:endParaRPr lang="en-US" sz="1600" b="1" kern="0" dirty="0" smtClean="0">
              <a:solidFill>
                <a:srgbClr val="FFFFCC"/>
              </a:solidFill>
              <a:ea typeface="MS Mincho" pitchFamily="49" charset="-128"/>
            </a:endParaRPr>
          </a:p>
          <a:p>
            <a:pPr marL="0" indent="0" algn="ctr">
              <a:buNone/>
            </a:pPr>
            <a:r>
              <a:rPr lang="en-US" sz="1600" b="1" kern="0" dirty="0" smtClean="0">
                <a:solidFill>
                  <a:srgbClr val="FFFFCC"/>
                </a:solidFill>
                <a:ea typeface="MS Mincho" pitchFamily="49" charset="-128"/>
              </a:rPr>
              <a:t>21</a:t>
            </a:r>
            <a:r>
              <a:rPr lang="en-US" sz="1600" b="1" kern="0" baseline="30000" dirty="0" smtClean="0">
                <a:solidFill>
                  <a:srgbClr val="FFFFCC"/>
                </a:solidFill>
                <a:ea typeface="MS Mincho" pitchFamily="49" charset="-128"/>
              </a:rPr>
              <a:t>st</a:t>
            </a:r>
            <a:r>
              <a:rPr lang="en-US" sz="1600" b="1" kern="0" dirty="0" smtClean="0">
                <a:solidFill>
                  <a:srgbClr val="FFFFCC"/>
                </a:solidFill>
                <a:ea typeface="MS Mincho" pitchFamily="49" charset="-128"/>
              </a:rPr>
              <a:t> Annual Rept. of the U.S.G.S., Part 5, pp. 505-561, US Govt. Printing Office, Washington, D.C.</a:t>
            </a:r>
            <a:r>
              <a:rPr lang="en-US" sz="1600" b="1" kern="0" dirty="0" smtClean="0">
                <a:solidFill>
                  <a:srgbClr val="FFFFCC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6404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304800"/>
            <a:ext cx="7391400" cy="2819400"/>
          </a:xfrm>
        </p:spPr>
        <p:txBody>
          <a:bodyPr/>
          <a:lstStyle/>
          <a:p>
            <a:pPr>
              <a:defRPr/>
            </a:pPr>
            <a:r>
              <a:rPr lang="en-US" sz="3200" i="1" dirty="0" smtClean="0">
                <a:cs typeface="Times New Roman" pitchFamily="18" charset="0"/>
              </a:rPr>
              <a:t>“Barring the debris left from timber-cutting, the only food for these fires is the scanty fall of pine and fir needles, irregular patches of low conifer seedlings, and chaparral.”</a:t>
            </a:r>
            <a:endParaRPr lang="en-US" sz="2800" dirty="0" smtClean="0"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505200"/>
            <a:ext cx="6477000" cy="23622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CC"/>
                </a:solidFill>
                <a:cs typeface="Times New Roman" pitchFamily="18" charset="0"/>
              </a:rPr>
              <a:t>George B. </a:t>
            </a:r>
            <a:r>
              <a:rPr lang="en-US" sz="2800" b="1" dirty="0" err="1" smtClean="0">
                <a:solidFill>
                  <a:srgbClr val="FFFFCC"/>
                </a:solidFill>
                <a:cs typeface="Times New Roman" pitchFamily="18" charset="0"/>
              </a:rPr>
              <a:t>Sudworth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FFFFCC"/>
                </a:solidFill>
              </a:rPr>
              <a:t>1900 </a:t>
            </a:r>
          </a:p>
          <a:p>
            <a:r>
              <a:rPr lang="en-US" sz="1600" b="1" i="1" dirty="0" smtClean="0">
                <a:solidFill>
                  <a:srgbClr val="FFFFCC"/>
                </a:solidFill>
                <a:ea typeface="MS Mincho" pitchFamily="49" charset="-128"/>
              </a:rPr>
              <a:t>Stanislaus and Lake Tahoe Forest Reserves, California, and adjacent territories.</a:t>
            </a:r>
            <a:endParaRPr lang="en-US" sz="1600" b="1" dirty="0" smtClean="0">
              <a:solidFill>
                <a:srgbClr val="FFFFCC"/>
              </a:solidFill>
              <a:ea typeface="MS Mincho" pitchFamily="49" charset="-128"/>
            </a:endParaRPr>
          </a:p>
          <a:p>
            <a:r>
              <a:rPr lang="en-US" sz="1600" b="1" dirty="0" smtClean="0">
                <a:solidFill>
                  <a:srgbClr val="FFFFCC"/>
                </a:solidFill>
                <a:ea typeface="MS Mincho" pitchFamily="49" charset="-128"/>
              </a:rPr>
              <a:t>21</a:t>
            </a:r>
            <a:r>
              <a:rPr lang="en-US" sz="1600" b="1" baseline="30000" dirty="0" smtClean="0">
                <a:solidFill>
                  <a:srgbClr val="FFFFCC"/>
                </a:solidFill>
                <a:ea typeface="MS Mincho" pitchFamily="49" charset="-128"/>
              </a:rPr>
              <a:t>st</a:t>
            </a:r>
            <a:r>
              <a:rPr lang="en-US" sz="1600" b="1" dirty="0" smtClean="0">
                <a:solidFill>
                  <a:srgbClr val="FFFFCC"/>
                </a:solidFill>
                <a:ea typeface="MS Mincho" pitchFamily="49" charset="-128"/>
              </a:rPr>
              <a:t> Annual Rept. of the U.S.G.S., Part 5, pp. 505-561, US Govt. Printing Office, Washington, D.C.</a:t>
            </a:r>
            <a:r>
              <a:rPr lang="en-US" sz="1600" b="1" dirty="0" smtClean="0">
                <a:solidFill>
                  <a:srgbClr val="FFFFCC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66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762000"/>
            <a:ext cx="7391400" cy="2819400"/>
          </a:xfrm>
        </p:spPr>
        <p:txBody>
          <a:bodyPr/>
          <a:lstStyle/>
          <a:p>
            <a:pPr>
              <a:defRPr/>
            </a:pPr>
            <a:r>
              <a:rPr lang="en-US" sz="3200" i="1" dirty="0" smtClean="0">
                <a:solidFill>
                  <a:schemeClr val="tx1"/>
                </a:solidFill>
                <a:cs typeface="Times New Roman" pitchFamily="18" charset="0"/>
              </a:rPr>
              <a:t>“The instances … where large timber has been killed outright … are comparatively rare. Two cases only were found… One of these burns involved less than an acre, and the other included several hundred acres.”</a:t>
            </a:r>
            <a:endParaRPr lang="en-US" sz="2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267200"/>
            <a:ext cx="6477000" cy="23622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CC"/>
                </a:solidFill>
                <a:cs typeface="Times New Roman" pitchFamily="18" charset="0"/>
              </a:rPr>
              <a:t>George B. </a:t>
            </a:r>
            <a:r>
              <a:rPr lang="en-US" sz="2800" b="1" dirty="0" err="1" smtClean="0">
                <a:solidFill>
                  <a:srgbClr val="FFFFCC"/>
                </a:solidFill>
                <a:cs typeface="Times New Roman" pitchFamily="18" charset="0"/>
              </a:rPr>
              <a:t>Sudworth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FFFFCC"/>
                </a:solidFill>
              </a:rPr>
              <a:t>1900 </a:t>
            </a:r>
          </a:p>
          <a:p>
            <a:r>
              <a:rPr lang="en-US" sz="1600" b="1" i="1" dirty="0" smtClean="0">
                <a:solidFill>
                  <a:srgbClr val="FFFFCC"/>
                </a:solidFill>
                <a:ea typeface="MS Mincho" pitchFamily="49" charset="-128"/>
              </a:rPr>
              <a:t>Stanislaus and Lake Tahoe Forest Reserves, California, and adjacent territories.</a:t>
            </a:r>
            <a:endParaRPr lang="en-US" sz="1600" b="1" dirty="0" smtClean="0">
              <a:solidFill>
                <a:srgbClr val="FFFFCC"/>
              </a:solidFill>
              <a:ea typeface="MS Mincho" pitchFamily="49" charset="-128"/>
            </a:endParaRPr>
          </a:p>
          <a:p>
            <a:r>
              <a:rPr lang="en-US" sz="1600" b="1" dirty="0" smtClean="0">
                <a:solidFill>
                  <a:srgbClr val="FFFFCC"/>
                </a:solidFill>
                <a:ea typeface="MS Mincho" pitchFamily="49" charset="-128"/>
              </a:rPr>
              <a:t>21</a:t>
            </a:r>
            <a:r>
              <a:rPr lang="en-US" sz="1600" b="1" baseline="30000" dirty="0" smtClean="0">
                <a:solidFill>
                  <a:srgbClr val="FFFFCC"/>
                </a:solidFill>
                <a:ea typeface="MS Mincho" pitchFamily="49" charset="-128"/>
              </a:rPr>
              <a:t>st</a:t>
            </a:r>
            <a:r>
              <a:rPr lang="en-US" sz="1600" b="1" dirty="0" smtClean="0">
                <a:solidFill>
                  <a:srgbClr val="FFFFCC"/>
                </a:solidFill>
                <a:ea typeface="MS Mincho" pitchFamily="49" charset="-128"/>
              </a:rPr>
              <a:t> Annual Rept. of the U.S.G.S., Part 5, pp. 505-561, US Govt. Printing Office, Washington, D.C.</a:t>
            </a:r>
            <a:r>
              <a:rPr lang="en-US" sz="1600" b="1" dirty="0" smtClean="0">
                <a:solidFill>
                  <a:srgbClr val="FFFFCC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52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3276600" cy="4534579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505200" y="152400"/>
            <a:ext cx="5562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“The most potent factor in shaping the forest of the region has been, and still is, fire. </a:t>
            </a:r>
            <a:r>
              <a:rPr lang="en-US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general character of the forest, ... in fact almost every phase of its condition has been determined by ... fire.</a:t>
            </a:r>
            <a:r>
              <a:rPr lang="en-US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”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57400" y="5029200"/>
            <a:ext cx="7010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FFFFCC"/>
                </a:solidFill>
                <a:cs typeface="Times New Roman" pitchFamily="18" charset="0"/>
              </a:rPr>
              <a:t>J. B. Leiberg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FFFFCC"/>
                </a:solidFill>
                <a:cs typeface="Times New Roman" pitchFamily="18" charset="0"/>
              </a:rPr>
              <a:t>1902</a:t>
            </a:r>
            <a:endParaRPr lang="en-US" sz="3200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i="1" dirty="0">
                <a:solidFill>
                  <a:srgbClr val="FFFFCC"/>
                </a:solidFill>
              </a:rPr>
              <a:t>Forest conditions in the northern Sierra Nevada, California.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>
                <a:solidFill>
                  <a:srgbClr val="FFFFCC"/>
                </a:solidFill>
              </a:rPr>
              <a:t>Professional Paper 8, Series H, Forestry, 5.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>
                <a:solidFill>
                  <a:srgbClr val="FFFFCC"/>
                </a:solidFill>
              </a:rPr>
              <a:t>US Geological Survey, GPO, Washington, D.C.</a:t>
            </a:r>
          </a:p>
        </p:txBody>
      </p:sp>
    </p:spTree>
    <p:extLst>
      <p:ext uri="{BB962C8B-B14F-4D97-AF65-F5344CB8AC3E}">
        <p14:creationId xmlns:p14="http://schemas.microsoft.com/office/powerpoint/2010/main" val="1818554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304800"/>
            <a:ext cx="7391400" cy="3429000"/>
          </a:xfrm>
        </p:spPr>
        <p:txBody>
          <a:bodyPr/>
          <a:lstStyle/>
          <a:p>
            <a:pPr>
              <a:defRPr/>
            </a:pPr>
            <a:r>
              <a:rPr lang="en-US" sz="3200" i="1" dirty="0" smtClean="0">
                <a:cs typeface="Times New Roman" pitchFamily="18" charset="0"/>
              </a:rPr>
              <a:t>“Fires … have been ground fires, and easily controlled.  </a:t>
            </a:r>
            <a:r>
              <a:rPr lang="en-US" sz="3200" dirty="0" smtClean="0">
                <a:cs typeface="Times New Roman" pitchFamily="18" charset="0"/>
              </a:rPr>
              <a:t/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i="1" dirty="0" smtClean="0">
                <a:cs typeface="Times New Roman" pitchFamily="18" charset="0"/>
              </a:rPr>
              <a:t>A trail will sometimes stop them.”</a:t>
            </a:r>
            <a:r>
              <a:rPr lang="en-US" sz="2800" i="1" dirty="0" smtClean="0">
                <a:cs typeface="Times New Roman" pitchFamily="18" charset="0"/>
              </a:rPr>
              <a:t>  </a:t>
            </a:r>
            <a:endParaRPr lang="en-US" sz="2800" dirty="0" smtClean="0"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657600"/>
            <a:ext cx="6477000" cy="1828800"/>
          </a:xfrm>
        </p:spPr>
        <p:txBody>
          <a:bodyPr/>
          <a:lstStyle/>
          <a:p>
            <a:r>
              <a:rPr lang="en-US" sz="2800" b="1" smtClean="0">
                <a:solidFill>
                  <a:srgbClr val="FFFFCC"/>
                </a:solidFill>
                <a:cs typeface="Times New Roman" pitchFamily="18" charset="0"/>
              </a:rPr>
              <a:t>R.B. Wilson</a:t>
            </a:r>
            <a:endParaRPr lang="en-US" sz="2800" smtClean="0"/>
          </a:p>
          <a:p>
            <a:r>
              <a:rPr lang="en-US" sz="2800" b="1" smtClean="0">
                <a:solidFill>
                  <a:srgbClr val="FFFFCC"/>
                </a:solidFill>
              </a:rPr>
              <a:t>1904 </a:t>
            </a:r>
          </a:p>
          <a:p>
            <a:r>
              <a:rPr lang="en-US" sz="1600" b="1" i="1" smtClean="0">
                <a:solidFill>
                  <a:srgbClr val="FFFFCC"/>
                </a:solidFill>
                <a:ea typeface="MS Mincho" pitchFamily="49" charset="-128"/>
              </a:rPr>
              <a:t>Township descriptions of the lands examined for the proposed Trinity Forest Reserve, California.</a:t>
            </a:r>
            <a:r>
              <a:rPr lang="en-US" sz="1600" b="1" smtClean="0">
                <a:solidFill>
                  <a:srgbClr val="FFFFCC"/>
                </a:solidFill>
                <a:ea typeface="MS Mincho" pitchFamily="49" charset="-128"/>
              </a:rPr>
              <a:t>  </a:t>
            </a:r>
          </a:p>
          <a:p>
            <a:r>
              <a:rPr lang="en-US" sz="1600" b="1" smtClean="0">
                <a:solidFill>
                  <a:srgbClr val="FFFFCC"/>
                </a:solidFill>
                <a:ea typeface="MS Mincho" pitchFamily="49" charset="-128"/>
              </a:rPr>
              <a:t>US Department of Agriculture, Bureau of Forestry, Washington, D.C.</a:t>
            </a:r>
            <a:r>
              <a:rPr lang="en-US" sz="1600" b="1" smtClean="0">
                <a:solidFill>
                  <a:srgbClr val="FFFFCC"/>
                </a:solidFill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762000"/>
            <a:ext cx="7924800" cy="32766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FFFCC"/>
                </a:solidFill>
                <a:cs typeface="Times New Roman" pitchFamily="18" charset="0"/>
              </a:rPr>
              <a:t>“</a:t>
            </a:r>
            <a:r>
              <a:rPr lang="en-US" sz="3200" i="1" dirty="0" smtClean="0">
                <a:solidFill>
                  <a:srgbClr val="FFFFCC"/>
                </a:solidFill>
                <a:latin typeface="Times" pitchFamily="18" charset="0"/>
                <a:cs typeface="Times New Roman" pitchFamily="18" charset="0"/>
              </a:rPr>
              <a:t>Of the hundreds of persons who visit the Pacific slope in California every summer to see the mountains, few see more than the immediate foreground and a haze of smoke which even the strongest glass is unable to penetrate.</a:t>
            </a:r>
            <a:r>
              <a:rPr lang="en-US" sz="3200" dirty="0" smtClean="0">
                <a:solidFill>
                  <a:srgbClr val="FFFFCC"/>
                </a:solidFill>
                <a:cs typeface="Times New Roman" pitchFamily="18" charset="0"/>
              </a:rPr>
              <a:t>”</a:t>
            </a:r>
            <a:r>
              <a:rPr lang="en-US" dirty="0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477000" cy="1828800"/>
          </a:xfrm>
        </p:spPr>
        <p:txBody>
          <a:bodyPr/>
          <a:lstStyle/>
          <a:p>
            <a:r>
              <a:rPr lang="en-US" sz="2800" b="1" smtClean="0">
                <a:solidFill>
                  <a:srgbClr val="FFFFCC"/>
                </a:solidFill>
                <a:cs typeface="Times New Roman" pitchFamily="18" charset="0"/>
              </a:rPr>
              <a:t>C. Hart Merriam</a:t>
            </a:r>
            <a:endParaRPr lang="en-US" sz="2800" smtClean="0"/>
          </a:p>
          <a:p>
            <a:r>
              <a:rPr lang="en-US" sz="2800" b="1" smtClean="0">
                <a:solidFill>
                  <a:srgbClr val="FFFFCC"/>
                </a:solidFill>
              </a:rPr>
              <a:t>1898</a:t>
            </a:r>
          </a:p>
          <a:p>
            <a:r>
              <a:rPr lang="en-US" sz="2400" smtClean="0">
                <a:solidFill>
                  <a:srgbClr val="FFFFCC"/>
                </a:solidFill>
              </a:rPr>
              <a:t>Chief, Division of Biological Survey</a:t>
            </a:r>
          </a:p>
          <a:p>
            <a:r>
              <a:rPr lang="en-US" sz="1600" i="1" smtClean="0">
                <a:solidFill>
                  <a:srgbClr val="FFFFCC"/>
                </a:solidFill>
              </a:rPr>
              <a:t>From: Morford 1984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52" y="1135797"/>
            <a:ext cx="7721148" cy="55213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1" y="304800"/>
            <a:ext cx="6172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Impact" pitchFamily="34" charset="0"/>
              </a:rPr>
              <a:t>Mediterranean Climate</a:t>
            </a:r>
          </a:p>
        </p:txBody>
      </p:sp>
    </p:spTree>
    <p:extLst>
      <p:ext uri="{BB962C8B-B14F-4D97-AF65-F5344CB8AC3E}">
        <p14:creationId xmlns:p14="http://schemas.microsoft.com/office/powerpoint/2010/main" val="7101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8200" y="4267200"/>
            <a:ext cx="4038600" cy="2590800"/>
            <a:chOff x="528" y="2688"/>
            <a:chExt cx="2544" cy="1632"/>
          </a:xfrm>
        </p:grpSpPr>
        <p:sp>
          <p:nvSpPr>
            <p:cNvPr id="16388" name="Line 3"/>
            <p:cNvSpPr>
              <a:spLocks noChangeShapeType="1"/>
            </p:cNvSpPr>
            <p:nvPr/>
          </p:nvSpPr>
          <p:spPr bwMode="auto">
            <a:xfrm flipH="1" flipV="1">
              <a:off x="2880" y="3936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" name="Line 4"/>
            <p:cNvSpPr>
              <a:spLocks noChangeShapeType="1"/>
            </p:cNvSpPr>
            <p:nvPr/>
          </p:nvSpPr>
          <p:spPr bwMode="auto">
            <a:xfrm flipH="1" flipV="1">
              <a:off x="2592" y="2976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Line 5"/>
            <p:cNvSpPr>
              <a:spLocks noChangeShapeType="1"/>
            </p:cNvSpPr>
            <p:nvPr/>
          </p:nvSpPr>
          <p:spPr bwMode="auto">
            <a:xfrm flipH="1" flipV="1">
              <a:off x="2592" y="3168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Line 6"/>
            <p:cNvSpPr>
              <a:spLocks noChangeShapeType="1"/>
            </p:cNvSpPr>
            <p:nvPr/>
          </p:nvSpPr>
          <p:spPr bwMode="auto">
            <a:xfrm flipH="1" flipV="1">
              <a:off x="2688" y="3360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Line 7"/>
            <p:cNvSpPr>
              <a:spLocks noChangeShapeType="1"/>
            </p:cNvSpPr>
            <p:nvPr/>
          </p:nvSpPr>
          <p:spPr bwMode="auto">
            <a:xfrm flipH="1" flipV="1">
              <a:off x="2736" y="3552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Line 8"/>
            <p:cNvSpPr>
              <a:spLocks noChangeShapeType="1"/>
            </p:cNvSpPr>
            <p:nvPr/>
          </p:nvSpPr>
          <p:spPr bwMode="auto">
            <a:xfrm flipH="1" flipV="1">
              <a:off x="2784" y="3744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Line 9"/>
            <p:cNvSpPr>
              <a:spLocks noChangeShapeType="1"/>
            </p:cNvSpPr>
            <p:nvPr/>
          </p:nvSpPr>
          <p:spPr bwMode="auto">
            <a:xfrm flipH="1" flipV="1">
              <a:off x="2352" y="3744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Line 10"/>
            <p:cNvSpPr>
              <a:spLocks noChangeShapeType="1"/>
            </p:cNvSpPr>
            <p:nvPr/>
          </p:nvSpPr>
          <p:spPr bwMode="auto">
            <a:xfrm flipH="1" flipV="1">
              <a:off x="2448" y="3552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Line 11"/>
            <p:cNvSpPr>
              <a:spLocks noChangeShapeType="1"/>
            </p:cNvSpPr>
            <p:nvPr/>
          </p:nvSpPr>
          <p:spPr bwMode="auto">
            <a:xfrm flipH="1" flipV="1">
              <a:off x="2256" y="3792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Line 12"/>
            <p:cNvSpPr>
              <a:spLocks noChangeShapeType="1"/>
            </p:cNvSpPr>
            <p:nvPr/>
          </p:nvSpPr>
          <p:spPr bwMode="auto">
            <a:xfrm flipH="1" flipV="1">
              <a:off x="2400" y="3216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13"/>
            <p:cNvSpPr>
              <a:spLocks noChangeShapeType="1"/>
            </p:cNvSpPr>
            <p:nvPr/>
          </p:nvSpPr>
          <p:spPr bwMode="auto">
            <a:xfrm flipH="1" flipV="1">
              <a:off x="2400" y="3360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Line 14"/>
            <p:cNvSpPr>
              <a:spLocks noChangeShapeType="1"/>
            </p:cNvSpPr>
            <p:nvPr/>
          </p:nvSpPr>
          <p:spPr bwMode="auto">
            <a:xfrm flipH="1" flipV="1">
              <a:off x="2112" y="4176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Line 15"/>
            <p:cNvSpPr>
              <a:spLocks noChangeShapeType="1"/>
            </p:cNvSpPr>
            <p:nvPr/>
          </p:nvSpPr>
          <p:spPr bwMode="auto">
            <a:xfrm flipH="1" flipV="1">
              <a:off x="2160" y="4032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Line 16"/>
            <p:cNvSpPr>
              <a:spLocks noChangeShapeType="1"/>
            </p:cNvSpPr>
            <p:nvPr/>
          </p:nvSpPr>
          <p:spPr bwMode="auto">
            <a:xfrm flipH="1" flipV="1">
              <a:off x="2208" y="3936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Line 17"/>
            <p:cNvSpPr>
              <a:spLocks noChangeShapeType="1"/>
            </p:cNvSpPr>
            <p:nvPr/>
          </p:nvSpPr>
          <p:spPr bwMode="auto">
            <a:xfrm flipH="1" flipV="1">
              <a:off x="2016" y="2928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18"/>
            <p:cNvSpPr>
              <a:spLocks noChangeShapeType="1"/>
            </p:cNvSpPr>
            <p:nvPr/>
          </p:nvSpPr>
          <p:spPr bwMode="auto">
            <a:xfrm flipH="1" flipV="1">
              <a:off x="2160" y="2784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19"/>
            <p:cNvSpPr>
              <a:spLocks noChangeShapeType="1"/>
            </p:cNvSpPr>
            <p:nvPr/>
          </p:nvSpPr>
          <p:spPr bwMode="auto">
            <a:xfrm flipH="1" flipV="1">
              <a:off x="2304" y="2688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20"/>
            <p:cNvSpPr>
              <a:spLocks noChangeShapeType="1"/>
            </p:cNvSpPr>
            <p:nvPr/>
          </p:nvSpPr>
          <p:spPr bwMode="auto">
            <a:xfrm flipH="1" flipV="1">
              <a:off x="1680" y="3216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Line 21"/>
            <p:cNvSpPr>
              <a:spLocks noChangeShapeType="1"/>
            </p:cNvSpPr>
            <p:nvPr/>
          </p:nvSpPr>
          <p:spPr bwMode="auto">
            <a:xfrm flipH="1" flipV="1">
              <a:off x="1776" y="3120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22"/>
            <p:cNvSpPr>
              <a:spLocks noChangeShapeType="1"/>
            </p:cNvSpPr>
            <p:nvPr/>
          </p:nvSpPr>
          <p:spPr bwMode="auto">
            <a:xfrm flipH="1" flipV="1">
              <a:off x="1872" y="3024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23"/>
            <p:cNvSpPr>
              <a:spLocks noChangeShapeType="1"/>
            </p:cNvSpPr>
            <p:nvPr/>
          </p:nvSpPr>
          <p:spPr bwMode="auto">
            <a:xfrm flipH="1" flipV="1">
              <a:off x="1392" y="3552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24"/>
            <p:cNvSpPr>
              <a:spLocks noChangeShapeType="1"/>
            </p:cNvSpPr>
            <p:nvPr/>
          </p:nvSpPr>
          <p:spPr bwMode="auto">
            <a:xfrm flipH="1" flipV="1">
              <a:off x="1488" y="3456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25"/>
            <p:cNvSpPr>
              <a:spLocks noChangeShapeType="1"/>
            </p:cNvSpPr>
            <p:nvPr/>
          </p:nvSpPr>
          <p:spPr bwMode="auto">
            <a:xfrm flipH="1" flipV="1">
              <a:off x="1584" y="3360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26"/>
            <p:cNvSpPr>
              <a:spLocks noChangeShapeType="1"/>
            </p:cNvSpPr>
            <p:nvPr/>
          </p:nvSpPr>
          <p:spPr bwMode="auto">
            <a:xfrm flipH="1" flipV="1">
              <a:off x="1008" y="3888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27"/>
            <p:cNvSpPr>
              <a:spLocks noChangeShapeType="1"/>
            </p:cNvSpPr>
            <p:nvPr/>
          </p:nvSpPr>
          <p:spPr bwMode="auto">
            <a:xfrm flipH="1" flipV="1">
              <a:off x="1104" y="3744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28"/>
            <p:cNvSpPr>
              <a:spLocks noChangeShapeType="1"/>
            </p:cNvSpPr>
            <p:nvPr/>
          </p:nvSpPr>
          <p:spPr bwMode="auto">
            <a:xfrm flipH="1" flipV="1">
              <a:off x="1296" y="3648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Line 29"/>
            <p:cNvSpPr>
              <a:spLocks noChangeShapeType="1"/>
            </p:cNvSpPr>
            <p:nvPr/>
          </p:nvSpPr>
          <p:spPr bwMode="auto">
            <a:xfrm flipH="1" flipV="1">
              <a:off x="816" y="3264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30"/>
            <p:cNvSpPr>
              <a:spLocks noChangeShapeType="1"/>
            </p:cNvSpPr>
            <p:nvPr/>
          </p:nvSpPr>
          <p:spPr bwMode="auto">
            <a:xfrm flipH="1" flipV="1">
              <a:off x="912" y="3120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31"/>
            <p:cNvSpPr>
              <a:spLocks noChangeShapeType="1"/>
            </p:cNvSpPr>
            <p:nvPr/>
          </p:nvSpPr>
          <p:spPr bwMode="auto">
            <a:xfrm flipH="1" flipV="1">
              <a:off x="912" y="4032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32"/>
            <p:cNvSpPr>
              <a:spLocks noChangeShapeType="1"/>
            </p:cNvSpPr>
            <p:nvPr/>
          </p:nvSpPr>
          <p:spPr bwMode="auto">
            <a:xfrm flipH="1" flipV="1">
              <a:off x="528" y="3648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33"/>
            <p:cNvSpPr>
              <a:spLocks noChangeShapeType="1"/>
            </p:cNvSpPr>
            <p:nvPr/>
          </p:nvSpPr>
          <p:spPr bwMode="auto">
            <a:xfrm flipH="1" flipV="1">
              <a:off x="576" y="3504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34"/>
            <p:cNvSpPr>
              <a:spLocks noChangeShapeType="1"/>
            </p:cNvSpPr>
            <p:nvPr/>
          </p:nvSpPr>
          <p:spPr bwMode="auto">
            <a:xfrm flipH="1" flipV="1">
              <a:off x="672" y="3312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Line 35"/>
            <p:cNvSpPr>
              <a:spLocks noChangeShapeType="1"/>
            </p:cNvSpPr>
            <p:nvPr/>
          </p:nvSpPr>
          <p:spPr bwMode="auto">
            <a:xfrm flipH="1" flipV="1">
              <a:off x="528" y="2832"/>
              <a:ext cx="192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412" name="Text Box 36"/>
          <p:cNvSpPr txBox="1">
            <a:spLocks noChangeArrowheads="1"/>
          </p:cNvSpPr>
          <p:nvPr/>
        </p:nvSpPr>
        <p:spPr bwMode="auto">
          <a:xfrm>
            <a:off x="1828800" y="3427413"/>
            <a:ext cx="208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latin typeface="Arial" charset="0"/>
              </a:rPr>
              <a:t>33 Fire Scars</a:t>
            </a:r>
          </a:p>
        </p:txBody>
      </p:sp>
    </p:spTree>
    <p:extLst>
      <p:ext uri="{BB962C8B-B14F-4D97-AF65-F5344CB8AC3E}">
        <p14:creationId xmlns:p14="http://schemas.microsoft.com/office/powerpoint/2010/main" val="43342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1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5725"/>
            <a:ext cx="4035623" cy="670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73" y="85725"/>
            <a:ext cx="4069527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81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743200" y="6019800"/>
            <a:ext cx="3929063" cy="431800"/>
          </a:xfrm>
          <a:noFill/>
        </p:spPr>
        <p:txBody>
          <a:bodyPr/>
          <a:lstStyle/>
          <a:p>
            <a:r>
              <a:rPr lang="en-US" alt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Stanislaus NF - 1929</a:t>
            </a:r>
          </a:p>
        </p:txBody>
      </p:sp>
      <p:pic>
        <p:nvPicPr>
          <p:cNvPr id="40963" name="Picture 5" descr="STEF_MC_242283compress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2413000"/>
            <a:ext cx="20113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" descr="STEF_MC_242279compresse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13000"/>
            <a:ext cx="20145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7" descr="STEF_MC_242277compresse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2413000"/>
            <a:ext cx="203041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8" descr="STEF_MC_242285compresse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413000"/>
            <a:ext cx="20050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Rectangle 9"/>
          <p:cNvSpPr>
            <a:spLocks noChangeArrowheads="1"/>
          </p:cNvSpPr>
          <p:nvPr/>
        </p:nvSpPr>
        <p:spPr bwMode="auto">
          <a:xfrm>
            <a:off x="304800" y="271463"/>
            <a:ext cx="86693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Arial" charset="0"/>
                <a:cs typeface="Arial" charset="0"/>
              </a:rPr>
              <a:t>“The virgin forest is uneven-aged, or at best even-aged by small groups, and is patchy and broken; hence it is fairly immune from extensive devastating crown fires.”</a:t>
            </a:r>
          </a:p>
          <a:p>
            <a:pPr eaLnBrk="1" hangingPunct="1"/>
            <a:endParaRPr lang="en-US" altLang="en-US" sz="20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000" dirty="0">
                <a:latin typeface="Arial" charset="0"/>
                <a:cs typeface="Arial" charset="0"/>
              </a:rPr>
              <a:t>“fire creates a patchy scattered distribution of reproduction”</a:t>
            </a:r>
          </a:p>
          <a:p>
            <a:pPr lvl="2" eaLnBrk="1" hangingPunct="1"/>
            <a:r>
              <a:rPr lang="en-US" altLang="en-US" sz="2000" dirty="0">
                <a:latin typeface="Arial" charset="0"/>
                <a:cs typeface="Arial" charset="0"/>
              </a:rPr>
              <a:t>					(Show and </a:t>
            </a:r>
            <a:r>
              <a:rPr lang="en-US" altLang="en-US" sz="2000" dirty="0" err="1">
                <a:latin typeface="Arial" charset="0"/>
                <a:cs typeface="Arial" charset="0"/>
              </a:rPr>
              <a:t>Kotok</a:t>
            </a:r>
            <a:r>
              <a:rPr lang="en-US" altLang="en-US" sz="2000" dirty="0">
                <a:latin typeface="Arial" charset="0"/>
                <a:cs typeface="Arial" charset="0"/>
              </a:rPr>
              <a:t> 1924)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7162800" y="6337300"/>
            <a:ext cx="16097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1400" kern="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Knapp et al. 2013</a:t>
            </a:r>
            <a:endParaRPr lang="en-US" sz="1400" kern="0" dirty="0"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06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43396"/>
            <a:ext cx="8610600" cy="52334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Forest Service Timber Sales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Total Acres of Wildfire Since 1990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0564" y="6182380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WFLC</a:t>
            </a:r>
          </a:p>
          <a:p>
            <a:pPr algn="ctr"/>
            <a:r>
              <a:rPr lang="en-US" sz="14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US" sz="1400" b="1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299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85725"/>
            <a:ext cx="4069527" cy="6705600"/>
          </a:xfrm>
          <a:prstGeom prst="rect">
            <a:avLst/>
          </a:prstGeom>
          <a:ln w="47625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3" name="Text Box 36"/>
          <p:cNvSpPr txBox="1">
            <a:spLocks noChangeArrowheads="1"/>
          </p:cNvSpPr>
          <p:nvPr/>
        </p:nvSpPr>
        <p:spPr bwMode="auto">
          <a:xfrm>
            <a:off x="1752600" y="2514600"/>
            <a:ext cx="2525050" cy="1077218"/>
          </a:xfrm>
          <a:prstGeom prst="rect">
            <a:avLst/>
          </a:prstGeom>
          <a:solidFill>
            <a:schemeClr val="accent4">
              <a:lumMod val="10000"/>
              <a:alpha val="32000"/>
            </a:schemeClr>
          </a:solidFill>
          <a:ln w="25400"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US" sz="3200" b="1" baseline="30000" dirty="0" smtClean="0">
                <a:solidFill>
                  <a:schemeClr val="tx2"/>
                </a:solidFill>
                <a:latin typeface="Arial" charset="0"/>
              </a:rPr>
              <a:t>st</a:t>
            </a:r>
            <a:r>
              <a:rPr lang="en-US" sz="3200" b="1" dirty="0" smtClean="0">
                <a:solidFill>
                  <a:schemeClr val="tx2"/>
                </a:solidFill>
                <a:latin typeface="Arial" charset="0"/>
              </a:rPr>
              <a:t> Fire Scar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charset="0"/>
              </a:rPr>
              <a:t>History</a:t>
            </a:r>
            <a:endParaRPr lang="en-US" sz="3200" b="1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12126" y="3438524"/>
            <a:ext cx="3746017" cy="3505257"/>
            <a:chOff x="996111" y="3553507"/>
            <a:chExt cx="3746017" cy="3505257"/>
          </a:xfrm>
        </p:grpSpPr>
        <p:sp>
          <p:nvSpPr>
            <p:cNvPr id="2" name="Explosion 2 1"/>
            <p:cNvSpPr/>
            <p:nvPr/>
          </p:nvSpPr>
          <p:spPr bwMode="auto">
            <a:xfrm rot="2672051">
              <a:off x="996111" y="3553507"/>
              <a:ext cx="3746017" cy="3505257"/>
            </a:xfrm>
            <a:prstGeom prst="irregularSeal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Text Box 36"/>
            <p:cNvSpPr txBox="1">
              <a:spLocks noChangeArrowheads="1"/>
            </p:cNvSpPr>
            <p:nvPr/>
          </p:nvSpPr>
          <p:spPr bwMode="auto">
            <a:xfrm>
              <a:off x="1164993" y="5105400"/>
              <a:ext cx="3089307" cy="584775"/>
            </a:xfrm>
            <a:prstGeom prst="rect">
              <a:avLst/>
            </a:prstGeom>
            <a:solidFill>
              <a:schemeClr val="accent4">
                <a:lumMod val="10000"/>
                <a:alpha val="0"/>
              </a:schemeClr>
            </a:solidFill>
            <a:ln w="25400"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32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Too Much Fire!</a:t>
              </a:r>
              <a:endPara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725"/>
            <a:ext cx="4035623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00" y="533400"/>
            <a:ext cx="4503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 Fire Type</a:t>
            </a: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9150" y="1371600"/>
            <a:ext cx="19639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Crown Fires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Chaparral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Brush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57" y="2686229"/>
            <a:ext cx="34121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Fires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Grass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Woodland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Western Yellow Pine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Mixed Conifer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Douglas-fir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9150" y="5105400"/>
            <a:ext cx="28344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Fires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Sugar Pine – Fir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Fir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552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725"/>
            <a:ext cx="4035623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91025" y="167640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fire exclusion is going to work, </a:t>
            </a:r>
          </a:p>
          <a:p>
            <a:pPr algn="ctr"/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needs to be a concerted effort to deal with logging slash.</a:t>
            </a: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54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0" smtClean="0">
                <a:solidFill>
                  <a:schemeClr val="tx1"/>
                </a:solidFill>
                <a:latin typeface="Impact" pitchFamily="34" charset="0"/>
              </a:rPr>
              <a:t>Priorities for Fuels Assessments</a:t>
            </a:r>
            <a:br>
              <a:rPr lang="en-US" sz="4000" b="0" smtClean="0">
                <a:solidFill>
                  <a:schemeClr val="tx1"/>
                </a:solidFill>
                <a:latin typeface="Impact" pitchFamily="34" charset="0"/>
              </a:rPr>
            </a:br>
            <a:r>
              <a:rPr lang="en-US" sz="3200" b="0" smtClean="0">
                <a:solidFill>
                  <a:schemeClr val="tx1"/>
                </a:solidFill>
                <a:latin typeface="Impact" pitchFamily="34" charset="0"/>
              </a:rPr>
              <a:t>Stand Scale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2133600"/>
            <a:ext cx="4572000" cy="2971800"/>
          </a:xfrm>
        </p:spPr>
        <p:txBody>
          <a:bodyPr/>
          <a:lstStyle/>
          <a:p>
            <a:r>
              <a:rPr lang="en-US" b="1" dirty="0" smtClean="0">
                <a:solidFill>
                  <a:srgbClr val="FFCC00"/>
                </a:solidFill>
                <a:latin typeface="Arial" charset="0"/>
              </a:rPr>
              <a:t>Surface Fuels</a:t>
            </a:r>
          </a:p>
          <a:p>
            <a:r>
              <a:rPr lang="en-US" b="1" dirty="0" smtClean="0">
                <a:solidFill>
                  <a:srgbClr val="FF9966"/>
                </a:solidFill>
                <a:latin typeface="Arial" charset="0"/>
              </a:rPr>
              <a:t>Ladder Fuels</a:t>
            </a:r>
          </a:p>
          <a:p>
            <a:r>
              <a:rPr lang="en-US" b="1" dirty="0" smtClean="0">
                <a:solidFill>
                  <a:srgbClr val="66FF33"/>
                </a:solidFill>
                <a:latin typeface="Arial" charset="0"/>
              </a:rPr>
              <a:t>Crown Fuels</a:t>
            </a:r>
          </a:p>
          <a:p>
            <a:r>
              <a:rPr lang="en-US" b="1" dirty="0" smtClean="0">
                <a:solidFill>
                  <a:srgbClr val="FFFF66"/>
                </a:solidFill>
                <a:latin typeface="Arial" charset="0"/>
              </a:rPr>
              <a:t>Maintain Large Fire Resistant Trees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0" y="5867400"/>
            <a:ext cx="5943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99FFCC"/>
                </a:solidFill>
                <a:latin typeface="Arial" charset="0"/>
              </a:rPr>
              <a:t>Agee &amp; Skinner 2005 </a:t>
            </a:r>
          </a:p>
          <a:p>
            <a:pPr algn="r" eaLnBrk="1" hangingPunct="1"/>
            <a:r>
              <a:rPr lang="en-US" sz="1600" b="1">
                <a:solidFill>
                  <a:srgbClr val="99FFCC"/>
                </a:solidFill>
                <a:latin typeface="Arial" charset="0"/>
              </a:rPr>
              <a:t>Basic principles of forest fuel reduction treatments.</a:t>
            </a:r>
            <a:r>
              <a:rPr lang="en-US" sz="1600">
                <a:solidFill>
                  <a:srgbClr val="99FFCC"/>
                </a:solidFill>
                <a:latin typeface="Arial" charset="0"/>
              </a:rPr>
              <a:t> </a:t>
            </a:r>
          </a:p>
          <a:p>
            <a:pPr algn="r" eaLnBrk="1" hangingPunct="1"/>
            <a:r>
              <a:rPr lang="en-US" sz="1600" i="1">
                <a:solidFill>
                  <a:srgbClr val="99FFCC"/>
                </a:solidFill>
                <a:latin typeface="Arial" charset="0"/>
              </a:rPr>
              <a:t>Forest Ecology &amp; Management</a:t>
            </a:r>
            <a:r>
              <a:rPr lang="en-US" sz="1600">
                <a:solidFill>
                  <a:srgbClr val="99FFCC"/>
                </a:solidFill>
                <a:latin typeface="Arial" charset="0"/>
              </a:rPr>
              <a:t> 211: 83-96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830263" y="152400"/>
            <a:ext cx="7627937" cy="1295400"/>
          </a:xfrm>
          <a:effectLst>
            <a:outerShdw dist="35921" dir="2700000" algn="ctr" rotWithShape="0">
              <a:srgbClr val="003300"/>
            </a:outerShdw>
          </a:effectLst>
        </p:spPr>
        <p:txBody>
          <a:bodyPr lIns="92075" tIns="46038" rIns="92075" bIns="46038"/>
          <a:lstStyle/>
          <a:p>
            <a:r>
              <a:rPr lang="en-US" sz="3600" b="0" dirty="0" smtClean="0">
                <a:solidFill>
                  <a:schemeClr val="tx1"/>
                </a:solidFill>
                <a:effectLst/>
                <a:latin typeface="Impact" pitchFamily="34" charset="0"/>
              </a:rPr>
              <a:t>Stand Structure &amp; Species Composition</a:t>
            </a:r>
            <a:r>
              <a:rPr lang="en-US" sz="3600" b="0" dirty="0" smtClean="0">
                <a:solidFill>
                  <a:srgbClr val="FFFF00"/>
                </a:solidFill>
                <a:effectLst/>
                <a:latin typeface="Impact" pitchFamily="34" charset="0"/>
              </a:rPr>
              <a:t> Changes over 20th Century</a:t>
            </a:r>
          </a:p>
        </p:txBody>
      </p:sp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7" y="4170464"/>
            <a:ext cx="3463925" cy="247015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ountainBef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719408"/>
            <a:ext cx="3119438" cy="4657433"/>
          </a:xfrm>
          <a:prstGeom prst="rect">
            <a:avLst/>
          </a:prstGeom>
          <a:noFill/>
          <a:ln w="25400">
            <a:solidFill>
              <a:srgbClr val="CCFFCC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6362"/>
            <a:ext cx="4473506" cy="2671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2" name="Picture 2" descr="OldForestPattern_01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10600" cy="5726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00025"/>
            <a:ext cx="5720201" cy="6324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" y="2514600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Remove the large trees</a:t>
            </a:r>
            <a:br>
              <a:rPr lang="en-US" b="1" dirty="0" smtClean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b="1" dirty="0" smtClean="0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Leave the small trees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473" y="533400"/>
            <a:ext cx="24192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Traditional</a:t>
            </a:r>
          </a:p>
          <a:p>
            <a:pPr algn="ctr"/>
            <a:r>
              <a:rPr lang="en-US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Historical</a:t>
            </a:r>
          </a:p>
          <a:p>
            <a:pPr algn="ctr"/>
            <a:r>
              <a:rPr lang="en-US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Logging</a:t>
            </a:r>
            <a:endParaRPr lang="en-US" sz="3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876" y="4800600"/>
            <a:ext cx="226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Treat as little slash as you can get away </a:t>
            </a:r>
            <a:r>
              <a:rPr lang="en-US" b="1" dirty="0" smtClean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with</a:t>
            </a:r>
            <a:endParaRPr lang="en-US" b="1" dirty="0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279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5334000"/>
            <a:ext cx="4381329" cy="923330"/>
          </a:xfrm>
          <a:prstGeom prst="rect">
            <a:avLst/>
          </a:prstGeom>
          <a:solidFill>
            <a:schemeClr val="accent4">
              <a:lumMod val="10000"/>
              <a:alpha val="4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C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Extra Crews</a:t>
            </a:r>
          </a:p>
        </p:txBody>
      </p:sp>
    </p:spTree>
    <p:extLst>
      <p:ext uri="{BB962C8B-B14F-4D97-AF65-F5344CB8AC3E}">
        <p14:creationId xmlns:p14="http://schemas.microsoft.com/office/powerpoint/2010/main" val="4166159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343025"/>
            <a:ext cx="57531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34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28600"/>
            <a:ext cx="4318000" cy="647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53000" y="4038600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Arguing Over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Sticks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2835" y="950148"/>
            <a:ext cx="267413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smtClean="0">
                <a:latin typeface="Tahoma" panose="020B0604030504040204" pitchFamily="34" charset="0"/>
                <a:cs typeface="Tahoma" panose="020B0604030504040204" pitchFamily="34" charset="0"/>
              </a:rPr>
              <a:t>Policy:</a:t>
            </a:r>
          </a:p>
          <a:p>
            <a:pPr algn="ctr"/>
            <a:r>
              <a:rPr lang="en-US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No Increase</a:t>
            </a:r>
          </a:p>
          <a:p>
            <a:pPr algn="ctr"/>
            <a:r>
              <a:rPr lang="en-US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 algn="ctr"/>
            <a:r>
              <a:rPr lang="en-US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Fire Hazard</a:t>
            </a:r>
            <a:endParaRPr lang="en-US" sz="3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432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ountainBef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3419475" cy="5105400"/>
          </a:xfrm>
          <a:prstGeom prst="rect">
            <a:avLst/>
          </a:prstGeom>
          <a:noFill/>
          <a:ln w="25400">
            <a:solidFill>
              <a:srgbClr val="CCFFCC"/>
            </a:solidFill>
            <a:miter lim="800000"/>
            <a:headEnd/>
            <a:tailEnd/>
          </a:ln>
        </p:spPr>
      </p:pic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88925" y="544988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33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</a:rPr>
              <a:t>1982</a:t>
            </a:r>
          </a:p>
        </p:txBody>
      </p:sp>
      <p:pic>
        <p:nvPicPr>
          <p:cNvPr id="119812" name="Picture 4" descr="Hchtpassw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52400"/>
            <a:ext cx="4570413" cy="342741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4098925" y="247808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33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</a:rPr>
              <a:t>1992</a:t>
            </a:r>
          </a:p>
        </p:txBody>
      </p:sp>
      <p:pic>
        <p:nvPicPr>
          <p:cNvPr id="119814" name="Picture 6" descr="FountainAf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276600"/>
            <a:ext cx="4953000" cy="34432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2667000" y="6170613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33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</a:rPr>
              <a:t>1994</a:t>
            </a:r>
          </a:p>
        </p:txBody>
      </p:sp>
    </p:spTree>
    <p:extLst>
      <p:ext uri="{BB962C8B-B14F-4D97-AF65-F5344CB8AC3E}">
        <p14:creationId xmlns:p14="http://schemas.microsoft.com/office/powerpoint/2010/main" val="219619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autoUpdateAnimBg="0"/>
      <p:bldP spid="11981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1332" y="1153418"/>
            <a:ext cx="46524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CC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Effects of Logging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8431" y="76200"/>
            <a:ext cx="36182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SNEP 1996</a:t>
            </a:r>
          </a:p>
          <a:p>
            <a:pPr algn="ctr"/>
            <a:r>
              <a:rPr lang="en-US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Critical Findings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39672" y="2133600"/>
            <a:ext cx="6947128" cy="1938992"/>
            <a:chOff x="1588974" y="2133600"/>
            <a:chExt cx="6947128" cy="1938992"/>
          </a:xfrm>
        </p:grpSpPr>
        <p:sp>
          <p:nvSpPr>
            <p:cNvPr id="5" name="TextBox 4"/>
            <p:cNvSpPr txBox="1"/>
            <p:nvPr/>
          </p:nvSpPr>
          <p:spPr>
            <a:xfrm>
              <a:off x="2057400" y="2133600"/>
              <a:ext cx="647870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Timber harvest, through its effects on forest structure, local microclimate, and fuel accumulation, has increased fire severity more than any other recent human activity.</a:t>
              </a:r>
            </a:p>
          </p:txBody>
        </p:sp>
        <p:sp>
          <p:nvSpPr>
            <p:cNvPr id="3" name="5-Point Star 2"/>
            <p:cNvSpPr/>
            <p:nvPr/>
          </p:nvSpPr>
          <p:spPr bwMode="auto">
            <a:xfrm>
              <a:off x="1588974" y="2209800"/>
              <a:ext cx="457200" cy="457200"/>
            </a:xfrm>
            <a:prstGeom prst="star5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26790" y="4343400"/>
            <a:ext cx="6960010" cy="1569660"/>
            <a:chOff x="1588974" y="4343400"/>
            <a:chExt cx="6960010" cy="1569660"/>
          </a:xfrm>
        </p:grpSpPr>
        <p:sp>
          <p:nvSpPr>
            <p:cNvPr id="6" name="TextBox 5"/>
            <p:cNvSpPr txBox="1"/>
            <p:nvPr/>
          </p:nvSpPr>
          <p:spPr>
            <a:xfrm>
              <a:off x="2070282" y="4343400"/>
              <a:ext cx="647870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However, logging can serve as a tool to help reduce fire hazard when slash is adequately treated and treatments are maintained.</a:t>
              </a:r>
            </a:p>
          </p:txBody>
        </p:sp>
        <p:sp>
          <p:nvSpPr>
            <p:cNvPr id="7" name="5-Point Star 6"/>
            <p:cNvSpPr/>
            <p:nvPr/>
          </p:nvSpPr>
          <p:spPr bwMode="auto">
            <a:xfrm>
              <a:off x="1588974" y="4343400"/>
              <a:ext cx="457200" cy="457200"/>
            </a:xfrm>
            <a:prstGeom prst="star5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6913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03909" y="228600"/>
            <a:ext cx="5715000" cy="1219200"/>
          </a:xfrm>
          <a:effectLst>
            <a:outerShdw dist="63500" dir="7612194" algn="ctr" rotWithShape="0">
              <a:srgbClr val="000000"/>
            </a:outerShdw>
          </a:effectLst>
        </p:spPr>
        <p:txBody>
          <a:bodyPr/>
          <a:lstStyle/>
          <a:p>
            <a:r>
              <a:rPr lang="en-US" sz="6600" b="1" dirty="0" smtClean="0">
                <a:solidFill>
                  <a:schemeClr val="tx2"/>
                </a:solidFill>
                <a:latin typeface="Arial" charset="0"/>
              </a:rPr>
              <a:t>Thank You!</a:t>
            </a:r>
          </a:p>
        </p:txBody>
      </p:sp>
      <p:pic>
        <p:nvPicPr>
          <p:cNvPr id="3" name="Picture 5" descr="USDA-USF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1685925" cy="6715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70000"/>
              </a:prstClr>
            </a:outerShdw>
          </a:effectLst>
        </p:spPr>
      </p:pic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938194" y="5715000"/>
            <a:ext cx="1066800" cy="1171575"/>
            <a:chOff x="4896" y="3264"/>
            <a:chExt cx="768" cy="838"/>
          </a:xfrm>
          <a:effectLst>
            <a:outerShdw blurRad="50800" dist="38100" dir="8100000" algn="tr" rotWithShape="0">
              <a:prstClr val="black"/>
            </a:outerShdw>
          </a:effectLst>
        </p:grpSpPr>
        <p:pic>
          <p:nvPicPr>
            <p:cNvPr id="5" name="Picture 7" descr="pswglyph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264"/>
              <a:ext cx="768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5007" y="3839"/>
              <a:ext cx="535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Arial Black" pitchFamily="34" charset="0"/>
                </a:rPr>
                <a:t>PSW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38325" y="1600200"/>
            <a:ext cx="5312673" cy="3785652"/>
          </a:xfrm>
          <a:prstGeom prst="rect">
            <a:avLst/>
          </a:prstGeom>
          <a:solidFill>
            <a:schemeClr val="accent4">
              <a:lumMod val="10000"/>
              <a:alpha val="51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For more information:</a:t>
            </a:r>
          </a:p>
          <a:p>
            <a:pPr algn="ctr"/>
            <a:endParaRPr lang="en-US" dirty="0" smtClean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California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Fire Science Consortium</a:t>
            </a:r>
          </a:p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http://www.cafiresci.org/</a:t>
            </a:r>
          </a:p>
          <a:p>
            <a:pPr algn="ctr"/>
            <a:endParaRPr lang="en-US" dirty="0" smtClean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TreeSearch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://www.treesearch.fs.fed.us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</a:p>
          <a:p>
            <a:pPr algn="ctr"/>
            <a:endParaRPr lang="en-US" b="1" dirty="0" smtClean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PSW Research Station</a:t>
            </a:r>
          </a:p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http://www.fs.fed.us/psw/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8" grpId="0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343025"/>
            <a:ext cx="5753100" cy="4171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6781800" y="1676400"/>
            <a:ext cx="666750" cy="3276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88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2" y="1343025"/>
            <a:ext cx="5705475" cy="4171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6781800" y="1676400"/>
            <a:ext cx="642937" cy="33528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152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2" y="1343025"/>
            <a:ext cx="57054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17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1WestStat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216150" cy="244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98134"/>
            <a:ext cx="5486400" cy="1447800"/>
          </a:xfrm>
        </p:spPr>
        <p:txBody>
          <a:bodyPr/>
          <a:lstStyle/>
          <a:p>
            <a:r>
              <a:rPr lang="en-US" b="0" dirty="0" smtClean="0">
                <a:effectLst/>
                <a:latin typeface="Impact" pitchFamily="34" charset="0"/>
              </a:rPr>
              <a:t>Annual Area Burned</a:t>
            </a:r>
            <a:br>
              <a:rPr lang="en-US" b="0" dirty="0" smtClean="0">
                <a:effectLst/>
                <a:latin typeface="Impact" pitchFamily="34" charset="0"/>
              </a:rPr>
            </a:br>
            <a:r>
              <a:rPr lang="en-US" b="0" dirty="0" smtClean="0">
                <a:effectLst/>
                <a:latin typeface="Impact" pitchFamily="34" charset="0"/>
              </a:rPr>
              <a:t>Western States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2400" y="6200775"/>
            <a:ext cx="8077200" cy="581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latin typeface="Arial" charset="0"/>
              </a:rPr>
              <a:t>From:</a:t>
            </a:r>
            <a:r>
              <a:rPr lang="en-US" sz="1600" b="1">
                <a:solidFill>
                  <a:srgbClr val="FFFF66"/>
                </a:solidFill>
                <a:latin typeface="Arial" charset="0"/>
              </a:rPr>
              <a:t> Arno &amp; Allison-Bunnell 2002 (1915 to 2000) &amp; </a:t>
            </a:r>
          </a:p>
          <a:p>
            <a:pPr eaLnBrk="1" hangingPunct="1"/>
            <a:r>
              <a:rPr lang="en-US" sz="1600" b="1">
                <a:solidFill>
                  <a:srgbClr val="FFFF66"/>
                </a:solidFill>
                <a:latin typeface="Arial" charset="0"/>
              </a:rPr>
              <a:t>National Interagency Fire Center </a:t>
            </a:r>
            <a:r>
              <a:rPr lang="en-US" sz="1600" b="1">
                <a:latin typeface="Arial" charset="0"/>
              </a:rPr>
              <a:t>http://www.nifc.gov/fire_info/fire_stats.htm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7467600" cy="3613831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 bwMode="auto">
          <a:xfrm rot="19149702">
            <a:off x="4834248" y="3755949"/>
            <a:ext cx="3046396" cy="3048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ight Brace 3"/>
          <p:cNvSpPr/>
          <p:nvPr/>
        </p:nvSpPr>
        <p:spPr bwMode="auto">
          <a:xfrm rot="5400000">
            <a:off x="5910352" y="2714457"/>
            <a:ext cx="472891" cy="2860675"/>
          </a:xfrm>
          <a:prstGeom prst="rightBrace">
            <a:avLst/>
          </a:prstGeom>
          <a:noFill/>
          <a:ln w="635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 rot="16200000">
            <a:off x="6431054" y="4084546"/>
            <a:ext cx="472891" cy="1295400"/>
          </a:xfrm>
          <a:prstGeom prst="rightBrace">
            <a:avLst/>
          </a:prstGeom>
          <a:noFill/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1WestStat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351"/>
            <a:ext cx="1758950" cy="193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5486400" cy="1447800"/>
          </a:xfrm>
        </p:spPr>
        <p:txBody>
          <a:bodyPr/>
          <a:lstStyle/>
          <a:p>
            <a:r>
              <a:rPr lang="en-US" b="0" dirty="0" smtClean="0">
                <a:effectLst/>
                <a:latin typeface="Impact" pitchFamily="34" charset="0"/>
              </a:rPr>
              <a:t>Annual Area Burned</a:t>
            </a:r>
            <a:br>
              <a:rPr lang="en-US" b="0" dirty="0" smtClean="0">
                <a:effectLst/>
                <a:latin typeface="Impact" pitchFamily="34" charset="0"/>
              </a:rPr>
            </a:br>
            <a:r>
              <a:rPr lang="en-US" b="0" dirty="0" smtClean="0">
                <a:effectLst/>
                <a:latin typeface="Impact" pitchFamily="34" charset="0"/>
              </a:rPr>
              <a:t>Western States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2400" y="6200775"/>
            <a:ext cx="8077200" cy="581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latin typeface="Arial" charset="0"/>
              </a:rPr>
              <a:t>From:</a:t>
            </a:r>
            <a:r>
              <a:rPr lang="en-US" sz="1600" b="1">
                <a:solidFill>
                  <a:srgbClr val="FFFF66"/>
                </a:solidFill>
                <a:latin typeface="Arial" charset="0"/>
              </a:rPr>
              <a:t> Arno &amp; Allison-Bunnell 2002 (1915 to 2000) &amp; </a:t>
            </a:r>
          </a:p>
          <a:p>
            <a:pPr eaLnBrk="1" hangingPunct="1"/>
            <a:r>
              <a:rPr lang="en-US" sz="1600" b="1">
                <a:solidFill>
                  <a:srgbClr val="FFFF66"/>
                </a:solidFill>
                <a:latin typeface="Arial" charset="0"/>
              </a:rPr>
              <a:t>National Interagency Fire Center </a:t>
            </a:r>
            <a:r>
              <a:rPr lang="en-US" sz="1600" b="1">
                <a:latin typeface="Arial" charset="0"/>
              </a:rPr>
              <a:t>http://www.nifc.gov/fire_info/fire_stats.htm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8001000" cy="41529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 rot="19998460">
            <a:off x="2792124" y="3391872"/>
            <a:ext cx="4656790" cy="3048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9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600"/>
            <a:ext cx="4563152" cy="6315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5725"/>
            <a:ext cx="3989338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40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lbk01">
  <a:themeElements>
    <a:clrScheme name="">
      <a:dk1>
        <a:srgbClr val="808080"/>
      </a:dk1>
      <a:lt1>
        <a:srgbClr val="FFFFFF"/>
      </a:lt1>
      <a:dk2>
        <a:srgbClr val="3366FF"/>
      </a:dk2>
      <a:lt2>
        <a:srgbClr val="FFFF00"/>
      </a:lt2>
      <a:accent1>
        <a:srgbClr val="CC3300"/>
      </a:accent1>
      <a:accent2>
        <a:srgbClr val="FFCC00"/>
      </a:accent2>
      <a:accent3>
        <a:srgbClr val="ADB8FF"/>
      </a:accent3>
      <a:accent4>
        <a:srgbClr val="DADADA"/>
      </a:accent4>
      <a:accent5>
        <a:srgbClr val="E2ADAA"/>
      </a:accent5>
      <a:accent6>
        <a:srgbClr val="E7B900"/>
      </a:accent6>
      <a:hlink>
        <a:srgbClr val="FFFF00"/>
      </a:hlink>
      <a:folHlink>
        <a:srgbClr val="99CC00"/>
      </a:folHlink>
    </a:clrScheme>
    <a:fontScheme name="palbk0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lbk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bk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bk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bk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bk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bk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bk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lbk01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Designs\palbk01.pot</Template>
  <TotalTime>9842</TotalTime>
  <Words>1117</Words>
  <Application>Microsoft Office PowerPoint</Application>
  <PresentationFormat>On-screen Show (4:3)</PresentationFormat>
  <Paragraphs>181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palbk01</vt:lpstr>
      <vt:lpstr>Fuels Management: Historical Perspective</vt:lpstr>
      <vt:lpstr>Forest Service Timber Sales vs. Total Acres of Wildfire Since 1990</vt:lpstr>
      <vt:lpstr>PowerPoint Presentation</vt:lpstr>
      <vt:lpstr>PowerPoint Presentation</vt:lpstr>
      <vt:lpstr>PowerPoint Presentation</vt:lpstr>
      <vt:lpstr>PowerPoint Presentation</vt:lpstr>
      <vt:lpstr>Annual Area Burned Western States</vt:lpstr>
      <vt:lpstr>Annual Area Burned Western States</vt:lpstr>
      <vt:lpstr>PowerPoint Presentation</vt:lpstr>
      <vt:lpstr>PowerPoint Presentation</vt:lpstr>
      <vt:lpstr>“Barring the debris left from timber-cutting, the only food for these fires is the scanty fall of pine and fir needles, irregular patches of low conifer seedlings, and chaparral.”</vt:lpstr>
      <vt:lpstr>“The instances … where large timber has been killed outright … are comparatively rare. Two cases only were found… One of these burns involved less than an acre, and the other included several hundred acres.”</vt:lpstr>
      <vt:lpstr>PowerPoint Presentation</vt:lpstr>
      <vt:lpstr>“Fires … have been ground fires, and easily controlled.   A trail will sometimes stop them.”  </vt:lpstr>
      <vt:lpstr>“Of the hundreds of persons who visit the Pacific slope in California every summer to see the mountains, few see more than the immediate foreground and a haze of smoke which even the strongest glass is unable to penetrate.” </vt:lpstr>
      <vt:lpstr>PowerPoint Presentation</vt:lpstr>
      <vt:lpstr>PowerPoint Presentation</vt:lpstr>
      <vt:lpstr>PowerPoint Presentation</vt:lpstr>
      <vt:lpstr>Stanislaus NF - 1929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Priorities for Fuels Assessments Stand Scale</vt:lpstr>
      <vt:lpstr>Stand Structure &amp; Species Composition Changes over 20th Century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Shasta County UCCE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Sherry Cooper</dc:creator>
  <cp:lastModifiedBy>FS user</cp:lastModifiedBy>
  <cp:revision>249</cp:revision>
  <cp:lastPrinted>2014-01-07T00:40:32Z</cp:lastPrinted>
  <dcterms:created xsi:type="dcterms:W3CDTF">2002-07-11T20:11:21Z</dcterms:created>
  <dcterms:modified xsi:type="dcterms:W3CDTF">2014-01-14T20:01:58Z</dcterms:modified>
</cp:coreProperties>
</file>