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93" r:id="rId2"/>
    <p:sldMasterId id="2147483706" r:id="rId3"/>
    <p:sldMasterId id="2147483718" r:id="rId4"/>
    <p:sldMasterId id="2147483730" r:id="rId5"/>
    <p:sldMasterId id="2147483742" r:id="rId6"/>
    <p:sldMasterId id="2147483754" r:id="rId7"/>
    <p:sldMasterId id="2147483766" r:id="rId8"/>
  </p:sldMasterIdLst>
  <p:notesMasterIdLst>
    <p:notesMasterId r:id="rId153"/>
  </p:notesMasterIdLst>
  <p:handoutMasterIdLst>
    <p:handoutMasterId r:id="rId154"/>
  </p:handoutMasterIdLst>
  <p:sldIdLst>
    <p:sldId id="406" r:id="rId9"/>
    <p:sldId id="714" r:id="rId10"/>
    <p:sldId id="652" r:id="rId11"/>
    <p:sldId id="650" r:id="rId12"/>
    <p:sldId id="651" r:id="rId13"/>
    <p:sldId id="648" r:id="rId14"/>
    <p:sldId id="752" r:id="rId15"/>
    <p:sldId id="751" r:id="rId16"/>
    <p:sldId id="750" r:id="rId17"/>
    <p:sldId id="737" r:id="rId18"/>
    <p:sldId id="738" r:id="rId19"/>
    <p:sldId id="739" r:id="rId20"/>
    <p:sldId id="740" r:id="rId21"/>
    <p:sldId id="741" r:id="rId22"/>
    <p:sldId id="742" r:id="rId23"/>
    <p:sldId id="743" r:id="rId24"/>
    <p:sldId id="744" r:id="rId25"/>
    <p:sldId id="746" r:id="rId26"/>
    <p:sldId id="736" r:id="rId27"/>
    <p:sldId id="735" r:id="rId28"/>
    <p:sldId id="680" r:id="rId29"/>
    <p:sldId id="681" r:id="rId30"/>
    <p:sldId id="422" r:id="rId31"/>
    <p:sldId id="425" r:id="rId32"/>
    <p:sldId id="423" r:id="rId33"/>
    <p:sldId id="686" r:id="rId34"/>
    <p:sldId id="407" r:id="rId35"/>
    <p:sldId id="685" r:id="rId36"/>
    <p:sldId id="684" r:id="rId37"/>
    <p:sldId id="683" r:id="rId38"/>
    <p:sldId id="687" r:id="rId39"/>
    <p:sldId id="688" r:id="rId40"/>
    <p:sldId id="689" r:id="rId41"/>
    <p:sldId id="690" r:id="rId42"/>
    <p:sldId id="691" r:id="rId43"/>
    <p:sldId id="618" r:id="rId44"/>
    <p:sldId id="624" r:id="rId45"/>
    <p:sldId id="625" r:id="rId46"/>
    <p:sldId id="700" r:id="rId47"/>
    <p:sldId id="538" r:id="rId48"/>
    <p:sldId id="594" r:id="rId49"/>
    <p:sldId id="782" r:id="rId50"/>
    <p:sldId id="865" r:id="rId51"/>
    <p:sldId id="863" r:id="rId52"/>
    <p:sldId id="697" r:id="rId53"/>
    <p:sldId id="699" r:id="rId54"/>
    <p:sldId id="703" r:id="rId55"/>
    <p:sldId id="756" r:id="rId56"/>
    <p:sldId id="864" r:id="rId57"/>
    <p:sldId id="807" r:id="rId58"/>
    <p:sldId id="808" r:id="rId59"/>
    <p:sldId id="809" r:id="rId60"/>
    <p:sldId id="810" r:id="rId61"/>
    <p:sldId id="811" r:id="rId62"/>
    <p:sldId id="812" r:id="rId63"/>
    <p:sldId id="813" r:id="rId64"/>
    <p:sldId id="814" r:id="rId65"/>
    <p:sldId id="815" r:id="rId66"/>
    <p:sldId id="816" r:id="rId67"/>
    <p:sldId id="817" r:id="rId68"/>
    <p:sldId id="818" r:id="rId69"/>
    <p:sldId id="819" r:id="rId70"/>
    <p:sldId id="820" r:id="rId71"/>
    <p:sldId id="821" r:id="rId72"/>
    <p:sldId id="822" r:id="rId73"/>
    <p:sldId id="823" r:id="rId74"/>
    <p:sldId id="824" r:id="rId75"/>
    <p:sldId id="825" r:id="rId76"/>
    <p:sldId id="826" r:id="rId77"/>
    <p:sldId id="827" r:id="rId78"/>
    <p:sldId id="828" r:id="rId79"/>
    <p:sldId id="829" r:id="rId80"/>
    <p:sldId id="830" r:id="rId81"/>
    <p:sldId id="831" r:id="rId82"/>
    <p:sldId id="832" r:id="rId83"/>
    <p:sldId id="833" r:id="rId84"/>
    <p:sldId id="834" r:id="rId85"/>
    <p:sldId id="835" r:id="rId86"/>
    <p:sldId id="836" r:id="rId87"/>
    <p:sldId id="837" r:id="rId88"/>
    <p:sldId id="838" r:id="rId89"/>
    <p:sldId id="839" r:id="rId90"/>
    <p:sldId id="840" r:id="rId91"/>
    <p:sldId id="841" r:id="rId92"/>
    <p:sldId id="842" r:id="rId93"/>
    <p:sldId id="843" r:id="rId94"/>
    <p:sldId id="844" r:id="rId95"/>
    <p:sldId id="845" r:id="rId96"/>
    <p:sldId id="846" r:id="rId97"/>
    <p:sldId id="847" r:id="rId98"/>
    <p:sldId id="848" r:id="rId99"/>
    <p:sldId id="849" r:id="rId100"/>
    <p:sldId id="850" r:id="rId101"/>
    <p:sldId id="851" r:id="rId102"/>
    <p:sldId id="852" r:id="rId103"/>
    <p:sldId id="853" r:id="rId104"/>
    <p:sldId id="854" r:id="rId105"/>
    <p:sldId id="855" r:id="rId106"/>
    <p:sldId id="856" r:id="rId107"/>
    <p:sldId id="857" r:id="rId108"/>
    <p:sldId id="858" r:id="rId109"/>
    <p:sldId id="859" r:id="rId110"/>
    <p:sldId id="861" r:id="rId111"/>
    <p:sldId id="757" r:id="rId112"/>
    <p:sldId id="761" r:id="rId113"/>
    <p:sldId id="758" r:id="rId114"/>
    <p:sldId id="759" r:id="rId115"/>
    <p:sldId id="762" r:id="rId116"/>
    <p:sldId id="763" r:id="rId117"/>
    <p:sldId id="764" r:id="rId118"/>
    <p:sldId id="771" r:id="rId119"/>
    <p:sldId id="772" r:id="rId120"/>
    <p:sldId id="773" r:id="rId121"/>
    <p:sldId id="799" r:id="rId122"/>
    <p:sldId id="708" r:id="rId123"/>
    <p:sldId id="719" r:id="rId124"/>
    <p:sldId id="555" r:id="rId125"/>
    <p:sldId id="553" r:id="rId126"/>
    <p:sldId id="481" r:id="rId127"/>
    <p:sldId id="795" r:id="rId128"/>
    <p:sldId id="784" r:id="rId129"/>
    <p:sldId id="785" r:id="rId130"/>
    <p:sldId id="786" r:id="rId131"/>
    <p:sldId id="787" r:id="rId132"/>
    <p:sldId id="788" r:id="rId133"/>
    <p:sldId id="789" r:id="rId134"/>
    <p:sldId id="790" r:id="rId135"/>
    <p:sldId id="791" r:id="rId136"/>
    <p:sldId id="798" r:id="rId137"/>
    <p:sldId id="792" r:id="rId138"/>
    <p:sldId id="793" r:id="rId139"/>
    <p:sldId id="794" r:id="rId140"/>
    <p:sldId id="796" r:id="rId141"/>
    <p:sldId id="797" r:id="rId142"/>
    <p:sldId id="713" r:id="rId143"/>
    <p:sldId id="458" r:id="rId144"/>
    <p:sldId id="711" r:id="rId145"/>
    <p:sldId id="712" r:id="rId146"/>
    <p:sldId id="718" r:id="rId147"/>
    <p:sldId id="413" r:id="rId148"/>
    <p:sldId id="569" r:id="rId149"/>
    <p:sldId id="570" r:id="rId150"/>
    <p:sldId id="720" r:id="rId151"/>
    <p:sldId id="717" r:id="rId152"/>
  </p:sldIdLst>
  <p:sldSz cx="9144000" cy="6858000" type="screen4x3"/>
  <p:notesSz cx="6858000" cy="9144000"/>
  <p:defaultTextStyle>
    <a:defPPr>
      <a:defRPr lang="en-US"/>
    </a:defPPr>
    <a:lvl1pPr algn="l" rtl="0" fontAlgn="base">
      <a:spcBef>
        <a:spcPct val="2000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2000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2000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2000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2000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B2B2B2"/>
    <a:srgbClr val="000000"/>
    <a:srgbClr val="00FF00"/>
    <a:srgbClr val="000066"/>
    <a:srgbClr val="003399"/>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7" autoAdjust="0"/>
    <p:restoredTop sz="94697" autoAdjust="0"/>
  </p:normalViewPr>
  <p:slideViewPr>
    <p:cSldViewPr snapToGrid="0">
      <p:cViewPr>
        <p:scale>
          <a:sx n="48" d="100"/>
          <a:sy n="48" d="100"/>
        </p:scale>
        <p:origin x="-1446" y="-492"/>
      </p:cViewPr>
      <p:guideLst>
        <p:guide orient="horz" pos="2160"/>
        <p:guide pos="2880"/>
      </p:guideLst>
    </p:cSldViewPr>
  </p:slideViewPr>
  <p:outlineViewPr>
    <p:cViewPr>
      <p:scale>
        <a:sx n="33" d="100"/>
        <a:sy n="33" d="100"/>
      </p:scale>
      <p:origin x="0" y="16284"/>
    </p:cViewPr>
  </p:outlineViewPr>
  <p:notesTextViewPr>
    <p:cViewPr>
      <p:scale>
        <a:sx n="100" d="100"/>
        <a:sy n="100" d="100"/>
      </p:scale>
      <p:origin x="0" y="0"/>
    </p:cViewPr>
  </p:notesTextViewPr>
  <p:sorterViewPr>
    <p:cViewPr>
      <p:scale>
        <a:sx n="126" d="100"/>
        <a:sy n="126" d="100"/>
      </p:scale>
      <p:origin x="0" y="269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handoutMaster" Target="handoutMasters/handout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ffectLst/>
                <a:latin typeface="Times New Roman" pitchFamily="18" charset="0"/>
              </a:defRPr>
            </a:lvl1pPr>
          </a:lstStyle>
          <a:p>
            <a:endParaRPr lang="en-US"/>
          </a:p>
        </p:txBody>
      </p:sp>
      <p:sp>
        <p:nvSpPr>
          <p:cNvPr id="61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ffectLst/>
                <a:latin typeface="Times New Roman" pitchFamily="18" charset="0"/>
              </a:defRPr>
            </a:lvl1pPr>
          </a:lstStyle>
          <a:p>
            <a:endParaRPr lang="en-US"/>
          </a:p>
        </p:txBody>
      </p:sp>
      <p:sp>
        <p:nvSpPr>
          <p:cNvPr id="61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ffectLst/>
                <a:latin typeface="Times New Roman" pitchFamily="18" charset="0"/>
              </a:defRPr>
            </a:lvl1pPr>
          </a:lstStyle>
          <a:p>
            <a:endParaRPr lang="en-US"/>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effectLst/>
                <a:latin typeface="Times New Roman" pitchFamily="18" charset="0"/>
              </a:defRPr>
            </a:lvl1pPr>
          </a:lstStyle>
          <a:p>
            <a:fld id="{0E740E3B-8B20-41CC-8476-83F36EE3BDF3}" type="slidenum">
              <a:rPr lang="en-US"/>
              <a:pPr/>
              <a:t>‹#›</a:t>
            </a:fld>
            <a:endParaRPr lang="en-US"/>
          </a:p>
        </p:txBody>
      </p:sp>
    </p:spTree>
    <p:extLst>
      <p:ext uri="{BB962C8B-B14F-4D97-AF65-F5344CB8AC3E}">
        <p14:creationId xmlns:p14="http://schemas.microsoft.com/office/powerpoint/2010/main" val="2800723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effectLst/>
                <a:latin typeface="Times New Roman" pitchFamily="18" charset="0"/>
              </a:defRPr>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effectLst/>
                <a:latin typeface="Times New Roman" pitchFamily="18" charset="0"/>
              </a:defRPr>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effectLst/>
                <a:latin typeface="Times New Roman" pitchFamily="18" charset="0"/>
              </a:defRPr>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effectLst/>
                <a:latin typeface="Times New Roman" pitchFamily="18" charset="0"/>
              </a:defRPr>
            </a:lvl1pPr>
          </a:lstStyle>
          <a:p>
            <a:fld id="{8B09D6C2-D146-485D-8C66-3FE4E9BF0FEA}" type="slidenum">
              <a:rPr lang="en-US"/>
              <a:pPr/>
              <a:t>‹#›</a:t>
            </a:fld>
            <a:endParaRPr lang="en-US"/>
          </a:p>
        </p:txBody>
      </p:sp>
    </p:spTree>
    <p:extLst>
      <p:ext uri="{BB962C8B-B14F-4D97-AF65-F5344CB8AC3E}">
        <p14:creationId xmlns:p14="http://schemas.microsoft.com/office/powerpoint/2010/main" val="5313957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60E727-ADF0-4030-939F-379DEEA9C5D8}"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87EDC7-5BB6-47B3-B4A5-112CEED0EDB5}" type="slidenum">
              <a:rPr lang="en-US" altLang="en-US">
                <a:solidFill>
                  <a:prstClr val="black"/>
                </a:solidFill>
                <a:latin typeface="Arial" charset="0"/>
              </a:rPr>
              <a:pPr/>
              <a:t>49</a:t>
            </a:fld>
            <a:endParaRPr lang="en-US" altLang="en-US">
              <a:solidFill>
                <a:prstClr val="black"/>
              </a:solidFill>
              <a:latin typeface="Arial" charset="0"/>
            </a:endParaRPr>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Compare and contrast two fundamental strategies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A12C6E-29F7-450C-85FB-D035CFFAB168}" type="slidenum">
              <a:rPr lang="en-US" altLang="en-US">
                <a:solidFill>
                  <a:prstClr val="black"/>
                </a:solidFill>
                <a:latin typeface="Arial" charset="0"/>
              </a:rPr>
              <a:pPr/>
              <a:t>50</a:t>
            </a:fld>
            <a:endParaRPr lang="en-US" altLang="en-US">
              <a:solidFill>
                <a:prstClr val="black"/>
              </a:solidFill>
              <a:latin typeface="Arial" charset="0"/>
            </a:endParaRPr>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Alternative approach – recognize that we can’t stop fires under extreme conditions – but good evidence of changing behavior.  Thus, if behavior is changed, then effects and suppression can follow suit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4C40D-2FC8-49D8-BD9D-542658A76E27}" type="slidenum">
              <a:rPr lang="en-US" altLang="en-US">
                <a:solidFill>
                  <a:prstClr val="black"/>
                </a:solidFill>
                <a:latin typeface="Arial" charset="0"/>
              </a:rPr>
              <a:pPr/>
              <a:t>51</a:t>
            </a:fld>
            <a:endParaRPr lang="en-US" altLang="en-US">
              <a:solidFill>
                <a:prstClr val="black"/>
              </a:solidFill>
              <a:latin typeface="Arial" charset="0"/>
            </a:endParaRPr>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Start list of possible criteria in picking units to treat on landscape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561E8B4-9543-4B46-9752-E84C0212AFBC}" type="slidenum">
              <a:rPr lang="en-US" altLang="en-US">
                <a:solidFill>
                  <a:prstClr val="black"/>
                </a:solidFill>
                <a:latin typeface="Arial" charset="0"/>
              </a:rPr>
              <a:pPr/>
              <a:t>52</a:t>
            </a:fld>
            <a:endParaRPr lang="en-US" altLang="en-US">
              <a:solidFill>
                <a:prstClr val="black"/>
              </a:solidFill>
              <a:latin typeface="Arial" charset="0"/>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Continue with list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B5B3BE-2AEF-47CF-9D71-E9BD9CF64CC1}" type="slidenum">
              <a:rPr lang="en-US" altLang="en-US">
                <a:solidFill>
                  <a:prstClr val="black"/>
                </a:solidFill>
                <a:latin typeface="Arial" charset="0"/>
              </a:rPr>
              <a:pPr/>
              <a:t>55</a:t>
            </a:fld>
            <a:endParaRPr lang="en-US" altLang="en-US">
              <a:solidFill>
                <a:prstClr val="black"/>
              </a:solidFill>
              <a:latin typeface="Arial" charset="0"/>
            </a:endParaRPr>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Despite the routine use of the preceding criteria by fire management, there are problems with using these alone:  Don’t consider movement of fires across the landscape!  This is critical to changing large fires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93DFD7-281D-4FD5-8A76-690FE40689FD}" type="slidenum">
              <a:rPr lang="en-US" altLang="en-US">
                <a:solidFill>
                  <a:prstClr val="black"/>
                </a:solidFill>
                <a:latin typeface="Arial" charset="0"/>
              </a:rPr>
              <a:pPr/>
              <a:t>56</a:t>
            </a:fld>
            <a:endParaRPr lang="en-US" altLang="en-US">
              <a:solidFill>
                <a:prstClr val="black"/>
              </a:solidFill>
              <a:latin typeface="Arial" charset="0"/>
            </a:endParaRPr>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One solution, just put in fuel treatments randomly.  Simulation (FARSITE) used to compare them.  Left – fire growth and intensity pattern with no treatment.  Right, fire growth with 20% random – note that there isn’t much difference.  By the way, can ask how much of a given landscape people think they can treat and maintain.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CAB5FD-B4E2-4488-8E6E-829958599196}" type="slidenum">
              <a:rPr lang="en-US" altLang="en-US">
                <a:solidFill>
                  <a:prstClr val="black"/>
                </a:solidFill>
                <a:latin typeface="Arial" charset="0"/>
              </a:rPr>
              <a:pPr/>
              <a:t>57</a:t>
            </a:fld>
            <a:endParaRPr lang="en-US" altLang="en-US">
              <a:solidFill>
                <a:prstClr val="black"/>
              </a:solidFill>
              <a:latin typeface="Arial" charset="0"/>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random effects for changing proportion of landscape treated.  Four lines depict 4 intensities of treatment prescription within the unit – changes in spread rate.  Note that all lines are coincident at low fractions treated, meaning that fire is just going around the treatments no matter what treatment prescription is applied.  Use highway example: 4 lane highway, you will pass any car that is going slower than you (irrespective if how much slower) if you can switch lanes and go around them.  Only when highway gets crowded with cars (i.e. treatments) do you have to slow down and wait before you can pass.</a:t>
            </a:r>
          </a:p>
          <a:p>
            <a:pPr eaLnBrk="1" hangingPunct="1"/>
            <a:r>
              <a:rPr lang="en-US" altLang="en-US" b="1" smtClean="0">
                <a:latin typeface="Arial" charset="0"/>
              </a:rPr>
              <a:t>Random patterns are very inefficient – must treat a lot before you get the effect</a:t>
            </a:r>
            <a:r>
              <a:rPr lang="en-US" altLang="en-US" smtClean="0">
                <a:latin typeface="Arial" charset="0"/>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2822F5F-D01C-4AB5-80CF-4C35B921E51F}" type="slidenum">
              <a:rPr lang="en-US" altLang="en-US">
                <a:solidFill>
                  <a:prstClr val="black"/>
                </a:solidFill>
                <a:latin typeface="Arial" charset="0"/>
              </a:rPr>
              <a:pPr/>
              <a:t>58</a:t>
            </a:fld>
            <a:endParaRPr lang="en-US" altLang="en-US">
              <a:solidFill>
                <a:prstClr val="black"/>
              </a:solidFill>
              <a:latin typeface="Arial" charset="0"/>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Start of series of slides for example of natural fire patterns – random patterns that do change fire progress on landscape but only after large fractions of landscape are “treated” or fuels are modified by previous fires.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F248C21-9841-449F-9B4B-9C4FEA16CC32}" type="slidenum">
              <a:rPr lang="en-US" altLang="en-US">
                <a:solidFill>
                  <a:prstClr val="black"/>
                </a:solidFill>
                <a:latin typeface="Arial" charset="0"/>
              </a:rPr>
              <a:pPr/>
              <a:t>59</a:t>
            </a:fld>
            <a:endParaRPr lang="en-US" altLang="en-US">
              <a:solidFill>
                <a:prstClr val="black"/>
              </a:solidFill>
              <a:latin typeface="Arial" charset="0"/>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suppression era– killed all fires in 42 years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E2521E1-A849-42F3-B7B3-CD13680FD77E}" type="slidenum">
              <a:rPr lang="en-US" altLang="en-US">
                <a:solidFill>
                  <a:prstClr val="black"/>
                </a:solidFill>
                <a:latin typeface="Arial" charset="0"/>
              </a:rPr>
              <a:pPr/>
              <a:t>60</a:t>
            </a:fld>
            <a:endParaRPr lang="en-US" altLang="en-US">
              <a:solidFill>
                <a:prstClr val="black"/>
              </a:solidFill>
              <a:latin typeface="Arial" charset="0"/>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 few fires, no interaction among first fire patterns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A50E6-A548-4A55-B37C-703CFF3DC75E}" type="slidenum">
              <a:rPr lang="en-US"/>
              <a:pPr/>
              <a:t>23</a:t>
            </a:fld>
            <a:endParaRPr lang="en-US"/>
          </a:p>
        </p:txBody>
      </p:sp>
      <p:sp>
        <p:nvSpPr>
          <p:cNvPr id="327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lstStyle/>
          <a:p>
            <a:r>
              <a:rPr lang="en-US"/>
              <a:t>Landsat 7 ETM+ Bands 6,4,2  for the Rodeo-Chediski Fire. Image Date is July 07, 2002 at 11:00 in the morning….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15F665-B89E-452A-B7C5-15DD358F229E}" type="slidenum">
              <a:rPr lang="en-US" altLang="en-US">
                <a:solidFill>
                  <a:prstClr val="black"/>
                </a:solidFill>
                <a:latin typeface="Arial" charset="0"/>
              </a:rPr>
              <a:pPr/>
              <a:t>61</a:t>
            </a:fld>
            <a:endParaRPr lang="en-US" altLang="en-US">
              <a:solidFill>
                <a:prstClr val="black"/>
              </a:solidFill>
              <a:latin typeface="Arial" charset="0"/>
            </a:endParaRPr>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More fires and more interaction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2D64B7B-984C-40F8-AF98-5C92A6C9EF92}" type="slidenum">
              <a:rPr lang="en-US" altLang="en-US">
                <a:solidFill>
                  <a:prstClr val="black"/>
                </a:solidFill>
                <a:latin typeface="Arial" charset="0"/>
              </a:rPr>
              <a:pPr/>
              <a:t>62</a:t>
            </a:fld>
            <a:endParaRPr lang="en-US" altLang="en-US">
              <a:solidFill>
                <a:prstClr val="black"/>
              </a:solidFill>
              <a:latin typeface="Arial" charset="0"/>
            </a:endParaRPr>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interaction of fire perimeters – jigsaw puzzle pattern starting to form.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D54FDE-0E93-4986-980A-80AFF11C14FA}" type="slidenum">
              <a:rPr lang="en-US" altLang="en-US">
                <a:solidFill>
                  <a:prstClr val="black"/>
                </a:solidFill>
                <a:latin typeface="Arial" charset="0"/>
              </a:rPr>
              <a:pPr/>
              <a:t>65</a:t>
            </a:fld>
            <a:endParaRPr lang="en-US" altLang="en-US">
              <a:solidFill>
                <a:prstClr val="black"/>
              </a:solidFill>
              <a:latin typeface="Arial" charset="0"/>
            </a:endParaRPr>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random patterns.  Probably the most stupid thing we can do if our objective is to have fuel treatments limit the largest fires.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FCF06B6-7EF9-4735-A207-92097D1E0BF5}" type="slidenum">
              <a:rPr lang="en-US" altLang="en-US">
                <a:solidFill>
                  <a:prstClr val="black"/>
                </a:solidFill>
                <a:latin typeface="Arial" charset="0"/>
              </a:rPr>
              <a:pPr/>
              <a:t>66</a:t>
            </a:fld>
            <a:endParaRPr lang="en-US" altLang="en-US">
              <a:solidFill>
                <a:prstClr val="black"/>
              </a:solidFill>
              <a:latin typeface="Arial" charset="0"/>
            </a:endParaRPr>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Contrasting patterns with theoretical alternative – parallel strips are VERY EFFICIENT – they force fire to go through and not around, but highly IMPRACTICAL – (Why? Because can’t treat everywhere you want to, don’t own the land, might have owls there etc.), also don’t know exactly the direction that fires come from).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13690B-AA9B-427B-9179-A2E3B9669E88}" type="slidenum">
              <a:rPr lang="en-US" altLang="en-US">
                <a:solidFill>
                  <a:prstClr val="black"/>
                </a:solidFill>
                <a:latin typeface="Arial" charset="0"/>
              </a:rPr>
              <a:pPr/>
              <a:t>67</a:t>
            </a:fld>
            <a:endParaRPr lang="en-US" altLang="en-US">
              <a:solidFill>
                <a:prstClr val="black"/>
              </a:solidFill>
              <a:latin typeface="Arial" charset="0"/>
            </a:endParaRPr>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Look how efficient parallel strips are on same chart as before – treat a little bit and change gross fire spread rate a large amount.  Also different treatment intensities make a big difference – that is, you can treat fewer acres if you treat them effectively.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798483-6457-4055-82FC-6C3F1733C998}" type="slidenum">
              <a:rPr lang="en-US" altLang="en-US">
                <a:solidFill>
                  <a:prstClr val="black"/>
                </a:solidFill>
                <a:latin typeface="Arial" charset="0"/>
              </a:rPr>
              <a:pPr/>
              <a:t>68</a:t>
            </a:fld>
            <a:endParaRPr lang="en-US" altLang="en-US">
              <a:solidFill>
                <a:prstClr val="black"/>
              </a:solidFill>
              <a:latin typeface="Arial" charset="0"/>
            </a:endParaRPr>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parallel strips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41C3D3-B0B4-40A3-A45F-62CF10BB9553}" type="slidenum">
              <a:rPr lang="en-US" altLang="en-US">
                <a:solidFill>
                  <a:prstClr val="black"/>
                </a:solidFill>
                <a:latin typeface="Arial" charset="0"/>
              </a:rPr>
              <a:pPr/>
              <a:t>69</a:t>
            </a:fld>
            <a:endParaRPr lang="en-US" altLang="en-US">
              <a:solidFill>
                <a:prstClr val="black"/>
              </a:solidFill>
              <a:latin typeface="Arial" charset="0"/>
            </a:endParaRPr>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Compare basic patterns – since both are either impractical or ineffective, RAISE the question – is there anything in between?  Something that is both PRACTICAL and EFFICIENT?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F4F6F3-3F9A-4E20-8047-4C797FB8B696}" type="slidenum">
              <a:rPr lang="en-US" altLang="en-US">
                <a:solidFill>
                  <a:prstClr val="black"/>
                </a:solidFill>
                <a:latin typeface="Arial" charset="0"/>
              </a:rPr>
              <a:pPr/>
              <a:t>70</a:t>
            </a:fld>
            <a:endParaRPr lang="en-US" altLang="en-US">
              <a:solidFill>
                <a:prstClr val="black"/>
              </a:solidFill>
              <a:latin typeface="Arial" charset="0"/>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SPLATS – theoretical pattern of disconnected treatment units that overlap in the primary heading fire direction – note that this is theoretical and we wouldn’t want to try to implement such a strict pattern, but it gives us an image of what properties of spatial patterns are important to disrupting the growth of fires – Orientation of units against heading direction, overlapping, short spacing compared to scale of the fire….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2D39A8-9834-45C1-90B5-731AC4F7082D}" type="slidenum">
              <a:rPr lang="en-US" altLang="en-US">
                <a:solidFill>
                  <a:prstClr val="black"/>
                </a:solidFill>
                <a:latin typeface="Arial" charset="0"/>
              </a:rPr>
              <a:pPr/>
              <a:t>71</a:t>
            </a:fld>
            <a:endParaRPr lang="en-US" altLang="en-US">
              <a:solidFill>
                <a:prstClr val="black"/>
              </a:solidFill>
              <a:latin typeface="Arial" charset="0"/>
            </a:endParaRPr>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Here’s the comparison – the partially overlapping pattern – both efficient and hopefully practical – it is a REGION not a LINE because of many possible dimension of the pattern – lots of flexibility.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C6D62A-6591-4C86-A68F-32F95ADF1E9D}" type="slidenum">
              <a:rPr lang="en-US" altLang="en-US">
                <a:solidFill>
                  <a:prstClr val="black"/>
                </a:solidFill>
                <a:latin typeface="Arial" charset="0"/>
              </a:rPr>
              <a:pPr/>
              <a:t>72</a:t>
            </a:fld>
            <a:endParaRPr lang="en-US" altLang="en-US">
              <a:solidFill>
                <a:prstClr val="black"/>
              </a:solidFill>
              <a:latin typeface="Arial" charset="0"/>
            </a:endParaRPr>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Start of slide-series cartoon, showing fire movement among optimal units.  Units are dimensioned in terms of Width, Length, Separation and Overlap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C5498B-6164-4F61-8562-BD2DABC0F81A}" type="slidenum">
              <a:rPr lang="en-US"/>
              <a:pPr/>
              <a:t>24</a:t>
            </a:fld>
            <a:endParaRPr lang="en-US"/>
          </a:p>
        </p:txBody>
      </p:sp>
      <p:sp>
        <p:nvSpPr>
          <p:cNvPr id="3317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1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lstStyle/>
          <a:p>
            <a:r>
              <a:rPr lang="en-US"/>
              <a:t>Landsat ETM plus for August 24, 2002. Bands 6, 4, 2. Raw Images were provided by Tom Mellin Remote Sensing Specialist R-3, Albq. NM</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460C12-2EAA-4EB8-962D-D9AF5D320DA8}" type="slidenum">
              <a:rPr lang="en-US" altLang="en-US">
                <a:solidFill>
                  <a:prstClr val="black"/>
                </a:solidFill>
                <a:latin typeface="Arial" charset="0"/>
              </a:rPr>
              <a:pPr/>
              <a:t>73</a:t>
            </a:fld>
            <a:endParaRPr lang="en-US" altLang="en-US">
              <a:solidFill>
                <a:prstClr val="black"/>
              </a:solidFill>
              <a:latin typeface="Arial" charset="0"/>
            </a:endParaRPr>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moves quickly through the gap between units – and hits next row of treatment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43BBDA-207E-4F83-80DB-37C13BB4631B}" type="slidenum">
              <a:rPr lang="en-US" altLang="en-US">
                <a:solidFill>
                  <a:prstClr val="black"/>
                </a:solidFill>
                <a:latin typeface="Arial" charset="0"/>
              </a:rPr>
              <a:pPr/>
              <a:t>74</a:t>
            </a:fld>
            <a:endParaRPr lang="en-US" altLang="en-US">
              <a:solidFill>
                <a:prstClr val="black"/>
              </a:solidFill>
              <a:latin typeface="Arial" charset="0"/>
            </a:endParaRPr>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flanks around treatment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97467D-0EC0-40E5-B28F-7F3B6EBA072C}" type="slidenum">
              <a:rPr lang="en-US" altLang="en-US">
                <a:solidFill>
                  <a:prstClr val="black"/>
                </a:solidFill>
                <a:latin typeface="Arial" charset="0"/>
              </a:rPr>
              <a:pPr/>
              <a:t>75</a:t>
            </a:fld>
            <a:endParaRPr lang="en-US" altLang="en-US">
              <a:solidFill>
                <a:prstClr val="black"/>
              </a:solidFill>
              <a:latin typeface="Arial" charset="0"/>
            </a:endParaRPr>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flanks until it can circumvent the unit and then heads up to next row where the fingers of the fire contact treatment units.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3C0037-3449-4A11-8EA2-3487F29C6F56}" type="slidenum">
              <a:rPr lang="en-US" altLang="en-US">
                <a:solidFill>
                  <a:prstClr val="black"/>
                </a:solidFill>
                <a:latin typeface="Arial" charset="0"/>
              </a:rPr>
              <a:pPr/>
              <a:t>76</a:t>
            </a:fld>
            <a:endParaRPr lang="en-US" altLang="en-US">
              <a:solidFill>
                <a:prstClr val="black"/>
              </a:solidFill>
              <a:latin typeface="Arial" charset="0"/>
            </a:endParaRPr>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And the fire growth pattern repeats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12F84-DF3B-416F-B124-187D33811665}" type="slidenum">
              <a:rPr lang="en-US" altLang="en-US">
                <a:solidFill>
                  <a:prstClr val="black"/>
                </a:solidFill>
                <a:latin typeface="Arial" charset="0"/>
              </a:rPr>
              <a:pPr/>
              <a:t>77</a:t>
            </a:fld>
            <a:endParaRPr lang="en-US" altLang="en-US">
              <a:solidFill>
                <a:prstClr val="black"/>
              </a:solidFill>
              <a:latin typeface="Arial" charset="0"/>
            </a:endParaRPr>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Note that there are areas where the fire had to flank – lower intensity.  These areas are not treated but lie outside treatment units on lee-side.  This is a bonus effect of treatment.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762F17-2E8A-4641-A1E7-ADBCAFF94A21}" type="slidenum">
              <a:rPr lang="en-US" altLang="en-US">
                <a:solidFill>
                  <a:prstClr val="black"/>
                </a:solidFill>
                <a:latin typeface="Arial" charset="0"/>
              </a:rPr>
              <a:pPr/>
              <a:t>78</a:t>
            </a:fld>
            <a:endParaRPr lang="en-US" altLang="en-US">
              <a:solidFill>
                <a:prstClr val="black"/>
              </a:solidFill>
              <a:latin typeface="Arial" charset="0"/>
            </a:endParaRPr>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Gil Dustin’s work – disk lines in cheat grass – planted with less flammable species – he tested different disk line spacings (treatment fractions) and then lit the units on fire.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1AEEA4-406E-418A-AD6B-8D067433772F}" type="slidenum">
              <a:rPr lang="en-US" altLang="en-US">
                <a:solidFill>
                  <a:prstClr val="black"/>
                </a:solidFill>
                <a:latin typeface="Arial" charset="0"/>
              </a:rPr>
              <a:pPr/>
              <a:t>79</a:t>
            </a:fld>
            <a:endParaRPr lang="en-US" altLang="en-US">
              <a:solidFill>
                <a:prstClr val="black"/>
              </a:solidFill>
              <a:latin typeface="Arial" charset="0"/>
            </a:endParaRPr>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grew through the strips like predicted.  Note triangular shapes on lee sides of strips caused by backing and flanking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8221C8-C7B8-4A8B-8A84-E509F0665C6A}" type="slidenum">
              <a:rPr lang="en-US" altLang="en-US">
                <a:solidFill>
                  <a:prstClr val="black"/>
                </a:solidFill>
                <a:latin typeface="Arial" charset="0"/>
              </a:rPr>
              <a:pPr/>
              <a:t>80</a:t>
            </a:fld>
            <a:endParaRPr lang="en-US" altLang="en-US">
              <a:solidFill>
                <a:prstClr val="black"/>
              </a:solidFill>
              <a:latin typeface="Arial" charset="0"/>
            </a:endParaRPr>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spread around treatments but slams into next row.  This is good test of theory under very simple fuel situations.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375D9E-2B1A-4760-812A-E10251DF0F85}" type="slidenum">
              <a:rPr lang="en-US" altLang="en-US">
                <a:solidFill>
                  <a:prstClr val="black"/>
                </a:solidFill>
                <a:latin typeface="Arial" charset="0"/>
              </a:rPr>
              <a:pPr/>
              <a:t>81</a:t>
            </a:fld>
            <a:endParaRPr lang="en-US" altLang="en-US">
              <a:solidFill>
                <a:prstClr val="black"/>
              </a:solidFill>
              <a:latin typeface="Arial" charset="0"/>
            </a:endParaRPr>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Gil’s results.  Notice that the curve shape is similar to the parallel strips from previous slides – but reversed.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10C097-CFAA-476E-9861-C5BC81219BFE}" type="slidenum">
              <a:rPr lang="en-US" altLang="en-US">
                <a:solidFill>
                  <a:prstClr val="black"/>
                </a:solidFill>
                <a:latin typeface="Arial" charset="0"/>
              </a:rPr>
              <a:pPr/>
              <a:t>82</a:t>
            </a:fld>
            <a:endParaRPr lang="en-US" altLang="en-US">
              <a:solidFill>
                <a:prstClr val="black"/>
              </a:solidFill>
              <a:latin typeface="Arial" charset="0"/>
            </a:endParaRPr>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What do we learn from this about how to design landscape level treatment patterns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D6C2-D146-485D-8C66-3FE4E9BF0FEA}" type="slidenum">
              <a:rPr lang="en-US" smtClean="0"/>
              <a:pPr/>
              <a:t>27</a:t>
            </a:fld>
            <a:endParaRPr lang="en-US"/>
          </a:p>
        </p:txBody>
      </p:sp>
    </p:spTree>
    <p:extLst>
      <p:ext uri="{BB962C8B-B14F-4D97-AF65-F5344CB8AC3E}">
        <p14:creationId xmlns:p14="http://schemas.microsoft.com/office/powerpoint/2010/main" val="4078154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C2D04B-6006-4166-A744-AF42D3F2DFCC}" type="slidenum">
              <a:rPr lang="en-US" altLang="en-US">
                <a:solidFill>
                  <a:prstClr val="black"/>
                </a:solidFill>
                <a:latin typeface="Arial" charset="0"/>
              </a:rPr>
              <a:pPr/>
              <a:t>85</a:t>
            </a:fld>
            <a:endParaRPr lang="en-US" altLang="en-US">
              <a:solidFill>
                <a:prstClr val="black"/>
              </a:solidFill>
              <a:latin typeface="Arial" charset="0"/>
            </a:endParaRPr>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Example of strategic thinking.  Green blobs are treatment units identified before any strategy.  Look at fire history atlas and find that “large” fires are typically oriented a certain direction because of winds and are of a rough size (dotted ellipses) – these treatments leave large areas unaffected by any treatment.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B03303B-9DEC-41F9-9BAE-F67E123E1B07}" type="slidenum">
              <a:rPr lang="en-US" altLang="en-US">
                <a:solidFill>
                  <a:prstClr val="black"/>
                </a:solidFill>
                <a:latin typeface="Arial" charset="0"/>
              </a:rPr>
              <a:pPr/>
              <a:t>86</a:t>
            </a:fld>
            <a:endParaRPr lang="en-US" altLang="en-US">
              <a:solidFill>
                <a:prstClr val="black"/>
              </a:solidFill>
              <a:latin typeface="Arial" charset="0"/>
            </a:endParaRPr>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Now, the treatments are modified in orientation and size to repeatedly interrupt fires – note some places cannot be treated or have influence of treatments  -- might be land ownership etc.</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9E0794-A00A-4E84-9CB3-E582C915CABA}" type="slidenum">
              <a:rPr lang="en-US" altLang="en-US">
                <a:solidFill>
                  <a:prstClr val="black"/>
                </a:solidFill>
                <a:latin typeface="Arial" charset="0"/>
              </a:rPr>
              <a:pPr/>
              <a:t>87</a:t>
            </a:fld>
            <a:endParaRPr lang="en-US" altLang="en-US">
              <a:solidFill>
                <a:prstClr val="black"/>
              </a:solidFill>
              <a:latin typeface="Arial" charset="0"/>
            </a:endParaRPr>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Practical examples of application of theory. – last two points have almost no research – need research on these!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EAE10DA-A6AD-4082-83E4-06FD5D806AC6}" type="slidenum">
              <a:rPr lang="en-US" altLang="en-US">
                <a:solidFill>
                  <a:prstClr val="black"/>
                </a:solidFill>
                <a:latin typeface="Arial" charset="0"/>
              </a:rPr>
              <a:pPr/>
              <a:t>89</a:t>
            </a:fld>
            <a:endParaRPr lang="en-US" altLang="en-US">
              <a:solidFill>
                <a:prstClr val="black"/>
              </a:solidFill>
              <a:latin typeface="Arial" charset="0"/>
            </a:endParaRPr>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Blowdown ½ million ac (red)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0D9DC4-23D3-4022-AA15-76B765C418C1}" type="slidenum">
              <a:rPr lang="en-US" altLang="en-US">
                <a:solidFill>
                  <a:prstClr val="black"/>
                </a:solidFill>
                <a:latin typeface="Arial" charset="0"/>
              </a:rPr>
              <a:pPr/>
              <a:t>91</a:t>
            </a:fld>
            <a:endParaRPr lang="en-US" altLang="en-US">
              <a:solidFill>
                <a:prstClr val="black"/>
              </a:solidFill>
              <a:latin typeface="Arial" charset="0"/>
            </a:endParaRPr>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Application of theory to these areas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D07C8C-134D-4C7C-B825-2B755290E81B}" type="slidenum">
              <a:rPr lang="en-US" altLang="en-US">
                <a:solidFill>
                  <a:prstClr val="black"/>
                </a:solidFill>
                <a:latin typeface="Arial" charset="0"/>
              </a:rPr>
              <a:pPr/>
              <a:t>92</a:t>
            </a:fld>
            <a:endParaRPr lang="en-US" altLang="en-US">
              <a:solidFill>
                <a:prstClr val="black"/>
              </a:solidFill>
              <a:latin typeface="Arial" charset="0"/>
            </a:endParaRPr>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Identify possible units, keeping in mind the objective of overlap and orientation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5581D0C-B834-47A5-BDD0-549C6B996E0B}" type="slidenum">
              <a:rPr lang="en-US" altLang="en-US">
                <a:solidFill>
                  <a:prstClr val="black"/>
                </a:solidFill>
                <a:latin typeface="Arial" charset="0"/>
              </a:rPr>
              <a:pPr/>
              <a:t>93</a:t>
            </a:fld>
            <a:endParaRPr lang="en-US" altLang="en-US">
              <a:solidFill>
                <a:prstClr val="black"/>
              </a:solidFill>
              <a:latin typeface="Arial" charset="0"/>
            </a:endParaRPr>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Final EIS from BWCA – showing units identified to form the pattern – talk about comparison to theory (lakes etc.)</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E031DE-5A13-4095-92C6-6C467C845A23}" type="slidenum">
              <a:rPr lang="en-US" altLang="en-US">
                <a:solidFill>
                  <a:prstClr val="black"/>
                </a:solidFill>
                <a:latin typeface="Arial" charset="0"/>
              </a:rPr>
              <a:pPr/>
              <a:t>98</a:t>
            </a:fld>
            <a:endParaRPr lang="en-US" altLang="en-US">
              <a:solidFill>
                <a:prstClr val="black"/>
              </a:solidFill>
              <a:latin typeface="Arial" charset="0"/>
            </a:endParaRPr>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We used this algorithm on an area by Flagstaff AZ</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64399A-93A5-418F-98F2-ED09B3978513}" type="slidenum">
              <a:rPr lang="en-US" altLang="en-US">
                <a:solidFill>
                  <a:prstClr val="black"/>
                </a:solidFill>
                <a:latin typeface="Arial" charset="0"/>
              </a:rPr>
              <a:pPr/>
              <a:t>99</a:t>
            </a:fld>
            <a:endParaRPr lang="en-US" altLang="en-US">
              <a:solidFill>
                <a:prstClr val="black"/>
              </a:solidFill>
              <a:latin typeface="Arial" charset="0"/>
            </a:endParaRPr>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Example from Flagstaff AZ on treatment orientation – most large fires are oriented SW to NE because of winds – this gives us a lot of information on the movement and weather conditions that our fuel treatments will need to perform under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ED7F995-7715-4D71-A7C9-225C96201FAF}" type="slidenum">
              <a:rPr lang="en-US" altLang="en-US">
                <a:solidFill>
                  <a:prstClr val="black"/>
                </a:solidFill>
                <a:latin typeface="Arial" charset="0"/>
              </a:rPr>
              <a:pPr/>
              <a:t>100</a:t>
            </a:fld>
            <a:endParaRPr lang="en-US" altLang="en-US">
              <a:solidFill>
                <a:prstClr val="black"/>
              </a:solidFill>
              <a:latin typeface="Arial" charset="0"/>
            </a:endParaRPr>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Figure 2 – Treatment Optimization Model Simulation 1.  Allowable treatment area 20%, maximum size and extent of treatment units 2,500 meters.</a:t>
            </a:r>
          </a:p>
          <a:p>
            <a:pPr eaLnBrk="1" hangingPunct="1"/>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3CC588-31F8-4980-B988-A1803450AEF7}" type="slidenum">
              <a:rPr lang="en-US"/>
              <a:pPr/>
              <a:t>28</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p:spPr>
        <p:txBody>
          <a:bodyPr/>
          <a:lstStyle/>
          <a:p>
            <a:r>
              <a:rPr lang="en-US"/>
              <a:t>Hayman fire again, note the 8000 acre Rx burn labeled 2001 Polhemus Rx in upper right.  This is a LARGE fuel treatment that stopped the crown fire along that segment of the fire perimeter.  However, the scale effects are clear – local effect STRONG but little effect on fire as a whole (see next slide for close up)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8D38C5-031E-4B3B-BB55-47CBB9D695DB}" type="slidenum">
              <a:rPr lang="en-US" altLang="en-US">
                <a:solidFill>
                  <a:prstClr val="black"/>
                </a:solidFill>
                <a:latin typeface="Arial" charset="0"/>
              </a:rPr>
              <a:pPr/>
              <a:t>101</a:t>
            </a:fld>
            <a:endParaRPr lang="en-US" altLang="en-US">
              <a:solidFill>
                <a:prstClr val="black"/>
              </a:solidFill>
              <a:latin typeface="Arial" charset="0"/>
            </a:endParaRPr>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Figure 3 - Treatment Optimization Model Simulation 2.  Allowable treatment area 20%, maximum size and extent of treatment units 1,200 meters.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D6C2-D146-485D-8C66-3FE4E9BF0FEA}"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759983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31537F3-8505-4B1B-B3F3-689B1DB55FE9}" type="slidenum">
              <a:rPr lang="en-US" altLang="en-US" smtClean="0">
                <a:latin typeface="Arial" charset="0"/>
              </a:rPr>
              <a:pPr/>
              <a:t>108</a:t>
            </a:fld>
            <a:endParaRPr lang="en-US" altLang="en-US" smtClean="0">
              <a:latin typeface="Arial" charset="0"/>
            </a:endParaRPr>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fire risk management – probability times the consequence.  Wildland fuel management can change the probability at the landscape level and consequences at the stand level.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7AABBD-AD21-4256-8833-653E00D2D151}" type="slidenum">
              <a:rPr lang="en-US" altLang="en-US" smtClean="0">
                <a:latin typeface="Arial" charset="0"/>
              </a:rPr>
              <a:pPr/>
              <a:t>109</a:t>
            </a:fld>
            <a:endParaRPr lang="en-US" altLang="en-US" smtClean="0">
              <a:latin typeface="Arial" charset="0"/>
            </a:endParaRPr>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fire risk management – probability times the consequence.  Wildland fuel management can change the probability at the landscape level and consequences at the stand level.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A50E6-A548-4A55-B37C-703CFF3DC75E}" type="slidenum">
              <a:rPr lang="en-US"/>
              <a:pPr/>
              <a:t>116</a:t>
            </a:fld>
            <a:endParaRPr lang="en-US"/>
          </a:p>
        </p:txBody>
      </p:sp>
      <p:sp>
        <p:nvSpPr>
          <p:cNvPr id="327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lstStyle/>
          <a:p>
            <a:r>
              <a:rPr lang="en-US"/>
              <a:t>Landsat 7 ETM+ Bands 6,4,2  for the Rodeo-Chediski Fire. Image Date is July 07, 2002 at 11:00 in the morning….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CAB5FD-B4E2-4488-8E6E-829958599196}" type="slidenum">
              <a:rPr lang="en-US" altLang="en-US">
                <a:solidFill>
                  <a:prstClr val="black"/>
                </a:solidFill>
                <a:latin typeface="Arial" charset="0"/>
              </a:rPr>
              <a:pPr/>
              <a:t>120</a:t>
            </a:fld>
            <a:endParaRPr lang="en-US" altLang="en-US">
              <a:solidFill>
                <a:prstClr val="black"/>
              </a:solidFill>
              <a:latin typeface="Arial" charset="0"/>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random effects for changing proportion of landscape treated.  Four lines depict 4 intensities of treatment prescription within the unit – changes in spread rate.  Note that all lines are coincident at low fractions treated, meaning that fire is just going around the treatments no matter what treatment prescription is applied.  Use highway example: 4 lane highway, you will pass any car that is going slower than you (irrespective if how much slower) if you can switch lanes and go around them.  Only when highway gets crowded with cars (i.e. treatments) do you have to slow down and wait before you can pass.</a:t>
            </a:r>
          </a:p>
          <a:p>
            <a:pPr eaLnBrk="1" hangingPunct="1"/>
            <a:r>
              <a:rPr lang="en-US" altLang="en-US" b="1" smtClean="0">
                <a:latin typeface="Arial" charset="0"/>
              </a:rPr>
              <a:t>Random patterns are very inefficient – must treat a lot before you get the effect</a:t>
            </a:r>
            <a:r>
              <a:rPr lang="en-US" altLang="en-US" smtClean="0">
                <a:latin typeface="Arial" charset="0"/>
              </a:rP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93DFD7-281D-4FD5-8A76-690FE40689FD}" type="slidenum">
              <a:rPr lang="en-US" altLang="en-US">
                <a:solidFill>
                  <a:prstClr val="black"/>
                </a:solidFill>
                <a:latin typeface="Arial" charset="0"/>
              </a:rPr>
              <a:pPr/>
              <a:t>121</a:t>
            </a:fld>
            <a:endParaRPr lang="en-US" altLang="en-US">
              <a:solidFill>
                <a:prstClr val="black"/>
              </a:solidFill>
              <a:latin typeface="Arial" charset="0"/>
            </a:endParaRPr>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One solution, just put in fuel treatments randomly.  Simulation (FARSITE) used to compare them.  Left – fire growth and intensity pattern with no treatment.  Right, fire growth with 20% random – note that there isn’t much difference.  By the way, can ask how much of a given landscape people think they can treat and maintain.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2822F5F-D01C-4AB5-80CF-4C35B921E51F}" type="slidenum">
              <a:rPr lang="en-US" altLang="en-US">
                <a:solidFill>
                  <a:prstClr val="black"/>
                </a:solidFill>
                <a:latin typeface="Arial" charset="0"/>
              </a:rPr>
              <a:pPr/>
              <a:t>122</a:t>
            </a:fld>
            <a:endParaRPr lang="en-US" altLang="en-US">
              <a:solidFill>
                <a:prstClr val="black"/>
              </a:solidFill>
              <a:latin typeface="Arial" charset="0"/>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Start of series of slides for example of natural fire patterns – random patterns that do change fire progress on landscape but only after large fractions of landscape are “treated” or fuels are modified by previous fires.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F248C21-9841-449F-9B4B-9C4FEA16CC32}" type="slidenum">
              <a:rPr lang="en-US" altLang="en-US">
                <a:solidFill>
                  <a:prstClr val="black"/>
                </a:solidFill>
                <a:latin typeface="Arial" charset="0"/>
              </a:rPr>
              <a:pPr/>
              <a:t>123</a:t>
            </a:fld>
            <a:endParaRPr lang="en-US" altLang="en-US">
              <a:solidFill>
                <a:prstClr val="black"/>
              </a:solidFill>
              <a:latin typeface="Arial" charset="0"/>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suppression era– killed all fires in 42 years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E2521E1-A849-42F3-B7B3-CD13680FD77E}" type="slidenum">
              <a:rPr lang="en-US" altLang="en-US">
                <a:solidFill>
                  <a:prstClr val="black"/>
                </a:solidFill>
                <a:latin typeface="Arial" charset="0"/>
              </a:rPr>
              <a:pPr/>
              <a:t>124</a:t>
            </a:fld>
            <a:endParaRPr lang="en-US" altLang="en-US">
              <a:solidFill>
                <a:prstClr val="black"/>
              </a:solidFill>
              <a:latin typeface="Arial" charset="0"/>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 few fires, no interaction among first fire patterns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87EDC7-5BB6-47B3-B4A5-112CEED0EDB5}" type="slidenum">
              <a:rPr lang="en-US" altLang="en-US">
                <a:solidFill>
                  <a:prstClr val="black"/>
                </a:solidFill>
                <a:latin typeface="Arial" charset="0"/>
              </a:rPr>
              <a:pPr/>
              <a:t>43</a:t>
            </a:fld>
            <a:endParaRPr lang="en-US" altLang="en-US">
              <a:solidFill>
                <a:prstClr val="black"/>
              </a:solidFill>
              <a:latin typeface="Arial" charset="0"/>
            </a:endParaRPr>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Compare and contrast two fundamental strategies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15F665-B89E-452A-B7C5-15DD358F229E}" type="slidenum">
              <a:rPr lang="en-US" altLang="en-US">
                <a:solidFill>
                  <a:prstClr val="black"/>
                </a:solidFill>
                <a:latin typeface="Arial" charset="0"/>
              </a:rPr>
              <a:pPr/>
              <a:t>125</a:t>
            </a:fld>
            <a:endParaRPr lang="en-US" altLang="en-US">
              <a:solidFill>
                <a:prstClr val="black"/>
              </a:solidFill>
              <a:latin typeface="Arial" charset="0"/>
            </a:endParaRPr>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More fires and more interaction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2D64B7B-984C-40F8-AF98-5C92A6C9EF92}" type="slidenum">
              <a:rPr lang="en-US" altLang="en-US">
                <a:solidFill>
                  <a:prstClr val="black"/>
                </a:solidFill>
                <a:latin typeface="Arial" charset="0"/>
              </a:rPr>
              <a:pPr/>
              <a:t>126</a:t>
            </a:fld>
            <a:endParaRPr lang="en-US" altLang="en-US">
              <a:solidFill>
                <a:prstClr val="black"/>
              </a:solidFill>
              <a:latin typeface="Arial" charset="0"/>
            </a:endParaRPr>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interaction of fire perimeters – jigsaw puzzle pattern starting to form.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DFE2DE-5CE7-4245-AE60-C322C10983AE}" type="slidenum">
              <a:rPr lang="en-US" smtClean="0"/>
              <a:t>129</a:t>
            </a:fld>
            <a:endParaRPr lang="en-US"/>
          </a:p>
        </p:txBody>
      </p:sp>
    </p:spTree>
    <p:extLst>
      <p:ext uri="{BB962C8B-B14F-4D97-AF65-F5344CB8AC3E}">
        <p14:creationId xmlns:p14="http://schemas.microsoft.com/office/powerpoint/2010/main" val="17898071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D54FDE-0E93-4986-980A-80AFF11C14FA}" type="slidenum">
              <a:rPr lang="en-US" altLang="en-US" smtClean="0">
                <a:latin typeface="Arial" charset="0"/>
              </a:rPr>
              <a:pPr/>
              <a:t>130</a:t>
            </a:fld>
            <a:endParaRPr lang="en-US" altLang="en-US" smtClean="0">
              <a:latin typeface="Arial" charset="0"/>
            </a:endParaRPr>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Summary of random patterns.  Probably the most stupid thing we can do if our objective is to have fuel treatments limit the largest fires.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FCF06B6-7EF9-4735-A207-92097D1E0BF5}" type="slidenum">
              <a:rPr lang="en-US" altLang="en-US" smtClean="0">
                <a:latin typeface="Arial" charset="0"/>
              </a:rPr>
              <a:pPr/>
              <a:t>131</a:t>
            </a:fld>
            <a:endParaRPr lang="en-US" altLang="en-US" smtClean="0">
              <a:latin typeface="Arial" charset="0"/>
            </a:endParaRPr>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Contrasting patterns with theoretical alternative – parallel strips are VERY EFFICIENT – they force fire to go through and not around, but highly IMPRACTICAL – (Why? Because can’t treat everywhere you want to, don’t own the land, might have owls there etc.), also don’t know exactly the direction that fires come from).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13690B-AA9B-427B-9179-A2E3B9669E88}" type="slidenum">
              <a:rPr lang="en-US" altLang="en-US" smtClean="0">
                <a:latin typeface="Arial" charset="0"/>
              </a:rPr>
              <a:pPr/>
              <a:t>132</a:t>
            </a:fld>
            <a:endParaRPr lang="en-US" altLang="en-US" smtClean="0">
              <a:latin typeface="Arial" charset="0"/>
            </a:endParaRPr>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Look how efficient parallel strips are on same chart as before – treat a little bit and change gross fire spread rate a large amount.  Also different treatment intensities make a big difference – that is, you can treat fewer acres if you treat them effectively.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41C3D3-B0B4-40A3-A45F-62CF10BB9553}" type="slidenum">
              <a:rPr lang="en-US" altLang="en-US" smtClean="0">
                <a:latin typeface="Arial" charset="0"/>
              </a:rPr>
              <a:pPr/>
              <a:t>133</a:t>
            </a:fld>
            <a:endParaRPr lang="en-US" altLang="en-US" smtClean="0">
              <a:latin typeface="Arial" charset="0"/>
            </a:endParaRPr>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Compare basic patterns – since both are either impractical or ineffective, RAISE the question – is there anything in between?  Something that is both PRACTICAL and EFFICIENT?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F4F6F3-3F9A-4E20-8047-4C797FB8B696}" type="slidenum">
              <a:rPr lang="en-US" altLang="en-US" smtClean="0">
                <a:latin typeface="Arial" charset="0"/>
              </a:rPr>
              <a:pPr/>
              <a:t>134</a:t>
            </a:fld>
            <a:endParaRPr lang="en-US" altLang="en-US" smtClean="0">
              <a:latin typeface="Arial" charset="0"/>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SPLATS – theoretical pattern of disconnected treatment units that overlap in the primary heading fire direction – note that this is theoretical and we wouldn’t want to try to implement such a strict pattern, but it gives us an image of what properties of spatial patterns are important to disrupting the growth of fires – Orientation of units against heading direction, overlapping, short spacing compared to scale of the fire….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4545AF1-49FD-4288-982B-9BEF67D62D59}" type="slidenum">
              <a:rPr lang="en-US" smtClean="0">
                <a:latin typeface="Arial" charset="0"/>
              </a:rPr>
              <a:pPr/>
              <a:t>143</a:t>
            </a:fld>
            <a:endParaRPr lang="en-US" smtClean="0">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Gil’s results.  Notice that the curve shape is similar to the parallel strips from previous slides – but reversed.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D6C2-D146-485D-8C66-3FE4E9BF0FEA}" type="slidenum">
              <a:rPr lang="en-US" smtClean="0"/>
              <a:pPr/>
              <a:t>144</a:t>
            </a:fld>
            <a:endParaRPr lang="en-US"/>
          </a:p>
        </p:txBody>
      </p:sp>
    </p:spTree>
    <p:extLst>
      <p:ext uri="{BB962C8B-B14F-4D97-AF65-F5344CB8AC3E}">
        <p14:creationId xmlns:p14="http://schemas.microsoft.com/office/powerpoint/2010/main" val="75998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4209D-EA17-47B8-99CB-7217979DB6CD}" type="slidenum">
              <a:rPr lang="en-US" altLang="en-US" smtClean="0">
                <a:solidFill>
                  <a:prstClr val="black"/>
                </a:solidFill>
                <a:latin typeface="Arial" charset="0"/>
              </a:rPr>
              <a:pPr/>
              <a:t>44</a:t>
            </a:fld>
            <a:endParaRPr lang="en-US" altLang="en-US" smtClean="0">
              <a:solidFill>
                <a:prstClr val="black"/>
              </a:solidFill>
              <a:latin typeface="Arial" charset="0"/>
            </a:endParaRPr>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Fire containment strategy – very common for people to think of this, but there is a problem in that there is no evidence that we can stop fires at fuel breaks, very poor performance history (slides will follow to demonstrate).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CFC3F-7E5A-40E3-8EC7-9D52AA11AFD3}" type="slidenum">
              <a:rPr lang="en-US"/>
              <a:pPr/>
              <a:t>45</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4114800"/>
          </a:xfrm>
        </p:spPr>
        <p:txBody>
          <a:bodyPr/>
          <a:lstStyle/>
          <a:p>
            <a:r>
              <a:rPr lang="en-US"/>
              <a:t>Fuel break “performance” of Tyee fire in 1994 (black on both sides indicates failure of “containment” objective)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232A3-730F-4687-878D-3039CEA25C65}" type="slidenum">
              <a:rPr lang="en-US"/>
              <a:pPr/>
              <a:t>46</a:t>
            </a:fld>
            <a:endParaRPr lang="en-US"/>
          </a:p>
        </p:txBody>
      </p:sp>
      <p:sp>
        <p:nvSpPr>
          <p:cNvPr id="157698" name="Rectangle 2"/>
          <p:cNvSpPr>
            <a:spLocks noGrp="1" noRot="1" noChangeAspect="1" noChangeArrowheads="1" noTextEdit="1"/>
          </p:cNvSpPr>
          <p:nvPr>
            <p:ph type="sldImg"/>
          </p:nvPr>
        </p:nvSpPr>
        <p:spPr>
          <a:xfrm>
            <a:off x="1143000" y="684213"/>
            <a:ext cx="4572000" cy="3429000"/>
          </a:xfrm>
          <a:ln/>
        </p:spPr>
      </p:sp>
      <p:sp>
        <p:nvSpPr>
          <p:cNvPr id="157699" name="Rectangle 3"/>
          <p:cNvSpPr>
            <a:spLocks noGrp="1" noChangeArrowheads="1"/>
          </p:cNvSpPr>
          <p:nvPr>
            <p:ph type="body" idx="1"/>
          </p:nvPr>
        </p:nvSpPr>
        <p:spPr>
          <a:xfrm>
            <a:off x="914400" y="4343400"/>
            <a:ext cx="5029200" cy="4116388"/>
          </a:xfrm>
        </p:spPr>
        <p:txBody>
          <a:bodyPr/>
          <a:lstStyle/>
          <a:p>
            <a:r>
              <a:rPr lang="en-US"/>
              <a:t>Long-mesa fire in Mesa Vere NP – fuel break black on both sides indicating failure in containment. Fuel changes made meaningful changes to fire behavior and severity, but the configuration of these units and the INTENT TO CONTAIN FIRES (not just change behavior) has failed.</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5859C3A-0F97-4D9E-BA02-DEBFC57588D8}" type="slidenum">
              <a:rPr lang="en-US"/>
              <a:pPr/>
              <a:t>‹#›</a:t>
            </a:fld>
            <a:endParaRPr lang="en-US"/>
          </a:p>
        </p:txBody>
      </p:sp>
    </p:spTree>
    <p:extLst>
      <p:ext uri="{BB962C8B-B14F-4D97-AF65-F5344CB8AC3E}">
        <p14:creationId xmlns:p14="http://schemas.microsoft.com/office/powerpoint/2010/main" val="375723827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151184E-CD18-466A-8D9C-B83ADA2C9D5B}" type="slidenum">
              <a:rPr lang="en-US"/>
              <a:pPr/>
              <a:t>‹#›</a:t>
            </a:fld>
            <a:endParaRPr lang="en-US"/>
          </a:p>
        </p:txBody>
      </p:sp>
    </p:spTree>
    <p:extLst>
      <p:ext uri="{BB962C8B-B14F-4D97-AF65-F5344CB8AC3E}">
        <p14:creationId xmlns:p14="http://schemas.microsoft.com/office/powerpoint/2010/main" val="412667752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5494023-912E-4567-92B8-7DEE4C61EBE8}" type="slidenum">
              <a:rPr lang="en-US"/>
              <a:pPr/>
              <a:t>‹#›</a:t>
            </a:fld>
            <a:endParaRPr lang="en-US"/>
          </a:p>
        </p:txBody>
      </p:sp>
    </p:spTree>
    <p:extLst>
      <p:ext uri="{BB962C8B-B14F-4D97-AF65-F5344CB8AC3E}">
        <p14:creationId xmlns:p14="http://schemas.microsoft.com/office/powerpoint/2010/main" val="136728944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4008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C42828B8-B0E4-4DD3-BDB3-55BCA1F0D755}" type="slidenum">
              <a:rPr lang="en-US"/>
              <a:pPr/>
              <a:t>‹#›</a:t>
            </a:fld>
            <a:endParaRPr lang="en-US"/>
          </a:p>
        </p:txBody>
      </p:sp>
    </p:spTree>
    <p:extLst>
      <p:ext uri="{BB962C8B-B14F-4D97-AF65-F5344CB8AC3E}">
        <p14:creationId xmlns:p14="http://schemas.microsoft.com/office/powerpoint/2010/main" val="2016065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126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1126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1270" name="Rectangle 6"/>
          <p:cNvSpPr>
            <a:spLocks noGrp="1" noChangeArrowheads="1"/>
          </p:cNvSpPr>
          <p:nvPr>
            <p:ph type="sldNum" sz="quarter" idx="4"/>
          </p:nvPr>
        </p:nvSpPr>
        <p:spPr/>
        <p:txBody>
          <a:bodyPr/>
          <a:lstStyle>
            <a:lvl1pPr>
              <a:defRPr/>
            </a:lvl1pPr>
          </a:lstStyle>
          <a:p>
            <a:fld id="{A4E5C473-BE18-47C9-AF54-F957892E45F4}" type="slidenum">
              <a:rPr lang="en-US">
                <a:solidFill>
                  <a:srgbClr val="FFFFFF"/>
                </a:solidFill>
              </a:rPr>
              <a:pPr/>
              <a:t>‹#›</a:t>
            </a:fld>
            <a:endParaRPr lang="en-US">
              <a:solidFill>
                <a:srgbClr val="FFFFFF"/>
              </a:solidFill>
            </a:endParaRPr>
          </a:p>
        </p:txBody>
      </p:sp>
      <p:sp>
        <p:nvSpPr>
          <p:cNvPr id="11271" name="Rectangle 7"/>
          <p:cNvSpPr>
            <a:spLocks noGrp="1" noChangeArrowheads="1"/>
          </p:cNvSpPr>
          <p:nvPr>
            <p:ph type="dt" sz="quarter" idx="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514202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386B790-6E67-44DD-A6CD-8E4FFECEB2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666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D2DEEE4-37F4-45A6-B4BF-1B6C463BB7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1630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68FA1E-F8B6-4B44-A8BD-9098458A48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511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1DAB101-89F1-4F0F-9AB8-FAEA3744F4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7646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21D984B-7863-4A26-874D-75F61E0BB7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1881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062C2B7-FDC4-4509-8BA3-786CE160F6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028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EB7F567-85A1-4CE2-84E6-8B1D00238BA4}" type="slidenum">
              <a:rPr lang="en-US"/>
              <a:pPr/>
              <a:t>‹#›</a:t>
            </a:fld>
            <a:endParaRPr lang="en-US"/>
          </a:p>
        </p:txBody>
      </p:sp>
    </p:spTree>
    <p:extLst>
      <p:ext uri="{BB962C8B-B14F-4D97-AF65-F5344CB8AC3E}">
        <p14:creationId xmlns:p14="http://schemas.microsoft.com/office/powerpoint/2010/main" val="298876573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2B4E947-EEE4-47DA-9361-9378918BF1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5584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9F608EB-F263-4748-A097-92CBBFED9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5128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4E09DA3-D1B8-4749-80C6-51254C9B6F1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2411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82F5683-C472-451A-B6B0-6402C32E06B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5855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44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123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93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235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018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98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C39C9E0-C161-4005-B8E3-05F4601ECEC2}" type="slidenum">
              <a:rPr lang="en-US"/>
              <a:pPr/>
              <a:t>‹#›</a:t>
            </a:fld>
            <a:endParaRPr lang="en-US"/>
          </a:p>
        </p:txBody>
      </p:sp>
    </p:spTree>
    <p:extLst>
      <p:ext uri="{BB962C8B-B14F-4D97-AF65-F5344CB8AC3E}">
        <p14:creationId xmlns:p14="http://schemas.microsoft.com/office/powerpoint/2010/main" val="1415850830"/>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623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72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132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375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35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110603"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110604"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752D8E0D-4BB9-4DE4-B256-083DD80B1612}" type="slidenum">
              <a:rPr lang="en-US"/>
              <a:pPr>
                <a:defRPr/>
              </a:pPr>
              <a:t>‹#›</a:t>
            </a:fld>
            <a:endParaRPr lang="en-US"/>
          </a:p>
        </p:txBody>
      </p:sp>
    </p:spTree>
    <p:extLst>
      <p:ext uri="{BB962C8B-B14F-4D97-AF65-F5344CB8AC3E}">
        <p14:creationId xmlns:p14="http://schemas.microsoft.com/office/powerpoint/2010/main" val="263990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31B7DAE-5295-414F-8F2C-60B45CE3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875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9EC9A82-4B11-4863-87A0-715A24B63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3349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4FF95C6-4477-4320-A938-834D3B902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346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8B89EA3B-35EB-45AA-B20A-C286302A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61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66FF66D-11F9-482F-ABA5-B272B85AB7F7}" type="slidenum">
              <a:rPr lang="en-US"/>
              <a:pPr/>
              <a:t>‹#›</a:t>
            </a:fld>
            <a:endParaRPr lang="en-US"/>
          </a:p>
        </p:txBody>
      </p:sp>
    </p:spTree>
    <p:extLst>
      <p:ext uri="{BB962C8B-B14F-4D97-AF65-F5344CB8AC3E}">
        <p14:creationId xmlns:p14="http://schemas.microsoft.com/office/powerpoint/2010/main" val="140658830"/>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F51DA3EB-40EC-462E-BB5C-FF31C15AF4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7732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893FD19E-2B5A-49F4-91AE-DD0C812BE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519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FFE5B09-D0D7-4E51-B78F-CFB1706CB7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1710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5EF70A57-7020-4ECD-8618-0FF07F420F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4148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C2FFEB2-F211-4F62-B549-F825561CFA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369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412F153-F61B-45A2-88BC-4ADA23352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162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110603"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110604"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752D8E0D-4BB9-4DE4-B256-083DD80B1612}" type="slidenum">
              <a:rPr lang="en-US"/>
              <a:pPr>
                <a:defRPr/>
              </a:pPr>
              <a:t>‹#›</a:t>
            </a:fld>
            <a:endParaRPr lang="en-US"/>
          </a:p>
        </p:txBody>
      </p:sp>
    </p:spTree>
    <p:extLst>
      <p:ext uri="{BB962C8B-B14F-4D97-AF65-F5344CB8AC3E}">
        <p14:creationId xmlns:p14="http://schemas.microsoft.com/office/powerpoint/2010/main" val="1350731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31B7DAE-5295-414F-8F2C-60B45CE3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2082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9EC9A82-4B11-4863-87A0-715A24B63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0296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4FF95C6-4477-4320-A938-834D3B902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05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DE76E33-2286-4326-8C27-2ED3D7F599A8}" type="slidenum">
              <a:rPr lang="en-US"/>
              <a:pPr/>
              <a:t>‹#›</a:t>
            </a:fld>
            <a:endParaRPr lang="en-US"/>
          </a:p>
        </p:txBody>
      </p:sp>
    </p:spTree>
    <p:extLst>
      <p:ext uri="{BB962C8B-B14F-4D97-AF65-F5344CB8AC3E}">
        <p14:creationId xmlns:p14="http://schemas.microsoft.com/office/powerpoint/2010/main" val="396656645"/>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8B89EA3B-35EB-45AA-B20A-C286302A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070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F51DA3EB-40EC-462E-BB5C-FF31C15AF4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0491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893FD19E-2B5A-49F4-91AE-DD0C812BE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44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FFE5B09-D0D7-4E51-B78F-CFB1706CB7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7481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5EF70A57-7020-4ECD-8618-0FF07F420F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808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C2FFEB2-F211-4F62-B549-F825561CFA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8656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412F153-F61B-45A2-88BC-4ADA23352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51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110603"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110604"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752D8E0D-4BB9-4DE4-B256-083DD80B1612}" type="slidenum">
              <a:rPr lang="en-US"/>
              <a:pPr>
                <a:defRPr/>
              </a:pPr>
              <a:t>‹#›</a:t>
            </a:fld>
            <a:endParaRPr lang="en-US"/>
          </a:p>
        </p:txBody>
      </p:sp>
    </p:spTree>
    <p:extLst>
      <p:ext uri="{BB962C8B-B14F-4D97-AF65-F5344CB8AC3E}">
        <p14:creationId xmlns:p14="http://schemas.microsoft.com/office/powerpoint/2010/main" val="458193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31B7DAE-5295-414F-8F2C-60B45CE3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325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9EC9A82-4B11-4863-87A0-715A24B63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34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57FFED1-C53A-45A9-8E3E-40E1ACE2FAA0}" type="slidenum">
              <a:rPr lang="en-US"/>
              <a:pPr/>
              <a:t>‹#›</a:t>
            </a:fld>
            <a:endParaRPr lang="en-US"/>
          </a:p>
        </p:txBody>
      </p:sp>
    </p:spTree>
    <p:extLst>
      <p:ext uri="{BB962C8B-B14F-4D97-AF65-F5344CB8AC3E}">
        <p14:creationId xmlns:p14="http://schemas.microsoft.com/office/powerpoint/2010/main" val="2444025236"/>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4FF95C6-4477-4320-A938-834D3B902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632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8B89EA3B-35EB-45AA-B20A-C286302A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0569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F51DA3EB-40EC-462E-BB5C-FF31C15AF4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085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893FD19E-2B5A-49F4-91AE-DD0C812BE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5619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FFE5B09-D0D7-4E51-B78F-CFB1706CB7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0838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5EF70A57-7020-4ECD-8618-0FF07F420F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4922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C2FFEB2-F211-4F62-B549-F825561CFA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4849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412F153-F61B-45A2-88BC-4ADA23352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360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110603"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110604"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752D8E0D-4BB9-4DE4-B256-083DD80B1612}" type="slidenum">
              <a:rPr lang="en-US"/>
              <a:pPr>
                <a:defRPr/>
              </a:pPr>
              <a:t>‹#›</a:t>
            </a:fld>
            <a:endParaRPr lang="en-US"/>
          </a:p>
        </p:txBody>
      </p:sp>
    </p:spTree>
    <p:extLst>
      <p:ext uri="{BB962C8B-B14F-4D97-AF65-F5344CB8AC3E}">
        <p14:creationId xmlns:p14="http://schemas.microsoft.com/office/powerpoint/2010/main" val="2282049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31B7DAE-5295-414F-8F2C-60B45CE3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92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DE50FDE-1C6C-4D92-B206-CFD881FFFEED}" type="slidenum">
              <a:rPr lang="en-US"/>
              <a:pPr/>
              <a:t>‹#›</a:t>
            </a:fld>
            <a:endParaRPr lang="en-US"/>
          </a:p>
        </p:txBody>
      </p:sp>
    </p:spTree>
    <p:extLst>
      <p:ext uri="{BB962C8B-B14F-4D97-AF65-F5344CB8AC3E}">
        <p14:creationId xmlns:p14="http://schemas.microsoft.com/office/powerpoint/2010/main" val="930698422"/>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9EC9A82-4B11-4863-87A0-715A24B63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2076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4FF95C6-4477-4320-A938-834D3B9022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96330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8B89EA3B-35EB-45AA-B20A-C286302A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116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F51DA3EB-40EC-462E-BB5C-FF31C15AF4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997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893FD19E-2B5A-49F4-91AE-DD0C812BE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4477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FFE5B09-D0D7-4E51-B78F-CFB1706CB7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869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5EF70A57-7020-4ECD-8618-0FF07F420F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2214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C2FFEB2-F211-4F62-B549-F825561CFA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225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412F153-F61B-45A2-88BC-4ADA23352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5321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5859C3A-0F97-4D9E-BA02-DEBFC57588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920199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A7FB20D-719F-43EF-8F3F-1A502DE2AFF0}" type="slidenum">
              <a:rPr lang="en-US"/>
              <a:pPr/>
              <a:t>‹#›</a:t>
            </a:fld>
            <a:endParaRPr lang="en-US"/>
          </a:p>
        </p:txBody>
      </p:sp>
    </p:spTree>
    <p:extLst>
      <p:ext uri="{BB962C8B-B14F-4D97-AF65-F5344CB8AC3E}">
        <p14:creationId xmlns:p14="http://schemas.microsoft.com/office/powerpoint/2010/main" val="3160090868"/>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EB7F567-85A1-4CE2-84E6-8B1D00238B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9744266"/>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C39C9E0-C161-4005-B8E3-05F4601ECE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92580083"/>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66FF66D-11F9-482F-ABA5-B272B85AB7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620279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DE76E33-2286-4326-8C27-2ED3D7F599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5726431"/>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57FFED1-C53A-45A9-8E3E-40E1ACE2FA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02157171"/>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DE50FDE-1C6C-4D92-B206-CFD881FFFEE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096912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A7FB20D-719F-43EF-8F3F-1A502DE2AF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7551237"/>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F8CA80E-2A22-40F3-80DF-4D1778737B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7553891"/>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151184E-CD18-466A-8D9C-B83ADA2C9D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9947859"/>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5494023-912E-4567-92B8-7DEE4C61EB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200486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F8CA80E-2A22-40F3-80DF-4D1778737BA3}" type="slidenum">
              <a:rPr lang="en-US"/>
              <a:pPr/>
              <a:t>‹#›</a:t>
            </a:fld>
            <a:endParaRPr lang="en-US"/>
          </a:p>
        </p:txBody>
      </p:sp>
    </p:spTree>
    <p:extLst>
      <p:ext uri="{BB962C8B-B14F-4D97-AF65-F5344CB8AC3E}">
        <p14:creationId xmlns:p14="http://schemas.microsoft.com/office/powerpoint/2010/main" val="6728611"/>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0" y="6400800"/>
            <a:ext cx="2895600" cy="4572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C42828B8-B0E4-4DD3-BDB3-55BCA1F0D7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526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amma/>
                <a:shade val="46275"/>
                <a:invGamma/>
              </a:srgbClr>
            </a:gs>
            <a:gs pos="100000">
              <a:srgbClr val="0000CC"/>
            </a:gs>
          </a:gsLst>
          <a:lin ang="5400000" scaled="1"/>
        </a:gradFill>
        <a:effectLst/>
      </p:bgPr>
    </p:bg>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effectLst/>
              </a:defRPr>
            </a:lvl1pPr>
          </a:lstStyle>
          <a:p>
            <a:fld id="{9A026283-F1FC-4153-9091-34FDF52CB371}" type="slidenum">
              <a:rPr lang="en-US"/>
              <a:pPr/>
              <a:t>‹#›</a:t>
            </a:fld>
            <a:endParaRPr lang="en-US"/>
          </a:p>
        </p:txBody>
      </p:sp>
      <p:grpSp>
        <p:nvGrpSpPr>
          <p:cNvPr id="45063" name="Group 1031"/>
          <p:cNvGrpSpPr>
            <a:grpSpLocks/>
          </p:cNvGrpSpPr>
          <p:nvPr/>
        </p:nvGrpSpPr>
        <p:grpSpPr bwMode="auto">
          <a:xfrm>
            <a:off x="228600" y="152400"/>
            <a:ext cx="1458913" cy="1052513"/>
            <a:chOff x="144" y="144"/>
            <a:chExt cx="871" cy="639"/>
          </a:xfrm>
        </p:grpSpPr>
        <p:grpSp>
          <p:nvGrpSpPr>
            <p:cNvPr id="45064" name="Group 1032"/>
            <p:cNvGrpSpPr>
              <a:grpSpLocks/>
            </p:cNvGrpSpPr>
            <p:nvPr/>
          </p:nvGrpSpPr>
          <p:grpSpPr bwMode="auto">
            <a:xfrm>
              <a:off x="144" y="144"/>
              <a:ext cx="871" cy="639"/>
              <a:chOff x="1145" y="952"/>
              <a:chExt cx="3440" cy="3417"/>
            </a:xfrm>
          </p:grpSpPr>
          <p:sp>
            <p:nvSpPr>
              <p:cNvPr id="45065" name="Freeform 1033"/>
              <p:cNvSpPr>
                <a:spLocks/>
              </p:cNvSpPr>
              <p:nvPr/>
            </p:nvSpPr>
            <p:spPr bwMode="auto">
              <a:xfrm>
                <a:off x="2243" y="1326"/>
                <a:ext cx="2342" cy="1599"/>
              </a:xfrm>
              <a:custGeom>
                <a:avLst/>
                <a:gdLst>
                  <a:gd name="T0" fmla="*/ 11263 w 11711"/>
                  <a:gd name="T1" fmla="*/ 7097 h 7993"/>
                  <a:gd name="T2" fmla="*/ 10904 w 11711"/>
                  <a:gd name="T3" fmla="*/ 5848 h 7993"/>
                  <a:gd name="T4" fmla="*/ 10406 w 11711"/>
                  <a:gd name="T5" fmla="*/ 4715 h 7993"/>
                  <a:gd name="T6" fmla="*/ 9778 w 11711"/>
                  <a:gd name="T7" fmla="*/ 3702 h 7993"/>
                  <a:gd name="T8" fmla="*/ 9036 w 11711"/>
                  <a:gd name="T9" fmla="*/ 2812 h 7993"/>
                  <a:gd name="T10" fmla="*/ 8192 w 11711"/>
                  <a:gd name="T11" fmla="*/ 2051 h 7993"/>
                  <a:gd name="T12" fmla="*/ 7260 w 11711"/>
                  <a:gd name="T13" fmla="*/ 1419 h 7993"/>
                  <a:gd name="T14" fmla="*/ 6250 w 11711"/>
                  <a:gd name="T15" fmla="*/ 921 h 7993"/>
                  <a:gd name="T16" fmla="*/ 5176 w 11711"/>
                  <a:gd name="T17" fmla="*/ 561 h 7993"/>
                  <a:gd name="T18" fmla="*/ 4051 w 11711"/>
                  <a:gd name="T19" fmla="*/ 343 h 7993"/>
                  <a:gd name="T20" fmla="*/ 2889 w 11711"/>
                  <a:gd name="T21" fmla="*/ 269 h 7993"/>
                  <a:gd name="T22" fmla="*/ 2612 w 11711"/>
                  <a:gd name="T23" fmla="*/ 274 h 7993"/>
                  <a:gd name="T24" fmla="*/ 2335 w 11711"/>
                  <a:gd name="T25" fmla="*/ 287 h 7993"/>
                  <a:gd name="T26" fmla="*/ 2056 w 11711"/>
                  <a:gd name="T27" fmla="*/ 311 h 7993"/>
                  <a:gd name="T28" fmla="*/ 1782 w 11711"/>
                  <a:gd name="T29" fmla="*/ 342 h 7993"/>
                  <a:gd name="T30" fmla="*/ 1509 w 11711"/>
                  <a:gd name="T31" fmla="*/ 381 h 7993"/>
                  <a:gd name="T32" fmla="*/ 1241 w 11711"/>
                  <a:gd name="T33" fmla="*/ 428 h 7993"/>
                  <a:gd name="T34" fmla="*/ 979 w 11711"/>
                  <a:gd name="T35" fmla="*/ 481 h 7993"/>
                  <a:gd name="T36" fmla="*/ 724 w 11711"/>
                  <a:gd name="T37" fmla="*/ 540 h 7993"/>
                  <a:gd name="T38" fmla="*/ 479 w 11711"/>
                  <a:gd name="T39" fmla="*/ 605 h 7993"/>
                  <a:gd name="T40" fmla="*/ 243 w 11711"/>
                  <a:gd name="T41" fmla="*/ 675 h 7993"/>
                  <a:gd name="T42" fmla="*/ 0 w 11711"/>
                  <a:gd name="T43" fmla="*/ 442 h 7993"/>
                  <a:gd name="T44" fmla="*/ 240 w 11711"/>
                  <a:gd name="T45" fmla="*/ 366 h 7993"/>
                  <a:gd name="T46" fmla="*/ 488 w 11711"/>
                  <a:gd name="T47" fmla="*/ 296 h 7993"/>
                  <a:gd name="T48" fmla="*/ 744 w 11711"/>
                  <a:gd name="T49" fmla="*/ 234 h 7993"/>
                  <a:gd name="T50" fmla="*/ 1005 w 11711"/>
                  <a:gd name="T51" fmla="*/ 178 h 7993"/>
                  <a:gd name="T52" fmla="*/ 1270 w 11711"/>
                  <a:gd name="T53" fmla="*/ 130 h 7993"/>
                  <a:gd name="T54" fmla="*/ 1540 w 11711"/>
                  <a:gd name="T55" fmla="*/ 88 h 7993"/>
                  <a:gd name="T56" fmla="*/ 1810 w 11711"/>
                  <a:gd name="T57" fmla="*/ 55 h 7993"/>
                  <a:gd name="T58" fmla="*/ 2083 w 11711"/>
                  <a:gd name="T59" fmla="*/ 30 h 7993"/>
                  <a:gd name="T60" fmla="*/ 2354 w 11711"/>
                  <a:gd name="T61" fmla="*/ 11 h 7993"/>
                  <a:gd name="T62" fmla="*/ 2623 w 11711"/>
                  <a:gd name="T63" fmla="*/ 2 h 7993"/>
                  <a:gd name="T64" fmla="*/ 3207 w 11711"/>
                  <a:gd name="T65" fmla="*/ 7 h 7993"/>
                  <a:gd name="T66" fmla="*/ 4401 w 11711"/>
                  <a:gd name="T67" fmla="*/ 124 h 7993"/>
                  <a:gd name="T68" fmla="*/ 5550 w 11711"/>
                  <a:gd name="T69" fmla="*/ 383 h 7993"/>
                  <a:gd name="T70" fmla="*/ 6642 w 11711"/>
                  <a:gd name="T71" fmla="*/ 782 h 7993"/>
                  <a:gd name="T72" fmla="*/ 7664 w 11711"/>
                  <a:gd name="T73" fmla="*/ 1321 h 7993"/>
                  <a:gd name="T74" fmla="*/ 8604 w 11711"/>
                  <a:gd name="T75" fmla="*/ 1999 h 7993"/>
                  <a:gd name="T76" fmla="*/ 9449 w 11711"/>
                  <a:gd name="T77" fmla="*/ 2820 h 7993"/>
                  <a:gd name="T78" fmla="*/ 10186 w 11711"/>
                  <a:gd name="T79" fmla="*/ 3780 h 7993"/>
                  <a:gd name="T80" fmla="*/ 10804 w 11711"/>
                  <a:gd name="T81" fmla="*/ 4880 h 7993"/>
                  <a:gd name="T82" fmla="*/ 11290 w 11711"/>
                  <a:gd name="T83" fmla="*/ 6120 h 7993"/>
                  <a:gd name="T84" fmla="*/ 11631 w 11711"/>
                  <a:gd name="T85" fmla="*/ 7500 h 7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11" h="7993">
                    <a:moveTo>
                      <a:pt x="11418" y="7993"/>
                    </a:moveTo>
                    <a:lnTo>
                      <a:pt x="11350" y="7538"/>
                    </a:lnTo>
                    <a:lnTo>
                      <a:pt x="11263" y="7097"/>
                    </a:lnTo>
                    <a:lnTo>
                      <a:pt x="11160" y="6668"/>
                    </a:lnTo>
                    <a:lnTo>
                      <a:pt x="11041" y="6251"/>
                    </a:lnTo>
                    <a:lnTo>
                      <a:pt x="10904" y="5848"/>
                    </a:lnTo>
                    <a:lnTo>
                      <a:pt x="10753" y="5458"/>
                    </a:lnTo>
                    <a:lnTo>
                      <a:pt x="10587" y="5079"/>
                    </a:lnTo>
                    <a:lnTo>
                      <a:pt x="10406" y="4715"/>
                    </a:lnTo>
                    <a:lnTo>
                      <a:pt x="10210" y="4364"/>
                    </a:lnTo>
                    <a:lnTo>
                      <a:pt x="10001" y="4026"/>
                    </a:lnTo>
                    <a:lnTo>
                      <a:pt x="9778" y="3702"/>
                    </a:lnTo>
                    <a:lnTo>
                      <a:pt x="9544" y="3392"/>
                    </a:lnTo>
                    <a:lnTo>
                      <a:pt x="9296" y="3096"/>
                    </a:lnTo>
                    <a:lnTo>
                      <a:pt x="9036" y="2812"/>
                    </a:lnTo>
                    <a:lnTo>
                      <a:pt x="8766" y="2544"/>
                    </a:lnTo>
                    <a:lnTo>
                      <a:pt x="8484" y="2290"/>
                    </a:lnTo>
                    <a:lnTo>
                      <a:pt x="8192" y="2051"/>
                    </a:lnTo>
                    <a:lnTo>
                      <a:pt x="7891" y="1825"/>
                    </a:lnTo>
                    <a:lnTo>
                      <a:pt x="7580" y="1614"/>
                    </a:lnTo>
                    <a:lnTo>
                      <a:pt x="7260" y="1419"/>
                    </a:lnTo>
                    <a:lnTo>
                      <a:pt x="6931" y="1238"/>
                    </a:lnTo>
                    <a:lnTo>
                      <a:pt x="6594" y="1072"/>
                    </a:lnTo>
                    <a:lnTo>
                      <a:pt x="6250" y="921"/>
                    </a:lnTo>
                    <a:lnTo>
                      <a:pt x="5898" y="785"/>
                    </a:lnTo>
                    <a:lnTo>
                      <a:pt x="5540" y="666"/>
                    </a:lnTo>
                    <a:lnTo>
                      <a:pt x="5176" y="561"/>
                    </a:lnTo>
                    <a:lnTo>
                      <a:pt x="4806" y="472"/>
                    </a:lnTo>
                    <a:lnTo>
                      <a:pt x="4432" y="399"/>
                    </a:lnTo>
                    <a:lnTo>
                      <a:pt x="4051" y="343"/>
                    </a:lnTo>
                    <a:lnTo>
                      <a:pt x="3668" y="301"/>
                    </a:lnTo>
                    <a:lnTo>
                      <a:pt x="3280" y="277"/>
                    </a:lnTo>
                    <a:lnTo>
                      <a:pt x="2889" y="269"/>
                    </a:lnTo>
                    <a:lnTo>
                      <a:pt x="2797" y="269"/>
                    </a:lnTo>
                    <a:lnTo>
                      <a:pt x="2704" y="271"/>
                    </a:lnTo>
                    <a:lnTo>
                      <a:pt x="2612" y="274"/>
                    </a:lnTo>
                    <a:lnTo>
                      <a:pt x="2519" y="278"/>
                    </a:lnTo>
                    <a:lnTo>
                      <a:pt x="2426" y="282"/>
                    </a:lnTo>
                    <a:lnTo>
                      <a:pt x="2335" y="287"/>
                    </a:lnTo>
                    <a:lnTo>
                      <a:pt x="2242" y="295"/>
                    </a:lnTo>
                    <a:lnTo>
                      <a:pt x="2149" y="302"/>
                    </a:lnTo>
                    <a:lnTo>
                      <a:pt x="2056" y="311"/>
                    </a:lnTo>
                    <a:lnTo>
                      <a:pt x="1965" y="320"/>
                    </a:lnTo>
                    <a:lnTo>
                      <a:pt x="1873" y="331"/>
                    </a:lnTo>
                    <a:lnTo>
                      <a:pt x="1782" y="342"/>
                    </a:lnTo>
                    <a:lnTo>
                      <a:pt x="1690" y="355"/>
                    </a:lnTo>
                    <a:lnTo>
                      <a:pt x="1599" y="367"/>
                    </a:lnTo>
                    <a:lnTo>
                      <a:pt x="1509" y="381"/>
                    </a:lnTo>
                    <a:lnTo>
                      <a:pt x="1419" y="396"/>
                    </a:lnTo>
                    <a:lnTo>
                      <a:pt x="1330" y="412"/>
                    </a:lnTo>
                    <a:lnTo>
                      <a:pt x="1241" y="428"/>
                    </a:lnTo>
                    <a:lnTo>
                      <a:pt x="1153" y="445"/>
                    </a:lnTo>
                    <a:lnTo>
                      <a:pt x="1066" y="462"/>
                    </a:lnTo>
                    <a:lnTo>
                      <a:pt x="979" y="481"/>
                    </a:lnTo>
                    <a:lnTo>
                      <a:pt x="894" y="500"/>
                    </a:lnTo>
                    <a:lnTo>
                      <a:pt x="809" y="520"/>
                    </a:lnTo>
                    <a:lnTo>
                      <a:pt x="724" y="540"/>
                    </a:lnTo>
                    <a:lnTo>
                      <a:pt x="642" y="561"/>
                    </a:lnTo>
                    <a:lnTo>
                      <a:pt x="560" y="583"/>
                    </a:lnTo>
                    <a:lnTo>
                      <a:pt x="479" y="605"/>
                    </a:lnTo>
                    <a:lnTo>
                      <a:pt x="399" y="628"/>
                    </a:lnTo>
                    <a:lnTo>
                      <a:pt x="321" y="652"/>
                    </a:lnTo>
                    <a:lnTo>
                      <a:pt x="243" y="675"/>
                    </a:lnTo>
                    <a:lnTo>
                      <a:pt x="167" y="700"/>
                    </a:lnTo>
                    <a:lnTo>
                      <a:pt x="92" y="724"/>
                    </a:lnTo>
                    <a:lnTo>
                      <a:pt x="0" y="442"/>
                    </a:lnTo>
                    <a:lnTo>
                      <a:pt x="79" y="416"/>
                    </a:lnTo>
                    <a:lnTo>
                      <a:pt x="159" y="391"/>
                    </a:lnTo>
                    <a:lnTo>
                      <a:pt x="240" y="366"/>
                    </a:lnTo>
                    <a:lnTo>
                      <a:pt x="322" y="342"/>
                    </a:lnTo>
                    <a:lnTo>
                      <a:pt x="405" y="319"/>
                    </a:lnTo>
                    <a:lnTo>
                      <a:pt x="488" y="296"/>
                    </a:lnTo>
                    <a:lnTo>
                      <a:pt x="572" y="275"/>
                    </a:lnTo>
                    <a:lnTo>
                      <a:pt x="657" y="254"/>
                    </a:lnTo>
                    <a:lnTo>
                      <a:pt x="744" y="234"/>
                    </a:lnTo>
                    <a:lnTo>
                      <a:pt x="830" y="214"/>
                    </a:lnTo>
                    <a:lnTo>
                      <a:pt x="917" y="196"/>
                    </a:lnTo>
                    <a:lnTo>
                      <a:pt x="1005" y="178"/>
                    </a:lnTo>
                    <a:lnTo>
                      <a:pt x="1093" y="161"/>
                    </a:lnTo>
                    <a:lnTo>
                      <a:pt x="1182" y="145"/>
                    </a:lnTo>
                    <a:lnTo>
                      <a:pt x="1270" y="130"/>
                    </a:lnTo>
                    <a:lnTo>
                      <a:pt x="1360" y="115"/>
                    </a:lnTo>
                    <a:lnTo>
                      <a:pt x="1449" y="101"/>
                    </a:lnTo>
                    <a:lnTo>
                      <a:pt x="1540" y="88"/>
                    </a:lnTo>
                    <a:lnTo>
                      <a:pt x="1630" y="76"/>
                    </a:lnTo>
                    <a:lnTo>
                      <a:pt x="1720" y="65"/>
                    </a:lnTo>
                    <a:lnTo>
                      <a:pt x="1810" y="55"/>
                    </a:lnTo>
                    <a:lnTo>
                      <a:pt x="1902" y="46"/>
                    </a:lnTo>
                    <a:lnTo>
                      <a:pt x="1993" y="37"/>
                    </a:lnTo>
                    <a:lnTo>
                      <a:pt x="2083" y="30"/>
                    </a:lnTo>
                    <a:lnTo>
                      <a:pt x="2174" y="22"/>
                    </a:lnTo>
                    <a:lnTo>
                      <a:pt x="2264" y="17"/>
                    </a:lnTo>
                    <a:lnTo>
                      <a:pt x="2354" y="11"/>
                    </a:lnTo>
                    <a:lnTo>
                      <a:pt x="2444" y="7"/>
                    </a:lnTo>
                    <a:lnTo>
                      <a:pt x="2534" y="4"/>
                    </a:lnTo>
                    <a:lnTo>
                      <a:pt x="2623" y="2"/>
                    </a:lnTo>
                    <a:lnTo>
                      <a:pt x="2713" y="0"/>
                    </a:lnTo>
                    <a:lnTo>
                      <a:pt x="2802" y="0"/>
                    </a:lnTo>
                    <a:lnTo>
                      <a:pt x="3207" y="7"/>
                    </a:lnTo>
                    <a:lnTo>
                      <a:pt x="3609" y="31"/>
                    </a:lnTo>
                    <a:lnTo>
                      <a:pt x="4008" y="70"/>
                    </a:lnTo>
                    <a:lnTo>
                      <a:pt x="4401" y="124"/>
                    </a:lnTo>
                    <a:lnTo>
                      <a:pt x="4790" y="196"/>
                    </a:lnTo>
                    <a:lnTo>
                      <a:pt x="5172" y="281"/>
                    </a:lnTo>
                    <a:lnTo>
                      <a:pt x="5550" y="383"/>
                    </a:lnTo>
                    <a:lnTo>
                      <a:pt x="5920" y="500"/>
                    </a:lnTo>
                    <a:lnTo>
                      <a:pt x="6285" y="633"/>
                    </a:lnTo>
                    <a:lnTo>
                      <a:pt x="6642" y="782"/>
                    </a:lnTo>
                    <a:lnTo>
                      <a:pt x="6990" y="946"/>
                    </a:lnTo>
                    <a:lnTo>
                      <a:pt x="7331" y="1125"/>
                    </a:lnTo>
                    <a:lnTo>
                      <a:pt x="7664" y="1321"/>
                    </a:lnTo>
                    <a:lnTo>
                      <a:pt x="7987" y="1532"/>
                    </a:lnTo>
                    <a:lnTo>
                      <a:pt x="8300" y="1758"/>
                    </a:lnTo>
                    <a:lnTo>
                      <a:pt x="8604" y="1999"/>
                    </a:lnTo>
                    <a:lnTo>
                      <a:pt x="8896" y="2257"/>
                    </a:lnTo>
                    <a:lnTo>
                      <a:pt x="9178" y="2531"/>
                    </a:lnTo>
                    <a:lnTo>
                      <a:pt x="9449" y="2820"/>
                    </a:lnTo>
                    <a:lnTo>
                      <a:pt x="9707" y="3124"/>
                    </a:lnTo>
                    <a:lnTo>
                      <a:pt x="9953" y="3444"/>
                    </a:lnTo>
                    <a:lnTo>
                      <a:pt x="10186" y="3780"/>
                    </a:lnTo>
                    <a:lnTo>
                      <a:pt x="10407" y="4131"/>
                    </a:lnTo>
                    <a:lnTo>
                      <a:pt x="10612" y="4498"/>
                    </a:lnTo>
                    <a:lnTo>
                      <a:pt x="10804" y="4880"/>
                    </a:lnTo>
                    <a:lnTo>
                      <a:pt x="10982" y="5278"/>
                    </a:lnTo>
                    <a:lnTo>
                      <a:pt x="11144" y="5691"/>
                    </a:lnTo>
                    <a:lnTo>
                      <a:pt x="11290" y="6120"/>
                    </a:lnTo>
                    <a:lnTo>
                      <a:pt x="11421" y="6565"/>
                    </a:lnTo>
                    <a:lnTo>
                      <a:pt x="11535" y="7025"/>
                    </a:lnTo>
                    <a:lnTo>
                      <a:pt x="11631" y="7500"/>
                    </a:lnTo>
                    <a:lnTo>
                      <a:pt x="11711" y="7991"/>
                    </a:lnTo>
                    <a:lnTo>
                      <a:pt x="11418" y="79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6" name="Freeform 1034"/>
              <p:cNvSpPr>
                <a:spLocks/>
              </p:cNvSpPr>
              <p:nvPr/>
            </p:nvSpPr>
            <p:spPr bwMode="auto">
              <a:xfrm>
                <a:off x="1183" y="1725"/>
                <a:ext cx="503" cy="696"/>
              </a:xfrm>
              <a:custGeom>
                <a:avLst/>
                <a:gdLst>
                  <a:gd name="T0" fmla="*/ 2262 w 2515"/>
                  <a:gd name="T1" fmla="*/ 535 h 3481"/>
                  <a:gd name="T2" fmla="*/ 2088 w 2515"/>
                  <a:gd name="T3" fmla="*/ 702 h 3481"/>
                  <a:gd name="T4" fmla="*/ 1926 w 2515"/>
                  <a:gd name="T5" fmla="*/ 866 h 3481"/>
                  <a:gd name="T6" fmla="*/ 1771 w 2515"/>
                  <a:gd name="T7" fmla="*/ 1031 h 3481"/>
                  <a:gd name="T8" fmla="*/ 1627 w 2515"/>
                  <a:gd name="T9" fmla="*/ 1196 h 3481"/>
                  <a:gd name="T10" fmla="*/ 1489 w 2515"/>
                  <a:gd name="T11" fmla="*/ 1362 h 3481"/>
                  <a:gd name="T12" fmla="*/ 1359 w 2515"/>
                  <a:gd name="T13" fmla="*/ 1531 h 3481"/>
                  <a:gd name="T14" fmla="*/ 1235 w 2515"/>
                  <a:gd name="T15" fmla="*/ 1704 h 3481"/>
                  <a:gd name="T16" fmla="*/ 1117 w 2515"/>
                  <a:gd name="T17" fmla="*/ 1882 h 3481"/>
                  <a:gd name="T18" fmla="*/ 1003 w 2515"/>
                  <a:gd name="T19" fmla="*/ 2065 h 3481"/>
                  <a:gd name="T20" fmla="*/ 894 w 2515"/>
                  <a:gd name="T21" fmla="*/ 2256 h 3481"/>
                  <a:gd name="T22" fmla="*/ 789 w 2515"/>
                  <a:gd name="T23" fmla="*/ 2455 h 3481"/>
                  <a:gd name="T24" fmla="*/ 686 w 2515"/>
                  <a:gd name="T25" fmla="*/ 2663 h 3481"/>
                  <a:gd name="T26" fmla="*/ 585 w 2515"/>
                  <a:gd name="T27" fmla="*/ 2881 h 3481"/>
                  <a:gd name="T28" fmla="*/ 486 w 2515"/>
                  <a:gd name="T29" fmla="*/ 3111 h 3481"/>
                  <a:gd name="T30" fmla="*/ 387 w 2515"/>
                  <a:gd name="T31" fmla="*/ 3353 h 3481"/>
                  <a:gd name="T32" fmla="*/ 0 w 2515"/>
                  <a:gd name="T33" fmla="*/ 3481 h 3481"/>
                  <a:gd name="T34" fmla="*/ 125 w 2515"/>
                  <a:gd name="T35" fmla="*/ 3184 h 3481"/>
                  <a:gd name="T36" fmla="*/ 255 w 2515"/>
                  <a:gd name="T37" fmla="*/ 2896 h 3481"/>
                  <a:gd name="T38" fmla="*/ 387 w 2515"/>
                  <a:gd name="T39" fmla="*/ 2620 h 3481"/>
                  <a:gd name="T40" fmla="*/ 525 w 2515"/>
                  <a:gd name="T41" fmla="*/ 2355 h 3481"/>
                  <a:gd name="T42" fmla="*/ 665 w 2515"/>
                  <a:gd name="T43" fmla="*/ 2099 h 3481"/>
                  <a:gd name="T44" fmla="*/ 810 w 2515"/>
                  <a:gd name="T45" fmla="*/ 1854 h 3481"/>
                  <a:gd name="T46" fmla="*/ 959 w 2515"/>
                  <a:gd name="T47" fmla="*/ 1621 h 3481"/>
                  <a:gd name="T48" fmla="*/ 1114 w 2515"/>
                  <a:gd name="T49" fmla="*/ 1397 h 3481"/>
                  <a:gd name="T50" fmla="*/ 1272 w 2515"/>
                  <a:gd name="T51" fmla="*/ 1185 h 3481"/>
                  <a:gd name="T52" fmla="*/ 1435 w 2515"/>
                  <a:gd name="T53" fmla="*/ 982 h 3481"/>
                  <a:gd name="T54" fmla="*/ 1602 w 2515"/>
                  <a:gd name="T55" fmla="*/ 792 h 3481"/>
                  <a:gd name="T56" fmla="*/ 1775 w 2515"/>
                  <a:gd name="T57" fmla="*/ 612 h 3481"/>
                  <a:gd name="T58" fmla="*/ 1952 w 2515"/>
                  <a:gd name="T59" fmla="*/ 442 h 3481"/>
                  <a:gd name="T60" fmla="*/ 2135 w 2515"/>
                  <a:gd name="T61" fmla="*/ 284 h 3481"/>
                  <a:gd name="T62" fmla="*/ 2322 w 2515"/>
                  <a:gd name="T63" fmla="*/ 137 h 3481"/>
                  <a:gd name="T64" fmla="*/ 2515 w 2515"/>
                  <a:gd name="T65" fmla="*/ 0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5" h="3481">
                    <a:moveTo>
                      <a:pt x="2351" y="451"/>
                    </a:moveTo>
                    <a:lnTo>
                      <a:pt x="2262" y="535"/>
                    </a:lnTo>
                    <a:lnTo>
                      <a:pt x="2173" y="619"/>
                    </a:lnTo>
                    <a:lnTo>
                      <a:pt x="2088" y="702"/>
                    </a:lnTo>
                    <a:lnTo>
                      <a:pt x="2006" y="784"/>
                    </a:lnTo>
                    <a:lnTo>
                      <a:pt x="1926" y="866"/>
                    </a:lnTo>
                    <a:lnTo>
                      <a:pt x="1847" y="949"/>
                    </a:lnTo>
                    <a:lnTo>
                      <a:pt x="1771" y="1031"/>
                    </a:lnTo>
                    <a:lnTo>
                      <a:pt x="1698" y="1114"/>
                    </a:lnTo>
                    <a:lnTo>
                      <a:pt x="1627" y="1196"/>
                    </a:lnTo>
                    <a:lnTo>
                      <a:pt x="1557" y="1279"/>
                    </a:lnTo>
                    <a:lnTo>
                      <a:pt x="1489" y="1362"/>
                    </a:lnTo>
                    <a:lnTo>
                      <a:pt x="1423" y="1446"/>
                    </a:lnTo>
                    <a:lnTo>
                      <a:pt x="1359" y="1531"/>
                    </a:lnTo>
                    <a:lnTo>
                      <a:pt x="1296" y="1617"/>
                    </a:lnTo>
                    <a:lnTo>
                      <a:pt x="1235" y="1704"/>
                    </a:lnTo>
                    <a:lnTo>
                      <a:pt x="1176" y="1792"/>
                    </a:lnTo>
                    <a:lnTo>
                      <a:pt x="1117" y="1882"/>
                    </a:lnTo>
                    <a:lnTo>
                      <a:pt x="1060" y="1973"/>
                    </a:lnTo>
                    <a:lnTo>
                      <a:pt x="1003" y="2065"/>
                    </a:lnTo>
                    <a:lnTo>
                      <a:pt x="949" y="2160"/>
                    </a:lnTo>
                    <a:lnTo>
                      <a:pt x="894" y="2256"/>
                    </a:lnTo>
                    <a:lnTo>
                      <a:pt x="841" y="2355"/>
                    </a:lnTo>
                    <a:lnTo>
                      <a:pt x="789" y="2455"/>
                    </a:lnTo>
                    <a:lnTo>
                      <a:pt x="737" y="2557"/>
                    </a:lnTo>
                    <a:lnTo>
                      <a:pt x="686" y="2663"/>
                    </a:lnTo>
                    <a:lnTo>
                      <a:pt x="635" y="2770"/>
                    </a:lnTo>
                    <a:lnTo>
                      <a:pt x="585" y="2881"/>
                    </a:lnTo>
                    <a:lnTo>
                      <a:pt x="535" y="2994"/>
                    </a:lnTo>
                    <a:lnTo>
                      <a:pt x="486" y="3111"/>
                    </a:lnTo>
                    <a:lnTo>
                      <a:pt x="436" y="3230"/>
                    </a:lnTo>
                    <a:lnTo>
                      <a:pt x="387" y="3353"/>
                    </a:lnTo>
                    <a:lnTo>
                      <a:pt x="338" y="3479"/>
                    </a:lnTo>
                    <a:lnTo>
                      <a:pt x="0" y="3481"/>
                    </a:lnTo>
                    <a:lnTo>
                      <a:pt x="62" y="3331"/>
                    </a:lnTo>
                    <a:lnTo>
                      <a:pt x="125" y="3184"/>
                    </a:lnTo>
                    <a:lnTo>
                      <a:pt x="189" y="3039"/>
                    </a:lnTo>
                    <a:lnTo>
                      <a:pt x="255" y="2896"/>
                    </a:lnTo>
                    <a:lnTo>
                      <a:pt x="320" y="2756"/>
                    </a:lnTo>
                    <a:lnTo>
                      <a:pt x="387" y="2620"/>
                    </a:lnTo>
                    <a:lnTo>
                      <a:pt x="455" y="2486"/>
                    </a:lnTo>
                    <a:lnTo>
                      <a:pt x="525" y="2355"/>
                    </a:lnTo>
                    <a:lnTo>
                      <a:pt x="594" y="2226"/>
                    </a:lnTo>
                    <a:lnTo>
                      <a:pt x="665" y="2099"/>
                    </a:lnTo>
                    <a:lnTo>
                      <a:pt x="738" y="1975"/>
                    </a:lnTo>
                    <a:lnTo>
                      <a:pt x="810" y="1854"/>
                    </a:lnTo>
                    <a:lnTo>
                      <a:pt x="885" y="1736"/>
                    </a:lnTo>
                    <a:lnTo>
                      <a:pt x="959" y="1621"/>
                    </a:lnTo>
                    <a:lnTo>
                      <a:pt x="1036" y="1508"/>
                    </a:lnTo>
                    <a:lnTo>
                      <a:pt x="1114" y="1397"/>
                    </a:lnTo>
                    <a:lnTo>
                      <a:pt x="1192" y="1289"/>
                    </a:lnTo>
                    <a:lnTo>
                      <a:pt x="1272" y="1185"/>
                    </a:lnTo>
                    <a:lnTo>
                      <a:pt x="1353" y="1083"/>
                    </a:lnTo>
                    <a:lnTo>
                      <a:pt x="1435" y="982"/>
                    </a:lnTo>
                    <a:lnTo>
                      <a:pt x="1518" y="887"/>
                    </a:lnTo>
                    <a:lnTo>
                      <a:pt x="1602" y="792"/>
                    </a:lnTo>
                    <a:lnTo>
                      <a:pt x="1688" y="700"/>
                    </a:lnTo>
                    <a:lnTo>
                      <a:pt x="1775" y="612"/>
                    </a:lnTo>
                    <a:lnTo>
                      <a:pt x="1863" y="525"/>
                    </a:lnTo>
                    <a:lnTo>
                      <a:pt x="1952" y="442"/>
                    </a:lnTo>
                    <a:lnTo>
                      <a:pt x="2042" y="362"/>
                    </a:lnTo>
                    <a:lnTo>
                      <a:pt x="2135" y="284"/>
                    </a:lnTo>
                    <a:lnTo>
                      <a:pt x="2228" y="209"/>
                    </a:lnTo>
                    <a:lnTo>
                      <a:pt x="2322" y="137"/>
                    </a:lnTo>
                    <a:lnTo>
                      <a:pt x="2418" y="67"/>
                    </a:lnTo>
                    <a:lnTo>
                      <a:pt x="2515" y="0"/>
                    </a:lnTo>
                    <a:lnTo>
                      <a:pt x="2351" y="4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7" name="Freeform 1035"/>
              <p:cNvSpPr>
                <a:spLocks/>
              </p:cNvSpPr>
              <p:nvPr/>
            </p:nvSpPr>
            <p:spPr bwMode="auto">
              <a:xfrm>
                <a:off x="1185" y="960"/>
                <a:ext cx="3392" cy="2191"/>
              </a:xfrm>
              <a:custGeom>
                <a:avLst/>
                <a:gdLst>
                  <a:gd name="T0" fmla="*/ 6520 w 16958"/>
                  <a:gd name="T1" fmla="*/ 7010 h 10957"/>
                  <a:gd name="T2" fmla="*/ 7074 w 16958"/>
                  <a:gd name="T3" fmla="*/ 6263 h 10957"/>
                  <a:gd name="T4" fmla="*/ 7449 w 16958"/>
                  <a:gd name="T5" fmla="*/ 5819 h 10957"/>
                  <a:gd name="T6" fmla="*/ 7732 w 16958"/>
                  <a:gd name="T7" fmla="*/ 5584 h 10957"/>
                  <a:gd name="T8" fmla="*/ 7940 w 16958"/>
                  <a:gd name="T9" fmla="*/ 5532 h 10957"/>
                  <a:gd name="T10" fmla="*/ 8116 w 16958"/>
                  <a:gd name="T11" fmla="*/ 5529 h 10957"/>
                  <a:gd name="T12" fmla="*/ 8292 w 16958"/>
                  <a:gd name="T13" fmla="*/ 5589 h 10957"/>
                  <a:gd name="T14" fmla="*/ 8519 w 16958"/>
                  <a:gd name="T15" fmla="*/ 5868 h 10957"/>
                  <a:gd name="T16" fmla="*/ 9027 w 16958"/>
                  <a:gd name="T17" fmla="*/ 6701 h 10957"/>
                  <a:gd name="T18" fmla="*/ 9868 w 16958"/>
                  <a:gd name="T19" fmla="*/ 8199 h 10957"/>
                  <a:gd name="T20" fmla="*/ 10331 w 16958"/>
                  <a:gd name="T21" fmla="*/ 9022 h 10957"/>
                  <a:gd name="T22" fmla="*/ 10948 w 16958"/>
                  <a:gd name="T23" fmla="*/ 8375 h 10957"/>
                  <a:gd name="T24" fmla="*/ 11400 w 16958"/>
                  <a:gd name="T25" fmla="*/ 7955 h 10957"/>
                  <a:gd name="T26" fmla="*/ 11785 w 16958"/>
                  <a:gd name="T27" fmla="*/ 7680 h 10957"/>
                  <a:gd name="T28" fmla="*/ 12016 w 16958"/>
                  <a:gd name="T29" fmla="*/ 7614 h 10957"/>
                  <a:gd name="T30" fmla="*/ 12170 w 16958"/>
                  <a:gd name="T31" fmla="*/ 7609 h 10957"/>
                  <a:gd name="T32" fmla="*/ 12341 w 16958"/>
                  <a:gd name="T33" fmla="*/ 7646 h 10957"/>
                  <a:gd name="T34" fmla="*/ 12635 w 16958"/>
                  <a:gd name="T35" fmla="*/ 7838 h 10957"/>
                  <a:gd name="T36" fmla="*/ 13164 w 16958"/>
                  <a:gd name="T37" fmla="*/ 8446 h 10957"/>
                  <a:gd name="T38" fmla="*/ 13751 w 16958"/>
                  <a:gd name="T39" fmla="*/ 9225 h 10957"/>
                  <a:gd name="T40" fmla="*/ 14406 w 16958"/>
                  <a:gd name="T41" fmla="*/ 10157 h 10957"/>
                  <a:gd name="T42" fmla="*/ 14319 w 16958"/>
                  <a:gd name="T43" fmla="*/ 10957 h 10957"/>
                  <a:gd name="T44" fmla="*/ 14138 w 16958"/>
                  <a:gd name="T45" fmla="*/ 10930 h 10957"/>
                  <a:gd name="T46" fmla="*/ 14038 w 16958"/>
                  <a:gd name="T47" fmla="*/ 10884 h 10957"/>
                  <a:gd name="T48" fmla="*/ 13712 w 16958"/>
                  <a:gd name="T49" fmla="*/ 10540 h 10957"/>
                  <a:gd name="T50" fmla="*/ 13146 w 16958"/>
                  <a:gd name="T51" fmla="*/ 9761 h 10957"/>
                  <a:gd name="T52" fmla="*/ 12561 w 16958"/>
                  <a:gd name="T53" fmla="*/ 8948 h 10957"/>
                  <a:gd name="T54" fmla="*/ 12161 w 16958"/>
                  <a:gd name="T55" fmla="*/ 8500 h 10957"/>
                  <a:gd name="T56" fmla="*/ 11884 w 16958"/>
                  <a:gd name="T57" fmla="*/ 8518 h 10957"/>
                  <a:gd name="T58" fmla="*/ 11526 w 16958"/>
                  <a:gd name="T59" fmla="*/ 8858 h 10957"/>
                  <a:gd name="T60" fmla="*/ 11001 w 16958"/>
                  <a:gd name="T61" fmla="*/ 9457 h 10957"/>
                  <a:gd name="T62" fmla="*/ 10589 w 16958"/>
                  <a:gd name="T63" fmla="*/ 9821 h 10957"/>
                  <a:gd name="T64" fmla="*/ 10280 w 16958"/>
                  <a:gd name="T65" fmla="*/ 9915 h 10957"/>
                  <a:gd name="T66" fmla="*/ 10086 w 16958"/>
                  <a:gd name="T67" fmla="*/ 9875 h 10957"/>
                  <a:gd name="T68" fmla="*/ 9967 w 16958"/>
                  <a:gd name="T69" fmla="*/ 9814 h 10957"/>
                  <a:gd name="T70" fmla="*/ 9862 w 16958"/>
                  <a:gd name="T71" fmla="*/ 9710 h 10957"/>
                  <a:gd name="T72" fmla="*/ 9418 w 16958"/>
                  <a:gd name="T73" fmla="*/ 8993 h 10957"/>
                  <a:gd name="T74" fmla="*/ 8498 w 16958"/>
                  <a:gd name="T75" fmla="*/ 7380 h 10957"/>
                  <a:gd name="T76" fmla="*/ 7946 w 16958"/>
                  <a:gd name="T77" fmla="*/ 6370 h 10957"/>
                  <a:gd name="T78" fmla="*/ 7415 w 16958"/>
                  <a:gd name="T79" fmla="*/ 7184 h 10957"/>
                  <a:gd name="T80" fmla="*/ 6794 w 16958"/>
                  <a:gd name="T81" fmla="*/ 8082 h 10957"/>
                  <a:gd name="T82" fmla="*/ 6502 w 16958"/>
                  <a:gd name="T83" fmla="*/ 8435 h 10957"/>
                  <a:gd name="T84" fmla="*/ 6347 w 16958"/>
                  <a:gd name="T85" fmla="*/ 8498 h 10957"/>
                  <a:gd name="T86" fmla="*/ 6207 w 16958"/>
                  <a:gd name="T87" fmla="*/ 8509 h 10957"/>
                  <a:gd name="T88" fmla="*/ 6092 w 16958"/>
                  <a:gd name="T89" fmla="*/ 8472 h 10957"/>
                  <a:gd name="T90" fmla="*/ 6008 w 16958"/>
                  <a:gd name="T91" fmla="*/ 8396 h 10957"/>
                  <a:gd name="T92" fmla="*/ 5878 w 16958"/>
                  <a:gd name="T93" fmla="*/ 7997 h 10957"/>
                  <a:gd name="T94" fmla="*/ 4922 w 16958"/>
                  <a:gd name="T95" fmla="*/ 4791 h 10957"/>
                  <a:gd name="T96" fmla="*/ 4239 w 16958"/>
                  <a:gd name="T97" fmla="*/ 2506 h 10957"/>
                  <a:gd name="T98" fmla="*/ 3458 w 16958"/>
                  <a:gd name="T99" fmla="*/ 4627 h 10957"/>
                  <a:gd name="T100" fmla="*/ 2519 w 16958"/>
                  <a:gd name="T101" fmla="*/ 7078 h 10957"/>
                  <a:gd name="T102" fmla="*/ 2042 w 16958"/>
                  <a:gd name="T103" fmla="*/ 8193 h 10957"/>
                  <a:gd name="T104" fmla="*/ 1899 w 16958"/>
                  <a:gd name="T105" fmla="*/ 8367 h 10957"/>
                  <a:gd name="T106" fmla="*/ 1734 w 16958"/>
                  <a:gd name="T107" fmla="*/ 8428 h 10957"/>
                  <a:gd name="T108" fmla="*/ 1488 w 16958"/>
                  <a:gd name="T109" fmla="*/ 8452 h 10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58" h="10957">
                    <a:moveTo>
                      <a:pt x="0" y="7650"/>
                    </a:moveTo>
                    <a:lnTo>
                      <a:pt x="1440" y="7650"/>
                    </a:lnTo>
                    <a:lnTo>
                      <a:pt x="4266" y="0"/>
                    </a:lnTo>
                    <a:lnTo>
                      <a:pt x="6426" y="7144"/>
                    </a:lnTo>
                    <a:lnTo>
                      <a:pt x="6438" y="7128"/>
                    </a:lnTo>
                    <a:lnTo>
                      <a:pt x="6470" y="7081"/>
                    </a:lnTo>
                    <a:lnTo>
                      <a:pt x="6520" y="7010"/>
                    </a:lnTo>
                    <a:lnTo>
                      <a:pt x="6587" y="6915"/>
                    </a:lnTo>
                    <a:lnTo>
                      <a:pt x="6667" y="6804"/>
                    </a:lnTo>
                    <a:lnTo>
                      <a:pt x="6758" y="6678"/>
                    </a:lnTo>
                    <a:lnTo>
                      <a:pt x="6859" y="6544"/>
                    </a:lnTo>
                    <a:lnTo>
                      <a:pt x="6964" y="6404"/>
                    </a:lnTo>
                    <a:lnTo>
                      <a:pt x="7018" y="6333"/>
                    </a:lnTo>
                    <a:lnTo>
                      <a:pt x="7074" y="6263"/>
                    </a:lnTo>
                    <a:lnTo>
                      <a:pt x="7129" y="6194"/>
                    </a:lnTo>
                    <a:lnTo>
                      <a:pt x="7185" y="6125"/>
                    </a:lnTo>
                    <a:lnTo>
                      <a:pt x="7239" y="6058"/>
                    </a:lnTo>
                    <a:lnTo>
                      <a:pt x="7293" y="5993"/>
                    </a:lnTo>
                    <a:lnTo>
                      <a:pt x="7347" y="5931"/>
                    </a:lnTo>
                    <a:lnTo>
                      <a:pt x="7399" y="5873"/>
                    </a:lnTo>
                    <a:lnTo>
                      <a:pt x="7449" y="5819"/>
                    </a:lnTo>
                    <a:lnTo>
                      <a:pt x="7498" y="5768"/>
                    </a:lnTo>
                    <a:lnTo>
                      <a:pt x="7544" y="5723"/>
                    </a:lnTo>
                    <a:lnTo>
                      <a:pt x="7589" y="5682"/>
                    </a:lnTo>
                    <a:lnTo>
                      <a:pt x="7629" y="5648"/>
                    </a:lnTo>
                    <a:lnTo>
                      <a:pt x="7667" y="5619"/>
                    </a:lnTo>
                    <a:lnTo>
                      <a:pt x="7701" y="5598"/>
                    </a:lnTo>
                    <a:lnTo>
                      <a:pt x="7732" y="5584"/>
                    </a:lnTo>
                    <a:lnTo>
                      <a:pt x="7747" y="5579"/>
                    </a:lnTo>
                    <a:lnTo>
                      <a:pt x="7770" y="5571"/>
                    </a:lnTo>
                    <a:lnTo>
                      <a:pt x="7798" y="5563"/>
                    </a:lnTo>
                    <a:lnTo>
                      <a:pt x="7834" y="5553"/>
                    </a:lnTo>
                    <a:lnTo>
                      <a:pt x="7873" y="5544"/>
                    </a:lnTo>
                    <a:lnTo>
                      <a:pt x="7917" y="5535"/>
                    </a:lnTo>
                    <a:lnTo>
                      <a:pt x="7940" y="5532"/>
                    </a:lnTo>
                    <a:lnTo>
                      <a:pt x="7964" y="5529"/>
                    </a:lnTo>
                    <a:lnTo>
                      <a:pt x="7988" y="5527"/>
                    </a:lnTo>
                    <a:lnTo>
                      <a:pt x="8013" y="5526"/>
                    </a:lnTo>
                    <a:lnTo>
                      <a:pt x="8038" y="5524"/>
                    </a:lnTo>
                    <a:lnTo>
                      <a:pt x="8064" y="5524"/>
                    </a:lnTo>
                    <a:lnTo>
                      <a:pt x="8090" y="5527"/>
                    </a:lnTo>
                    <a:lnTo>
                      <a:pt x="8116" y="5529"/>
                    </a:lnTo>
                    <a:lnTo>
                      <a:pt x="8142" y="5533"/>
                    </a:lnTo>
                    <a:lnTo>
                      <a:pt x="8168" y="5538"/>
                    </a:lnTo>
                    <a:lnTo>
                      <a:pt x="8194" y="5546"/>
                    </a:lnTo>
                    <a:lnTo>
                      <a:pt x="8219" y="5553"/>
                    </a:lnTo>
                    <a:lnTo>
                      <a:pt x="8244" y="5564"/>
                    </a:lnTo>
                    <a:lnTo>
                      <a:pt x="8268" y="5576"/>
                    </a:lnTo>
                    <a:lnTo>
                      <a:pt x="8292" y="5589"/>
                    </a:lnTo>
                    <a:lnTo>
                      <a:pt x="8315" y="5605"/>
                    </a:lnTo>
                    <a:lnTo>
                      <a:pt x="8338" y="5625"/>
                    </a:lnTo>
                    <a:lnTo>
                      <a:pt x="8359" y="5645"/>
                    </a:lnTo>
                    <a:lnTo>
                      <a:pt x="8380" y="5667"/>
                    </a:lnTo>
                    <a:lnTo>
                      <a:pt x="8399" y="5692"/>
                    </a:lnTo>
                    <a:lnTo>
                      <a:pt x="8457" y="5775"/>
                    </a:lnTo>
                    <a:lnTo>
                      <a:pt x="8519" y="5868"/>
                    </a:lnTo>
                    <a:lnTo>
                      <a:pt x="8584" y="5968"/>
                    </a:lnTo>
                    <a:lnTo>
                      <a:pt x="8652" y="6075"/>
                    </a:lnTo>
                    <a:lnTo>
                      <a:pt x="8722" y="6190"/>
                    </a:lnTo>
                    <a:lnTo>
                      <a:pt x="8796" y="6311"/>
                    </a:lnTo>
                    <a:lnTo>
                      <a:pt x="8872" y="6436"/>
                    </a:lnTo>
                    <a:lnTo>
                      <a:pt x="8949" y="6566"/>
                    </a:lnTo>
                    <a:lnTo>
                      <a:pt x="9027" y="6701"/>
                    </a:lnTo>
                    <a:lnTo>
                      <a:pt x="9107" y="6837"/>
                    </a:lnTo>
                    <a:lnTo>
                      <a:pt x="9187" y="6977"/>
                    </a:lnTo>
                    <a:lnTo>
                      <a:pt x="9267" y="7117"/>
                    </a:lnTo>
                    <a:lnTo>
                      <a:pt x="9426" y="7398"/>
                    </a:lnTo>
                    <a:lnTo>
                      <a:pt x="9581" y="7677"/>
                    </a:lnTo>
                    <a:lnTo>
                      <a:pt x="9729" y="7945"/>
                    </a:lnTo>
                    <a:lnTo>
                      <a:pt x="9868" y="8199"/>
                    </a:lnTo>
                    <a:lnTo>
                      <a:pt x="9993" y="8429"/>
                    </a:lnTo>
                    <a:lnTo>
                      <a:pt x="10102" y="8631"/>
                    </a:lnTo>
                    <a:lnTo>
                      <a:pt x="10192" y="8799"/>
                    </a:lnTo>
                    <a:lnTo>
                      <a:pt x="10260" y="8927"/>
                    </a:lnTo>
                    <a:lnTo>
                      <a:pt x="10304" y="9008"/>
                    </a:lnTo>
                    <a:lnTo>
                      <a:pt x="10319" y="9036"/>
                    </a:lnTo>
                    <a:lnTo>
                      <a:pt x="10331" y="9022"/>
                    </a:lnTo>
                    <a:lnTo>
                      <a:pt x="10369" y="8981"/>
                    </a:lnTo>
                    <a:lnTo>
                      <a:pt x="10428" y="8916"/>
                    </a:lnTo>
                    <a:lnTo>
                      <a:pt x="10506" y="8832"/>
                    </a:lnTo>
                    <a:lnTo>
                      <a:pt x="10600" y="8732"/>
                    </a:lnTo>
                    <a:lnTo>
                      <a:pt x="10707" y="8620"/>
                    </a:lnTo>
                    <a:lnTo>
                      <a:pt x="10824" y="8500"/>
                    </a:lnTo>
                    <a:lnTo>
                      <a:pt x="10948" y="8375"/>
                    </a:lnTo>
                    <a:lnTo>
                      <a:pt x="11012" y="8313"/>
                    </a:lnTo>
                    <a:lnTo>
                      <a:pt x="11077" y="8250"/>
                    </a:lnTo>
                    <a:lnTo>
                      <a:pt x="11142" y="8188"/>
                    </a:lnTo>
                    <a:lnTo>
                      <a:pt x="11207" y="8126"/>
                    </a:lnTo>
                    <a:lnTo>
                      <a:pt x="11272" y="8068"/>
                    </a:lnTo>
                    <a:lnTo>
                      <a:pt x="11336" y="8010"/>
                    </a:lnTo>
                    <a:lnTo>
                      <a:pt x="11400" y="7955"/>
                    </a:lnTo>
                    <a:lnTo>
                      <a:pt x="11462" y="7903"/>
                    </a:lnTo>
                    <a:lnTo>
                      <a:pt x="11522" y="7854"/>
                    </a:lnTo>
                    <a:lnTo>
                      <a:pt x="11580" y="7810"/>
                    </a:lnTo>
                    <a:lnTo>
                      <a:pt x="11636" y="7770"/>
                    </a:lnTo>
                    <a:lnTo>
                      <a:pt x="11689" y="7734"/>
                    </a:lnTo>
                    <a:lnTo>
                      <a:pt x="11738" y="7704"/>
                    </a:lnTo>
                    <a:lnTo>
                      <a:pt x="11785" y="7680"/>
                    </a:lnTo>
                    <a:lnTo>
                      <a:pt x="11827" y="7662"/>
                    </a:lnTo>
                    <a:lnTo>
                      <a:pt x="11865" y="7650"/>
                    </a:lnTo>
                    <a:lnTo>
                      <a:pt x="11892" y="7642"/>
                    </a:lnTo>
                    <a:lnTo>
                      <a:pt x="11932" y="7631"/>
                    </a:lnTo>
                    <a:lnTo>
                      <a:pt x="11957" y="7624"/>
                    </a:lnTo>
                    <a:lnTo>
                      <a:pt x="11984" y="7619"/>
                    </a:lnTo>
                    <a:lnTo>
                      <a:pt x="12016" y="7614"/>
                    </a:lnTo>
                    <a:lnTo>
                      <a:pt x="12050" y="7609"/>
                    </a:lnTo>
                    <a:lnTo>
                      <a:pt x="12068" y="7608"/>
                    </a:lnTo>
                    <a:lnTo>
                      <a:pt x="12087" y="7607"/>
                    </a:lnTo>
                    <a:lnTo>
                      <a:pt x="12107" y="7607"/>
                    </a:lnTo>
                    <a:lnTo>
                      <a:pt x="12127" y="7607"/>
                    </a:lnTo>
                    <a:lnTo>
                      <a:pt x="12148" y="7608"/>
                    </a:lnTo>
                    <a:lnTo>
                      <a:pt x="12170" y="7609"/>
                    </a:lnTo>
                    <a:lnTo>
                      <a:pt x="12192" y="7612"/>
                    </a:lnTo>
                    <a:lnTo>
                      <a:pt x="12215" y="7615"/>
                    </a:lnTo>
                    <a:lnTo>
                      <a:pt x="12239" y="7619"/>
                    </a:lnTo>
                    <a:lnTo>
                      <a:pt x="12263" y="7624"/>
                    </a:lnTo>
                    <a:lnTo>
                      <a:pt x="12289" y="7631"/>
                    </a:lnTo>
                    <a:lnTo>
                      <a:pt x="12315" y="7637"/>
                    </a:lnTo>
                    <a:lnTo>
                      <a:pt x="12341" y="7646"/>
                    </a:lnTo>
                    <a:lnTo>
                      <a:pt x="12369" y="7655"/>
                    </a:lnTo>
                    <a:lnTo>
                      <a:pt x="12397" y="7665"/>
                    </a:lnTo>
                    <a:lnTo>
                      <a:pt x="12424" y="7677"/>
                    </a:lnTo>
                    <a:lnTo>
                      <a:pt x="12469" y="7701"/>
                    </a:lnTo>
                    <a:lnTo>
                      <a:pt x="12519" y="7736"/>
                    </a:lnTo>
                    <a:lnTo>
                      <a:pt x="12575" y="7782"/>
                    </a:lnTo>
                    <a:lnTo>
                      <a:pt x="12635" y="7838"/>
                    </a:lnTo>
                    <a:lnTo>
                      <a:pt x="12700" y="7905"/>
                    </a:lnTo>
                    <a:lnTo>
                      <a:pt x="12771" y="7978"/>
                    </a:lnTo>
                    <a:lnTo>
                      <a:pt x="12844" y="8060"/>
                    </a:lnTo>
                    <a:lnTo>
                      <a:pt x="12920" y="8147"/>
                    </a:lnTo>
                    <a:lnTo>
                      <a:pt x="13000" y="8242"/>
                    </a:lnTo>
                    <a:lnTo>
                      <a:pt x="13081" y="8341"/>
                    </a:lnTo>
                    <a:lnTo>
                      <a:pt x="13164" y="8446"/>
                    </a:lnTo>
                    <a:lnTo>
                      <a:pt x="13248" y="8552"/>
                    </a:lnTo>
                    <a:lnTo>
                      <a:pt x="13333" y="8662"/>
                    </a:lnTo>
                    <a:lnTo>
                      <a:pt x="13419" y="8774"/>
                    </a:lnTo>
                    <a:lnTo>
                      <a:pt x="13503" y="8887"/>
                    </a:lnTo>
                    <a:lnTo>
                      <a:pt x="13587" y="9001"/>
                    </a:lnTo>
                    <a:lnTo>
                      <a:pt x="13670" y="9113"/>
                    </a:lnTo>
                    <a:lnTo>
                      <a:pt x="13751" y="9225"/>
                    </a:lnTo>
                    <a:lnTo>
                      <a:pt x="13830" y="9333"/>
                    </a:lnTo>
                    <a:lnTo>
                      <a:pt x="13907" y="9440"/>
                    </a:lnTo>
                    <a:lnTo>
                      <a:pt x="14048" y="9639"/>
                    </a:lnTo>
                    <a:lnTo>
                      <a:pt x="14173" y="9818"/>
                    </a:lnTo>
                    <a:lnTo>
                      <a:pt x="14277" y="9967"/>
                    </a:lnTo>
                    <a:lnTo>
                      <a:pt x="14356" y="10083"/>
                    </a:lnTo>
                    <a:lnTo>
                      <a:pt x="14406" y="10157"/>
                    </a:lnTo>
                    <a:lnTo>
                      <a:pt x="14425" y="10182"/>
                    </a:lnTo>
                    <a:lnTo>
                      <a:pt x="16958" y="10182"/>
                    </a:lnTo>
                    <a:lnTo>
                      <a:pt x="16958" y="10956"/>
                    </a:lnTo>
                    <a:lnTo>
                      <a:pt x="14371" y="10956"/>
                    </a:lnTo>
                    <a:lnTo>
                      <a:pt x="14362" y="10957"/>
                    </a:lnTo>
                    <a:lnTo>
                      <a:pt x="14336" y="10957"/>
                    </a:lnTo>
                    <a:lnTo>
                      <a:pt x="14319" y="10957"/>
                    </a:lnTo>
                    <a:lnTo>
                      <a:pt x="14298" y="10957"/>
                    </a:lnTo>
                    <a:lnTo>
                      <a:pt x="14275" y="10955"/>
                    </a:lnTo>
                    <a:lnTo>
                      <a:pt x="14250" y="10953"/>
                    </a:lnTo>
                    <a:lnTo>
                      <a:pt x="14223" y="10949"/>
                    </a:lnTo>
                    <a:lnTo>
                      <a:pt x="14195" y="10944"/>
                    </a:lnTo>
                    <a:lnTo>
                      <a:pt x="14167" y="10938"/>
                    </a:lnTo>
                    <a:lnTo>
                      <a:pt x="14138" y="10930"/>
                    </a:lnTo>
                    <a:lnTo>
                      <a:pt x="14123" y="10925"/>
                    </a:lnTo>
                    <a:lnTo>
                      <a:pt x="14108" y="10920"/>
                    </a:lnTo>
                    <a:lnTo>
                      <a:pt x="14094" y="10914"/>
                    </a:lnTo>
                    <a:lnTo>
                      <a:pt x="14079" y="10908"/>
                    </a:lnTo>
                    <a:lnTo>
                      <a:pt x="14065" y="10900"/>
                    </a:lnTo>
                    <a:lnTo>
                      <a:pt x="14052" y="10893"/>
                    </a:lnTo>
                    <a:lnTo>
                      <a:pt x="14038" y="10884"/>
                    </a:lnTo>
                    <a:lnTo>
                      <a:pt x="14025" y="10876"/>
                    </a:lnTo>
                    <a:lnTo>
                      <a:pt x="13982" y="10843"/>
                    </a:lnTo>
                    <a:lnTo>
                      <a:pt x="13936" y="10799"/>
                    </a:lnTo>
                    <a:lnTo>
                      <a:pt x="13885" y="10747"/>
                    </a:lnTo>
                    <a:lnTo>
                      <a:pt x="13831" y="10685"/>
                    </a:lnTo>
                    <a:lnTo>
                      <a:pt x="13773" y="10616"/>
                    </a:lnTo>
                    <a:lnTo>
                      <a:pt x="13712" y="10540"/>
                    </a:lnTo>
                    <a:lnTo>
                      <a:pt x="13648" y="10457"/>
                    </a:lnTo>
                    <a:lnTo>
                      <a:pt x="13582" y="10369"/>
                    </a:lnTo>
                    <a:lnTo>
                      <a:pt x="13512" y="10276"/>
                    </a:lnTo>
                    <a:lnTo>
                      <a:pt x="13442" y="10178"/>
                    </a:lnTo>
                    <a:lnTo>
                      <a:pt x="13370" y="10078"/>
                    </a:lnTo>
                    <a:lnTo>
                      <a:pt x="13296" y="9973"/>
                    </a:lnTo>
                    <a:lnTo>
                      <a:pt x="13146" y="9761"/>
                    </a:lnTo>
                    <a:lnTo>
                      <a:pt x="12996" y="9546"/>
                    </a:lnTo>
                    <a:lnTo>
                      <a:pt x="12920" y="9440"/>
                    </a:lnTo>
                    <a:lnTo>
                      <a:pt x="12845" y="9335"/>
                    </a:lnTo>
                    <a:lnTo>
                      <a:pt x="12772" y="9233"/>
                    </a:lnTo>
                    <a:lnTo>
                      <a:pt x="12700" y="9133"/>
                    </a:lnTo>
                    <a:lnTo>
                      <a:pt x="12630" y="9038"/>
                    </a:lnTo>
                    <a:lnTo>
                      <a:pt x="12561" y="8948"/>
                    </a:lnTo>
                    <a:lnTo>
                      <a:pt x="12495" y="8861"/>
                    </a:lnTo>
                    <a:lnTo>
                      <a:pt x="12431" y="8781"/>
                    </a:lnTo>
                    <a:lnTo>
                      <a:pt x="12370" y="8709"/>
                    </a:lnTo>
                    <a:lnTo>
                      <a:pt x="12312" y="8644"/>
                    </a:lnTo>
                    <a:lnTo>
                      <a:pt x="12258" y="8586"/>
                    </a:lnTo>
                    <a:lnTo>
                      <a:pt x="12208" y="8538"/>
                    </a:lnTo>
                    <a:lnTo>
                      <a:pt x="12161" y="8500"/>
                    </a:lnTo>
                    <a:lnTo>
                      <a:pt x="12120" y="8472"/>
                    </a:lnTo>
                    <a:lnTo>
                      <a:pt x="12083" y="8455"/>
                    </a:lnTo>
                    <a:lnTo>
                      <a:pt x="12051" y="8450"/>
                    </a:lnTo>
                    <a:lnTo>
                      <a:pt x="12013" y="8455"/>
                    </a:lnTo>
                    <a:lnTo>
                      <a:pt x="11971" y="8469"/>
                    </a:lnTo>
                    <a:lnTo>
                      <a:pt x="11929" y="8490"/>
                    </a:lnTo>
                    <a:lnTo>
                      <a:pt x="11884" y="8518"/>
                    </a:lnTo>
                    <a:lnTo>
                      <a:pt x="11837" y="8552"/>
                    </a:lnTo>
                    <a:lnTo>
                      <a:pt x="11789" y="8592"/>
                    </a:lnTo>
                    <a:lnTo>
                      <a:pt x="11739" y="8636"/>
                    </a:lnTo>
                    <a:lnTo>
                      <a:pt x="11688" y="8687"/>
                    </a:lnTo>
                    <a:lnTo>
                      <a:pt x="11635" y="8740"/>
                    </a:lnTo>
                    <a:lnTo>
                      <a:pt x="11581" y="8797"/>
                    </a:lnTo>
                    <a:lnTo>
                      <a:pt x="11526" y="8858"/>
                    </a:lnTo>
                    <a:lnTo>
                      <a:pt x="11471" y="8921"/>
                    </a:lnTo>
                    <a:lnTo>
                      <a:pt x="11356" y="9053"/>
                    </a:lnTo>
                    <a:lnTo>
                      <a:pt x="11238" y="9189"/>
                    </a:lnTo>
                    <a:lnTo>
                      <a:pt x="11180" y="9258"/>
                    </a:lnTo>
                    <a:lnTo>
                      <a:pt x="11120" y="9326"/>
                    </a:lnTo>
                    <a:lnTo>
                      <a:pt x="11060" y="9392"/>
                    </a:lnTo>
                    <a:lnTo>
                      <a:pt x="11001" y="9457"/>
                    </a:lnTo>
                    <a:lnTo>
                      <a:pt x="10941" y="9520"/>
                    </a:lnTo>
                    <a:lnTo>
                      <a:pt x="10881" y="9579"/>
                    </a:lnTo>
                    <a:lnTo>
                      <a:pt x="10822" y="9637"/>
                    </a:lnTo>
                    <a:lnTo>
                      <a:pt x="10763" y="9689"/>
                    </a:lnTo>
                    <a:lnTo>
                      <a:pt x="10704" y="9738"/>
                    </a:lnTo>
                    <a:lnTo>
                      <a:pt x="10647" y="9783"/>
                    </a:lnTo>
                    <a:lnTo>
                      <a:pt x="10589" y="9821"/>
                    </a:lnTo>
                    <a:lnTo>
                      <a:pt x="10533" y="9854"/>
                    </a:lnTo>
                    <a:lnTo>
                      <a:pt x="10477" y="9881"/>
                    </a:lnTo>
                    <a:lnTo>
                      <a:pt x="10423" y="9900"/>
                    </a:lnTo>
                    <a:lnTo>
                      <a:pt x="10371" y="9912"/>
                    </a:lnTo>
                    <a:lnTo>
                      <a:pt x="10319" y="9916"/>
                    </a:lnTo>
                    <a:lnTo>
                      <a:pt x="10302" y="9916"/>
                    </a:lnTo>
                    <a:lnTo>
                      <a:pt x="10280" y="9915"/>
                    </a:lnTo>
                    <a:lnTo>
                      <a:pt x="10257" y="9913"/>
                    </a:lnTo>
                    <a:lnTo>
                      <a:pt x="10229" y="9910"/>
                    </a:lnTo>
                    <a:lnTo>
                      <a:pt x="10200" y="9905"/>
                    </a:lnTo>
                    <a:lnTo>
                      <a:pt x="10169" y="9899"/>
                    </a:lnTo>
                    <a:lnTo>
                      <a:pt x="10136" y="9891"/>
                    </a:lnTo>
                    <a:lnTo>
                      <a:pt x="10103" y="9881"/>
                    </a:lnTo>
                    <a:lnTo>
                      <a:pt x="10086" y="9875"/>
                    </a:lnTo>
                    <a:lnTo>
                      <a:pt x="10069" y="9868"/>
                    </a:lnTo>
                    <a:lnTo>
                      <a:pt x="10051" y="9861"/>
                    </a:lnTo>
                    <a:lnTo>
                      <a:pt x="10034" y="9853"/>
                    </a:lnTo>
                    <a:lnTo>
                      <a:pt x="10017" y="9845"/>
                    </a:lnTo>
                    <a:lnTo>
                      <a:pt x="10000" y="9835"/>
                    </a:lnTo>
                    <a:lnTo>
                      <a:pt x="9983" y="9824"/>
                    </a:lnTo>
                    <a:lnTo>
                      <a:pt x="9967" y="9814"/>
                    </a:lnTo>
                    <a:lnTo>
                      <a:pt x="9950" y="9802"/>
                    </a:lnTo>
                    <a:lnTo>
                      <a:pt x="9935" y="9789"/>
                    </a:lnTo>
                    <a:lnTo>
                      <a:pt x="9919" y="9775"/>
                    </a:lnTo>
                    <a:lnTo>
                      <a:pt x="9904" y="9760"/>
                    </a:lnTo>
                    <a:lnTo>
                      <a:pt x="9889" y="9746"/>
                    </a:lnTo>
                    <a:lnTo>
                      <a:pt x="9875" y="9728"/>
                    </a:lnTo>
                    <a:lnTo>
                      <a:pt x="9862" y="9710"/>
                    </a:lnTo>
                    <a:lnTo>
                      <a:pt x="9849" y="9692"/>
                    </a:lnTo>
                    <a:lnTo>
                      <a:pt x="9783" y="9590"/>
                    </a:lnTo>
                    <a:lnTo>
                      <a:pt x="9714" y="9480"/>
                    </a:lnTo>
                    <a:lnTo>
                      <a:pt x="9643" y="9366"/>
                    </a:lnTo>
                    <a:lnTo>
                      <a:pt x="9570" y="9246"/>
                    </a:lnTo>
                    <a:lnTo>
                      <a:pt x="9495" y="9121"/>
                    </a:lnTo>
                    <a:lnTo>
                      <a:pt x="9418" y="8993"/>
                    </a:lnTo>
                    <a:lnTo>
                      <a:pt x="9340" y="8861"/>
                    </a:lnTo>
                    <a:lnTo>
                      <a:pt x="9262" y="8727"/>
                    </a:lnTo>
                    <a:lnTo>
                      <a:pt x="9103" y="8453"/>
                    </a:lnTo>
                    <a:lnTo>
                      <a:pt x="8945" y="8177"/>
                    </a:lnTo>
                    <a:lnTo>
                      <a:pt x="8789" y="7902"/>
                    </a:lnTo>
                    <a:lnTo>
                      <a:pt x="8639" y="7635"/>
                    </a:lnTo>
                    <a:lnTo>
                      <a:pt x="8498" y="7380"/>
                    </a:lnTo>
                    <a:lnTo>
                      <a:pt x="8366" y="7143"/>
                    </a:lnTo>
                    <a:lnTo>
                      <a:pt x="8248" y="6929"/>
                    </a:lnTo>
                    <a:lnTo>
                      <a:pt x="8146" y="6741"/>
                    </a:lnTo>
                    <a:lnTo>
                      <a:pt x="8063" y="6587"/>
                    </a:lnTo>
                    <a:lnTo>
                      <a:pt x="7999" y="6471"/>
                    </a:lnTo>
                    <a:lnTo>
                      <a:pt x="7959" y="6397"/>
                    </a:lnTo>
                    <a:lnTo>
                      <a:pt x="7946" y="6370"/>
                    </a:lnTo>
                    <a:lnTo>
                      <a:pt x="7932" y="6393"/>
                    </a:lnTo>
                    <a:lnTo>
                      <a:pt x="7891" y="6456"/>
                    </a:lnTo>
                    <a:lnTo>
                      <a:pt x="7827" y="6555"/>
                    </a:lnTo>
                    <a:lnTo>
                      <a:pt x="7745" y="6681"/>
                    </a:lnTo>
                    <a:lnTo>
                      <a:pt x="7646" y="6833"/>
                    </a:lnTo>
                    <a:lnTo>
                      <a:pt x="7535" y="7002"/>
                    </a:lnTo>
                    <a:lnTo>
                      <a:pt x="7415" y="7184"/>
                    </a:lnTo>
                    <a:lnTo>
                      <a:pt x="7289" y="7373"/>
                    </a:lnTo>
                    <a:lnTo>
                      <a:pt x="7160" y="7563"/>
                    </a:lnTo>
                    <a:lnTo>
                      <a:pt x="7032" y="7748"/>
                    </a:lnTo>
                    <a:lnTo>
                      <a:pt x="6970" y="7837"/>
                    </a:lnTo>
                    <a:lnTo>
                      <a:pt x="6910" y="7924"/>
                    </a:lnTo>
                    <a:lnTo>
                      <a:pt x="6850" y="8006"/>
                    </a:lnTo>
                    <a:lnTo>
                      <a:pt x="6794" y="8082"/>
                    </a:lnTo>
                    <a:lnTo>
                      <a:pt x="6740" y="8155"/>
                    </a:lnTo>
                    <a:lnTo>
                      <a:pt x="6690" y="8221"/>
                    </a:lnTo>
                    <a:lnTo>
                      <a:pt x="6643" y="8280"/>
                    </a:lnTo>
                    <a:lnTo>
                      <a:pt x="6601" y="8332"/>
                    </a:lnTo>
                    <a:lnTo>
                      <a:pt x="6562" y="8375"/>
                    </a:lnTo>
                    <a:lnTo>
                      <a:pt x="6529" y="8411"/>
                    </a:lnTo>
                    <a:lnTo>
                      <a:pt x="6502" y="8435"/>
                    </a:lnTo>
                    <a:lnTo>
                      <a:pt x="6479" y="8450"/>
                    </a:lnTo>
                    <a:lnTo>
                      <a:pt x="6457" y="8461"/>
                    </a:lnTo>
                    <a:lnTo>
                      <a:pt x="6434" y="8470"/>
                    </a:lnTo>
                    <a:lnTo>
                      <a:pt x="6412" y="8479"/>
                    </a:lnTo>
                    <a:lnTo>
                      <a:pt x="6390" y="8486"/>
                    </a:lnTo>
                    <a:lnTo>
                      <a:pt x="6368" y="8493"/>
                    </a:lnTo>
                    <a:lnTo>
                      <a:pt x="6347" y="8498"/>
                    </a:lnTo>
                    <a:lnTo>
                      <a:pt x="6326" y="8503"/>
                    </a:lnTo>
                    <a:lnTo>
                      <a:pt x="6306" y="8506"/>
                    </a:lnTo>
                    <a:lnTo>
                      <a:pt x="6285" y="8509"/>
                    </a:lnTo>
                    <a:lnTo>
                      <a:pt x="6265" y="8510"/>
                    </a:lnTo>
                    <a:lnTo>
                      <a:pt x="6246" y="8511"/>
                    </a:lnTo>
                    <a:lnTo>
                      <a:pt x="6227" y="8510"/>
                    </a:lnTo>
                    <a:lnTo>
                      <a:pt x="6207" y="8509"/>
                    </a:lnTo>
                    <a:lnTo>
                      <a:pt x="6189" y="8506"/>
                    </a:lnTo>
                    <a:lnTo>
                      <a:pt x="6172" y="8502"/>
                    </a:lnTo>
                    <a:lnTo>
                      <a:pt x="6155" y="8498"/>
                    </a:lnTo>
                    <a:lnTo>
                      <a:pt x="6138" y="8494"/>
                    </a:lnTo>
                    <a:lnTo>
                      <a:pt x="6122" y="8487"/>
                    </a:lnTo>
                    <a:lnTo>
                      <a:pt x="6107" y="8481"/>
                    </a:lnTo>
                    <a:lnTo>
                      <a:pt x="6092" y="8472"/>
                    </a:lnTo>
                    <a:lnTo>
                      <a:pt x="6079" y="8464"/>
                    </a:lnTo>
                    <a:lnTo>
                      <a:pt x="6065" y="8454"/>
                    </a:lnTo>
                    <a:lnTo>
                      <a:pt x="6052" y="8445"/>
                    </a:lnTo>
                    <a:lnTo>
                      <a:pt x="6040" y="8433"/>
                    </a:lnTo>
                    <a:lnTo>
                      <a:pt x="6028" y="8421"/>
                    </a:lnTo>
                    <a:lnTo>
                      <a:pt x="6019" y="8408"/>
                    </a:lnTo>
                    <a:lnTo>
                      <a:pt x="6008" y="8396"/>
                    </a:lnTo>
                    <a:lnTo>
                      <a:pt x="6000" y="8381"/>
                    </a:lnTo>
                    <a:lnTo>
                      <a:pt x="5992" y="8366"/>
                    </a:lnTo>
                    <a:lnTo>
                      <a:pt x="5985" y="8350"/>
                    </a:lnTo>
                    <a:lnTo>
                      <a:pt x="5978" y="8334"/>
                    </a:lnTo>
                    <a:lnTo>
                      <a:pt x="5973" y="8317"/>
                    </a:lnTo>
                    <a:lnTo>
                      <a:pt x="5942" y="8211"/>
                    </a:lnTo>
                    <a:lnTo>
                      <a:pt x="5878" y="7997"/>
                    </a:lnTo>
                    <a:lnTo>
                      <a:pt x="5787" y="7690"/>
                    </a:lnTo>
                    <a:lnTo>
                      <a:pt x="5673" y="7307"/>
                    </a:lnTo>
                    <a:lnTo>
                      <a:pt x="5540" y="6862"/>
                    </a:lnTo>
                    <a:lnTo>
                      <a:pt x="5394" y="6371"/>
                    </a:lnTo>
                    <a:lnTo>
                      <a:pt x="5239" y="5853"/>
                    </a:lnTo>
                    <a:lnTo>
                      <a:pt x="5080" y="5321"/>
                    </a:lnTo>
                    <a:lnTo>
                      <a:pt x="4922" y="4791"/>
                    </a:lnTo>
                    <a:lnTo>
                      <a:pt x="4770" y="4281"/>
                    </a:lnTo>
                    <a:lnTo>
                      <a:pt x="4627" y="3805"/>
                    </a:lnTo>
                    <a:lnTo>
                      <a:pt x="4500" y="3380"/>
                    </a:lnTo>
                    <a:lnTo>
                      <a:pt x="4394" y="3022"/>
                    </a:lnTo>
                    <a:lnTo>
                      <a:pt x="4312" y="2746"/>
                    </a:lnTo>
                    <a:lnTo>
                      <a:pt x="4258" y="2568"/>
                    </a:lnTo>
                    <a:lnTo>
                      <a:pt x="4239" y="2506"/>
                    </a:lnTo>
                    <a:lnTo>
                      <a:pt x="4219" y="2563"/>
                    </a:lnTo>
                    <a:lnTo>
                      <a:pt x="4160" y="2725"/>
                    </a:lnTo>
                    <a:lnTo>
                      <a:pt x="4068" y="2978"/>
                    </a:lnTo>
                    <a:lnTo>
                      <a:pt x="3946" y="3310"/>
                    </a:lnTo>
                    <a:lnTo>
                      <a:pt x="3801" y="3704"/>
                    </a:lnTo>
                    <a:lnTo>
                      <a:pt x="3637" y="4147"/>
                    </a:lnTo>
                    <a:lnTo>
                      <a:pt x="3458" y="4627"/>
                    </a:lnTo>
                    <a:lnTo>
                      <a:pt x="3271" y="5129"/>
                    </a:lnTo>
                    <a:lnTo>
                      <a:pt x="3078" y="5638"/>
                    </a:lnTo>
                    <a:lnTo>
                      <a:pt x="2886" y="6142"/>
                    </a:lnTo>
                    <a:lnTo>
                      <a:pt x="2791" y="6387"/>
                    </a:lnTo>
                    <a:lnTo>
                      <a:pt x="2697" y="6627"/>
                    </a:lnTo>
                    <a:lnTo>
                      <a:pt x="2607" y="6857"/>
                    </a:lnTo>
                    <a:lnTo>
                      <a:pt x="2519" y="7078"/>
                    </a:lnTo>
                    <a:lnTo>
                      <a:pt x="2436" y="7287"/>
                    </a:lnTo>
                    <a:lnTo>
                      <a:pt x="2356" y="7482"/>
                    </a:lnTo>
                    <a:lnTo>
                      <a:pt x="2282" y="7662"/>
                    </a:lnTo>
                    <a:lnTo>
                      <a:pt x="2211" y="7824"/>
                    </a:lnTo>
                    <a:lnTo>
                      <a:pt x="2149" y="7968"/>
                    </a:lnTo>
                    <a:lnTo>
                      <a:pt x="2092" y="8091"/>
                    </a:lnTo>
                    <a:lnTo>
                      <a:pt x="2042" y="8193"/>
                    </a:lnTo>
                    <a:lnTo>
                      <a:pt x="2000" y="8270"/>
                    </a:lnTo>
                    <a:lnTo>
                      <a:pt x="1988" y="8290"/>
                    </a:lnTo>
                    <a:lnTo>
                      <a:pt x="1973" y="8308"/>
                    </a:lnTo>
                    <a:lnTo>
                      <a:pt x="1957" y="8324"/>
                    </a:lnTo>
                    <a:lnTo>
                      <a:pt x="1939" y="8340"/>
                    </a:lnTo>
                    <a:lnTo>
                      <a:pt x="1919" y="8354"/>
                    </a:lnTo>
                    <a:lnTo>
                      <a:pt x="1899" y="8367"/>
                    </a:lnTo>
                    <a:lnTo>
                      <a:pt x="1878" y="8379"/>
                    </a:lnTo>
                    <a:lnTo>
                      <a:pt x="1855" y="8389"/>
                    </a:lnTo>
                    <a:lnTo>
                      <a:pt x="1832" y="8399"/>
                    </a:lnTo>
                    <a:lnTo>
                      <a:pt x="1809" y="8407"/>
                    </a:lnTo>
                    <a:lnTo>
                      <a:pt x="1784" y="8416"/>
                    </a:lnTo>
                    <a:lnTo>
                      <a:pt x="1760" y="8422"/>
                    </a:lnTo>
                    <a:lnTo>
                      <a:pt x="1734" y="8428"/>
                    </a:lnTo>
                    <a:lnTo>
                      <a:pt x="1709" y="8433"/>
                    </a:lnTo>
                    <a:lnTo>
                      <a:pt x="1684" y="8437"/>
                    </a:lnTo>
                    <a:lnTo>
                      <a:pt x="1659" y="8441"/>
                    </a:lnTo>
                    <a:lnTo>
                      <a:pt x="1611" y="8447"/>
                    </a:lnTo>
                    <a:lnTo>
                      <a:pt x="1566" y="8450"/>
                    </a:lnTo>
                    <a:lnTo>
                      <a:pt x="1524" y="8452"/>
                    </a:lnTo>
                    <a:lnTo>
                      <a:pt x="1488" y="8452"/>
                    </a:lnTo>
                    <a:lnTo>
                      <a:pt x="1433" y="8451"/>
                    </a:lnTo>
                    <a:lnTo>
                      <a:pt x="1413" y="8450"/>
                    </a:lnTo>
                    <a:lnTo>
                      <a:pt x="0" y="8450"/>
                    </a:lnTo>
                    <a:lnTo>
                      <a:pt x="0" y="76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8" name="Freeform 1036"/>
              <p:cNvSpPr>
                <a:spLocks/>
              </p:cNvSpPr>
              <p:nvPr/>
            </p:nvSpPr>
            <p:spPr bwMode="auto">
              <a:xfrm>
                <a:off x="1185" y="2482"/>
                <a:ext cx="296" cy="16"/>
              </a:xfrm>
              <a:custGeom>
                <a:avLst/>
                <a:gdLst>
                  <a:gd name="T0" fmla="*/ 1478 w 1480"/>
                  <a:gd name="T1" fmla="*/ 54 h 80"/>
                  <a:gd name="T2" fmla="*/ 1440 w 1480"/>
                  <a:gd name="T3" fmla="*/ 0 h 80"/>
                  <a:gd name="T4" fmla="*/ 0 w 1480"/>
                  <a:gd name="T5" fmla="*/ 0 h 80"/>
                  <a:gd name="T6" fmla="*/ 0 w 1480"/>
                  <a:gd name="T7" fmla="*/ 80 h 80"/>
                  <a:gd name="T8" fmla="*/ 1440 w 1480"/>
                  <a:gd name="T9" fmla="*/ 80 h 80"/>
                  <a:gd name="T10" fmla="*/ 1478 w 1480"/>
                  <a:gd name="T11" fmla="*/ 54 h 80"/>
                  <a:gd name="T12" fmla="*/ 1440 w 1480"/>
                  <a:gd name="T13" fmla="*/ 80 h 80"/>
                  <a:gd name="T14" fmla="*/ 1449 w 1480"/>
                  <a:gd name="T15" fmla="*/ 79 h 80"/>
                  <a:gd name="T16" fmla="*/ 1458 w 1480"/>
                  <a:gd name="T17" fmla="*/ 77 h 80"/>
                  <a:gd name="T18" fmla="*/ 1464 w 1480"/>
                  <a:gd name="T19" fmla="*/ 73 h 80"/>
                  <a:gd name="T20" fmla="*/ 1470 w 1480"/>
                  <a:gd name="T21" fmla="*/ 68 h 80"/>
                  <a:gd name="T22" fmla="*/ 1475 w 1480"/>
                  <a:gd name="T23" fmla="*/ 62 h 80"/>
                  <a:gd name="T24" fmla="*/ 1478 w 1480"/>
                  <a:gd name="T25" fmla="*/ 55 h 80"/>
                  <a:gd name="T26" fmla="*/ 1479 w 1480"/>
                  <a:gd name="T27" fmla="*/ 47 h 80"/>
                  <a:gd name="T28" fmla="*/ 1480 w 1480"/>
                  <a:gd name="T29" fmla="*/ 40 h 80"/>
                  <a:gd name="T30" fmla="*/ 1479 w 1480"/>
                  <a:gd name="T31" fmla="*/ 32 h 80"/>
                  <a:gd name="T32" fmla="*/ 1478 w 1480"/>
                  <a:gd name="T33" fmla="*/ 26 h 80"/>
                  <a:gd name="T34" fmla="*/ 1475 w 1480"/>
                  <a:gd name="T35" fmla="*/ 19 h 80"/>
                  <a:gd name="T36" fmla="*/ 1470 w 1480"/>
                  <a:gd name="T37" fmla="*/ 13 h 80"/>
                  <a:gd name="T38" fmla="*/ 1464 w 1480"/>
                  <a:gd name="T39" fmla="*/ 8 h 80"/>
                  <a:gd name="T40" fmla="*/ 1458 w 1480"/>
                  <a:gd name="T41" fmla="*/ 4 h 80"/>
                  <a:gd name="T42" fmla="*/ 1449 w 1480"/>
                  <a:gd name="T43" fmla="*/ 2 h 80"/>
                  <a:gd name="T44" fmla="*/ 1440 w 1480"/>
                  <a:gd name="T45" fmla="*/ 0 h 80"/>
                  <a:gd name="T46" fmla="*/ 1478 w 1480"/>
                  <a:gd name="T47"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0" h="80">
                    <a:moveTo>
                      <a:pt x="1478" y="54"/>
                    </a:moveTo>
                    <a:lnTo>
                      <a:pt x="1440" y="0"/>
                    </a:lnTo>
                    <a:lnTo>
                      <a:pt x="0" y="0"/>
                    </a:lnTo>
                    <a:lnTo>
                      <a:pt x="0" y="80"/>
                    </a:lnTo>
                    <a:lnTo>
                      <a:pt x="1440" y="80"/>
                    </a:lnTo>
                    <a:lnTo>
                      <a:pt x="1478" y="54"/>
                    </a:lnTo>
                    <a:lnTo>
                      <a:pt x="1440" y="80"/>
                    </a:lnTo>
                    <a:lnTo>
                      <a:pt x="1449" y="79"/>
                    </a:lnTo>
                    <a:lnTo>
                      <a:pt x="1458" y="77"/>
                    </a:lnTo>
                    <a:lnTo>
                      <a:pt x="1464" y="73"/>
                    </a:lnTo>
                    <a:lnTo>
                      <a:pt x="1470" y="68"/>
                    </a:lnTo>
                    <a:lnTo>
                      <a:pt x="1475" y="62"/>
                    </a:lnTo>
                    <a:lnTo>
                      <a:pt x="1478" y="55"/>
                    </a:lnTo>
                    <a:lnTo>
                      <a:pt x="1479" y="47"/>
                    </a:lnTo>
                    <a:lnTo>
                      <a:pt x="1480" y="40"/>
                    </a:lnTo>
                    <a:lnTo>
                      <a:pt x="1479" y="32"/>
                    </a:lnTo>
                    <a:lnTo>
                      <a:pt x="1478" y="26"/>
                    </a:lnTo>
                    <a:lnTo>
                      <a:pt x="1475" y="19"/>
                    </a:lnTo>
                    <a:lnTo>
                      <a:pt x="1470" y="13"/>
                    </a:lnTo>
                    <a:lnTo>
                      <a:pt x="1464" y="8"/>
                    </a:lnTo>
                    <a:lnTo>
                      <a:pt x="1458" y="4"/>
                    </a:lnTo>
                    <a:lnTo>
                      <a:pt x="1449" y="2"/>
                    </a:lnTo>
                    <a:lnTo>
                      <a:pt x="1440" y="0"/>
                    </a:lnTo>
                    <a:lnTo>
                      <a:pt x="1478"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69" name="Freeform 1037"/>
              <p:cNvSpPr>
                <a:spLocks/>
              </p:cNvSpPr>
              <p:nvPr/>
            </p:nvSpPr>
            <p:spPr bwMode="auto">
              <a:xfrm>
                <a:off x="1466" y="952"/>
                <a:ext cx="581" cy="1541"/>
              </a:xfrm>
              <a:custGeom>
                <a:avLst/>
                <a:gdLst>
                  <a:gd name="T0" fmla="*/ 2901 w 2903"/>
                  <a:gd name="T1" fmla="*/ 29 h 7704"/>
                  <a:gd name="T2" fmla="*/ 2826 w 2903"/>
                  <a:gd name="T3" fmla="*/ 27 h 7704"/>
                  <a:gd name="T4" fmla="*/ 0 w 2903"/>
                  <a:gd name="T5" fmla="*/ 7677 h 7704"/>
                  <a:gd name="T6" fmla="*/ 75 w 2903"/>
                  <a:gd name="T7" fmla="*/ 7704 h 7704"/>
                  <a:gd name="T8" fmla="*/ 2901 w 2903"/>
                  <a:gd name="T9" fmla="*/ 54 h 7704"/>
                  <a:gd name="T10" fmla="*/ 2901 w 2903"/>
                  <a:gd name="T11" fmla="*/ 29 h 7704"/>
                  <a:gd name="T12" fmla="*/ 2901 w 2903"/>
                  <a:gd name="T13" fmla="*/ 54 h 7704"/>
                  <a:gd name="T14" fmla="*/ 2903 w 2903"/>
                  <a:gd name="T15" fmla="*/ 45 h 7704"/>
                  <a:gd name="T16" fmla="*/ 2903 w 2903"/>
                  <a:gd name="T17" fmla="*/ 36 h 7704"/>
                  <a:gd name="T18" fmla="*/ 2902 w 2903"/>
                  <a:gd name="T19" fmla="*/ 29 h 7704"/>
                  <a:gd name="T20" fmla="*/ 2899 w 2903"/>
                  <a:gd name="T21" fmla="*/ 21 h 7704"/>
                  <a:gd name="T22" fmla="*/ 2895 w 2903"/>
                  <a:gd name="T23" fmla="*/ 15 h 7704"/>
                  <a:gd name="T24" fmla="*/ 2890 w 2903"/>
                  <a:gd name="T25" fmla="*/ 10 h 7704"/>
                  <a:gd name="T26" fmla="*/ 2884 w 2903"/>
                  <a:gd name="T27" fmla="*/ 6 h 7704"/>
                  <a:gd name="T28" fmla="*/ 2877 w 2903"/>
                  <a:gd name="T29" fmla="*/ 3 h 7704"/>
                  <a:gd name="T30" fmla="*/ 2870 w 2903"/>
                  <a:gd name="T31" fmla="*/ 1 h 7704"/>
                  <a:gd name="T32" fmla="*/ 2863 w 2903"/>
                  <a:gd name="T33" fmla="*/ 0 h 7704"/>
                  <a:gd name="T34" fmla="*/ 2855 w 2903"/>
                  <a:gd name="T35" fmla="*/ 1 h 7704"/>
                  <a:gd name="T36" fmla="*/ 2848 w 2903"/>
                  <a:gd name="T37" fmla="*/ 2 h 7704"/>
                  <a:gd name="T38" fmla="*/ 2842 w 2903"/>
                  <a:gd name="T39" fmla="*/ 6 h 7704"/>
                  <a:gd name="T40" fmla="*/ 2835 w 2903"/>
                  <a:gd name="T41" fmla="*/ 12 h 7704"/>
                  <a:gd name="T42" fmla="*/ 2830 w 2903"/>
                  <a:gd name="T43" fmla="*/ 18 h 7704"/>
                  <a:gd name="T44" fmla="*/ 2826 w 2903"/>
                  <a:gd name="T45" fmla="*/ 27 h 7704"/>
                  <a:gd name="T46" fmla="*/ 2901 w 2903"/>
                  <a:gd name="T47" fmla="*/ 29 h 7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3" h="7704">
                    <a:moveTo>
                      <a:pt x="2901" y="29"/>
                    </a:moveTo>
                    <a:lnTo>
                      <a:pt x="2826" y="27"/>
                    </a:lnTo>
                    <a:lnTo>
                      <a:pt x="0" y="7677"/>
                    </a:lnTo>
                    <a:lnTo>
                      <a:pt x="75" y="7704"/>
                    </a:lnTo>
                    <a:lnTo>
                      <a:pt x="2901" y="54"/>
                    </a:lnTo>
                    <a:lnTo>
                      <a:pt x="2901" y="29"/>
                    </a:lnTo>
                    <a:lnTo>
                      <a:pt x="2901" y="54"/>
                    </a:lnTo>
                    <a:lnTo>
                      <a:pt x="2903" y="45"/>
                    </a:lnTo>
                    <a:lnTo>
                      <a:pt x="2903" y="36"/>
                    </a:lnTo>
                    <a:lnTo>
                      <a:pt x="2902" y="29"/>
                    </a:lnTo>
                    <a:lnTo>
                      <a:pt x="2899" y="21"/>
                    </a:lnTo>
                    <a:lnTo>
                      <a:pt x="2895" y="15"/>
                    </a:lnTo>
                    <a:lnTo>
                      <a:pt x="2890" y="10"/>
                    </a:lnTo>
                    <a:lnTo>
                      <a:pt x="2884" y="6"/>
                    </a:lnTo>
                    <a:lnTo>
                      <a:pt x="2877" y="3"/>
                    </a:lnTo>
                    <a:lnTo>
                      <a:pt x="2870" y="1"/>
                    </a:lnTo>
                    <a:lnTo>
                      <a:pt x="2863" y="0"/>
                    </a:lnTo>
                    <a:lnTo>
                      <a:pt x="2855" y="1"/>
                    </a:lnTo>
                    <a:lnTo>
                      <a:pt x="2848" y="2"/>
                    </a:lnTo>
                    <a:lnTo>
                      <a:pt x="2842" y="6"/>
                    </a:lnTo>
                    <a:lnTo>
                      <a:pt x="2835" y="12"/>
                    </a:lnTo>
                    <a:lnTo>
                      <a:pt x="2830" y="18"/>
                    </a:lnTo>
                    <a:lnTo>
                      <a:pt x="2826" y="27"/>
                    </a:lnTo>
                    <a:lnTo>
                      <a:pt x="2901"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0" name="Freeform 1038"/>
              <p:cNvSpPr>
                <a:spLocks/>
              </p:cNvSpPr>
              <p:nvPr/>
            </p:nvSpPr>
            <p:spPr bwMode="auto">
              <a:xfrm>
                <a:off x="2031" y="958"/>
                <a:ext cx="448" cy="1439"/>
              </a:xfrm>
              <a:custGeom>
                <a:avLst/>
                <a:gdLst>
                  <a:gd name="T0" fmla="*/ 2231 w 2238"/>
                  <a:gd name="T1" fmla="*/ 7177 h 7195"/>
                  <a:gd name="T2" fmla="*/ 2236 w 2238"/>
                  <a:gd name="T3" fmla="*/ 7143 h 7195"/>
                  <a:gd name="T4" fmla="*/ 76 w 2238"/>
                  <a:gd name="T5" fmla="*/ 0 h 7195"/>
                  <a:gd name="T6" fmla="*/ 0 w 2238"/>
                  <a:gd name="T7" fmla="*/ 23 h 7195"/>
                  <a:gd name="T8" fmla="*/ 2160 w 2238"/>
                  <a:gd name="T9" fmla="*/ 7167 h 7195"/>
                  <a:gd name="T10" fmla="*/ 2231 w 2238"/>
                  <a:gd name="T11" fmla="*/ 7177 h 7195"/>
                  <a:gd name="T12" fmla="*/ 2160 w 2238"/>
                  <a:gd name="T13" fmla="*/ 7167 h 7195"/>
                  <a:gd name="T14" fmla="*/ 2163 w 2238"/>
                  <a:gd name="T15" fmla="*/ 7175 h 7195"/>
                  <a:gd name="T16" fmla="*/ 2168 w 2238"/>
                  <a:gd name="T17" fmla="*/ 7183 h 7195"/>
                  <a:gd name="T18" fmla="*/ 2173 w 2238"/>
                  <a:gd name="T19" fmla="*/ 7188 h 7195"/>
                  <a:gd name="T20" fmla="*/ 2180 w 2238"/>
                  <a:gd name="T21" fmla="*/ 7191 h 7195"/>
                  <a:gd name="T22" fmla="*/ 2187 w 2238"/>
                  <a:gd name="T23" fmla="*/ 7194 h 7195"/>
                  <a:gd name="T24" fmla="*/ 2195 w 2238"/>
                  <a:gd name="T25" fmla="*/ 7195 h 7195"/>
                  <a:gd name="T26" fmla="*/ 2202 w 2238"/>
                  <a:gd name="T27" fmla="*/ 7194 h 7195"/>
                  <a:gd name="T28" fmla="*/ 2210 w 2238"/>
                  <a:gd name="T29" fmla="*/ 7193 h 7195"/>
                  <a:gd name="T30" fmla="*/ 2216 w 2238"/>
                  <a:gd name="T31" fmla="*/ 7190 h 7195"/>
                  <a:gd name="T32" fmla="*/ 2222 w 2238"/>
                  <a:gd name="T33" fmla="*/ 7187 h 7195"/>
                  <a:gd name="T34" fmla="*/ 2229 w 2238"/>
                  <a:gd name="T35" fmla="*/ 7181 h 7195"/>
                  <a:gd name="T36" fmla="*/ 2233 w 2238"/>
                  <a:gd name="T37" fmla="*/ 7176 h 7195"/>
                  <a:gd name="T38" fmla="*/ 2236 w 2238"/>
                  <a:gd name="T39" fmla="*/ 7169 h 7195"/>
                  <a:gd name="T40" fmla="*/ 2238 w 2238"/>
                  <a:gd name="T41" fmla="*/ 7161 h 7195"/>
                  <a:gd name="T42" fmla="*/ 2238 w 2238"/>
                  <a:gd name="T43" fmla="*/ 7153 h 7195"/>
                  <a:gd name="T44" fmla="*/ 2236 w 2238"/>
                  <a:gd name="T45" fmla="*/ 7143 h 7195"/>
                  <a:gd name="T46" fmla="*/ 2231 w 2238"/>
                  <a:gd name="T47" fmla="*/ 7177 h 7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38" h="7195">
                    <a:moveTo>
                      <a:pt x="2231" y="7177"/>
                    </a:moveTo>
                    <a:lnTo>
                      <a:pt x="2236" y="7143"/>
                    </a:lnTo>
                    <a:lnTo>
                      <a:pt x="76" y="0"/>
                    </a:lnTo>
                    <a:lnTo>
                      <a:pt x="0" y="23"/>
                    </a:lnTo>
                    <a:lnTo>
                      <a:pt x="2160" y="7167"/>
                    </a:lnTo>
                    <a:lnTo>
                      <a:pt x="2231" y="7177"/>
                    </a:lnTo>
                    <a:lnTo>
                      <a:pt x="2160" y="7167"/>
                    </a:lnTo>
                    <a:lnTo>
                      <a:pt x="2163" y="7175"/>
                    </a:lnTo>
                    <a:lnTo>
                      <a:pt x="2168" y="7183"/>
                    </a:lnTo>
                    <a:lnTo>
                      <a:pt x="2173" y="7188"/>
                    </a:lnTo>
                    <a:lnTo>
                      <a:pt x="2180" y="7191"/>
                    </a:lnTo>
                    <a:lnTo>
                      <a:pt x="2187" y="7194"/>
                    </a:lnTo>
                    <a:lnTo>
                      <a:pt x="2195" y="7195"/>
                    </a:lnTo>
                    <a:lnTo>
                      <a:pt x="2202" y="7194"/>
                    </a:lnTo>
                    <a:lnTo>
                      <a:pt x="2210" y="7193"/>
                    </a:lnTo>
                    <a:lnTo>
                      <a:pt x="2216" y="7190"/>
                    </a:lnTo>
                    <a:lnTo>
                      <a:pt x="2222" y="7187"/>
                    </a:lnTo>
                    <a:lnTo>
                      <a:pt x="2229" y="7181"/>
                    </a:lnTo>
                    <a:lnTo>
                      <a:pt x="2233" y="7176"/>
                    </a:lnTo>
                    <a:lnTo>
                      <a:pt x="2236" y="7169"/>
                    </a:lnTo>
                    <a:lnTo>
                      <a:pt x="2238" y="7161"/>
                    </a:lnTo>
                    <a:lnTo>
                      <a:pt x="2238" y="7153"/>
                    </a:lnTo>
                    <a:lnTo>
                      <a:pt x="2236" y="7143"/>
                    </a:lnTo>
                    <a:lnTo>
                      <a:pt x="2231" y="71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1" name="Freeform 1039"/>
              <p:cNvSpPr>
                <a:spLocks/>
              </p:cNvSpPr>
              <p:nvPr/>
            </p:nvSpPr>
            <p:spPr bwMode="auto">
              <a:xfrm>
                <a:off x="2464" y="2069"/>
                <a:ext cx="276" cy="324"/>
              </a:xfrm>
              <a:custGeom>
                <a:avLst/>
                <a:gdLst>
                  <a:gd name="T0" fmla="*/ 1327 w 1380"/>
                  <a:gd name="T1" fmla="*/ 2 h 1621"/>
                  <a:gd name="T2" fmla="*/ 1289 w 1380"/>
                  <a:gd name="T3" fmla="*/ 18 h 1621"/>
                  <a:gd name="T4" fmla="*/ 1252 w 1380"/>
                  <a:gd name="T5" fmla="*/ 41 h 1621"/>
                  <a:gd name="T6" fmla="*/ 1212 w 1380"/>
                  <a:gd name="T7" fmla="*/ 71 h 1621"/>
                  <a:gd name="T8" fmla="*/ 1169 w 1380"/>
                  <a:gd name="T9" fmla="*/ 107 h 1621"/>
                  <a:gd name="T10" fmla="*/ 1076 w 1380"/>
                  <a:gd name="T11" fmla="*/ 195 h 1621"/>
                  <a:gd name="T12" fmla="*/ 976 w 1380"/>
                  <a:gd name="T13" fmla="*/ 301 h 1621"/>
                  <a:gd name="T14" fmla="*/ 871 w 1380"/>
                  <a:gd name="T15" fmla="*/ 423 h 1621"/>
                  <a:gd name="T16" fmla="*/ 761 w 1380"/>
                  <a:gd name="T17" fmla="*/ 555 h 1621"/>
                  <a:gd name="T18" fmla="*/ 649 w 1380"/>
                  <a:gd name="T19" fmla="*/ 693 h 1621"/>
                  <a:gd name="T20" fmla="*/ 539 w 1380"/>
                  <a:gd name="T21" fmla="*/ 835 h 1621"/>
                  <a:gd name="T22" fmla="*/ 333 w 1380"/>
                  <a:gd name="T23" fmla="*/ 1110 h 1621"/>
                  <a:gd name="T24" fmla="*/ 162 w 1380"/>
                  <a:gd name="T25" fmla="*/ 1347 h 1621"/>
                  <a:gd name="T26" fmla="*/ 44 w 1380"/>
                  <a:gd name="T27" fmla="*/ 1514 h 1621"/>
                  <a:gd name="T28" fmla="*/ 0 w 1380"/>
                  <a:gd name="T29" fmla="*/ 1576 h 1621"/>
                  <a:gd name="T30" fmla="*/ 77 w 1380"/>
                  <a:gd name="T31" fmla="*/ 1605 h 1621"/>
                  <a:gd name="T32" fmla="*/ 160 w 1380"/>
                  <a:gd name="T33" fmla="*/ 1487 h 1621"/>
                  <a:gd name="T34" fmla="*/ 307 w 1380"/>
                  <a:gd name="T35" fmla="*/ 1282 h 1621"/>
                  <a:gd name="T36" fmla="*/ 498 w 1380"/>
                  <a:gd name="T37" fmla="*/ 1024 h 1621"/>
                  <a:gd name="T38" fmla="*/ 657 w 1380"/>
                  <a:gd name="T39" fmla="*/ 813 h 1621"/>
                  <a:gd name="T40" fmla="*/ 767 w 1380"/>
                  <a:gd name="T41" fmla="*/ 673 h 1621"/>
                  <a:gd name="T42" fmla="*/ 877 w 1380"/>
                  <a:gd name="T43" fmla="*/ 539 h 1621"/>
                  <a:gd name="T44" fmla="*/ 983 w 1380"/>
                  <a:gd name="T45" fmla="*/ 413 h 1621"/>
                  <a:gd name="T46" fmla="*/ 1086 w 1380"/>
                  <a:gd name="T47" fmla="*/ 301 h 1621"/>
                  <a:gd name="T48" fmla="*/ 1178 w 1380"/>
                  <a:gd name="T49" fmla="*/ 206 h 1621"/>
                  <a:gd name="T50" fmla="*/ 1241 w 1380"/>
                  <a:gd name="T51" fmla="*/ 150 h 1621"/>
                  <a:gd name="T52" fmla="*/ 1280 w 1380"/>
                  <a:gd name="T53" fmla="*/ 120 h 1621"/>
                  <a:gd name="T54" fmla="*/ 1313 w 1380"/>
                  <a:gd name="T55" fmla="*/ 98 h 1621"/>
                  <a:gd name="T56" fmla="*/ 1340 w 1380"/>
                  <a:gd name="T57" fmla="*/ 82 h 1621"/>
                  <a:gd name="T58" fmla="*/ 1352 w 1380"/>
                  <a:gd name="T59" fmla="*/ 77 h 1621"/>
                  <a:gd name="T60" fmla="*/ 1361 w 1380"/>
                  <a:gd name="T61" fmla="*/ 73 h 1621"/>
                  <a:gd name="T62" fmla="*/ 1373 w 1380"/>
                  <a:gd name="T63" fmla="*/ 63 h 1621"/>
                  <a:gd name="T64" fmla="*/ 1379 w 1380"/>
                  <a:gd name="T65" fmla="*/ 49 h 1621"/>
                  <a:gd name="T66" fmla="*/ 1379 w 1380"/>
                  <a:gd name="T67" fmla="*/ 34 h 1621"/>
                  <a:gd name="T68" fmla="*/ 1373 w 1380"/>
                  <a:gd name="T69" fmla="*/ 20 h 1621"/>
                  <a:gd name="T70" fmla="*/ 1365 w 1380"/>
                  <a:gd name="T71" fmla="*/ 8 h 1621"/>
                  <a:gd name="T72" fmla="*/ 1351 w 1380"/>
                  <a:gd name="T73" fmla="*/ 1 h 1621"/>
                  <a:gd name="T74" fmla="*/ 1335 w 1380"/>
                  <a:gd name="T75" fmla="*/ 0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0" h="1621">
                    <a:moveTo>
                      <a:pt x="1327" y="2"/>
                    </a:moveTo>
                    <a:lnTo>
                      <a:pt x="1327" y="2"/>
                    </a:lnTo>
                    <a:lnTo>
                      <a:pt x="1308" y="9"/>
                    </a:lnTo>
                    <a:lnTo>
                      <a:pt x="1289" y="18"/>
                    </a:lnTo>
                    <a:lnTo>
                      <a:pt x="1271" y="30"/>
                    </a:lnTo>
                    <a:lnTo>
                      <a:pt x="1252" y="41"/>
                    </a:lnTo>
                    <a:lnTo>
                      <a:pt x="1232" y="56"/>
                    </a:lnTo>
                    <a:lnTo>
                      <a:pt x="1212" y="71"/>
                    </a:lnTo>
                    <a:lnTo>
                      <a:pt x="1190" y="88"/>
                    </a:lnTo>
                    <a:lnTo>
                      <a:pt x="1169" y="107"/>
                    </a:lnTo>
                    <a:lnTo>
                      <a:pt x="1124" y="149"/>
                    </a:lnTo>
                    <a:lnTo>
                      <a:pt x="1076" y="195"/>
                    </a:lnTo>
                    <a:lnTo>
                      <a:pt x="1027" y="246"/>
                    </a:lnTo>
                    <a:lnTo>
                      <a:pt x="976" y="301"/>
                    </a:lnTo>
                    <a:lnTo>
                      <a:pt x="924" y="361"/>
                    </a:lnTo>
                    <a:lnTo>
                      <a:pt x="871" y="423"/>
                    </a:lnTo>
                    <a:lnTo>
                      <a:pt x="815" y="488"/>
                    </a:lnTo>
                    <a:lnTo>
                      <a:pt x="761" y="555"/>
                    </a:lnTo>
                    <a:lnTo>
                      <a:pt x="705" y="624"/>
                    </a:lnTo>
                    <a:lnTo>
                      <a:pt x="649" y="693"/>
                    </a:lnTo>
                    <a:lnTo>
                      <a:pt x="595" y="765"/>
                    </a:lnTo>
                    <a:lnTo>
                      <a:pt x="539" y="835"/>
                    </a:lnTo>
                    <a:lnTo>
                      <a:pt x="434" y="976"/>
                    </a:lnTo>
                    <a:lnTo>
                      <a:pt x="333" y="1110"/>
                    </a:lnTo>
                    <a:lnTo>
                      <a:pt x="242" y="1236"/>
                    </a:lnTo>
                    <a:lnTo>
                      <a:pt x="162" y="1347"/>
                    </a:lnTo>
                    <a:lnTo>
                      <a:pt x="95" y="1441"/>
                    </a:lnTo>
                    <a:lnTo>
                      <a:pt x="44" y="1514"/>
                    </a:lnTo>
                    <a:lnTo>
                      <a:pt x="12" y="1559"/>
                    </a:lnTo>
                    <a:lnTo>
                      <a:pt x="0" y="1576"/>
                    </a:lnTo>
                    <a:lnTo>
                      <a:pt x="66" y="1621"/>
                    </a:lnTo>
                    <a:lnTo>
                      <a:pt x="77" y="1605"/>
                    </a:lnTo>
                    <a:lnTo>
                      <a:pt x="110" y="1559"/>
                    </a:lnTo>
                    <a:lnTo>
                      <a:pt x="160" y="1487"/>
                    </a:lnTo>
                    <a:lnTo>
                      <a:pt x="227" y="1393"/>
                    </a:lnTo>
                    <a:lnTo>
                      <a:pt x="307" y="1282"/>
                    </a:lnTo>
                    <a:lnTo>
                      <a:pt x="397" y="1158"/>
                    </a:lnTo>
                    <a:lnTo>
                      <a:pt x="498" y="1024"/>
                    </a:lnTo>
                    <a:lnTo>
                      <a:pt x="603" y="884"/>
                    </a:lnTo>
                    <a:lnTo>
                      <a:pt x="657" y="813"/>
                    </a:lnTo>
                    <a:lnTo>
                      <a:pt x="712" y="742"/>
                    </a:lnTo>
                    <a:lnTo>
                      <a:pt x="767" y="673"/>
                    </a:lnTo>
                    <a:lnTo>
                      <a:pt x="823" y="605"/>
                    </a:lnTo>
                    <a:lnTo>
                      <a:pt x="877" y="539"/>
                    </a:lnTo>
                    <a:lnTo>
                      <a:pt x="931" y="474"/>
                    </a:lnTo>
                    <a:lnTo>
                      <a:pt x="983" y="413"/>
                    </a:lnTo>
                    <a:lnTo>
                      <a:pt x="1036" y="354"/>
                    </a:lnTo>
                    <a:lnTo>
                      <a:pt x="1086" y="301"/>
                    </a:lnTo>
                    <a:lnTo>
                      <a:pt x="1134" y="251"/>
                    </a:lnTo>
                    <a:lnTo>
                      <a:pt x="1178" y="206"/>
                    </a:lnTo>
                    <a:lnTo>
                      <a:pt x="1222" y="167"/>
                    </a:lnTo>
                    <a:lnTo>
                      <a:pt x="1241" y="150"/>
                    </a:lnTo>
                    <a:lnTo>
                      <a:pt x="1261" y="134"/>
                    </a:lnTo>
                    <a:lnTo>
                      <a:pt x="1280" y="120"/>
                    </a:lnTo>
                    <a:lnTo>
                      <a:pt x="1297" y="107"/>
                    </a:lnTo>
                    <a:lnTo>
                      <a:pt x="1313" y="98"/>
                    </a:lnTo>
                    <a:lnTo>
                      <a:pt x="1328" y="88"/>
                    </a:lnTo>
                    <a:lnTo>
                      <a:pt x="1340" y="82"/>
                    </a:lnTo>
                    <a:lnTo>
                      <a:pt x="1352" y="77"/>
                    </a:lnTo>
                    <a:lnTo>
                      <a:pt x="1352" y="77"/>
                    </a:lnTo>
                    <a:lnTo>
                      <a:pt x="1352" y="77"/>
                    </a:lnTo>
                    <a:lnTo>
                      <a:pt x="1361" y="73"/>
                    </a:lnTo>
                    <a:lnTo>
                      <a:pt x="1368" y="68"/>
                    </a:lnTo>
                    <a:lnTo>
                      <a:pt x="1373" y="63"/>
                    </a:lnTo>
                    <a:lnTo>
                      <a:pt x="1377" y="55"/>
                    </a:lnTo>
                    <a:lnTo>
                      <a:pt x="1379" y="49"/>
                    </a:lnTo>
                    <a:lnTo>
                      <a:pt x="1380" y="41"/>
                    </a:lnTo>
                    <a:lnTo>
                      <a:pt x="1379" y="34"/>
                    </a:lnTo>
                    <a:lnTo>
                      <a:pt x="1377" y="26"/>
                    </a:lnTo>
                    <a:lnTo>
                      <a:pt x="1373" y="20"/>
                    </a:lnTo>
                    <a:lnTo>
                      <a:pt x="1370" y="14"/>
                    </a:lnTo>
                    <a:lnTo>
                      <a:pt x="1365" y="8"/>
                    </a:lnTo>
                    <a:lnTo>
                      <a:pt x="1359" y="4"/>
                    </a:lnTo>
                    <a:lnTo>
                      <a:pt x="1351" y="1"/>
                    </a:lnTo>
                    <a:lnTo>
                      <a:pt x="1344" y="0"/>
                    </a:lnTo>
                    <a:lnTo>
                      <a:pt x="1335" y="0"/>
                    </a:lnTo>
                    <a:lnTo>
                      <a:pt x="132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2" name="Freeform 1040"/>
              <p:cNvSpPr>
                <a:spLocks/>
              </p:cNvSpPr>
              <p:nvPr/>
            </p:nvSpPr>
            <p:spPr bwMode="auto">
              <a:xfrm>
                <a:off x="2729" y="2057"/>
                <a:ext cx="144" cy="49"/>
              </a:xfrm>
              <a:custGeom>
                <a:avLst/>
                <a:gdLst>
                  <a:gd name="T0" fmla="*/ 711 w 720"/>
                  <a:gd name="T1" fmla="*/ 185 h 248"/>
                  <a:gd name="T2" fmla="*/ 690 w 720"/>
                  <a:gd name="T3" fmla="*/ 158 h 248"/>
                  <a:gd name="T4" fmla="*/ 668 w 720"/>
                  <a:gd name="T5" fmla="*/ 133 h 248"/>
                  <a:gd name="T6" fmla="*/ 644 w 720"/>
                  <a:gd name="T7" fmla="*/ 110 h 248"/>
                  <a:gd name="T8" fmla="*/ 619 w 720"/>
                  <a:gd name="T9" fmla="*/ 89 h 248"/>
                  <a:gd name="T10" fmla="*/ 568 w 720"/>
                  <a:gd name="T11" fmla="*/ 56 h 248"/>
                  <a:gd name="T12" fmla="*/ 513 w 720"/>
                  <a:gd name="T13" fmla="*/ 32 h 248"/>
                  <a:gd name="T14" fmla="*/ 457 w 720"/>
                  <a:gd name="T15" fmla="*/ 16 h 248"/>
                  <a:gd name="T16" fmla="*/ 401 w 720"/>
                  <a:gd name="T17" fmla="*/ 5 h 248"/>
                  <a:gd name="T18" fmla="*/ 346 w 720"/>
                  <a:gd name="T19" fmla="*/ 1 h 248"/>
                  <a:gd name="T20" fmla="*/ 292 w 720"/>
                  <a:gd name="T21" fmla="*/ 1 h 248"/>
                  <a:gd name="T22" fmla="*/ 239 w 720"/>
                  <a:gd name="T23" fmla="*/ 5 h 248"/>
                  <a:gd name="T24" fmla="*/ 190 w 720"/>
                  <a:gd name="T25" fmla="*/ 12 h 248"/>
                  <a:gd name="T26" fmla="*/ 104 w 720"/>
                  <a:gd name="T27" fmla="*/ 30 h 248"/>
                  <a:gd name="T28" fmla="*/ 38 w 720"/>
                  <a:gd name="T29" fmla="*/ 50 h 248"/>
                  <a:gd name="T30" fmla="*/ 0 w 720"/>
                  <a:gd name="T31" fmla="*/ 63 h 248"/>
                  <a:gd name="T32" fmla="*/ 40 w 720"/>
                  <a:gd name="T33" fmla="*/ 133 h 248"/>
                  <a:gd name="T34" fmla="*/ 90 w 720"/>
                  <a:gd name="T35" fmla="*/ 117 h 248"/>
                  <a:gd name="T36" fmla="*/ 162 w 720"/>
                  <a:gd name="T37" fmla="*/ 99 h 248"/>
                  <a:gd name="T38" fmla="*/ 226 w 720"/>
                  <a:gd name="T39" fmla="*/ 87 h 248"/>
                  <a:gd name="T40" fmla="*/ 271 w 720"/>
                  <a:gd name="T41" fmla="*/ 82 h 248"/>
                  <a:gd name="T42" fmla="*/ 318 w 720"/>
                  <a:gd name="T43" fmla="*/ 81 h 248"/>
                  <a:gd name="T44" fmla="*/ 367 w 720"/>
                  <a:gd name="T45" fmla="*/ 82 h 248"/>
                  <a:gd name="T46" fmla="*/ 415 w 720"/>
                  <a:gd name="T47" fmla="*/ 88 h 248"/>
                  <a:gd name="T48" fmla="*/ 462 w 720"/>
                  <a:gd name="T49" fmla="*/ 99 h 248"/>
                  <a:gd name="T50" fmla="*/ 508 w 720"/>
                  <a:gd name="T51" fmla="*/ 116 h 248"/>
                  <a:gd name="T52" fmla="*/ 551 w 720"/>
                  <a:gd name="T53" fmla="*/ 140 h 248"/>
                  <a:gd name="T54" fmla="*/ 581 w 720"/>
                  <a:gd name="T55" fmla="*/ 162 h 248"/>
                  <a:gd name="T56" fmla="*/ 602 w 720"/>
                  <a:gd name="T57" fmla="*/ 179 h 248"/>
                  <a:gd name="T58" fmla="*/ 620 w 720"/>
                  <a:gd name="T59" fmla="*/ 198 h 248"/>
                  <a:gd name="T60" fmla="*/ 638 w 720"/>
                  <a:gd name="T61" fmla="*/ 219 h 248"/>
                  <a:gd name="T62" fmla="*/ 646 w 720"/>
                  <a:gd name="T63" fmla="*/ 231 h 248"/>
                  <a:gd name="T64" fmla="*/ 653 w 720"/>
                  <a:gd name="T65" fmla="*/ 239 h 248"/>
                  <a:gd name="T66" fmla="*/ 667 w 720"/>
                  <a:gd name="T67" fmla="*/ 247 h 248"/>
                  <a:gd name="T68" fmla="*/ 682 w 720"/>
                  <a:gd name="T69" fmla="*/ 248 h 248"/>
                  <a:gd name="T70" fmla="*/ 695 w 720"/>
                  <a:gd name="T71" fmla="*/ 245 h 248"/>
                  <a:gd name="T72" fmla="*/ 708 w 720"/>
                  <a:gd name="T73" fmla="*/ 235 h 248"/>
                  <a:gd name="T74" fmla="*/ 717 w 720"/>
                  <a:gd name="T75" fmla="*/ 224 h 248"/>
                  <a:gd name="T76" fmla="*/ 720 w 720"/>
                  <a:gd name="T77" fmla="*/ 209 h 248"/>
                  <a:gd name="T78" fmla="*/ 717 w 720"/>
                  <a:gd name="T79"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0" h="248">
                    <a:moveTo>
                      <a:pt x="711" y="185"/>
                    </a:moveTo>
                    <a:lnTo>
                      <a:pt x="711" y="185"/>
                    </a:lnTo>
                    <a:lnTo>
                      <a:pt x="701" y="172"/>
                    </a:lnTo>
                    <a:lnTo>
                      <a:pt x="690" y="158"/>
                    </a:lnTo>
                    <a:lnTo>
                      <a:pt x="679" y="145"/>
                    </a:lnTo>
                    <a:lnTo>
                      <a:pt x="668" y="133"/>
                    </a:lnTo>
                    <a:lnTo>
                      <a:pt x="656" y="121"/>
                    </a:lnTo>
                    <a:lnTo>
                      <a:pt x="644" y="110"/>
                    </a:lnTo>
                    <a:lnTo>
                      <a:pt x="632" y="100"/>
                    </a:lnTo>
                    <a:lnTo>
                      <a:pt x="619" y="89"/>
                    </a:lnTo>
                    <a:lnTo>
                      <a:pt x="594" y="72"/>
                    </a:lnTo>
                    <a:lnTo>
                      <a:pt x="568" y="56"/>
                    </a:lnTo>
                    <a:lnTo>
                      <a:pt x="540" y="44"/>
                    </a:lnTo>
                    <a:lnTo>
                      <a:pt x="513" y="32"/>
                    </a:lnTo>
                    <a:lnTo>
                      <a:pt x="484" y="23"/>
                    </a:lnTo>
                    <a:lnTo>
                      <a:pt x="457" y="16"/>
                    </a:lnTo>
                    <a:lnTo>
                      <a:pt x="429" y="10"/>
                    </a:lnTo>
                    <a:lnTo>
                      <a:pt x="401" y="5"/>
                    </a:lnTo>
                    <a:lnTo>
                      <a:pt x="373" y="2"/>
                    </a:lnTo>
                    <a:lnTo>
                      <a:pt x="346" y="1"/>
                    </a:lnTo>
                    <a:lnTo>
                      <a:pt x="318" y="0"/>
                    </a:lnTo>
                    <a:lnTo>
                      <a:pt x="292" y="1"/>
                    </a:lnTo>
                    <a:lnTo>
                      <a:pt x="265" y="3"/>
                    </a:lnTo>
                    <a:lnTo>
                      <a:pt x="239" y="5"/>
                    </a:lnTo>
                    <a:lnTo>
                      <a:pt x="215" y="9"/>
                    </a:lnTo>
                    <a:lnTo>
                      <a:pt x="190" y="12"/>
                    </a:lnTo>
                    <a:lnTo>
                      <a:pt x="145" y="20"/>
                    </a:lnTo>
                    <a:lnTo>
                      <a:pt x="104" y="30"/>
                    </a:lnTo>
                    <a:lnTo>
                      <a:pt x="68" y="40"/>
                    </a:lnTo>
                    <a:lnTo>
                      <a:pt x="38" y="50"/>
                    </a:lnTo>
                    <a:lnTo>
                      <a:pt x="15" y="58"/>
                    </a:lnTo>
                    <a:lnTo>
                      <a:pt x="0" y="63"/>
                    </a:lnTo>
                    <a:lnTo>
                      <a:pt x="25" y="138"/>
                    </a:lnTo>
                    <a:lnTo>
                      <a:pt x="40" y="133"/>
                    </a:lnTo>
                    <a:lnTo>
                      <a:pt x="62" y="126"/>
                    </a:lnTo>
                    <a:lnTo>
                      <a:pt x="90" y="117"/>
                    </a:lnTo>
                    <a:lnTo>
                      <a:pt x="123" y="108"/>
                    </a:lnTo>
                    <a:lnTo>
                      <a:pt x="162" y="99"/>
                    </a:lnTo>
                    <a:lnTo>
                      <a:pt x="203" y="91"/>
                    </a:lnTo>
                    <a:lnTo>
                      <a:pt x="226" y="87"/>
                    </a:lnTo>
                    <a:lnTo>
                      <a:pt x="248" y="84"/>
                    </a:lnTo>
                    <a:lnTo>
                      <a:pt x="271" y="82"/>
                    </a:lnTo>
                    <a:lnTo>
                      <a:pt x="295" y="81"/>
                    </a:lnTo>
                    <a:lnTo>
                      <a:pt x="318" y="81"/>
                    </a:lnTo>
                    <a:lnTo>
                      <a:pt x="343" y="81"/>
                    </a:lnTo>
                    <a:lnTo>
                      <a:pt x="367" y="82"/>
                    </a:lnTo>
                    <a:lnTo>
                      <a:pt x="391" y="84"/>
                    </a:lnTo>
                    <a:lnTo>
                      <a:pt x="415" y="88"/>
                    </a:lnTo>
                    <a:lnTo>
                      <a:pt x="439" y="94"/>
                    </a:lnTo>
                    <a:lnTo>
                      <a:pt x="462" y="99"/>
                    </a:lnTo>
                    <a:lnTo>
                      <a:pt x="486" y="108"/>
                    </a:lnTo>
                    <a:lnTo>
                      <a:pt x="508" y="116"/>
                    </a:lnTo>
                    <a:lnTo>
                      <a:pt x="529" y="127"/>
                    </a:lnTo>
                    <a:lnTo>
                      <a:pt x="551" y="140"/>
                    </a:lnTo>
                    <a:lnTo>
                      <a:pt x="572" y="154"/>
                    </a:lnTo>
                    <a:lnTo>
                      <a:pt x="581" y="162"/>
                    </a:lnTo>
                    <a:lnTo>
                      <a:pt x="592" y="170"/>
                    </a:lnTo>
                    <a:lnTo>
                      <a:pt x="602" y="179"/>
                    </a:lnTo>
                    <a:lnTo>
                      <a:pt x="611" y="189"/>
                    </a:lnTo>
                    <a:lnTo>
                      <a:pt x="620" y="198"/>
                    </a:lnTo>
                    <a:lnTo>
                      <a:pt x="629" y="209"/>
                    </a:lnTo>
                    <a:lnTo>
                      <a:pt x="638" y="219"/>
                    </a:lnTo>
                    <a:lnTo>
                      <a:pt x="646" y="231"/>
                    </a:lnTo>
                    <a:lnTo>
                      <a:pt x="646" y="231"/>
                    </a:lnTo>
                    <a:lnTo>
                      <a:pt x="646" y="231"/>
                    </a:lnTo>
                    <a:lnTo>
                      <a:pt x="653" y="239"/>
                    </a:lnTo>
                    <a:lnTo>
                      <a:pt x="659" y="244"/>
                    </a:lnTo>
                    <a:lnTo>
                      <a:pt x="667" y="247"/>
                    </a:lnTo>
                    <a:lnTo>
                      <a:pt x="674" y="248"/>
                    </a:lnTo>
                    <a:lnTo>
                      <a:pt x="682" y="248"/>
                    </a:lnTo>
                    <a:lnTo>
                      <a:pt x="689" y="247"/>
                    </a:lnTo>
                    <a:lnTo>
                      <a:pt x="695" y="245"/>
                    </a:lnTo>
                    <a:lnTo>
                      <a:pt x="702" y="241"/>
                    </a:lnTo>
                    <a:lnTo>
                      <a:pt x="708" y="235"/>
                    </a:lnTo>
                    <a:lnTo>
                      <a:pt x="713" y="230"/>
                    </a:lnTo>
                    <a:lnTo>
                      <a:pt x="717" y="224"/>
                    </a:lnTo>
                    <a:lnTo>
                      <a:pt x="719" y="216"/>
                    </a:lnTo>
                    <a:lnTo>
                      <a:pt x="720" y="209"/>
                    </a:lnTo>
                    <a:lnTo>
                      <a:pt x="719" y="201"/>
                    </a:lnTo>
                    <a:lnTo>
                      <a:pt x="717" y="193"/>
                    </a:lnTo>
                    <a:lnTo>
                      <a:pt x="711" y="1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3" name="Freeform 1041"/>
              <p:cNvSpPr>
                <a:spLocks/>
              </p:cNvSpPr>
              <p:nvPr/>
            </p:nvSpPr>
            <p:spPr bwMode="auto">
              <a:xfrm>
                <a:off x="2859" y="2094"/>
                <a:ext cx="398" cy="681"/>
              </a:xfrm>
              <a:custGeom>
                <a:avLst/>
                <a:gdLst>
                  <a:gd name="T0" fmla="*/ 1988 w 1993"/>
                  <a:gd name="T1" fmla="*/ 3349 h 3407"/>
                  <a:gd name="T2" fmla="*/ 1929 w 1993"/>
                  <a:gd name="T3" fmla="*/ 3239 h 3407"/>
                  <a:gd name="T4" fmla="*/ 1772 w 1993"/>
                  <a:gd name="T5" fmla="*/ 2943 h 3407"/>
                  <a:gd name="T6" fmla="*/ 1536 w 1993"/>
                  <a:gd name="T7" fmla="*/ 2510 h 3407"/>
                  <a:gd name="T8" fmla="*/ 1249 w 1993"/>
                  <a:gd name="T9" fmla="*/ 1988 h 3407"/>
                  <a:gd name="T10" fmla="*/ 935 w 1993"/>
                  <a:gd name="T11" fmla="*/ 1428 h 3407"/>
                  <a:gd name="T12" fmla="*/ 775 w 1993"/>
                  <a:gd name="T13" fmla="*/ 1149 h 3407"/>
                  <a:gd name="T14" fmla="*/ 617 w 1993"/>
                  <a:gd name="T15" fmla="*/ 877 h 3407"/>
                  <a:gd name="T16" fmla="*/ 465 w 1993"/>
                  <a:gd name="T17" fmla="*/ 620 h 3407"/>
                  <a:gd name="T18" fmla="*/ 319 w 1993"/>
                  <a:gd name="T19" fmla="*/ 385 h 3407"/>
                  <a:gd name="T20" fmla="*/ 186 w 1993"/>
                  <a:gd name="T21" fmla="*/ 176 h 3407"/>
                  <a:gd name="T22" fmla="*/ 65 w 1993"/>
                  <a:gd name="T23" fmla="*/ 0 h 3407"/>
                  <a:gd name="T24" fmla="*/ 58 w 1993"/>
                  <a:gd name="T25" fmla="*/ 128 h 3407"/>
                  <a:gd name="T26" fmla="*/ 184 w 1993"/>
                  <a:gd name="T27" fmla="*/ 320 h 3407"/>
                  <a:gd name="T28" fmla="*/ 322 w 1993"/>
                  <a:gd name="T29" fmla="*/ 542 h 3407"/>
                  <a:gd name="T30" fmla="*/ 471 w 1993"/>
                  <a:gd name="T31" fmla="*/ 788 h 3407"/>
                  <a:gd name="T32" fmla="*/ 627 w 1993"/>
                  <a:gd name="T33" fmla="*/ 1052 h 3407"/>
                  <a:gd name="T34" fmla="*/ 786 w 1993"/>
                  <a:gd name="T35" fmla="*/ 1327 h 3407"/>
                  <a:gd name="T36" fmla="*/ 1025 w 1993"/>
                  <a:gd name="T37" fmla="*/ 1750 h 3407"/>
                  <a:gd name="T38" fmla="*/ 1328 w 1993"/>
                  <a:gd name="T39" fmla="*/ 2296 h 3407"/>
                  <a:gd name="T40" fmla="*/ 1591 w 1993"/>
                  <a:gd name="T41" fmla="*/ 2779 h 3407"/>
                  <a:gd name="T42" fmla="*/ 1791 w 1993"/>
                  <a:gd name="T43" fmla="*/ 3149 h 3407"/>
                  <a:gd name="T44" fmla="*/ 1903 w 1993"/>
                  <a:gd name="T45" fmla="*/ 3357 h 3407"/>
                  <a:gd name="T46" fmla="*/ 1983 w 1993"/>
                  <a:gd name="T47" fmla="*/ 3394 h 3407"/>
                  <a:gd name="T48" fmla="*/ 1923 w 1993"/>
                  <a:gd name="T49" fmla="*/ 3394 h 3407"/>
                  <a:gd name="T50" fmla="*/ 1935 w 1993"/>
                  <a:gd name="T51" fmla="*/ 3404 h 3407"/>
                  <a:gd name="T52" fmla="*/ 1949 w 1993"/>
                  <a:gd name="T53" fmla="*/ 3407 h 3407"/>
                  <a:gd name="T54" fmla="*/ 1964 w 1993"/>
                  <a:gd name="T55" fmla="*/ 3405 h 3407"/>
                  <a:gd name="T56" fmla="*/ 1977 w 1993"/>
                  <a:gd name="T57" fmla="*/ 3399 h 3407"/>
                  <a:gd name="T58" fmla="*/ 1988 w 1993"/>
                  <a:gd name="T59" fmla="*/ 3388 h 3407"/>
                  <a:gd name="T60" fmla="*/ 1992 w 1993"/>
                  <a:gd name="T61" fmla="*/ 3373 h 3407"/>
                  <a:gd name="T62" fmla="*/ 1991 w 1993"/>
                  <a:gd name="T63" fmla="*/ 3357 h 3407"/>
                  <a:gd name="T64" fmla="*/ 1923 w 1993"/>
                  <a:gd name="T65" fmla="*/ 3341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3" h="3407">
                    <a:moveTo>
                      <a:pt x="1923" y="3341"/>
                    </a:moveTo>
                    <a:lnTo>
                      <a:pt x="1988" y="3349"/>
                    </a:lnTo>
                    <a:lnTo>
                      <a:pt x="1973" y="3320"/>
                    </a:lnTo>
                    <a:lnTo>
                      <a:pt x="1929" y="3239"/>
                    </a:lnTo>
                    <a:lnTo>
                      <a:pt x="1861" y="3111"/>
                    </a:lnTo>
                    <a:lnTo>
                      <a:pt x="1772" y="2943"/>
                    </a:lnTo>
                    <a:lnTo>
                      <a:pt x="1662" y="2741"/>
                    </a:lnTo>
                    <a:lnTo>
                      <a:pt x="1536" y="2510"/>
                    </a:lnTo>
                    <a:lnTo>
                      <a:pt x="1399" y="2257"/>
                    </a:lnTo>
                    <a:lnTo>
                      <a:pt x="1249" y="1988"/>
                    </a:lnTo>
                    <a:lnTo>
                      <a:pt x="1095" y="1710"/>
                    </a:lnTo>
                    <a:lnTo>
                      <a:pt x="935" y="1428"/>
                    </a:lnTo>
                    <a:lnTo>
                      <a:pt x="855" y="1287"/>
                    </a:lnTo>
                    <a:lnTo>
                      <a:pt x="775" y="1149"/>
                    </a:lnTo>
                    <a:lnTo>
                      <a:pt x="696" y="1011"/>
                    </a:lnTo>
                    <a:lnTo>
                      <a:pt x="617" y="877"/>
                    </a:lnTo>
                    <a:lnTo>
                      <a:pt x="540" y="747"/>
                    </a:lnTo>
                    <a:lnTo>
                      <a:pt x="465" y="620"/>
                    </a:lnTo>
                    <a:lnTo>
                      <a:pt x="390" y="500"/>
                    </a:lnTo>
                    <a:lnTo>
                      <a:pt x="319" y="385"/>
                    </a:lnTo>
                    <a:lnTo>
                      <a:pt x="251" y="277"/>
                    </a:lnTo>
                    <a:lnTo>
                      <a:pt x="186" y="176"/>
                    </a:lnTo>
                    <a:lnTo>
                      <a:pt x="124" y="83"/>
                    </a:lnTo>
                    <a:lnTo>
                      <a:pt x="65" y="0"/>
                    </a:lnTo>
                    <a:lnTo>
                      <a:pt x="0" y="46"/>
                    </a:lnTo>
                    <a:lnTo>
                      <a:pt x="58" y="128"/>
                    </a:lnTo>
                    <a:lnTo>
                      <a:pt x="119" y="220"/>
                    </a:lnTo>
                    <a:lnTo>
                      <a:pt x="184" y="320"/>
                    </a:lnTo>
                    <a:lnTo>
                      <a:pt x="252" y="428"/>
                    </a:lnTo>
                    <a:lnTo>
                      <a:pt x="322" y="542"/>
                    </a:lnTo>
                    <a:lnTo>
                      <a:pt x="396" y="662"/>
                    </a:lnTo>
                    <a:lnTo>
                      <a:pt x="471" y="788"/>
                    </a:lnTo>
                    <a:lnTo>
                      <a:pt x="548" y="918"/>
                    </a:lnTo>
                    <a:lnTo>
                      <a:pt x="627" y="1052"/>
                    </a:lnTo>
                    <a:lnTo>
                      <a:pt x="706" y="1188"/>
                    </a:lnTo>
                    <a:lnTo>
                      <a:pt x="786" y="1327"/>
                    </a:lnTo>
                    <a:lnTo>
                      <a:pt x="866" y="1467"/>
                    </a:lnTo>
                    <a:lnTo>
                      <a:pt x="1025" y="1750"/>
                    </a:lnTo>
                    <a:lnTo>
                      <a:pt x="1180" y="2028"/>
                    </a:lnTo>
                    <a:lnTo>
                      <a:pt x="1328" y="2296"/>
                    </a:lnTo>
                    <a:lnTo>
                      <a:pt x="1467" y="2548"/>
                    </a:lnTo>
                    <a:lnTo>
                      <a:pt x="1591" y="2779"/>
                    </a:lnTo>
                    <a:lnTo>
                      <a:pt x="1701" y="2981"/>
                    </a:lnTo>
                    <a:lnTo>
                      <a:pt x="1791" y="3149"/>
                    </a:lnTo>
                    <a:lnTo>
                      <a:pt x="1859" y="3276"/>
                    </a:lnTo>
                    <a:lnTo>
                      <a:pt x="1903" y="3357"/>
                    </a:lnTo>
                    <a:lnTo>
                      <a:pt x="1917" y="3386"/>
                    </a:lnTo>
                    <a:lnTo>
                      <a:pt x="1983" y="3394"/>
                    </a:lnTo>
                    <a:lnTo>
                      <a:pt x="1917" y="3386"/>
                    </a:lnTo>
                    <a:lnTo>
                      <a:pt x="1923" y="3394"/>
                    </a:lnTo>
                    <a:lnTo>
                      <a:pt x="1928" y="3400"/>
                    </a:lnTo>
                    <a:lnTo>
                      <a:pt x="1935" y="3404"/>
                    </a:lnTo>
                    <a:lnTo>
                      <a:pt x="1942" y="3406"/>
                    </a:lnTo>
                    <a:lnTo>
                      <a:pt x="1949" y="3407"/>
                    </a:lnTo>
                    <a:lnTo>
                      <a:pt x="1957" y="3407"/>
                    </a:lnTo>
                    <a:lnTo>
                      <a:pt x="1964" y="3405"/>
                    </a:lnTo>
                    <a:lnTo>
                      <a:pt x="1971" y="3403"/>
                    </a:lnTo>
                    <a:lnTo>
                      <a:pt x="1977" y="3399"/>
                    </a:lnTo>
                    <a:lnTo>
                      <a:pt x="1983" y="3394"/>
                    </a:lnTo>
                    <a:lnTo>
                      <a:pt x="1988" y="3388"/>
                    </a:lnTo>
                    <a:lnTo>
                      <a:pt x="1991" y="3381"/>
                    </a:lnTo>
                    <a:lnTo>
                      <a:pt x="1992" y="3373"/>
                    </a:lnTo>
                    <a:lnTo>
                      <a:pt x="1993" y="3366"/>
                    </a:lnTo>
                    <a:lnTo>
                      <a:pt x="1991" y="3357"/>
                    </a:lnTo>
                    <a:lnTo>
                      <a:pt x="1988" y="3349"/>
                    </a:lnTo>
                    <a:lnTo>
                      <a:pt x="1923" y="33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4" name="Freeform 1042"/>
              <p:cNvSpPr>
                <a:spLocks/>
              </p:cNvSpPr>
              <p:nvPr/>
            </p:nvSpPr>
            <p:spPr bwMode="auto">
              <a:xfrm>
                <a:off x="3243" y="2482"/>
                <a:ext cx="323" cy="291"/>
              </a:xfrm>
              <a:custGeom>
                <a:avLst/>
                <a:gdLst>
                  <a:gd name="T0" fmla="*/ 1567 w 1615"/>
                  <a:gd name="T1" fmla="*/ 2 h 1453"/>
                  <a:gd name="T2" fmla="*/ 1524 w 1615"/>
                  <a:gd name="T3" fmla="*/ 14 h 1453"/>
                  <a:gd name="T4" fmla="*/ 1478 w 1615"/>
                  <a:gd name="T5" fmla="*/ 35 h 1453"/>
                  <a:gd name="T6" fmla="*/ 1430 w 1615"/>
                  <a:gd name="T7" fmla="*/ 60 h 1453"/>
                  <a:gd name="T8" fmla="*/ 1379 w 1615"/>
                  <a:gd name="T9" fmla="*/ 91 h 1453"/>
                  <a:gd name="T10" fmla="*/ 1324 w 1615"/>
                  <a:gd name="T11" fmla="*/ 127 h 1453"/>
                  <a:gd name="T12" fmla="*/ 1267 w 1615"/>
                  <a:gd name="T13" fmla="*/ 168 h 1453"/>
                  <a:gd name="T14" fmla="*/ 1148 w 1615"/>
                  <a:gd name="T15" fmla="*/ 263 h 1453"/>
                  <a:gd name="T16" fmla="*/ 1022 w 1615"/>
                  <a:gd name="T17" fmla="*/ 370 h 1453"/>
                  <a:gd name="T18" fmla="*/ 892 w 1615"/>
                  <a:gd name="T19" fmla="*/ 487 h 1453"/>
                  <a:gd name="T20" fmla="*/ 761 w 1615"/>
                  <a:gd name="T21" fmla="*/ 611 h 1453"/>
                  <a:gd name="T22" fmla="*/ 631 w 1615"/>
                  <a:gd name="T23" fmla="*/ 738 h 1453"/>
                  <a:gd name="T24" fmla="*/ 389 w 1615"/>
                  <a:gd name="T25" fmla="*/ 983 h 1453"/>
                  <a:gd name="T26" fmla="*/ 188 w 1615"/>
                  <a:gd name="T27" fmla="*/ 1195 h 1453"/>
                  <a:gd name="T28" fmla="*/ 51 w 1615"/>
                  <a:gd name="T29" fmla="*/ 1344 h 1453"/>
                  <a:gd name="T30" fmla="*/ 0 w 1615"/>
                  <a:gd name="T31" fmla="*/ 1400 h 1453"/>
                  <a:gd name="T32" fmla="*/ 72 w 1615"/>
                  <a:gd name="T33" fmla="*/ 1439 h 1453"/>
                  <a:gd name="T34" fmla="*/ 169 w 1615"/>
                  <a:gd name="T35" fmla="*/ 1333 h 1453"/>
                  <a:gd name="T36" fmla="*/ 340 w 1615"/>
                  <a:gd name="T37" fmla="*/ 1150 h 1453"/>
                  <a:gd name="T38" fmla="*/ 564 w 1615"/>
                  <a:gd name="T39" fmla="*/ 919 h 1453"/>
                  <a:gd name="T40" fmla="*/ 751 w 1615"/>
                  <a:gd name="T41" fmla="*/ 731 h 1453"/>
                  <a:gd name="T42" fmla="*/ 881 w 1615"/>
                  <a:gd name="T43" fmla="*/ 607 h 1453"/>
                  <a:gd name="T44" fmla="*/ 1010 w 1615"/>
                  <a:gd name="T45" fmla="*/ 486 h 1453"/>
                  <a:gd name="T46" fmla="*/ 1137 w 1615"/>
                  <a:gd name="T47" fmla="*/ 375 h 1453"/>
                  <a:gd name="T48" fmla="*/ 1257 w 1615"/>
                  <a:gd name="T49" fmla="*/ 276 h 1453"/>
                  <a:gd name="T50" fmla="*/ 1343 w 1615"/>
                  <a:gd name="T51" fmla="*/ 211 h 1453"/>
                  <a:gd name="T52" fmla="*/ 1396 w 1615"/>
                  <a:gd name="T53" fmla="*/ 175 h 1453"/>
                  <a:gd name="T54" fmla="*/ 1446 w 1615"/>
                  <a:gd name="T55" fmla="*/ 143 h 1453"/>
                  <a:gd name="T56" fmla="*/ 1492 w 1615"/>
                  <a:gd name="T57" fmla="*/ 117 h 1453"/>
                  <a:gd name="T58" fmla="*/ 1533 w 1615"/>
                  <a:gd name="T59" fmla="*/ 97 h 1453"/>
                  <a:gd name="T60" fmla="*/ 1568 w 1615"/>
                  <a:gd name="T61" fmla="*/ 84 h 1453"/>
                  <a:gd name="T62" fmla="*/ 1584 w 1615"/>
                  <a:gd name="T63" fmla="*/ 79 h 1453"/>
                  <a:gd name="T64" fmla="*/ 1593 w 1615"/>
                  <a:gd name="T65" fmla="*/ 76 h 1453"/>
                  <a:gd name="T66" fmla="*/ 1607 w 1615"/>
                  <a:gd name="T67" fmla="*/ 67 h 1453"/>
                  <a:gd name="T68" fmla="*/ 1614 w 1615"/>
                  <a:gd name="T69" fmla="*/ 54 h 1453"/>
                  <a:gd name="T70" fmla="*/ 1615 w 1615"/>
                  <a:gd name="T71" fmla="*/ 39 h 1453"/>
                  <a:gd name="T72" fmla="*/ 1612 w 1615"/>
                  <a:gd name="T73" fmla="*/ 25 h 1453"/>
                  <a:gd name="T74" fmla="*/ 1605 w 1615"/>
                  <a:gd name="T75" fmla="*/ 12 h 1453"/>
                  <a:gd name="T76" fmla="*/ 1593 w 1615"/>
                  <a:gd name="T77" fmla="*/ 4 h 1453"/>
                  <a:gd name="T78" fmla="*/ 1577 w 1615"/>
                  <a:gd name="T79" fmla="*/ 0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5" h="1453">
                    <a:moveTo>
                      <a:pt x="1567" y="2"/>
                    </a:moveTo>
                    <a:lnTo>
                      <a:pt x="1567" y="2"/>
                    </a:lnTo>
                    <a:lnTo>
                      <a:pt x="1546" y="7"/>
                    </a:lnTo>
                    <a:lnTo>
                      <a:pt x="1524" y="14"/>
                    </a:lnTo>
                    <a:lnTo>
                      <a:pt x="1501" y="24"/>
                    </a:lnTo>
                    <a:lnTo>
                      <a:pt x="1478" y="35"/>
                    </a:lnTo>
                    <a:lnTo>
                      <a:pt x="1454" y="46"/>
                    </a:lnTo>
                    <a:lnTo>
                      <a:pt x="1430" y="60"/>
                    </a:lnTo>
                    <a:lnTo>
                      <a:pt x="1404" y="75"/>
                    </a:lnTo>
                    <a:lnTo>
                      <a:pt x="1379" y="91"/>
                    </a:lnTo>
                    <a:lnTo>
                      <a:pt x="1351" y="108"/>
                    </a:lnTo>
                    <a:lnTo>
                      <a:pt x="1324" y="127"/>
                    </a:lnTo>
                    <a:lnTo>
                      <a:pt x="1296" y="148"/>
                    </a:lnTo>
                    <a:lnTo>
                      <a:pt x="1267" y="168"/>
                    </a:lnTo>
                    <a:lnTo>
                      <a:pt x="1208" y="214"/>
                    </a:lnTo>
                    <a:lnTo>
                      <a:pt x="1148" y="263"/>
                    </a:lnTo>
                    <a:lnTo>
                      <a:pt x="1085" y="315"/>
                    </a:lnTo>
                    <a:lnTo>
                      <a:pt x="1022" y="370"/>
                    </a:lnTo>
                    <a:lnTo>
                      <a:pt x="957" y="428"/>
                    </a:lnTo>
                    <a:lnTo>
                      <a:pt x="892" y="487"/>
                    </a:lnTo>
                    <a:lnTo>
                      <a:pt x="826" y="548"/>
                    </a:lnTo>
                    <a:lnTo>
                      <a:pt x="761" y="611"/>
                    </a:lnTo>
                    <a:lnTo>
                      <a:pt x="696" y="674"/>
                    </a:lnTo>
                    <a:lnTo>
                      <a:pt x="631" y="738"/>
                    </a:lnTo>
                    <a:lnTo>
                      <a:pt x="506" y="862"/>
                    </a:lnTo>
                    <a:lnTo>
                      <a:pt x="389" y="983"/>
                    </a:lnTo>
                    <a:lnTo>
                      <a:pt x="282" y="1095"/>
                    </a:lnTo>
                    <a:lnTo>
                      <a:pt x="188" y="1195"/>
                    </a:lnTo>
                    <a:lnTo>
                      <a:pt x="110" y="1279"/>
                    </a:lnTo>
                    <a:lnTo>
                      <a:pt x="51" y="1344"/>
                    </a:lnTo>
                    <a:lnTo>
                      <a:pt x="14" y="1385"/>
                    </a:lnTo>
                    <a:lnTo>
                      <a:pt x="0" y="1400"/>
                    </a:lnTo>
                    <a:lnTo>
                      <a:pt x="60" y="1453"/>
                    </a:lnTo>
                    <a:lnTo>
                      <a:pt x="72" y="1439"/>
                    </a:lnTo>
                    <a:lnTo>
                      <a:pt x="110" y="1397"/>
                    </a:lnTo>
                    <a:lnTo>
                      <a:pt x="169" y="1333"/>
                    </a:lnTo>
                    <a:lnTo>
                      <a:pt x="247" y="1249"/>
                    </a:lnTo>
                    <a:lnTo>
                      <a:pt x="340" y="1150"/>
                    </a:lnTo>
                    <a:lnTo>
                      <a:pt x="446" y="1038"/>
                    </a:lnTo>
                    <a:lnTo>
                      <a:pt x="564" y="919"/>
                    </a:lnTo>
                    <a:lnTo>
                      <a:pt x="687" y="794"/>
                    </a:lnTo>
                    <a:lnTo>
                      <a:pt x="751" y="731"/>
                    </a:lnTo>
                    <a:lnTo>
                      <a:pt x="816" y="668"/>
                    </a:lnTo>
                    <a:lnTo>
                      <a:pt x="881" y="607"/>
                    </a:lnTo>
                    <a:lnTo>
                      <a:pt x="945" y="546"/>
                    </a:lnTo>
                    <a:lnTo>
                      <a:pt x="1010" y="486"/>
                    </a:lnTo>
                    <a:lnTo>
                      <a:pt x="1074" y="430"/>
                    </a:lnTo>
                    <a:lnTo>
                      <a:pt x="1137" y="375"/>
                    </a:lnTo>
                    <a:lnTo>
                      <a:pt x="1199" y="324"/>
                    </a:lnTo>
                    <a:lnTo>
                      <a:pt x="1257" y="276"/>
                    </a:lnTo>
                    <a:lnTo>
                      <a:pt x="1315" y="232"/>
                    </a:lnTo>
                    <a:lnTo>
                      <a:pt x="1343" y="211"/>
                    </a:lnTo>
                    <a:lnTo>
                      <a:pt x="1369" y="192"/>
                    </a:lnTo>
                    <a:lnTo>
                      <a:pt x="1396" y="175"/>
                    </a:lnTo>
                    <a:lnTo>
                      <a:pt x="1421" y="158"/>
                    </a:lnTo>
                    <a:lnTo>
                      <a:pt x="1446" y="143"/>
                    </a:lnTo>
                    <a:lnTo>
                      <a:pt x="1469" y="129"/>
                    </a:lnTo>
                    <a:lnTo>
                      <a:pt x="1492" y="117"/>
                    </a:lnTo>
                    <a:lnTo>
                      <a:pt x="1513" y="106"/>
                    </a:lnTo>
                    <a:lnTo>
                      <a:pt x="1533" y="97"/>
                    </a:lnTo>
                    <a:lnTo>
                      <a:pt x="1551" y="89"/>
                    </a:lnTo>
                    <a:lnTo>
                      <a:pt x="1568" y="84"/>
                    </a:lnTo>
                    <a:lnTo>
                      <a:pt x="1584" y="79"/>
                    </a:lnTo>
                    <a:lnTo>
                      <a:pt x="1584" y="79"/>
                    </a:lnTo>
                    <a:lnTo>
                      <a:pt x="1584" y="79"/>
                    </a:lnTo>
                    <a:lnTo>
                      <a:pt x="1593" y="76"/>
                    </a:lnTo>
                    <a:lnTo>
                      <a:pt x="1600" y="72"/>
                    </a:lnTo>
                    <a:lnTo>
                      <a:pt x="1607" y="67"/>
                    </a:lnTo>
                    <a:lnTo>
                      <a:pt x="1611" y="61"/>
                    </a:lnTo>
                    <a:lnTo>
                      <a:pt x="1614" y="54"/>
                    </a:lnTo>
                    <a:lnTo>
                      <a:pt x="1615" y="46"/>
                    </a:lnTo>
                    <a:lnTo>
                      <a:pt x="1615" y="39"/>
                    </a:lnTo>
                    <a:lnTo>
                      <a:pt x="1615" y="31"/>
                    </a:lnTo>
                    <a:lnTo>
                      <a:pt x="1612" y="25"/>
                    </a:lnTo>
                    <a:lnTo>
                      <a:pt x="1609" y="19"/>
                    </a:lnTo>
                    <a:lnTo>
                      <a:pt x="1605" y="12"/>
                    </a:lnTo>
                    <a:lnTo>
                      <a:pt x="1599" y="7"/>
                    </a:lnTo>
                    <a:lnTo>
                      <a:pt x="1593" y="4"/>
                    </a:lnTo>
                    <a:lnTo>
                      <a:pt x="1585" y="2"/>
                    </a:lnTo>
                    <a:lnTo>
                      <a:pt x="1577" y="0"/>
                    </a:lnTo>
                    <a:lnTo>
                      <a:pt x="156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5" name="Freeform 1043"/>
              <p:cNvSpPr>
                <a:spLocks/>
              </p:cNvSpPr>
              <p:nvPr/>
            </p:nvSpPr>
            <p:spPr bwMode="auto">
              <a:xfrm>
                <a:off x="3557" y="2473"/>
                <a:ext cx="121" cy="30"/>
              </a:xfrm>
              <a:custGeom>
                <a:avLst/>
                <a:gdLst>
                  <a:gd name="T0" fmla="*/ 584 w 609"/>
                  <a:gd name="T1" fmla="*/ 73 h 150"/>
                  <a:gd name="T2" fmla="*/ 526 w 609"/>
                  <a:gd name="T3" fmla="*/ 50 h 150"/>
                  <a:gd name="T4" fmla="*/ 470 w 609"/>
                  <a:gd name="T5" fmla="*/ 32 h 150"/>
                  <a:gd name="T6" fmla="*/ 416 w 609"/>
                  <a:gd name="T7" fmla="*/ 18 h 150"/>
                  <a:gd name="T8" fmla="*/ 366 w 609"/>
                  <a:gd name="T9" fmla="*/ 8 h 150"/>
                  <a:gd name="T10" fmla="*/ 317 w 609"/>
                  <a:gd name="T11" fmla="*/ 3 h 150"/>
                  <a:gd name="T12" fmla="*/ 272 w 609"/>
                  <a:gd name="T13" fmla="*/ 0 h 150"/>
                  <a:gd name="T14" fmla="*/ 229 w 609"/>
                  <a:gd name="T15" fmla="*/ 0 h 150"/>
                  <a:gd name="T16" fmla="*/ 190 w 609"/>
                  <a:gd name="T17" fmla="*/ 3 h 150"/>
                  <a:gd name="T18" fmla="*/ 122 w 609"/>
                  <a:gd name="T19" fmla="*/ 13 h 150"/>
                  <a:gd name="T20" fmla="*/ 65 w 609"/>
                  <a:gd name="T21" fmla="*/ 25 h 150"/>
                  <a:gd name="T22" fmla="*/ 0 w 609"/>
                  <a:gd name="T23" fmla="*/ 45 h 150"/>
                  <a:gd name="T24" fmla="*/ 47 w 609"/>
                  <a:gd name="T25" fmla="*/ 114 h 150"/>
                  <a:gd name="T26" fmla="*/ 110 w 609"/>
                  <a:gd name="T27" fmla="*/ 97 h 150"/>
                  <a:gd name="T28" fmla="*/ 166 w 609"/>
                  <a:gd name="T29" fmla="*/ 86 h 150"/>
                  <a:gd name="T30" fmla="*/ 215 w 609"/>
                  <a:gd name="T31" fmla="*/ 81 h 150"/>
                  <a:gd name="T32" fmla="*/ 251 w 609"/>
                  <a:gd name="T33" fmla="*/ 80 h 150"/>
                  <a:gd name="T34" fmla="*/ 289 w 609"/>
                  <a:gd name="T35" fmla="*/ 81 h 150"/>
                  <a:gd name="T36" fmla="*/ 332 w 609"/>
                  <a:gd name="T37" fmla="*/ 85 h 150"/>
                  <a:gd name="T38" fmla="*/ 375 w 609"/>
                  <a:gd name="T39" fmla="*/ 91 h 150"/>
                  <a:gd name="T40" fmla="*/ 423 w 609"/>
                  <a:gd name="T41" fmla="*/ 102 h 150"/>
                  <a:gd name="T42" fmla="*/ 473 w 609"/>
                  <a:gd name="T43" fmla="*/ 116 h 150"/>
                  <a:gd name="T44" fmla="*/ 526 w 609"/>
                  <a:gd name="T45" fmla="*/ 135 h 150"/>
                  <a:gd name="T46" fmla="*/ 553 w 609"/>
                  <a:gd name="T47" fmla="*/ 147 h 150"/>
                  <a:gd name="T48" fmla="*/ 562 w 609"/>
                  <a:gd name="T49" fmla="*/ 149 h 150"/>
                  <a:gd name="T50" fmla="*/ 578 w 609"/>
                  <a:gd name="T51" fmla="*/ 149 h 150"/>
                  <a:gd name="T52" fmla="*/ 592 w 609"/>
                  <a:gd name="T53" fmla="*/ 144 h 150"/>
                  <a:gd name="T54" fmla="*/ 601 w 609"/>
                  <a:gd name="T55" fmla="*/ 132 h 150"/>
                  <a:gd name="T56" fmla="*/ 608 w 609"/>
                  <a:gd name="T57" fmla="*/ 119 h 150"/>
                  <a:gd name="T58" fmla="*/ 609 w 609"/>
                  <a:gd name="T59" fmla="*/ 104 h 150"/>
                  <a:gd name="T60" fmla="*/ 604 w 609"/>
                  <a:gd name="T61" fmla="*/ 90 h 150"/>
                  <a:gd name="T62" fmla="*/ 593 w 609"/>
                  <a:gd name="T63" fmla="*/ 7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9" h="150">
                    <a:moveTo>
                      <a:pt x="584" y="73"/>
                    </a:moveTo>
                    <a:lnTo>
                      <a:pt x="584" y="73"/>
                    </a:lnTo>
                    <a:lnTo>
                      <a:pt x="554" y="62"/>
                    </a:lnTo>
                    <a:lnTo>
                      <a:pt x="526" y="50"/>
                    </a:lnTo>
                    <a:lnTo>
                      <a:pt x="498" y="40"/>
                    </a:lnTo>
                    <a:lnTo>
                      <a:pt x="470" y="32"/>
                    </a:lnTo>
                    <a:lnTo>
                      <a:pt x="443" y="24"/>
                    </a:lnTo>
                    <a:lnTo>
                      <a:pt x="416" y="18"/>
                    </a:lnTo>
                    <a:lnTo>
                      <a:pt x="390" y="13"/>
                    </a:lnTo>
                    <a:lnTo>
                      <a:pt x="366" y="8"/>
                    </a:lnTo>
                    <a:lnTo>
                      <a:pt x="341" y="5"/>
                    </a:lnTo>
                    <a:lnTo>
                      <a:pt x="317" y="3"/>
                    </a:lnTo>
                    <a:lnTo>
                      <a:pt x="294" y="1"/>
                    </a:lnTo>
                    <a:lnTo>
                      <a:pt x="272" y="0"/>
                    </a:lnTo>
                    <a:lnTo>
                      <a:pt x="251" y="0"/>
                    </a:lnTo>
                    <a:lnTo>
                      <a:pt x="229" y="0"/>
                    </a:lnTo>
                    <a:lnTo>
                      <a:pt x="209" y="1"/>
                    </a:lnTo>
                    <a:lnTo>
                      <a:pt x="190" y="3"/>
                    </a:lnTo>
                    <a:lnTo>
                      <a:pt x="154" y="7"/>
                    </a:lnTo>
                    <a:lnTo>
                      <a:pt x="122" y="13"/>
                    </a:lnTo>
                    <a:lnTo>
                      <a:pt x="92" y="19"/>
                    </a:lnTo>
                    <a:lnTo>
                      <a:pt x="65" y="25"/>
                    </a:lnTo>
                    <a:lnTo>
                      <a:pt x="25" y="37"/>
                    </a:lnTo>
                    <a:lnTo>
                      <a:pt x="0" y="45"/>
                    </a:lnTo>
                    <a:lnTo>
                      <a:pt x="17" y="122"/>
                    </a:lnTo>
                    <a:lnTo>
                      <a:pt x="47" y="114"/>
                    </a:lnTo>
                    <a:lnTo>
                      <a:pt x="87" y="102"/>
                    </a:lnTo>
                    <a:lnTo>
                      <a:pt x="110" y="97"/>
                    </a:lnTo>
                    <a:lnTo>
                      <a:pt x="136" y="90"/>
                    </a:lnTo>
                    <a:lnTo>
                      <a:pt x="166" y="86"/>
                    </a:lnTo>
                    <a:lnTo>
                      <a:pt x="198" y="82"/>
                    </a:lnTo>
                    <a:lnTo>
                      <a:pt x="215" y="81"/>
                    </a:lnTo>
                    <a:lnTo>
                      <a:pt x="233" y="80"/>
                    </a:lnTo>
                    <a:lnTo>
                      <a:pt x="251" y="80"/>
                    </a:lnTo>
                    <a:lnTo>
                      <a:pt x="270" y="80"/>
                    </a:lnTo>
                    <a:lnTo>
                      <a:pt x="289" y="81"/>
                    </a:lnTo>
                    <a:lnTo>
                      <a:pt x="310" y="83"/>
                    </a:lnTo>
                    <a:lnTo>
                      <a:pt x="332" y="85"/>
                    </a:lnTo>
                    <a:lnTo>
                      <a:pt x="353" y="87"/>
                    </a:lnTo>
                    <a:lnTo>
                      <a:pt x="375" y="91"/>
                    </a:lnTo>
                    <a:lnTo>
                      <a:pt x="399" y="96"/>
                    </a:lnTo>
                    <a:lnTo>
                      <a:pt x="423" y="102"/>
                    </a:lnTo>
                    <a:lnTo>
                      <a:pt x="448" y="108"/>
                    </a:lnTo>
                    <a:lnTo>
                      <a:pt x="473" y="116"/>
                    </a:lnTo>
                    <a:lnTo>
                      <a:pt x="499" y="126"/>
                    </a:lnTo>
                    <a:lnTo>
                      <a:pt x="526" y="135"/>
                    </a:lnTo>
                    <a:lnTo>
                      <a:pt x="553" y="147"/>
                    </a:lnTo>
                    <a:lnTo>
                      <a:pt x="553" y="147"/>
                    </a:lnTo>
                    <a:lnTo>
                      <a:pt x="553" y="147"/>
                    </a:lnTo>
                    <a:lnTo>
                      <a:pt x="562" y="149"/>
                    </a:lnTo>
                    <a:lnTo>
                      <a:pt x="570" y="150"/>
                    </a:lnTo>
                    <a:lnTo>
                      <a:pt x="578" y="149"/>
                    </a:lnTo>
                    <a:lnTo>
                      <a:pt x="585" y="147"/>
                    </a:lnTo>
                    <a:lnTo>
                      <a:pt x="592" y="144"/>
                    </a:lnTo>
                    <a:lnTo>
                      <a:pt x="597" y="138"/>
                    </a:lnTo>
                    <a:lnTo>
                      <a:pt x="601" y="132"/>
                    </a:lnTo>
                    <a:lnTo>
                      <a:pt x="606" y="126"/>
                    </a:lnTo>
                    <a:lnTo>
                      <a:pt x="608" y="119"/>
                    </a:lnTo>
                    <a:lnTo>
                      <a:pt x="609" y="112"/>
                    </a:lnTo>
                    <a:lnTo>
                      <a:pt x="609" y="104"/>
                    </a:lnTo>
                    <a:lnTo>
                      <a:pt x="607" y="97"/>
                    </a:lnTo>
                    <a:lnTo>
                      <a:pt x="604" y="90"/>
                    </a:lnTo>
                    <a:lnTo>
                      <a:pt x="599" y="84"/>
                    </a:lnTo>
                    <a:lnTo>
                      <a:pt x="593" y="78"/>
                    </a:lnTo>
                    <a:lnTo>
                      <a:pt x="584"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6" name="Freeform 1044"/>
              <p:cNvSpPr>
                <a:spLocks/>
              </p:cNvSpPr>
              <p:nvPr/>
            </p:nvSpPr>
            <p:spPr bwMode="auto">
              <a:xfrm>
                <a:off x="3667" y="2488"/>
                <a:ext cx="411" cy="517"/>
              </a:xfrm>
              <a:custGeom>
                <a:avLst/>
                <a:gdLst>
                  <a:gd name="T0" fmla="*/ 2049 w 2056"/>
                  <a:gd name="T1" fmla="*/ 2520 h 2583"/>
                  <a:gd name="T2" fmla="*/ 1980 w 2056"/>
                  <a:gd name="T3" fmla="*/ 2420 h 2583"/>
                  <a:gd name="T4" fmla="*/ 1797 w 2056"/>
                  <a:gd name="T5" fmla="*/ 2155 h 2583"/>
                  <a:gd name="T6" fmla="*/ 1530 w 2056"/>
                  <a:gd name="T7" fmla="*/ 1776 h 2583"/>
                  <a:gd name="T8" fmla="*/ 1375 w 2056"/>
                  <a:gd name="T9" fmla="*/ 1561 h 2583"/>
                  <a:gd name="T10" fmla="*/ 1210 w 2056"/>
                  <a:gd name="T11" fmla="*/ 1336 h 2583"/>
                  <a:gd name="T12" fmla="*/ 1042 w 2056"/>
                  <a:gd name="T13" fmla="*/ 1110 h 2583"/>
                  <a:gd name="T14" fmla="*/ 871 w 2056"/>
                  <a:gd name="T15" fmla="*/ 888 h 2583"/>
                  <a:gd name="T16" fmla="*/ 703 w 2056"/>
                  <a:gd name="T17" fmla="*/ 677 h 2583"/>
                  <a:gd name="T18" fmla="*/ 542 w 2056"/>
                  <a:gd name="T19" fmla="*/ 482 h 2583"/>
                  <a:gd name="T20" fmla="*/ 390 w 2056"/>
                  <a:gd name="T21" fmla="*/ 311 h 2583"/>
                  <a:gd name="T22" fmla="*/ 320 w 2056"/>
                  <a:gd name="T23" fmla="*/ 237 h 2583"/>
                  <a:gd name="T24" fmla="*/ 254 w 2056"/>
                  <a:gd name="T25" fmla="*/ 170 h 2583"/>
                  <a:gd name="T26" fmla="*/ 192 w 2056"/>
                  <a:gd name="T27" fmla="*/ 112 h 2583"/>
                  <a:gd name="T28" fmla="*/ 134 w 2056"/>
                  <a:gd name="T29" fmla="*/ 64 h 2583"/>
                  <a:gd name="T30" fmla="*/ 81 w 2056"/>
                  <a:gd name="T31" fmla="*/ 27 h 2583"/>
                  <a:gd name="T32" fmla="*/ 31 w 2056"/>
                  <a:gd name="T33" fmla="*/ 0 h 2583"/>
                  <a:gd name="T34" fmla="*/ 19 w 2056"/>
                  <a:gd name="T35" fmla="*/ 82 h 2583"/>
                  <a:gd name="T36" fmla="*/ 61 w 2056"/>
                  <a:gd name="T37" fmla="*/ 110 h 2583"/>
                  <a:gd name="T38" fmla="*/ 111 w 2056"/>
                  <a:gd name="T39" fmla="*/ 148 h 2583"/>
                  <a:gd name="T40" fmla="*/ 168 w 2056"/>
                  <a:gd name="T41" fmla="*/ 198 h 2583"/>
                  <a:gd name="T42" fmla="*/ 231 w 2056"/>
                  <a:gd name="T43" fmla="*/ 258 h 2583"/>
                  <a:gd name="T44" fmla="*/ 297 w 2056"/>
                  <a:gd name="T45" fmla="*/ 327 h 2583"/>
                  <a:gd name="T46" fmla="*/ 405 w 2056"/>
                  <a:gd name="T47" fmla="*/ 446 h 2583"/>
                  <a:gd name="T48" fmla="*/ 560 w 2056"/>
                  <a:gd name="T49" fmla="*/ 628 h 2583"/>
                  <a:gd name="T50" fmla="*/ 724 w 2056"/>
                  <a:gd name="T51" fmla="*/ 830 h 2583"/>
                  <a:gd name="T52" fmla="*/ 892 w 2056"/>
                  <a:gd name="T53" fmla="*/ 1047 h 2583"/>
                  <a:gd name="T54" fmla="*/ 1062 w 2056"/>
                  <a:gd name="T55" fmla="*/ 1271 h 2583"/>
                  <a:gd name="T56" fmla="*/ 1229 w 2056"/>
                  <a:gd name="T57" fmla="*/ 1496 h 2583"/>
                  <a:gd name="T58" fmla="*/ 1389 w 2056"/>
                  <a:gd name="T59" fmla="*/ 1717 h 2583"/>
                  <a:gd name="T60" fmla="*/ 1606 w 2056"/>
                  <a:gd name="T61" fmla="*/ 2022 h 2583"/>
                  <a:gd name="T62" fmla="*/ 1835 w 2056"/>
                  <a:gd name="T63" fmla="*/ 2351 h 2583"/>
                  <a:gd name="T64" fmla="*/ 1964 w 2056"/>
                  <a:gd name="T65" fmla="*/ 2539 h 2583"/>
                  <a:gd name="T66" fmla="*/ 2016 w 2056"/>
                  <a:gd name="T67" fmla="*/ 2583 h 2583"/>
                  <a:gd name="T68" fmla="*/ 1988 w 2056"/>
                  <a:gd name="T69" fmla="*/ 2572 h 2583"/>
                  <a:gd name="T70" fmla="*/ 2002 w 2056"/>
                  <a:gd name="T71" fmla="*/ 2581 h 2583"/>
                  <a:gd name="T72" fmla="*/ 2017 w 2056"/>
                  <a:gd name="T73" fmla="*/ 2583 h 2583"/>
                  <a:gd name="T74" fmla="*/ 2032 w 2056"/>
                  <a:gd name="T75" fmla="*/ 2580 h 2583"/>
                  <a:gd name="T76" fmla="*/ 2043 w 2056"/>
                  <a:gd name="T77" fmla="*/ 2571 h 2583"/>
                  <a:gd name="T78" fmla="*/ 2053 w 2056"/>
                  <a:gd name="T79" fmla="*/ 2559 h 2583"/>
                  <a:gd name="T80" fmla="*/ 2056 w 2056"/>
                  <a:gd name="T81" fmla="*/ 2544 h 2583"/>
                  <a:gd name="T82" fmla="*/ 2053 w 2056"/>
                  <a:gd name="T83" fmla="*/ 2528 h 2583"/>
                  <a:gd name="T84" fmla="*/ 2016 w 2056"/>
                  <a:gd name="T85" fmla="*/ 2503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56" h="2583">
                    <a:moveTo>
                      <a:pt x="2016" y="2503"/>
                    </a:moveTo>
                    <a:lnTo>
                      <a:pt x="2049" y="2520"/>
                    </a:lnTo>
                    <a:lnTo>
                      <a:pt x="2030" y="2494"/>
                    </a:lnTo>
                    <a:lnTo>
                      <a:pt x="1980" y="2420"/>
                    </a:lnTo>
                    <a:lnTo>
                      <a:pt x="1900" y="2305"/>
                    </a:lnTo>
                    <a:lnTo>
                      <a:pt x="1797" y="2155"/>
                    </a:lnTo>
                    <a:lnTo>
                      <a:pt x="1671" y="1977"/>
                    </a:lnTo>
                    <a:lnTo>
                      <a:pt x="1530" y="1776"/>
                    </a:lnTo>
                    <a:lnTo>
                      <a:pt x="1453" y="1670"/>
                    </a:lnTo>
                    <a:lnTo>
                      <a:pt x="1375" y="1561"/>
                    </a:lnTo>
                    <a:lnTo>
                      <a:pt x="1293" y="1449"/>
                    </a:lnTo>
                    <a:lnTo>
                      <a:pt x="1210" y="1336"/>
                    </a:lnTo>
                    <a:lnTo>
                      <a:pt x="1126" y="1223"/>
                    </a:lnTo>
                    <a:lnTo>
                      <a:pt x="1042" y="1110"/>
                    </a:lnTo>
                    <a:lnTo>
                      <a:pt x="956" y="999"/>
                    </a:lnTo>
                    <a:lnTo>
                      <a:pt x="871" y="888"/>
                    </a:lnTo>
                    <a:lnTo>
                      <a:pt x="786" y="780"/>
                    </a:lnTo>
                    <a:lnTo>
                      <a:pt x="703" y="677"/>
                    </a:lnTo>
                    <a:lnTo>
                      <a:pt x="622" y="577"/>
                    </a:lnTo>
                    <a:lnTo>
                      <a:pt x="542" y="482"/>
                    </a:lnTo>
                    <a:lnTo>
                      <a:pt x="465" y="393"/>
                    </a:lnTo>
                    <a:lnTo>
                      <a:pt x="390" y="311"/>
                    </a:lnTo>
                    <a:lnTo>
                      <a:pt x="355" y="273"/>
                    </a:lnTo>
                    <a:lnTo>
                      <a:pt x="320" y="237"/>
                    </a:lnTo>
                    <a:lnTo>
                      <a:pt x="287" y="203"/>
                    </a:lnTo>
                    <a:lnTo>
                      <a:pt x="254" y="170"/>
                    </a:lnTo>
                    <a:lnTo>
                      <a:pt x="222" y="140"/>
                    </a:lnTo>
                    <a:lnTo>
                      <a:pt x="192" y="112"/>
                    </a:lnTo>
                    <a:lnTo>
                      <a:pt x="162" y="88"/>
                    </a:lnTo>
                    <a:lnTo>
                      <a:pt x="134" y="64"/>
                    </a:lnTo>
                    <a:lnTo>
                      <a:pt x="107" y="44"/>
                    </a:lnTo>
                    <a:lnTo>
                      <a:pt x="81" y="27"/>
                    </a:lnTo>
                    <a:lnTo>
                      <a:pt x="56" y="12"/>
                    </a:lnTo>
                    <a:lnTo>
                      <a:pt x="31" y="0"/>
                    </a:lnTo>
                    <a:lnTo>
                      <a:pt x="0" y="74"/>
                    </a:lnTo>
                    <a:lnTo>
                      <a:pt x="19" y="82"/>
                    </a:lnTo>
                    <a:lnTo>
                      <a:pt x="39" y="94"/>
                    </a:lnTo>
                    <a:lnTo>
                      <a:pt x="61" y="110"/>
                    </a:lnTo>
                    <a:lnTo>
                      <a:pt x="86" y="128"/>
                    </a:lnTo>
                    <a:lnTo>
                      <a:pt x="111" y="148"/>
                    </a:lnTo>
                    <a:lnTo>
                      <a:pt x="139" y="173"/>
                    </a:lnTo>
                    <a:lnTo>
                      <a:pt x="168" y="198"/>
                    </a:lnTo>
                    <a:lnTo>
                      <a:pt x="199" y="227"/>
                    </a:lnTo>
                    <a:lnTo>
                      <a:pt x="231" y="258"/>
                    </a:lnTo>
                    <a:lnTo>
                      <a:pt x="264" y="292"/>
                    </a:lnTo>
                    <a:lnTo>
                      <a:pt x="297" y="327"/>
                    </a:lnTo>
                    <a:lnTo>
                      <a:pt x="332" y="365"/>
                    </a:lnTo>
                    <a:lnTo>
                      <a:pt x="405" y="446"/>
                    </a:lnTo>
                    <a:lnTo>
                      <a:pt x="481" y="534"/>
                    </a:lnTo>
                    <a:lnTo>
                      <a:pt x="560" y="628"/>
                    </a:lnTo>
                    <a:lnTo>
                      <a:pt x="641" y="727"/>
                    </a:lnTo>
                    <a:lnTo>
                      <a:pt x="724" y="830"/>
                    </a:lnTo>
                    <a:lnTo>
                      <a:pt x="808" y="937"/>
                    </a:lnTo>
                    <a:lnTo>
                      <a:pt x="892" y="1047"/>
                    </a:lnTo>
                    <a:lnTo>
                      <a:pt x="978" y="1158"/>
                    </a:lnTo>
                    <a:lnTo>
                      <a:pt x="1062" y="1271"/>
                    </a:lnTo>
                    <a:lnTo>
                      <a:pt x="1146" y="1384"/>
                    </a:lnTo>
                    <a:lnTo>
                      <a:pt x="1229" y="1496"/>
                    </a:lnTo>
                    <a:lnTo>
                      <a:pt x="1310" y="1608"/>
                    </a:lnTo>
                    <a:lnTo>
                      <a:pt x="1389" y="1717"/>
                    </a:lnTo>
                    <a:lnTo>
                      <a:pt x="1465" y="1822"/>
                    </a:lnTo>
                    <a:lnTo>
                      <a:pt x="1606" y="2022"/>
                    </a:lnTo>
                    <a:lnTo>
                      <a:pt x="1731" y="2200"/>
                    </a:lnTo>
                    <a:lnTo>
                      <a:pt x="1835" y="2351"/>
                    </a:lnTo>
                    <a:lnTo>
                      <a:pt x="1914" y="2466"/>
                    </a:lnTo>
                    <a:lnTo>
                      <a:pt x="1964" y="2539"/>
                    </a:lnTo>
                    <a:lnTo>
                      <a:pt x="1982" y="2565"/>
                    </a:lnTo>
                    <a:lnTo>
                      <a:pt x="2016" y="2583"/>
                    </a:lnTo>
                    <a:lnTo>
                      <a:pt x="1982" y="2565"/>
                    </a:lnTo>
                    <a:lnTo>
                      <a:pt x="1988" y="2572"/>
                    </a:lnTo>
                    <a:lnTo>
                      <a:pt x="1995" y="2577"/>
                    </a:lnTo>
                    <a:lnTo>
                      <a:pt x="2002" y="2581"/>
                    </a:lnTo>
                    <a:lnTo>
                      <a:pt x="2009" y="2583"/>
                    </a:lnTo>
                    <a:lnTo>
                      <a:pt x="2017" y="2583"/>
                    </a:lnTo>
                    <a:lnTo>
                      <a:pt x="2024" y="2582"/>
                    </a:lnTo>
                    <a:lnTo>
                      <a:pt x="2032" y="2580"/>
                    </a:lnTo>
                    <a:lnTo>
                      <a:pt x="2038" y="2575"/>
                    </a:lnTo>
                    <a:lnTo>
                      <a:pt x="2043" y="2571"/>
                    </a:lnTo>
                    <a:lnTo>
                      <a:pt x="2049" y="2566"/>
                    </a:lnTo>
                    <a:lnTo>
                      <a:pt x="2053" y="2559"/>
                    </a:lnTo>
                    <a:lnTo>
                      <a:pt x="2055" y="2552"/>
                    </a:lnTo>
                    <a:lnTo>
                      <a:pt x="2056" y="2544"/>
                    </a:lnTo>
                    <a:lnTo>
                      <a:pt x="2055" y="2537"/>
                    </a:lnTo>
                    <a:lnTo>
                      <a:pt x="2053" y="2528"/>
                    </a:lnTo>
                    <a:lnTo>
                      <a:pt x="2049" y="2520"/>
                    </a:lnTo>
                    <a:lnTo>
                      <a:pt x="2016" y="25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7" name="Freeform 1045"/>
              <p:cNvSpPr>
                <a:spLocks/>
              </p:cNvSpPr>
              <p:nvPr/>
            </p:nvSpPr>
            <p:spPr bwMode="auto">
              <a:xfrm>
                <a:off x="4070" y="2989"/>
                <a:ext cx="515" cy="16"/>
              </a:xfrm>
              <a:custGeom>
                <a:avLst/>
                <a:gdLst>
                  <a:gd name="T0" fmla="*/ 2572 w 2572"/>
                  <a:gd name="T1" fmla="*/ 39 h 80"/>
                  <a:gd name="T2" fmla="*/ 2533 w 2572"/>
                  <a:gd name="T3" fmla="*/ 0 h 80"/>
                  <a:gd name="T4" fmla="*/ 0 w 2572"/>
                  <a:gd name="T5" fmla="*/ 0 h 80"/>
                  <a:gd name="T6" fmla="*/ 0 w 2572"/>
                  <a:gd name="T7" fmla="*/ 80 h 80"/>
                  <a:gd name="T8" fmla="*/ 2533 w 2572"/>
                  <a:gd name="T9" fmla="*/ 80 h 80"/>
                  <a:gd name="T10" fmla="*/ 2572 w 2572"/>
                  <a:gd name="T11" fmla="*/ 39 h 80"/>
                  <a:gd name="T12" fmla="*/ 2533 w 2572"/>
                  <a:gd name="T13" fmla="*/ 80 h 80"/>
                  <a:gd name="T14" fmla="*/ 2542 w 2572"/>
                  <a:gd name="T15" fmla="*/ 79 h 80"/>
                  <a:gd name="T16" fmla="*/ 2550 w 2572"/>
                  <a:gd name="T17" fmla="*/ 77 h 80"/>
                  <a:gd name="T18" fmla="*/ 2557 w 2572"/>
                  <a:gd name="T19" fmla="*/ 72 h 80"/>
                  <a:gd name="T20" fmla="*/ 2562 w 2572"/>
                  <a:gd name="T21" fmla="*/ 67 h 80"/>
                  <a:gd name="T22" fmla="*/ 2567 w 2572"/>
                  <a:gd name="T23" fmla="*/ 61 h 80"/>
                  <a:gd name="T24" fmla="*/ 2570 w 2572"/>
                  <a:gd name="T25" fmla="*/ 54 h 80"/>
                  <a:gd name="T26" fmla="*/ 2572 w 2572"/>
                  <a:gd name="T27" fmla="*/ 47 h 80"/>
                  <a:gd name="T28" fmla="*/ 2572 w 2572"/>
                  <a:gd name="T29" fmla="*/ 39 h 80"/>
                  <a:gd name="T30" fmla="*/ 2572 w 2572"/>
                  <a:gd name="T31" fmla="*/ 32 h 80"/>
                  <a:gd name="T32" fmla="*/ 2570 w 2572"/>
                  <a:gd name="T33" fmla="*/ 25 h 80"/>
                  <a:gd name="T34" fmla="*/ 2567 w 2572"/>
                  <a:gd name="T35" fmla="*/ 18 h 80"/>
                  <a:gd name="T36" fmla="*/ 2562 w 2572"/>
                  <a:gd name="T37" fmla="*/ 13 h 80"/>
                  <a:gd name="T38" fmla="*/ 2557 w 2572"/>
                  <a:gd name="T39" fmla="*/ 7 h 80"/>
                  <a:gd name="T40" fmla="*/ 2550 w 2572"/>
                  <a:gd name="T41" fmla="*/ 3 h 80"/>
                  <a:gd name="T42" fmla="*/ 2542 w 2572"/>
                  <a:gd name="T43" fmla="*/ 1 h 80"/>
                  <a:gd name="T44" fmla="*/ 2533 w 2572"/>
                  <a:gd name="T45" fmla="*/ 0 h 80"/>
                  <a:gd name="T46" fmla="*/ 2572 w 2572"/>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2" h="80">
                    <a:moveTo>
                      <a:pt x="2572" y="39"/>
                    </a:moveTo>
                    <a:lnTo>
                      <a:pt x="2533" y="0"/>
                    </a:lnTo>
                    <a:lnTo>
                      <a:pt x="0" y="0"/>
                    </a:lnTo>
                    <a:lnTo>
                      <a:pt x="0" y="80"/>
                    </a:lnTo>
                    <a:lnTo>
                      <a:pt x="2533" y="80"/>
                    </a:lnTo>
                    <a:lnTo>
                      <a:pt x="2572" y="39"/>
                    </a:lnTo>
                    <a:lnTo>
                      <a:pt x="2533" y="80"/>
                    </a:lnTo>
                    <a:lnTo>
                      <a:pt x="2542" y="79"/>
                    </a:lnTo>
                    <a:lnTo>
                      <a:pt x="2550" y="77"/>
                    </a:lnTo>
                    <a:lnTo>
                      <a:pt x="2557" y="72"/>
                    </a:lnTo>
                    <a:lnTo>
                      <a:pt x="2562" y="67"/>
                    </a:lnTo>
                    <a:lnTo>
                      <a:pt x="2567" y="61"/>
                    </a:lnTo>
                    <a:lnTo>
                      <a:pt x="2570" y="54"/>
                    </a:lnTo>
                    <a:lnTo>
                      <a:pt x="2572" y="47"/>
                    </a:lnTo>
                    <a:lnTo>
                      <a:pt x="2572" y="39"/>
                    </a:lnTo>
                    <a:lnTo>
                      <a:pt x="2572" y="32"/>
                    </a:lnTo>
                    <a:lnTo>
                      <a:pt x="2570" y="25"/>
                    </a:lnTo>
                    <a:lnTo>
                      <a:pt x="2567" y="18"/>
                    </a:lnTo>
                    <a:lnTo>
                      <a:pt x="2562" y="13"/>
                    </a:lnTo>
                    <a:lnTo>
                      <a:pt x="2557" y="7"/>
                    </a:lnTo>
                    <a:lnTo>
                      <a:pt x="2550" y="3"/>
                    </a:lnTo>
                    <a:lnTo>
                      <a:pt x="2542" y="1"/>
                    </a:lnTo>
                    <a:lnTo>
                      <a:pt x="2533" y="0"/>
                    </a:lnTo>
                    <a:lnTo>
                      <a:pt x="2572"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8" name="Freeform 1046"/>
              <p:cNvSpPr>
                <a:spLocks/>
              </p:cNvSpPr>
              <p:nvPr/>
            </p:nvSpPr>
            <p:spPr bwMode="auto">
              <a:xfrm>
                <a:off x="4569" y="2996"/>
                <a:ext cx="16" cy="163"/>
              </a:xfrm>
              <a:custGeom>
                <a:avLst/>
                <a:gdLst>
                  <a:gd name="T0" fmla="*/ 41 w 80"/>
                  <a:gd name="T1" fmla="*/ 813 h 813"/>
                  <a:gd name="T2" fmla="*/ 80 w 80"/>
                  <a:gd name="T3" fmla="*/ 774 h 813"/>
                  <a:gd name="T4" fmla="*/ 80 w 80"/>
                  <a:gd name="T5" fmla="*/ 0 h 813"/>
                  <a:gd name="T6" fmla="*/ 0 w 80"/>
                  <a:gd name="T7" fmla="*/ 0 h 813"/>
                  <a:gd name="T8" fmla="*/ 0 w 80"/>
                  <a:gd name="T9" fmla="*/ 774 h 813"/>
                  <a:gd name="T10" fmla="*/ 41 w 80"/>
                  <a:gd name="T11" fmla="*/ 813 h 813"/>
                  <a:gd name="T12" fmla="*/ 0 w 80"/>
                  <a:gd name="T13" fmla="*/ 774 h 813"/>
                  <a:gd name="T14" fmla="*/ 1 w 80"/>
                  <a:gd name="T15" fmla="*/ 783 h 813"/>
                  <a:gd name="T16" fmla="*/ 3 w 80"/>
                  <a:gd name="T17" fmla="*/ 791 h 813"/>
                  <a:gd name="T18" fmla="*/ 7 w 80"/>
                  <a:gd name="T19" fmla="*/ 798 h 813"/>
                  <a:gd name="T20" fmla="*/ 13 w 80"/>
                  <a:gd name="T21" fmla="*/ 804 h 813"/>
                  <a:gd name="T22" fmla="*/ 19 w 80"/>
                  <a:gd name="T23" fmla="*/ 808 h 813"/>
                  <a:gd name="T24" fmla="*/ 26 w 80"/>
                  <a:gd name="T25" fmla="*/ 811 h 813"/>
                  <a:gd name="T26" fmla="*/ 33 w 80"/>
                  <a:gd name="T27" fmla="*/ 813 h 813"/>
                  <a:gd name="T28" fmla="*/ 41 w 80"/>
                  <a:gd name="T29" fmla="*/ 813 h 813"/>
                  <a:gd name="T30" fmla="*/ 48 w 80"/>
                  <a:gd name="T31" fmla="*/ 813 h 813"/>
                  <a:gd name="T32" fmla="*/ 55 w 80"/>
                  <a:gd name="T33" fmla="*/ 811 h 813"/>
                  <a:gd name="T34" fmla="*/ 62 w 80"/>
                  <a:gd name="T35" fmla="*/ 808 h 813"/>
                  <a:gd name="T36" fmla="*/ 68 w 80"/>
                  <a:gd name="T37" fmla="*/ 804 h 813"/>
                  <a:gd name="T38" fmla="*/ 72 w 80"/>
                  <a:gd name="T39" fmla="*/ 798 h 813"/>
                  <a:gd name="T40" fmla="*/ 77 w 80"/>
                  <a:gd name="T41" fmla="*/ 791 h 813"/>
                  <a:gd name="T42" fmla="*/ 79 w 80"/>
                  <a:gd name="T43" fmla="*/ 783 h 813"/>
                  <a:gd name="T44" fmla="*/ 80 w 80"/>
                  <a:gd name="T45" fmla="*/ 774 h 813"/>
                  <a:gd name="T46" fmla="*/ 41 w 80"/>
                  <a:gd name="T47"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13">
                    <a:moveTo>
                      <a:pt x="41" y="813"/>
                    </a:moveTo>
                    <a:lnTo>
                      <a:pt x="80" y="774"/>
                    </a:lnTo>
                    <a:lnTo>
                      <a:pt x="80" y="0"/>
                    </a:lnTo>
                    <a:lnTo>
                      <a:pt x="0" y="0"/>
                    </a:lnTo>
                    <a:lnTo>
                      <a:pt x="0" y="774"/>
                    </a:lnTo>
                    <a:lnTo>
                      <a:pt x="41" y="813"/>
                    </a:lnTo>
                    <a:lnTo>
                      <a:pt x="0" y="774"/>
                    </a:lnTo>
                    <a:lnTo>
                      <a:pt x="1" y="783"/>
                    </a:lnTo>
                    <a:lnTo>
                      <a:pt x="3" y="791"/>
                    </a:lnTo>
                    <a:lnTo>
                      <a:pt x="7" y="798"/>
                    </a:lnTo>
                    <a:lnTo>
                      <a:pt x="13" y="804"/>
                    </a:lnTo>
                    <a:lnTo>
                      <a:pt x="19" y="808"/>
                    </a:lnTo>
                    <a:lnTo>
                      <a:pt x="26" y="811"/>
                    </a:lnTo>
                    <a:lnTo>
                      <a:pt x="33" y="813"/>
                    </a:lnTo>
                    <a:lnTo>
                      <a:pt x="41" y="813"/>
                    </a:lnTo>
                    <a:lnTo>
                      <a:pt x="48" y="813"/>
                    </a:lnTo>
                    <a:lnTo>
                      <a:pt x="55" y="811"/>
                    </a:lnTo>
                    <a:lnTo>
                      <a:pt x="62" y="808"/>
                    </a:lnTo>
                    <a:lnTo>
                      <a:pt x="68" y="804"/>
                    </a:lnTo>
                    <a:lnTo>
                      <a:pt x="72" y="798"/>
                    </a:lnTo>
                    <a:lnTo>
                      <a:pt x="77" y="791"/>
                    </a:lnTo>
                    <a:lnTo>
                      <a:pt x="79" y="783"/>
                    </a:lnTo>
                    <a:lnTo>
                      <a:pt x="80" y="774"/>
                    </a:lnTo>
                    <a:lnTo>
                      <a:pt x="41" y="8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79" name="Freeform 1047"/>
              <p:cNvSpPr>
                <a:spLocks/>
              </p:cNvSpPr>
              <p:nvPr/>
            </p:nvSpPr>
            <p:spPr bwMode="auto">
              <a:xfrm>
                <a:off x="4052" y="3143"/>
                <a:ext cx="525" cy="16"/>
              </a:xfrm>
              <a:custGeom>
                <a:avLst/>
                <a:gdLst>
                  <a:gd name="T0" fmla="*/ 37 w 2627"/>
                  <a:gd name="T1" fmla="*/ 1 h 80"/>
                  <a:gd name="T2" fmla="*/ 40 w 2627"/>
                  <a:gd name="T3" fmla="*/ 80 h 80"/>
                  <a:gd name="T4" fmla="*/ 2627 w 2627"/>
                  <a:gd name="T5" fmla="*/ 80 h 80"/>
                  <a:gd name="T6" fmla="*/ 2627 w 2627"/>
                  <a:gd name="T7" fmla="*/ 0 h 80"/>
                  <a:gd name="T8" fmla="*/ 40 w 2627"/>
                  <a:gd name="T9" fmla="*/ 0 h 80"/>
                  <a:gd name="T10" fmla="*/ 37 w 2627"/>
                  <a:gd name="T11" fmla="*/ 1 h 80"/>
                  <a:gd name="T12" fmla="*/ 40 w 2627"/>
                  <a:gd name="T13" fmla="*/ 0 h 80"/>
                  <a:gd name="T14" fmla="*/ 31 w 2627"/>
                  <a:gd name="T15" fmla="*/ 1 h 80"/>
                  <a:gd name="T16" fmla="*/ 22 w 2627"/>
                  <a:gd name="T17" fmla="*/ 5 h 80"/>
                  <a:gd name="T18" fmla="*/ 16 w 2627"/>
                  <a:gd name="T19" fmla="*/ 8 h 80"/>
                  <a:gd name="T20" fmla="*/ 10 w 2627"/>
                  <a:gd name="T21" fmla="*/ 13 h 80"/>
                  <a:gd name="T22" fmla="*/ 6 w 2627"/>
                  <a:gd name="T23" fmla="*/ 19 h 80"/>
                  <a:gd name="T24" fmla="*/ 3 w 2627"/>
                  <a:gd name="T25" fmla="*/ 26 h 80"/>
                  <a:gd name="T26" fmla="*/ 1 w 2627"/>
                  <a:gd name="T27" fmla="*/ 33 h 80"/>
                  <a:gd name="T28" fmla="*/ 0 w 2627"/>
                  <a:gd name="T29" fmla="*/ 41 h 80"/>
                  <a:gd name="T30" fmla="*/ 1 w 2627"/>
                  <a:gd name="T31" fmla="*/ 48 h 80"/>
                  <a:gd name="T32" fmla="*/ 3 w 2627"/>
                  <a:gd name="T33" fmla="*/ 56 h 80"/>
                  <a:gd name="T34" fmla="*/ 6 w 2627"/>
                  <a:gd name="T35" fmla="*/ 62 h 80"/>
                  <a:gd name="T36" fmla="*/ 10 w 2627"/>
                  <a:gd name="T37" fmla="*/ 68 h 80"/>
                  <a:gd name="T38" fmla="*/ 16 w 2627"/>
                  <a:gd name="T39" fmla="*/ 74 h 80"/>
                  <a:gd name="T40" fmla="*/ 22 w 2627"/>
                  <a:gd name="T41" fmla="*/ 77 h 80"/>
                  <a:gd name="T42" fmla="*/ 31 w 2627"/>
                  <a:gd name="T43" fmla="*/ 80 h 80"/>
                  <a:gd name="T44" fmla="*/ 40 w 2627"/>
                  <a:gd name="T45" fmla="*/ 80 h 80"/>
                  <a:gd name="T46" fmla="*/ 37 w 2627"/>
                  <a:gd name="T47"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7" h="80">
                    <a:moveTo>
                      <a:pt x="37" y="1"/>
                    </a:moveTo>
                    <a:lnTo>
                      <a:pt x="40" y="80"/>
                    </a:lnTo>
                    <a:lnTo>
                      <a:pt x="2627" y="80"/>
                    </a:lnTo>
                    <a:lnTo>
                      <a:pt x="2627" y="0"/>
                    </a:lnTo>
                    <a:lnTo>
                      <a:pt x="40" y="0"/>
                    </a:lnTo>
                    <a:lnTo>
                      <a:pt x="37" y="1"/>
                    </a:lnTo>
                    <a:lnTo>
                      <a:pt x="40" y="0"/>
                    </a:lnTo>
                    <a:lnTo>
                      <a:pt x="31" y="1"/>
                    </a:lnTo>
                    <a:lnTo>
                      <a:pt x="22" y="5"/>
                    </a:lnTo>
                    <a:lnTo>
                      <a:pt x="16" y="8"/>
                    </a:lnTo>
                    <a:lnTo>
                      <a:pt x="10" y="13"/>
                    </a:lnTo>
                    <a:lnTo>
                      <a:pt x="6" y="19"/>
                    </a:lnTo>
                    <a:lnTo>
                      <a:pt x="3" y="26"/>
                    </a:lnTo>
                    <a:lnTo>
                      <a:pt x="1" y="33"/>
                    </a:lnTo>
                    <a:lnTo>
                      <a:pt x="0" y="41"/>
                    </a:lnTo>
                    <a:lnTo>
                      <a:pt x="1" y="48"/>
                    </a:lnTo>
                    <a:lnTo>
                      <a:pt x="3" y="56"/>
                    </a:lnTo>
                    <a:lnTo>
                      <a:pt x="6" y="62"/>
                    </a:lnTo>
                    <a:lnTo>
                      <a:pt x="10" y="68"/>
                    </a:lnTo>
                    <a:lnTo>
                      <a:pt x="16" y="74"/>
                    </a:lnTo>
                    <a:lnTo>
                      <a:pt x="22" y="77"/>
                    </a:lnTo>
                    <a:lnTo>
                      <a:pt x="31" y="80"/>
                    </a:lnTo>
                    <a:lnTo>
                      <a:pt x="40" y="80"/>
                    </a:lnTo>
                    <a:lnTo>
                      <a:pt x="37"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0" name="Freeform 1048"/>
              <p:cNvSpPr>
                <a:spLocks/>
              </p:cNvSpPr>
              <p:nvPr/>
            </p:nvSpPr>
            <p:spPr bwMode="auto">
              <a:xfrm>
                <a:off x="3982" y="3127"/>
                <a:ext cx="78" cy="32"/>
              </a:xfrm>
              <a:custGeom>
                <a:avLst/>
                <a:gdLst>
                  <a:gd name="T0" fmla="*/ 17 w 390"/>
                  <a:gd name="T1" fmla="*/ 74 h 162"/>
                  <a:gd name="T2" fmla="*/ 17 w 390"/>
                  <a:gd name="T3" fmla="*/ 74 h 162"/>
                  <a:gd name="T4" fmla="*/ 32 w 390"/>
                  <a:gd name="T5" fmla="*/ 83 h 162"/>
                  <a:gd name="T6" fmla="*/ 47 w 390"/>
                  <a:gd name="T7" fmla="*/ 92 h 162"/>
                  <a:gd name="T8" fmla="*/ 63 w 390"/>
                  <a:gd name="T9" fmla="*/ 101 h 162"/>
                  <a:gd name="T10" fmla="*/ 78 w 390"/>
                  <a:gd name="T11" fmla="*/ 108 h 162"/>
                  <a:gd name="T12" fmla="*/ 94 w 390"/>
                  <a:gd name="T13" fmla="*/ 115 h 162"/>
                  <a:gd name="T14" fmla="*/ 110 w 390"/>
                  <a:gd name="T15" fmla="*/ 122 h 162"/>
                  <a:gd name="T16" fmla="*/ 126 w 390"/>
                  <a:gd name="T17" fmla="*/ 128 h 162"/>
                  <a:gd name="T18" fmla="*/ 142 w 390"/>
                  <a:gd name="T19" fmla="*/ 132 h 162"/>
                  <a:gd name="T20" fmla="*/ 173 w 390"/>
                  <a:gd name="T21" fmla="*/ 142 h 162"/>
                  <a:gd name="T22" fmla="*/ 204 w 390"/>
                  <a:gd name="T23" fmla="*/ 148 h 162"/>
                  <a:gd name="T24" fmla="*/ 234 w 390"/>
                  <a:gd name="T25" fmla="*/ 154 h 162"/>
                  <a:gd name="T26" fmla="*/ 261 w 390"/>
                  <a:gd name="T27" fmla="*/ 157 h 162"/>
                  <a:gd name="T28" fmla="*/ 288 w 390"/>
                  <a:gd name="T29" fmla="*/ 160 h 162"/>
                  <a:gd name="T30" fmla="*/ 313 w 390"/>
                  <a:gd name="T31" fmla="*/ 161 h 162"/>
                  <a:gd name="T32" fmla="*/ 334 w 390"/>
                  <a:gd name="T33" fmla="*/ 162 h 162"/>
                  <a:gd name="T34" fmla="*/ 353 w 390"/>
                  <a:gd name="T35" fmla="*/ 162 h 162"/>
                  <a:gd name="T36" fmla="*/ 380 w 390"/>
                  <a:gd name="T37" fmla="*/ 161 h 162"/>
                  <a:gd name="T38" fmla="*/ 390 w 390"/>
                  <a:gd name="T39" fmla="*/ 160 h 162"/>
                  <a:gd name="T40" fmla="*/ 384 w 390"/>
                  <a:gd name="T41" fmla="*/ 81 h 162"/>
                  <a:gd name="T42" fmla="*/ 377 w 390"/>
                  <a:gd name="T43" fmla="*/ 81 h 162"/>
                  <a:gd name="T44" fmla="*/ 352 w 390"/>
                  <a:gd name="T45" fmla="*/ 82 h 162"/>
                  <a:gd name="T46" fmla="*/ 335 w 390"/>
                  <a:gd name="T47" fmla="*/ 82 h 162"/>
                  <a:gd name="T48" fmla="*/ 316 w 390"/>
                  <a:gd name="T49" fmla="*/ 81 h 162"/>
                  <a:gd name="T50" fmla="*/ 295 w 390"/>
                  <a:gd name="T51" fmla="*/ 80 h 162"/>
                  <a:gd name="T52" fmla="*/ 270 w 390"/>
                  <a:gd name="T53" fmla="*/ 78 h 162"/>
                  <a:gd name="T54" fmla="*/ 246 w 390"/>
                  <a:gd name="T55" fmla="*/ 75 h 162"/>
                  <a:gd name="T56" fmla="*/ 219 w 390"/>
                  <a:gd name="T57" fmla="*/ 70 h 162"/>
                  <a:gd name="T58" fmla="*/ 192 w 390"/>
                  <a:gd name="T59" fmla="*/ 64 h 162"/>
                  <a:gd name="T60" fmla="*/ 165 w 390"/>
                  <a:gd name="T61" fmla="*/ 57 h 162"/>
                  <a:gd name="T62" fmla="*/ 152 w 390"/>
                  <a:gd name="T63" fmla="*/ 53 h 162"/>
                  <a:gd name="T64" fmla="*/ 139 w 390"/>
                  <a:gd name="T65" fmla="*/ 47 h 162"/>
                  <a:gd name="T66" fmla="*/ 125 w 390"/>
                  <a:gd name="T67" fmla="*/ 42 h 162"/>
                  <a:gd name="T68" fmla="*/ 112 w 390"/>
                  <a:gd name="T69" fmla="*/ 37 h 162"/>
                  <a:gd name="T70" fmla="*/ 100 w 390"/>
                  <a:gd name="T71" fmla="*/ 30 h 162"/>
                  <a:gd name="T72" fmla="*/ 87 w 390"/>
                  <a:gd name="T73" fmla="*/ 24 h 162"/>
                  <a:gd name="T74" fmla="*/ 75 w 390"/>
                  <a:gd name="T75" fmla="*/ 16 h 162"/>
                  <a:gd name="T76" fmla="*/ 63 w 390"/>
                  <a:gd name="T77" fmla="*/ 8 h 162"/>
                  <a:gd name="T78" fmla="*/ 63 w 390"/>
                  <a:gd name="T79" fmla="*/ 8 h 162"/>
                  <a:gd name="T80" fmla="*/ 63 w 390"/>
                  <a:gd name="T81" fmla="*/ 8 h 162"/>
                  <a:gd name="T82" fmla="*/ 55 w 390"/>
                  <a:gd name="T83" fmla="*/ 4 h 162"/>
                  <a:gd name="T84" fmla="*/ 47 w 390"/>
                  <a:gd name="T85" fmla="*/ 0 h 162"/>
                  <a:gd name="T86" fmla="*/ 39 w 390"/>
                  <a:gd name="T87" fmla="*/ 0 h 162"/>
                  <a:gd name="T88" fmla="*/ 31 w 390"/>
                  <a:gd name="T89" fmla="*/ 1 h 162"/>
                  <a:gd name="T90" fmla="*/ 25 w 390"/>
                  <a:gd name="T91" fmla="*/ 4 h 162"/>
                  <a:gd name="T92" fmla="*/ 19 w 390"/>
                  <a:gd name="T93" fmla="*/ 7 h 162"/>
                  <a:gd name="T94" fmla="*/ 12 w 390"/>
                  <a:gd name="T95" fmla="*/ 12 h 162"/>
                  <a:gd name="T96" fmla="*/ 8 w 390"/>
                  <a:gd name="T97" fmla="*/ 17 h 162"/>
                  <a:gd name="T98" fmla="*/ 4 w 390"/>
                  <a:gd name="T99" fmla="*/ 24 h 162"/>
                  <a:gd name="T100" fmla="*/ 1 w 390"/>
                  <a:gd name="T101" fmla="*/ 31 h 162"/>
                  <a:gd name="T102" fmla="*/ 0 w 390"/>
                  <a:gd name="T103" fmla="*/ 39 h 162"/>
                  <a:gd name="T104" fmla="*/ 0 w 390"/>
                  <a:gd name="T105" fmla="*/ 46 h 162"/>
                  <a:gd name="T106" fmla="*/ 1 w 390"/>
                  <a:gd name="T107" fmla="*/ 54 h 162"/>
                  <a:gd name="T108" fmla="*/ 5 w 390"/>
                  <a:gd name="T109" fmla="*/ 60 h 162"/>
                  <a:gd name="T110" fmla="*/ 10 w 390"/>
                  <a:gd name="T111" fmla="*/ 68 h 162"/>
                  <a:gd name="T112" fmla="*/ 17 w 390"/>
                  <a:gd name="T113" fmla="*/ 7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0" h="162">
                    <a:moveTo>
                      <a:pt x="17" y="74"/>
                    </a:moveTo>
                    <a:lnTo>
                      <a:pt x="17" y="74"/>
                    </a:lnTo>
                    <a:lnTo>
                      <a:pt x="32" y="83"/>
                    </a:lnTo>
                    <a:lnTo>
                      <a:pt x="47" y="92"/>
                    </a:lnTo>
                    <a:lnTo>
                      <a:pt x="63" y="101"/>
                    </a:lnTo>
                    <a:lnTo>
                      <a:pt x="78" y="108"/>
                    </a:lnTo>
                    <a:lnTo>
                      <a:pt x="94" y="115"/>
                    </a:lnTo>
                    <a:lnTo>
                      <a:pt x="110" y="122"/>
                    </a:lnTo>
                    <a:lnTo>
                      <a:pt x="126" y="128"/>
                    </a:lnTo>
                    <a:lnTo>
                      <a:pt x="142" y="132"/>
                    </a:lnTo>
                    <a:lnTo>
                      <a:pt x="173" y="142"/>
                    </a:lnTo>
                    <a:lnTo>
                      <a:pt x="204" y="148"/>
                    </a:lnTo>
                    <a:lnTo>
                      <a:pt x="234" y="154"/>
                    </a:lnTo>
                    <a:lnTo>
                      <a:pt x="261" y="157"/>
                    </a:lnTo>
                    <a:lnTo>
                      <a:pt x="288" y="160"/>
                    </a:lnTo>
                    <a:lnTo>
                      <a:pt x="313" y="161"/>
                    </a:lnTo>
                    <a:lnTo>
                      <a:pt x="334" y="162"/>
                    </a:lnTo>
                    <a:lnTo>
                      <a:pt x="353" y="162"/>
                    </a:lnTo>
                    <a:lnTo>
                      <a:pt x="380" y="161"/>
                    </a:lnTo>
                    <a:lnTo>
                      <a:pt x="390" y="160"/>
                    </a:lnTo>
                    <a:lnTo>
                      <a:pt x="384" y="81"/>
                    </a:lnTo>
                    <a:lnTo>
                      <a:pt x="377" y="81"/>
                    </a:lnTo>
                    <a:lnTo>
                      <a:pt x="352" y="82"/>
                    </a:lnTo>
                    <a:lnTo>
                      <a:pt x="335" y="82"/>
                    </a:lnTo>
                    <a:lnTo>
                      <a:pt x="316" y="81"/>
                    </a:lnTo>
                    <a:lnTo>
                      <a:pt x="295" y="80"/>
                    </a:lnTo>
                    <a:lnTo>
                      <a:pt x="270" y="78"/>
                    </a:lnTo>
                    <a:lnTo>
                      <a:pt x="246" y="75"/>
                    </a:lnTo>
                    <a:lnTo>
                      <a:pt x="219" y="70"/>
                    </a:lnTo>
                    <a:lnTo>
                      <a:pt x="192" y="64"/>
                    </a:lnTo>
                    <a:lnTo>
                      <a:pt x="165" y="57"/>
                    </a:lnTo>
                    <a:lnTo>
                      <a:pt x="152" y="53"/>
                    </a:lnTo>
                    <a:lnTo>
                      <a:pt x="139" y="47"/>
                    </a:lnTo>
                    <a:lnTo>
                      <a:pt x="125" y="42"/>
                    </a:lnTo>
                    <a:lnTo>
                      <a:pt x="112" y="37"/>
                    </a:lnTo>
                    <a:lnTo>
                      <a:pt x="100" y="30"/>
                    </a:lnTo>
                    <a:lnTo>
                      <a:pt x="87" y="24"/>
                    </a:lnTo>
                    <a:lnTo>
                      <a:pt x="75" y="16"/>
                    </a:lnTo>
                    <a:lnTo>
                      <a:pt x="63" y="8"/>
                    </a:lnTo>
                    <a:lnTo>
                      <a:pt x="63" y="8"/>
                    </a:lnTo>
                    <a:lnTo>
                      <a:pt x="63" y="8"/>
                    </a:lnTo>
                    <a:lnTo>
                      <a:pt x="55" y="4"/>
                    </a:lnTo>
                    <a:lnTo>
                      <a:pt x="47" y="0"/>
                    </a:lnTo>
                    <a:lnTo>
                      <a:pt x="39" y="0"/>
                    </a:lnTo>
                    <a:lnTo>
                      <a:pt x="31" y="1"/>
                    </a:lnTo>
                    <a:lnTo>
                      <a:pt x="25" y="4"/>
                    </a:lnTo>
                    <a:lnTo>
                      <a:pt x="19" y="7"/>
                    </a:lnTo>
                    <a:lnTo>
                      <a:pt x="12" y="12"/>
                    </a:lnTo>
                    <a:lnTo>
                      <a:pt x="8" y="17"/>
                    </a:lnTo>
                    <a:lnTo>
                      <a:pt x="4" y="24"/>
                    </a:lnTo>
                    <a:lnTo>
                      <a:pt x="1" y="31"/>
                    </a:lnTo>
                    <a:lnTo>
                      <a:pt x="0" y="39"/>
                    </a:lnTo>
                    <a:lnTo>
                      <a:pt x="0" y="46"/>
                    </a:lnTo>
                    <a:lnTo>
                      <a:pt x="1" y="54"/>
                    </a:lnTo>
                    <a:lnTo>
                      <a:pt x="5" y="60"/>
                    </a:lnTo>
                    <a:lnTo>
                      <a:pt x="10" y="68"/>
                    </a:lnTo>
                    <a:lnTo>
                      <a:pt x="17"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1" name="Freeform 1049"/>
              <p:cNvSpPr>
                <a:spLocks/>
              </p:cNvSpPr>
              <p:nvPr/>
            </p:nvSpPr>
            <p:spPr bwMode="auto">
              <a:xfrm>
                <a:off x="3588" y="2642"/>
                <a:ext cx="407" cy="500"/>
              </a:xfrm>
              <a:custGeom>
                <a:avLst/>
                <a:gdLst>
                  <a:gd name="T0" fmla="*/ 42 w 2035"/>
                  <a:gd name="T1" fmla="*/ 78 h 2498"/>
                  <a:gd name="T2" fmla="*/ 48 w 2035"/>
                  <a:gd name="T3" fmla="*/ 79 h 2498"/>
                  <a:gd name="T4" fmla="*/ 57 w 2035"/>
                  <a:gd name="T5" fmla="*/ 82 h 2498"/>
                  <a:gd name="T6" fmla="*/ 88 w 2035"/>
                  <a:gd name="T7" fmla="*/ 95 h 2498"/>
                  <a:gd name="T8" fmla="*/ 126 w 2035"/>
                  <a:gd name="T9" fmla="*/ 121 h 2498"/>
                  <a:gd name="T10" fmla="*/ 169 w 2035"/>
                  <a:gd name="T11" fmla="*/ 157 h 2498"/>
                  <a:gd name="T12" fmla="*/ 217 w 2035"/>
                  <a:gd name="T13" fmla="*/ 204 h 2498"/>
                  <a:gd name="T14" fmla="*/ 271 w 2035"/>
                  <a:gd name="T15" fmla="*/ 260 h 2498"/>
                  <a:gd name="T16" fmla="*/ 327 w 2035"/>
                  <a:gd name="T17" fmla="*/ 323 h 2498"/>
                  <a:gd name="T18" fmla="*/ 388 w 2035"/>
                  <a:gd name="T19" fmla="*/ 396 h 2498"/>
                  <a:gd name="T20" fmla="*/ 517 w 2035"/>
                  <a:gd name="T21" fmla="*/ 560 h 2498"/>
                  <a:gd name="T22" fmla="*/ 656 w 2035"/>
                  <a:gd name="T23" fmla="*/ 746 h 2498"/>
                  <a:gd name="T24" fmla="*/ 801 w 2035"/>
                  <a:gd name="T25" fmla="*/ 948 h 2498"/>
                  <a:gd name="T26" fmla="*/ 950 w 2035"/>
                  <a:gd name="T27" fmla="*/ 1159 h 2498"/>
                  <a:gd name="T28" fmla="*/ 1251 w 2035"/>
                  <a:gd name="T29" fmla="*/ 1586 h 2498"/>
                  <a:gd name="T30" fmla="*/ 1397 w 2035"/>
                  <a:gd name="T31" fmla="*/ 1790 h 2498"/>
                  <a:gd name="T32" fmla="*/ 1538 w 2035"/>
                  <a:gd name="T33" fmla="*/ 1982 h 2498"/>
                  <a:gd name="T34" fmla="*/ 1669 w 2035"/>
                  <a:gd name="T35" fmla="*/ 2154 h 2498"/>
                  <a:gd name="T36" fmla="*/ 1788 w 2035"/>
                  <a:gd name="T37" fmla="*/ 2300 h 2498"/>
                  <a:gd name="T38" fmla="*/ 1845 w 2035"/>
                  <a:gd name="T39" fmla="*/ 2363 h 2498"/>
                  <a:gd name="T40" fmla="*/ 1896 w 2035"/>
                  <a:gd name="T41" fmla="*/ 2417 h 2498"/>
                  <a:gd name="T42" fmla="*/ 1945 w 2035"/>
                  <a:gd name="T43" fmla="*/ 2462 h 2498"/>
                  <a:gd name="T44" fmla="*/ 1989 w 2035"/>
                  <a:gd name="T45" fmla="*/ 2498 h 2498"/>
                  <a:gd name="T46" fmla="*/ 2017 w 2035"/>
                  <a:gd name="T47" fmla="*/ 2418 h 2498"/>
                  <a:gd name="T48" fmla="*/ 1975 w 2035"/>
                  <a:gd name="T49" fmla="*/ 2382 h 2498"/>
                  <a:gd name="T50" fmla="*/ 1928 w 2035"/>
                  <a:gd name="T51" fmla="*/ 2336 h 2498"/>
                  <a:gd name="T52" fmla="*/ 1877 w 2035"/>
                  <a:gd name="T53" fmla="*/ 2279 h 2498"/>
                  <a:gd name="T54" fmla="*/ 1792 w 2035"/>
                  <a:gd name="T55" fmla="*/ 2180 h 2498"/>
                  <a:gd name="T56" fmla="*/ 1668 w 2035"/>
                  <a:gd name="T57" fmla="*/ 2023 h 2498"/>
                  <a:gd name="T58" fmla="*/ 1532 w 2035"/>
                  <a:gd name="T59" fmla="*/ 1842 h 2498"/>
                  <a:gd name="T60" fmla="*/ 1390 w 2035"/>
                  <a:gd name="T61" fmla="*/ 1643 h 2498"/>
                  <a:gd name="T62" fmla="*/ 1167 w 2035"/>
                  <a:gd name="T63" fmla="*/ 1327 h 2498"/>
                  <a:gd name="T64" fmla="*/ 941 w 2035"/>
                  <a:gd name="T65" fmla="*/ 1006 h 2498"/>
                  <a:gd name="T66" fmla="*/ 793 w 2035"/>
                  <a:gd name="T67" fmla="*/ 799 h 2498"/>
                  <a:gd name="T68" fmla="*/ 650 w 2035"/>
                  <a:gd name="T69" fmla="*/ 603 h 2498"/>
                  <a:gd name="T70" fmla="*/ 514 w 2035"/>
                  <a:gd name="T71" fmla="*/ 426 h 2498"/>
                  <a:gd name="T72" fmla="*/ 419 w 2035"/>
                  <a:gd name="T73" fmla="*/ 307 h 2498"/>
                  <a:gd name="T74" fmla="*/ 358 w 2035"/>
                  <a:gd name="T75" fmla="*/ 238 h 2498"/>
                  <a:gd name="T76" fmla="*/ 302 w 2035"/>
                  <a:gd name="T77" fmla="*/ 175 h 2498"/>
                  <a:gd name="T78" fmla="*/ 248 w 2035"/>
                  <a:gd name="T79" fmla="*/ 122 h 2498"/>
                  <a:gd name="T80" fmla="*/ 197 w 2035"/>
                  <a:gd name="T81" fmla="*/ 76 h 2498"/>
                  <a:gd name="T82" fmla="*/ 150 w 2035"/>
                  <a:gd name="T83" fmla="*/ 40 h 2498"/>
                  <a:gd name="T84" fmla="*/ 105 w 2035"/>
                  <a:gd name="T85" fmla="*/ 14 h 2498"/>
                  <a:gd name="T86" fmla="*/ 72 w 2035"/>
                  <a:gd name="T87" fmla="*/ 3 h 2498"/>
                  <a:gd name="T88" fmla="*/ 49 w 2035"/>
                  <a:gd name="T89" fmla="*/ 0 h 2498"/>
                  <a:gd name="T90" fmla="*/ 38 w 2035"/>
                  <a:gd name="T91" fmla="*/ 0 h 2498"/>
                  <a:gd name="T92" fmla="*/ 29 w 2035"/>
                  <a:gd name="T93" fmla="*/ 1 h 2498"/>
                  <a:gd name="T94" fmla="*/ 14 w 2035"/>
                  <a:gd name="T95" fmla="*/ 7 h 2498"/>
                  <a:gd name="T96" fmla="*/ 4 w 2035"/>
                  <a:gd name="T97" fmla="*/ 19 h 2498"/>
                  <a:gd name="T98" fmla="*/ 0 w 2035"/>
                  <a:gd name="T99" fmla="*/ 34 h 2498"/>
                  <a:gd name="T100" fmla="*/ 1 w 2035"/>
                  <a:gd name="T101" fmla="*/ 48 h 2498"/>
                  <a:gd name="T102" fmla="*/ 6 w 2035"/>
                  <a:gd name="T103" fmla="*/ 61 h 2498"/>
                  <a:gd name="T104" fmla="*/ 17 w 2035"/>
                  <a:gd name="T105" fmla="*/ 72 h 2498"/>
                  <a:gd name="T106" fmla="*/ 32 w 2035"/>
                  <a:gd name="T107" fmla="*/ 78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5" h="2498">
                    <a:moveTo>
                      <a:pt x="42" y="78"/>
                    </a:moveTo>
                    <a:lnTo>
                      <a:pt x="42" y="78"/>
                    </a:lnTo>
                    <a:lnTo>
                      <a:pt x="45" y="79"/>
                    </a:lnTo>
                    <a:lnTo>
                      <a:pt x="48" y="79"/>
                    </a:lnTo>
                    <a:lnTo>
                      <a:pt x="53" y="81"/>
                    </a:lnTo>
                    <a:lnTo>
                      <a:pt x="57" y="82"/>
                    </a:lnTo>
                    <a:lnTo>
                      <a:pt x="72" y="87"/>
                    </a:lnTo>
                    <a:lnTo>
                      <a:pt x="88" y="95"/>
                    </a:lnTo>
                    <a:lnTo>
                      <a:pt x="105" y="107"/>
                    </a:lnTo>
                    <a:lnTo>
                      <a:pt x="126" y="121"/>
                    </a:lnTo>
                    <a:lnTo>
                      <a:pt x="147" y="138"/>
                    </a:lnTo>
                    <a:lnTo>
                      <a:pt x="169" y="157"/>
                    </a:lnTo>
                    <a:lnTo>
                      <a:pt x="193" y="179"/>
                    </a:lnTo>
                    <a:lnTo>
                      <a:pt x="217" y="204"/>
                    </a:lnTo>
                    <a:lnTo>
                      <a:pt x="244" y="231"/>
                    </a:lnTo>
                    <a:lnTo>
                      <a:pt x="271" y="260"/>
                    </a:lnTo>
                    <a:lnTo>
                      <a:pt x="298" y="290"/>
                    </a:lnTo>
                    <a:lnTo>
                      <a:pt x="327" y="323"/>
                    </a:lnTo>
                    <a:lnTo>
                      <a:pt x="357" y="359"/>
                    </a:lnTo>
                    <a:lnTo>
                      <a:pt x="388" y="396"/>
                    </a:lnTo>
                    <a:lnTo>
                      <a:pt x="451" y="475"/>
                    </a:lnTo>
                    <a:lnTo>
                      <a:pt x="517" y="560"/>
                    </a:lnTo>
                    <a:lnTo>
                      <a:pt x="585" y="651"/>
                    </a:lnTo>
                    <a:lnTo>
                      <a:pt x="656" y="746"/>
                    </a:lnTo>
                    <a:lnTo>
                      <a:pt x="728" y="845"/>
                    </a:lnTo>
                    <a:lnTo>
                      <a:pt x="801" y="948"/>
                    </a:lnTo>
                    <a:lnTo>
                      <a:pt x="876" y="1052"/>
                    </a:lnTo>
                    <a:lnTo>
                      <a:pt x="950" y="1159"/>
                    </a:lnTo>
                    <a:lnTo>
                      <a:pt x="1102" y="1373"/>
                    </a:lnTo>
                    <a:lnTo>
                      <a:pt x="1251" y="1586"/>
                    </a:lnTo>
                    <a:lnTo>
                      <a:pt x="1325" y="1689"/>
                    </a:lnTo>
                    <a:lnTo>
                      <a:pt x="1397" y="1790"/>
                    </a:lnTo>
                    <a:lnTo>
                      <a:pt x="1468" y="1888"/>
                    </a:lnTo>
                    <a:lnTo>
                      <a:pt x="1538" y="1982"/>
                    </a:lnTo>
                    <a:lnTo>
                      <a:pt x="1604" y="2071"/>
                    </a:lnTo>
                    <a:lnTo>
                      <a:pt x="1669" y="2154"/>
                    </a:lnTo>
                    <a:lnTo>
                      <a:pt x="1731" y="2230"/>
                    </a:lnTo>
                    <a:lnTo>
                      <a:pt x="1788" y="2300"/>
                    </a:lnTo>
                    <a:lnTo>
                      <a:pt x="1817" y="2333"/>
                    </a:lnTo>
                    <a:lnTo>
                      <a:pt x="1845" y="2363"/>
                    </a:lnTo>
                    <a:lnTo>
                      <a:pt x="1870" y="2390"/>
                    </a:lnTo>
                    <a:lnTo>
                      <a:pt x="1896" y="2417"/>
                    </a:lnTo>
                    <a:lnTo>
                      <a:pt x="1920" y="2440"/>
                    </a:lnTo>
                    <a:lnTo>
                      <a:pt x="1945" y="2462"/>
                    </a:lnTo>
                    <a:lnTo>
                      <a:pt x="1967" y="2481"/>
                    </a:lnTo>
                    <a:lnTo>
                      <a:pt x="1989" y="2498"/>
                    </a:lnTo>
                    <a:lnTo>
                      <a:pt x="2035" y="2432"/>
                    </a:lnTo>
                    <a:lnTo>
                      <a:pt x="2017" y="2418"/>
                    </a:lnTo>
                    <a:lnTo>
                      <a:pt x="1997" y="2401"/>
                    </a:lnTo>
                    <a:lnTo>
                      <a:pt x="1975" y="2382"/>
                    </a:lnTo>
                    <a:lnTo>
                      <a:pt x="1952" y="2359"/>
                    </a:lnTo>
                    <a:lnTo>
                      <a:pt x="1928" y="2336"/>
                    </a:lnTo>
                    <a:lnTo>
                      <a:pt x="1903" y="2308"/>
                    </a:lnTo>
                    <a:lnTo>
                      <a:pt x="1877" y="2279"/>
                    </a:lnTo>
                    <a:lnTo>
                      <a:pt x="1850" y="2249"/>
                    </a:lnTo>
                    <a:lnTo>
                      <a:pt x="1792" y="2180"/>
                    </a:lnTo>
                    <a:lnTo>
                      <a:pt x="1732" y="2105"/>
                    </a:lnTo>
                    <a:lnTo>
                      <a:pt x="1668" y="2023"/>
                    </a:lnTo>
                    <a:lnTo>
                      <a:pt x="1602" y="1934"/>
                    </a:lnTo>
                    <a:lnTo>
                      <a:pt x="1532" y="1842"/>
                    </a:lnTo>
                    <a:lnTo>
                      <a:pt x="1462" y="1745"/>
                    </a:lnTo>
                    <a:lnTo>
                      <a:pt x="1390" y="1643"/>
                    </a:lnTo>
                    <a:lnTo>
                      <a:pt x="1317" y="1540"/>
                    </a:lnTo>
                    <a:lnTo>
                      <a:pt x="1167" y="1327"/>
                    </a:lnTo>
                    <a:lnTo>
                      <a:pt x="1015" y="1113"/>
                    </a:lnTo>
                    <a:lnTo>
                      <a:pt x="941" y="1006"/>
                    </a:lnTo>
                    <a:lnTo>
                      <a:pt x="866" y="901"/>
                    </a:lnTo>
                    <a:lnTo>
                      <a:pt x="793" y="799"/>
                    </a:lnTo>
                    <a:lnTo>
                      <a:pt x="720" y="698"/>
                    </a:lnTo>
                    <a:lnTo>
                      <a:pt x="650" y="603"/>
                    </a:lnTo>
                    <a:lnTo>
                      <a:pt x="581" y="512"/>
                    </a:lnTo>
                    <a:lnTo>
                      <a:pt x="514" y="426"/>
                    </a:lnTo>
                    <a:lnTo>
                      <a:pt x="450" y="346"/>
                    </a:lnTo>
                    <a:lnTo>
                      <a:pt x="419" y="307"/>
                    </a:lnTo>
                    <a:lnTo>
                      <a:pt x="388" y="272"/>
                    </a:lnTo>
                    <a:lnTo>
                      <a:pt x="358" y="238"/>
                    </a:lnTo>
                    <a:lnTo>
                      <a:pt x="329" y="206"/>
                    </a:lnTo>
                    <a:lnTo>
                      <a:pt x="302" y="175"/>
                    </a:lnTo>
                    <a:lnTo>
                      <a:pt x="274" y="148"/>
                    </a:lnTo>
                    <a:lnTo>
                      <a:pt x="248" y="122"/>
                    </a:lnTo>
                    <a:lnTo>
                      <a:pt x="223" y="98"/>
                    </a:lnTo>
                    <a:lnTo>
                      <a:pt x="197" y="76"/>
                    </a:lnTo>
                    <a:lnTo>
                      <a:pt x="174" y="57"/>
                    </a:lnTo>
                    <a:lnTo>
                      <a:pt x="150" y="40"/>
                    </a:lnTo>
                    <a:lnTo>
                      <a:pt x="128" y="26"/>
                    </a:lnTo>
                    <a:lnTo>
                      <a:pt x="105" y="14"/>
                    </a:lnTo>
                    <a:lnTo>
                      <a:pt x="84" y="6"/>
                    </a:lnTo>
                    <a:lnTo>
                      <a:pt x="72" y="3"/>
                    </a:lnTo>
                    <a:lnTo>
                      <a:pt x="61" y="1"/>
                    </a:lnTo>
                    <a:lnTo>
                      <a:pt x="49" y="0"/>
                    </a:lnTo>
                    <a:lnTo>
                      <a:pt x="38" y="0"/>
                    </a:lnTo>
                    <a:lnTo>
                      <a:pt x="38" y="0"/>
                    </a:lnTo>
                    <a:lnTo>
                      <a:pt x="38" y="0"/>
                    </a:lnTo>
                    <a:lnTo>
                      <a:pt x="29" y="1"/>
                    </a:lnTo>
                    <a:lnTo>
                      <a:pt x="20" y="4"/>
                    </a:lnTo>
                    <a:lnTo>
                      <a:pt x="14" y="7"/>
                    </a:lnTo>
                    <a:lnTo>
                      <a:pt x="8" y="12"/>
                    </a:lnTo>
                    <a:lnTo>
                      <a:pt x="4" y="19"/>
                    </a:lnTo>
                    <a:lnTo>
                      <a:pt x="2" y="26"/>
                    </a:lnTo>
                    <a:lnTo>
                      <a:pt x="0" y="34"/>
                    </a:lnTo>
                    <a:lnTo>
                      <a:pt x="0" y="41"/>
                    </a:lnTo>
                    <a:lnTo>
                      <a:pt x="1" y="48"/>
                    </a:lnTo>
                    <a:lnTo>
                      <a:pt x="3" y="55"/>
                    </a:lnTo>
                    <a:lnTo>
                      <a:pt x="6" y="61"/>
                    </a:lnTo>
                    <a:lnTo>
                      <a:pt x="11" y="68"/>
                    </a:lnTo>
                    <a:lnTo>
                      <a:pt x="17" y="72"/>
                    </a:lnTo>
                    <a:lnTo>
                      <a:pt x="23" y="76"/>
                    </a:lnTo>
                    <a:lnTo>
                      <a:pt x="32" y="78"/>
                    </a:lnTo>
                    <a:lnTo>
                      <a:pt x="42" y="7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2" name="Freeform 1050"/>
              <p:cNvSpPr>
                <a:spLocks/>
              </p:cNvSpPr>
              <p:nvPr/>
            </p:nvSpPr>
            <p:spPr bwMode="auto">
              <a:xfrm>
                <a:off x="3241" y="2642"/>
                <a:ext cx="355" cy="309"/>
              </a:xfrm>
              <a:custGeom>
                <a:avLst/>
                <a:gdLst>
                  <a:gd name="T0" fmla="*/ 41 w 1776"/>
                  <a:gd name="T1" fmla="*/ 1545 h 1545"/>
                  <a:gd name="T2" fmla="*/ 98 w 1776"/>
                  <a:gd name="T3" fmla="*/ 1540 h 1545"/>
                  <a:gd name="T4" fmla="*/ 157 w 1776"/>
                  <a:gd name="T5" fmla="*/ 1527 h 1545"/>
                  <a:gd name="T6" fmla="*/ 215 w 1776"/>
                  <a:gd name="T7" fmla="*/ 1506 h 1545"/>
                  <a:gd name="T8" fmla="*/ 274 w 1776"/>
                  <a:gd name="T9" fmla="*/ 1478 h 1545"/>
                  <a:gd name="T10" fmla="*/ 333 w 1776"/>
                  <a:gd name="T11" fmla="*/ 1444 h 1545"/>
                  <a:gd name="T12" fmla="*/ 392 w 1776"/>
                  <a:gd name="T13" fmla="*/ 1404 h 1545"/>
                  <a:gd name="T14" fmla="*/ 452 w 1776"/>
                  <a:gd name="T15" fmla="*/ 1358 h 1545"/>
                  <a:gd name="T16" fmla="*/ 512 w 1776"/>
                  <a:gd name="T17" fmla="*/ 1309 h 1545"/>
                  <a:gd name="T18" fmla="*/ 571 w 1776"/>
                  <a:gd name="T19" fmla="*/ 1255 h 1545"/>
                  <a:gd name="T20" fmla="*/ 632 w 1776"/>
                  <a:gd name="T21" fmla="*/ 1197 h 1545"/>
                  <a:gd name="T22" fmla="*/ 751 w 1776"/>
                  <a:gd name="T23" fmla="*/ 1072 h 1545"/>
                  <a:gd name="T24" fmla="*/ 872 w 1776"/>
                  <a:gd name="T25" fmla="*/ 940 h 1545"/>
                  <a:gd name="T26" fmla="*/ 991 w 1776"/>
                  <a:gd name="T27" fmla="*/ 804 h 1545"/>
                  <a:gd name="T28" fmla="*/ 1222 w 1776"/>
                  <a:gd name="T29" fmla="*/ 537 h 1545"/>
                  <a:gd name="T30" fmla="*/ 1332 w 1776"/>
                  <a:gd name="T31" fmla="*/ 414 h 1545"/>
                  <a:gd name="T32" fmla="*/ 1438 w 1776"/>
                  <a:gd name="T33" fmla="*/ 303 h 1545"/>
                  <a:gd name="T34" fmla="*/ 1488 w 1776"/>
                  <a:gd name="T35" fmla="*/ 254 h 1545"/>
                  <a:gd name="T36" fmla="*/ 1537 w 1776"/>
                  <a:gd name="T37" fmla="*/ 211 h 1545"/>
                  <a:gd name="T38" fmla="*/ 1584 w 1776"/>
                  <a:gd name="T39" fmla="*/ 172 h 1545"/>
                  <a:gd name="T40" fmla="*/ 1628 w 1776"/>
                  <a:gd name="T41" fmla="*/ 140 h 1545"/>
                  <a:gd name="T42" fmla="*/ 1670 w 1776"/>
                  <a:gd name="T43" fmla="*/ 114 h 1545"/>
                  <a:gd name="T44" fmla="*/ 1708 w 1776"/>
                  <a:gd name="T45" fmla="*/ 95 h 1545"/>
                  <a:gd name="T46" fmla="*/ 1744 w 1776"/>
                  <a:gd name="T47" fmla="*/ 84 h 1545"/>
                  <a:gd name="T48" fmla="*/ 1776 w 1776"/>
                  <a:gd name="T49" fmla="*/ 78 h 1545"/>
                  <a:gd name="T50" fmla="*/ 1749 w 1776"/>
                  <a:gd name="T51" fmla="*/ 2 h 1545"/>
                  <a:gd name="T52" fmla="*/ 1702 w 1776"/>
                  <a:gd name="T53" fmla="*/ 12 h 1545"/>
                  <a:gd name="T54" fmla="*/ 1655 w 1776"/>
                  <a:gd name="T55" fmla="*/ 32 h 1545"/>
                  <a:gd name="T56" fmla="*/ 1607 w 1776"/>
                  <a:gd name="T57" fmla="*/ 58 h 1545"/>
                  <a:gd name="T58" fmla="*/ 1559 w 1776"/>
                  <a:gd name="T59" fmla="*/ 91 h 1545"/>
                  <a:gd name="T60" fmla="*/ 1510 w 1776"/>
                  <a:gd name="T61" fmla="*/ 130 h 1545"/>
                  <a:gd name="T62" fmla="*/ 1459 w 1776"/>
                  <a:gd name="T63" fmla="*/ 173 h 1545"/>
                  <a:gd name="T64" fmla="*/ 1408 w 1776"/>
                  <a:gd name="T65" fmla="*/ 221 h 1545"/>
                  <a:gd name="T66" fmla="*/ 1328 w 1776"/>
                  <a:gd name="T67" fmla="*/ 301 h 1545"/>
                  <a:gd name="T68" fmla="*/ 1218 w 1776"/>
                  <a:gd name="T69" fmla="*/ 420 h 1545"/>
                  <a:gd name="T70" fmla="*/ 1048 w 1776"/>
                  <a:gd name="T71" fmla="*/ 616 h 1545"/>
                  <a:gd name="T72" fmla="*/ 872 w 1776"/>
                  <a:gd name="T73" fmla="*/ 820 h 1545"/>
                  <a:gd name="T74" fmla="*/ 753 w 1776"/>
                  <a:gd name="T75" fmla="*/ 954 h 1545"/>
                  <a:gd name="T76" fmla="*/ 634 w 1776"/>
                  <a:gd name="T77" fmla="*/ 1081 h 1545"/>
                  <a:gd name="T78" fmla="*/ 546 w 1776"/>
                  <a:gd name="T79" fmla="*/ 1168 h 1545"/>
                  <a:gd name="T80" fmla="*/ 488 w 1776"/>
                  <a:gd name="T81" fmla="*/ 1223 h 1545"/>
                  <a:gd name="T82" fmla="*/ 431 w 1776"/>
                  <a:gd name="T83" fmla="*/ 1273 h 1545"/>
                  <a:gd name="T84" fmla="*/ 373 w 1776"/>
                  <a:gd name="T85" fmla="*/ 1319 h 1545"/>
                  <a:gd name="T86" fmla="*/ 318 w 1776"/>
                  <a:gd name="T87" fmla="*/ 1358 h 1545"/>
                  <a:gd name="T88" fmla="*/ 263 w 1776"/>
                  <a:gd name="T89" fmla="*/ 1393 h 1545"/>
                  <a:gd name="T90" fmla="*/ 210 w 1776"/>
                  <a:gd name="T91" fmla="*/ 1421 h 1545"/>
                  <a:gd name="T92" fmla="*/ 159 w 1776"/>
                  <a:gd name="T93" fmla="*/ 1442 h 1545"/>
                  <a:gd name="T94" fmla="*/ 110 w 1776"/>
                  <a:gd name="T95" fmla="*/ 1457 h 1545"/>
                  <a:gd name="T96" fmla="*/ 63 w 1776"/>
                  <a:gd name="T97" fmla="*/ 1464 h 1545"/>
                  <a:gd name="T98" fmla="*/ 41 w 1776"/>
                  <a:gd name="T99" fmla="*/ 1466 h 1545"/>
                  <a:gd name="T100" fmla="*/ 31 w 1776"/>
                  <a:gd name="T101" fmla="*/ 1466 h 1545"/>
                  <a:gd name="T102" fmla="*/ 16 w 1776"/>
                  <a:gd name="T103" fmla="*/ 1473 h 1545"/>
                  <a:gd name="T104" fmla="*/ 7 w 1776"/>
                  <a:gd name="T105" fmla="*/ 1484 h 1545"/>
                  <a:gd name="T106" fmla="*/ 1 w 1776"/>
                  <a:gd name="T107" fmla="*/ 1498 h 1545"/>
                  <a:gd name="T108" fmla="*/ 1 w 1776"/>
                  <a:gd name="T109" fmla="*/ 1512 h 1545"/>
                  <a:gd name="T110" fmla="*/ 7 w 1776"/>
                  <a:gd name="T111" fmla="*/ 1526 h 1545"/>
                  <a:gd name="T112" fmla="*/ 16 w 1776"/>
                  <a:gd name="T113" fmla="*/ 1538 h 1545"/>
                  <a:gd name="T114" fmla="*/ 31 w 1776"/>
                  <a:gd name="T115" fmla="*/ 15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6" h="1545">
                    <a:moveTo>
                      <a:pt x="41" y="1545"/>
                    </a:moveTo>
                    <a:lnTo>
                      <a:pt x="41" y="1545"/>
                    </a:lnTo>
                    <a:lnTo>
                      <a:pt x="69" y="1544"/>
                    </a:lnTo>
                    <a:lnTo>
                      <a:pt x="98" y="1540"/>
                    </a:lnTo>
                    <a:lnTo>
                      <a:pt x="128" y="1535"/>
                    </a:lnTo>
                    <a:lnTo>
                      <a:pt x="157" y="1527"/>
                    </a:lnTo>
                    <a:lnTo>
                      <a:pt x="186" y="1518"/>
                    </a:lnTo>
                    <a:lnTo>
                      <a:pt x="215" y="1506"/>
                    </a:lnTo>
                    <a:lnTo>
                      <a:pt x="244" y="1493"/>
                    </a:lnTo>
                    <a:lnTo>
                      <a:pt x="274" y="1478"/>
                    </a:lnTo>
                    <a:lnTo>
                      <a:pt x="304" y="1461"/>
                    </a:lnTo>
                    <a:lnTo>
                      <a:pt x="333" y="1444"/>
                    </a:lnTo>
                    <a:lnTo>
                      <a:pt x="362" y="1424"/>
                    </a:lnTo>
                    <a:lnTo>
                      <a:pt x="392" y="1404"/>
                    </a:lnTo>
                    <a:lnTo>
                      <a:pt x="422" y="1381"/>
                    </a:lnTo>
                    <a:lnTo>
                      <a:pt x="452" y="1358"/>
                    </a:lnTo>
                    <a:lnTo>
                      <a:pt x="482" y="1335"/>
                    </a:lnTo>
                    <a:lnTo>
                      <a:pt x="512" y="1309"/>
                    </a:lnTo>
                    <a:lnTo>
                      <a:pt x="542" y="1282"/>
                    </a:lnTo>
                    <a:lnTo>
                      <a:pt x="571" y="1255"/>
                    </a:lnTo>
                    <a:lnTo>
                      <a:pt x="601" y="1226"/>
                    </a:lnTo>
                    <a:lnTo>
                      <a:pt x="632" y="1197"/>
                    </a:lnTo>
                    <a:lnTo>
                      <a:pt x="692" y="1136"/>
                    </a:lnTo>
                    <a:lnTo>
                      <a:pt x="751" y="1072"/>
                    </a:lnTo>
                    <a:lnTo>
                      <a:pt x="812" y="1007"/>
                    </a:lnTo>
                    <a:lnTo>
                      <a:pt x="872" y="940"/>
                    </a:lnTo>
                    <a:lnTo>
                      <a:pt x="932" y="873"/>
                    </a:lnTo>
                    <a:lnTo>
                      <a:pt x="991" y="804"/>
                    </a:lnTo>
                    <a:lnTo>
                      <a:pt x="1108" y="669"/>
                    </a:lnTo>
                    <a:lnTo>
                      <a:pt x="1222" y="537"/>
                    </a:lnTo>
                    <a:lnTo>
                      <a:pt x="1278" y="474"/>
                    </a:lnTo>
                    <a:lnTo>
                      <a:pt x="1332" y="414"/>
                    </a:lnTo>
                    <a:lnTo>
                      <a:pt x="1385" y="356"/>
                    </a:lnTo>
                    <a:lnTo>
                      <a:pt x="1438" y="303"/>
                    </a:lnTo>
                    <a:lnTo>
                      <a:pt x="1463" y="279"/>
                    </a:lnTo>
                    <a:lnTo>
                      <a:pt x="1488" y="254"/>
                    </a:lnTo>
                    <a:lnTo>
                      <a:pt x="1512" y="232"/>
                    </a:lnTo>
                    <a:lnTo>
                      <a:pt x="1537" y="211"/>
                    </a:lnTo>
                    <a:lnTo>
                      <a:pt x="1560" y="190"/>
                    </a:lnTo>
                    <a:lnTo>
                      <a:pt x="1584" y="172"/>
                    </a:lnTo>
                    <a:lnTo>
                      <a:pt x="1606" y="155"/>
                    </a:lnTo>
                    <a:lnTo>
                      <a:pt x="1628" y="140"/>
                    </a:lnTo>
                    <a:lnTo>
                      <a:pt x="1650" y="126"/>
                    </a:lnTo>
                    <a:lnTo>
                      <a:pt x="1670" y="114"/>
                    </a:lnTo>
                    <a:lnTo>
                      <a:pt x="1689" y="104"/>
                    </a:lnTo>
                    <a:lnTo>
                      <a:pt x="1708" y="95"/>
                    </a:lnTo>
                    <a:lnTo>
                      <a:pt x="1726" y="88"/>
                    </a:lnTo>
                    <a:lnTo>
                      <a:pt x="1744" y="84"/>
                    </a:lnTo>
                    <a:lnTo>
                      <a:pt x="1760" y="81"/>
                    </a:lnTo>
                    <a:lnTo>
                      <a:pt x="1776" y="78"/>
                    </a:lnTo>
                    <a:lnTo>
                      <a:pt x="1772" y="0"/>
                    </a:lnTo>
                    <a:lnTo>
                      <a:pt x="1749" y="2"/>
                    </a:lnTo>
                    <a:lnTo>
                      <a:pt x="1725" y="6"/>
                    </a:lnTo>
                    <a:lnTo>
                      <a:pt x="1702" y="12"/>
                    </a:lnTo>
                    <a:lnTo>
                      <a:pt x="1679" y="22"/>
                    </a:lnTo>
                    <a:lnTo>
                      <a:pt x="1655" y="32"/>
                    </a:lnTo>
                    <a:lnTo>
                      <a:pt x="1632" y="44"/>
                    </a:lnTo>
                    <a:lnTo>
                      <a:pt x="1607" y="58"/>
                    </a:lnTo>
                    <a:lnTo>
                      <a:pt x="1584" y="74"/>
                    </a:lnTo>
                    <a:lnTo>
                      <a:pt x="1559" y="91"/>
                    </a:lnTo>
                    <a:lnTo>
                      <a:pt x="1535" y="109"/>
                    </a:lnTo>
                    <a:lnTo>
                      <a:pt x="1510" y="130"/>
                    </a:lnTo>
                    <a:lnTo>
                      <a:pt x="1485" y="151"/>
                    </a:lnTo>
                    <a:lnTo>
                      <a:pt x="1459" y="173"/>
                    </a:lnTo>
                    <a:lnTo>
                      <a:pt x="1433" y="197"/>
                    </a:lnTo>
                    <a:lnTo>
                      <a:pt x="1408" y="221"/>
                    </a:lnTo>
                    <a:lnTo>
                      <a:pt x="1381" y="247"/>
                    </a:lnTo>
                    <a:lnTo>
                      <a:pt x="1328" y="301"/>
                    </a:lnTo>
                    <a:lnTo>
                      <a:pt x="1274" y="360"/>
                    </a:lnTo>
                    <a:lnTo>
                      <a:pt x="1218" y="420"/>
                    </a:lnTo>
                    <a:lnTo>
                      <a:pt x="1162" y="484"/>
                    </a:lnTo>
                    <a:lnTo>
                      <a:pt x="1048" y="616"/>
                    </a:lnTo>
                    <a:lnTo>
                      <a:pt x="930" y="752"/>
                    </a:lnTo>
                    <a:lnTo>
                      <a:pt x="872" y="820"/>
                    </a:lnTo>
                    <a:lnTo>
                      <a:pt x="812" y="888"/>
                    </a:lnTo>
                    <a:lnTo>
                      <a:pt x="753" y="954"/>
                    </a:lnTo>
                    <a:lnTo>
                      <a:pt x="694" y="1018"/>
                    </a:lnTo>
                    <a:lnTo>
                      <a:pt x="634" y="1081"/>
                    </a:lnTo>
                    <a:lnTo>
                      <a:pt x="576" y="1141"/>
                    </a:lnTo>
                    <a:lnTo>
                      <a:pt x="546" y="1168"/>
                    </a:lnTo>
                    <a:lnTo>
                      <a:pt x="517" y="1196"/>
                    </a:lnTo>
                    <a:lnTo>
                      <a:pt x="488" y="1223"/>
                    </a:lnTo>
                    <a:lnTo>
                      <a:pt x="459" y="1248"/>
                    </a:lnTo>
                    <a:lnTo>
                      <a:pt x="431" y="1273"/>
                    </a:lnTo>
                    <a:lnTo>
                      <a:pt x="402" y="1296"/>
                    </a:lnTo>
                    <a:lnTo>
                      <a:pt x="373" y="1319"/>
                    </a:lnTo>
                    <a:lnTo>
                      <a:pt x="345" y="1339"/>
                    </a:lnTo>
                    <a:lnTo>
                      <a:pt x="318" y="1358"/>
                    </a:lnTo>
                    <a:lnTo>
                      <a:pt x="290" y="1376"/>
                    </a:lnTo>
                    <a:lnTo>
                      <a:pt x="263" y="1393"/>
                    </a:lnTo>
                    <a:lnTo>
                      <a:pt x="237" y="1408"/>
                    </a:lnTo>
                    <a:lnTo>
                      <a:pt x="210" y="1421"/>
                    </a:lnTo>
                    <a:lnTo>
                      <a:pt x="185" y="1433"/>
                    </a:lnTo>
                    <a:lnTo>
                      <a:pt x="159" y="1442"/>
                    </a:lnTo>
                    <a:lnTo>
                      <a:pt x="134" y="1451"/>
                    </a:lnTo>
                    <a:lnTo>
                      <a:pt x="110" y="1457"/>
                    </a:lnTo>
                    <a:lnTo>
                      <a:pt x="86" y="1461"/>
                    </a:lnTo>
                    <a:lnTo>
                      <a:pt x="63" y="1464"/>
                    </a:lnTo>
                    <a:lnTo>
                      <a:pt x="41" y="1466"/>
                    </a:lnTo>
                    <a:lnTo>
                      <a:pt x="41" y="1466"/>
                    </a:lnTo>
                    <a:lnTo>
                      <a:pt x="41" y="1466"/>
                    </a:lnTo>
                    <a:lnTo>
                      <a:pt x="31" y="1466"/>
                    </a:lnTo>
                    <a:lnTo>
                      <a:pt x="23" y="1469"/>
                    </a:lnTo>
                    <a:lnTo>
                      <a:pt x="16" y="1473"/>
                    </a:lnTo>
                    <a:lnTo>
                      <a:pt x="11" y="1477"/>
                    </a:lnTo>
                    <a:lnTo>
                      <a:pt x="7" y="1484"/>
                    </a:lnTo>
                    <a:lnTo>
                      <a:pt x="3" y="1490"/>
                    </a:lnTo>
                    <a:lnTo>
                      <a:pt x="1" y="1498"/>
                    </a:lnTo>
                    <a:lnTo>
                      <a:pt x="0" y="1505"/>
                    </a:lnTo>
                    <a:lnTo>
                      <a:pt x="1" y="1512"/>
                    </a:lnTo>
                    <a:lnTo>
                      <a:pt x="3" y="1520"/>
                    </a:lnTo>
                    <a:lnTo>
                      <a:pt x="7" y="1526"/>
                    </a:lnTo>
                    <a:lnTo>
                      <a:pt x="11" y="1533"/>
                    </a:lnTo>
                    <a:lnTo>
                      <a:pt x="16" y="1538"/>
                    </a:lnTo>
                    <a:lnTo>
                      <a:pt x="23" y="1541"/>
                    </a:lnTo>
                    <a:lnTo>
                      <a:pt x="31" y="1544"/>
                    </a:lnTo>
                    <a:lnTo>
                      <a:pt x="41" y="15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3" name="Freeform 1051"/>
              <p:cNvSpPr>
                <a:spLocks/>
              </p:cNvSpPr>
              <p:nvPr/>
            </p:nvSpPr>
            <p:spPr bwMode="auto">
              <a:xfrm>
                <a:off x="3147" y="2890"/>
                <a:ext cx="102" cy="61"/>
              </a:xfrm>
              <a:custGeom>
                <a:avLst/>
                <a:gdLst>
                  <a:gd name="T0" fmla="*/ 8 w 511"/>
                  <a:gd name="T1" fmla="*/ 62 h 304"/>
                  <a:gd name="T2" fmla="*/ 36 w 511"/>
                  <a:gd name="T3" fmla="*/ 101 h 304"/>
                  <a:gd name="T4" fmla="*/ 67 w 511"/>
                  <a:gd name="T5" fmla="*/ 136 h 304"/>
                  <a:gd name="T6" fmla="*/ 100 w 511"/>
                  <a:gd name="T7" fmla="*/ 167 h 304"/>
                  <a:gd name="T8" fmla="*/ 136 w 511"/>
                  <a:gd name="T9" fmla="*/ 195 h 304"/>
                  <a:gd name="T10" fmla="*/ 172 w 511"/>
                  <a:gd name="T11" fmla="*/ 217 h 304"/>
                  <a:gd name="T12" fmla="*/ 209 w 511"/>
                  <a:gd name="T13" fmla="*/ 237 h 304"/>
                  <a:gd name="T14" fmla="*/ 245 w 511"/>
                  <a:gd name="T15" fmla="*/ 253 h 304"/>
                  <a:gd name="T16" fmla="*/ 283 w 511"/>
                  <a:gd name="T17" fmla="*/ 267 h 304"/>
                  <a:gd name="T18" fmla="*/ 353 w 511"/>
                  <a:gd name="T19" fmla="*/ 286 h 304"/>
                  <a:gd name="T20" fmla="*/ 416 w 511"/>
                  <a:gd name="T21" fmla="*/ 297 h 304"/>
                  <a:gd name="T22" fmla="*/ 470 w 511"/>
                  <a:gd name="T23" fmla="*/ 302 h 304"/>
                  <a:gd name="T24" fmla="*/ 511 w 511"/>
                  <a:gd name="T25" fmla="*/ 304 h 304"/>
                  <a:gd name="T26" fmla="*/ 495 w 511"/>
                  <a:gd name="T27" fmla="*/ 225 h 304"/>
                  <a:gd name="T28" fmla="*/ 452 w 511"/>
                  <a:gd name="T29" fmla="*/ 221 h 304"/>
                  <a:gd name="T30" fmla="*/ 399 w 511"/>
                  <a:gd name="T31" fmla="*/ 214 h 304"/>
                  <a:gd name="T32" fmla="*/ 339 w 511"/>
                  <a:gd name="T33" fmla="*/ 201 h 304"/>
                  <a:gd name="T34" fmla="*/ 292 w 511"/>
                  <a:gd name="T35" fmla="*/ 185 h 304"/>
                  <a:gd name="T36" fmla="*/ 259 w 511"/>
                  <a:gd name="T37" fmla="*/ 172 h 304"/>
                  <a:gd name="T38" fmla="*/ 228 w 511"/>
                  <a:gd name="T39" fmla="*/ 157 h 304"/>
                  <a:gd name="T40" fmla="*/ 196 w 511"/>
                  <a:gd name="T41" fmla="*/ 139 h 304"/>
                  <a:gd name="T42" fmla="*/ 166 w 511"/>
                  <a:gd name="T43" fmla="*/ 118 h 304"/>
                  <a:gd name="T44" fmla="*/ 138 w 511"/>
                  <a:gd name="T45" fmla="*/ 94 h 304"/>
                  <a:gd name="T46" fmla="*/ 111 w 511"/>
                  <a:gd name="T47" fmla="*/ 67 h 304"/>
                  <a:gd name="T48" fmla="*/ 85 w 511"/>
                  <a:gd name="T49" fmla="*/ 35 h 304"/>
                  <a:gd name="T50" fmla="*/ 74 w 511"/>
                  <a:gd name="T51" fmla="*/ 19 h 304"/>
                  <a:gd name="T52" fmla="*/ 68 w 511"/>
                  <a:gd name="T53" fmla="*/ 11 h 304"/>
                  <a:gd name="T54" fmla="*/ 55 w 511"/>
                  <a:gd name="T55" fmla="*/ 2 h 304"/>
                  <a:gd name="T56" fmla="*/ 40 w 511"/>
                  <a:gd name="T57" fmla="*/ 0 h 304"/>
                  <a:gd name="T58" fmla="*/ 26 w 511"/>
                  <a:gd name="T59" fmla="*/ 3 h 304"/>
                  <a:gd name="T60" fmla="*/ 13 w 511"/>
                  <a:gd name="T61" fmla="*/ 11 h 304"/>
                  <a:gd name="T62" fmla="*/ 4 w 511"/>
                  <a:gd name="T63" fmla="*/ 23 h 304"/>
                  <a:gd name="T64" fmla="*/ 0 w 511"/>
                  <a:gd name="T65" fmla="*/ 37 h 304"/>
                  <a:gd name="T66" fmla="*/ 3 w 511"/>
                  <a:gd name="T67" fmla="*/ 5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304">
                    <a:moveTo>
                      <a:pt x="8" y="62"/>
                    </a:moveTo>
                    <a:lnTo>
                      <a:pt x="8" y="62"/>
                    </a:lnTo>
                    <a:lnTo>
                      <a:pt x="22" y="82"/>
                    </a:lnTo>
                    <a:lnTo>
                      <a:pt x="36" y="101"/>
                    </a:lnTo>
                    <a:lnTo>
                      <a:pt x="51" y="119"/>
                    </a:lnTo>
                    <a:lnTo>
                      <a:pt x="67" y="136"/>
                    </a:lnTo>
                    <a:lnTo>
                      <a:pt x="84" y="152"/>
                    </a:lnTo>
                    <a:lnTo>
                      <a:pt x="100" y="167"/>
                    </a:lnTo>
                    <a:lnTo>
                      <a:pt x="119" y="182"/>
                    </a:lnTo>
                    <a:lnTo>
                      <a:pt x="136" y="195"/>
                    </a:lnTo>
                    <a:lnTo>
                      <a:pt x="154" y="206"/>
                    </a:lnTo>
                    <a:lnTo>
                      <a:pt x="172" y="217"/>
                    </a:lnTo>
                    <a:lnTo>
                      <a:pt x="191" y="228"/>
                    </a:lnTo>
                    <a:lnTo>
                      <a:pt x="209" y="237"/>
                    </a:lnTo>
                    <a:lnTo>
                      <a:pt x="227" y="246"/>
                    </a:lnTo>
                    <a:lnTo>
                      <a:pt x="245" y="253"/>
                    </a:lnTo>
                    <a:lnTo>
                      <a:pt x="265" y="261"/>
                    </a:lnTo>
                    <a:lnTo>
                      <a:pt x="283" y="267"/>
                    </a:lnTo>
                    <a:lnTo>
                      <a:pt x="318" y="278"/>
                    </a:lnTo>
                    <a:lnTo>
                      <a:pt x="353" y="286"/>
                    </a:lnTo>
                    <a:lnTo>
                      <a:pt x="385" y="293"/>
                    </a:lnTo>
                    <a:lnTo>
                      <a:pt x="416" y="297"/>
                    </a:lnTo>
                    <a:lnTo>
                      <a:pt x="445" y="300"/>
                    </a:lnTo>
                    <a:lnTo>
                      <a:pt x="470" y="302"/>
                    </a:lnTo>
                    <a:lnTo>
                      <a:pt x="493" y="303"/>
                    </a:lnTo>
                    <a:lnTo>
                      <a:pt x="511" y="304"/>
                    </a:lnTo>
                    <a:lnTo>
                      <a:pt x="511" y="225"/>
                    </a:lnTo>
                    <a:lnTo>
                      <a:pt x="495" y="225"/>
                    </a:lnTo>
                    <a:lnTo>
                      <a:pt x="474" y="223"/>
                    </a:lnTo>
                    <a:lnTo>
                      <a:pt x="452" y="221"/>
                    </a:lnTo>
                    <a:lnTo>
                      <a:pt x="426" y="218"/>
                    </a:lnTo>
                    <a:lnTo>
                      <a:pt x="399" y="214"/>
                    </a:lnTo>
                    <a:lnTo>
                      <a:pt x="370" y="209"/>
                    </a:lnTo>
                    <a:lnTo>
                      <a:pt x="339" y="201"/>
                    </a:lnTo>
                    <a:lnTo>
                      <a:pt x="307" y="192"/>
                    </a:lnTo>
                    <a:lnTo>
                      <a:pt x="292" y="185"/>
                    </a:lnTo>
                    <a:lnTo>
                      <a:pt x="276" y="180"/>
                    </a:lnTo>
                    <a:lnTo>
                      <a:pt x="259" y="172"/>
                    </a:lnTo>
                    <a:lnTo>
                      <a:pt x="244" y="165"/>
                    </a:lnTo>
                    <a:lnTo>
                      <a:pt x="228" y="157"/>
                    </a:lnTo>
                    <a:lnTo>
                      <a:pt x="212" y="148"/>
                    </a:lnTo>
                    <a:lnTo>
                      <a:pt x="196" y="139"/>
                    </a:lnTo>
                    <a:lnTo>
                      <a:pt x="181" y="129"/>
                    </a:lnTo>
                    <a:lnTo>
                      <a:pt x="166" y="118"/>
                    </a:lnTo>
                    <a:lnTo>
                      <a:pt x="153" y="106"/>
                    </a:lnTo>
                    <a:lnTo>
                      <a:pt x="138" y="94"/>
                    </a:lnTo>
                    <a:lnTo>
                      <a:pt x="124" y="81"/>
                    </a:lnTo>
                    <a:lnTo>
                      <a:pt x="111" y="67"/>
                    </a:lnTo>
                    <a:lnTo>
                      <a:pt x="98" y="52"/>
                    </a:lnTo>
                    <a:lnTo>
                      <a:pt x="85" y="35"/>
                    </a:lnTo>
                    <a:lnTo>
                      <a:pt x="74" y="19"/>
                    </a:lnTo>
                    <a:lnTo>
                      <a:pt x="74" y="19"/>
                    </a:lnTo>
                    <a:lnTo>
                      <a:pt x="74" y="19"/>
                    </a:lnTo>
                    <a:lnTo>
                      <a:pt x="68" y="11"/>
                    </a:lnTo>
                    <a:lnTo>
                      <a:pt x="62" y="6"/>
                    </a:lnTo>
                    <a:lnTo>
                      <a:pt x="55" y="2"/>
                    </a:lnTo>
                    <a:lnTo>
                      <a:pt x="47" y="0"/>
                    </a:lnTo>
                    <a:lnTo>
                      <a:pt x="40" y="0"/>
                    </a:lnTo>
                    <a:lnTo>
                      <a:pt x="32" y="1"/>
                    </a:lnTo>
                    <a:lnTo>
                      <a:pt x="26" y="3"/>
                    </a:lnTo>
                    <a:lnTo>
                      <a:pt x="19" y="7"/>
                    </a:lnTo>
                    <a:lnTo>
                      <a:pt x="13" y="11"/>
                    </a:lnTo>
                    <a:lnTo>
                      <a:pt x="8" y="17"/>
                    </a:lnTo>
                    <a:lnTo>
                      <a:pt x="4" y="23"/>
                    </a:lnTo>
                    <a:lnTo>
                      <a:pt x="1" y="30"/>
                    </a:lnTo>
                    <a:lnTo>
                      <a:pt x="0" y="37"/>
                    </a:lnTo>
                    <a:lnTo>
                      <a:pt x="0" y="46"/>
                    </a:lnTo>
                    <a:lnTo>
                      <a:pt x="3" y="54"/>
                    </a:lnTo>
                    <a:lnTo>
                      <a:pt x="8"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4" name="Freeform 1052"/>
              <p:cNvSpPr>
                <a:spLocks/>
              </p:cNvSpPr>
              <p:nvPr/>
            </p:nvSpPr>
            <p:spPr bwMode="auto">
              <a:xfrm>
                <a:off x="2766" y="2226"/>
                <a:ext cx="396" cy="677"/>
              </a:xfrm>
              <a:custGeom>
                <a:avLst/>
                <a:gdLst>
                  <a:gd name="T0" fmla="*/ 75 w 1977"/>
                  <a:gd name="T1" fmla="*/ 62 h 3383"/>
                  <a:gd name="T2" fmla="*/ 5 w 1977"/>
                  <a:gd name="T3" fmla="*/ 59 h 3383"/>
                  <a:gd name="T4" fmla="*/ 19 w 1977"/>
                  <a:gd name="T5" fmla="*/ 84 h 3383"/>
                  <a:gd name="T6" fmla="*/ 59 w 1977"/>
                  <a:gd name="T7" fmla="*/ 159 h 3383"/>
                  <a:gd name="T8" fmla="*/ 123 w 1977"/>
                  <a:gd name="T9" fmla="*/ 275 h 3383"/>
                  <a:gd name="T10" fmla="*/ 207 w 1977"/>
                  <a:gd name="T11" fmla="*/ 429 h 3383"/>
                  <a:gd name="T12" fmla="*/ 309 w 1977"/>
                  <a:gd name="T13" fmla="*/ 617 h 3383"/>
                  <a:gd name="T14" fmla="*/ 426 w 1977"/>
                  <a:gd name="T15" fmla="*/ 831 h 3383"/>
                  <a:gd name="T16" fmla="*/ 558 w 1977"/>
                  <a:gd name="T17" fmla="*/ 1069 h 3383"/>
                  <a:gd name="T18" fmla="*/ 700 w 1977"/>
                  <a:gd name="T19" fmla="*/ 1323 h 3383"/>
                  <a:gd name="T20" fmla="*/ 849 w 1977"/>
                  <a:gd name="T21" fmla="*/ 1591 h 3383"/>
                  <a:gd name="T22" fmla="*/ 1005 w 1977"/>
                  <a:gd name="T23" fmla="*/ 1865 h 3383"/>
                  <a:gd name="T24" fmla="*/ 1164 w 1977"/>
                  <a:gd name="T25" fmla="*/ 2142 h 3383"/>
                  <a:gd name="T26" fmla="*/ 1322 w 1977"/>
                  <a:gd name="T27" fmla="*/ 2416 h 3383"/>
                  <a:gd name="T28" fmla="*/ 1401 w 1977"/>
                  <a:gd name="T29" fmla="*/ 2550 h 3383"/>
                  <a:gd name="T30" fmla="*/ 1479 w 1977"/>
                  <a:gd name="T31" fmla="*/ 2683 h 3383"/>
                  <a:gd name="T32" fmla="*/ 1556 w 1977"/>
                  <a:gd name="T33" fmla="*/ 2811 h 3383"/>
                  <a:gd name="T34" fmla="*/ 1630 w 1977"/>
                  <a:gd name="T35" fmla="*/ 2936 h 3383"/>
                  <a:gd name="T36" fmla="*/ 1704 w 1977"/>
                  <a:gd name="T37" fmla="*/ 3055 h 3383"/>
                  <a:gd name="T38" fmla="*/ 1775 w 1977"/>
                  <a:gd name="T39" fmla="*/ 3171 h 3383"/>
                  <a:gd name="T40" fmla="*/ 1845 w 1977"/>
                  <a:gd name="T41" fmla="*/ 3280 h 3383"/>
                  <a:gd name="T42" fmla="*/ 1911 w 1977"/>
                  <a:gd name="T43" fmla="*/ 3383 h 3383"/>
                  <a:gd name="T44" fmla="*/ 1977 w 1977"/>
                  <a:gd name="T45" fmla="*/ 3340 h 3383"/>
                  <a:gd name="T46" fmla="*/ 1912 w 1977"/>
                  <a:gd name="T47" fmla="*/ 3238 h 3383"/>
                  <a:gd name="T48" fmla="*/ 1842 w 1977"/>
                  <a:gd name="T49" fmla="*/ 3129 h 3383"/>
                  <a:gd name="T50" fmla="*/ 1772 w 1977"/>
                  <a:gd name="T51" fmla="*/ 3014 h 3383"/>
                  <a:gd name="T52" fmla="*/ 1699 w 1977"/>
                  <a:gd name="T53" fmla="*/ 2895 h 3383"/>
                  <a:gd name="T54" fmla="*/ 1624 w 1977"/>
                  <a:gd name="T55" fmla="*/ 2770 h 3383"/>
                  <a:gd name="T56" fmla="*/ 1547 w 1977"/>
                  <a:gd name="T57" fmla="*/ 2642 h 3383"/>
                  <a:gd name="T58" fmla="*/ 1470 w 1977"/>
                  <a:gd name="T59" fmla="*/ 2510 h 3383"/>
                  <a:gd name="T60" fmla="*/ 1391 w 1977"/>
                  <a:gd name="T61" fmla="*/ 2377 h 3383"/>
                  <a:gd name="T62" fmla="*/ 1232 w 1977"/>
                  <a:gd name="T63" fmla="*/ 2103 h 3383"/>
                  <a:gd name="T64" fmla="*/ 1074 w 1977"/>
                  <a:gd name="T65" fmla="*/ 1826 h 3383"/>
                  <a:gd name="T66" fmla="*/ 920 w 1977"/>
                  <a:gd name="T67" fmla="*/ 1552 h 3383"/>
                  <a:gd name="T68" fmla="*/ 769 w 1977"/>
                  <a:gd name="T69" fmla="*/ 1285 h 3383"/>
                  <a:gd name="T70" fmla="*/ 628 w 1977"/>
                  <a:gd name="T71" fmla="*/ 1030 h 3383"/>
                  <a:gd name="T72" fmla="*/ 497 w 1977"/>
                  <a:gd name="T73" fmla="*/ 793 h 3383"/>
                  <a:gd name="T74" fmla="*/ 378 w 1977"/>
                  <a:gd name="T75" fmla="*/ 578 h 3383"/>
                  <a:gd name="T76" fmla="*/ 276 w 1977"/>
                  <a:gd name="T77" fmla="*/ 391 h 3383"/>
                  <a:gd name="T78" fmla="*/ 193 w 1977"/>
                  <a:gd name="T79" fmla="*/ 236 h 3383"/>
                  <a:gd name="T80" fmla="*/ 129 w 1977"/>
                  <a:gd name="T81" fmla="*/ 120 h 3383"/>
                  <a:gd name="T82" fmla="*/ 90 w 1977"/>
                  <a:gd name="T83" fmla="*/ 47 h 3383"/>
                  <a:gd name="T84" fmla="*/ 76 w 1977"/>
                  <a:gd name="T85" fmla="*/ 21 h 3383"/>
                  <a:gd name="T86" fmla="*/ 7 w 1977"/>
                  <a:gd name="T87" fmla="*/ 18 h 3383"/>
                  <a:gd name="T88" fmla="*/ 76 w 1977"/>
                  <a:gd name="T89" fmla="*/ 21 h 3383"/>
                  <a:gd name="T90" fmla="*/ 70 w 1977"/>
                  <a:gd name="T91" fmla="*/ 13 h 3383"/>
                  <a:gd name="T92" fmla="*/ 65 w 1977"/>
                  <a:gd name="T93" fmla="*/ 7 h 3383"/>
                  <a:gd name="T94" fmla="*/ 58 w 1977"/>
                  <a:gd name="T95" fmla="*/ 3 h 3383"/>
                  <a:gd name="T96" fmla="*/ 50 w 1977"/>
                  <a:gd name="T97" fmla="*/ 1 h 3383"/>
                  <a:gd name="T98" fmla="*/ 44 w 1977"/>
                  <a:gd name="T99" fmla="*/ 0 h 3383"/>
                  <a:gd name="T100" fmla="*/ 36 w 1977"/>
                  <a:gd name="T101" fmla="*/ 0 h 3383"/>
                  <a:gd name="T102" fmla="*/ 29 w 1977"/>
                  <a:gd name="T103" fmla="*/ 2 h 3383"/>
                  <a:gd name="T104" fmla="*/ 21 w 1977"/>
                  <a:gd name="T105" fmla="*/ 5 h 3383"/>
                  <a:gd name="T106" fmla="*/ 15 w 1977"/>
                  <a:gd name="T107" fmla="*/ 8 h 3383"/>
                  <a:gd name="T108" fmla="*/ 10 w 1977"/>
                  <a:gd name="T109" fmla="*/ 14 h 3383"/>
                  <a:gd name="T110" fmla="*/ 5 w 1977"/>
                  <a:gd name="T111" fmla="*/ 20 h 3383"/>
                  <a:gd name="T112" fmla="*/ 2 w 1977"/>
                  <a:gd name="T113" fmla="*/ 27 h 3383"/>
                  <a:gd name="T114" fmla="*/ 0 w 1977"/>
                  <a:gd name="T115" fmla="*/ 34 h 3383"/>
                  <a:gd name="T116" fmla="*/ 0 w 1977"/>
                  <a:gd name="T117" fmla="*/ 42 h 3383"/>
                  <a:gd name="T118" fmla="*/ 2 w 1977"/>
                  <a:gd name="T119" fmla="*/ 50 h 3383"/>
                  <a:gd name="T120" fmla="*/ 5 w 1977"/>
                  <a:gd name="T121" fmla="*/ 59 h 3383"/>
                  <a:gd name="T122" fmla="*/ 75 w 1977"/>
                  <a:gd name="T123" fmla="*/ 62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7" h="3383">
                    <a:moveTo>
                      <a:pt x="75" y="62"/>
                    </a:moveTo>
                    <a:lnTo>
                      <a:pt x="5" y="59"/>
                    </a:lnTo>
                    <a:lnTo>
                      <a:pt x="19" y="84"/>
                    </a:lnTo>
                    <a:lnTo>
                      <a:pt x="59" y="159"/>
                    </a:lnTo>
                    <a:lnTo>
                      <a:pt x="123" y="275"/>
                    </a:lnTo>
                    <a:lnTo>
                      <a:pt x="207" y="429"/>
                    </a:lnTo>
                    <a:lnTo>
                      <a:pt x="309" y="617"/>
                    </a:lnTo>
                    <a:lnTo>
                      <a:pt x="426" y="831"/>
                    </a:lnTo>
                    <a:lnTo>
                      <a:pt x="558" y="1069"/>
                    </a:lnTo>
                    <a:lnTo>
                      <a:pt x="700" y="1323"/>
                    </a:lnTo>
                    <a:lnTo>
                      <a:pt x="849" y="1591"/>
                    </a:lnTo>
                    <a:lnTo>
                      <a:pt x="1005" y="1865"/>
                    </a:lnTo>
                    <a:lnTo>
                      <a:pt x="1164" y="2142"/>
                    </a:lnTo>
                    <a:lnTo>
                      <a:pt x="1322" y="2416"/>
                    </a:lnTo>
                    <a:lnTo>
                      <a:pt x="1401" y="2550"/>
                    </a:lnTo>
                    <a:lnTo>
                      <a:pt x="1479" y="2683"/>
                    </a:lnTo>
                    <a:lnTo>
                      <a:pt x="1556" y="2811"/>
                    </a:lnTo>
                    <a:lnTo>
                      <a:pt x="1630" y="2936"/>
                    </a:lnTo>
                    <a:lnTo>
                      <a:pt x="1704" y="3055"/>
                    </a:lnTo>
                    <a:lnTo>
                      <a:pt x="1775" y="3171"/>
                    </a:lnTo>
                    <a:lnTo>
                      <a:pt x="1845" y="3280"/>
                    </a:lnTo>
                    <a:lnTo>
                      <a:pt x="1911" y="3383"/>
                    </a:lnTo>
                    <a:lnTo>
                      <a:pt x="1977" y="3340"/>
                    </a:lnTo>
                    <a:lnTo>
                      <a:pt x="1912" y="3238"/>
                    </a:lnTo>
                    <a:lnTo>
                      <a:pt x="1842" y="3129"/>
                    </a:lnTo>
                    <a:lnTo>
                      <a:pt x="1772" y="3014"/>
                    </a:lnTo>
                    <a:lnTo>
                      <a:pt x="1699" y="2895"/>
                    </a:lnTo>
                    <a:lnTo>
                      <a:pt x="1624" y="2770"/>
                    </a:lnTo>
                    <a:lnTo>
                      <a:pt x="1547" y="2642"/>
                    </a:lnTo>
                    <a:lnTo>
                      <a:pt x="1470" y="2510"/>
                    </a:lnTo>
                    <a:lnTo>
                      <a:pt x="1391" y="2377"/>
                    </a:lnTo>
                    <a:lnTo>
                      <a:pt x="1232" y="2103"/>
                    </a:lnTo>
                    <a:lnTo>
                      <a:pt x="1074" y="1826"/>
                    </a:lnTo>
                    <a:lnTo>
                      <a:pt x="920" y="1552"/>
                    </a:lnTo>
                    <a:lnTo>
                      <a:pt x="769" y="1285"/>
                    </a:lnTo>
                    <a:lnTo>
                      <a:pt x="628" y="1030"/>
                    </a:lnTo>
                    <a:lnTo>
                      <a:pt x="497" y="793"/>
                    </a:lnTo>
                    <a:lnTo>
                      <a:pt x="378" y="578"/>
                    </a:lnTo>
                    <a:lnTo>
                      <a:pt x="276" y="391"/>
                    </a:lnTo>
                    <a:lnTo>
                      <a:pt x="193" y="236"/>
                    </a:lnTo>
                    <a:lnTo>
                      <a:pt x="129" y="120"/>
                    </a:lnTo>
                    <a:lnTo>
                      <a:pt x="90" y="47"/>
                    </a:lnTo>
                    <a:lnTo>
                      <a:pt x="76" y="21"/>
                    </a:lnTo>
                    <a:lnTo>
                      <a:pt x="7" y="18"/>
                    </a:lnTo>
                    <a:lnTo>
                      <a:pt x="76" y="21"/>
                    </a:lnTo>
                    <a:lnTo>
                      <a:pt x="70" y="13"/>
                    </a:lnTo>
                    <a:lnTo>
                      <a:pt x="65" y="7"/>
                    </a:lnTo>
                    <a:lnTo>
                      <a:pt x="58" y="3"/>
                    </a:lnTo>
                    <a:lnTo>
                      <a:pt x="50" y="1"/>
                    </a:lnTo>
                    <a:lnTo>
                      <a:pt x="44" y="0"/>
                    </a:lnTo>
                    <a:lnTo>
                      <a:pt x="36" y="0"/>
                    </a:lnTo>
                    <a:lnTo>
                      <a:pt x="29" y="2"/>
                    </a:lnTo>
                    <a:lnTo>
                      <a:pt x="21" y="5"/>
                    </a:lnTo>
                    <a:lnTo>
                      <a:pt x="15" y="8"/>
                    </a:lnTo>
                    <a:lnTo>
                      <a:pt x="10" y="14"/>
                    </a:lnTo>
                    <a:lnTo>
                      <a:pt x="5" y="20"/>
                    </a:lnTo>
                    <a:lnTo>
                      <a:pt x="2" y="27"/>
                    </a:lnTo>
                    <a:lnTo>
                      <a:pt x="0" y="34"/>
                    </a:lnTo>
                    <a:lnTo>
                      <a:pt x="0" y="42"/>
                    </a:lnTo>
                    <a:lnTo>
                      <a:pt x="2" y="50"/>
                    </a:lnTo>
                    <a:lnTo>
                      <a:pt x="5" y="59"/>
                    </a:lnTo>
                    <a:lnTo>
                      <a:pt x="75"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5" name="Freeform 1053"/>
              <p:cNvSpPr>
                <a:spLocks/>
              </p:cNvSpPr>
              <p:nvPr/>
            </p:nvSpPr>
            <p:spPr bwMode="auto">
              <a:xfrm>
                <a:off x="2473" y="2230"/>
                <a:ext cx="308" cy="428"/>
              </a:xfrm>
              <a:custGeom>
                <a:avLst/>
                <a:gdLst>
                  <a:gd name="T0" fmla="*/ 58 w 1541"/>
                  <a:gd name="T1" fmla="*/ 2137 h 2141"/>
                  <a:gd name="T2" fmla="*/ 87 w 1541"/>
                  <a:gd name="T3" fmla="*/ 2117 h 2141"/>
                  <a:gd name="T4" fmla="*/ 118 w 1541"/>
                  <a:gd name="T5" fmla="*/ 2089 h 2141"/>
                  <a:gd name="T6" fmla="*/ 153 w 1541"/>
                  <a:gd name="T7" fmla="*/ 2053 h 2141"/>
                  <a:gd name="T8" fmla="*/ 193 w 1541"/>
                  <a:gd name="T9" fmla="*/ 2008 h 2141"/>
                  <a:gd name="T10" fmla="*/ 282 w 1541"/>
                  <a:gd name="T11" fmla="*/ 1896 h 2141"/>
                  <a:gd name="T12" fmla="*/ 388 w 1541"/>
                  <a:gd name="T13" fmla="*/ 1757 h 2141"/>
                  <a:gd name="T14" fmla="*/ 503 w 1541"/>
                  <a:gd name="T15" fmla="*/ 1597 h 2141"/>
                  <a:gd name="T16" fmla="*/ 626 w 1541"/>
                  <a:gd name="T17" fmla="*/ 1421 h 2141"/>
                  <a:gd name="T18" fmla="*/ 883 w 1541"/>
                  <a:gd name="T19" fmla="*/ 1046 h 2141"/>
                  <a:gd name="T20" fmla="*/ 1129 w 1541"/>
                  <a:gd name="T21" fmla="*/ 676 h 2141"/>
                  <a:gd name="T22" fmla="*/ 1339 w 1541"/>
                  <a:gd name="T23" fmla="*/ 355 h 2141"/>
                  <a:gd name="T24" fmla="*/ 1485 w 1541"/>
                  <a:gd name="T25" fmla="*/ 129 h 2141"/>
                  <a:gd name="T26" fmla="*/ 1541 w 1541"/>
                  <a:gd name="T27" fmla="*/ 44 h 2141"/>
                  <a:gd name="T28" fmla="*/ 1459 w 1541"/>
                  <a:gd name="T29" fmla="*/ 22 h 2141"/>
                  <a:gd name="T30" fmla="*/ 1355 w 1541"/>
                  <a:gd name="T31" fmla="*/ 183 h 2141"/>
                  <a:gd name="T32" fmla="*/ 1174 w 1541"/>
                  <a:gd name="T33" fmla="*/ 462 h 2141"/>
                  <a:gd name="T34" fmla="*/ 943 w 1541"/>
                  <a:gd name="T35" fmla="*/ 813 h 2141"/>
                  <a:gd name="T36" fmla="*/ 688 w 1541"/>
                  <a:gd name="T37" fmla="*/ 1191 h 2141"/>
                  <a:gd name="T38" fmla="*/ 498 w 1541"/>
                  <a:gd name="T39" fmla="*/ 1465 h 2141"/>
                  <a:gd name="T40" fmla="*/ 379 w 1541"/>
                  <a:gd name="T41" fmla="*/ 1633 h 2141"/>
                  <a:gd name="T42" fmla="*/ 269 w 1541"/>
                  <a:gd name="T43" fmla="*/ 1781 h 2141"/>
                  <a:gd name="T44" fmla="*/ 173 w 1541"/>
                  <a:gd name="T45" fmla="*/ 1906 h 2141"/>
                  <a:gd name="T46" fmla="*/ 112 w 1541"/>
                  <a:gd name="T47" fmla="*/ 1980 h 2141"/>
                  <a:gd name="T48" fmla="*/ 78 w 1541"/>
                  <a:gd name="T49" fmla="*/ 2018 h 2141"/>
                  <a:gd name="T50" fmla="*/ 49 w 1541"/>
                  <a:gd name="T51" fmla="*/ 2046 h 2141"/>
                  <a:gd name="T52" fmla="*/ 28 w 1541"/>
                  <a:gd name="T53" fmla="*/ 2062 h 2141"/>
                  <a:gd name="T54" fmla="*/ 22 w 1541"/>
                  <a:gd name="T55" fmla="*/ 2065 h 2141"/>
                  <a:gd name="T56" fmla="*/ 15 w 1541"/>
                  <a:gd name="T57" fmla="*/ 2070 h 2141"/>
                  <a:gd name="T58" fmla="*/ 4 w 1541"/>
                  <a:gd name="T59" fmla="*/ 2083 h 2141"/>
                  <a:gd name="T60" fmla="*/ 0 w 1541"/>
                  <a:gd name="T61" fmla="*/ 2097 h 2141"/>
                  <a:gd name="T62" fmla="*/ 2 w 1541"/>
                  <a:gd name="T63" fmla="*/ 2112 h 2141"/>
                  <a:gd name="T64" fmla="*/ 8 w 1541"/>
                  <a:gd name="T65" fmla="*/ 2126 h 2141"/>
                  <a:gd name="T66" fmla="*/ 19 w 1541"/>
                  <a:gd name="T67" fmla="*/ 2135 h 2141"/>
                  <a:gd name="T68" fmla="*/ 33 w 1541"/>
                  <a:gd name="T69" fmla="*/ 2141 h 2141"/>
                  <a:gd name="T70" fmla="*/ 49 w 1541"/>
                  <a:gd name="T71" fmla="*/ 2140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1" h="2141">
                    <a:moveTo>
                      <a:pt x="58" y="2137"/>
                    </a:moveTo>
                    <a:lnTo>
                      <a:pt x="58" y="2137"/>
                    </a:lnTo>
                    <a:lnTo>
                      <a:pt x="73" y="2128"/>
                    </a:lnTo>
                    <a:lnTo>
                      <a:pt x="87" y="2117"/>
                    </a:lnTo>
                    <a:lnTo>
                      <a:pt x="102" y="2104"/>
                    </a:lnTo>
                    <a:lnTo>
                      <a:pt x="118" y="2089"/>
                    </a:lnTo>
                    <a:lnTo>
                      <a:pt x="135" y="2072"/>
                    </a:lnTo>
                    <a:lnTo>
                      <a:pt x="153" y="2053"/>
                    </a:lnTo>
                    <a:lnTo>
                      <a:pt x="172" y="2032"/>
                    </a:lnTo>
                    <a:lnTo>
                      <a:pt x="193" y="2008"/>
                    </a:lnTo>
                    <a:lnTo>
                      <a:pt x="235" y="1956"/>
                    </a:lnTo>
                    <a:lnTo>
                      <a:pt x="282" y="1896"/>
                    </a:lnTo>
                    <a:lnTo>
                      <a:pt x="333" y="1829"/>
                    </a:lnTo>
                    <a:lnTo>
                      <a:pt x="388" y="1757"/>
                    </a:lnTo>
                    <a:lnTo>
                      <a:pt x="444" y="1679"/>
                    </a:lnTo>
                    <a:lnTo>
                      <a:pt x="503" y="1597"/>
                    </a:lnTo>
                    <a:lnTo>
                      <a:pt x="563" y="1511"/>
                    </a:lnTo>
                    <a:lnTo>
                      <a:pt x="626" y="1421"/>
                    </a:lnTo>
                    <a:lnTo>
                      <a:pt x="754" y="1236"/>
                    </a:lnTo>
                    <a:lnTo>
                      <a:pt x="883" y="1046"/>
                    </a:lnTo>
                    <a:lnTo>
                      <a:pt x="1009" y="857"/>
                    </a:lnTo>
                    <a:lnTo>
                      <a:pt x="1129" y="676"/>
                    </a:lnTo>
                    <a:lnTo>
                      <a:pt x="1241" y="506"/>
                    </a:lnTo>
                    <a:lnTo>
                      <a:pt x="1339" y="355"/>
                    </a:lnTo>
                    <a:lnTo>
                      <a:pt x="1422" y="227"/>
                    </a:lnTo>
                    <a:lnTo>
                      <a:pt x="1485" y="129"/>
                    </a:lnTo>
                    <a:lnTo>
                      <a:pt x="1526" y="66"/>
                    </a:lnTo>
                    <a:lnTo>
                      <a:pt x="1541" y="44"/>
                    </a:lnTo>
                    <a:lnTo>
                      <a:pt x="1473" y="0"/>
                    </a:lnTo>
                    <a:lnTo>
                      <a:pt x="1459" y="22"/>
                    </a:lnTo>
                    <a:lnTo>
                      <a:pt x="1418" y="85"/>
                    </a:lnTo>
                    <a:lnTo>
                      <a:pt x="1355" y="183"/>
                    </a:lnTo>
                    <a:lnTo>
                      <a:pt x="1273" y="311"/>
                    </a:lnTo>
                    <a:lnTo>
                      <a:pt x="1174" y="462"/>
                    </a:lnTo>
                    <a:lnTo>
                      <a:pt x="1063" y="632"/>
                    </a:lnTo>
                    <a:lnTo>
                      <a:pt x="943" y="813"/>
                    </a:lnTo>
                    <a:lnTo>
                      <a:pt x="816" y="1002"/>
                    </a:lnTo>
                    <a:lnTo>
                      <a:pt x="688" y="1191"/>
                    </a:lnTo>
                    <a:lnTo>
                      <a:pt x="560" y="1377"/>
                    </a:lnTo>
                    <a:lnTo>
                      <a:pt x="498" y="1465"/>
                    </a:lnTo>
                    <a:lnTo>
                      <a:pt x="438" y="1551"/>
                    </a:lnTo>
                    <a:lnTo>
                      <a:pt x="379" y="1633"/>
                    </a:lnTo>
                    <a:lnTo>
                      <a:pt x="323" y="1710"/>
                    </a:lnTo>
                    <a:lnTo>
                      <a:pt x="269" y="1781"/>
                    </a:lnTo>
                    <a:lnTo>
                      <a:pt x="219" y="1847"/>
                    </a:lnTo>
                    <a:lnTo>
                      <a:pt x="173" y="1906"/>
                    </a:lnTo>
                    <a:lnTo>
                      <a:pt x="131" y="1957"/>
                    </a:lnTo>
                    <a:lnTo>
                      <a:pt x="112" y="1980"/>
                    </a:lnTo>
                    <a:lnTo>
                      <a:pt x="93" y="2000"/>
                    </a:lnTo>
                    <a:lnTo>
                      <a:pt x="78" y="2018"/>
                    </a:lnTo>
                    <a:lnTo>
                      <a:pt x="63" y="2033"/>
                    </a:lnTo>
                    <a:lnTo>
                      <a:pt x="49" y="2046"/>
                    </a:lnTo>
                    <a:lnTo>
                      <a:pt x="37" y="2055"/>
                    </a:lnTo>
                    <a:lnTo>
                      <a:pt x="28" y="2062"/>
                    </a:lnTo>
                    <a:lnTo>
                      <a:pt x="22" y="2065"/>
                    </a:lnTo>
                    <a:lnTo>
                      <a:pt x="22" y="2065"/>
                    </a:lnTo>
                    <a:lnTo>
                      <a:pt x="22" y="2065"/>
                    </a:lnTo>
                    <a:lnTo>
                      <a:pt x="15" y="2070"/>
                    </a:lnTo>
                    <a:lnTo>
                      <a:pt x="8" y="2076"/>
                    </a:lnTo>
                    <a:lnTo>
                      <a:pt x="4" y="2083"/>
                    </a:lnTo>
                    <a:lnTo>
                      <a:pt x="1" y="2089"/>
                    </a:lnTo>
                    <a:lnTo>
                      <a:pt x="0" y="2097"/>
                    </a:lnTo>
                    <a:lnTo>
                      <a:pt x="0" y="2104"/>
                    </a:lnTo>
                    <a:lnTo>
                      <a:pt x="2" y="2112"/>
                    </a:lnTo>
                    <a:lnTo>
                      <a:pt x="4" y="2119"/>
                    </a:lnTo>
                    <a:lnTo>
                      <a:pt x="8" y="2126"/>
                    </a:lnTo>
                    <a:lnTo>
                      <a:pt x="14" y="2131"/>
                    </a:lnTo>
                    <a:lnTo>
                      <a:pt x="19" y="2135"/>
                    </a:lnTo>
                    <a:lnTo>
                      <a:pt x="25" y="2139"/>
                    </a:lnTo>
                    <a:lnTo>
                      <a:pt x="33" y="2141"/>
                    </a:lnTo>
                    <a:lnTo>
                      <a:pt x="40" y="2141"/>
                    </a:lnTo>
                    <a:lnTo>
                      <a:pt x="49" y="2140"/>
                    </a:lnTo>
                    <a:lnTo>
                      <a:pt x="58" y="21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6" name="Freeform 1054"/>
              <p:cNvSpPr>
                <a:spLocks/>
              </p:cNvSpPr>
              <p:nvPr/>
            </p:nvSpPr>
            <p:spPr bwMode="auto">
              <a:xfrm>
                <a:off x="2372" y="2615"/>
                <a:ext cx="113" cy="55"/>
              </a:xfrm>
              <a:custGeom>
                <a:avLst/>
                <a:gdLst>
                  <a:gd name="T0" fmla="*/ 2 w 564"/>
                  <a:gd name="T1" fmla="*/ 51 h 274"/>
                  <a:gd name="T2" fmla="*/ 14 w 564"/>
                  <a:gd name="T3" fmla="*/ 90 h 274"/>
                  <a:gd name="T4" fmla="*/ 33 w 564"/>
                  <a:gd name="T5" fmla="*/ 125 h 274"/>
                  <a:gd name="T6" fmla="*/ 54 w 564"/>
                  <a:gd name="T7" fmla="*/ 157 h 274"/>
                  <a:gd name="T8" fmla="*/ 79 w 564"/>
                  <a:gd name="T9" fmla="*/ 186 h 274"/>
                  <a:gd name="T10" fmla="*/ 108 w 564"/>
                  <a:gd name="T11" fmla="*/ 210 h 274"/>
                  <a:gd name="T12" fmla="*/ 140 w 564"/>
                  <a:gd name="T13" fmla="*/ 232 h 274"/>
                  <a:gd name="T14" fmla="*/ 174 w 564"/>
                  <a:gd name="T15" fmla="*/ 249 h 274"/>
                  <a:gd name="T16" fmla="*/ 212 w 564"/>
                  <a:gd name="T17" fmla="*/ 261 h 274"/>
                  <a:gd name="T18" fmla="*/ 251 w 564"/>
                  <a:gd name="T19" fmla="*/ 270 h 274"/>
                  <a:gd name="T20" fmla="*/ 292 w 564"/>
                  <a:gd name="T21" fmla="*/ 274 h 274"/>
                  <a:gd name="T22" fmla="*/ 334 w 564"/>
                  <a:gd name="T23" fmla="*/ 274 h 274"/>
                  <a:gd name="T24" fmla="*/ 378 w 564"/>
                  <a:gd name="T25" fmla="*/ 270 h 274"/>
                  <a:gd name="T26" fmla="*/ 423 w 564"/>
                  <a:gd name="T27" fmla="*/ 261 h 274"/>
                  <a:gd name="T28" fmla="*/ 469 w 564"/>
                  <a:gd name="T29" fmla="*/ 249 h 274"/>
                  <a:gd name="T30" fmla="*/ 516 w 564"/>
                  <a:gd name="T31" fmla="*/ 232 h 274"/>
                  <a:gd name="T32" fmla="*/ 564 w 564"/>
                  <a:gd name="T33" fmla="*/ 210 h 274"/>
                  <a:gd name="T34" fmla="*/ 507 w 564"/>
                  <a:gd name="T35" fmla="*/ 148 h 274"/>
                  <a:gd name="T36" fmla="*/ 465 w 564"/>
                  <a:gd name="T37" fmla="*/ 165 h 274"/>
                  <a:gd name="T38" fmla="*/ 425 w 564"/>
                  <a:gd name="T39" fmla="*/ 178 h 274"/>
                  <a:gd name="T40" fmla="*/ 386 w 564"/>
                  <a:gd name="T41" fmla="*/ 188 h 274"/>
                  <a:gd name="T42" fmla="*/ 348 w 564"/>
                  <a:gd name="T43" fmla="*/ 193 h 274"/>
                  <a:gd name="T44" fmla="*/ 313 w 564"/>
                  <a:gd name="T45" fmla="*/ 194 h 274"/>
                  <a:gd name="T46" fmla="*/ 279 w 564"/>
                  <a:gd name="T47" fmla="*/ 193 h 274"/>
                  <a:gd name="T48" fmla="*/ 248 w 564"/>
                  <a:gd name="T49" fmla="*/ 188 h 274"/>
                  <a:gd name="T50" fmla="*/ 219 w 564"/>
                  <a:gd name="T51" fmla="*/ 179 h 274"/>
                  <a:gd name="T52" fmla="*/ 191 w 564"/>
                  <a:gd name="T53" fmla="*/ 169 h 274"/>
                  <a:gd name="T54" fmla="*/ 167 w 564"/>
                  <a:gd name="T55" fmla="*/ 155 h 274"/>
                  <a:gd name="T56" fmla="*/ 146 w 564"/>
                  <a:gd name="T57" fmla="*/ 138 h 274"/>
                  <a:gd name="T58" fmla="*/ 125 w 564"/>
                  <a:gd name="T59" fmla="*/ 119 h 274"/>
                  <a:gd name="T60" fmla="*/ 109 w 564"/>
                  <a:gd name="T61" fmla="*/ 97 h 274"/>
                  <a:gd name="T62" fmla="*/ 94 w 564"/>
                  <a:gd name="T63" fmla="*/ 73 h 274"/>
                  <a:gd name="T64" fmla="*/ 83 w 564"/>
                  <a:gd name="T65" fmla="*/ 45 h 274"/>
                  <a:gd name="T66" fmla="*/ 78 w 564"/>
                  <a:gd name="T67" fmla="*/ 30 h 274"/>
                  <a:gd name="T68" fmla="*/ 75 w 564"/>
                  <a:gd name="T69" fmla="*/ 21 h 274"/>
                  <a:gd name="T70" fmla="*/ 65 w 564"/>
                  <a:gd name="T71" fmla="*/ 9 h 274"/>
                  <a:gd name="T72" fmla="*/ 51 w 564"/>
                  <a:gd name="T73" fmla="*/ 1 h 274"/>
                  <a:gd name="T74" fmla="*/ 36 w 564"/>
                  <a:gd name="T75" fmla="*/ 1 h 274"/>
                  <a:gd name="T76" fmla="*/ 22 w 564"/>
                  <a:gd name="T77" fmla="*/ 5 h 274"/>
                  <a:gd name="T78" fmla="*/ 9 w 564"/>
                  <a:gd name="T79" fmla="*/ 13 h 274"/>
                  <a:gd name="T80" fmla="*/ 2 w 564"/>
                  <a:gd name="T81" fmla="*/ 26 h 274"/>
                  <a:gd name="T82" fmla="*/ 0 w 564"/>
                  <a:gd name="T83"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4" h="274">
                    <a:moveTo>
                      <a:pt x="2" y="51"/>
                    </a:moveTo>
                    <a:lnTo>
                      <a:pt x="2" y="51"/>
                    </a:lnTo>
                    <a:lnTo>
                      <a:pt x="7" y="71"/>
                    </a:lnTo>
                    <a:lnTo>
                      <a:pt x="14" y="90"/>
                    </a:lnTo>
                    <a:lnTo>
                      <a:pt x="23" y="108"/>
                    </a:lnTo>
                    <a:lnTo>
                      <a:pt x="33" y="125"/>
                    </a:lnTo>
                    <a:lnTo>
                      <a:pt x="42" y="142"/>
                    </a:lnTo>
                    <a:lnTo>
                      <a:pt x="54" y="157"/>
                    </a:lnTo>
                    <a:lnTo>
                      <a:pt x="66" y="172"/>
                    </a:lnTo>
                    <a:lnTo>
                      <a:pt x="79" y="186"/>
                    </a:lnTo>
                    <a:lnTo>
                      <a:pt x="93" y="199"/>
                    </a:lnTo>
                    <a:lnTo>
                      <a:pt x="108" y="210"/>
                    </a:lnTo>
                    <a:lnTo>
                      <a:pt x="123" y="222"/>
                    </a:lnTo>
                    <a:lnTo>
                      <a:pt x="140" y="232"/>
                    </a:lnTo>
                    <a:lnTo>
                      <a:pt x="157" y="240"/>
                    </a:lnTo>
                    <a:lnTo>
                      <a:pt x="174" y="249"/>
                    </a:lnTo>
                    <a:lnTo>
                      <a:pt x="192" y="255"/>
                    </a:lnTo>
                    <a:lnTo>
                      <a:pt x="212" y="261"/>
                    </a:lnTo>
                    <a:lnTo>
                      <a:pt x="231" y="266"/>
                    </a:lnTo>
                    <a:lnTo>
                      <a:pt x="251" y="270"/>
                    </a:lnTo>
                    <a:lnTo>
                      <a:pt x="271" y="272"/>
                    </a:lnTo>
                    <a:lnTo>
                      <a:pt x="292" y="274"/>
                    </a:lnTo>
                    <a:lnTo>
                      <a:pt x="313" y="274"/>
                    </a:lnTo>
                    <a:lnTo>
                      <a:pt x="334" y="274"/>
                    </a:lnTo>
                    <a:lnTo>
                      <a:pt x="355" y="272"/>
                    </a:lnTo>
                    <a:lnTo>
                      <a:pt x="378" y="270"/>
                    </a:lnTo>
                    <a:lnTo>
                      <a:pt x="400" y="266"/>
                    </a:lnTo>
                    <a:lnTo>
                      <a:pt x="423" y="261"/>
                    </a:lnTo>
                    <a:lnTo>
                      <a:pt x="446" y="255"/>
                    </a:lnTo>
                    <a:lnTo>
                      <a:pt x="469" y="249"/>
                    </a:lnTo>
                    <a:lnTo>
                      <a:pt x="493" y="240"/>
                    </a:lnTo>
                    <a:lnTo>
                      <a:pt x="516" y="232"/>
                    </a:lnTo>
                    <a:lnTo>
                      <a:pt x="540" y="221"/>
                    </a:lnTo>
                    <a:lnTo>
                      <a:pt x="564" y="210"/>
                    </a:lnTo>
                    <a:lnTo>
                      <a:pt x="528" y="138"/>
                    </a:lnTo>
                    <a:lnTo>
                      <a:pt x="507" y="148"/>
                    </a:lnTo>
                    <a:lnTo>
                      <a:pt x="487" y="157"/>
                    </a:lnTo>
                    <a:lnTo>
                      <a:pt x="465" y="165"/>
                    </a:lnTo>
                    <a:lnTo>
                      <a:pt x="445" y="173"/>
                    </a:lnTo>
                    <a:lnTo>
                      <a:pt x="425" y="178"/>
                    </a:lnTo>
                    <a:lnTo>
                      <a:pt x="406" y="184"/>
                    </a:lnTo>
                    <a:lnTo>
                      <a:pt x="386" y="188"/>
                    </a:lnTo>
                    <a:lnTo>
                      <a:pt x="367" y="191"/>
                    </a:lnTo>
                    <a:lnTo>
                      <a:pt x="348" y="193"/>
                    </a:lnTo>
                    <a:lnTo>
                      <a:pt x="330" y="194"/>
                    </a:lnTo>
                    <a:lnTo>
                      <a:pt x="313" y="194"/>
                    </a:lnTo>
                    <a:lnTo>
                      <a:pt x="296" y="194"/>
                    </a:lnTo>
                    <a:lnTo>
                      <a:pt x="279" y="193"/>
                    </a:lnTo>
                    <a:lnTo>
                      <a:pt x="263" y="191"/>
                    </a:lnTo>
                    <a:lnTo>
                      <a:pt x="248" y="188"/>
                    </a:lnTo>
                    <a:lnTo>
                      <a:pt x="233" y="184"/>
                    </a:lnTo>
                    <a:lnTo>
                      <a:pt x="219" y="179"/>
                    </a:lnTo>
                    <a:lnTo>
                      <a:pt x="205" y="174"/>
                    </a:lnTo>
                    <a:lnTo>
                      <a:pt x="191" y="169"/>
                    </a:lnTo>
                    <a:lnTo>
                      <a:pt x="180" y="162"/>
                    </a:lnTo>
                    <a:lnTo>
                      <a:pt x="167" y="155"/>
                    </a:lnTo>
                    <a:lnTo>
                      <a:pt x="156" y="146"/>
                    </a:lnTo>
                    <a:lnTo>
                      <a:pt x="146" y="138"/>
                    </a:lnTo>
                    <a:lnTo>
                      <a:pt x="135" y="129"/>
                    </a:lnTo>
                    <a:lnTo>
                      <a:pt x="125" y="119"/>
                    </a:lnTo>
                    <a:lnTo>
                      <a:pt x="117" y="108"/>
                    </a:lnTo>
                    <a:lnTo>
                      <a:pt x="109" y="97"/>
                    </a:lnTo>
                    <a:lnTo>
                      <a:pt x="102" y="85"/>
                    </a:lnTo>
                    <a:lnTo>
                      <a:pt x="94" y="73"/>
                    </a:lnTo>
                    <a:lnTo>
                      <a:pt x="88" y="59"/>
                    </a:lnTo>
                    <a:lnTo>
                      <a:pt x="83" y="45"/>
                    </a:lnTo>
                    <a:lnTo>
                      <a:pt x="78" y="30"/>
                    </a:lnTo>
                    <a:lnTo>
                      <a:pt x="78" y="30"/>
                    </a:lnTo>
                    <a:lnTo>
                      <a:pt x="78" y="30"/>
                    </a:lnTo>
                    <a:lnTo>
                      <a:pt x="75" y="21"/>
                    </a:lnTo>
                    <a:lnTo>
                      <a:pt x="70" y="14"/>
                    </a:lnTo>
                    <a:lnTo>
                      <a:pt x="65" y="9"/>
                    </a:lnTo>
                    <a:lnTo>
                      <a:pt x="58" y="5"/>
                    </a:lnTo>
                    <a:lnTo>
                      <a:pt x="51" y="1"/>
                    </a:lnTo>
                    <a:lnTo>
                      <a:pt x="43" y="0"/>
                    </a:lnTo>
                    <a:lnTo>
                      <a:pt x="36" y="1"/>
                    </a:lnTo>
                    <a:lnTo>
                      <a:pt x="28" y="2"/>
                    </a:lnTo>
                    <a:lnTo>
                      <a:pt x="22" y="5"/>
                    </a:lnTo>
                    <a:lnTo>
                      <a:pt x="16" y="9"/>
                    </a:lnTo>
                    <a:lnTo>
                      <a:pt x="9" y="13"/>
                    </a:lnTo>
                    <a:lnTo>
                      <a:pt x="5" y="20"/>
                    </a:lnTo>
                    <a:lnTo>
                      <a:pt x="2" y="26"/>
                    </a:lnTo>
                    <a:lnTo>
                      <a:pt x="0" y="34"/>
                    </a:lnTo>
                    <a:lnTo>
                      <a:pt x="0" y="43"/>
                    </a:lnTo>
                    <a:lnTo>
                      <a:pt x="2" y="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7" name="Freeform 1055"/>
              <p:cNvSpPr>
                <a:spLocks/>
              </p:cNvSpPr>
              <p:nvPr/>
            </p:nvSpPr>
            <p:spPr bwMode="auto">
              <a:xfrm>
                <a:off x="2025" y="1453"/>
                <a:ext cx="363" cy="1172"/>
              </a:xfrm>
              <a:custGeom>
                <a:avLst/>
                <a:gdLst>
                  <a:gd name="T0" fmla="*/ 78 w 1811"/>
                  <a:gd name="T1" fmla="*/ 53 h 5861"/>
                  <a:gd name="T2" fmla="*/ 1 w 1811"/>
                  <a:gd name="T3" fmla="*/ 51 h 5861"/>
                  <a:gd name="T4" fmla="*/ 20 w 1811"/>
                  <a:gd name="T5" fmla="*/ 114 h 5861"/>
                  <a:gd name="T6" fmla="*/ 73 w 1811"/>
                  <a:gd name="T7" fmla="*/ 291 h 5861"/>
                  <a:gd name="T8" fmla="*/ 155 w 1811"/>
                  <a:gd name="T9" fmla="*/ 567 h 5861"/>
                  <a:gd name="T10" fmla="*/ 262 w 1811"/>
                  <a:gd name="T11" fmla="*/ 926 h 5861"/>
                  <a:gd name="T12" fmla="*/ 390 w 1811"/>
                  <a:gd name="T13" fmla="*/ 1351 h 5861"/>
                  <a:gd name="T14" fmla="*/ 532 w 1811"/>
                  <a:gd name="T15" fmla="*/ 1826 h 5861"/>
                  <a:gd name="T16" fmla="*/ 684 w 1811"/>
                  <a:gd name="T17" fmla="*/ 2337 h 5861"/>
                  <a:gd name="T18" fmla="*/ 842 w 1811"/>
                  <a:gd name="T19" fmla="*/ 2866 h 5861"/>
                  <a:gd name="T20" fmla="*/ 1000 w 1811"/>
                  <a:gd name="T21" fmla="*/ 3398 h 5861"/>
                  <a:gd name="T22" fmla="*/ 1156 w 1811"/>
                  <a:gd name="T23" fmla="*/ 3917 h 5861"/>
                  <a:gd name="T24" fmla="*/ 1302 w 1811"/>
                  <a:gd name="T25" fmla="*/ 4407 h 5861"/>
                  <a:gd name="T26" fmla="*/ 1434 w 1811"/>
                  <a:gd name="T27" fmla="*/ 4853 h 5861"/>
                  <a:gd name="T28" fmla="*/ 1549 w 1811"/>
                  <a:gd name="T29" fmla="*/ 5236 h 5861"/>
                  <a:gd name="T30" fmla="*/ 1640 w 1811"/>
                  <a:gd name="T31" fmla="*/ 5543 h 5861"/>
                  <a:gd name="T32" fmla="*/ 1704 w 1811"/>
                  <a:gd name="T33" fmla="*/ 5757 h 5861"/>
                  <a:gd name="T34" fmla="*/ 1735 w 1811"/>
                  <a:gd name="T35" fmla="*/ 5861 h 5861"/>
                  <a:gd name="T36" fmla="*/ 1811 w 1811"/>
                  <a:gd name="T37" fmla="*/ 5840 h 5861"/>
                  <a:gd name="T38" fmla="*/ 1781 w 1811"/>
                  <a:gd name="T39" fmla="*/ 5735 h 5861"/>
                  <a:gd name="T40" fmla="*/ 1717 w 1811"/>
                  <a:gd name="T41" fmla="*/ 5521 h 5861"/>
                  <a:gd name="T42" fmla="*/ 1625 w 1811"/>
                  <a:gd name="T43" fmla="*/ 5214 h 5861"/>
                  <a:gd name="T44" fmla="*/ 1511 w 1811"/>
                  <a:gd name="T45" fmla="*/ 4829 h 5861"/>
                  <a:gd name="T46" fmla="*/ 1379 w 1811"/>
                  <a:gd name="T47" fmla="*/ 4385 h 5861"/>
                  <a:gd name="T48" fmla="*/ 1233 w 1811"/>
                  <a:gd name="T49" fmla="*/ 3895 h 5861"/>
                  <a:gd name="T50" fmla="*/ 1077 w 1811"/>
                  <a:gd name="T51" fmla="*/ 3376 h 5861"/>
                  <a:gd name="T52" fmla="*/ 918 w 1811"/>
                  <a:gd name="T53" fmla="*/ 2843 h 5861"/>
                  <a:gd name="T54" fmla="*/ 761 w 1811"/>
                  <a:gd name="T55" fmla="*/ 2314 h 5861"/>
                  <a:gd name="T56" fmla="*/ 608 w 1811"/>
                  <a:gd name="T57" fmla="*/ 1803 h 5861"/>
                  <a:gd name="T58" fmla="*/ 466 w 1811"/>
                  <a:gd name="T59" fmla="*/ 1327 h 5861"/>
                  <a:gd name="T60" fmla="*/ 339 w 1811"/>
                  <a:gd name="T61" fmla="*/ 902 h 5861"/>
                  <a:gd name="T62" fmla="*/ 232 w 1811"/>
                  <a:gd name="T63" fmla="*/ 544 h 5861"/>
                  <a:gd name="T64" fmla="*/ 150 w 1811"/>
                  <a:gd name="T65" fmla="*/ 268 h 5861"/>
                  <a:gd name="T66" fmla="*/ 97 w 1811"/>
                  <a:gd name="T67" fmla="*/ 91 h 5861"/>
                  <a:gd name="T68" fmla="*/ 78 w 1811"/>
                  <a:gd name="T69" fmla="*/ 29 h 5861"/>
                  <a:gd name="T70" fmla="*/ 2 w 1811"/>
                  <a:gd name="T71" fmla="*/ 26 h 5861"/>
                  <a:gd name="T72" fmla="*/ 78 w 1811"/>
                  <a:gd name="T73" fmla="*/ 29 h 5861"/>
                  <a:gd name="T74" fmla="*/ 74 w 1811"/>
                  <a:gd name="T75" fmla="*/ 20 h 5861"/>
                  <a:gd name="T76" fmla="*/ 70 w 1811"/>
                  <a:gd name="T77" fmla="*/ 13 h 5861"/>
                  <a:gd name="T78" fmla="*/ 64 w 1811"/>
                  <a:gd name="T79" fmla="*/ 7 h 5861"/>
                  <a:gd name="T80" fmla="*/ 57 w 1811"/>
                  <a:gd name="T81" fmla="*/ 3 h 5861"/>
                  <a:gd name="T82" fmla="*/ 50 w 1811"/>
                  <a:gd name="T83" fmla="*/ 1 h 5861"/>
                  <a:gd name="T84" fmla="*/ 44 w 1811"/>
                  <a:gd name="T85" fmla="*/ 0 h 5861"/>
                  <a:gd name="T86" fmla="*/ 36 w 1811"/>
                  <a:gd name="T87" fmla="*/ 0 h 5861"/>
                  <a:gd name="T88" fmla="*/ 29 w 1811"/>
                  <a:gd name="T89" fmla="*/ 2 h 5861"/>
                  <a:gd name="T90" fmla="*/ 21 w 1811"/>
                  <a:gd name="T91" fmla="*/ 4 h 5861"/>
                  <a:gd name="T92" fmla="*/ 15 w 1811"/>
                  <a:gd name="T93" fmla="*/ 8 h 5861"/>
                  <a:gd name="T94" fmla="*/ 9 w 1811"/>
                  <a:gd name="T95" fmla="*/ 14 h 5861"/>
                  <a:gd name="T96" fmla="*/ 5 w 1811"/>
                  <a:gd name="T97" fmla="*/ 19 h 5861"/>
                  <a:gd name="T98" fmla="*/ 2 w 1811"/>
                  <a:gd name="T99" fmla="*/ 25 h 5861"/>
                  <a:gd name="T100" fmla="*/ 0 w 1811"/>
                  <a:gd name="T101" fmla="*/ 34 h 5861"/>
                  <a:gd name="T102" fmla="*/ 0 w 1811"/>
                  <a:gd name="T103" fmla="*/ 42 h 5861"/>
                  <a:gd name="T104" fmla="*/ 1 w 1811"/>
                  <a:gd name="T105" fmla="*/ 51 h 5861"/>
                  <a:gd name="T106" fmla="*/ 78 w 1811"/>
                  <a:gd name="T107" fmla="*/ 53 h 5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1" h="5861">
                    <a:moveTo>
                      <a:pt x="78" y="53"/>
                    </a:moveTo>
                    <a:lnTo>
                      <a:pt x="1" y="51"/>
                    </a:lnTo>
                    <a:lnTo>
                      <a:pt x="20" y="114"/>
                    </a:lnTo>
                    <a:lnTo>
                      <a:pt x="73" y="291"/>
                    </a:lnTo>
                    <a:lnTo>
                      <a:pt x="155" y="567"/>
                    </a:lnTo>
                    <a:lnTo>
                      <a:pt x="262" y="926"/>
                    </a:lnTo>
                    <a:lnTo>
                      <a:pt x="390" y="1351"/>
                    </a:lnTo>
                    <a:lnTo>
                      <a:pt x="532" y="1826"/>
                    </a:lnTo>
                    <a:lnTo>
                      <a:pt x="684" y="2337"/>
                    </a:lnTo>
                    <a:lnTo>
                      <a:pt x="842" y="2866"/>
                    </a:lnTo>
                    <a:lnTo>
                      <a:pt x="1000" y="3398"/>
                    </a:lnTo>
                    <a:lnTo>
                      <a:pt x="1156" y="3917"/>
                    </a:lnTo>
                    <a:lnTo>
                      <a:pt x="1302" y="4407"/>
                    </a:lnTo>
                    <a:lnTo>
                      <a:pt x="1434" y="4853"/>
                    </a:lnTo>
                    <a:lnTo>
                      <a:pt x="1549" y="5236"/>
                    </a:lnTo>
                    <a:lnTo>
                      <a:pt x="1640" y="5543"/>
                    </a:lnTo>
                    <a:lnTo>
                      <a:pt x="1704" y="5757"/>
                    </a:lnTo>
                    <a:lnTo>
                      <a:pt x="1735" y="5861"/>
                    </a:lnTo>
                    <a:lnTo>
                      <a:pt x="1811" y="5840"/>
                    </a:lnTo>
                    <a:lnTo>
                      <a:pt x="1781" y="5735"/>
                    </a:lnTo>
                    <a:lnTo>
                      <a:pt x="1717" y="5521"/>
                    </a:lnTo>
                    <a:lnTo>
                      <a:pt x="1625" y="5214"/>
                    </a:lnTo>
                    <a:lnTo>
                      <a:pt x="1511" y="4829"/>
                    </a:lnTo>
                    <a:lnTo>
                      <a:pt x="1379" y="4385"/>
                    </a:lnTo>
                    <a:lnTo>
                      <a:pt x="1233" y="3895"/>
                    </a:lnTo>
                    <a:lnTo>
                      <a:pt x="1077" y="3376"/>
                    </a:lnTo>
                    <a:lnTo>
                      <a:pt x="918" y="2843"/>
                    </a:lnTo>
                    <a:lnTo>
                      <a:pt x="761" y="2314"/>
                    </a:lnTo>
                    <a:lnTo>
                      <a:pt x="608" y="1803"/>
                    </a:lnTo>
                    <a:lnTo>
                      <a:pt x="466" y="1327"/>
                    </a:lnTo>
                    <a:lnTo>
                      <a:pt x="339" y="902"/>
                    </a:lnTo>
                    <a:lnTo>
                      <a:pt x="232" y="544"/>
                    </a:lnTo>
                    <a:lnTo>
                      <a:pt x="150" y="268"/>
                    </a:lnTo>
                    <a:lnTo>
                      <a:pt x="97" y="91"/>
                    </a:lnTo>
                    <a:lnTo>
                      <a:pt x="78" y="29"/>
                    </a:lnTo>
                    <a:lnTo>
                      <a:pt x="2" y="26"/>
                    </a:lnTo>
                    <a:lnTo>
                      <a:pt x="78" y="29"/>
                    </a:lnTo>
                    <a:lnTo>
                      <a:pt x="74" y="20"/>
                    </a:lnTo>
                    <a:lnTo>
                      <a:pt x="70" y="13"/>
                    </a:lnTo>
                    <a:lnTo>
                      <a:pt x="64" y="7"/>
                    </a:lnTo>
                    <a:lnTo>
                      <a:pt x="57" y="3"/>
                    </a:lnTo>
                    <a:lnTo>
                      <a:pt x="50" y="1"/>
                    </a:lnTo>
                    <a:lnTo>
                      <a:pt x="44" y="0"/>
                    </a:lnTo>
                    <a:lnTo>
                      <a:pt x="36" y="0"/>
                    </a:lnTo>
                    <a:lnTo>
                      <a:pt x="29" y="2"/>
                    </a:lnTo>
                    <a:lnTo>
                      <a:pt x="21" y="4"/>
                    </a:lnTo>
                    <a:lnTo>
                      <a:pt x="15" y="8"/>
                    </a:lnTo>
                    <a:lnTo>
                      <a:pt x="9" y="14"/>
                    </a:lnTo>
                    <a:lnTo>
                      <a:pt x="5" y="19"/>
                    </a:lnTo>
                    <a:lnTo>
                      <a:pt x="2" y="25"/>
                    </a:lnTo>
                    <a:lnTo>
                      <a:pt x="0" y="34"/>
                    </a:lnTo>
                    <a:lnTo>
                      <a:pt x="0" y="42"/>
                    </a:lnTo>
                    <a:lnTo>
                      <a:pt x="1" y="51"/>
                    </a:lnTo>
                    <a:lnTo>
                      <a:pt x="78"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8" name="Freeform 1056"/>
              <p:cNvSpPr>
                <a:spLocks/>
              </p:cNvSpPr>
              <p:nvPr/>
            </p:nvSpPr>
            <p:spPr bwMode="auto">
              <a:xfrm>
                <a:off x="1577" y="1458"/>
                <a:ext cx="464" cy="1164"/>
              </a:xfrm>
              <a:custGeom>
                <a:avLst/>
                <a:gdLst>
                  <a:gd name="T0" fmla="*/ 74 w 2318"/>
                  <a:gd name="T1" fmla="*/ 5798 h 5818"/>
                  <a:gd name="T2" fmla="*/ 117 w 2318"/>
                  <a:gd name="T3" fmla="*/ 5719 h 5818"/>
                  <a:gd name="T4" fmla="*/ 167 w 2318"/>
                  <a:gd name="T5" fmla="*/ 5616 h 5818"/>
                  <a:gd name="T6" fmla="*/ 225 w 2318"/>
                  <a:gd name="T7" fmla="*/ 5492 h 5818"/>
                  <a:gd name="T8" fmla="*/ 289 w 2318"/>
                  <a:gd name="T9" fmla="*/ 5348 h 5818"/>
                  <a:gd name="T10" fmla="*/ 433 w 2318"/>
                  <a:gd name="T11" fmla="*/ 5004 h 5818"/>
                  <a:gd name="T12" fmla="*/ 597 w 2318"/>
                  <a:gd name="T13" fmla="*/ 4601 h 5818"/>
                  <a:gd name="T14" fmla="*/ 775 w 2318"/>
                  <a:gd name="T15" fmla="*/ 4149 h 5818"/>
                  <a:gd name="T16" fmla="*/ 963 w 2318"/>
                  <a:gd name="T17" fmla="*/ 3664 h 5818"/>
                  <a:gd name="T18" fmla="*/ 1348 w 2318"/>
                  <a:gd name="T19" fmla="*/ 2651 h 5818"/>
                  <a:gd name="T20" fmla="*/ 1714 w 2318"/>
                  <a:gd name="T21" fmla="*/ 1669 h 5818"/>
                  <a:gd name="T22" fmla="*/ 2024 w 2318"/>
                  <a:gd name="T23" fmla="*/ 831 h 5818"/>
                  <a:gd name="T24" fmla="*/ 2238 w 2318"/>
                  <a:gd name="T25" fmla="*/ 247 h 5818"/>
                  <a:gd name="T26" fmla="*/ 2318 w 2318"/>
                  <a:gd name="T27" fmla="*/ 27 h 5818"/>
                  <a:gd name="T28" fmla="*/ 2222 w 2318"/>
                  <a:gd name="T29" fmla="*/ 57 h 5818"/>
                  <a:gd name="T30" fmla="*/ 2070 w 2318"/>
                  <a:gd name="T31" fmla="*/ 473 h 5818"/>
                  <a:gd name="T32" fmla="*/ 1804 w 2318"/>
                  <a:gd name="T33" fmla="*/ 1198 h 5818"/>
                  <a:gd name="T34" fmla="*/ 1461 w 2318"/>
                  <a:gd name="T35" fmla="*/ 2122 h 5818"/>
                  <a:gd name="T36" fmla="*/ 1080 w 2318"/>
                  <a:gd name="T37" fmla="*/ 3133 h 5818"/>
                  <a:gd name="T38" fmla="*/ 794 w 2318"/>
                  <a:gd name="T39" fmla="*/ 3882 h 5818"/>
                  <a:gd name="T40" fmla="*/ 611 w 2318"/>
                  <a:gd name="T41" fmla="*/ 4350 h 5818"/>
                  <a:gd name="T42" fmla="*/ 439 w 2318"/>
                  <a:gd name="T43" fmla="*/ 4780 h 5818"/>
                  <a:gd name="T44" fmla="*/ 284 w 2318"/>
                  <a:gd name="T45" fmla="*/ 5154 h 5818"/>
                  <a:gd name="T46" fmla="*/ 183 w 2318"/>
                  <a:gd name="T47" fmla="*/ 5390 h 5818"/>
                  <a:gd name="T48" fmla="*/ 122 w 2318"/>
                  <a:gd name="T49" fmla="*/ 5523 h 5818"/>
                  <a:gd name="T50" fmla="*/ 70 w 2318"/>
                  <a:gd name="T51" fmla="*/ 5635 h 5818"/>
                  <a:gd name="T52" fmla="*/ 24 w 2318"/>
                  <a:gd name="T53" fmla="*/ 5724 h 5818"/>
                  <a:gd name="T54" fmla="*/ 5 w 2318"/>
                  <a:gd name="T55" fmla="*/ 5758 h 5818"/>
                  <a:gd name="T56" fmla="*/ 2 w 2318"/>
                  <a:gd name="T57" fmla="*/ 5766 h 5818"/>
                  <a:gd name="T58" fmla="*/ 0 w 2318"/>
                  <a:gd name="T59" fmla="*/ 5783 h 5818"/>
                  <a:gd name="T60" fmla="*/ 4 w 2318"/>
                  <a:gd name="T61" fmla="*/ 5797 h 5818"/>
                  <a:gd name="T62" fmla="*/ 14 w 2318"/>
                  <a:gd name="T63" fmla="*/ 5809 h 5818"/>
                  <a:gd name="T64" fmla="*/ 27 w 2318"/>
                  <a:gd name="T65" fmla="*/ 5816 h 5818"/>
                  <a:gd name="T66" fmla="*/ 41 w 2318"/>
                  <a:gd name="T67" fmla="*/ 5818 h 5818"/>
                  <a:gd name="T68" fmla="*/ 56 w 2318"/>
                  <a:gd name="T69" fmla="*/ 5815 h 5818"/>
                  <a:gd name="T70" fmla="*/ 69 w 2318"/>
                  <a:gd name="T71" fmla="*/ 5806 h 5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8" h="5818">
                    <a:moveTo>
                      <a:pt x="74" y="5798"/>
                    </a:moveTo>
                    <a:lnTo>
                      <a:pt x="74" y="5798"/>
                    </a:lnTo>
                    <a:lnTo>
                      <a:pt x="95" y="5762"/>
                    </a:lnTo>
                    <a:lnTo>
                      <a:pt x="117" y="5719"/>
                    </a:lnTo>
                    <a:lnTo>
                      <a:pt x="142" y="5670"/>
                    </a:lnTo>
                    <a:lnTo>
                      <a:pt x="167" y="5616"/>
                    </a:lnTo>
                    <a:lnTo>
                      <a:pt x="195" y="5557"/>
                    </a:lnTo>
                    <a:lnTo>
                      <a:pt x="225" y="5492"/>
                    </a:lnTo>
                    <a:lnTo>
                      <a:pt x="256" y="5422"/>
                    </a:lnTo>
                    <a:lnTo>
                      <a:pt x="289" y="5348"/>
                    </a:lnTo>
                    <a:lnTo>
                      <a:pt x="358" y="5185"/>
                    </a:lnTo>
                    <a:lnTo>
                      <a:pt x="433" y="5004"/>
                    </a:lnTo>
                    <a:lnTo>
                      <a:pt x="512" y="4810"/>
                    </a:lnTo>
                    <a:lnTo>
                      <a:pt x="597" y="4601"/>
                    </a:lnTo>
                    <a:lnTo>
                      <a:pt x="684" y="4380"/>
                    </a:lnTo>
                    <a:lnTo>
                      <a:pt x="775" y="4149"/>
                    </a:lnTo>
                    <a:lnTo>
                      <a:pt x="868" y="3910"/>
                    </a:lnTo>
                    <a:lnTo>
                      <a:pt x="963" y="3664"/>
                    </a:lnTo>
                    <a:lnTo>
                      <a:pt x="1155" y="3160"/>
                    </a:lnTo>
                    <a:lnTo>
                      <a:pt x="1348" y="2651"/>
                    </a:lnTo>
                    <a:lnTo>
                      <a:pt x="1537" y="2149"/>
                    </a:lnTo>
                    <a:lnTo>
                      <a:pt x="1714" y="1669"/>
                    </a:lnTo>
                    <a:lnTo>
                      <a:pt x="1879" y="1226"/>
                    </a:lnTo>
                    <a:lnTo>
                      <a:pt x="2024" y="831"/>
                    </a:lnTo>
                    <a:lnTo>
                      <a:pt x="2145" y="500"/>
                    </a:lnTo>
                    <a:lnTo>
                      <a:pt x="2238" y="247"/>
                    </a:lnTo>
                    <a:lnTo>
                      <a:pt x="2296" y="85"/>
                    </a:lnTo>
                    <a:lnTo>
                      <a:pt x="2318" y="27"/>
                    </a:lnTo>
                    <a:lnTo>
                      <a:pt x="2242" y="0"/>
                    </a:lnTo>
                    <a:lnTo>
                      <a:pt x="2222" y="57"/>
                    </a:lnTo>
                    <a:lnTo>
                      <a:pt x="2162" y="220"/>
                    </a:lnTo>
                    <a:lnTo>
                      <a:pt x="2070" y="473"/>
                    </a:lnTo>
                    <a:lnTo>
                      <a:pt x="1949" y="804"/>
                    </a:lnTo>
                    <a:lnTo>
                      <a:pt x="1804" y="1198"/>
                    </a:lnTo>
                    <a:lnTo>
                      <a:pt x="1640" y="1641"/>
                    </a:lnTo>
                    <a:lnTo>
                      <a:pt x="1461" y="2122"/>
                    </a:lnTo>
                    <a:lnTo>
                      <a:pt x="1273" y="2622"/>
                    </a:lnTo>
                    <a:lnTo>
                      <a:pt x="1080" y="3133"/>
                    </a:lnTo>
                    <a:lnTo>
                      <a:pt x="889" y="3637"/>
                    </a:lnTo>
                    <a:lnTo>
                      <a:pt x="794" y="3882"/>
                    </a:lnTo>
                    <a:lnTo>
                      <a:pt x="701" y="4120"/>
                    </a:lnTo>
                    <a:lnTo>
                      <a:pt x="611" y="4350"/>
                    </a:lnTo>
                    <a:lnTo>
                      <a:pt x="523" y="4571"/>
                    </a:lnTo>
                    <a:lnTo>
                      <a:pt x="439" y="4780"/>
                    </a:lnTo>
                    <a:lnTo>
                      <a:pt x="359" y="4975"/>
                    </a:lnTo>
                    <a:lnTo>
                      <a:pt x="284" y="5154"/>
                    </a:lnTo>
                    <a:lnTo>
                      <a:pt x="215" y="5317"/>
                    </a:lnTo>
                    <a:lnTo>
                      <a:pt x="183" y="5390"/>
                    </a:lnTo>
                    <a:lnTo>
                      <a:pt x="152" y="5459"/>
                    </a:lnTo>
                    <a:lnTo>
                      <a:pt x="122" y="5523"/>
                    </a:lnTo>
                    <a:lnTo>
                      <a:pt x="96" y="5582"/>
                    </a:lnTo>
                    <a:lnTo>
                      <a:pt x="70" y="5635"/>
                    </a:lnTo>
                    <a:lnTo>
                      <a:pt x="47" y="5683"/>
                    </a:lnTo>
                    <a:lnTo>
                      <a:pt x="24" y="5724"/>
                    </a:lnTo>
                    <a:lnTo>
                      <a:pt x="5" y="5758"/>
                    </a:lnTo>
                    <a:lnTo>
                      <a:pt x="5" y="5758"/>
                    </a:lnTo>
                    <a:lnTo>
                      <a:pt x="5" y="5758"/>
                    </a:lnTo>
                    <a:lnTo>
                      <a:pt x="2" y="5766"/>
                    </a:lnTo>
                    <a:lnTo>
                      <a:pt x="0" y="5775"/>
                    </a:lnTo>
                    <a:lnTo>
                      <a:pt x="0" y="5783"/>
                    </a:lnTo>
                    <a:lnTo>
                      <a:pt x="1" y="5791"/>
                    </a:lnTo>
                    <a:lnTo>
                      <a:pt x="4" y="5797"/>
                    </a:lnTo>
                    <a:lnTo>
                      <a:pt x="8" y="5804"/>
                    </a:lnTo>
                    <a:lnTo>
                      <a:pt x="14" y="5809"/>
                    </a:lnTo>
                    <a:lnTo>
                      <a:pt x="20" y="5813"/>
                    </a:lnTo>
                    <a:lnTo>
                      <a:pt x="27" y="5816"/>
                    </a:lnTo>
                    <a:lnTo>
                      <a:pt x="34" y="5817"/>
                    </a:lnTo>
                    <a:lnTo>
                      <a:pt x="41" y="5818"/>
                    </a:lnTo>
                    <a:lnTo>
                      <a:pt x="49" y="5817"/>
                    </a:lnTo>
                    <a:lnTo>
                      <a:pt x="56" y="5815"/>
                    </a:lnTo>
                    <a:lnTo>
                      <a:pt x="63" y="5812"/>
                    </a:lnTo>
                    <a:lnTo>
                      <a:pt x="69" y="5806"/>
                    </a:lnTo>
                    <a:lnTo>
                      <a:pt x="74" y="57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9" name="Freeform 1057"/>
              <p:cNvSpPr>
                <a:spLocks/>
              </p:cNvSpPr>
              <p:nvPr/>
            </p:nvSpPr>
            <p:spPr bwMode="auto">
              <a:xfrm>
                <a:off x="1460" y="2610"/>
                <a:ext cx="132" cy="49"/>
              </a:xfrm>
              <a:custGeom>
                <a:avLst/>
                <a:gdLst>
                  <a:gd name="T0" fmla="*/ 36 w 660"/>
                  <a:gd name="T1" fmla="*/ 239 h 243"/>
                  <a:gd name="T2" fmla="*/ 113 w 660"/>
                  <a:gd name="T3" fmla="*/ 243 h 243"/>
                  <a:gd name="T4" fmla="*/ 194 w 660"/>
                  <a:gd name="T5" fmla="*/ 240 h 243"/>
                  <a:gd name="T6" fmla="*/ 291 w 660"/>
                  <a:gd name="T7" fmla="*/ 231 h 243"/>
                  <a:gd name="T8" fmla="*/ 343 w 660"/>
                  <a:gd name="T9" fmla="*/ 222 h 243"/>
                  <a:gd name="T10" fmla="*/ 395 w 660"/>
                  <a:gd name="T11" fmla="*/ 211 h 243"/>
                  <a:gd name="T12" fmla="*/ 447 w 660"/>
                  <a:gd name="T13" fmla="*/ 196 h 243"/>
                  <a:gd name="T14" fmla="*/ 497 w 660"/>
                  <a:gd name="T15" fmla="*/ 175 h 243"/>
                  <a:gd name="T16" fmla="*/ 545 w 660"/>
                  <a:gd name="T17" fmla="*/ 151 h 243"/>
                  <a:gd name="T18" fmla="*/ 590 w 660"/>
                  <a:gd name="T19" fmla="*/ 121 h 243"/>
                  <a:gd name="T20" fmla="*/ 627 w 660"/>
                  <a:gd name="T21" fmla="*/ 85 h 243"/>
                  <a:gd name="T22" fmla="*/ 646 w 660"/>
                  <a:gd name="T23" fmla="*/ 64 h 243"/>
                  <a:gd name="T24" fmla="*/ 660 w 660"/>
                  <a:gd name="T25" fmla="*/ 40 h 243"/>
                  <a:gd name="T26" fmla="*/ 587 w 660"/>
                  <a:gd name="T27" fmla="*/ 8 h 243"/>
                  <a:gd name="T28" fmla="*/ 575 w 660"/>
                  <a:gd name="T29" fmla="*/ 24 h 243"/>
                  <a:gd name="T30" fmla="*/ 555 w 660"/>
                  <a:gd name="T31" fmla="*/ 46 h 243"/>
                  <a:gd name="T32" fmla="*/ 523 w 660"/>
                  <a:gd name="T33" fmla="*/ 71 h 243"/>
                  <a:gd name="T34" fmla="*/ 486 w 660"/>
                  <a:gd name="T35" fmla="*/ 93 h 243"/>
                  <a:gd name="T36" fmla="*/ 444 w 660"/>
                  <a:gd name="T37" fmla="*/ 112 h 243"/>
                  <a:gd name="T38" fmla="*/ 398 w 660"/>
                  <a:gd name="T39" fmla="*/ 128 h 243"/>
                  <a:gd name="T40" fmla="*/ 351 w 660"/>
                  <a:gd name="T41" fmla="*/ 139 h 243"/>
                  <a:gd name="T42" fmla="*/ 304 w 660"/>
                  <a:gd name="T43" fmla="*/ 148 h 243"/>
                  <a:gd name="T44" fmla="*/ 233 w 660"/>
                  <a:gd name="T45" fmla="*/ 157 h 243"/>
                  <a:gd name="T46" fmla="*/ 149 w 660"/>
                  <a:gd name="T47" fmla="*/ 162 h 243"/>
                  <a:gd name="T48" fmla="*/ 61 w 660"/>
                  <a:gd name="T49" fmla="*/ 162 h 243"/>
                  <a:gd name="T50" fmla="*/ 39 w 660"/>
                  <a:gd name="T51" fmla="*/ 161 h 243"/>
                  <a:gd name="T52" fmla="*/ 33 w 660"/>
                  <a:gd name="T53" fmla="*/ 161 h 243"/>
                  <a:gd name="T54" fmla="*/ 18 w 660"/>
                  <a:gd name="T55" fmla="*/ 166 h 243"/>
                  <a:gd name="T56" fmla="*/ 7 w 660"/>
                  <a:gd name="T57" fmla="*/ 177 h 243"/>
                  <a:gd name="T58" fmla="*/ 1 w 660"/>
                  <a:gd name="T59" fmla="*/ 189 h 243"/>
                  <a:gd name="T60" fmla="*/ 0 w 660"/>
                  <a:gd name="T61" fmla="*/ 204 h 243"/>
                  <a:gd name="T62" fmla="*/ 4 w 660"/>
                  <a:gd name="T63" fmla="*/ 219 h 243"/>
                  <a:gd name="T64" fmla="*/ 13 w 660"/>
                  <a:gd name="T65" fmla="*/ 231 h 243"/>
                  <a:gd name="T66" fmla="*/ 28 w 660"/>
                  <a:gd name="T67" fmla="*/ 238 h 243"/>
                  <a:gd name="T68" fmla="*/ 39 w 660"/>
                  <a:gd name="T69" fmla="*/ 2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0" h="243">
                    <a:moveTo>
                      <a:pt x="39" y="240"/>
                    </a:moveTo>
                    <a:lnTo>
                      <a:pt x="36" y="239"/>
                    </a:lnTo>
                    <a:lnTo>
                      <a:pt x="58" y="242"/>
                    </a:lnTo>
                    <a:lnTo>
                      <a:pt x="113" y="243"/>
                    </a:lnTo>
                    <a:lnTo>
                      <a:pt x="151" y="242"/>
                    </a:lnTo>
                    <a:lnTo>
                      <a:pt x="194" y="240"/>
                    </a:lnTo>
                    <a:lnTo>
                      <a:pt x="242" y="236"/>
                    </a:lnTo>
                    <a:lnTo>
                      <a:pt x="291" y="231"/>
                    </a:lnTo>
                    <a:lnTo>
                      <a:pt x="316" y="227"/>
                    </a:lnTo>
                    <a:lnTo>
                      <a:pt x="343" y="222"/>
                    </a:lnTo>
                    <a:lnTo>
                      <a:pt x="369" y="217"/>
                    </a:lnTo>
                    <a:lnTo>
                      <a:pt x="395" y="211"/>
                    </a:lnTo>
                    <a:lnTo>
                      <a:pt x="421" y="203"/>
                    </a:lnTo>
                    <a:lnTo>
                      <a:pt x="447" y="196"/>
                    </a:lnTo>
                    <a:lnTo>
                      <a:pt x="473" y="186"/>
                    </a:lnTo>
                    <a:lnTo>
                      <a:pt x="497" y="175"/>
                    </a:lnTo>
                    <a:lnTo>
                      <a:pt x="522" y="165"/>
                    </a:lnTo>
                    <a:lnTo>
                      <a:pt x="545" y="151"/>
                    </a:lnTo>
                    <a:lnTo>
                      <a:pt x="568" y="137"/>
                    </a:lnTo>
                    <a:lnTo>
                      <a:pt x="590" y="121"/>
                    </a:lnTo>
                    <a:lnTo>
                      <a:pt x="609" y="103"/>
                    </a:lnTo>
                    <a:lnTo>
                      <a:pt x="627" y="85"/>
                    </a:lnTo>
                    <a:lnTo>
                      <a:pt x="637" y="74"/>
                    </a:lnTo>
                    <a:lnTo>
                      <a:pt x="646" y="64"/>
                    </a:lnTo>
                    <a:lnTo>
                      <a:pt x="653" y="52"/>
                    </a:lnTo>
                    <a:lnTo>
                      <a:pt x="660" y="40"/>
                    </a:lnTo>
                    <a:lnTo>
                      <a:pt x="591" y="0"/>
                    </a:lnTo>
                    <a:lnTo>
                      <a:pt x="587" y="8"/>
                    </a:lnTo>
                    <a:lnTo>
                      <a:pt x="581" y="17"/>
                    </a:lnTo>
                    <a:lnTo>
                      <a:pt x="575" y="24"/>
                    </a:lnTo>
                    <a:lnTo>
                      <a:pt x="570" y="31"/>
                    </a:lnTo>
                    <a:lnTo>
                      <a:pt x="555" y="46"/>
                    </a:lnTo>
                    <a:lnTo>
                      <a:pt x="540" y="59"/>
                    </a:lnTo>
                    <a:lnTo>
                      <a:pt x="523" y="71"/>
                    </a:lnTo>
                    <a:lnTo>
                      <a:pt x="505" y="83"/>
                    </a:lnTo>
                    <a:lnTo>
                      <a:pt x="486" y="93"/>
                    </a:lnTo>
                    <a:lnTo>
                      <a:pt x="465" y="103"/>
                    </a:lnTo>
                    <a:lnTo>
                      <a:pt x="444" y="112"/>
                    </a:lnTo>
                    <a:lnTo>
                      <a:pt x="422" y="120"/>
                    </a:lnTo>
                    <a:lnTo>
                      <a:pt x="398" y="128"/>
                    </a:lnTo>
                    <a:lnTo>
                      <a:pt x="375" y="134"/>
                    </a:lnTo>
                    <a:lnTo>
                      <a:pt x="351" y="139"/>
                    </a:lnTo>
                    <a:lnTo>
                      <a:pt x="328" y="144"/>
                    </a:lnTo>
                    <a:lnTo>
                      <a:pt x="304" y="148"/>
                    </a:lnTo>
                    <a:lnTo>
                      <a:pt x="281" y="152"/>
                    </a:lnTo>
                    <a:lnTo>
                      <a:pt x="233" y="157"/>
                    </a:lnTo>
                    <a:lnTo>
                      <a:pt x="189" y="161"/>
                    </a:lnTo>
                    <a:lnTo>
                      <a:pt x="149" y="162"/>
                    </a:lnTo>
                    <a:lnTo>
                      <a:pt x="114" y="163"/>
                    </a:lnTo>
                    <a:lnTo>
                      <a:pt x="61" y="162"/>
                    </a:lnTo>
                    <a:lnTo>
                      <a:pt x="42" y="161"/>
                    </a:lnTo>
                    <a:lnTo>
                      <a:pt x="39" y="161"/>
                    </a:lnTo>
                    <a:lnTo>
                      <a:pt x="42" y="161"/>
                    </a:lnTo>
                    <a:lnTo>
                      <a:pt x="33" y="161"/>
                    </a:lnTo>
                    <a:lnTo>
                      <a:pt x="25" y="163"/>
                    </a:lnTo>
                    <a:lnTo>
                      <a:pt x="18" y="166"/>
                    </a:lnTo>
                    <a:lnTo>
                      <a:pt x="12" y="170"/>
                    </a:lnTo>
                    <a:lnTo>
                      <a:pt x="7" y="177"/>
                    </a:lnTo>
                    <a:lnTo>
                      <a:pt x="3" y="183"/>
                    </a:lnTo>
                    <a:lnTo>
                      <a:pt x="1" y="189"/>
                    </a:lnTo>
                    <a:lnTo>
                      <a:pt x="0" y="197"/>
                    </a:lnTo>
                    <a:lnTo>
                      <a:pt x="0" y="204"/>
                    </a:lnTo>
                    <a:lnTo>
                      <a:pt x="1" y="212"/>
                    </a:lnTo>
                    <a:lnTo>
                      <a:pt x="4" y="219"/>
                    </a:lnTo>
                    <a:lnTo>
                      <a:pt x="7" y="226"/>
                    </a:lnTo>
                    <a:lnTo>
                      <a:pt x="13" y="231"/>
                    </a:lnTo>
                    <a:lnTo>
                      <a:pt x="19" y="235"/>
                    </a:lnTo>
                    <a:lnTo>
                      <a:pt x="28" y="238"/>
                    </a:lnTo>
                    <a:lnTo>
                      <a:pt x="36" y="239"/>
                    </a:lnTo>
                    <a:lnTo>
                      <a:pt x="39" y="2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90" name="Freeform 1058"/>
              <p:cNvSpPr>
                <a:spLocks/>
              </p:cNvSpPr>
              <p:nvPr/>
            </p:nvSpPr>
            <p:spPr bwMode="auto">
              <a:xfrm>
                <a:off x="1178" y="2642"/>
                <a:ext cx="290" cy="16"/>
              </a:xfrm>
              <a:custGeom>
                <a:avLst/>
                <a:gdLst>
                  <a:gd name="T0" fmla="*/ 0 w 1452"/>
                  <a:gd name="T1" fmla="*/ 39 h 79"/>
                  <a:gd name="T2" fmla="*/ 39 w 1452"/>
                  <a:gd name="T3" fmla="*/ 79 h 79"/>
                  <a:gd name="T4" fmla="*/ 1452 w 1452"/>
                  <a:gd name="T5" fmla="*/ 79 h 79"/>
                  <a:gd name="T6" fmla="*/ 1452 w 1452"/>
                  <a:gd name="T7" fmla="*/ 0 h 79"/>
                  <a:gd name="T8" fmla="*/ 39 w 1452"/>
                  <a:gd name="T9" fmla="*/ 0 h 79"/>
                  <a:gd name="T10" fmla="*/ 0 w 1452"/>
                  <a:gd name="T11" fmla="*/ 39 h 79"/>
                  <a:gd name="T12" fmla="*/ 39 w 1452"/>
                  <a:gd name="T13" fmla="*/ 0 h 79"/>
                  <a:gd name="T14" fmla="*/ 30 w 1452"/>
                  <a:gd name="T15" fmla="*/ 0 h 79"/>
                  <a:gd name="T16" fmla="*/ 22 w 1452"/>
                  <a:gd name="T17" fmla="*/ 3 h 79"/>
                  <a:gd name="T18" fmla="*/ 15 w 1452"/>
                  <a:gd name="T19" fmla="*/ 6 h 79"/>
                  <a:gd name="T20" fmla="*/ 9 w 1452"/>
                  <a:gd name="T21" fmla="*/ 11 h 79"/>
                  <a:gd name="T22" fmla="*/ 5 w 1452"/>
                  <a:gd name="T23" fmla="*/ 18 h 79"/>
                  <a:gd name="T24" fmla="*/ 2 w 1452"/>
                  <a:gd name="T25" fmla="*/ 24 h 79"/>
                  <a:gd name="T26" fmla="*/ 0 w 1452"/>
                  <a:gd name="T27" fmla="*/ 32 h 79"/>
                  <a:gd name="T28" fmla="*/ 0 w 1452"/>
                  <a:gd name="T29" fmla="*/ 39 h 79"/>
                  <a:gd name="T30" fmla="*/ 0 w 1452"/>
                  <a:gd name="T31" fmla="*/ 46 h 79"/>
                  <a:gd name="T32" fmla="*/ 2 w 1452"/>
                  <a:gd name="T33" fmla="*/ 54 h 79"/>
                  <a:gd name="T34" fmla="*/ 5 w 1452"/>
                  <a:gd name="T35" fmla="*/ 60 h 79"/>
                  <a:gd name="T36" fmla="*/ 9 w 1452"/>
                  <a:gd name="T37" fmla="*/ 67 h 79"/>
                  <a:gd name="T38" fmla="*/ 15 w 1452"/>
                  <a:gd name="T39" fmla="*/ 72 h 79"/>
                  <a:gd name="T40" fmla="*/ 22 w 1452"/>
                  <a:gd name="T41" fmla="*/ 75 h 79"/>
                  <a:gd name="T42" fmla="*/ 30 w 1452"/>
                  <a:gd name="T43" fmla="*/ 78 h 79"/>
                  <a:gd name="T44" fmla="*/ 39 w 1452"/>
                  <a:gd name="T45" fmla="*/ 79 h 79"/>
                  <a:gd name="T46" fmla="*/ 0 w 1452"/>
                  <a:gd name="T47"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2" h="79">
                    <a:moveTo>
                      <a:pt x="0" y="39"/>
                    </a:moveTo>
                    <a:lnTo>
                      <a:pt x="39" y="79"/>
                    </a:lnTo>
                    <a:lnTo>
                      <a:pt x="1452" y="79"/>
                    </a:lnTo>
                    <a:lnTo>
                      <a:pt x="1452" y="0"/>
                    </a:lnTo>
                    <a:lnTo>
                      <a:pt x="39" y="0"/>
                    </a:lnTo>
                    <a:lnTo>
                      <a:pt x="0" y="39"/>
                    </a:lnTo>
                    <a:lnTo>
                      <a:pt x="39" y="0"/>
                    </a:lnTo>
                    <a:lnTo>
                      <a:pt x="30" y="0"/>
                    </a:lnTo>
                    <a:lnTo>
                      <a:pt x="22" y="3"/>
                    </a:lnTo>
                    <a:lnTo>
                      <a:pt x="15" y="6"/>
                    </a:lnTo>
                    <a:lnTo>
                      <a:pt x="9" y="11"/>
                    </a:lnTo>
                    <a:lnTo>
                      <a:pt x="5" y="18"/>
                    </a:lnTo>
                    <a:lnTo>
                      <a:pt x="2" y="24"/>
                    </a:lnTo>
                    <a:lnTo>
                      <a:pt x="0" y="32"/>
                    </a:lnTo>
                    <a:lnTo>
                      <a:pt x="0" y="39"/>
                    </a:lnTo>
                    <a:lnTo>
                      <a:pt x="0" y="46"/>
                    </a:lnTo>
                    <a:lnTo>
                      <a:pt x="2" y="54"/>
                    </a:lnTo>
                    <a:lnTo>
                      <a:pt x="5" y="60"/>
                    </a:lnTo>
                    <a:lnTo>
                      <a:pt x="9" y="67"/>
                    </a:lnTo>
                    <a:lnTo>
                      <a:pt x="15" y="72"/>
                    </a:lnTo>
                    <a:lnTo>
                      <a:pt x="22" y="75"/>
                    </a:lnTo>
                    <a:lnTo>
                      <a:pt x="30" y="78"/>
                    </a:lnTo>
                    <a:lnTo>
                      <a:pt x="39" y="79"/>
                    </a:lnTo>
                    <a:lnTo>
                      <a:pt x="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91" name="Freeform 1059"/>
              <p:cNvSpPr>
                <a:spLocks/>
              </p:cNvSpPr>
              <p:nvPr/>
            </p:nvSpPr>
            <p:spPr bwMode="auto">
              <a:xfrm>
                <a:off x="1178" y="2482"/>
                <a:ext cx="16" cy="168"/>
              </a:xfrm>
              <a:custGeom>
                <a:avLst/>
                <a:gdLst>
                  <a:gd name="T0" fmla="*/ 39 w 80"/>
                  <a:gd name="T1" fmla="*/ 0 h 840"/>
                  <a:gd name="T2" fmla="*/ 0 w 80"/>
                  <a:gd name="T3" fmla="*/ 40 h 840"/>
                  <a:gd name="T4" fmla="*/ 0 w 80"/>
                  <a:gd name="T5" fmla="*/ 840 h 840"/>
                  <a:gd name="T6" fmla="*/ 80 w 80"/>
                  <a:gd name="T7" fmla="*/ 840 h 840"/>
                  <a:gd name="T8" fmla="*/ 80 w 80"/>
                  <a:gd name="T9" fmla="*/ 40 h 840"/>
                  <a:gd name="T10" fmla="*/ 39 w 80"/>
                  <a:gd name="T11" fmla="*/ 0 h 840"/>
                  <a:gd name="T12" fmla="*/ 80 w 80"/>
                  <a:gd name="T13" fmla="*/ 40 h 840"/>
                  <a:gd name="T14" fmla="*/ 79 w 80"/>
                  <a:gd name="T15" fmla="*/ 31 h 840"/>
                  <a:gd name="T16" fmla="*/ 77 w 80"/>
                  <a:gd name="T17" fmla="*/ 23 h 840"/>
                  <a:gd name="T18" fmla="*/ 72 w 80"/>
                  <a:gd name="T19" fmla="*/ 16 h 840"/>
                  <a:gd name="T20" fmla="*/ 67 w 80"/>
                  <a:gd name="T21" fmla="*/ 10 h 840"/>
                  <a:gd name="T22" fmla="*/ 61 w 80"/>
                  <a:gd name="T23" fmla="*/ 6 h 840"/>
                  <a:gd name="T24" fmla="*/ 54 w 80"/>
                  <a:gd name="T25" fmla="*/ 3 h 840"/>
                  <a:gd name="T26" fmla="*/ 47 w 80"/>
                  <a:gd name="T27" fmla="*/ 2 h 840"/>
                  <a:gd name="T28" fmla="*/ 39 w 80"/>
                  <a:gd name="T29" fmla="*/ 0 h 840"/>
                  <a:gd name="T30" fmla="*/ 32 w 80"/>
                  <a:gd name="T31" fmla="*/ 2 h 840"/>
                  <a:gd name="T32" fmla="*/ 24 w 80"/>
                  <a:gd name="T33" fmla="*/ 3 h 840"/>
                  <a:gd name="T34" fmla="*/ 18 w 80"/>
                  <a:gd name="T35" fmla="*/ 6 h 840"/>
                  <a:gd name="T36" fmla="*/ 12 w 80"/>
                  <a:gd name="T37" fmla="*/ 10 h 840"/>
                  <a:gd name="T38" fmla="*/ 7 w 80"/>
                  <a:gd name="T39" fmla="*/ 16 h 840"/>
                  <a:gd name="T40" fmla="*/ 3 w 80"/>
                  <a:gd name="T41" fmla="*/ 23 h 840"/>
                  <a:gd name="T42" fmla="*/ 1 w 80"/>
                  <a:gd name="T43" fmla="*/ 31 h 840"/>
                  <a:gd name="T44" fmla="*/ 0 w 80"/>
                  <a:gd name="T45" fmla="*/ 40 h 840"/>
                  <a:gd name="T46" fmla="*/ 39 w 80"/>
                  <a:gd name="T4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40">
                    <a:moveTo>
                      <a:pt x="39" y="0"/>
                    </a:moveTo>
                    <a:lnTo>
                      <a:pt x="0" y="40"/>
                    </a:lnTo>
                    <a:lnTo>
                      <a:pt x="0" y="840"/>
                    </a:lnTo>
                    <a:lnTo>
                      <a:pt x="80" y="840"/>
                    </a:lnTo>
                    <a:lnTo>
                      <a:pt x="80" y="40"/>
                    </a:lnTo>
                    <a:lnTo>
                      <a:pt x="39" y="0"/>
                    </a:lnTo>
                    <a:lnTo>
                      <a:pt x="80" y="40"/>
                    </a:lnTo>
                    <a:lnTo>
                      <a:pt x="79" y="31"/>
                    </a:lnTo>
                    <a:lnTo>
                      <a:pt x="77" y="23"/>
                    </a:lnTo>
                    <a:lnTo>
                      <a:pt x="72" y="16"/>
                    </a:lnTo>
                    <a:lnTo>
                      <a:pt x="67" y="10"/>
                    </a:lnTo>
                    <a:lnTo>
                      <a:pt x="61" y="6"/>
                    </a:lnTo>
                    <a:lnTo>
                      <a:pt x="54" y="3"/>
                    </a:lnTo>
                    <a:lnTo>
                      <a:pt x="47" y="2"/>
                    </a:lnTo>
                    <a:lnTo>
                      <a:pt x="39" y="0"/>
                    </a:lnTo>
                    <a:lnTo>
                      <a:pt x="32" y="2"/>
                    </a:lnTo>
                    <a:lnTo>
                      <a:pt x="24" y="3"/>
                    </a:lnTo>
                    <a:lnTo>
                      <a:pt x="18" y="6"/>
                    </a:lnTo>
                    <a:lnTo>
                      <a:pt x="12" y="10"/>
                    </a:lnTo>
                    <a:lnTo>
                      <a:pt x="7" y="16"/>
                    </a:lnTo>
                    <a:lnTo>
                      <a:pt x="3" y="23"/>
                    </a:lnTo>
                    <a:lnTo>
                      <a:pt x="1" y="31"/>
                    </a:lnTo>
                    <a:lnTo>
                      <a:pt x="0" y="4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92" name="Freeform 1060"/>
              <p:cNvSpPr>
                <a:spLocks/>
              </p:cNvSpPr>
              <p:nvPr/>
            </p:nvSpPr>
            <p:spPr bwMode="auto">
              <a:xfrm>
                <a:off x="1899" y="1125"/>
                <a:ext cx="307" cy="650"/>
              </a:xfrm>
              <a:custGeom>
                <a:avLst/>
                <a:gdLst>
                  <a:gd name="T0" fmla="*/ 675 w 1535"/>
                  <a:gd name="T1" fmla="*/ 0 h 3251"/>
                  <a:gd name="T2" fmla="*/ 0 w 1535"/>
                  <a:gd name="T3" fmla="*/ 2179 h 3251"/>
                  <a:gd name="T4" fmla="*/ 675 w 1535"/>
                  <a:gd name="T5" fmla="*/ 935 h 3251"/>
                  <a:gd name="T6" fmla="*/ 1535 w 1535"/>
                  <a:gd name="T7" fmla="*/ 3251 h 3251"/>
                  <a:gd name="T8" fmla="*/ 675 w 1535"/>
                  <a:gd name="T9" fmla="*/ 0 h 3251"/>
                </a:gdLst>
                <a:ahLst/>
                <a:cxnLst>
                  <a:cxn ang="0">
                    <a:pos x="T0" y="T1"/>
                  </a:cxn>
                  <a:cxn ang="0">
                    <a:pos x="T2" y="T3"/>
                  </a:cxn>
                  <a:cxn ang="0">
                    <a:pos x="T4" y="T5"/>
                  </a:cxn>
                  <a:cxn ang="0">
                    <a:pos x="T6" y="T7"/>
                  </a:cxn>
                  <a:cxn ang="0">
                    <a:pos x="T8" y="T9"/>
                  </a:cxn>
                </a:cxnLst>
                <a:rect l="0" t="0" r="r" b="b"/>
                <a:pathLst>
                  <a:path w="1535" h="3251">
                    <a:moveTo>
                      <a:pt x="675" y="0"/>
                    </a:moveTo>
                    <a:lnTo>
                      <a:pt x="0" y="2179"/>
                    </a:lnTo>
                    <a:lnTo>
                      <a:pt x="675" y="935"/>
                    </a:lnTo>
                    <a:lnTo>
                      <a:pt x="1535" y="3251"/>
                    </a:lnTo>
                    <a:lnTo>
                      <a:pt x="67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93" name="Rectangle 1061"/>
              <p:cNvSpPr>
                <a:spLocks noChangeArrowheads="1"/>
              </p:cNvSpPr>
              <p:nvPr/>
            </p:nvSpPr>
            <p:spPr bwMode="auto">
              <a:xfrm>
                <a:off x="1165" y="3187"/>
                <a:ext cx="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effectLst/>
                </a:endParaRPr>
              </a:p>
            </p:txBody>
          </p:sp>
          <p:sp>
            <p:nvSpPr>
              <p:cNvPr id="45094" name="Rectangle 1062"/>
              <p:cNvSpPr>
                <a:spLocks noChangeArrowheads="1"/>
              </p:cNvSpPr>
              <p:nvPr/>
            </p:nvSpPr>
            <p:spPr bwMode="auto">
              <a:xfrm>
                <a:off x="1145" y="2615"/>
                <a:ext cx="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effectLst/>
                </a:endParaRPr>
              </a:p>
            </p:txBody>
          </p:sp>
        </p:grpSp>
        <p:sp>
          <p:nvSpPr>
            <p:cNvPr id="45095" name="Text Box 1063"/>
            <p:cNvSpPr txBox="1">
              <a:spLocks noChangeArrowheads="1"/>
            </p:cNvSpPr>
            <p:nvPr/>
          </p:nvSpPr>
          <p:spPr bwMode="auto">
            <a:xfrm>
              <a:off x="144" y="480"/>
              <a:ext cx="443"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b="1">
                  <a:effectLst/>
                  <a:latin typeface="AvantGarde Md BT" pitchFamily="34" charset="0"/>
                </a:rPr>
                <a:t>RMRS</a:t>
              </a:r>
              <a:endParaRPr lang="en-US" b="1">
                <a:effectLst/>
              </a:endParaRPr>
            </a:p>
          </p:txBody>
        </p:sp>
      </p:grpSp>
      <p:pic>
        <p:nvPicPr>
          <p:cNvPr id="45096" name="Picture 1064" descr="shield green bak bottom ot pot 100dp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200" y="228600"/>
            <a:ext cx="766763" cy="838200"/>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705" r:id="rId12"/>
  </p:sldLayoutIdLst>
  <p:transition spd="slow"/>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spcBef>
                <a:spcPct val="0"/>
              </a:spcBef>
            </a:pPr>
            <a:endParaRPr lang="en-US">
              <a:solidFill>
                <a:srgbClr val="FFFFFF"/>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spcBef>
                <a:spcPct val="0"/>
              </a:spcBef>
            </a:pPr>
            <a:endParaRPr lang="en-US">
              <a:solidFill>
                <a:srgbClr val="FFFFFF"/>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spcBef>
                <a:spcPct val="0"/>
              </a:spcBef>
            </a:pPr>
            <a:fld id="{054A6AF0-97DB-469B-A4F3-6C95E3DFCD6B}" type="slidenum">
              <a:rPr lang="en-US">
                <a:solidFill>
                  <a:srgbClr val="FFFFFF"/>
                </a:solidFill>
              </a:rPr>
              <a:pPr>
                <a:spcBef>
                  <a:spcPct val="0"/>
                </a:spcBef>
              </a:pPr>
              <a:t>‹#›</a:t>
            </a:fld>
            <a:endParaRPr lang="en-US">
              <a:solidFill>
                <a:srgbClr val="FFFFFF"/>
              </a:solidFill>
            </a:endParaRPr>
          </a:p>
        </p:txBody>
      </p:sp>
    </p:spTree>
    <p:extLst>
      <p:ext uri="{BB962C8B-B14F-4D97-AF65-F5344CB8AC3E}">
        <p14:creationId xmlns:p14="http://schemas.microsoft.com/office/powerpoint/2010/main" val="1944528626"/>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effectLst/>
                <a:latin typeface="Calibri"/>
              </a:rPr>
              <a:pPr fontAlgn="auto">
                <a:spcBef>
                  <a:spcPts val="0"/>
                </a:spcBef>
                <a:spcAft>
                  <a:spcPts val="0"/>
                </a:spcAft>
              </a:pPr>
              <a:t>1/14/2014</a:t>
            </a:fld>
            <a:endParaRPr lang="en-US">
              <a:solidFill>
                <a:prstClr val="black">
                  <a:tint val="75000"/>
                </a:prstClr>
              </a:solidFill>
              <a:effectLst/>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effectLst/>
                <a:latin typeface="Calibri"/>
              </a:rPr>
              <a:pPr fontAlgn="auto">
                <a:spcBef>
                  <a:spcPts val="0"/>
                </a:spcBef>
                <a:spcAft>
                  <a:spcPts val="0"/>
                </a:spcAft>
              </a:pPr>
              <a:t>‹#›</a:t>
            </a:fld>
            <a:endParaRPr lang="en-US">
              <a:solidFill>
                <a:prstClr val="black">
                  <a:tint val="75000"/>
                </a:prstClr>
              </a:solidFill>
              <a:effectLst/>
              <a:latin typeface="Calibri"/>
            </a:endParaRPr>
          </a:p>
        </p:txBody>
      </p:sp>
    </p:spTree>
    <p:extLst>
      <p:ext uri="{BB962C8B-B14F-4D97-AF65-F5344CB8AC3E}">
        <p14:creationId xmlns:p14="http://schemas.microsoft.com/office/powerpoint/2010/main" val="127391452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9144000" cy="6859588"/>
            <a:chOff x="0" y="-1"/>
            <a:chExt cx="5760" cy="4321"/>
          </a:xfrm>
        </p:grpSpPr>
        <p:sp>
          <p:nvSpPr>
            <p:cNvPr id="2056"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7"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8"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2059" name="Group 6"/>
            <p:cNvGrpSpPr>
              <a:grpSpLocks/>
            </p:cNvGrpSpPr>
            <p:nvPr/>
          </p:nvGrpSpPr>
          <p:grpSpPr bwMode="auto">
            <a:xfrm>
              <a:off x="0" y="1014"/>
              <a:ext cx="5760" cy="261"/>
              <a:chOff x="0" y="115"/>
              <a:chExt cx="5760" cy="464"/>
            </a:xfrm>
          </p:grpSpPr>
          <p:sp>
            <p:nvSpPr>
              <p:cNvPr id="2060"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1"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2"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3"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2051"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9581"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2"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3"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mn-lt"/>
              </a:defRPr>
            </a:lvl1pPr>
          </a:lstStyle>
          <a:p>
            <a:pPr eaLnBrk="0" hangingPunct="0">
              <a:defRPr/>
            </a:pPr>
            <a:fld id="{12B0AD7A-1751-4150-B6B1-C767A41A21A5}" type="slidenum">
              <a:rPr lang="en-US">
                <a:solidFill>
                  <a:srgbClr val="FFFFFF"/>
                </a:solidFill>
                <a:effectLst/>
              </a:rPr>
              <a:pPr eaLnBrk="0" hangingPunct="0">
                <a:defRPr/>
              </a:pPr>
              <a:t>‹#›</a:t>
            </a:fld>
            <a:endParaRPr lang="en-US">
              <a:solidFill>
                <a:srgbClr val="FFFFFF"/>
              </a:solidFill>
              <a:effectLst/>
            </a:endParaRPr>
          </a:p>
        </p:txBody>
      </p:sp>
    </p:spTree>
    <p:extLst>
      <p:ext uri="{BB962C8B-B14F-4D97-AF65-F5344CB8AC3E}">
        <p14:creationId xmlns:p14="http://schemas.microsoft.com/office/powerpoint/2010/main" val="817785379"/>
      </p:ext>
    </p:extLst>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defRPr>
      </a:lvl2pPr>
      <a:lvl3pPr algn="ctr" rtl="0" eaLnBrk="0" fontAlgn="base" hangingPunct="0">
        <a:spcBef>
          <a:spcPct val="0"/>
        </a:spcBef>
        <a:spcAft>
          <a:spcPct val="0"/>
        </a:spcAft>
        <a:defRPr kumimoji="1" sz="4400">
          <a:solidFill>
            <a:schemeClr val="tx2"/>
          </a:solidFill>
          <a:latin typeface="Arial Black" pitchFamily="34" charset="0"/>
        </a:defRPr>
      </a:lvl3pPr>
      <a:lvl4pPr algn="ctr" rtl="0" eaLnBrk="0" fontAlgn="base" hangingPunct="0">
        <a:spcBef>
          <a:spcPct val="0"/>
        </a:spcBef>
        <a:spcAft>
          <a:spcPct val="0"/>
        </a:spcAft>
        <a:defRPr kumimoji="1" sz="4400">
          <a:solidFill>
            <a:schemeClr val="tx2"/>
          </a:solidFill>
          <a:latin typeface="Arial Black" pitchFamily="34" charset="0"/>
        </a:defRPr>
      </a:lvl4pPr>
      <a:lvl5pPr algn="ctr" rtl="0" eaLnBrk="0" fontAlgn="base" hangingPunct="0">
        <a:spcBef>
          <a:spcPct val="0"/>
        </a:spcBef>
        <a:spcAft>
          <a:spcPct val="0"/>
        </a:spcAft>
        <a:defRPr kumimoji="1" sz="4400">
          <a:solidFill>
            <a:schemeClr val="tx2"/>
          </a:solidFill>
          <a:latin typeface="Arial Black" pitchFamily="34" charset="0"/>
        </a:defRPr>
      </a:lvl5pPr>
      <a:lvl6pPr marL="457200" algn="ctr" rtl="0" eaLnBrk="0" fontAlgn="base" hangingPunct="0">
        <a:spcBef>
          <a:spcPct val="0"/>
        </a:spcBef>
        <a:spcAft>
          <a:spcPct val="0"/>
        </a:spcAft>
        <a:defRPr kumimoji="1" sz="4400">
          <a:solidFill>
            <a:schemeClr val="tx2"/>
          </a:solidFill>
          <a:latin typeface="Arial Black" pitchFamily="34" charset="0"/>
        </a:defRPr>
      </a:lvl6pPr>
      <a:lvl7pPr marL="914400" algn="ctr" rtl="0" eaLnBrk="0" fontAlgn="base" hangingPunct="0">
        <a:spcBef>
          <a:spcPct val="0"/>
        </a:spcBef>
        <a:spcAft>
          <a:spcPct val="0"/>
        </a:spcAft>
        <a:defRPr kumimoji="1" sz="4400">
          <a:solidFill>
            <a:schemeClr val="tx2"/>
          </a:solidFill>
          <a:latin typeface="Arial Black" pitchFamily="34" charset="0"/>
        </a:defRPr>
      </a:lvl7pPr>
      <a:lvl8pPr marL="1371600" algn="ctr" rtl="0" eaLnBrk="0" fontAlgn="base" hangingPunct="0">
        <a:spcBef>
          <a:spcPct val="0"/>
        </a:spcBef>
        <a:spcAft>
          <a:spcPct val="0"/>
        </a:spcAft>
        <a:defRPr kumimoji="1" sz="4400">
          <a:solidFill>
            <a:schemeClr val="tx2"/>
          </a:solidFill>
          <a:latin typeface="Arial Black" pitchFamily="34" charset="0"/>
        </a:defRPr>
      </a:lvl8pPr>
      <a:lvl9pPr marL="1828800" algn="ctr" rtl="0" eaLnBrk="0" fontAlgn="base" hangingPunct="0">
        <a:spcBef>
          <a:spcPct val="0"/>
        </a:spcBef>
        <a:spcAft>
          <a:spcPct val="0"/>
        </a:spcAft>
        <a:defRPr kumimoji="1"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9144000" cy="6859588"/>
            <a:chOff x="0" y="-1"/>
            <a:chExt cx="5760" cy="4321"/>
          </a:xfrm>
        </p:grpSpPr>
        <p:sp>
          <p:nvSpPr>
            <p:cNvPr id="2056"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7"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8"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2059" name="Group 6"/>
            <p:cNvGrpSpPr>
              <a:grpSpLocks/>
            </p:cNvGrpSpPr>
            <p:nvPr/>
          </p:nvGrpSpPr>
          <p:grpSpPr bwMode="auto">
            <a:xfrm>
              <a:off x="0" y="1014"/>
              <a:ext cx="5760" cy="261"/>
              <a:chOff x="0" y="115"/>
              <a:chExt cx="5760" cy="464"/>
            </a:xfrm>
          </p:grpSpPr>
          <p:sp>
            <p:nvSpPr>
              <p:cNvPr id="2060"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1"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2"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3"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2051"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9581"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2"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3"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mn-lt"/>
              </a:defRPr>
            </a:lvl1pPr>
          </a:lstStyle>
          <a:p>
            <a:pPr eaLnBrk="0" hangingPunct="0">
              <a:defRPr/>
            </a:pPr>
            <a:fld id="{12B0AD7A-1751-4150-B6B1-C767A41A21A5}" type="slidenum">
              <a:rPr lang="en-US">
                <a:solidFill>
                  <a:srgbClr val="FFFFFF"/>
                </a:solidFill>
                <a:effectLst/>
              </a:rPr>
              <a:pPr eaLnBrk="0" hangingPunct="0">
                <a:defRPr/>
              </a:pPr>
              <a:t>‹#›</a:t>
            </a:fld>
            <a:endParaRPr lang="en-US">
              <a:solidFill>
                <a:srgbClr val="FFFFFF"/>
              </a:solidFill>
              <a:effectLst/>
            </a:endParaRPr>
          </a:p>
        </p:txBody>
      </p:sp>
    </p:spTree>
    <p:extLst>
      <p:ext uri="{BB962C8B-B14F-4D97-AF65-F5344CB8AC3E}">
        <p14:creationId xmlns:p14="http://schemas.microsoft.com/office/powerpoint/2010/main" val="1565711866"/>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defRPr>
      </a:lvl2pPr>
      <a:lvl3pPr algn="ctr" rtl="0" eaLnBrk="0" fontAlgn="base" hangingPunct="0">
        <a:spcBef>
          <a:spcPct val="0"/>
        </a:spcBef>
        <a:spcAft>
          <a:spcPct val="0"/>
        </a:spcAft>
        <a:defRPr kumimoji="1" sz="4400">
          <a:solidFill>
            <a:schemeClr val="tx2"/>
          </a:solidFill>
          <a:latin typeface="Arial Black" pitchFamily="34" charset="0"/>
        </a:defRPr>
      </a:lvl3pPr>
      <a:lvl4pPr algn="ctr" rtl="0" eaLnBrk="0" fontAlgn="base" hangingPunct="0">
        <a:spcBef>
          <a:spcPct val="0"/>
        </a:spcBef>
        <a:spcAft>
          <a:spcPct val="0"/>
        </a:spcAft>
        <a:defRPr kumimoji="1" sz="4400">
          <a:solidFill>
            <a:schemeClr val="tx2"/>
          </a:solidFill>
          <a:latin typeface="Arial Black" pitchFamily="34" charset="0"/>
        </a:defRPr>
      </a:lvl4pPr>
      <a:lvl5pPr algn="ctr" rtl="0" eaLnBrk="0" fontAlgn="base" hangingPunct="0">
        <a:spcBef>
          <a:spcPct val="0"/>
        </a:spcBef>
        <a:spcAft>
          <a:spcPct val="0"/>
        </a:spcAft>
        <a:defRPr kumimoji="1" sz="4400">
          <a:solidFill>
            <a:schemeClr val="tx2"/>
          </a:solidFill>
          <a:latin typeface="Arial Black" pitchFamily="34" charset="0"/>
        </a:defRPr>
      </a:lvl5pPr>
      <a:lvl6pPr marL="457200" algn="ctr" rtl="0" eaLnBrk="0" fontAlgn="base" hangingPunct="0">
        <a:spcBef>
          <a:spcPct val="0"/>
        </a:spcBef>
        <a:spcAft>
          <a:spcPct val="0"/>
        </a:spcAft>
        <a:defRPr kumimoji="1" sz="4400">
          <a:solidFill>
            <a:schemeClr val="tx2"/>
          </a:solidFill>
          <a:latin typeface="Arial Black" pitchFamily="34" charset="0"/>
        </a:defRPr>
      </a:lvl6pPr>
      <a:lvl7pPr marL="914400" algn="ctr" rtl="0" eaLnBrk="0" fontAlgn="base" hangingPunct="0">
        <a:spcBef>
          <a:spcPct val="0"/>
        </a:spcBef>
        <a:spcAft>
          <a:spcPct val="0"/>
        </a:spcAft>
        <a:defRPr kumimoji="1" sz="4400">
          <a:solidFill>
            <a:schemeClr val="tx2"/>
          </a:solidFill>
          <a:latin typeface="Arial Black" pitchFamily="34" charset="0"/>
        </a:defRPr>
      </a:lvl7pPr>
      <a:lvl8pPr marL="1371600" algn="ctr" rtl="0" eaLnBrk="0" fontAlgn="base" hangingPunct="0">
        <a:spcBef>
          <a:spcPct val="0"/>
        </a:spcBef>
        <a:spcAft>
          <a:spcPct val="0"/>
        </a:spcAft>
        <a:defRPr kumimoji="1" sz="4400">
          <a:solidFill>
            <a:schemeClr val="tx2"/>
          </a:solidFill>
          <a:latin typeface="Arial Black" pitchFamily="34" charset="0"/>
        </a:defRPr>
      </a:lvl8pPr>
      <a:lvl9pPr marL="1828800" algn="ctr" rtl="0" eaLnBrk="0" fontAlgn="base" hangingPunct="0">
        <a:spcBef>
          <a:spcPct val="0"/>
        </a:spcBef>
        <a:spcAft>
          <a:spcPct val="0"/>
        </a:spcAft>
        <a:defRPr kumimoji="1"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9144000" cy="6859588"/>
            <a:chOff x="0" y="-1"/>
            <a:chExt cx="5760" cy="4321"/>
          </a:xfrm>
        </p:grpSpPr>
        <p:sp>
          <p:nvSpPr>
            <p:cNvPr id="2056"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7"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8"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2059" name="Group 6"/>
            <p:cNvGrpSpPr>
              <a:grpSpLocks/>
            </p:cNvGrpSpPr>
            <p:nvPr/>
          </p:nvGrpSpPr>
          <p:grpSpPr bwMode="auto">
            <a:xfrm>
              <a:off x="0" y="1014"/>
              <a:ext cx="5760" cy="261"/>
              <a:chOff x="0" y="115"/>
              <a:chExt cx="5760" cy="464"/>
            </a:xfrm>
          </p:grpSpPr>
          <p:sp>
            <p:nvSpPr>
              <p:cNvPr id="2060"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1"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2"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3"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2051"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9581"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2"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3"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mn-lt"/>
              </a:defRPr>
            </a:lvl1pPr>
          </a:lstStyle>
          <a:p>
            <a:pPr eaLnBrk="0" hangingPunct="0">
              <a:defRPr/>
            </a:pPr>
            <a:fld id="{12B0AD7A-1751-4150-B6B1-C767A41A21A5}" type="slidenum">
              <a:rPr lang="en-US">
                <a:solidFill>
                  <a:srgbClr val="FFFFFF"/>
                </a:solidFill>
                <a:effectLst/>
              </a:rPr>
              <a:pPr eaLnBrk="0" hangingPunct="0">
                <a:defRPr/>
              </a:pPr>
              <a:t>‹#›</a:t>
            </a:fld>
            <a:endParaRPr lang="en-US">
              <a:solidFill>
                <a:srgbClr val="FFFFFF"/>
              </a:solidFill>
              <a:effectLst/>
            </a:endParaRPr>
          </a:p>
        </p:txBody>
      </p:sp>
    </p:spTree>
    <p:extLst>
      <p:ext uri="{BB962C8B-B14F-4D97-AF65-F5344CB8AC3E}">
        <p14:creationId xmlns:p14="http://schemas.microsoft.com/office/powerpoint/2010/main" val="1671889634"/>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defRPr>
      </a:lvl2pPr>
      <a:lvl3pPr algn="ctr" rtl="0" eaLnBrk="0" fontAlgn="base" hangingPunct="0">
        <a:spcBef>
          <a:spcPct val="0"/>
        </a:spcBef>
        <a:spcAft>
          <a:spcPct val="0"/>
        </a:spcAft>
        <a:defRPr kumimoji="1" sz="4400">
          <a:solidFill>
            <a:schemeClr val="tx2"/>
          </a:solidFill>
          <a:latin typeface="Arial Black" pitchFamily="34" charset="0"/>
        </a:defRPr>
      </a:lvl3pPr>
      <a:lvl4pPr algn="ctr" rtl="0" eaLnBrk="0" fontAlgn="base" hangingPunct="0">
        <a:spcBef>
          <a:spcPct val="0"/>
        </a:spcBef>
        <a:spcAft>
          <a:spcPct val="0"/>
        </a:spcAft>
        <a:defRPr kumimoji="1" sz="4400">
          <a:solidFill>
            <a:schemeClr val="tx2"/>
          </a:solidFill>
          <a:latin typeface="Arial Black" pitchFamily="34" charset="0"/>
        </a:defRPr>
      </a:lvl4pPr>
      <a:lvl5pPr algn="ctr" rtl="0" eaLnBrk="0" fontAlgn="base" hangingPunct="0">
        <a:spcBef>
          <a:spcPct val="0"/>
        </a:spcBef>
        <a:spcAft>
          <a:spcPct val="0"/>
        </a:spcAft>
        <a:defRPr kumimoji="1" sz="4400">
          <a:solidFill>
            <a:schemeClr val="tx2"/>
          </a:solidFill>
          <a:latin typeface="Arial Black" pitchFamily="34" charset="0"/>
        </a:defRPr>
      </a:lvl5pPr>
      <a:lvl6pPr marL="457200" algn="ctr" rtl="0" eaLnBrk="0" fontAlgn="base" hangingPunct="0">
        <a:spcBef>
          <a:spcPct val="0"/>
        </a:spcBef>
        <a:spcAft>
          <a:spcPct val="0"/>
        </a:spcAft>
        <a:defRPr kumimoji="1" sz="4400">
          <a:solidFill>
            <a:schemeClr val="tx2"/>
          </a:solidFill>
          <a:latin typeface="Arial Black" pitchFamily="34" charset="0"/>
        </a:defRPr>
      </a:lvl6pPr>
      <a:lvl7pPr marL="914400" algn="ctr" rtl="0" eaLnBrk="0" fontAlgn="base" hangingPunct="0">
        <a:spcBef>
          <a:spcPct val="0"/>
        </a:spcBef>
        <a:spcAft>
          <a:spcPct val="0"/>
        </a:spcAft>
        <a:defRPr kumimoji="1" sz="4400">
          <a:solidFill>
            <a:schemeClr val="tx2"/>
          </a:solidFill>
          <a:latin typeface="Arial Black" pitchFamily="34" charset="0"/>
        </a:defRPr>
      </a:lvl7pPr>
      <a:lvl8pPr marL="1371600" algn="ctr" rtl="0" eaLnBrk="0" fontAlgn="base" hangingPunct="0">
        <a:spcBef>
          <a:spcPct val="0"/>
        </a:spcBef>
        <a:spcAft>
          <a:spcPct val="0"/>
        </a:spcAft>
        <a:defRPr kumimoji="1" sz="4400">
          <a:solidFill>
            <a:schemeClr val="tx2"/>
          </a:solidFill>
          <a:latin typeface="Arial Black" pitchFamily="34" charset="0"/>
        </a:defRPr>
      </a:lvl8pPr>
      <a:lvl9pPr marL="1828800" algn="ctr" rtl="0" eaLnBrk="0" fontAlgn="base" hangingPunct="0">
        <a:spcBef>
          <a:spcPct val="0"/>
        </a:spcBef>
        <a:spcAft>
          <a:spcPct val="0"/>
        </a:spcAft>
        <a:defRPr kumimoji="1"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9144000" cy="6859588"/>
            <a:chOff x="0" y="-1"/>
            <a:chExt cx="5760" cy="4321"/>
          </a:xfrm>
        </p:grpSpPr>
        <p:sp>
          <p:nvSpPr>
            <p:cNvPr id="2056"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7"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58"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2059" name="Group 6"/>
            <p:cNvGrpSpPr>
              <a:grpSpLocks/>
            </p:cNvGrpSpPr>
            <p:nvPr/>
          </p:nvGrpSpPr>
          <p:grpSpPr bwMode="auto">
            <a:xfrm>
              <a:off x="0" y="1014"/>
              <a:ext cx="5760" cy="261"/>
              <a:chOff x="0" y="115"/>
              <a:chExt cx="5760" cy="464"/>
            </a:xfrm>
          </p:grpSpPr>
          <p:sp>
            <p:nvSpPr>
              <p:cNvPr id="2060"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1"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2"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63"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sp>
        <p:nvSpPr>
          <p:cNvPr id="2051"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9581"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2"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mn-lt"/>
              </a:defRPr>
            </a:lvl1pPr>
          </a:lstStyle>
          <a:p>
            <a:pPr eaLnBrk="0" hangingPunct="0">
              <a:defRPr/>
            </a:pPr>
            <a:endParaRPr lang="en-US">
              <a:solidFill>
                <a:srgbClr val="FFFFFF"/>
              </a:solidFill>
              <a:effectLst/>
            </a:endParaRPr>
          </a:p>
        </p:txBody>
      </p:sp>
      <p:sp>
        <p:nvSpPr>
          <p:cNvPr id="109583"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mn-lt"/>
              </a:defRPr>
            </a:lvl1pPr>
          </a:lstStyle>
          <a:p>
            <a:pPr eaLnBrk="0" hangingPunct="0">
              <a:defRPr/>
            </a:pPr>
            <a:fld id="{12B0AD7A-1751-4150-B6B1-C767A41A21A5}" type="slidenum">
              <a:rPr lang="en-US">
                <a:solidFill>
                  <a:srgbClr val="FFFFFF"/>
                </a:solidFill>
                <a:effectLst/>
              </a:rPr>
              <a:pPr eaLnBrk="0" hangingPunct="0">
                <a:defRPr/>
              </a:pPr>
              <a:t>‹#›</a:t>
            </a:fld>
            <a:endParaRPr lang="en-US">
              <a:solidFill>
                <a:srgbClr val="FFFFFF"/>
              </a:solidFill>
              <a:effectLst/>
            </a:endParaRPr>
          </a:p>
        </p:txBody>
      </p:sp>
    </p:spTree>
    <p:extLst>
      <p:ext uri="{BB962C8B-B14F-4D97-AF65-F5344CB8AC3E}">
        <p14:creationId xmlns:p14="http://schemas.microsoft.com/office/powerpoint/2010/main" val="1990423868"/>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defRPr>
      </a:lvl2pPr>
      <a:lvl3pPr algn="ctr" rtl="0" eaLnBrk="0" fontAlgn="base" hangingPunct="0">
        <a:spcBef>
          <a:spcPct val="0"/>
        </a:spcBef>
        <a:spcAft>
          <a:spcPct val="0"/>
        </a:spcAft>
        <a:defRPr kumimoji="1" sz="4400">
          <a:solidFill>
            <a:schemeClr val="tx2"/>
          </a:solidFill>
          <a:latin typeface="Arial Black" pitchFamily="34" charset="0"/>
        </a:defRPr>
      </a:lvl3pPr>
      <a:lvl4pPr algn="ctr" rtl="0" eaLnBrk="0" fontAlgn="base" hangingPunct="0">
        <a:spcBef>
          <a:spcPct val="0"/>
        </a:spcBef>
        <a:spcAft>
          <a:spcPct val="0"/>
        </a:spcAft>
        <a:defRPr kumimoji="1" sz="4400">
          <a:solidFill>
            <a:schemeClr val="tx2"/>
          </a:solidFill>
          <a:latin typeface="Arial Black" pitchFamily="34" charset="0"/>
        </a:defRPr>
      </a:lvl4pPr>
      <a:lvl5pPr algn="ctr" rtl="0" eaLnBrk="0" fontAlgn="base" hangingPunct="0">
        <a:spcBef>
          <a:spcPct val="0"/>
        </a:spcBef>
        <a:spcAft>
          <a:spcPct val="0"/>
        </a:spcAft>
        <a:defRPr kumimoji="1" sz="4400">
          <a:solidFill>
            <a:schemeClr val="tx2"/>
          </a:solidFill>
          <a:latin typeface="Arial Black" pitchFamily="34" charset="0"/>
        </a:defRPr>
      </a:lvl5pPr>
      <a:lvl6pPr marL="457200" algn="ctr" rtl="0" eaLnBrk="0" fontAlgn="base" hangingPunct="0">
        <a:spcBef>
          <a:spcPct val="0"/>
        </a:spcBef>
        <a:spcAft>
          <a:spcPct val="0"/>
        </a:spcAft>
        <a:defRPr kumimoji="1" sz="4400">
          <a:solidFill>
            <a:schemeClr val="tx2"/>
          </a:solidFill>
          <a:latin typeface="Arial Black" pitchFamily="34" charset="0"/>
        </a:defRPr>
      </a:lvl6pPr>
      <a:lvl7pPr marL="914400" algn="ctr" rtl="0" eaLnBrk="0" fontAlgn="base" hangingPunct="0">
        <a:spcBef>
          <a:spcPct val="0"/>
        </a:spcBef>
        <a:spcAft>
          <a:spcPct val="0"/>
        </a:spcAft>
        <a:defRPr kumimoji="1" sz="4400">
          <a:solidFill>
            <a:schemeClr val="tx2"/>
          </a:solidFill>
          <a:latin typeface="Arial Black" pitchFamily="34" charset="0"/>
        </a:defRPr>
      </a:lvl7pPr>
      <a:lvl8pPr marL="1371600" algn="ctr" rtl="0" eaLnBrk="0" fontAlgn="base" hangingPunct="0">
        <a:spcBef>
          <a:spcPct val="0"/>
        </a:spcBef>
        <a:spcAft>
          <a:spcPct val="0"/>
        </a:spcAft>
        <a:defRPr kumimoji="1" sz="4400">
          <a:solidFill>
            <a:schemeClr val="tx2"/>
          </a:solidFill>
          <a:latin typeface="Arial Black" pitchFamily="34" charset="0"/>
        </a:defRPr>
      </a:lvl8pPr>
      <a:lvl9pPr marL="1828800" algn="ctr" rtl="0" eaLnBrk="0" fontAlgn="base" hangingPunct="0">
        <a:spcBef>
          <a:spcPct val="0"/>
        </a:spcBef>
        <a:spcAft>
          <a:spcPct val="0"/>
        </a:spcAft>
        <a:defRPr kumimoji="1"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amma/>
                <a:shade val="46275"/>
                <a:invGamma/>
              </a:srgbClr>
            </a:gs>
            <a:gs pos="100000">
              <a:srgbClr val="0000CC"/>
            </a:gs>
          </a:gsLst>
          <a:lin ang="5400000" scaled="1"/>
        </a:gradFill>
        <a:effectLst/>
      </p:bgPr>
    </p:bg>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effectLst/>
              </a:defRPr>
            </a:lvl1pPr>
          </a:lstStyle>
          <a:p>
            <a:fld id="{9A026283-F1FC-4153-9091-34FDF52CB371}" type="slidenum">
              <a:rPr lang="en-US">
                <a:solidFill>
                  <a:srgbClr val="FFFFFF"/>
                </a:solidFill>
              </a:rPr>
              <a:pPr/>
              <a:t>‹#›</a:t>
            </a:fld>
            <a:endParaRPr lang="en-US">
              <a:solidFill>
                <a:srgbClr val="FFFFFF"/>
              </a:solidFill>
            </a:endParaRPr>
          </a:p>
        </p:txBody>
      </p:sp>
      <p:grpSp>
        <p:nvGrpSpPr>
          <p:cNvPr id="45063" name="Group 1031"/>
          <p:cNvGrpSpPr>
            <a:grpSpLocks/>
          </p:cNvGrpSpPr>
          <p:nvPr/>
        </p:nvGrpSpPr>
        <p:grpSpPr bwMode="auto">
          <a:xfrm>
            <a:off x="228600" y="152400"/>
            <a:ext cx="1458913" cy="1052513"/>
            <a:chOff x="144" y="144"/>
            <a:chExt cx="871" cy="639"/>
          </a:xfrm>
        </p:grpSpPr>
        <p:grpSp>
          <p:nvGrpSpPr>
            <p:cNvPr id="45064" name="Group 1032"/>
            <p:cNvGrpSpPr>
              <a:grpSpLocks/>
            </p:cNvGrpSpPr>
            <p:nvPr/>
          </p:nvGrpSpPr>
          <p:grpSpPr bwMode="auto">
            <a:xfrm>
              <a:off x="144" y="144"/>
              <a:ext cx="871" cy="639"/>
              <a:chOff x="1145" y="952"/>
              <a:chExt cx="3440" cy="3417"/>
            </a:xfrm>
          </p:grpSpPr>
          <p:sp>
            <p:nvSpPr>
              <p:cNvPr id="45065" name="Freeform 1033"/>
              <p:cNvSpPr>
                <a:spLocks/>
              </p:cNvSpPr>
              <p:nvPr/>
            </p:nvSpPr>
            <p:spPr bwMode="auto">
              <a:xfrm>
                <a:off x="2243" y="1326"/>
                <a:ext cx="2342" cy="1599"/>
              </a:xfrm>
              <a:custGeom>
                <a:avLst/>
                <a:gdLst>
                  <a:gd name="T0" fmla="*/ 11263 w 11711"/>
                  <a:gd name="T1" fmla="*/ 7097 h 7993"/>
                  <a:gd name="T2" fmla="*/ 10904 w 11711"/>
                  <a:gd name="T3" fmla="*/ 5848 h 7993"/>
                  <a:gd name="T4" fmla="*/ 10406 w 11711"/>
                  <a:gd name="T5" fmla="*/ 4715 h 7993"/>
                  <a:gd name="T6" fmla="*/ 9778 w 11711"/>
                  <a:gd name="T7" fmla="*/ 3702 h 7993"/>
                  <a:gd name="T8" fmla="*/ 9036 w 11711"/>
                  <a:gd name="T9" fmla="*/ 2812 h 7993"/>
                  <a:gd name="T10" fmla="*/ 8192 w 11711"/>
                  <a:gd name="T11" fmla="*/ 2051 h 7993"/>
                  <a:gd name="T12" fmla="*/ 7260 w 11711"/>
                  <a:gd name="T13" fmla="*/ 1419 h 7993"/>
                  <a:gd name="T14" fmla="*/ 6250 w 11711"/>
                  <a:gd name="T15" fmla="*/ 921 h 7993"/>
                  <a:gd name="T16" fmla="*/ 5176 w 11711"/>
                  <a:gd name="T17" fmla="*/ 561 h 7993"/>
                  <a:gd name="T18" fmla="*/ 4051 w 11711"/>
                  <a:gd name="T19" fmla="*/ 343 h 7993"/>
                  <a:gd name="T20" fmla="*/ 2889 w 11711"/>
                  <a:gd name="T21" fmla="*/ 269 h 7993"/>
                  <a:gd name="T22" fmla="*/ 2612 w 11711"/>
                  <a:gd name="T23" fmla="*/ 274 h 7993"/>
                  <a:gd name="T24" fmla="*/ 2335 w 11711"/>
                  <a:gd name="T25" fmla="*/ 287 h 7993"/>
                  <a:gd name="T26" fmla="*/ 2056 w 11711"/>
                  <a:gd name="T27" fmla="*/ 311 h 7993"/>
                  <a:gd name="T28" fmla="*/ 1782 w 11711"/>
                  <a:gd name="T29" fmla="*/ 342 h 7993"/>
                  <a:gd name="T30" fmla="*/ 1509 w 11711"/>
                  <a:gd name="T31" fmla="*/ 381 h 7993"/>
                  <a:gd name="T32" fmla="*/ 1241 w 11711"/>
                  <a:gd name="T33" fmla="*/ 428 h 7993"/>
                  <a:gd name="T34" fmla="*/ 979 w 11711"/>
                  <a:gd name="T35" fmla="*/ 481 h 7993"/>
                  <a:gd name="T36" fmla="*/ 724 w 11711"/>
                  <a:gd name="T37" fmla="*/ 540 h 7993"/>
                  <a:gd name="T38" fmla="*/ 479 w 11711"/>
                  <a:gd name="T39" fmla="*/ 605 h 7993"/>
                  <a:gd name="T40" fmla="*/ 243 w 11711"/>
                  <a:gd name="T41" fmla="*/ 675 h 7993"/>
                  <a:gd name="T42" fmla="*/ 0 w 11711"/>
                  <a:gd name="T43" fmla="*/ 442 h 7993"/>
                  <a:gd name="T44" fmla="*/ 240 w 11711"/>
                  <a:gd name="T45" fmla="*/ 366 h 7993"/>
                  <a:gd name="T46" fmla="*/ 488 w 11711"/>
                  <a:gd name="T47" fmla="*/ 296 h 7993"/>
                  <a:gd name="T48" fmla="*/ 744 w 11711"/>
                  <a:gd name="T49" fmla="*/ 234 h 7993"/>
                  <a:gd name="T50" fmla="*/ 1005 w 11711"/>
                  <a:gd name="T51" fmla="*/ 178 h 7993"/>
                  <a:gd name="T52" fmla="*/ 1270 w 11711"/>
                  <a:gd name="T53" fmla="*/ 130 h 7993"/>
                  <a:gd name="T54" fmla="*/ 1540 w 11711"/>
                  <a:gd name="T55" fmla="*/ 88 h 7993"/>
                  <a:gd name="T56" fmla="*/ 1810 w 11711"/>
                  <a:gd name="T57" fmla="*/ 55 h 7993"/>
                  <a:gd name="T58" fmla="*/ 2083 w 11711"/>
                  <a:gd name="T59" fmla="*/ 30 h 7993"/>
                  <a:gd name="T60" fmla="*/ 2354 w 11711"/>
                  <a:gd name="T61" fmla="*/ 11 h 7993"/>
                  <a:gd name="T62" fmla="*/ 2623 w 11711"/>
                  <a:gd name="T63" fmla="*/ 2 h 7993"/>
                  <a:gd name="T64" fmla="*/ 3207 w 11711"/>
                  <a:gd name="T65" fmla="*/ 7 h 7993"/>
                  <a:gd name="T66" fmla="*/ 4401 w 11711"/>
                  <a:gd name="T67" fmla="*/ 124 h 7993"/>
                  <a:gd name="T68" fmla="*/ 5550 w 11711"/>
                  <a:gd name="T69" fmla="*/ 383 h 7993"/>
                  <a:gd name="T70" fmla="*/ 6642 w 11711"/>
                  <a:gd name="T71" fmla="*/ 782 h 7993"/>
                  <a:gd name="T72" fmla="*/ 7664 w 11711"/>
                  <a:gd name="T73" fmla="*/ 1321 h 7993"/>
                  <a:gd name="T74" fmla="*/ 8604 w 11711"/>
                  <a:gd name="T75" fmla="*/ 1999 h 7993"/>
                  <a:gd name="T76" fmla="*/ 9449 w 11711"/>
                  <a:gd name="T77" fmla="*/ 2820 h 7993"/>
                  <a:gd name="T78" fmla="*/ 10186 w 11711"/>
                  <a:gd name="T79" fmla="*/ 3780 h 7993"/>
                  <a:gd name="T80" fmla="*/ 10804 w 11711"/>
                  <a:gd name="T81" fmla="*/ 4880 h 7993"/>
                  <a:gd name="T82" fmla="*/ 11290 w 11711"/>
                  <a:gd name="T83" fmla="*/ 6120 h 7993"/>
                  <a:gd name="T84" fmla="*/ 11631 w 11711"/>
                  <a:gd name="T85" fmla="*/ 7500 h 7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11" h="7993">
                    <a:moveTo>
                      <a:pt x="11418" y="7993"/>
                    </a:moveTo>
                    <a:lnTo>
                      <a:pt x="11350" y="7538"/>
                    </a:lnTo>
                    <a:lnTo>
                      <a:pt x="11263" y="7097"/>
                    </a:lnTo>
                    <a:lnTo>
                      <a:pt x="11160" y="6668"/>
                    </a:lnTo>
                    <a:lnTo>
                      <a:pt x="11041" y="6251"/>
                    </a:lnTo>
                    <a:lnTo>
                      <a:pt x="10904" y="5848"/>
                    </a:lnTo>
                    <a:lnTo>
                      <a:pt x="10753" y="5458"/>
                    </a:lnTo>
                    <a:lnTo>
                      <a:pt x="10587" y="5079"/>
                    </a:lnTo>
                    <a:lnTo>
                      <a:pt x="10406" y="4715"/>
                    </a:lnTo>
                    <a:lnTo>
                      <a:pt x="10210" y="4364"/>
                    </a:lnTo>
                    <a:lnTo>
                      <a:pt x="10001" y="4026"/>
                    </a:lnTo>
                    <a:lnTo>
                      <a:pt x="9778" y="3702"/>
                    </a:lnTo>
                    <a:lnTo>
                      <a:pt x="9544" y="3392"/>
                    </a:lnTo>
                    <a:lnTo>
                      <a:pt x="9296" y="3096"/>
                    </a:lnTo>
                    <a:lnTo>
                      <a:pt x="9036" y="2812"/>
                    </a:lnTo>
                    <a:lnTo>
                      <a:pt x="8766" y="2544"/>
                    </a:lnTo>
                    <a:lnTo>
                      <a:pt x="8484" y="2290"/>
                    </a:lnTo>
                    <a:lnTo>
                      <a:pt x="8192" y="2051"/>
                    </a:lnTo>
                    <a:lnTo>
                      <a:pt x="7891" y="1825"/>
                    </a:lnTo>
                    <a:lnTo>
                      <a:pt x="7580" y="1614"/>
                    </a:lnTo>
                    <a:lnTo>
                      <a:pt x="7260" y="1419"/>
                    </a:lnTo>
                    <a:lnTo>
                      <a:pt x="6931" y="1238"/>
                    </a:lnTo>
                    <a:lnTo>
                      <a:pt x="6594" y="1072"/>
                    </a:lnTo>
                    <a:lnTo>
                      <a:pt x="6250" y="921"/>
                    </a:lnTo>
                    <a:lnTo>
                      <a:pt x="5898" y="785"/>
                    </a:lnTo>
                    <a:lnTo>
                      <a:pt x="5540" y="666"/>
                    </a:lnTo>
                    <a:lnTo>
                      <a:pt x="5176" y="561"/>
                    </a:lnTo>
                    <a:lnTo>
                      <a:pt x="4806" y="472"/>
                    </a:lnTo>
                    <a:lnTo>
                      <a:pt x="4432" y="399"/>
                    </a:lnTo>
                    <a:lnTo>
                      <a:pt x="4051" y="343"/>
                    </a:lnTo>
                    <a:lnTo>
                      <a:pt x="3668" y="301"/>
                    </a:lnTo>
                    <a:lnTo>
                      <a:pt x="3280" y="277"/>
                    </a:lnTo>
                    <a:lnTo>
                      <a:pt x="2889" y="269"/>
                    </a:lnTo>
                    <a:lnTo>
                      <a:pt x="2797" y="269"/>
                    </a:lnTo>
                    <a:lnTo>
                      <a:pt x="2704" y="271"/>
                    </a:lnTo>
                    <a:lnTo>
                      <a:pt x="2612" y="274"/>
                    </a:lnTo>
                    <a:lnTo>
                      <a:pt x="2519" y="278"/>
                    </a:lnTo>
                    <a:lnTo>
                      <a:pt x="2426" y="282"/>
                    </a:lnTo>
                    <a:lnTo>
                      <a:pt x="2335" y="287"/>
                    </a:lnTo>
                    <a:lnTo>
                      <a:pt x="2242" y="295"/>
                    </a:lnTo>
                    <a:lnTo>
                      <a:pt x="2149" y="302"/>
                    </a:lnTo>
                    <a:lnTo>
                      <a:pt x="2056" y="311"/>
                    </a:lnTo>
                    <a:lnTo>
                      <a:pt x="1965" y="320"/>
                    </a:lnTo>
                    <a:lnTo>
                      <a:pt x="1873" y="331"/>
                    </a:lnTo>
                    <a:lnTo>
                      <a:pt x="1782" y="342"/>
                    </a:lnTo>
                    <a:lnTo>
                      <a:pt x="1690" y="355"/>
                    </a:lnTo>
                    <a:lnTo>
                      <a:pt x="1599" y="367"/>
                    </a:lnTo>
                    <a:lnTo>
                      <a:pt x="1509" y="381"/>
                    </a:lnTo>
                    <a:lnTo>
                      <a:pt x="1419" y="396"/>
                    </a:lnTo>
                    <a:lnTo>
                      <a:pt x="1330" y="412"/>
                    </a:lnTo>
                    <a:lnTo>
                      <a:pt x="1241" y="428"/>
                    </a:lnTo>
                    <a:lnTo>
                      <a:pt x="1153" y="445"/>
                    </a:lnTo>
                    <a:lnTo>
                      <a:pt x="1066" y="462"/>
                    </a:lnTo>
                    <a:lnTo>
                      <a:pt x="979" y="481"/>
                    </a:lnTo>
                    <a:lnTo>
                      <a:pt x="894" y="500"/>
                    </a:lnTo>
                    <a:lnTo>
                      <a:pt x="809" y="520"/>
                    </a:lnTo>
                    <a:lnTo>
                      <a:pt x="724" y="540"/>
                    </a:lnTo>
                    <a:lnTo>
                      <a:pt x="642" y="561"/>
                    </a:lnTo>
                    <a:lnTo>
                      <a:pt x="560" y="583"/>
                    </a:lnTo>
                    <a:lnTo>
                      <a:pt x="479" y="605"/>
                    </a:lnTo>
                    <a:lnTo>
                      <a:pt x="399" y="628"/>
                    </a:lnTo>
                    <a:lnTo>
                      <a:pt x="321" y="652"/>
                    </a:lnTo>
                    <a:lnTo>
                      <a:pt x="243" y="675"/>
                    </a:lnTo>
                    <a:lnTo>
                      <a:pt x="167" y="700"/>
                    </a:lnTo>
                    <a:lnTo>
                      <a:pt x="92" y="724"/>
                    </a:lnTo>
                    <a:lnTo>
                      <a:pt x="0" y="442"/>
                    </a:lnTo>
                    <a:lnTo>
                      <a:pt x="79" y="416"/>
                    </a:lnTo>
                    <a:lnTo>
                      <a:pt x="159" y="391"/>
                    </a:lnTo>
                    <a:lnTo>
                      <a:pt x="240" y="366"/>
                    </a:lnTo>
                    <a:lnTo>
                      <a:pt x="322" y="342"/>
                    </a:lnTo>
                    <a:lnTo>
                      <a:pt x="405" y="319"/>
                    </a:lnTo>
                    <a:lnTo>
                      <a:pt x="488" y="296"/>
                    </a:lnTo>
                    <a:lnTo>
                      <a:pt x="572" y="275"/>
                    </a:lnTo>
                    <a:lnTo>
                      <a:pt x="657" y="254"/>
                    </a:lnTo>
                    <a:lnTo>
                      <a:pt x="744" y="234"/>
                    </a:lnTo>
                    <a:lnTo>
                      <a:pt x="830" y="214"/>
                    </a:lnTo>
                    <a:lnTo>
                      <a:pt x="917" y="196"/>
                    </a:lnTo>
                    <a:lnTo>
                      <a:pt x="1005" y="178"/>
                    </a:lnTo>
                    <a:lnTo>
                      <a:pt x="1093" y="161"/>
                    </a:lnTo>
                    <a:lnTo>
                      <a:pt x="1182" y="145"/>
                    </a:lnTo>
                    <a:lnTo>
                      <a:pt x="1270" y="130"/>
                    </a:lnTo>
                    <a:lnTo>
                      <a:pt x="1360" y="115"/>
                    </a:lnTo>
                    <a:lnTo>
                      <a:pt x="1449" y="101"/>
                    </a:lnTo>
                    <a:lnTo>
                      <a:pt x="1540" y="88"/>
                    </a:lnTo>
                    <a:lnTo>
                      <a:pt x="1630" y="76"/>
                    </a:lnTo>
                    <a:lnTo>
                      <a:pt x="1720" y="65"/>
                    </a:lnTo>
                    <a:lnTo>
                      <a:pt x="1810" y="55"/>
                    </a:lnTo>
                    <a:lnTo>
                      <a:pt x="1902" y="46"/>
                    </a:lnTo>
                    <a:lnTo>
                      <a:pt x="1993" y="37"/>
                    </a:lnTo>
                    <a:lnTo>
                      <a:pt x="2083" y="30"/>
                    </a:lnTo>
                    <a:lnTo>
                      <a:pt x="2174" y="22"/>
                    </a:lnTo>
                    <a:lnTo>
                      <a:pt x="2264" y="17"/>
                    </a:lnTo>
                    <a:lnTo>
                      <a:pt x="2354" y="11"/>
                    </a:lnTo>
                    <a:lnTo>
                      <a:pt x="2444" y="7"/>
                    </a:lnTo>
                    <a:lnTo>
                      <a:pt x="2534" y="4"/>
                    </a:lnTo>
                    <a:lnTo>
                      <a:pt x="2623" y="2"/>
                    </a:lnTo>
                    <a:lnTo>
                      <a:pt x="2713" y="0"/>
                    </a:lnTo>
                    <a:lnTo>
                      <a:pt x="2802" y="0"/>
                    </a:lnTo>
                    <a:lnTo>
                      <a:pt x="3207" y="7"/>
                    </a:lnTo>
                    <a:lnTo>
                      <a:pt x="3609" y="31"/>
                    </a:lnTo>
                    <a:lnTo>
                      <a:pt x="4008" y="70"/>
                    </a:lnTo>
                    <a:lnTo>
                      <a:pt x="4401" y="124"/>
                    </a:lnTo>
                    <a:lnTo>
                      <a:pt x="4790" y="196"/>
                    </a:lnTo>
                    <a:lnTo>
                      <a:pt x="5172" y="281"/>
                    </a:lnTo>
                    <a:lnTo>
                      <a:pt x="5550" y="383"/>
                    </a:lnTo>
                    <a:lnTo>
                      <a:pt x="5920" y="500"/>
                    </a:lnTo>
                    <a:lnTo>
                      <a:pt x="6285" y="633"/>
                    </a:lnTo>
                    <a:lnTo>
                      <a:pt x="6642" y="782"/>
                    </a:lnTo>
                    <a:lnTo>
                      <a:pt x="6990" y="946"/>
                    </a:lnTo>
                    <a:lnTo>
                      <a:pt x="7331" y="1125"/>
                    </a:lnTo>
                    <a:lnTo>
                      <a:pt x="7664" y="1321"/>
                    </a:lnTo>
                    <a:lnTo>
                      <a:pt x="7987" y="1532"/>
                    </a:lnTo>
                    <a:lnTo>
                      <a:pt x="8300" y="1758"/>
                    </a:lnTo>
                    <a:lnTo>
                      <a:pt x="8604" y="1999"/>
                    </a:lnTo>
                    <a:lnTo>
                      <a:pt x="8896" y="2257"/>
                    </a:lnTo>
                    <a:lnTo>
                      <a:pt x="9178" y="2531"/>
                    </a:lnTo>
                    <a:lnTo>
                      <a:pt x="9449" y="2820"/>
                    </a:lnTo>
                    <a:lnTo>
                      <a:pt x="9707" y="3124"/>
                    </a:lnTo>
                    <a:lnTo>
                      <a:pt x="9953" y="3444"/>
                    </a:lnTo>
                    <a:lnTo>
                      <a:pt x="10186" y="3780"/>
                    </a:lnTo>
                    <a:lnTo>
                      <a:pt x="10407" y="4131"/>
                    </a:lnTo>
                    <a:lnTo>
                      <a:pt x="10612" y="4498"/>
                    </a:lnTo>
                    <a:lnTo>
                      <a:pt x="10804" y="4880"/>
                    </a:lnTo>
                    <a:lnTo>
                      <a:pt x="10982" y="5278"/>
                    </a:lnTo>
                    <a:lnTo>
                      <a:pt x="11144" y="5691"/>
                    </a:lnTo>
                    <a:lnTo>
                      <a:pt x="11290" y="6120"/>
                    </a:lnTo>
                    <a:lnTo>
                      <a:pt x="11421" y="6565"/>
                    </a:lnTo>
                    <a:lnTo>
                      <a:pt x="11535" y="7025"/>
                    </a:lnTo>
                    <a:lnTo>
                      <a:pt x="11631" y="7500"/>
                    </a:lnTo>
                    <a:lnTo>
                      <a:pt x="11711" y="7991"/>
                    </a:lnTo>
                    <a:lnTo>
                      <a:pt x="11418" y="79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66" name="Freeform 1034"/>
              <p:cNvSpPr>
                <a:spLocks/>
              </p:cNvSpPr>
              <p:nvPr/>
            </p:nvSpPr>
            <p:spPr bwMode="auto">
              <a:xfrm>
                <a:off x="1183" y="1725"/>
                <a:ext cx="503" cy="696"/>
              </a:xfrm>
              <a:custGeom>
                <a:avLst/>
                <a:gdLst>
                  <a:gd name="T0" fmla="*/ 2262 w 2515"/>
                  <a:gd name="T1" fmla="*/ 535 h 3481"/>
                  <a:gd name="T2" fmla="*/ 2088 w 2515"/>
                  <a:gd name="T3" fmla="*/ 702 h 3481"/>
                  <a:gd name="T4" fmla="*/ 1926 w 2515"/>
                  <a:gd name="T5" fmla="*/ 866 h 3481"/>
                  <a:gd name="T6" fmla="*/ 1771 w 2515"/>
                  <a:gd name="T7" fmla="*/ 1031 h 3481"/>
                  <a:gd name="T8" fmla="*/ 1627 w 2515"/>
                  <a:gd name="T9" fmla="*/ 1196 h 3481"/>
                  <a:gd name="T10" fmla="*/ 1489 w 2515"/>
                  <a:gd name="T11" fmla="*/ 1362 h 3481"/>
                  <a:gd name="T12" fmla="*/ 1359 w 2515"/>
                  <a:gd name="T13" fmla="*/ 1531 h 3481"/>
                  <a:gd name="T14" fmla="*/ 1235 w 2515"/>
                  <a:gd name="T15" fmla="*/ 1704 h 3481"/>
                  <a:gd name="T16" fmla="*/ 1117 w 2515"/>
                  <a:gd name="T17" fmla="*/ 1882 h 3481"/>
                  <a:gd name="T18" fmla="*/ 1003 w 2515"/>
                  <a:gd name="T19" fmla="*/ 2065 h 3481"/>
                  <a:gd name="T20" fmla="*/ 894 w 2515"/>
                  <a:gd name="T21" fmla="*/ 2256 h 3481"/>
                  <a:gd name="T22" fmla="*/ 789 w 2515"/>
                  <a:gd name="T23" fmla="*/ 2455 h 3481"/>
                  <a:gd name="T24" fmla="*/ 686 w 2515"/>
                  <a:gd name="T25" fmla="*/ 2663 h 3481"/>
                  <a:gd name="T26" fmla="*/ 585 w 2515"/>
                  <a:gd name="T27" fmla="*/ 2881 h 3481"/>
                  <a:gd name="T28" fmla="*/ 486 w 2515"/>
                  <a:gd name="T29" fmla="*/ 3111 h 3481"/>
                  <a:gd name="T30" fmla="*/ 387 w 2515"/>
                  <a:gd name="T31" fmla="*/ 3353 h 3481"/>
                  <a:gd name="T32" fmla="*/ 0 w 2515"/>
                  <a:gd name="T33" fmla="*/ 3481 h 3481"/>
                  <a:gd name="T34" fmla="*/ 125 w 2515"/>
                  <a:gd name="T35" fmla="*/ 3184 h 3481"/>
                  <a:gd name="T36" fmla="*/ 255 w 2515"/>
                  <a:gd name="T37" fmla="*/ 2896 h 3481"/>
                  <a:gd name="T38" fmla="*/ 387 w 2515"/>
                  <a:gd name="T39" fmla="*/ 2620 h 3481"/>
                  <a:gd name="T40" fmla="*/ 525 w 2515"/>
                  <a:gd name="T41" fmla="*/ 2355 h 3481"/>
                  <a:gd name="T42" fmla="*/ 665 w 2515"/>
                  <a:gd name="T43" fmla="*/ 2099 h 3481"/>
                  <a:gd name="T44" fmla="*/ 810 w 2515"/>
                  <a:gd name="T45" fmla="*/ 1854 h 3481"/>
                  <a:gd name="T46" fmla="*/ 959 w 2515"/>
                  <a:gd name="T47" fmla="*/ 1621 h 3481"/>
                  <a:gd name="T48" fmla="*/ 1114 w 2515"/>
                  <a:gd name="T49" fmla="*/ 1397 h 3481"/>
                  <a:gd name="T50" fmla="*/ 1272 w 2515"/>
                  <a:gd name="T51" fmla="*/ 1185 h 3481"/>
                  <a:gd name="T52" fmla="*/ 1435 w 2515"/>
                  <a:gd name="T53" fmla="*/ 982 h 3481"/>
                  <a:gd name="T54" fmla="*/ 1602 w 2515"/>
                  <a:gd name="T55" fmla="*/ 792 h 3481"/>
                  <a:gd name="T56" fmla="*/ 1775 w 2515"/>
                  <a:gd name="T57" fmla="*/ 612 h 3481"/>
                  <a:gd name="T58" fmla="*/ 1952 w 2515"/>
                  <a:gd name="T59" fmla="*/ 442 h 3481"/>
                  <a:gd name="T60" fmla="*/ 2135 w 2515"/>
                  <a:gd name="T61" fmla="*/ 284 h 3481"/>
                  <a:gd name="T62" fmla="*/ 2322 w 2515"/>
                  <a:gd name="T63" fmla="*/ 137 h 3481"/>
                  <a:gd name="T64" fmla="*/ 2515 w 2515"/>
                  <a:gd name="T65" fmla="*/ 0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5" h="3481">
                    <a:moveTo>
                      <a:pt x="2351" y="451"/>
                    </a:moveTo>
                    <a:lnTo>
                      <a:pt x="2262" y="535"/>
                    </a:lnTo>
                    <a:lnTo>
                      <a:pt x="2173" y="619"/>
                    </a:lnTo>
                    <a:lnTo>
                      <a:pt x="2088" y="702"/>
                    </a:lnTo>
                    <a:lnTo>
                      <a:pt x="2006" y="784"/>
                    </a:lnTo>
                    <a:lnTo>
                      <a:pt x="1926" y="866"/>
                    </a:lnTo>
                    <a:lnTo>
                      <a:pt x="1847" y="949"/>
                    </a:lnTo>
                    <a:lnTo>
                      <a:pt x="1771" y="1031"/>
                    </a:lnTo>
                    <a:lnTo>
                      <a:pt x="1698" y="1114"/>
                    </a:lnTo>
                    <a:lnTo>
                      <a:pt x="1627" y="1196"/>
                    </a:lnTo>
                    <a:lnTo>
                      <a:pt x="1557" y="1279"/>
                    </a:lnTo>
                    <a:lnTo>
                      <a:pt x="1489" y="1362"/>
                    </a:lnTo>
                    <a:lnTo>
                      <a:pt x="1423" y="1446"/>
                    </a:lnTo>
                    <a:lnTo>
                      <a:pt x="1359" y="1531"/>
                    </a:lnTo>
                    <a:lnTo>
                      <a:pt x="1296" y="1617"/>
                    </a:lnTo>
                    <a:lnTo>
                      <a:pt x="1235" y="1704"/>
                    </a:lnTo>
                    <a:lnTo>
                      <a:pt x="1176" y="1792"/>
                    </a:lnTo>
                    <a:lnTo>
                      <a:pt x="1117" y="1882"/>
                    </a:lnTo>
                    <a:lnTo>
                      <a:pt x="1060" y="1973"/>
                    </a:lnTo>
                    <a:lnTo>
                      <a:pt x="1003" y="2065"/>
                    </a:lnTo>
                    <a:lnTo>
                      <a:pt x="949" y="2160"/>
                    </a:lnTo>
                    <a:lnTo>
                      <a:pt x="894" y="2256"/>
                    </a:lnTo>
                    <a:lnTo>
                      <a:pt x="841" y="2355"/>
                    </a:lnTo>
                    <a:lnTo>
                      <a:pt x="789" y="2455"/>
                    </a:lnTo>
                    <a:lnTo>
                      <a:pt x="737" y="2557"/>
                    </a:lnTo>
                    <a:lnTo>
                      <a:pt x="686" y="2663"/>
                    </a:lnTo>
                    <a:lnTo>
                      <a:pt x="635" y="2770"/>
                    </a:lnTo>
                    <a:lnTo>
                      <a:pt x="585" y="2881"/>
                    </a:lnTo>
                    <a:lnTo>
                      <a:pt x="535" y="2994"/>
                    </a:lnTo>
                    <a:lnTo>
                      <a:pt x="486" y="3111"/>
                    </a:lnTo>
                    <a:lnTo>
                      <a:pt x="436" y="3230"/>
                    </a:lnTo>
                    <a:lnTo>
                      <a:pt x="387" y="3353"/>
                    </a:lnTo>
                    <a:lnTo>
                      <a:pt x="338" y="3479"/>
                    </a:lnTo>
                    <a:lnTo>
                      <a:pt x="0" y="3481"/>
                    </a:lnTo>
                    <a:lnTo>
                      <a:pt x="62" y="3331"/>
                    </a:lnTo>
                    <a:lnTo>
                      <a:pt x="125" y="3184"/>
                    </a:lnTo>
                    <a:lnTo>
                      <a:pt x="189" y="3039"/>
                    </a:lnTo>
                    <a:lnTo>
                      <a:pt x="255" y="2896"/>
                    </a:lnTo>
                    <a:lnTo>
                      <a:pt x="320" y="2756"/>
                    </a:lnTo>
                    <a:lnTo>
                      <a:pt x="387" y="2620"/>
                    </a:lnTo>
                    <a:lnTo>
                      <a:pt x="455" y="2486"/>
                    </a:lnTo>
                    <a:lnTo>
                      <a:pt x="525" y="2355"/>
                    </a:lnTo>
                    <a:lnTo>
                      <a:pt x="594" y="2226"/>
                    </a:lnTo>
                    <a:lnTo>
                      <a:pt x="665" y="2099"/>
                    </a:lnTo>
                    <a:lnTo>
                      <a:pt x="738" y="1975"/>
                    </a:lnTo>
                    <a:lnTo>
                      <a:pt x="810" y="1854"/>
                    </a:lnTo>
                    <a:lnTo>
                      <a:pt x="885" y="1736"/>
                    </a:lnTo>
                    <a:lnTo>
                      <a:pt x="959" y="1621"/>
                    </a:lnTo>
                    <a:lnTo>
                      <a:pt x="1036" y="1508"/>
                    </a:lnTo>
                    <a:lnTo>
                      <a:pt x="1114" y="1397"/>
                    </a:lnTo>
                    <a:lnTo>
                      <a:pt x="1192" y="1289"/>
                    </a:lnTo>
                    <a:lnTo>
                      <a:pt x="1272" y="1185"/>
                    </a:lnTo>
                    <a:lnTo>
                      <a:pt x="1353" y="1083"/>
                    </a:lnTo>
                    <a:lnTo>
                      <a:pt x="1435" y="982"/>
                    </a:lnTo>
                    <a:lnTo>
                      <a:pt x="1518" y="887"/>
                    </a:lnTo>
                    <a:lnTo>
                      <a:pt x="1602" y="792"/>
                    </a:lnTo>
                    <a:lnTo>
                      <a:pt x="1688" y="700"/>
                    </a:lnTo>
                    <a:lnTo>
                      <a:pt x="1775" y="612"/>
                    </a:lnTo>
                    <a:lnTo>
                      <a:pt x="1863" y="525"/>
                    </a:lnTo>
                    <a:lnTo>
                      <a:pt x="1952" y="442"/>
                    </a:lnTo>
                    <a:lnTo>
                      <a:pt x="2042" y="362"/>
                    </a:lnTo>
                    <a:lnTo>
                      <a:pt x="2135" y="284"/>
                    </a:lnTo>
                    <a:lnTo>
                      <a:pt x="2228" y="209"/>
                    </a:lnTo>
                    <a:lnTo>
                      <a:pt x="2322" y="137"/>
                    </a:lnTo>
                    <a:lnTo>
                      <a:pt x="2418" y="67"/>
                    </a:lnTo>
                    <a:lnTo>
                      <a:pt x="2515" y="0"/>
                    </a:lnTo>
                    <a:lnTo>
                      <a:pt x="2351" y="4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67" name="Freeform 1035"/>
              <p:cNvSpPr>
                <a:spLocks/>
              </p:cNvSpPr>
              <p:nvPr/>
            </p:nvSpPr>
            <p:spPr bwMode="auto">
              <a:xfrm>
                <a:off x="1185" y="960"/>
                <a:ext cx="3392" cy="2191"/>
              </a:xfrm>
              <a:custGeom>
                <a:avLst/>
                <a:gdLst>
                  <a:gd name="T0" fmla="*/ 6520 w 16958"/>
                  <a:gd name="T1" fmla="*/ 7010 h 10957"/>
                  <a:gd name="T2" fmla="*/ 7074 w 16958"/>
                  <a:gd name="T3" fmla="*/ 6263 h 10957"/>
                  <a:gd name="T4" fmla="*/ 7449 w 16958"/>
                  <a:gd name="T5" fmla="*/ 5819 h 10957"/>
                  <a:gd name="T6" fmla="*/ 7732 w 16958"/>
                  <a:gd name="T7" fmla="*/ 5584 h 10957"/>
                  <a:gd name="T8" fmla="*/ 7940 w 16958"/>
                  <a:gd name="T9" fmla="*/ 5532 h 10957"/>
                  <a:gd name="T10" fmla="*/ 8116 w 16958"/>
                  <a:gd name="T11" fmla="*/ 5529 h 10957"/>
                  <a:gd name="T12" fmla="*/ 8292 w 16958"/>
                  <a:gd name="T13" fmla="*/ 5589 h 10957"/>
                  <a:gd name="T14" fmla="*/ 8519 w 16958"/>
                  <a:gd name="T15" fmla="*/ 5868 h 10957"/>
                  <a:gd name="T16" fmla="*/ 9027 w 16958"/>
                  <a:gd name="T17" fmla="*/ 6701 h 10957"/>
                  <a:gd name="T18" fmla="*/ 9868 w 16958"/>
                  <a:gd name="T19" fmla="*/ 8199 h 10957"/>
                  <a:gd name="T20" fmla="*/ 10331 w 16958"/>
                  <a:gd name="T21" fmla="*/ 9022 h 10957"/>
                  <a:gd name="T22" fmla="*/ 10948 w 16958"/>
                  <a:gd name="T23" fmla="*/ 8375 h 10957"/>
                  <a:gd name="T24" fmla="*/ 11400 w 16958"/>
                  <a:gd name="T25" fmla="*/ 7955 h 10957"/>
                  <a:gd name="T26" fmla="*/ 11785 w 16958"/>
                  <a:gd name="T27" fmla="*/ 7680 h 10957"/>
                  <a:gd name="T28" fmla="*/ 12016 w 16958"/>
                  <a:gd name="T29" fmla="*/ 7614 h 10957"/>
                  <a:gd name="T30" fmla="*/ 12170 w 16958"/>
                  <a:gd name="T31" fmla="*/ 7609 h 10957"/>
                  <a:gd name="T32" fmla="*/ 12341 w 16958"/>
                  <a:gd name="T33" fmla="*/ 7646 h 10957"/>
                  <a:gd name="T34" fmla="*/ 12635 w 16958"/>
                  <a:gd name="T35" fmla="*/ 7838 h 10957"/>
                  <a:gd name="T36" fmla="*/ 13164 w 16958"/>
                  <a:gd name="T37" fmla="*/ 8446 h 10957"/>
                  <a:gd name="T38" fmla="*/ 13751 w 16958"/>
                  <a:gd name="T39" fmla="*/ 9225 h 10957"/>
                  <a:gd name="T40" fmla="*/ 14406 w 16958"/>
                  <a:gd name="T41" fmla="*/ 10157 h 10957"/>
                  <a:gd name="T42" fmla="*/ 14319 w 16958"/>
                  <a:gd name="T43" fmla="*/ 10957 h 10957"/>
                  <a:gd name="T44" fmla="*/ 14138 w 16958"/>
                  <a:gd name="T45" fmla="*/ 10930 h 10957"/>
                  <a:gd name="T46" fmla="*/ 14038 w 16958"/>
                  <a:gd name="T47" fmla="*/ 10884 h 10957"/>
                  <a:gd name="T48" fmla="*/ 13712 w 16958"/>
                  <a:gd name="T49" fmla="*/ 10540 h 10957"/>
                  <a:gd name="T50" fmla="*/ 13146 w 16958"/>
                  <a:gd name="T51" fmla="*/ 9761 h 10957"/>
                  <a:gd name="T52" fmla="*/ 12561 w 16958"/>
                  <a:gd name="T53" fmla="*/ 8948 h 10957"/>
                  <a:gd name="T54" fmla="*/ 12161 w 16958"/>
                  <a:gd name="T55" fmla="*/ 8500 h 10957"/>
                  <a:gd name="T56" fmla="*/ 11884 w 16958"/>
                  <a:gd name="T57" fmla="*/ 8518 h 10957"/>
                  <a:gd name="T58" fmla="*/ 11526 w 16958"/>
                  <a:gd name="T59" fmla="*/ 8858 h 10957"/>
                  <a:gd name="T60" fmla="*/ 11001 w 16958"/>
                  <a:gd name="T61" fmla="*/ 9457 h 10957"/>
                  <a:gd name="T62" fmla="*/ 10589 w 16958"/>
                  <a:gd name="T63" fmla="*/ 9821 h 10957"/>
                  <a:gd name="T64" fmla="*/ 10280 w 16958"/>
                  <a:gd name="T65" fmla="*/ 9915 h 10957"/>
                  <a:gd name="T66" fmla="*/ 10086 w 16958"/>
                  <a:gd name="T67" fmla="*/ 9875 h 10957"/>
                  <a:gd name="T68" fmla="*/ 9967 w 16958"/>
                  <a:gd name="T69" fmla="*/ 9814 h 10957"/>
                  <a:gd name="T70" fmla="*/ 9862 w 16958"/>
                  <a:gd name="T71" fmla="*/ 9710 h 10957"/>
                  <a:gd name="T72" fmla="*/ 9418 w 16958"/>
                  <a:gd name="T73" fmla="*/ 8993 h 10957"/>
                  <a:gd name="T74" fmla="*/ 8498 w 16958"/>
                  <a:gd name="T75" fmla="*/ 7380 h 10957"/>
                  <a:gd name="T76" fmla="*/ 7946 w 16958"/>
                  <a:gd name="T77" fmla="*/ 6370 h 10957"/>
                  <a:gd name="T78" fmla="*/ 7415 w 16958"/>
                  <a:gd name="T79" fmla="*/ 7184 h 10957"/>
                  <a:gd name="T80" fmla="*/ 6794 w 16958"/>
                  <a:gd name="T81" fmla="*/ 8082 h 10957"/>
                  <a:gd name="T82" fmla="*/ 6502 w 16958"/>
                  <a:gd name="T83" fmla="*/ 8435 h 10957"/>
                  <a:gd name="T84" fmla="*/ 6347 w 16958"/>
                  <a:gd name="T85" fmla="*/ 8498 h 10957"/>
                  <a:gd name="T86" fmla="*/ 6207 w 16958"/>
                  <a:gd name="T87" fmla="*/ 8509 h 10957"/>
                  <a:gd name="T88" fmla="*/ 6092 w 16958"/>
                  <a:gd name="T89" fmla="*/ 8472 h 10957"/>
                  <a:gd name="T90" fmla="*/ 6008 w 16958"/>
                  <a:gd name="T91" fmla="*/ 8396 h 10957"/>
                  <a:gd name="T92" fmla="*/ 5878 w 16958"/>
                  <a:gd name="T93" fmla="*/ 7997 h 10957"/>
                  <a:gd name="T94" fmla="*/ 4922 w 16958"/>
                  <a:gd name="T95" fmla="*/ 4791 h 10957"/>
                  <a:gd name="T96" fmla="*/ 4239 w 16958"/>
                  <a:gd name="T97" fmla="*/ 2506 h 10957"/>
                  <a:gd name="T98" fmla="*/ 3458 w 16958"/>
                  <a:gd name="T99" fmla="*/ 4627 h 10957"/>
                  <a:gd name="T100" fmla="*/ 2519 w 16958"/>
                  <a:gd name="T101" fmla="*/ 7078 h 10957"/>
                  <a:gd name="T102" fmla="*/ 2042 w 16958"/>
                  <a:gd name="T103" fmla="*/ 8193 h 10957"/>
                  <a:gd name="T104" fmla="*/ 1899 w 16958"/>
                  <a:gd name="T105" fmla="*/ 8367 h 10957"/>
                  <a:gd name="T106" fmla="*/ 1734 w 16958"/>
                  <a:gd name="T107" fmla="*/ 8428 h 10957"/>
                  <a:gd name="T108" fmla="*/ 1488 w 16958"/>
                  <a:gd name="T109" fmla="*/ 8452 h 10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58" h="10957">
                    <a:moveTo>
                      <a:pt x="0" y="7650"/>
                    </a:moveTo>
                    <a:lnTo>
                      <a:pt x="1440" y="7650"/>
                    </a:lnTo>
                    <a:lnTo>
                      <a:pt x="4266" y="0"/>
                    </a:lnTo>
                    <a:lnTo>
                      <a:pt x="6426" y="7144"/>
                    </a:lnTo>
                    <a:lnTo>
                      <a:pt x="6438" y="7128"/>
                    </a:lnTo>
                    <a:lnTo>
                      <a:pt x="6470" y="7081"/>
                    </a:lnTo>
                    <a:lnTo>
                      <a:pt x="6520" y="7010"/>
                    </a:lnTo>
                    <a:lnTo>
                      <a:pt x="6587" y="6915"/>
                    </a:lnTo>
                    <a:lnTo>
                      <a:pt x="6667" y="6804"/>
                    </a:lnTo>
                    <a:lnTo>
                      <a:pt x="6758" y="6678"/>
                    </a:lnTo>
                    <a:lnTo>
                      <a:pt x="6859" y="6544"/>
                    </a:lnTo>
                    <a:lnTo>
                      <a:pt x="6964" y="6404"/>
                    </a:lnTo>
                    <a:lnTo>
                      <a:pt x="7018" y="6333"/>
                    </a:lnTo>
                    <a:lnTo>
                      <a:pt x="7074" y="6263"/>
                    </a:lnTo>
                    <a:lnTo>
                      <a:pt x="7129" y="6194"/>
                    </a:lnTo>
                    <a:lnTo>
                      <a:pt x="7185" y="6125"/>
                    </a:lnTo>
                    <a:lnTo>
                      <a:pt x="7239" y="6058"/>
                    </a:lnTo>
                    <a:lnTo>
                      <a:pt x="7293" y="5993"/>
                    </a:lnTo>
                    <a:lnTo>
                      <a:pt x="7347" y="5931"/>
                    </a:lnTo>
                    <a:lnTo>
                      <a:pt x="7399" y="5873"/>
                    </a:lnTo>
                    <a:lnTo>
                      <a:pt x="7449" y="5819"/>
                    </a:lnTo>
                    <a:lnTo>
                      <a:pt x="7498" y="5768"/>
                    </a:lnTo>
                    <a:lnTo>
                      <a:pt x="7544" y="5723"/>
                    </a:lnTo>
                    <a:lnTo>
                      <a:pt x="7589" y="5682"/>
                    </a:lnTo>
                    <a:lnTo>
                      <a:pt x="7629" y="5648"/>
                    </a:lnTo>
                    <a:lnTo>
                      <a:pt x="7667" y="5619"/>
                    </a:lnTo>
                    <a:lnTo>
                      <a:pt x="7701" y="5598"/>
                    </a:lnTo>
                    <a:lnTo>
                      <a:pt x="7732" y="5584"/>
                    </a:lnTo>
                    <a:lnTo>
                      <a:pt x="7747" y="5579"/>
                    </a:lnTo>
                    <a:lnTo>
                      <a:pt x="7770" y="5571"/>
                    </a:lnTo>
                    <a:lnTo>
                      <a:pt x="7798" y="5563"/>
                    </a:lnTo>
                    <a:lnTo>
                      <a:pt x="7834" y="5553"/>
                    </a:lnTo>
                    <a:lnTo>
                      <a:pt x="7873" y="5544"/>
                    </a:lnTo>
                    <a:lnTo>
                      <a:pt x="7917" y="5535"/>
                    </a:lnTo>
                    <a:lnTo>
                      <a:pt x="7940" y="5532"/>
                    </a:lnTo>
                    <a:lnTo>
                      <a:pt x="7964" y="5529"/>
                    </a:lnTo>
                    <a:lnTo>
                      <a:pt x="7988" y="5527"/>
                    </a:lnTo>
                    <a:lnTo>
                      <a:pt x="8013" y="5526"/>
                    </a:lnTo>
                    <a:lnTo>
                      <a:pt x="8038" y="5524"/>
                    </a:lnTo>
                    <a:lnTo>
                      <a:pt x="8064" y="5524"/>
                    </a:lnTo>
                    <a:lnTo>
                      <a:pt x="8090" y="5527"/>
                    </a:lnTo>
                    <a:lnTo>
                      <a:pt x="8116" y="5529"/>
                    </a:lnTo>
                    <a:lnTo>
                      <a:pt x="8142" y="5533"/>
                    </a:lnTo>
                    <a:lnTo>
                      <a:pt x="8168" y="5538"/>
                    </a:lnTo>
                    <a:lnTo>
                      <a:pt x="8194" y="5546"/>
                    </a:lnTo>
                    <a:lnTo>
                      <a:pt x="8219" y="5553"/>
                    </a:lnTo>
                    <a:lnTo>
                      <a:pt x="8244" y="5564"/>
                    </a:lnTo>
                    <a:lnTo>
                      <a:pt x="8268" y="5576"/>
                    </a:lnTo>
                    <a:lnTo>
                      <a:pt x="8292" y="5589"/>
                    </a:lnTo>
                    <a:lnTo>
                      <a:pt x="8315" y="5605"/>
                    </a:lnTo>
                    <a:lnTo>
                      <a:pt x="8338" y="5625"/>
                    </a:lnTo>
                    <a:lnTo>
                      <a:pt x="8359" y="5645"/>
                    </a:lnTo>
                    <a:lnTo>
                      <a:pt x="8380" y="5667"/>
                    </a:lnTo>
                    <a:lnTo>
                      <a:pt x="8399" y="5692"/>
                    </a:lnTo>
                    <a:lnTo>
                      <a:pt x="8457" y="5775"/>
                    </a:lnTo>
                    <a:lnTo>
                      <a:pt x="8519" y="5868"/>
                    </a:lnTo>
                    <a:lnTo>
                      <a:pt x="8584" y="5968"/>
                    </a:lnTo>
                    <a:lnTo>
                      <a:pt x="8652" y="6075"/>
                    </a:lnTo>
                    <a:lnTo>
                      <a:pt x="8722" y="6190"/>
                    </a:lnTo>
                    <a:lnTo>
                      <a:pt x="8796" y="6311"/>
                    </a:lnTo>
                    <a:lnTo>
                      <a:pt x="8872" y="6436"/>
                    </a:lnTo>
                    <a:lnTo>
                      <a:pt x="8949" y="6566"/>
                    </a:lnTo>
                    <a:lnTo>
                      <a:pt x="9027" y="6701"/>
                    </a:lnTo>
                    <a:lnTo>
                      <a:pt x="9107" y="6837"/>
                    </a:lnTo>
                    <a:lnTo>
                      <a:pt x="9187" y="6977"/>
                    </a:lnTo>
                    <a:lnTo>
                      <a:pt x="9267" y="7117"/>
                    </a:lnTo>
                    <a:lnTo>
                      <a:pt x="9426" y="7398"/>
                    </a:lnTo>
                    <a:lnTo>
                      <a:pt x="9581" y="7677"/>
                    </a:lnTo>
                    <a:lnTo>
                      <a:pt x="9729" y="7945"/>
                    </a:lnTo>
                    <a:lnTo>
                      <a:pt x="9868" y="8199"/>
                    </a:lnTo>
                    <a:lnTo>
                      <a:pt x="9993" y="8429"/>
                    </a:lnTo>
                    <a:lnTo>
                      <a:pt x="10102" y="8631"/>
                    </a:lnTo>
                    <a:lnTo>
                      <a:pt x="10192" y="8799"/>
                    </a:lnTo>
                    <a:lnTo>
                      <a:pt x="10260" y="8927"/>
                    </a:lnTo>
                    <a:lnTo>
                      <a:pt x="10304" y="9008"/>
                    </a:lnTo>
                    <a:lnTo>
                      <a:pt x="10319" y="9036"/>
                    </a:lnTo>
                    <a:lnTo>
                      <a:pt x="10331" y="9022"/>
                    </a:lnTo>
                    <a:lnTo>
                      <a:pt x="10369" y="8981"/>
                    </a:lnTo>
                    <a:lnTo>
                      <a:pt x="10428" y="8916"/>
                    </a:lnTo>
                    <a:lnTo>
                      <a:pt x="10506" y="8832"/>
                    </a:lnTo>
                    <a:lnTo>
                      <a:pt x="10600" y="8732"/>
                    </a:lnTo>
                    <a:lnTo>
                      <a:pt x="10707" y="8620"/>
                    </a:lnTo>
                    <a:lnTo>
                      <a:pt x="10824" y="8500"/>
                    </a:lnTo>
                    <a:lnTo>
                      <a:pt x="10948" y="8375"/>
                    </a:lnTo>
                    <a:lnTo>
                      <a:pt x="11012" y="8313"/>
                    </a:lnTo>
                    <a:lnTo>
                      <a:pt x="11077" y="8250"/>
                    </a:lnTo>
                    <a:lnTo>
                      <a:pt x="11142" y="8188"/>
                    </a:lnTo>
                    <a:lnTo>
                      <a:pt x="11207" y="8126"/>
                    </a:lnTo>
                    <a:lnTo>
                      <a:pt x="11272" y="8068"/>
                    </a:lnTo>
                    <a:lnTo>
                      <a:pt x="11336" y="8010"/>
                    </a:lnTo>
                    <a:lnTo>
                      <a:pt x="11400" y="7955"/>
                    </a:lnTo>
                    <a:lnTo>
                      <a:pt x="11462" y="7903"/>
                    </a:lnTo>
                    <a:lnTo>
                      <a:pt x="11522" y="7854"/>
                    </a:lnTo>
                    <a:lnTo>
                      <a:pt x="11580" y="7810"/>
                    </a:lnTo>
                    <a:lnTo>
                      <a:pt x="11636" y="7770"/>
                    </a:lnTo>
                    <a:lnTo>
                      <a:pt x="11689" y="7734"/>
                    </a:lnTo>
                    <a:lnTo>
                      <a:pt x="11738" y="7704"/>
                    </a:lnTo>
                    <a:lnTo>
                      <a:pt x="11785" y="7680"/>
                    </a:lnTo>
                    <a:lnTo>
                      <a:pt x="11827" y="7662"/>
                    </a:lnTo>
                    <a:lnTo>
                      <a:pt x="11865" y="7650"/>
                    </a:lnTo>
                    <a:lnTo>
                      <a:pt x="11892" y="7642"/>
                    </a:lnTo>
                    <a:lnTo>
                      <a:pt x="11932" y="7631"/>
                    </a:lnTo>
                    <a:lnTo>
                      <a:pt x="11957" y="7624"/>
                    </a:lnTo>
                    <a:lnTo>
                      <a:pt x="11984" y="7619"/>
                    </a:lnTo>
                    <a:lnTo>
                      <a:pt x="12016" y="7614"/>
                    </a:lnTo>
                    <a:lnTo>
                      <a:pt x="12050" y="7609"/>
                    </a:lnTo>
                    <a:lnTo>
                      <a:pt x="12068" y="7608"/>
                    </a:lnTo>
                    <a:lnTo>
                      <a:pt x="12087" y="7607"/>
                    </a:lnTo>
                    <a:lnTo>
                      <a:pt x="12107" y="7607"/>
                    </a:lnTo>
                    <a:lnTo>
                      <a:pt x="12127" y="7607"/>
                    </a:lnTo>
                    <a:lnTo>
                      <a:pt x="12148" y="7608"/>
                    </a:lnTo>
                    <a:lnTo>
                      <a:pt x="12170" y="7609"/>
                    </a:lnTo>
                    <a:lnTo>
                      <a:pt x="12192" y="7612"/>
                    </a:lnTo>
                    <a:lnTo>
                      <a:pt x="12215" y="7615"/>
                    </a:lnTo>
                    <a:lnTo>
                      <a:pt x="12239" y="7619"/>
                    </a:lnTo>
                    <a:lnTo>
                      <a:pt x="12263" y="7624"/>
                    </a:lnTo>
                    <a:lnTo>
                      <a:pt x="12289" y="7631"/>
                    </a:lnTo>
                    <a:lnTo>
                      <a:pt x="12315" y="7637"/>
                    </a:lnTo>
                    <a:lnTo>
                      <a:pt x="12341" y="7646"/>
                    </a:lnTo>
                    <a:lnTo>
                      <a:pt x="12369" y="7655"/>
                    </a:lnTo>
                    <a:lnTo>
                      <a:pt x="12397" y="7665"/>
                    </a:lnTo>
                    <a:lnTo>
                      <a:pt x="12424" y="7677"/>
                    </a:lnTo>
                    <a:lnTo>
                      <a:pt x="12469" y="7701"/>
                    </a:lnTo>
                    <a:lnTo>
                      <a:pt x="12519" y="7736"/>
                    </a:lnTo>
                    <a:lnTo>
                      <a:pt x="12575" y="7782"/>
                    </a:lnTo>
                    <a:lnTo>
                      <a:pt x="12635" y="7838"/>
                    </a:lnTo>
                    <a:lnTo>
                      <a:pt x="12700" y="7905"/>
                    </a:lnTo>
                    <a:lnTo>
                      <a:pt x="12771" y="7978"/>
                    </a:lnTo>
                    <a:lnTo>
                      <a:pt x="12844" y="8060"/>
                    </a:lnTo>
                    <a:lnTo>
                      <a:pt x="12920" y="8147"/>
                    </a:lnTo>
                    <a:lnTo>
                      <a:pt x="13000" y="8242"/>
                    </a:lnTo>
                    <a:lnTo>
                      <a:pt x="13081" y="8341"/>
                    </a:lnTo>
                    <a:lnTo>
                      <a:pt x="13164" y="8446"/>
                    </a:lnTo>
                    <a:lnTo>
                      <a:pt x="13248" y="8552"/>
                    </a:lnTo>
                    <a:lnTo>
                      <a:pt x="13333" y="8662"/>
                    </a:lnTo>
                    <a:lnTo>
                      <a:pt x="13419" y="8774"/>
                    </a:lnTo>
                    <a:lnTo>
                      <a:pt x="13503" y="8887"/>
                    </a:lnTo>
                    <a:lnTo>
                      <a:pt x="13587" y="9001"/>
                    </a:lnTo>
                    <a:lnTo>
                      <a:pt x="13670" y="9113"/>
                    </a:lnTo>
                    <a:lnTo>
                      <a:pt x="13751" y="9225"/>
                    </a:lnTo>
                    <a:lnTo>
                      <a:pt x="13830" y="9333"/>
                    </a:lnTo>
                    <a:lnTo>
                      <a:pt x="13907" y="9440"/>
                    </a:lnTo>
                    <a:lnTo>
                      <a:pt x="14048" y="9639"/>
                    </a:lnTo>
                    <a:lnTo>
                      <a:pt x="14173" y="9818"/>
                    </a:lnTo>
                    <a:lnTo>
                      <a:pt x="14277" y="9967"/>
                    </a:lnTo>
                    <a:lnTo>
                      <a:pt x="14356" y="10083"/>
                    </a:lnTo>
                    <a:lnTo>
                      <a:pt x="14406" y="10157"/>
                    </a:lnTo>
                    <a:lnTo>
                      <a:pt x="14425" y="10182"/>
                    </a:lnTo>
                    <a:lnTo>
                      <a:pt x="16958" y="10182"/>
                    </a:lnTo>
                    <a:lnTo>
                      <a:pt x="16958" y="10956"/>
                    </a:lnTo>
                    <a:lnTo>
                      <a:pt x="14371" y="10956"/>
                    </a:lnTo>
                    <a:lnTo>
                      <a:pt x="14362" y="10957"/>
                    </a:lnTo>
                    <a:lnTo>
                      <a:pt x="14336" y="10957"/>
                    </a:lnTo>
                    <a:lnTo>
                      <a:pt x="14319" y="10957"/>
                    </a:lnTo>
                    <a:lnTo>
                      <a:pt x="14298" y="10957"/>
                    </a:lnTo>
                    <a:lnTo>
                      <a:pt x="14275" y="10955"/>
                    </a:lnTo>
                    <a:lnTo>
                      <a:pt x="14250" y="10953"/>
                    </a:lnTo>
                    <a:lnTo>
                      <a:pt x="14223" y="10949"/>
                    </a:lnTo>
                    <a:lnTo>
                      <a:pt x="14195" y="10944"/>
                    </a:lnTo>
                    <a:lnTo>
                      <a:pt x="14167" y="10938"/>
                    </a:lnTo>
                    <a:lnTo>
                      <a:pt x="14138" y="10930"/>
                    </a:lnTo>
                    <a:lnTo>
                      <a:pt x="14123" y="10925"/>
                    </a:lnTo>
                    <a:lnTo>
                      <a:pt x="14108" y="10920"/>
                    </a:lnTo>
                    <a:lnTo>
                      <a:pt x="14094" y="10914"/>
                    </a:lnTo>
                    <a:lnTo>
                      <a:pt x="14079" y="10908"/>
                    </a:lnTo>
                    <a:lnTo>
                      <a:pt x="14065" y="10900"/>
                    </a:lnTo>
                    <a:lnTo>
                      <a:pt x="14052" y="10893"/>
                    </a:lnTo>
                    <a:lnTo>
                      <a:pt x="14038" y="10884"/>
                    </a:lnTo>
                    <a:lnTo>
                      <a:pt x="14025" y="10876"/>
                    </a:lnTo>
                    <a:lnTo>
                      <a:pt x="13982" y="10843"/>
                    </a:lnTo>
                    <a:lnTo>
                      <a:pt x="13936" y="10799"/>
                    </a:lnTo>
                    <a:lnTo>
                      <a:pt x="13885" y="10747"/>
                    </a:lnTo>
                    <a:lnTo>
                      <a:pt x="13831" y="10685"/>
                    </a:lnTo>
                    <a:lnTo>
                      <a:pt x="13773" y="10616"/>
                    </a:lnTo>
                    <a:lnTo>
                      <a:pt x="13712" y="10540"/>
                    </a:lnTo>
                    <a:lnTo>
                      <a:pt x="13648" y="10457"/>
                    </a:lnTo>
                    <a:lnTo>
                      <a:pt x="13582" y="10369"/>
                    </a:lnTo>
                    <a:lnTo>
                      <a:pt x="13512" y="10276"/>
                    </a:lnTo>
                    <a:lnTo>
                      <a:pt x="13442" y="10178"/>
                    </a:lnTo>
                    <a:lnTo>
                      <a:pt x="13370" y="10078"/>
                    </a:lnTo>
                    <a:lnTo>
                      <a:pt x="13296" y="9973"/>
                    </a:lnTo>
                    <a:lnTo>
                      <a:pt x="13146" y="9761"/>
                    </a:lnTo>
                    <a:lnTo>
                      <a:pt x="12996" y="9546"/>
                    </a:lnTo>
                    <a:lnTo>
                      <a:pt x="12920" y="9440"/>
                    </a:lnTo>
                    <a:lnTo>
                      <a:pt x="12845" y="9335"/>
                    </a:lnTo>
                    <a:lnTo>
                      <a:pt x="12772" y="9233"/>
                    </a:lnTo>
                    <a:lnTo>
                      <a:pt x="12700" y="9133"/>
                    </a:lnTo>
                    <a:lnTo>
                      <a:pt x="12630" y="9038"/>
                    </a:lnTo>
                    <a:lnTo>
                      <a:pt x="12561" y="8948"/>
                    </a:lnTo>
                    <a:lnTo>
                      <a:pt x="12495" y="8861"/>
                    </a:lnTo>
                    <a:lnTo>
                      <a:pt x="12431" y="8781"/>
                    </a:lnTo>
                    <a:lnTo>
                      <a:pt x="12370" y="8709"/>
                    </a:lnTo>
                    <a:lnTo>
                      <a:pt x="12312" y="8644"/>
                    </a:lnTo>
                    <a:lnTo>
                      <a:pt x="12258" y="8586"/>
                    </a:lnTo>
                    <a:lnTo>
                      <a:pt x="12208" y="8538"/>
                    </a:lnTo>
                    <a:lnTo>
                      <a:pt x="12161" y="8500"/>
                    </a:lnTo>
                    <a:lnTo>
                      <a:pt x="12120" y="8472"/>
                    </a:lnTo>
                    <a:lnTo>
                      <a:pt x="12083" y="8455"/>
                    </a:lnTo>
                    <a:lnTo>
                      <a:pt x="12051" y="8450"/>
                    </a:lnTo>
                    <a:lnTo>
                      <a:pt x="12013" y="8455"/>
                    </a:lnTo>
                    <a:lnTo>
                      <a:pt x="11971" y="8469"/>
                    </a:lnTo>
                    <a:lnTo>
                      <a:pt x="11929" y="8490"/>
                    </a:lnTo>
                    <a:lnTo>
                      <a:pt x="11884" y="8518"/>
                    </a:lnTo>
                    <a:lnTo>
                      <a:pt x="11837" y="8552"/>
                    </a:lnTo>
                    <a:lnTo>
                      <a:pt x="11789" y="8592"/>
                    </a:lnTo>
                    <a:lnTo>
                      <a:pt x="11739" y="8636"/>
                    </a:lnTo>
                    <a:lnTo>
                      <a:pt x="11688" y="8687"/>
                    </a:lnTo>
                    <a:lnTo>
                      <a:pt x="11635" y="8740"/>
                    </a:lnTo>
                    <a:lnTo>
                      <a:pt x="11581" y="8797"/>
                    </a:lnTo>
                    <a:lnTo>
                      <a:pt x="11526" y="8858"/>
                    </a:lnTo>
                    <a:lnTo>
                      <a:pt x="11471" y="8921"/>
                    </a:lnTo>
                    <a:lnTo>
                      <a:pt x="11356" y="9053"/>
                    </a:lnTo>
                    <a:lnTo>
                      <a:pt x="11238" y="9189"/>
                    </a:lnTo>
                    <a:lnTo>
                      <a:pt x="11180" y="9258"/>
                    </a:lnTo>
                    <a:lnTo>
                      <a:pt x="11120" y="9326"/>
                    </a:lnTo>
                    <a:lnTo>
                      <a:pt x="11060" y="9392"/>
                    </a:lnTo>
                    <a:lnTo>
                      <a:pt x="11001" y="9457"/>
                    </a:lnTo>
                    <a:lnTo>
                      <a:pt x="10941" y="9520"/>
                    </a:lnTo>
                    <a:lnTo>
                      <a:pt x="10881" y="9579"/>
                    </a:lnTo>
                    <a:lnTo>
                      <a:pt x="10822" y="9637"/>
                    </a:lnTo>
                    <a:lnTo>
                      <a:pt x="10763" y="9689"/>
                    </a:lnTo>
                    <a:lnTo>
                      <a:pt x="10704" y="9738"/>
                    </a:lnTo>
                    <a:lnTo>
                      <a:pt x="10647" y="9783"/>
                    </a:lnTo>
                    <a:lnTo>
                      <a:pt x="10589" y="9821"/>
                    </a:lnTo>
                    <a:lnTo>
                      <a:pt x="10533" y="9854"/>
                    </a:lnTo>
                    <a:lnTo>
                      <a:pt x="10477" y="9881"/>
                    </a:lnTo>
                    <a:lnTo>
                      <a:pt x="10423" y="9900"/>
                    </a:lnTo>
                    <a:lnTo>
                      <a:pt x="10371" y="9912"/>
                    </a:lnTo>
                    <a:lnTo>
                      <a:pt x="10319" y="9916"/>
                    </a:lnTo>
                    <a:lnTo>
                      <a:pt x="10302" y="9916"/>
                    </a:lnTo>
                    <a:lnTo>
                      <a:pt x="10280" y="9915"/>
                    </a:lnTo>
                    <a:lnTo>
                      <a:pt x="10257" y="9913"/>
                    </a:lnTo>
                    <a:lnTo>
                      <a:pt x="10229" y="9910"/>
                    </a:lnTo>
                    <a:lnTo>
                      <a:pt x="10200" y="9905"/>
                    </a:lnTo>
                    <a:lnTo>
                      <a:pt x="10169" y="9899"/>
                    </a:lnTo>
                    <a:lnTo>
                      <a:pt x="10136" y="9891"/>
                    </a:lnTo>
                    <a:lnTo>
                      <a:pt x="10103" y="9881"/>
                    </a:lnTo>
                    <a:lnTo>
                      <a:pt x="10086" y="9875"/>
                    </a:lnTo>
                    <a:lnTo>
                      <a:pt x="10069" y="9868"/>
                    </a:lnTo>
                    <a:lnTo>
                      <a:pt x="10051" y="9861"/>
                    </a:lnTo>
                    <a:lnTo>
                      <a:pt x="10034" y="9853"/>
                    </a:lnTo>
                    <a:lnTo>
                      <a:pt x="10017" y="9845"/>
                    </a:lnTo>
                    <a:lnTo>
                      <a:pt x="10000" y="9835"/>
                    </a:lnTo>
                    <a:lnTo>
                      <a:pt x="9983" y="9824"/>
                    </a:lnTo>
                    <a:lnTo>
                      <a:pt x="9967" y="9814"/>
                    </a:lnTo>
                    <a:lnTo>
                      <a:pt x="9950" y="9802"/>
                    </a:lnTo>
                    <a:lnTo>
                      <a:pt x="9935" y="9789"/>
                    </a:lnTo>
                    <a:lnTo>
                      <a:pt x="9919" y="9775"/>
                    </a:lnTo>
                    <a:lnTo>
                      <a:pt x="9904" y="9760"/>
                    </a:lnTo>
                    <a:lnTo>
                      <a:pt x="9889" y="9746"/>
                    </a:lnTo>
                    <a:lnTo>
                      <a:pt x="9875" y="9728"/>
                    </a:lnTo>
                    <a:lnTo>
                      <a:pt x="9862" y="9710"/>
                    </a:lnTo>
                    <a:lnTo>
                      <a:pt x="9849" y="9692"/>
                    </a:lnTo>
                    <a:lnTo>
                      <a:pt x="9783" y="9590"/>
                    </a:lnTo>
                    <a:lnTo>
                      <a:pt x="9714" y="9480"/>
                    </a:lnTo>
                    <a:lnTo>
                      <a:pt x="9643" y="9366"/>
                    </a:lnTo>
                    <a:lnTo>
                      <a:pt x="9570" y="9246"/>
                    </a:lnTo>
                    <a:lnTo>
                      <a:pt x="9495" y="9121"/>
                    </a:lnTo>
                    <a:lnTo>
                      <a:pt x="9418" y="8993"/>
                    </a:lnTo>
                    <a:lnTo>
                      <a:pt x="9340" y="8861"/>
                    </a:lnTo>
                    <a:lnTo>
                      <a:pt x="9262" y="8727"/>
                    </a:lnTo>
                    <a:lnTo>
                      <a:pt x="9103" y="8453"/>
                    </a:lnTo>
                    <a:lnTo>
                      <a:pt x="8945" y="8177"/>
                    </a:lnTo>
                    <a:lnTo>
                      <a:pt x="8789" y="7902"/>
                    </a:lnTo>
                    <a:lnTo>
                      <a:pt x="8639" y="7635"/>
                    </a:lnTo>
                    <a:lnTo>
                      <a:pt x="8498" y="7380"/>
                    </a:lnTo>
                    <a:lnTo>
                      <a:pt x="8366" y="7143"/>
                    </a:lnTo>
                    <a:lnTo>
                      <a:pt x="8248" y="6929"/>
                    </a:lnTo>
                    <a:lnTo>
                      <a:pt x="8146" y="6741"/>
                    </a:lnTo>
                    <a:lnTo>
                      <a:pt x="8063" y="6587"/>
                    </a:lnTo>
                    <a:lnTo>
                      <a:pt x="7999" y="6471"/>
                    </a:lnTo>
                    <a:lnTo>
                      <a:pt x="7959" y="6397"/>
                    </a:lnTo>
                    <a:lnTo>
                      <a:pt x="7946" y="6370"/>
                    </a:lnTo>
                    <a:lnTo>
                      <a:pt x="7932" y="6393"/>
                    </a:lnTo>
                    <a:lnTo>
                      <a:pt x="7891" y="6456"/>
                    </a:lnTo>
                    <a:lnTo>
                      <a:pt x="7827" y="6555"/>
                    </a:lnTo>
                    <a:lnTo>
                      <a:pt x="7745" y="6681"/>
                    </a:lnTo>
                    <a:lnTo>
                      <a:pt x="7646" y="6833"/>
                    </a:lnTo>
                    <a:lnTo>
                      <a:pt x="7535" y="7002"/>
                    </a:lnTo>
                    <a:lnTo>
                      <a:pt x="7415" y="7184"/>
                    </a:lnTo>
                    <a:lnTo>
                      <a:pt x="7289" y="7373"/>
                    </a:lnTo>
                    <a:lnTo>
                      <a:pt x="7160" y="7563"/>
                    </a:lnTo>
                    <a:lnTo>
                      <a:pt x="7032" y="7748"/>
                    </a:lnTo>
                    <a:lnTo>
                      <a:pt x="6970" y="7837"/>
                    </a:lnTo>
                    <a:lnTo>
                      <a:pt x="6910" y="7924"/>
                    </a:lnTo>
                    <a:lnTo>
                      <a:pt x="6850" y="8006"/>
                    </a:lnTo>
                    <a:lnTo>
                      <a:pt x="6794" y="8082"/>
                    </a:lnTo>
                    <a:lnTo>
                      <a:pt x="6740" y="8155"/>
                    </a:lnTo>
                    <a:lnTo>
                      <a:pt x="6690" y="8221"/>
                    </a:lnTo>
                    <a:lnTo>
                      <a:pt x="6643" y="8280"/>
                    </a:lnTo>
                    <a:lnTo>
                      <a:pt x="6601" y="8332"/>
                    </a:lnTo>
                    <a:lnTo>
                      <a:pt x="6562" y="8375"/>
                    </a:lnTo>
                    <a:lnTo>
                      <a:pt x="6529" y="8411"/>
                    </a:lnTo>
                    <a:lnTo>
                      <a:pt x="6502" y="8435"/>
                    </a:lnTo>
                    <a:lnTo>
                      <a:pt x="6479" y="8450"/>
                    </a:lnTo>
                    <a:lnTo>
                      <a:pt x="6457" y="8461"/>
                    </a:lnTo>
                    <a:lnTo>
                      <a:pt x="6434" y="8470"/>
                    </a:lnTo>
                    <a:lnTo>
                      <a:pt x="6412" y="8479"/>
                    </a:lnTo>
                    <a:lnTo>
                      <a:pt x="6390" y="8486"/>
                    </a:lnTo>
                    <a:lnTo>
                      <a:pt x="6368" y="8493"/>
                    </a:lnTo>
                    <a:lnTo>
                      <a:pt x="6347" y="8498"/>
                    </a:lnTo>
                    <a:lnTo>
                      <a:pt x="6326" y="8503"/>
                    </a:lnTo>
                    <a:lnTo>
                      <a:pt x="6306" y="8506"/>
                    </a:lnTo>
                    <a:lnTo>
                      <a:pt x="6285" y="8509"/>
                    </a:lnTo>
                    <a:lnTo>
                      <a:pt x="6265" y="8510"/>
                    </a:lnTo>
                    <a:lnTo>
                      <a:pt x="6246" y="8511"/>
                    </a:lnTo>
                    <a:lnTo>
                      <a:pt x="6227" y="8510"/>
                    </a:lnTo>
                    <a:lnTo>
                      <a:pt x="6207" y="8509"/>
                    </a:lnTo>
                    <a:lnTo>
                      <a:pt x="6189" y="8506"/>
                    </a:lnTo>
                    <a:lnTo>
                      <a:pt x="6172" y="8502"/>
                    </a:lnTo>
                    <a:lnTo>
                      <a:pt x="6155" y="8498"/>
                    </a:lnTo>
                    <a:lnTo>
                      <a:pt x="6138" y="8494"/>
                    </a:lnTo>
                    <a:lnTo>
                      <a:pt x="6122" y="8487"/>
                    </a:lnTo>
                    <a:lnTo>
                      <a:pt x="6107" y="8481"/>
                    </a:lnTo>
                    <a:lnTo>
                      <a:pt x="6092" y="8472"/>
                    </a:lnTo>
                    <a:lnTo>
                      <a:pt x="6079" y="8464"/>
                    </a:lnTo>
                    <a:lnTo>
                      <a:pt x="6065" y="8454"/>
                    </a:lnTo>
                    <a:lnTo>
                      <a:pt x="6052" y="8445"/>
                    </a:lnTo>
                    <a:lnTo>
                      <a:pt x="6040" y="8433"/>
                    </a:lnTo>
                    <a:lnTo>
                      <a:pt x="6028" y="8421"/>
                    </a:lnTo>
                    <a:lnTo>
                      <a:pt x="6019" y="8408"/>
                    </a:lnTo>
                    <a:lnTo>
                      <a:pt x="6008" y="8396"/>
                    </a:lnTo>
                    <a:lnTo>
                      <a:pt x="6000" y="8381"/>
                    </a:lnTo>
                    <a:lnTo>
                      <a:pt x="5992" y="8366"/>
                    </a:lnTo>
                    <a:lnTo>
                      <a:pt x="5985" y="8350"/>
                    </a:lnTo>
                    <a:lnTo>
                      <a:pt x="5978" y="8334"/>
                    </a:lnTo>
                    <a:lnTo>
                      <a:pt x="5973" y="8317"/>
                    </a:lnTo>
                    <a:lnTo>
                      <a:pt x="5942" y="8211"/>
                    </a:lnTo>
                    <a:lnTo>
                      <a:pt x="5878" y="7997"/>
                    </a:lnTo>
                    <a:lnTo>
                      <a:pt x="5787" y="7690"/>
                    </a:lnTo>
                    <a:lnTo>
                      <a:pt x="5673" y="7307"/>
                    </a:lnTo>
                    <a:lnTo>
                      <a:pt x="5540" y="6862"/>
                    </a:lnTo>
                    <a:lnTo>
                      <a:pt x="5394" y="6371"/>
                    </a:lnTo>
                    <a:lnTo>
                      <a:pt x="5239" y="5853"/>
                    </a:lnTo>
                    <a:lnTo>
                      <a:pt x="5080" y="5321"/>
                    </a:lnTo>
                    <a:lnTo>
                      <a:pt x="4922" y="4791"/>
                    </a:lnTo>
                    <a:lnTo>
                      <a:pt x="4770" y="4281"/>
                    </a:lnTo>
                    <a:lnTo>
                      <a:pt x="4627" y="3805"/>
                    </a:lnTo>
                    <a:lnTo>
                      <a:pt x="4500" y="3380"/>
                    </a:lnTo>
                    <a:lnTo>
                      <a:pt x="4394" y="3022"/>
                    </a:lnTo>
                    <a:lnTo>
                      <a:pt x="4312" y="2746"/>
                    </a:lnTo>
                    <a:lnTo>
                      <a:pt x="4258" y="2568"/>
                    </a:lnTo>
                    <a:lnTo>
                      <a:pt x="4239" y="2506"/>
                    </a:lnTo>
                    <a:lnTo>
                      <a:pt x="4219" y="2563"/>
                    </a:lnTo>
                    <a:lnTo>
                      <a:pt x="4160" y="2725"/>
                    </a:lnTo>
                    <a:lnTo>
                      <a:pt x="4068" y="2978"/>
                    </a:lnTo>
                    <a:lnTo>
                      <a:pt x="3946" y="3310"/>
                    </a:lnTo>
                    <a:lnTo>
                      <a:pt x="3801" y="3704"/>
                    </a:lnTo>
                    <a:lnTo>
                      <a:pt x="3637" y="4147"/>
                    </a:lnTo>
                    <a:lnTo>
                      <a:pt x="3458" y="4627"/>
                    </a:lnTo>
                    <a:lnTo>
                      <a:pt x="3271" y="5129"/>
                    </a:lnTo>
                    <a:lnTo>
                      <a:pt x="3078" y="5638"/>
                    </a:lnTo>
                    <a:lnTo>
                      <a:pt x="2886" y="6142"/>
                    </a:lnTo>
                    <a:lnTo>
                      <a:pt x="2791" y="6387"/>
                    </a:lnTo>
                    <a:lnTo>
                      <a:pt x="2697" y="6627"/>
                    </a:lnTo>
                    <a:lnTo>
                      <a:pt x="2607" y="6857"/>
                    </a:lnTo>
                    <a:lnTo>
                      <a:pt x="2519" y="7078"/>
                    </a:lnTo>
                    <a:lnTo>
                      <a:pt x="2436" y="7287"/>
                    </a:lnTo>
                    <a:lnTo>
                      <a:pt x="2356" y="7482"/>
                    </a:lnTo>
                    <a:lnTo>
                      <a:pt x="2282" y="7662"/>
                    </a:lnTo>
                    <a:lnTo>
                      <a:pt x="2211" y="7824"/>
                    </a:lnTo>
                    <a:lnTo>
                      <a:pt x="2149" y="7968"/>
                    </a:lnTo>
                    <a:lnTo>
                      <a:pt x="2092" y="8091"/>
                    </a:lnTo>
                    <a:lnTo>
                      <a:pt x="2042" y="8193"/>
                    </a:lnTo>
                    <a:lnTo>
                      <a:pt x="2000" y="8270"/>
                    </a:lnTo>
                    <a:lnTo>
                      <a:pt x="1988" y="8290"/>
                    </a:lnTo>
                    <a:lnTo>
                      <a:pt x="1973" y="8308"/>
                    </a:lnTo>
                    <a:lnTo>
                      <a:pt x="1957" y="8324"/>
                    </a:lnTo>
                    <a:lnTo>
                      <a:pt x="1939" y="8340"/>
                    </a:lnTo>
                    <a:lnTo>
                      <a:pt x="1919" y="8354"/>
                    </a:lnTo>
                    <a:lnTo>
                      <a:pt x="1899" y="8367"/>
                    </a:lnTo>
                    <a:lnTo>
                      <a:pt x="1878" y="8379"/>
                    </a:lnTo>
                    <a:lnTo>
                      <a:pt x="1855" y="8389"/>
                    </a:lnTo>
                    <a:lnTo>
                      <a:pt x="1832" y="8399"/>
                    </a:lnTo>
                    <a:lnTo>
                      <a:pt x="1809" y="8407"/>
                    </a:lnTo>
                    <a:lnTo>
                      <a:pt x="1784" y="8416"/>
                    </a:lnTo>
                    <a:lnTo>
                      <a:pt x="1760" y="8422"/>
                    </a:lnTo>
                    <a:lnTo>
                      <a:pt x="1734" y="8428"/>
                    </a:lnTo>
                    <a:lnTo>
                      <a:pt x="1709" y="8433"/>
                    </a:lnTo>
                    <a:lnTo>
                      <a:pt x="1684" y="8437"/>
                    </a:lnTo>
                    <a:lnTo>
                      <a:pt x="1659" y="8441"/>
                    </a:lnTo>
                    <a:lnTo>
                      <a:pt x="1611" y="8447"/>
                    </a:lnTo>
                    <a:lnTo>
                      <a:pt x="1566" y="8450"/>
                    </a:lnTo>
                    <a:lnTo>
                      <a:pt x="1524" y="8452"/>
                    </a:lnTo>
                    <a:lnTo>
                      <a:pt x="1488" y="8452"/>
                    </a:lnTo>
                    <a:lnTo>
                      <a:pt x="1433" y="8451"/>
                    </a:lnTo>
                    <a:lnTo>
                      <a:pt x="1413" y="8450"/>
                    </a:lnTo>
                    <a:lnTo>
                      <a:pt x="0" y="8450"/>
                    </a:lnTo>
                    <a:lnTo>
                      <a:pt x="0" y="76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68" name="Freeform 1036"/>
              <p:cNvSpPr>
                <a:spLocks/>
              </p:cNvSpPr>
              <p:nvPr/>
            </p:nvSpPr>
            <p:spPr bwMode="auto">
              <a:xfrm>
                <a:off x="1185" y="2482"/>
                <a:ext cx="296" cy="16"/>
              </a:xfrm>
              <a:custGeom>
                <a:avLst/>
                <a:gdLst>
                  <a:gd name="T0" fmla="*/ 1478 w 1480"/>
                  <a:gd name="T1" fmla="*/ 54 h 80"/>
                  <a:gd name="T2" fmla="*/ 1440 w 1480"/>
                  <a:gd name="T3" fmla="*/ 0 h 80"/>
                  <a:gd name="T4" fmla="*/ 0 w 1480"/>
                  <a:gd name="T5" fmla="*/ 0 h 80"/>
                  <a:gd name="T6" fmla="*/ 0 w 1480"/>
                  <a:gd name="T7" fmla="*/ 80 h 80"/>
                  <a:gd name="T8" fmla="*/ 1440 w 1480"/>
                  <a:gd name="T9" fmla="*/ 80 h 80"/>
                  <a:gd name="T10" fmla="*/ 1478 w 1480"/>
                  <a:gd name="T11" fmla="*/ 54 h 80"/>
                  <a:gd name="T12" fmla="*/ 1440 w 1480"/>
                  <a:gd name="T13" fmla="*/ 80 h 80"/>
                  <a:gd name="T14" fmla="*/ 1449 w 1480"/>
                  <a:gd name="T15" fmla="*/ 79 h 80"/>
                  <a:gd name="T16" fmla="*/ 1458 w 1480"/>
                  <a:gd name="T17" fmla="*/ 77 h 80"/>
                  <a:gd name="T18" fmla="*/ 1464 w 1480"/>
                  <a:gd name="T19" fmla="*/ 73 h 80"/>
                  <a:gd name="T20" fmla="*/ 1470 w 1480"/>
                  <a:gd name="T21" fmla="*/ 68 h 80"/>
                  <a:gd name="T22" fmla="*/ 1475 w 1480"/>
                  <a:gd name="T23" fmla="*/ 62 h 80"/>
                  <a:gd name="T24" fmla="*/ 1478 w 1480"/>
                  <a:gd name="T25" fmla="*/ 55 h 80"/>
                  <a:gd name="T26" fmla="*/ 1479 w 1480"/>
                  <a:gd name="T27" fmla="*/ 47 h 80"/>
                  <a:gd name="T28" fmla="*/ 1480 w 1480"/>
                  <a:gd name="T29" fmla="*/ 40 h 80"/>
                  <a:gd name="T30" fmla="*/ 1479 w 1480"/>
                  <a:gd name="T31" fmla="*/ 32 h 80"/>
                  <a:gd name="T32" fmla="*/ 1478 w 1480"/>
                  <a:gd name="T33" fmla="*/ 26 h 80"/>
                  <a:gd name="T34" fmla="*/ 1475 w 1480"/>
                  <a:gd name="T35" fmla="*/ 19 h 80"/>
                  <a:gd name="T36" fmla="*/ 1470 w 1480"/>
                  <a:gd name="T37" fmla="*/ 13 h 80"/>
                  <a:gd name="T38" fmla="*/ 1464 w 1480"/>
                  <a:gd name="T39" fmla="*/ 8 h 80"/>
                  <a:gd name="T40" fmla="*/ 1458 w 1480"/>
                  <a:gd name="T41" fmla="*/ 4 h 80"/>
                  <a:gd name="T42" fmla="*/ 1449 w 1480"/>
                  <a:gd name="T43" fmla="*/ 2 h 80"/>
                  <a:gd name="T44" fmla="*/ 1440 w 1480"/>
                  <a:gd name="T45" fmla="*/ 0 h 80"/>
                  <a:gd name="T46" fmla="*/ 1478 w 1480"/>
                  <a:gd name="T47"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0" h="80">
                    <a:moveTo>
                      <a:pt x="1478" y="54"/>
                    </a:moveTo>
                    <a:lnTo>
                      <a:pt x="1440" y="0"/>
                    </a:lnTo>
                    <a:lnTo>
                      <a:pt x="0" y="0"/>
                    </a:lnTo>
                    <a:lnTo>
                      <a:pt x="0" y="80"/>
                    </a:lnTo>
                    <a:lnTo>
                      <a:pt x="1440" y="80"/>
                    </a:lnTo>
                    <a:lnTo>
                      <a:pt x="1478" y="54"/>
                    </a:lnTo>
                    <a:lnTo>
                      <a:pt x="1440" y="80"/>
                    </a:lnTo>
                    <a:lnTo>
                      <a:pt x="1449" y="79"/>
                    </a:lnTo>
                    <a:lnTo>
                      <a:pt x="1458" y="77"/>
                    </a:lnTo>
                    <a:lnTo>
                      <a:pt x="1464" y="73"/>
                    </a:lnTo>
                    <a:lnTo>
                      <a:pt x="1470" y="68"/>
                    </a:lnTo>
                    <a:lnTo>
                      <a:pt x="1475" y="62"/>
                    </a:lnTo>
                    <a:lnTo>
                      <a:pt x="1478" y="55"/>
                    </a:lnTo>
                    <a:lnTo>
                      <a:pt x="1479" y="47"/>
                    </a:lnTo>
                    <a:lnTo>
                      <a:pt x="1480" y="40"/>
                    </a:lnTo>
                    <a:lnTo>
                      <a:pt x="1479" y="32"/>
                    </a:lnTo>
                    <a:lnTo>
                      <a:pt x="1478" y="26"/>
                    </a:lnTo>
                    <a:lnTo>
                      <a:pt x="1475" y="19"/>
                    </a:lnTo>
                    <a:lnTo>
                      <a:pt x="1470" y="13"/>
                    </a:lnTo>
                    <a:lnTo>
                      <a:pt x="1464" y="8"/>
                    </a:lnTo>
                    <a:lnTo>
                      <a:pt x="1458" y="4"/>
                    </a:lnTo>
                    <a:lnTo>
                      <a:pt x="1449" y="2"/>
                    </a:lnTo>
                    <a:lnTo>
                      <a:pt x="1440" y="0"/>
                    </a:lnTo>
                    <a:lnTo>
                      <a:pt x="1478"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69" name="Freeform 1037"/>
              <p:cNvSpPr>
                <a:spLocks/>
              </p:cNvSpPr>
              <p:nvPr/>
            </p:nvSpPr>
            <p:spPr bwMode="auto">
              <a:xfrm>
                <a:off x="1466" y="952"/>
                <a:ext cx="581" cy="1541"/>
              </a:xfrm>
              <a:custGeom>
                <a:avLst/>
                <a:gdLst>
                  <a:gd name="T0" fmla="*/ 2901 w 2903"/>
                  <a:gd name="T1" fmla="*/ 29 h 7704"/>
                  <a:gd name="T2" fmla="*/ 2826 w 2903"/>
                  <a:gd name="T3" fmla="*/ 27 h 7704"/>
                  <a:gd name="T4" fmla="*/ 0 w 2903"/>
                  <a:gd name="T5" fmla="*/ 7677 h 7704"/>
                  <a:gd name="T6" fmla="*/ 75 w 2903"/>
                  <a:gd name="T7" fmla="*/ 7704 h 7704"/>
                  <a:gd name="T8" fmla="*/ 2901 w 2903"/>
                  <a:gd name="T9" fmla="*/ 54 h 7704"/>
                  <a:gd name="T10" fmla="*/ 2901 w 2903"/>
                  <a:gd name="T11" fmla="*/ 29 h 7704"/>
                  <a:gd name="T12" fmla="*/ 2901 w 2903"/>
                  <a:gd name="T13" fmla="*/ 54 h 7704"/>
                  <a:gd name="T14" fmla="*/ 2903 w 2903"/>
                  <a:gd name="T15" fmla="*/ 45 h 7704"/>
                  <a:gd name="T16" fmla="*/ 2903 w 2903"/>
                  <a:gd name="T17" fmla="*/ 36 h 7704"/>
                  <a:gd name="T18" fmla="*/ 2902 w 2903"/>
                  <a:gd name="T19" fmla="*/ 29 h 7704"/>
                  <a:gd name="T20" fmla="*/ 2899 w 2903"/>
                  <a:gd name="T21" fmla="*/ 21 h 7704"/>
                  <a:gd name="T22" fmla="*/ 2895 w 2903"/>
                  <a:gd name="T23" fmla="*/ 15 h 7704"/>
                  <a:gd name="T24" fmla="*/ 2890 w 2903"/>
                  <a:gd name="T25" fmla="*/ 10 h 7704"/>
                  <a:gd name="T26" fmla="*/ 2884 w 2903"/>
                  <a:gd name="T27" fmla="*/ 6 h 7704"/>
                  <a:gd name="T28" fmla="*/ 2877 w 2903"/>
                  <a:gd name="T29" fmla="*/ 3 h 7704"/>
                  <a:gd name="T30" fmla="*/ 2870 w 2903"/>
                  <a:gd name="T31" fmla="*/ 1 h 7704"/>
                  <a:gd name="T32" fmla="*/ 2863 w 2903"/>
                  <a:gd name="T33" fmla="*/ 0 h 7704"/>
                  <a:gd name="T34" fmla="*/ 2855 w 2903"/>
                  <a:gd name="T35" fmla="*/ 1 h 7704"/>
                  <a:gd name="T36" fmla="*/ 2848 w 2903"/>
                  <a:gd name="T37" fmla="*/ 2 h 7704"/>
                  <a:gd name="T38" fmla="*/ 2842 w 2903"/>
                  <a:gd name="T39" fmla="*/ 6 h 7704"/>
                  <a:gd name="T40" fmla="*/ 2835 w 2903"/>
                  <a:gd name="T41" fmla="*/ 12 h 7704"/>
                  <a:gd name="T42" fmla="*/ 2830 w 2903"/>
                  <a:gd name="T43" fmla="*/ 18 h 7704"/>
                  <a:gd name="T44" fmla="*/ 2826 w 2903"/>
                  <a:gd name="T45" fmla="*/ 27 h 7704"/>
                  <a:gd name="T46" fmla="*/ 2901 w 2903"/>
                  <a:gd name="T47" fmla="*/ 29 h 7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3" h="7704">
                    <a:moveTo>
                      <a:pt x="2901" y="29"/>
                    </a:moveTo>
                    <a:lnTo>
                      <a:pt x="2826" y="27"/>
                    </a:lnTo>
                    <a:lnTo>
                      <a:pt x="0" y="7677"/>
                    </a:lnTo>
                    <a:lnTo>
                      <a:pt x="75" y="7704"/>
                    </a:lnTo>
                    <a:lnTo>
                      <a:pt x="2901" y="54"/>
                    </a:lnTo>
                    <a:lnTo>
                      <a:pt x="2901" y="29"/>
                    </a:lnTo>
                    <a:lnTo>
                      <a:pt x="2901" y="54"/>
                    </a:lnTo>
                    <a:lnTo>
                      <a:pt x="2903" y="45"/>
                    </a:lnTo>
                    <a:lnTo>
                      <a:pt x="2903" y="36"/>
                    </a:lnTo>
                    <a:lnTo>
                      <a:pt x="2902" y="29"/>
                    </a:lnTo>
                    <a:lnTo>
                      <a:pt x="2899" y="21"/>
                    </a:lnTo>
                    <a:lnTo>
                      <a:pt x="2895" y="15"/>
                    </a:lnTo>
                    <a:lnTo>
                      <a:pt x="2890" y="10"/>
                    </a:lnTo>
                    <a:lnTo>
                      <a:pt x="2884" y="6"/>
                    </a:lnTo>
                    <a:lnTo>
                      <a:pt x="2877" y="3"/>
                    </a:lnTo>
                    <a:lnTo>
                      <a:pt x="2870" y="1"/>
                    </a:lnTo>
                    <a:lnTo>
                      <a:pt x="2863" y="0"/>
                    </a:lnTo>
                    <a:lnTo>
                      <a:pt x="2855" y="1"/>
                    </a:lnTo>
                    <a:lnTo>
                      <a:pt x="2848" y="2"/>
                    </a:lnTo>
                    <a:lnTo>
                      <a:pt x="2842" y="6"/>
                    </a:lnTo>
                    <a:lnTo>
                      <a:pt x="2835" y="12"/>
                    </a:lnTo>
                    <a:lnTo>
                      <a:pt x="2830" y="18"/>
                    </a:lnTo>
                    <a:lnTo>
                      <a:pt x="2826" y="27"/>
                    </a:lnTo>
                    <a:lnTo>
                      <a:pt x="2901"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0" name="Freeform 1038"/>
              <p:cNvSpPr>
                <a:spLocks/>
              </p:cNvSpPr>
              <p:nvPr/>
            </p:nvSpPr>
            <p:spPr bwMode="auto">
              <a:xfrm>
                <a:off x="2031" y="958"/>
                <a:ext cx="448" cy="1439"/>
              </a:xfrm>
              <a:custGeom>
                <a:avLst/>
                <a:gdLst>
                  <a:gd name="T0" fmla="*/ 2231 w 2238"/>
                  <a:gd name="T1" fmla="*/ 7177 h 7195"/>
                  <a:gd name="T2" fmla="*/ 2236 w 2238"/>
                  <a:gd name="T3" fmla="*/ 7143 h 7195"/>
                  <a:gd name="T4" fmla="*/ 76 w 2238"/>
                  <a:gd name="T5" fmla="*/ 0 h 7195"/>
                  <a:gd name="T6" fmla="*/ 0 w 2238"/>
                  <a:gd name="T7" fmla="*/ 23 h 7195"/>
                  <a:gd name="T8" fmla="*/ 2160 w 2238"/>
                  <a:gd name="T9" fmla="*/ 7167 h 7195"/>
                  <a:gd name="T10" fmla="*/ 2231 w 2238"/>
                  <a:gd name="T11" fmla="*/ 7177 h 7195"/>
                  <a:gd name="T12" fmla="*/ 2160 w 2238"/>
                  <a:gd name="T13" fmla="*/ 7167 h 7195"/>
                  <a:gd name="T14" fmla="*/ 2163 w 2238"/>
                  <a:gd name="T15" fmla="*/ 7175 h 7195"/>
                  <a:gd name="T16" fmla="*/ 2168 w 2238"/>
                  <a:gd name="T17" fmla="*/ 7183 h 7195"/>
                  <a:gd name="T18" fmla="*/ 2173 w 2238"/>
                  <a:gd name="T19" fmla="*/ 7188 h 7195"/>
                  <a:gd name="T20" fmla="*/ 2180 w 2238"/>
                  <a:gd name="T21" fmla="*/ 7191 h 7195"/>
                  <a:gd name="T22" fmla="*/ 2187 w 2238"/>
                  <a:gd name="T23" fmla="*/ 7194 h 7195"/>
                  <a:gd name="T24" fmla="*/ 2195 w 2238"/>
                  <a:gd name="T25" fmla="*/ 7195 h 7195"/>
                  <a:gd name="T26" fmla="*/ 2202 w 2238"/>
                  <a:gd name="T27" fmla="*/ 7194 h 7195"/>
                  <a:gd name="T28" fmla="*/ 2210 w 2238"/>
                  <a:gd name="T29" fmla="*/ 7193 h 7195"/>
                  <a:gd name="T30" fmla="*/ 2216 w 2238"/>
                  <a:gd name="T31" fmla="*/ 7190 h 7195"/>
                  <a:gd name="T32" fmla="*/ 2222 w 2238"/>
                  <a:gd name="T33" fmla="*/ 7187 h 7195"/>
                  <a:gd name="T34" fmla="*/ 2229 w 2238"/>
                  <a:gd name="T35" fmla="*/ 7181 h 7195"/>
                  <a:gd name="T36" fmla="*/ 2233 w 2238"/>
                  <a:gd name="T37" fmla="*/ 7176 h 7195"/>
                  <a:gd name="T38" fmla="*/ 2236 w 2238"/>
                  <a:gd name="T39" fmla="*/ 7169 h 7195"/>
                  <a:gd name="T40" fmla="*/ 2238 w 2238"/>
                  <a:gd name="T41" fmla="*/ 7161 h 7195"/>
                  <a:gd name="T42" fmla="*/ 2238 w 2238"/>
                  <a:gd name="T43" fmla="*/ 7153 h 7195"/>
                  <a:gd name="T44" fmla="*/ 2236 w 2238"/>
                  <a:gd name="T45" fmla="*/ 7143 h 7195"/>
                  <a:gd name="T46" fmla="*/ 2231 w 2238"/>
                  <a:gd name="T47" fmla="*/ 7177 h 7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38" h="7195">
                    <a:moveTo>
                      <a:pt x="2231" y="7177"/>
                    </a:moveTo>
                    <a:lnTo>
                      <a:pt x="2236" y="7143"/>
                    </a:lnTo>
                    <a:lnTo>
                      <a:pt x="76" y="0"/>
                    </a:lnTo>
                    <a:lnTo>
                      <a:pt x="0" y="23"/>
                    </a:lnTo>
                    <a:lnTo>
                      <a:pt x="2160" y="7167"/>
                    </a:lnTo>
                    <a:lnTo>
                      <a:pt x="2231" y="7177"/>
                    </a:lnTo>
                    <a:lnTo>
                      <a:pt x="2160" y="7167"/>
                    </a:lnTo>
                    <a:lnTo>
                      <a:pt x="2163" y="7175"/>
                    </a:lnTo>
                    <a:lnTo>
                      <a:pt x="2168" y="7183"/>
                    </a:lnTo>
                    <a:lnTo>
                      <a:pt x="2173" y="7188"/>
                    </a:lnTo>
                    <a:lnTo>
                      <a:pt x="2180" y="7191"/>
                    </a:lnTo>
                    <a:lnTo>
                      <a:pt x="2187" y="7194"/>
                    </a:lnTo>
                    <a:lnTo>
                      <a:pt x="2195" y="7195"/>
                    </a:lnTo>
                    <a:lnTo>
                      <a:pt x="2202" y="7194"/>
                    </a:lnTo>
                    <a:lnTo>
                      <a:pt x="2210" y="7193"/>
                    </a:lnTo>
                    <a:lnTo>
                      <a:pt x="2216" y="7190"/>
                    </a:lnTo>
                    <a:lnTo>
                      <a:pt x="2222" y="7187"/>
                    </a:lnTo>
                    <a:lnTo>
                      <a:pt x="2229" y="7181"/>
                    </a:lnTo>
                    <a:lnTo>
                      <a:pt x="2233" y="7176"/>
                    </a:lnTo>
                    <a:lnTo>
                      <a:pt x="2236" y="7169"/>
                    </a:lnTo>
                    <a:lnTo>
                      <a:pt x="2238" y="7161"/>
                    </a:lnTo>
                    <a:lnTo>
                      <a:pt x="2238" y="7153"/>
                    </a:lnTo>
                    <a:lnTo>
                      <a:pt x="2236" y="7143"/>
                    </a:lnTo>
                    <a:lnTo>
                      <a:pt x="2231" y="71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1" name="Freeform 1039"/>
              <p:cNvSpPr>
                <a:spLocks/>
              </p:cNvSpPr>
              <p:nvPr/>
            </p:nvSpPr>
            <p:spPr bwMode="auto">
              <a:xfrm>
                <a:off x="2464" y="2069"/>
                <a:ext cx="276" cy="324"/>
              </a:xfrm>
              <a:custGeom>
                <a:avLst/>
                <a:gdLst>
                  <a:gd name="T0" fmla="*/ 1327 w 1380"/>
                  <a:gd name="T1" fmla="*/ 2 h 1621"/>
                  <a:gd name="T2" fmla="*/ 1289 w 1380"/>
                  <a:gd name="T3" fmla="*/ 18 h 1621"/>
                  <a:gd name="T4" fmla="*/ 1252 w 1380"/>
                  <a:gd name="T5" fmla="*/ 41 h 1621"/>
                  <a:gd name="T6" fmla="*/ 1212 w 1380"/>
                  <a:gd name="T7" fmla="*/ 71 h 1621"/>
                  <a:gd name="T8" fmla="*/ 1169 w 1380"/>
                  <a:gd name="T9" fmla="*/ 107 h 1621"/>
                  <a:gd name="T10" fmla="*/ 1076 w 1380"/>
                  <a:gd name="T11" fmla="*/ 195 h 1621"/>
                  <a:gd name="T12" fmla="*/ 976 w 1380"/>
                  <a:gd name="T13" fmla="*/ 301 h 1621"/>
                  <a:gd name="T14" fmla="*/ 871 w 1380"/>
                  <a:gd name="T15" fmla="*/ 423 h 1621"/>
                  <a:gd name="T16" fmla="*/ 761 w 1380"/>
                  <a:gd name="T17" fmla="*/ 555 h 1621"/>
                  <a:gd name="T18" fmla="*/ 649 w 1380"/>
                  <a:gd name="T19" fmla="*/ 693 h 1621"/>
                  <a:gd name="T20" fmla="*/ 539 w 1380"/>
                  <a:gd name="T21" fmla="*/ 835 h 1621"/>
                  <a:gd name="T22" fmla="*/ 333 w 1380"/>
                  <a:gd name="T23" fmla="*/ 1110 h 1621"/>
                  <a:gd name="T24" fmla="*/ 162 w 1380"/>
                  <a:gd name="T25" fmla="*/ 1347 h 1621"/>
                  <a:gd name="T26" fmla="*/ 44 w 1380"/>
                  <a:gd name="T27" fmla="*/ 1514 h 1621"/>
                  <a:gd name="T28" fmla="*/ 0 w 1380"/>
                  <a:gd name="T29" fmla="*/ 1576 h 1621"/>
                  <a:gd name="T30" fmla="*/ 77 w 1380"/>
                  <a:gd name="T31" fmla="*/ 1605 h 1621"/>
                  <a:gd name="T32" fmla="*/ 160 w 1380"/>
                  <a:gd name="T33" fmla="*/ 1487 h 1621"/>
                  <a:gd name="T34" fmla="*/ 307 w 1380"/>
                  <a:gd name="T35" fmla="*/ 1282 h 1621"/>
                  <a:gd name="T36" fmla="*/ 498 w 1380"/>
                  <a:gd name="T37" fmla="*/ 1024 h 1621"/>
                  <a:gd name="T38" fmla="*/ 657 w 1380"/>
                  <a:gd name="T39" fmla="*/ 813 h 1621"/>
                  <a:gd name="T40" fmla="*/ 767 w 1380"/>
                  <a:gd name="T41" fmla="*/ 673 h 1621"/>
                  <a:gd name="T42" fmla="*/ 877 w 1380"/>
                  <a:gd name="T43" fmla="*/ 539 h 1621"/>
                  <a:gd name="T44" fmla="*/ 983 w 1380"/>
                  <a:gd name="T45" fmla="*/ 413 h 1621"/>
                  <a:gd name="T46" fmla="*/ 1086 w 1380"/>
                  <a:gd name="T47" fmla="*/ 301 h 1621"/>
                  <a:gd name="T48" fmla="*/ 1178 w 1380"/>
                  <a:gd name="T49" fmla="*/ 206 h 1621"/>
                  <a:gd name="T50" fmla="*/ 1241 w 1380"/>
                  <a:gd name="T51" fmla="*/ 150 h 1621"/>
                  <a:gd name="T52" fmla="*/ 1280 w 1380"/>
                  <a:gd name="T53" fmla="*/ 120 h 1621"/>
                  <a:gd name="T54" fmla="*/ 1313 w 1380"/>
                  <a:gd name="T55" fmla="*/ 98 h 1621"/>
                  <a:gd name="T56" fmla="*/ 1340 w 1380"/>
                  <a:gd name="T57" fmla="*/ 82 h 1621"/>
                  <a:gd name="T58" fmla="*/ 1352 w 1380"/>
                  <a:gd name="T59" fmla="*/ 77 h 1621"/>
                  <a:gd name="T60" fmla="*/ 1361 w 1380"/>
                  <a:gd name="T61" fmla="*/ 73 h 1621"/>
                  <a:gd name="T62" fmla="*/ 1373 w 1380"/>
                  <a:gd name="T63" fmla="*/ 63 h 1621"/>
                  <a:gd name="T64" fmla="*/ 1379 w 1380"/>
                  <a:gd name="T65" fmla="*/ 49 h 1621"/>
                  <a:gd name="T66" fmla="*/ 1379 w 1380"/>
                  <a:gd name="T67" fmla="*/ 34 h 1621"/>
                  <a:gd name="T68" fmla="*/ 1373 w 1380"/>
                  <a:gd name="T69" fmla="*/ 20 h 1621"/>
                  <a:gd name="T70" fmla="*/ 1365 w 1380"/>
                  <a:gd name="T71" fmla="*/ 8 h 1621"/>
                  <a:gd name="T72" fmla="*/ 1351 w 1380"/>
                  <a:gd name="T73" fmla="*/ 1 h 1621"/>
                  <a:gd name="T74" fmla="*/ 1335 w 1380"/>
                  <a:gd name="T75" fmla="*/ 0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0" h="1621">
                    <a:moveTo>
                      <a:pt x="1327" y="2"/>
                    </a:moveTo>
                    <a:lnTo>
                      <a:pt x="1327" y="2"/>
                    </a:lnTo>
                    <a:lnTo>
                      <a:pt x="1308" y="9"/>
                    </a:lnTo>
                    <a:lnTo>
                      <a:pt x="1289" y="18"/>
                    </a:lnTo>
                    <a:lnTo>
                      <a:pt x="1271" y="30"/>
                    </a:lnTo>
                    <a:lnTo>
                      <a:pt x="1252" y="41"/>
                    </a:lnTo>
                    <a:lnTo>
                      <a:pt x="1232" y="56"/>
                    </a:lnTo>
                    <a:lnTo>
                      <a:pt x="1212" y="71"/>
                    </a:lnTo>
                    <a:lnTo>
                      <a:pt x="1190" y="88"/>
                    </a:lnTo>
                    <a:lnTo>
                      <a:pt x="1169" y="107"/>
                    </a:lnTo>
                    <a:lnTo>
                      <a:pt x="1124" y="149"/>
                    </a:lnTo>
                    <a:lnTo>
                      <a:pt x="1076" y="195"/>
                    </a:lnTo>
                    <a:lnTo>
                      <a:pt x="1027" y="246"/>
                    </a:lnTo>
                    <a:lnTo>
                      <a:pt x="976" y="301"/>
                    </a:lnTo>
                    <a:lnTo>
                      <a:pt x="924" y="361"/>
                    </a:lnTo>
                    <a:lnTo>
                      <a:pt x="871" y="423"/>
                    </a:lnTo>
                    <a:lnTo>
                      <a:pt x="815" y="488"/>
                    </a:lnTo>
                    <a:lnTo>
                      <a:pt x="761" y="555"/>
                    </a:lnTo>
                    <a:lnTo>
                      <a:pt x="705" y="624"/>
                    </a:lnTo>
                    <a:lnTo>
                      <a:pt x="649" y="693"/>
                    </a:lnTo>
                    <a:lnTo>
                      <a:pt x="595" y="765"/>
                    </a:lnTo>
                    <a:lnTo>
                      <a:pt x="539" y="835"/>
                    </a:lnTo>
                    <a:lnTo>
                      <a:pt x="434" y="976"/>
                    </a:lnTo>
                    <a:lnTo>
                      <a:pt x="333" y="1110"/>
                    </a:lnTo>
                    <a:lnTo>
                      <a:pt x="242" y="1236"/>
                    </a:lnTo>
                    <a:lnTo>
                      <a:pt x="162" y="1347"/>
                    </a:lnTo>
                    <a:lnTo>
                      <a:pt x="95" y="1441"/>
                    </a:lnTo>
                    <a:lnTo>
                      <a:pt x="44" y="1514"/>
                    </a:lnTo>
                    <a:lnTo>
                      <a:pt x="12" y="1559"/>
                    </a:lnTo>
                    <a:lnTo>
                      <a:pt x="0" y="1576"/>
                    </a:lnTo>
                    <a:lnTo>
                      <a:pt x="66" y="1621"/>
                    </a:lnTo>
                    <a:lnTo>
                      <a:pt x="77" y="1605"/>
                    </a:lnTo>
                    <a:lnTo>
                      <a:pt x="110" y="1559"/>
                    </a:lnTo>
                    <a:lnTo>
                      <a:pt x="160" y="1487"/>
                    </a:lnTo>
                    <a:lnTo>
                      <a:pt x="227" y="1393"/>
                    </a:lnTo>
                    <a:lnTo>
                      <a:pt x="307" y="1282"/>
                    </a:lnTo>
                    <a:lnTo>
                      <a:pt x="397" y="1158"/>
                    </a:lnTo>
                    <a:lnTo>
                      <a:pt x="498" y="1024"/>
                    </a:lnTo>
                    <a:lnTo>
                      <a:pt x="603" y="884"/>
                    </a:lnTo>
                    <a:lnTo>
                      <a:pt x="657" y="813"/>
                    </a:lnTo>
                    <a:lnTo>
                      <a:pt x="712" y="742"/>
                    </a:lnTo>
                    <a:lnTo>
                      <a:pt x="767" y="673"/>
                    </a:lnTo>
                    <a:lnTo>
                      <a:pt x="823" y="605"/>
                    </a:lnTo>
                    <a:lnTo>
                      <a:pt x="877" y="539"/>
                    </a:lnTo>
                    <a:lnTo>
                      <a:pt x="931" y="474"/>
                    </a:lnTo>
                    <a:lnTo>
                      <a:pt x="983" y="413"/>
                    </a:lnTo>
                    <a:lnTo>
                      <a:pt x="1036" y="354"/>
                    </a:lnTo>
                    <a:lnTo>
                      <a:pt x="1086" y="301"/>
                    </a:lnTo>
                    <a:lnTo>
                      <a:pt x="1134" y="251"/>
                    </a:lnTo>
                    <a:lnTo>
                      <a:pt x="1178" y="206"/>
                    </a:lnTo>
                    <a:lnTo>
                      <a:pt x="1222" y="167"/>
                    </a:lnTo>
                    <a:lnTo>
                      <a:pt x="1241" y="150"/>
                    </a:lnTo>
                    <a:lnTo>
                      <a:pt x="1261" y="134"/>
                    </a:lnTo>
                    <a:lnTo>
                      <a:pt x="1280" y="120"/>
                    </a:lnTo>
                    <a:lnTo>
                      <a:pt x="1297" y="107"/>
                    </a:lnTo>
                    <a:lnTo>
                      <a:pt x="1313" y="98"/>
                    </a:lnTo>
                    <a:lnTo>
                      <a:pt x="1328" y="88"/>
                    </a:lnTo>
                    <a:lnTo>
                      <a:pt x="1340" y="82"/>
                    </a:lnTo>
                    <a:lnTo>
                      <a:pt x="1352" y="77"/>
                    </a:lnTo>
                    <a:lnTo>
                      <a:pt x="1352" y="77"/>
                    </a:lnTo>
                    <a:lnTo>
                      <a:pt x="1352" y="77"/>
                    </a:lnTo>
                    <a:lnTo>
                      <a:pt x="1361" y="73"/>
                    </a:lnTo>
                    <a:lnTo>
                      <a:pt x="1368" y="68"/>
                    </a:lnTo>
                    <a:lnTo>
                      <a:pt x="1373" y="63"/>
                    </a:lnTo>
                    <a:lnTo>
                      <a:pt x="1377" y="55"/>
                    </a:lnTo>
                    <a:lnTo>
                      <a:pt x="1379" y="49"/>
                    </a:lnTo>
                    <a:lnTo>
                      <a:pt x="1380" y="41"/>
                    </a:lnTo>
                    <a:lnTo>
                      <a:pt x="1379" y="34"/>
                    </a:lnTo>
                    <a:lnTo>
                      <a:pt x="1377" y="26"/>
                    </a:lnTo>
                    <a:lnTo>
                      <a:pt x="1373" y="20"/>
                    </a:lnTo>
                    <a:lnTo>
                      <a:pt x="1370" y="14"/>
                    </a:lnTo>
                    <a:lnTo>
                      <a:pt x="1365" y="8"/>
                    </a:lnTo>
                    <a:lnTo>
                      <a:pt x="1359" y="4"/>
                    </a:lnTo>
                    <a:lnTo>
                      <a:pt x="1351" y="1"/>
                    </a:lnTo>
                    <a:lnTo>
                      <a:pt x="1344" y="0"/>
                    </a:lnTo>
                    <a:lnTo>
                      <a:pt x="1335" y="0"/>
                    </a:lnTo>
                    <a:lnTo>
                      <a:pt x="132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2" name="Freeform 1040"/>
              <p:cNvSpPr>
                <a:spLocks/>
              </p:cNvSpPr>
              <p:nvPr/>
            </p:nvSpPr>
            <p:spPr bwMode="auto">
              <a:xfrm>
                <a:off x="2729" y="2057"/>
                <a:ext cx="144" cy="49"/>
              </a:xfrm>
              <a:custGeom>
                <a:avLst/>
                <a:gdLst>
                  <a:gd name="T0" fmla="*/ 711 w 720"/>
                  <a:gd name="T1" fmla="*/ 185 h 248"/>
                  <a:gd name="T2" fmla="*/ 690 w 720"/>
                  <a:gd name="T3" fmla="*/ 158 h 248"/>
                  <a:gd name="T4" fmla="*/ 668 w 720"/>
                  <a:gd name="T5" fmla="*/ 133 h 248"/>
                  <a:gd name="T6" fmla="*/ 644 w 720"/>
                  <a:gd name="T7" fmla="*/ 110 h 248"/>
                  <a:gd name="T8" fmla="*/ 619 w 720"/>
                  <a:gd name="T9" fmla="*/ 89 h 248"/>
                  <a:gd name="T10" fmla="*/ 568 w 720"/>
                  <a:gd name="T11" fmla="*/ 56 h 248"/>
                  <a:gd name="T12" fmla="*/ 513 w 720"/>
                  <a:gd name="T13" fmla="*/ 32 h 248"/>
                  <a:gd name="T14" fmla="*/ 457 w 720"/>
                  <a:gd name="T15" fmla="*/ 16 h 248"/>
                  <a:gd name="T16" fmla="*/ 401 w 720"/>
                  <a:gd name="T17" fmla="*/ 5 h 248"/>
                  <a:gd name="T18" fmla="*/ 346 w 720"/>
                  <a:gd name="T19" fmla="*/ 1 h 248"/>
                  <a:gd name="T20" fmla="*/ 292 w 720"/>
                  <a:gd name="T21" fmla="*/ 1 h 248"/>
                  <a:gd name="T22" fmla="*/ 239 w 720"/>
                  <a:gd name="T23" fmla="*/ 5 h 248"/>
                  <a:gd name="T24" fmla="*/ 190 w 720"/>
                  <a:gd name="T25" fmla="*/ 12 h 248"/>
                  <a:gd name="T26" fmla="*/ 104 w 720"/>
                  <a:gd name="T27" fmla="*/ 30 h 248"/>
                  <a:gd name="T28" fmla="*/ 38 w 720"/>
                  <a:gd name="T29" fmla="*/ 50 h 248"/>
                  <a:gd name="T30" fmla="*/ 0 w 720"/>
                  <a:gd name="T31" fmla="*/ 63 h 248"/>
                  <a:gd name="T32" fmla="*/ 40 w 720"/>
                  <a:gd name="T33" fmla="*/ 133 h 248"/>
                  <a:gd name="T34" fmla="*/ 90 w 720"/>
                  <a:gd name="T35" fmla="*/ 117 h 248"/>
                  <a:gd name="T36" fmla="*/ 162 w 720"/>
                  <a:gd name="T37" fmla="*/ 99 h 248"/>
                  <a:gd name="T38" fmla="*/ 226 w 720"/>
                  <a:gd name="T39" fmla="*/ 87 h 248"/>
                  <a:gd name="T40" fmla="*/ 271 w 720"/>
                  <a:gd name="T41" fmla="*/ 82 h 248"/>
                  <a:gd name="T42" fmla="*/ 318 w 720"/>
                  <a:gd name="T43" fmla="*/ 81 h 248"/>
                  <a:gd name="T44" fmla="*/ 367 w 720"/>
                  <a:gd name="T45" fmla="*/ 82 h 248"/>
                  <a:gd name="T46" fmla="*/ 415 w 720"/>
                  <a:gd name="T47" fmla="*/ 88 h 248"/>
                  <a:gd name="T48" fmla="*/ 462 w 720"/>
                  <a:gd name="T49" fmla="*/ 99 h 248"/>
                  <a:gd name="T50" fmla="*/ 508 w 720"/>
                  <a:gd name="T51" fmla="*/ 116 h 248"/>
                  <a:gd name="T52" fmla="*/ 551 w 720"/>
                  <a:gd name="T53" fmla="*/ 140 h 248"/>
                  <a:gd name="T54" fmla="*/ 581 w 720"/>
                  <a:gd name="T55" fmla="*/ 162 h 248"/>
                  <a:gd name="T56" fmla="*/ 602 w 720"/>
                  <a:gd name="T57" fmla="*/ 179 h 248"/>
                  <a:gd name="T58" fmla="*/ 620 w 720"/>
                  <a:gd name="T59" fmla="*/ 198 h 248"/>
                  <a:gd name="T60" fmla="*/ 638 w 720"/>
                  <a:gd name="T61" fmla="*/ 219 h 248"/>
                  <a:gd name="T62" fmla="*/ 646 w 720"/>
                  <a:gd name="T63" fmla="*/ 231 h 248"/>
                  <a:gd name="T64" fmla="*/ 653 w 720"/>
                  <a:gd name="T65" fmla="*/ 239 h 248"/>
                  <a:gd name="T66" fmla="*/ 667 w 720"/>
                  <a:gd name="T67" fmla="*/ 247 h 248"/>
                  <a:gd name="T68" fmla="*/ 682 w 720"/>
                  <a:gd name="T69" fmla="*/ 248 h 248"/>
                  <a:gd name="T70" fmla="*/ 695 w 720"/>
                  <a:gd name="T71" fmla="*/ 245 h 248"/>
                  <a:gd name="T72" fmla="*/ 708 w 720"/>
                  <a:gd name="T73" fmla="*/ 235 h 248"/>
                  <a:gd name="T74" fmla="*/ 717 w 720"/>
                  <a:gd name="T75" fmla="*/ 224 h 248"/>
                  <a:gd name="T76" fmla="*/ 720 w 720"/>
                  <a:gd name="T77" fmla="*/ 209 h 248"/>
                  <a:gd name="T78" fmla="*/ 717 w 720"/>
                  <a:gd name="T79"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0" h="248">
                    <a:moveTo>
                      <a:pt x="711" y="185"/>
                    </a:moveTo>
                    <a:lnTo>
                      <a:pt x="711" y="185"/>
                    </a:lnTo>
                    <a:lnTo>
                      <a:pt x="701" y="172"/>
                    </a:lnTo>
                    <a:lnTo>
                      <a:pt x="690" y="158"/>
                    </a:lnTo>
                    <a:lnTo>
                      <a:pt x="679" y="145"/>
                    </a:lnTo>
                    <a:lnTo>
                      <a:pt x="668" y="133"/>
                    </a:lnTo>
                    <a:lnTo>
                      <a:pt x="656" y="121"/>
                    </a:lnTo>
                    <a:lnTo>
                      <a:pt x="644" y="110"/>
                    </a:lnTo>
                    <a:lnTo>
                      <a:pt x="632" y="100"/>
                    </a:lnTo>
                    <a:lnTo>
                      <a:pt x="619" y="89"/>
                    </a:lnTo>
                    <a:lnTo>
                      <a:pt x="594" y="72"/>
                    </a:lnTo>
                    <a:lnTo>
                      <a:pt x="568" y="56"/>
                    </a:lnTo>
                    <a:lnTo>
                      <a:pt x="540" y="44"/>
                    </a:lnTo>
                    <a:lnTo>
                      <a:pt x="513" y="32"/>
                    </a:lnTo>
                    <a:lnTo>
                      <a:pt x="484" y="23"/>
                    </a:lnTo>
                    <a:lnTo>
                      <a:pt x="457" y="16"/>
                    </a:lnTo>
                    <a:lnTo>
                      <a:pt x="429" y="10"/>
                    </a:lnTo>
                    <a:lnTo>
                      <a:pt x="401" y="5"/>
                    </a:lnTo>
                    <a:lnTo>
                      <a:pt x="373" y="2"/>
                    </a:lnTo>
                    <a:lnTo>
                      <a:pt x="346" y="1"/>
                    </a:lnTo>
                    <a:lnTo>
                      <a:pt x="318" y="0"/>
                    </a:lnTo>
                    <a:lnTo>
                      <a:pt x="292" y="1"/>
                    </a:lnTo>
                    <a:lnTo>
                      <a:pt x="265" y="3"/>
                    </a:lnTo>
                    <a:lnTo>
                      <a:pt x="239" y="5"/>
                    </a:lnTo>
                    <a:lnTo>
                      <a:pt x="215" y="9"/>
                    </a:lnTo>
                    <a:lnTo>
                      <a:pt x="190" y="12"/>
                    </a:lnTo>
                    <a:lnTo>
                      <a:pt x="145" y="20"/>
                    </a:lnTo>
                    <a:lnTo>
                      <a:pt x="104" y="30"/>
                    </a:lnTo>
                    <a:lnTo>
                      <a:pt x="68" y="40"/>
                    </a:lnTo>
                    <a:lnTo>
                      <a:pt x="38" y="50"/>
                    </a:lnTo>
                    <a:lnTo>
                      <a:pt x="15" y="58"/>
                    </a:lnTo>
                    <a:lnTo>
                      <a:pt x="0" y="63"/>
                    </a:lnTo>
                    <a:lnTo>
                      <a:pt x="25" y="138"/>
                    </a:lnTo>
                    <a:lnTo>
                      <a:pt x="40" y="133"/>
                    </a:lnTo>
                    <a:lnTo>
                      <a:pt x="62" y="126"/>
                    </a:lnTo>
                    <a:lnTo>
                      <a:pt x="90" y="117"/>
                    </a:lnTo>
                    <a:lnTo>
                      <a:pt x="123" y="108"/>
                    </a:lnTo>
                    <a:lnTo>
                      <a:pt x="162" y="99"/>
                    </a:lnTo>
                    <a:lnTo>
                      <a:pt x="203" y="91"/>
                    </a:lnTo>
                    <a:lnTo>
                      <a:pt x="226" y="87"/>
                    </a:lnTo>
                    <a:lnTo>
                      <a:pt x="248" y="84"/>
                    </a:lnTo>
                    <a:lnTo>
                      <a:pt x="271" y="82"/>
                    </a:lnTo>
                    <a:lnTo>
                      <a:pt x="295" y="81"/>
                    </a:lnTo>
                    <a:lnTo>
                      <a:pt x="318" y="81"/>
                    </a:lnTo>
                    <a:lnTo>
                      <a:pt x="343" y="81"/>
                    </a:lnTo>
                    <a:lnTo>
                      <a:pt x="367" y="82"/>
                    </a:lnTo>
                    <a:lnTo>
                      <a:pt x="391" y="84"/>
                    </a:lnTo>
                    <a:lnTo>
                      <a:pt x="415" y="88"/>
                    </a:lnTo>
                    <a:lnTo>
                      <a:pt x="439" y="94"/>
                    </a:lnTo>
                    <a:lnTo>
                      <a:pt x="462" y="99"/>
                    </a:lnTo>
                    <a:lnTo>
                      <a:pt x="486" y="108"/>
                    </a:lnTo>
                    <a:lnTo>
                      <a:pt x="508" y="116"/>
                    </a:lnTo>
                    <a:lnTo>
                      <a:pt x="529" y="127"/>
                    </a:lnTo>
                    <a:lnTo>
                      <a:pt x="551" y="140"/>
                    </a:lnTo>
                    <a:lnTo>
                      <a:pt x="572" y="154"/>
                    </a:lnTo>
                    <a:lnTo>
                      <a:pt x="581" y="162"/>
                    </a:lnTo>
                    <a:lnTo>
                      <a:pt x="592" y="170"/>
                    </a:lnTo>
                    <a:lnTo>
                      <a:pt x="602" y="179"/>
                    </a:lnTo>
                    <a:lnTo>
                      <a:pt x="611" y="189"/>
                    </a:lnTo>
                    <a:lnTo>
                      <a:pt x="620" y="198"/>
                    </a:lnTo>
                    <a:lnTo>
                      <a:pt x="629" y="209"/>
                    </a:lnTo>
                    <a:lnTo>
                      <a:pt x="638" y="219"/>
                    </a:lnTo>
                    <a:lnTo>
                      <a:pt x="646" y="231"/>
                    </a:lnTo>
                    <a:lnTo>
                      <a:pt x="646" y="231"/>
                    </a:lnTo>
                    <a:lnTo>
                      <a:pt x="646" y="231"/>
                    </a:lnTo>
                    <a:lnTo>
                      <a:pt x="653" y="239"/>
                    </a:lnTo>
                    <a:lnTo>
                      <a:pt x="659" y="244"/>
                    </a:lnTo>
                    <a:lnTo>
                      <a:pt x="667" y="247"/>
                    </a:lnTo>
                    <a:lnTo>
                      <a:pt x="674" y="248"/>
                    </a:lnTo>
                    <a:lnTo>
                      <a:pt x="682" y="248"/>
                    </a:lnTo>
                    <a:lnTo>
                      <a:pt x="689" y="247"/>
                    </a:lnTo>
                    <a:lnTo>
                      <a:pt x="695" y="245"/>
                    </a:lnTo>
                    <a:lnTo>
                      <a:pt x="702" y="241"/>
                    </a:lnTo>
                    <a:lnTo>
                      <a:pt x="708" y="235"/>
                    </a:lnTo>
                    <a:lnTo>
                      <a:pt x="713" y="230"/>
                    </a:lnTo>
                    <a:lnTo>
                      <a:pt x="717" y="224"/>
                    </a:lnTo>
                    <a:lnTo>
                      <a:pt x="719" y="216"/>
                    </a:lnTo>
                    <a:lnTo>
                      <a:pt x="720" y="209"/>
                    </a:lnTo>
                    <a:lnTo>
                      <a:pt x="719" y="201"/>
                    </a:lnTo>
                    <a:lnTo>
                      <a:pt x="717" y="193"/>
                    </a:lnTo>
                    <a:lnTo>
                      <a:pt x="711" y="1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3" name="Freeform 1041"/>
              <p:cNvSpPr>
                <a:spLocks/>
              </p:cNvSpPr>
              <p:nvPr/>
            </p:nvSpPr>
            <p:spPr bwMode="auto">
              <a:xfrm>
                <a:off x="2859" y="2094"/>
                <a:ext cx="398" cy="681"/>
              </a:xfrm>
              <a:custGeom>
                <a:avLst/>
                <a:gdLst>
                  <a:gd name="T0" fmla="*/ 1988 w 1993"/>
                  <a:gd name="T1" fmla="*/ 3349 h 3407"/>
                  <a:gd name="T2" fmla="*/ 1929 w 1993"/>
                  <a:gd name="T3" fmla="*/ 3239 h 3407"/>
                  <a:gd name="T4" fmla="*/ 1772 w 1993"/>
                  <a:gd name="T5" fmla="*/ 2943 h 3407"/>
                  <a:gd name="T6" fmla="*/ 1536 w 1993"/>
                  <a:gd name="T7" fmla="*/ 2510 h 3407"/>
                  <a:gd name="T8" fmla="*/ 1249 w 1993"/>
                  <a:gd name="T9" fmla="*/ 1988 h 3407"/>
                  <a:gd name="T10" fmla="*/ 935 w 1993"/>
                  <a:gd name="T11" fmla="*/ 1428 h 3407"/>
                  <a:gd name="T12" fmla="*/ 775 w 1993"/>
                  <a:gd name="T13" fmla="*/ 1149 h 3407"/>
                  <a:gd name="T14" fmla="*/ 617 w 1993"/>
                  <a:gd name="T15" fmla="*/ 877 h 3407"/>
                  <a:gd name="T16" fmla="*/ 465 w 1993"/>
                  <a:gd name="T17" fmla="*/ 620 h 3407"/>
                  <a:gd name="T18" fmla="*/ 319 w 1993"/>
                  <a:gd name="T19" fmla="*/ 385 h 3407"/>
                  <a:gd name="T20" fmla="*/ 186 w 1993"/>
                  <a:gd name="T21" fmla="*/ 176 h 3407"/>
                  <a:gd name="T22" fmla="*/ 65 w 1993"/>
                  <a:gd name="T23" fmla="*/ 0 h 3407"/>
                  <a:gd name="T24" fmla="*/ 58 w 1993"/>
                  <a:gd name="T25" fmla="*/ 128 h 3407"/>
                  <a:gd name="T26" fmla="*/ 184 w 1993"/>
                  <a:gd name="T27" fmla="*/ 320 h 3407"/>
                  <a:gd name="T28" fmla="*/ 322 w 1993"/>
                  <a:gd name="T29" fmla="*/ 542 h 3407"/>
                  <a:gd name="T30" fmla="*/ 471 w 1993"/>
                  <a:gd name="T31" fmla="*/ 788 h 3407"/>
                  <a:gd name="T32" fmla="*/ 627 w 1993"/>
                  <a:gd name="T33" fmla="*/ 1052 h 3407"/>
                  <a:gd name="T34" fmla="*/ 786 w 1993"/>
                  <a:gd name="T35" fmla="*/ 1327 h 3407"/>
                  <a:gd name="T36" fmla="*/ 1025 w 1993"/>
                  <a:gd name="T37" fmla="*/ 1750 h 3407"/>
                  <a:gd name="T38" fmla="*/ 1328 w 1993"/>
                  <a:gd name="T39" fmla="*/ 2296 h 3407"/>
                  <a:gd name="T40" fmla="*/ 1591 w 1993"/>
                  <a:gd name="T41" fmla="*/ 2779 h 3407"/>
                  <a:gd name="T42" fmla="*/ 1791 w 1993"/>
                  <a:gd name="T43" fmla="*/ 3149 h 3407"/>
                  <a:gd name="T44" fmla="*/ 1903 w 1993"/>
                  <a:gd name="T45" fmla="*/ 3357 h 3407"/>
                  <a:gd name="T46" fmla="*/ 1983 w 1993"/>
                  <a:gd name="T47" fmla="*/ 3394 h 3407"/>
                  <a:gd name="T48" fmla="*/ 1923 w 1993"/>
                  <a:gd name="T49" fmla="*/ 3394 h 3407"/>
                  <a:gd name="T50" fmla="*/ 1935 w 1993"/>
                  <a:gd name="T51" fmla="*/ 3404 h 3407"/>
                  <a:gd name="T52" fmla="*/ 1949 w 1993"/>
                  <a:gd name="T53" fmla="*/ 3407 h 3407"/>
                  <a:gd name="T54" fmla="*/ 1964 w 1993"/>
                  <a:gd name="T55" fmla="*/ 3405 h 3407"/>
                  <a:gd name="T56" fmla="*/ 1977 w 1993"/>
                  <a:gd name="T57" fmla="*/ 3399 h 3407"/>
                  <a:gd name="T58" fmla="*/ 1988 w 1993"/>
                  <a:gd name="T59" fmla="*/ 3388 h 3407"/>
                  <a:gd name="T60" fmla="*/ 1992 w 1993"/>
                  <a:gd name="T61" fmla="*/ 3373 h 3407"/>
                  <a:gd name="T62" fmla="*/ 1991 w 1993"/>
                  <a:gd name="T63" fmla="*/ 3357 h 3407"/>
                  <a:gd name="T64" fmla="*/ 1923 w 1993"/>
                  <a:gd name="T65" fmla="*/ 3341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3" h="3407">
                    <a:moveTo>
                      <a:pt x="1923" y="3341"/>
                    </a:moveTo>
                    <a:lnTo>
                      <a:pt x="1988" y="3349"/>
                    </a:lnTo>
                    <a:lnTo>
                      <a:pt x="1973" y="3320"/>
                    </a:lnTo>
                    <a:lnTo>
                      <a:pt x="1929" y="3239"/>
                    </a:lnTo>
                    <a:lnTo>
                      <a:pt x="1861" y="3111"/>
                    </a:lnTo>
                    <a:lnTo>
                      <a:pt x="1772" y="2943"/>
                    </a:lnTo>
                    <a:lnTo>
                      <a:pt x="1662" y="2741"/>
                    </a:lnTo>
                    <a:lnTo>
                      <a:pt x="1536" y="2510"/>
                    </a:lnTo>
                    <a:lnTo>
                      <a:pt x="1399" y="2257"/>
                    </a:lnTo>
                    <a:lnTo>
                      <a:pt x="1249" y="1988"/>
                    </a:lnTo>
                    <a:lnTo>
                      <a:pt x="1095" y="1710"/>
                    </a:lnTo>
                    <a:lnTo>
                      <a:pt x="935" y="1428"/>
                    </a:lnTo>
                    <a:lnTo>
                      <a:pt x="855" y="1287"/>
                    </a:lnTo>
                    <a:lnTo>
                      <a:pt x="775" y="1149"/>
                    </a:lnTo>
                    <a:lnTo>
                      <a:pt x="696" y="1011"/>
                    </a:lnTo>
                    <a:lnTo>
                      <a:pt x="617" y="877"/>
                    </a:lnTo>
                    <a:lnTo>
                      <a:pt x="540" y="747"/>
                    </a:lnTo>
                    <a:lnTo>
                      <a:pt x="465" y="620"/>
                    </a:lnTo>
                    <a:lnTo>
                      <a:pt x="390" y="500"/>
                    </a:lnTo>
                    <a:lnTo>
                      <a:pt x="319" y="385"/>
                    </a:lnTo>
                    <a:lnTo>
                      <a:pt x="251" y="277"/>
                    </a:lnTo>
                    <a:lnTo>
                      <a:pt x="186" y="176"/>
                    </a:lnTo>
                    <a:lnTo>
                      <a:pt x="124" y="83"/>
                    </a:lnTo>
                    <a:lnTo>
                      <a:pt x="65" y="0"/>
                    </a:lnTo>
                    <a:lnTo>
                      <a:pt x="0" y="46"/>
                    </a:lnTo>
                    <a:lnTo>
                      <a:pt x="58" y="128"/>
                    </a:lnTo>
                    <a:lnTo>
                      <a:pt x="119" y="220"/>
                    </a:lnTo>
                    <a:lnTo>
                      <a:pt x="184" y="320"/>
                    </a:lnTo>
                    <a:lnTo>
                      <a:pt x="252" y="428"/>
                    </a:lnTo>
                    <a:lnTo>
                      <a:pt x="322" y="542"/>
                    </a:lnTo>
                    <a:lnTo>
                      <a:pt x="396" y="662"/>
                    </a:lnTo>
                    <a:lnTo>
                      <a:pt x="471" y="788"/>
                    </a:lnTo>
                    <a:lnTo>
                      <a:pt x="548" y="918"/>
                    </a:lnTo>
                    <a:lnTo>
                      <a:pt x="627" y="1052"/>
                    </a:lnTo>
                    <a:lnTo>
                      <a:pt x="706" y="1188"/>
                    </a:lnTo>
                    <a:lnTo>
                      <a:pt x="786" y="1327"/>
                    </a:lnTo>
                    <a:lnTo>
                      <a:pt x="866" y="1467"/>
                    </a:lnTo>
                    <a:lnTo>
                      <a:pt x="1025" y="1750"/>
                    </a:lnTo>
                    <a:lnTo>
                      <a:pt x="1180" y="2028"/>
                    </a:lnTo>
                    <a:lnTo>
                      <a:pt x="1328" y="2296"/>
                    </a:lnTo>
                    <a:lnTo>
                      <a:pt x="1467" y="2548"/>
                    </a:lnTo>
                    <a:lnTo>
                      <a:pt x="1591" y="2779"/>
                    </a:lnTo>
                    <a:lnTo>
                      <a:pt x="1701" y="2981"/>
                    </a:lnTo>
                    <a:lnTo>
                      <a:pt x="1791" y="3149"/>
                    </a:lnTo>
                    <a:lnTo>
                      <a:pt x="1859" y="3276"/>
                    </a:lnTo>
                    <a:lnTo>
                      <a:pt x="1903" y="3357"/>
                    </a:lnTo>
                    <a:lnTo>
                      <a:pt x="1917" y="3386"/>
                    </a:lnTo>
                    <a:lnTo>
                      <a:pt x="1983" y="3394"/>
                    </a:lnTo>
                    <a:lnTo>
                      <a:pt x="1917" y="3386"/>
                    </a:lnTo>
                    <a:lnTo>
                      <a:pt x="1923" y="3394"/>
                    </a:lnTo>
                    <a:lnTo>
                      <a:pt x="1928" y="3400"/>
                    </a:lnTo>
                    <a:lnTo>
                      <a:pt x="1935" y="3404"/>
                    </a:lnTo>
                    <a:lnTo>
                      <a:pt x="1942" y="3406"/>
                    </a:lnTo>
                    <a:lnTo>
                      <a:pt x="1949" y="3407"/>
                    </a:lnTo>
                    <a:lnTo>
                      <a:pt x="1957" y="3407"/>
                    </a:lnTo>
                    <a:lnTo>
                      <a:pt x="1964" y="3405"/>
                    </a:lnTo>
                    <a:lnTo>
                      <a:pt x="1971" y="3403"/>
                    </a:lnTo>
                    <a:lnTo>
                      <a:pt x="1977" y="3399"/>
                    </a:lnTo>
                    <a:lnTo>
                      <a:pt x="1983" y="3394"/>
                    </a:lnTo>
                    <a:lnTo>
                      <a:pt x="1988" y="3388"/>
                    </a:lnTo>
                    <a:lnTo>
                      <a:pt x="1991" y="3381"/>
                    </a:lnTo>
                    <a:lnTo>
                      <a:pt x="1992" y="3373"/>
                    </a:lnTo>
                    <a:lnTo>
                      <a:pt x="1993" y="3366"/>
                    </a:lnTo>
                    <a:lnTo>
                      <a:pt x="1991" y="3357"/>
                    </a:lnTo>
                    <a:lnTo>
                      <a:pt x="1988" y="3349"/>
                    </a:lnTo>
                    <a:lnTo>
                      <a:pt x="1923" y="33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4" name="Freeform 1042"/>
              <p:cNvSpPr>
                <a:spLocks/>
              </p:cNvSpPr>
              <p:nvPr/>
            </p:nvSpPr>
            <p:spPr bwMode="auto">
              <a:xfrm>
                <a:off x="3243" y="2482"/>
                <a:ext cx="323" cy="291"/>
              </a:xfrm>
              <a:custGeom>
                <a:avLst/>
                <a:gdLst>
                  <a:gd name="T0" fmla="*/ 1567 w 1615"/>
                  <a:gd name="T1" fmla="*/ 2 h 1453"/>
                  <a:gd name="T2" fmla="*/ 1524 w 1615"/>
                  <a:gd name="T3" fmla="*/ 14 h 1453"/>
                  <a:gd name="T4" fmla="*/ 1478 w 1615"/>
                  <a:gd name="T5" fmla="*/ 35 h 1453"/>
                  <a:gd name="T6" fmla="*/ 1430 w 1615"/>
                  <a:gd name="T7" fmla="*/ 60 h 1453"/>
                  <a:gd name="T8" fmla="*/ 1379 w 1615"/>
                  <a:gd name="T9" fmla="*/ 91 h 1453"/>
                  <a:gd name="T10" fmla="*/ 1324 w 1615"/>
                  <a:gd name="T11" fmla="*/ 127 h 1453"/>
                  <a:gd name="T12" fmla="*/ 1267 w 1615"/>
                  <a:gd name="T13" fmla="*/ 168 h 1453"/>
                  <a:gd name="T14" fmla="*/ 1148 w 1615"/>
                  <a:gd name="T15" fmla="*/ 263 h 1453"/>
                  <a:gd name="T16" fmla="*/ 1022 w 1615"/>
                  <a:gd name="T17" fmla="*/ 370 h 1453"/>
                  <a:gd name="T18" fmla="*/ 892 w 1615"/>
                  <a:gd name="T19" fmla="*/ 487 h 1453"/>
                  <a:gd name="T20" fmla="*/ 761 w 1615"/>
                  <a:gd name="T21" fmla="*/ 611 h 1453"/>
                  <a:gd name="T22" fmla="*/ 631 w 1615"/>
                  <a:gd name="T23" fmla="*/ 738 h 1453"/>
                  <a:gd name="T24" fmla="*/ 389 w 1615"/>
                  <a:gd name="T25" fmla="*/ 983 h 1453"/>
                  <a:gd name="T26" fmla="*/ 188 w 1615"/>
                  <a:gd name="T27" fmla="*/ 1195 h 1453"/>
                  <a:gd name="T28" fmla="*/ 51 w 1615"/>
                  <a:gd name="T29" fmla="*/ 1344 h 1453"/>
                  <a:gd name="T30" fmla="*/ 0 w 1615"/>
                  <a:gd name="T31" fmla="*/ 1400 h 1453"/>
                  <a:gd name="T32" fmla="*/ 72 w 1615"/>
                  <a:gd name="T33" fmla="*/ 1439 h 1453"/>
                  <a:gd name="T34" fmla="*/ 169 w 1615"/>
                  <a:gd name="T35" fmla="*/ 1333 h 1453"/>
                  <a:gd name="T36" fmla="*/ 340 w 1615"/>
                  <a:gd name="T37" fmla="*/ 1150 h 1453"/>
                  <a:gd name="T38" fmla="*/ 564 w 1615"/>
                  <a:gd name="T39" fmla="*/ 919 h 1453"/>
                  <a:gd name="T40" fmla="*/ 751 w 1615"/>
                  <a:gd name="T41" fmla="*/ 731 h 1453"/>
                  <a:gd name="T42" fmla="*/ 881 w 1615"/>
                  <a:gd name="T43" fmla="*/ 607 h 1453"/>
                  <a:gd name="T44" fmla="*/ 1010 w 1615"/>
                  <a:gd name="T45" fmla="*/ 486 h 1453"/>
                  <a:gd name="T46" fmla="*/ 1137 w 1615"/>
                  <a:gd name="T47" fmla="*/ 375 h 1453"/>
                  <a:gd name="T48" fmla="*/ 1257 w 1615"/>
                  <a:gd name="T49" fmla="*/ 276 h 1453"/>
                  <a:gd name="T50" fmla="*/ 1343 w 1615"/>
                  <a:gd name="T51" fmla="*/ 211 h 1453"/>
                  <a:gd name="T52" fmla="*/ 1396 w 1615"/>
                  <a:gd name="T53" fmla="*/ 175 h 1453"/>
                  <a:gd name="T54" fmla="*/ 1446 w 1615"/>
                  <a:gd name="T55" fmla="*/ 143 h 1453"/>
                  <a:gd name="T56" fmla="*/ 1492 w 1615"/>
                  <a:gd name="T57" fmla="*/ 117 h 1453"/>
                  <a:gd name="T58" fmla="*/ 1533 w 1615"/>
                  <a:gd name="T59" fmla="*/ 97 h 1453"/>
                  <a:gd name="T60" fmla="*/ 1568 w 1615"/>
                  <a:gd name="T61" fmla="*/ 84 h 1453"/>
                  <a:gd name="T62" fmla="*/ 1584 w 1615"/>
                  <a:gd name="T63" fmla="*/ 79 h 1453"/>
                  <a:gd name="T64" fmla="*/ 1593 w 1615"/>
                  <a:gd name="T65" fmla="*/ 76 h 1453"/>
                  <a:gd name="T66" fmla="*/ 1607 w 1615"/>
                  <a:gd name="T67" fmla="*/ 67 h 1453"/>
                  <a:gd name="T68" fmla="*/ 1614 w 1615"/>
                  <a:gd name="T69" fmla="*/ 54 h 1453"/>
                  <a:gd name="T70" fmla="*/ 1615 w 1615"/>
                  <a:gd name="T71" fmla="*/ 39 h 1453"/>
                  <a:gd name="T72" fmla="*/ 1612 w 1615"/>
                  <a:gd name="T73" fmla="*/ 25 h 1453"/>
                  <a:gd name="T74" fmla="*/ 1605 w 1615"/>
                  <a:gd name="T75" fmla="*/ 12 h 1453"/>
                  <a:gd name="T76" fmla="*/ 1593 w 1615"/>
                  <a:gd name="T77" fmla="*/ 4 h 1453"/>
                  <a:gd name="T78" fmla="*/ 1577 w 1615"/>
                  <a:gd name="T79" fmla="*/ 0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5" h="1453">
                    <a:moveTo>
                      <a:pt x="1567" y="2"/>
                    </a:moveTo>
                    <a:lnTo>
                      <a:pt x="1567" y="2"/>
                    </a:lnTo>
                    <a:lnTo>
                      <a:pt x="1546" y="7"/>
                    </a:lnTo>
                    <a:lnTo>
                      <a:pt x="1524" y="14"/>
                    </a:lnTo>
                    <a:lnTo>
                      <a:pt x="1501" y="24"/>
                    </a:lnTo>
                    <a:lnTo>
                      <a:pt x="1478" y="35"/>
                    </a:lnTo>
                    <a:lnTo>
                      <a:pt x="1454" y="46"/>
                    </a:lnTo>
                    <a:lnTo>
                      <a:pt x="1430" y="60"/>
                    </a:lnTo>
                    <a:lnTo>
                      <a:pt x="1404" y="75"/>
                    </a:lnTo>
                    <a:lnTo>
                      <a:pt x="1379" y="91"/>
                    </a:lnTo>
                    <a:lnTo>
                      <a:pt x="1351" y="108"/>
                    </a:lnTo>
                    <a:lnTo>
                      <a:pt x="1324" y="127"/>
                    </a:lnTo>
                    <a:lnTo>
                      <a:pt x="1296" y="148"/>
                    </a:lnTo>
                    <a:lnTo>
                      <a:pt x="1267" y="168"/>
                    </a:lnTo>
                    <a:lnTo>
                      <a:pt x="1208" y="214"/>
                    </a:lnTo>
                    <a:lnTo>
                      <a:pt x="1148" y="263"/>
                    </a:lnTo>
                    <a:lnTo>
                      <a:pt x="1085" y="315"/>
                    </a:lnTo>
                    <a:lnTo>
                      <a:pt x="1022" y="370"/>
                    </a:lnTo>
                    <a:lnTo>
                      <a:pt x="957" y="428"/>
                    </a:lnTo>
                    <a:lnTo>
                      <a:pt x="892" y="487"/>
                    </a:lnTo>
                    <a:lnTo>
                      <a:pt x="826" y="548"/>
                    </a:lnTo>
                    <a:lnTo>
                      <a:pt x="761" y="611"/>
                    </a:lnTo>
                    <a:lnTo>
                      <a:pt x="696" y="674"/>
                    </a:lnTo>
                    <a:lnTo>
                      <a:pt x="631" y="738"/>
                    </a:lnTo>
                    <a:lnTo>
                      <a:pt x="506" y="862"/>
                    </a:lnTo>
                    <a:lnTo>
                      <a:pt x="389" y="983"/>
                    </a:lnTo>
                    <a:lnTo>
                      <a:pt x="282" y="1095"/>
                    </a:lnTo>
                    <a:lnTo>
                      <a:pt x="188" y="1195"/>
                    </a:lnTo>
                    <a:lnTo>
                      <a:pt x="110" y="1279"/>
                    </a:lnTo>
                    <a:lnTo>
                      <a:pt x="51" y="1344"/>
                    </a:lnTo>
                    <a:lnTo>
                      <a:pt x="14" y="1385"/>
                    </a:lnTo>
                    <a:lnTo>
                      <a:pt x="0" y="1400"/>
                    </a:lnTo>
                    <a:lnTo>
                      <a:pt x="60" y="1453"/>
                    </a:lnTo>
                    <a:lnTo>
                      <a:pt x="72" y="1439"/>
                    </a:lnTo>
                    <a:lnTo>
                      <a:pt x="110" y="1397"/>
                    </a:lnTo>
                    <a:lnTo>
                      <a:pt x="169" y="1333"/>
                    </a:lnTo>
                    <a:lnTo>
                      <a:pt x="247" y="1249"/>
                    </a:lnTo>
                    <a:lnTo>
                      <a:pt x="340" y="1150"/>
                    </a:lnTo>
                    <a:lnTo>
                      <a:pt x="446" y="1038"/>
                    </a:lnTo>
                    <a:lnTo>
                      <a:pt x="564" y="919"/>
                    </a:lnTo>
                    <a:lnTo>
                      <a:pt x="687" y="794"/>
                    </a:lnTo>
                    <a:lnTo>
                      <a:pt x="751" y="731"/>
                    </a:lnTo>
                    <a:lnTo>
                      <a:pt x="816" y="668"/>
                    </a:lnTo>
                    <a:lnTo>
                      <a:pt x="881" y="607"/>
                    </a:lnTo>
                    <a:lnTo>
                      <a:pt x="945" y="546"/>
                    </a:lnTo>
                    <a:lnTo>
                      <a:pt x="1010" y="486"/>
                    </a:lnTo>
                    <a:lnTo>
                      <a:pt x="1074" y="430"/>
                    </a:lnTo>
                    <a:lnTo>
                      <a:pt x="1137" y="375"/>
                    </a:lnTo>
                    <a:lnTo>
                      <a:pt x="1199" y="324"/>
                    </a:lnTo>
                    <a:lnTo>
                      <a:pt x="1257" y="276"/>
                    </a:lnTo>
                    <a:lnTo>
                      <a:pt x="1315" y="232"/>
                    </a:lnTo>
                    <a:lnTo>
                      <a:pt x="1343" y="211"/>
                    </a:lnTo>
                    <a:lnTo>
                      <a:pt x="1369" y="192"/>
                    </a:lnTo>
                    <a:lnTo>
                      <a:pt x="1396" y="175"/>
                    </a:lnTo>
                    <a:lnTo>
                      <a:pt x="1421" y="158"/>
                    </a:lnTo>
                    <a:lnTo>
                      <a:pt x="1446" y="143"/>
                    </a:lnTo>
                    <a:lnTo>
                      <a:pt x="1469" y="129"/>
                    </a:lnTo>
                    <a:lnTo>
                      <a:pt x="1492" y="117"/>
                    </a:lnTo>
                    <a:lnTo>
                      <a:pt x="1513" y="106"/>
                    </a:lnTo>
                    <a:lnTo>
                      <a:pt x="1533" y="97"/>
                    </a:lnTo>
                    <a:lnTo>
                      <a:pt x="1551" y="89"/>
                    </a:lnTo>
                    <a:lnTo>
                      <a:pt x="1568" y="84"/>
                    </a:lnTo>
                    <a:lnTo>
                      <a:pt x="1584" y="79"/>
                    </a:lnTo>
                    <a:lnTo>
                      <a:pt x="1584" y="79"/>
                    </a:lnTo>
                    <a:lnTo>
                      <a:pt x="1584" y="79"/>
                    </a:lnTo>
                    <a:lnTo>
                      <a:pt x="1593" y="76"/>
                    </a:lnTo>
                    <a:lnTo>
                      <a:pt x="1600" y="72"/>
                    </a:lnTo>
                    <a:lnTo>
                      <a:pt x="1607" y="67"/>
                    </a:lnTo>
                    <a:lnTo>
                      <a:pt x="1611" y="61"/>
                    </a:lnTo>
                    <a:lnTo>
                      <a:pt x="1614" y="54"/>
                    </a:lnTo>
                    <a:lnTo>
                      <a:pt x="1615" y="46"/>
                    </a:lnTo>
                    <a:lnTo>
                      <a:pt x="1615" y="39"/>
                    </a:lnTo>
                    <a:lnTo>
                      <a:pt x="1615" y="31"/>
                    </a:lnTo>
                    <a:lnTo>
                      <a:pt x="1612" y="25"/>
                    </a:lnTo>
                    <a:lnTo>
                      <a:pt x="1609" y="19"/>
                    </a:lnTo>
                    <a:lnTo>
                      <a:pt x="1605" y="12"/>
                    </a:lnTo>
                    <a:lnTo>
                      <a:pt x="1599" y="7"/>
                    </a:lnTo>
                    <a:lnTo>
                      <a:pt x="1593" y="4"/>
                    </a:lnTo>
                    <a:lnTo>
                      <a:pt x="1585" y="2"/>
                    </a:lnTo>
                    <a:lnTo>
                      <a:pt x="1577" y="0"/>
                    </a:lnTo>
                    <a:lnTo>
                      <a:pt x="156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5" name="Freeform 1043"/>
              <p:cNvSpPr>
                <a:spLocks/>
              </p:cNvSpPr>
              <p:nvPr/>
            </p:nvSpPr>
            <p:spPr bwMode="auto">
              <a:xfrm>
                <a:off x="3557" y="2473"/>
                <a:ext cx="121" cy="30"/>
              </a:xfrm>
              <a:custGeom>
                <a:avLst/>
                <a:gdLst>
                  <a:gd name="T0" fmla="*/ 584 w 609"/>
                  <a:gd name="T1" fmla="*/ 73 h 150"/>
                  <a:gd name="T2" fmla="*/ 526 w 609"/>
                  <a:gd name="T3" fmla="*/ 50 h 150"/>
                  <a:gd name="T4" fmla="*/ 470 w 609"/>
                  <a:gd name="T5" fmla="*/ 32 h 150"/>
                  <a:gd name="T6" fmla="*/ 416 w 609"/>
                  <a:gd name="T7" fmla="*/ 18 h 150"/>
                  <a:gd name="T8" fmla="*/ 366 w 609"/>
                  <a:gd name="T9" fmla="*/ 8 h 150"/>
                  <a:gd name="T10" fmla="*/ 317 w 609"/>
                  <a:gd name="T11" fmla="*/ 3 h 150"/>
                  <a:gd name="T12" fmla="*/ 272 w 609"/>
                  <a:gd name="T13" fmla="*/ 0 h 150"/>
                  <a:gd name="T14" fmla="*/ 229 w 609"/>
                  <a:gd name="T15" fmla="*/ 0 h 150"/>
                  <a:gd name="T16" fmla="*/ 190 w 609"/>
                  <a:gd name="T17" fmla="*/ 3 h 150"/>
                  <a:gd name="T18" fmla="*/ 122 w 609"/>
                  <a:gd name="T19" fmla="*/ 13 h 150"/>
                  <a:gd name="T20" fmla="*/ 65 w 609"/>
                  <a:gd name="T21" fmla="*/ 25 h 150"/>
                  <a:gd name="T22" fmla="*/ 0 w 609"/>
                  <a:gd name="T23" fmla="*/ 45 h 150"/>
                  <a:gd name="T24" fmla="*/ 47 w 609"/>
                  <a:gd name="T25" fmla="*/ 114 h 150"/>
                  <a:gd name="T26" fmla="*/ 110 w 609"/>
                  <a:gd name="T27" fmla="*/ 97 h 150"/>
                  <a:gd name="T28" fmla="*/ 166 w 609"/>
                  <a:gd name="T29" fmla="*/ 86 h 150"/>
                  <a:gd name="T30" fmla="*/ 215 w 609"/>
                  <a:gd name="T31" fmla="*/ 81 h 150"/>
                  <a:gd name="T32" fmla="*/ 251 w 609"/>
                  <a:gd name="T33" fmla="*/ 80 h 150"/>
                  <a:gd name="T34" fmla="*/ 289 w 609"/>
                  <a:gd name="T35" fmla="*/ 81 h 150"/>
                  <a:gd name="T36" fmla="*/ 332 w 609"/>
                  <a:gd name="T37" fmla="*/ 85 h 150"/>
                  <a:gd name="T38" fmla="*/ 375 w 609"/>
                  <a:gd name="T39" fmla="*/ 91 h 150"/>
                  <a:gd name="T40" fmla="*/ 423 w 609"/>
                  <a:gd name="T41" fmla="*/ 102 h 150"/>
                  <a:gd name="T42" fmla="*/ 473 w 609"/>
                  <a:gd name="T43" fmla="*/ 116 h 150"/>
                  <a:gd name="T44" fmla="*/ 526 w 609"/>
                  <a:gd name="T45" fmla="*/ 135 h 150"/>
                  <a:gd name="T46" fmla="*/ 553 w 609"/>
                  <a:gd name="T47" fmla="*/ 147 h 150"/>
                  <a:gd name="T48" fmla="*/ 562 w 609"/>
                  <a:gd name="T49" fmla="*/ 149 h 150"/>
                  <a:gd name="T50" fmla="*/ 578 w 609"/>
                  <a:gd name="T51" fmla="*/ 149 h 150"/>
                  <a:gd name="T52" fmla="*/ 592 w 609"/>
                  <a:gd name="T53" fmla="*/ 144 h 150"/>
                  <a:gd name="T54" fmla="*/ 601 w 609"/>
                  <a:gd name="T55" fmla="*/ 132 h 150"/>
                  <a:gd name="T56" fmla="*/ 608 w 609"/>
                  <a:gd name="T57" fmla="*/ 119 h 150"/>
                  <a:gd name="T58" fmla="*/ 609 w 609"/>
                  <a:gd name="T59" fmla="*/ 104 h 150"/>
                  <a:gd name="T60" fmla="*/ 604 w 609"/>
                  <a:gd name="T61" fmla="*/ 90 h 150"/>
                  <a:gd name="T62" fmla="*/ 593 w 609"/>
                  <a:gd name="T63" fmla="*/ 7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9" h="150">
                    <a:moveTo>
                      <a:pt x="584" y="73"/>
                    </a:moveTo>
                    <a:lnTo>
                      <a:pt x="584" y="73"/>
                    </a:lnTo>
                    <a:lnTo>
                      <a:pt x="554" y="62"/>
                    </a:lnTo>
                    <a:lnTo>
                      <a:pt x="526" y="50"/>
                    </a:lnTo>
                    <a:lnTo>
                      <a:pt x="498" y="40"/>
                    </a:lnTo>
                    <a:lnTo>
                      <a:pt x="470" y="32"/>
                    </a:lnTo>
                    <a:lnTo>
                      <a:pt x="443" y="24"/>
                    </a:lnTo>
                    <a:lnTo>
                      <a:pt x="416" y="18"/>
                    </a:lnTo>
                    <a:lnTo>
                      <a:pt x="390" y="13"/>
                    </a:lnTo>
                    <a:lnTo>
                      <a:pt x="366" y="8"/>
                    </a:lnTo>
                    <a:lnTo>
                      <a:pt x="341" y="5"/>
                    </a:lnTo>
                    <a:lnTo>
                      <a:pt x="317" y="3"/>
                    </a:lnTo>
                    <a:lnTo>
                      <a:pt x="294" y="1"/>
                    </a:lnTo>
                    <a:lnTo>
                      <a:pt x="272" y="0"/>
                    </a:lnTo>
                    <a:lnTo>
                      <a:pt x="251" y="0"/>
                    </a:lnTo>
                    <a:lnTo>
                      <a:pt x="229" y="0"/>
                    </a:lnTo>
                    <a:lnTo>
                      <a:pt x="209" y="1"/>
                    </a:lnTo>
                    <a:lnTo>
                      <a:pt x="190" y="3"/>
                    </a:lnTo>
                    <a:lnTo>
                      <a:pt x="154" y="7"/>
                    </a:lnTo>
                    <a:lnTo>
                      <a:pt x="122" y="13"/>
                    </a:lnTo>
                    <a:lnTo>
                      <a:pt x="92" y="19"/>
                    </a:lnTo>
                    <a:lnTo>
                      <a:pt x="65" y="25"/>
                    </a:lnTo>
                    <a:lnTo>
                      <a:pt x="25" y="37"/>
                    </a:lnTo>
                    <a:lnTo>
                      <a:pt x="0" y="45"/>
                    </a:lnTo>
                    <a:lnTo>
                      <a:pt x="17" y="122"/>
                    </a:lnTo>
                    <a:lnTo>
                      <a:pt x="47" y="114"/>
                    </a:lnTo>
                    <a:lnTo>
                      <a:pt x="87" y="102"/>
                    </a:lnTo>
                    <a:lnTo>
                      <a:pt x="110" y="97"/>
                    </a:lnTo>
                    <a:lnTo>
                      <a:pt x="136" y="90"/>
                    </a:lnTo>
                    <a:lnTo>
                      <a:pt x="166" y="86"/>
                    </a:lnTo>
                    <a:lnTo>
                      <a:pt x="198" y="82"/>
                    </a:lnTo>
                    <a:lnTo>
                      <a:pt x="215" y="81"/>
                    </a:lnTo>
                    <a:lnTo>
                      <a:pt x="233" y="80"/>
                    </a:lnTo>
                    <a:lnTo>
                      <a:pt x="251" y="80"/>
                    </a:lnTo>
                    <a:lnTo>
                      <a:pt x="270" y="80"/>
                    </a:lnTo>
                    <a:lnTo>
                      <a:pt x="289" y="81"/>
                    </a:lnTo>
                    <a:lnTo>
                      <a:pt x="310" y="83"/>
                    </a:lnTo>
                    <a:lnTo>
                      <a:pt x="332" y="85"/>
                    </a:lnTo>
                    <a:lnTo>
                      <a:pt x="353" y="87"/>
                    </a:lnTo>
                    <a:lnTo>
                      <a:pt x="375" y="91"/>
                    </a:lnTo>
                    <a:lnTo>
                      <a:pt x="399" y="96"/>
                    </a:lnTo>
                    <a:lnTo>
                      <a:pt x="423" y="102"/>
                    </a:lnTo>
                    <a:lnTo>
                      <a:pt x="448" y="108"/>
                    </a:lnTo>
                    <a:lnTo>
                      <a:pt x="473" y="116"/>
                    </a:lnTo>
                    <a:lnTo>
                      <a:pt x="499" y="126"/>
                    </a:lnTo>
                    <a:lnTo>
                      <a:pt x="526" y="135"/>
                    </a:lnTo>
                    <a:lnTo>
                      <a:pt x="553" y="147"/>
                    </a:lnTo>
                    <a:lnTo>
                      <a:pt x="553" y="147"/>
                    </a:lnTo>
                    <a:lnTo>
                      <a:pt x="553" y="147"/>
                    </a:lnTo>
                    <a:lnTo>
                      <a:pt x="562" y="149"/>
                    </a:lnTo>
                    <a:lnTo>
                      <a:pt x="570" y="150"/>
                    </a:lnTo>
                    <a:lnTo>
                      <a:pt x="578" y="149"/>
                    </a:lnTo>
                    <a:lnTo>
                      <a:pt x="585" y="147"/>
                    </a:lnTo>
                    <a:lnTo>
                      <a:pt x="592" y="144"/>
                    </a:lnTo>
                    <a:lnTo>
                      <a:pt x="597" y="138"/>
                    </a:lnTo>
                    <a:lnTo>
                      <a:pt x="601" y="132"/>
                    </a:lnTo>
                    <a:lnTo>
                      <a:pt x="606" y="126"/>
                    </a:lnTo>
                    <a:lnTo>
                      <a:pt x="608" y="119"/>
                    </a:lnTo>
                    <a:lnTo>
                      <a:pt x="609" y="112"/>
                    </a:lnTo>
                    <a:lnTo>
                      <a:pt x="609" y="104"/>
                    </a:lnTo>
                    <a:lnTo>
                      <a:pt x="607" y="97"/>
                    </a:lnTo>
                    <a:lnTo>
                      <a:pt x="604" y="90"/>
                    </a:lnTo>
                    <a:lnTo>
                      <a:pt x="599" y="84"/>
                    </a:lnTo>
                    <a:lnTo>
                      <a:pt x="593" y="78"/>
                    </a:lnTo>
                    <a:lnTo>
                      <a:pt x="584"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6" name="Freeform 1044"/>
              <p:cNvSpPr>
                <a:spLocks/>
              </p:cNvSpPr>
              <p:nvPr/>
            </p:nvSpPr>
            <p:spPr bwMode="auto">
              <a:xfrm>
                <a:off x="3667" y="2488"/>
                <a:ext cx="411" cy="517"/>
              </a:xfrm>
              <a:custGeom>
                <a:avLst/>
                <a:gdLst>
                  <a:gd name="T0" fmla="*/ 2049 w 2056"/>
                  <a:gd name="T1" fmla="*/ 2520 h 2583"/>
                  <a:gd name="T2" fmla="*/ 1980 w 2056"/>
                  <a:gd name="T3" fmla="*/ 2420 h 2583"/>
                  <a:gd name="T4" fmla="*/ 1797 w 2056"/>
                  <a:gd name="T5" fmla="*/ 2155 h 2583"/>
                  <a:gd name="T6" fmla="*/ 1530 w 2056"/>
                  <a:gd name="T7" fmla="*/ 1776 h 2583"/>
                  <a:gd name="T8" fmla="*/ 1375 w 2056"/>
                  <a:gd name="T9" fmla="*/ 1561 h 2583"/>
                  <a:gd name="T10" fmla="*/ 1210 w 2056"/>
                  <a:gd name="T11" fmla="*/ 1336 h 2583"/>
                  <a:gd name="T12" fmla="*/ 1042 w 2056"/>
                  <a:gd name="T13" fmla="*/ 1110 h 2583"/>
                  <a:gd name="T14" fmla="*/ 871 w 2056"/>
                  <a:gd name="T15" fmla="*/ 888 h 2583"/>
                  <a:gd name="T16" fmla="*/ 703 w 2056"/>
                  <a:gd name="T17" fmla="*/ 677 h 2583"/>
                  <a:gd name="T18" fmla="*/ 542 w 2056"/>
                  <a:gd name="T19" fmla="*/ 482 h 2583"/>
                  <a:gd name="T20" fmla="*/ 390 w 2056"/>
                  <a:gd name="T21" fmla="*/ 311 h 2583"/>
                  <a:gd name="T22" fmla="*/ 320 w 2056"/>
                  <a:gd name="T23" fmla="*/ 237 h 2583"/>
                  <a:gd name="T24" fmla="*/ 254 w 2056"/>
                  <a:gd name="T25" fmla="*/ 170 h 2583"/>
                  <a:gd name="T26" fmla="*/ 192 w 2056"/>
                  <a:gd name="T27" fmla="*/ 112 h 2583"/>
                  <a:gd name="T28" fmla="*/ 134 w 2056"/>
                  <a:gd name="T29" fmla="*/ 64 h 2583"/>
                  <a:gd name="T30" fmla="*/ 81 w 2056"/>
                  <a:gd name="T31" fmla="*/ 27 h 2583"/>
                  <a:gd name="T32" fmla="*/ 31 w 2056"/>
                  <a:gd name="T33" fmla="*/ 0 h 2583"/>
                  <a:gd name="T34" fmla="*/ 19 w 2056"/>
                  <a:gd name="T35" fmla="*/ 82 h 2583"/>
                  <a:gd name="T36" fmla="*/ 61 w 2056"/>
                  <a:gd name="T37" fmla="*/ 110 h 2583"/>
                  <a:gd name="T38" fmla="*/ 111 w 2056"/>
                  <a:gd name="T39" fmla="*/ 148 h 2583"/>
                  <a:gd name="T40" fmla="*/ 168 w 2056"/>
                  <a:gd name="T41" fmla="*/ 198 h 2583"/>
                  <a:gd name="T42" fmla="*/ 231 w 2056"/>
                  <a:gd name="T43" fmla="*/ 258 h 2583"/>
                  <a:gd name="T44" fmla="*/ 297 w 2056"/>
                  <a:gd name="T45" fmla="*/ 327 h 2583"/>
                  <a:gd name="T46" fmla="*/ 405 w 2056"/>
                  <a:gd name="T47" fmla="*/ 446 h 2583"/>
                  <a:gd name="T48" fmla="*/ 560 w 2056"/>
                  <a:gd name="T49" fmla="*/ 628 h 2583"/>
                  <a:gd name="T50" fmla="*/ 724 w 2056"/>
                  <a:gd name="T51" fmla="*/ 830 h 2583"/>
                  <a:gd name="T52" fmla="*/ 892 w 2056"/>
                  <a:gd name="T53" fmla="*/ 1047 h 2583"/>
                  <a:gd name="T54" fmla="*/ 1062 w 2056"/>
                  <a:gd name="T55" fmla="*/ 1271 h 2583"/>
                  <a:gd name="T56" fmla="*/ 1229 w 2056"/>
                  <a:gd name="T57" fmla="*/ 1496 h 2583"/>
                  <a:gd name="T58" fmla="*/ 1389 w 2056"/>
                  <a:gd name="T59" fmla="*/ 1717 h 2583"/>
                  <a:gd name="T60" fmla="*/ 1606 w 2056"/>
                  <a:gd name="T61" fmla="*/ 2022 h 2583"/>
                  <a:gd name="T62" fmla="*/ 1835 w 2056"/>
                  <a:gd name="T63" fmla="*/ 2351 h 2583"/>
                  <a:gd name="T64" fmla="*/ 1964 w 2056"/>
                  <a:gd name="T65" fmla="*/ 2539 h 2583"/>
                  <a:gd name="T66" fmla="*/ 2016 w 2056"/>
                  <a:gd name="T67" fmla="*/ 2583 h 2583"/>
                  <a:gd name="T68" fmla="*/ 1988 w 2056"/>
                  <a:gd name="T69" fmla="*/ 2572 h 2583"/>
                  <a:gd name="T70" fmla="*/ 2002 w 2056"/>
                  <a:gd name="T71" fmla="*/ 2581 h 2583"/>
                  <a:gd name="T72" fmla="*/ 2017 w 2056"/>
                  <a:gd name="T73" fmla="*/ 2583 h 2583"/>
                  <a:gd name="T74" fmla="*/ 2032 w 2056"/>
                  <a:gd name="T75" fmla="*/ 2580 h 2583"/>
                  <a:gd name="T76" fmla="*/ 2043 w 2056"/>
                  <a:gd name="T77" fmla="*/ 2571 h 2583"/>
                  <a:gd name="T78" fmla="*/ 2053 w 2056"/>
                  <a:gd name="T79" fmla="*/ 2559 h 2583"/>
                  <a:gd name="T80" fmla="*/ 2056 w 2056"/>
                  <a:gd name="T81" fmla="*/ 2544 h 2583"/>
                  <a:gd name="T82" fmla="*/ 2053 w 2056"/>
                  <a:gd name="T83" fmla="*/ 2528 h 2583"/>
                  <a:gd name="T84" fmla="*/ 2016 w 2056"/>
                  <a:gd name="T85" fmla="*/ 2503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56" h="2583">
                    <a:moveTo>
                      <a:pt x="2016" y="2503"/>
                    </a:moveTo>
                    <a:lnTo>
                      <a:pt x="2049" y="2520"/>
                    </a:lnTo>
                    <a:lnTo>
                      <a:pt x="2030" y="2494"/>
                    </a:lnTo>
                    <a:lnTo>
                      <a:pt x="1980" y="2420"/>
                    </a:lnTo>
                    <a:lnTo>
                      <a:pt x="1900" y="2305"/>
                    </a:lnTo>
                    <a:lnTo>
                      <a:pt x="1797" y="2155"/>
                    </a:lnTo>
                    <a:lnTo>
                      <a:pt x="1671" y="1977"/>
                    </a:lnTo>
                    <a:lnTo>
                      <a:pt x="1530" y="1776"/>
                    </a:lnTo>
                    <a:lnTo>
                      <a:pt x="1453" y="1670"/>
                    </a:lnTo>
                    <a:lnTo>
                      <a:pt x="1375" y="1561"/>
                    </a:lnTo>
                    <a:lnTo>
                      <a:pt x="1293" y="1449"/>
                    </a:lnTo>
                    <a:lnTo>
                      <a:pt x="1210" y="1336"/>
                    </a:lnTo>
                    <a:lnTo>
                      <a:pt x="1126" y="1223"/>
                    </a:lnTo>
                    <a:lnTo>
                      <a:pt x="1042" y="1110"/>
                    </a:lnTo>
                    <a:lnTo>
                      <a:pt x="956" y="999"/>
                    </a:lnTo>
                    <a:lnTo>
                      <a:pt x="871" y="888"/>
                    </a:lnTo>
                    <a:lnTo>
                      <a:pt x="786" y="780"/>
                    </a:lnTo>
                    <a:lnTo>
                      <a:pt x="703" y="677"/>
                    </a:lnTo>
                    <a:lnTo>
                      <a:pt x="622" y="577"/>
                    </a:lnTo>
                    <a:lnTo>
                      <a:pt x="542" y="482"/>
                    </a:lnTo>
                    <a:lnTo>
                      <a:pt x="465" y="393"/>
                    </a:lnTo>
                    <a:lnTo>
                      <a:pt x="390" y="311"/>
                    </a:lnTo>
                    <a:lnTo>
                      <a:pt x="355" y="273"/>
                    </a:lnTo>
                    <a:lnTo>
                      <a:pt x="320" y="237"/>
                    </a:lnTo>
                    <a:lnTo>
                      <a:pt x="287" y="203"/>
                    </a:lnTo>
                    <a:lnTo>
                      <a:pt x="254" y="170"/>
                    </a:lnTo>
                    <a:lnTo>
                      <a:pt x="222" y="140"/>
                    </a:lnTo>
                    <a:lnTo>
                      <a:pt x="192" y="112"/>
                    </a:lnTo>
                    <a:lnTo>
                      <a:pt x="162" y="88"/>
                    </a:lnTo>
                    <a:lnTo>
                      <a:pt x="134" y="64"/>
                    </a:lnTo>
                    <a:lnTo>
                      <a:pt x="107" y="44"/>
                    </a:lnTo>
                    <a:lnTo>
                      <a:pt x="81" y="27"/>
                    </a:lnTo>
                    <a:lnTo>
                      <a:pt x="56" y="12"/>
                    </a:lnTo>
                    <a:lnTo>
                      <a:pt x="31" y="0"/>
                    </a:lnTo>
                    <a:lnTo>
                      <a:pt x="0" y="74"/>
                    </a:lnTo>
                    <a:lnTo>
                      <a:pt x="19" y="82"/>
                    </a:lnTo>
                    <a:lnTo>
                      <a:pt x="39" y="94"/>
                    </a:lnTo>
                    <a:lnTo>
                      <a:pt x="61" y="110"/>
                    </a:lnTo>
                    <a:lnTo>
                      <a:pt x="86" y="128"/>
                    </a:lnTo>
                    <a:lnTo>
                      <a:pt x="111" y="148"/>
                    </a:lnTo>
                    <a:lnTo>
                      <a:pt x="139" y="173"/>
                    </a:lnTo>
                    <a:lnTo>
                      <a:pt x="168" y="198"/>
                    </a:lnTo>
                    <a:lnTo>
                      <a:pt x="199" y="227"/>
                    </a:lnTo>
                    <a:lnTo>
                      <a:pt x="231" y="258"/>
                    </a:lnTo>
                    <a:lnTo>
                      <a:pt x="264" y="292"/>
                    </a:lnTo>
                    <a:lnTo>
                      <a:pt x="297" y="327"/>
                    </a:lnTo>
                    <a:lnTo>
                      <a:pt x="332" y="365"/>
                    </a:lnTo>
                    <a:lnTo>
                      <a:pt x="405" y="446"/>
                    </a:lnTo>
                    <a:lnTo>
                      <a:pt x="481" y="534"/>
                    </a:lnTo>
                    <a:lnTo>
                      <a:pt x="560" y="628"/>
                    </a:lnTo>
                    <a:lnTo>
                      <a:pt x="641" y="727"/>
                    </a:lnTo>
                    <a:lnTo>
                      <a:pt x="724" y="830"/>
                    </a:lnTo>
                    <a:lnTo>
                      <a:pt x="808" y="937"/>
                    </a:lnTo>
                    <a:lnTo>
                      <a:pt x="892" y="1047"/>
                    </a:lnTo>
                    <a:lnTo>
                      <a:pt x="978" y="1158"/>
                    </a:lnTo>
                    <a:lnTo>
                      <a:pt x="1062" y="1271"/>
                    </a:lnTo>
                    <a:lnTo>
                      <a:pt x="1146" y="1384"/>
                    </a:lnTo>
                    <a:lnTo>
                      <a:pt x="1229" y="1496"/>
                    </a:lnTo>
                    <a:lnTo>
                      <a:pt x="1310" y="1608"/>
                    </a:lnTo>
                    <a:lnTo>
                      <a:pt x="1389" y="1717"/>
                    </a:lnTo>
                    <a:lnTo>
                      <a:pt x="1465" y="1822"/>
                    </a:lnTo>
                    <a:lnTo>
                      <a:pt x="1606" y="2022"/>
                    </a:lnTo>
                    <a:lnTo>
                      <a:pt x="1731" y="2200"/>
                    </a:lnTo>
                    <a:lnTo>
                      <a:pt x="1835" y="2351"/>
                    </a:lnTo>
                    <a:lnTo>
                      <a:pt x="1914" y="2466"/>
                    </a:lnTo>
                    <a:lnTo>
                      <a:pt x="1964" y="2539"/>
                    </a:lnTo>
                    <a:lnTo>
                      <a:pt x="1982" y="2565"/>
                    </a:lnTo>
                    <a:lnTo>
                      <a:pt x="2016" y="2583"/>
                    </a:lnTo>
                    <a:lnTo>
                      <a:pt x="1982" y="2565"/>
                    </a:lnTo>
                    <a:lnTo>
                      <a:pt x="1988" y="2572"/>
                    </a:lnTo>
                    <a:lnTo>
                      <a:pt x="1995" y="2577"/>
                    </a:lnTo>
                    <a:lnTo>
                      <a:pt x="2002" y="2581"/>
                    </a:lnTo>
                    <a:lnTo>
                      <a:pt x="2009" y="2583"/>
                    </a:lnTo>
                    <a:lnTo>
                      <a:pt x="2017" y="2583"/>
                    </a:lnTo>
                    <a:lnTo>
                      <a:pt x="2024" y="2582"/>
                    </a:lnTo>
                    <a:lnTo>
                      <a:pt x="2032" y="2580"/>
                    </a:lnTo>
                    <a:lnTo>
                      <a:pt x="2038" y="2575"/>
                    </a:lnTo>
                    <a:lnTo>
                      <a:pt x="2043" y="2571"/>
                    </a:lnTo>
                    <a:lnTo>
                      <a:pt x="2049" y="2566"/>
                    </a:lnTo>
                    <a:lnTo>
                      <a:pt x="2053" y="2559"/>
                    </a:lnTo>
                    <a:lnTo>
                      <a:pt x="2055" y="2552"/>
                    </a:lnTo>
                    <a:lnTo>
                      <a:pt x="2056" y="2544"/>
                    </a:lnTo>
                    <a:lnTo>
                      <a:pt x="2055" y="2537"/>
                    </a:lnTo>
                    <a:lnTo>
                      <a:pt x="2053" y="2528"/>
                    </a:lnTo>
                    <a:lnTo>
                      <a:pt x="2049" y="2520"/>
                    </a:lnTo>
                    <a:lnTo>
                      <a:pt x="2016" y="25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7" name="Freeform 1045"/>
              <p:cNvSpPr>
                <a:spLocks/>
              </p:cNvSpPr>
              <p:nvPr/>
            </p:nvSpPr>
            <p:spPr bwMode="auto">
              <a:xfrm>
                <a:off x="4070" y="2989"/>
                <a:ext cx="515" cy="16"/>
              </a:xfrm>
              <a:custGeom>
                <a:avLst/>
                <a:gdLst>
                  <a:gd name="T0" fmla="*/ 2572 w 2572"/>
                  <a:gd name="T1" fmla="*/ 39 h 80"/>
                  <a:gd name="T2" fmla="*/ 2533 w 2572"/>
                  <a:gd name="T3" fmla="*/ 0 h 80"/>
                  <a:gd name="T4" fmla="*/ 0 w 2572"/>
                  <a:gd name="T5" fmla="*/ 0 h 80"/>
                  <a:gd name="T6" fmla="*/ 0 w 2572"/>
                  <a:gd name="T7" fmla="*/ 80 h 80"/>
                  <a:gd name="T8" fmla="*/ 2533 w 2572"/>
                  <a:gd name="T9" fmla="*/ 80 h 80"/>
                  <a:gd name="T10" fmla="*/ 2572 w 2572"/>
                  <a:gd name="T11" fmla="*/ 39 h 80"/>
                  <a:gd name="T12" fmla="*/ 2533 w 2572"/>
                  <a:gd name="T13" fmla="*/ 80 h 80"/>
                  <a:gd name="T14" fmla="*/ 2542 w 2572"/>
                  <a:gd name="T15" fmla="*/ 79 h 80"/>
                  <a:gd name="T16" fmla="*/ 2550 w 2572"/>
                  <a:gd name="T17" fmla="*/ 77 h 80"/>
                  <a:gd name="T18" fmla="*/ 2557 w 2572"/>
                  <a:gd name="T19" fmla="*/ 72 h 80"/>
                  <a:gd name="T20" fmla="*/ 2562 w 2572"/>
                  <a:gd name="T21" fmla="*/ 67 h 80"/>
                  <a:gd name="T22" fmla="*/ 2567 w 2572"/>
                  <a:gd name="T23" fmla="*/ 61 h 80"/>
                  <a:gd name="T24" fmla="*/ 2570 w 2572"/>
                  <a:gd name="T25" fmla="*/ 54 h 80"/>
                  <a:gd name="T26" fmla="*/ 2572 w 2572"/>
                  <a:gd name="T27" fmla="*/ 47 h 80"/>
                  <a:gd name="T28" fmla="*/ 2572 w 2572"/>
                  <a:gd name="T29" fmla="*/ 39 h 80"/>
                  <a:gd name="T30" fmla="*/ 2572 w 2572"/>
                  <a:gd name="T31" fmla="*/ 32 h 80"/>
                  <a:gd name="T32" fmla="*/ 2570 w 2572"/>
                  <a:gd name="T33" fmla="*/ 25 h 80"/>
                  <a:gd name="T34" fmla="*/ 2567 w 2572"/>
                  <a:gd name="T35" fmla="*/ 18 h 80"/>
                  <a:gd name="T36" fmla="*/ 2562 w 2572"/>
                  <a:gd name="T37" fmla="*/ 13 h 80"/>
                  <a:gd name="T38" fmla="*/ 2557 w 2572"/>
                  <a:gd name="T39" fmla="*/ 7 h 80"/>
                  <a:gd name="T40" fmla="*/ 2550 w 2572"/>
                  <a:gd name="T41" fmla="*/ 3 h 80"/>
                  <a:gd name="T42" fmla="*/ 2542 w 2572"/>
                  <a:gd name="T43" fmla="*/ 1 h 80"/>
                  <a:gd name="T44" fmla="*/ 2533 w 2572"/>
                  <a:gd name="T45" fmla="*/ 0 h 80"/>
                  <a:gd name="T46" fmla="*/ 2572 w 2572"/>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2" h="80">
                    <a:moveTo>
                      <a:pt x="2572" y="39"/>
                    </a:moveTo>
                    <a:lnTo>
                      <a:pt x="2533" y="0"/>
                    </a:lnTo>
                    <a:lnTo>
                      <a:pt x="0" y="0"/>
                    </a:lnTo>
                    <a:lnTo>
                      <a:pt x="0" y="80"/>
                    </a:lnTo>
                    <a:lnTo>
                      <a:pt x="2533" y="80"/>
                    </a:lnTo>
                    <a:lnTo>
                      <a:pt x="2572" y="39"/>
                    </a:lnTo>
                    <a:lnTo>
                      <a:pt x="2533" y="80"/>
                    </a:lnTo>
                    <a:lnTo>
                      <a:pt x="2542" y="79"/>
                    </a:lnTo>
                    <a:lnTo>
                      <a:pt x="2550" y="77"/>
                    </a:lnTo>
                    <a:lnTo>
                      <a:pt x="2557" y="72"/>
                    </a:lnTo>
                    <a:lnTo>
                      <a:pt x="2562" y="67"/>
                    </a:lnTo>
                    <a:lnTo>
                      <a:pt x="2567" y="61"/>
                    </a:lnTo>
                    <a:lnTo>
                      <a:pt x="2570" y="54"/>
                    </a:lnTo>
                    <a:lnTo>
                      <a:pt x="2572" y="47"/>
                    </a:lnTo>
                    <a:lnTo>
                      <a:pt x="2572" y="39"/>
                    </a:lnTo>
                    <a:lnTo>
                      <a:pt x="2572" y="32"/>
                    </a:lnTo>
                    <a:lnTo>
                      <a:pt x="2570" y="25"/>
                    </a:lnTo>
                    <a:lnTo>
                      <a:pt x="2567" y="18"/>
                    </a:lnTo>
                    <a:lnTo>
                      <a:pt x="2562" y="13"/>
                    </a:lnTo>
                    <a:lnTo>
                      <a:pt x="2557" y="7"/>
                    </a:lnTo>
                    <a:lnTo>
                      <a:pt x="2550" y="3"/>
                    </a:lnTo>
                    <a:lnTo>
                      <a:pt x="2542" y="1"/>
                    </a:lnTo>
                    <a:lnTo>
                      <a:pt x="2533" y="0"/>
                    </a:lnTo>
                    <a:lnTo>
                      <a:pt x="2572"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8" name="Freeform 1046"/>
              <p:cNvSpPr>
                <a:spLocks/>
              </p:cNvSpPr>
              <p:nvPr/>
            </p:nvSpPr>
            <p:spPr bwMode="auto">
              <a:xfrm>
                <a:off x="4569" y="2996"/>
                <a:ext cx="16" cy="163"/>
              </a:xfrm>
              <a:custGeom>
                <a:avLst/>
                <a:gdLst>
                  <a:gd name="T0" fmla="*/ 41 w 80"/>
                  <a:gd name="T1" fmla="*/ 813 h 813"/>
                  <a:gd name="T2" fmla="*/ 80 w 80"/>
                  <a:gd name="T3" fmla="*/ 774 h 813"/>
                  <a:gd name="T4" fmla="*/ 80 w 80"/>
                  <a:gd name="T5" fmla="*/ 0 h 813"/>
                  <a:gd name="T6" fmla="*/ 0 w 80"/>
                  <a:gd name="T7" fmla="*/ 0 h 813"/>
                  <a:gd name="T8" fmla="*/ 0 w 80"/>
                  <a:gd name="T9" fmla="*/ 774 h 813"/>
                  <a:gd name="T10" fmla="*/ 41 w 80"/>
                  <a:gd name="T11" fmla="*/ 813 h 813"/>
                  <a:gd name="T12" fmla="*/ 0 w 80"/>
                  <a:gd name="T13" fmla="*/ 774 h 813"/>
                  <a:gd name="T14" fmla="*/ 1 w 80"/>
                  <a:gd name="T15" fmla="*/ 783 h 813"/>
                  <a:gd name="T16" fmla="*/ 3 w 80"/>
                  <a:gd name="T17" fmla="*/ 791 h 813"/>
                  <a:gd name="T18" fmla="*/ 7 w 80"/>
                  <a:gd name="T19" fmla="*/ 798 h 813"/>
                  <a:gd name="T20" fmla="*/ 13 w 80"/>
                  <a:gd name="T21" fmla="*/ 804 h 813"/>
                  <a:gd name="T22" fmla="*/ 19 w 80"/>
                  <a:gd name="T23" fmla="*/ 808 h 813"/>
                  <a:gd name="T24" fmla="*/ 26 w 80"/>
                  <a:gd name="T25" fmla="*/ 811 h 813"/>
                  <a:gd name="T26" fmla="*/ 33 w 80"/>
                  <a:gd name="T27" fmla="*/ 813 h 813"/>
                  <a:gd name="T28" fmla="*/ 41 w 80"/>
                  <a:gd name="T29" fmla="*/ 813 h 813"/>
                  <a:gd name="T30" fmla="*/ 48 w 80"/>
                  <a:gd name="T31" fmla="*/ 813 h 813"/>
                  <a:gd name="T32" fmla="*/ 55 w 80"/>
                  <a:gd name="T33" fmla="*/ 811 h 813"/>
                  <a:gd name="T34" fmla="*/ 62 w 80"/>
                  <a:gd name="T35" fmla="*/ 808 h 813"/>
                  <a:gd name="T36" fmla="*/ 68 w 80"/>
                  <a:gd name="T37" fmla="*/ 804 h 813"/>
                  <a:gd name="T38" fmla="*/ 72 w 80"/>
                  <a:gd name="T39" fmla="*/ 798 h 813"/>
                  <a:gd name="T40" fmla="*/ 77 w 80"/>
                  <a:gd name="T41" fmla="*/ 791 h 813"/>
                  <a:gd name="T42" fmla="*/ 79 w 80"/>
                  <a:gd name="T43" fmla="*/ 783 h 813"/>
                  <a:gd name="T44" fmla="*/ 80 w 80"/>
                  <a:gd name="T45" fmla="*/ 774 h 813"/>
                  <a:gd name="T46" fmla="*/ 41 w 80"/>
                  <a:gd name="T47"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13">
                    <a:moveTo>
                      <a:pt x="41" y="813"/>
                    </a:moveTo>
                    <a:lnTo>
                      <a:pt x="80" y="774"/>
                    </a:lnTo>
                    <a:lnTo>
                      <a:pt x="80" y="0"/>
                    </a:lnTo>
                    <a:lnTo>
                      <a:pt x="0" y="0"/>
                    </a:lnTo>
                    <a:lnTo>
                      <a:pt x="0" y="774"/>
                    </a:lnTo>
                    <a:lnTo>
                      <a:pt x="41" y="813"/>
                    </a:lnTo>
                    <a:lnTo>
                      <a:pt x="0" y="774"/>
                    </a:lnTo>
                    <a:lnTo>
                      <a:pt x="1" y="783"/>
                    </a:lnTo>
                    <a:lnTo>
                      <a:pt x="3" y="791"/>
                    </a:lnTo>
                    <a:lnTo>
                      <a:pt x="7" y="798"/>
                    </a:lnTo>
                    <a:lnTo>
                      <a:pt x="13" y="804"/>
                    </a:lnTo>
                    <a:lnTo>
                      <a:pt x="19" y="808"/>
                    </a:lnTo>
                    <a:lnTo>
                      <a:pt x="26" y="811"/>
                    </a:lnTo>
                    <a:lnTo>
                      <a:pt x="33" y="813"/>
                    </a:lnTo>
                    <a:lnTo>
                      <a:pt x="41" y="813"/>
                    </a:lnTo>
                    <a:lnTo>
                      <a:pt x="48" y="813"/>
                    </a:lnTo>
                    <a:lnTo>
                      <a:pt x="55" y="811"/>
                    </a:lnTo>
                    <a:lnTo>
                      <a:pt x="62" y="808"/>
                    </a:lnTo>
                    <a:lnTo>
                      <a:pt x="68" y="804"/>
                    </a:lnTo>
                    <a:lnTo>
                      <a:pt x="72" y="798"/>
                    </a:lnTo>
                    <a:lnTo>
                      <a:pt x="77" y="791"/>
                    </a:lnTo>
                    <a:lnTo>
                      <a:pt x="79" y="783"/>
                    </a:lnTo>
                    <a:lnTo>
                      <a:pt x="80" y="774"/>
                    </a:lnTo>
                    <a:lnTo>
                      <a:pt x="41" y="8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79" name="Freeform 1047"/>
              <p:cNvSpPr>
                <a:spLocks/>
              </p:cNvSpPr>
              <p:nvPr/>
            </p:nvSpPr>
            <p:spPr bwMode="auto">
              <a:xfrm>
                <a:off x="4052" y="3143"/>
                <a:ext cx="525" cy="16"/>
              </a:xfrm>
              <a:custGeom>
                <a:avLst/>
                <a:gdLst>
                  <a:gd name="T0" fmla="*/ 37 w 2627"/>
                  <a:gd name="T1" fmla="*/ 1 h 80"/>
                  <a:gd name="T2" fmla="*/ 40 w 2627"/>
                  <a:gd name="T3" fmla="*/ 80 h 80"/>
                  <a:gd name="T4" fmla="*/ 2627 w 2627"/>
                  <a:gd name="T5" fmla="*/ 80 h 80"/>
                  <a:gd name="T6" fmla="*/ 2627 w 2627"/>
                  <a:gd name="T7" fmla="*/ 0 h 80"/>
                  <a:gd name="T8" fmla="*/ 40 w 2627"/>
                  <a:gd name="T9" fmla="*/ 0 h 80"/>
                  <a:gd name="T10" fmla="*/ 37 w 2627"/>
                  <a:gd name="T11" fmla="*/ 1 h 80"/>
                  <a:gd name="T12" fmla="*/ 40 w 2627"/>
                  <a:gd name="T13" fmla="*/ 0 h 80"/>
                  <a:gd name="T14" fmla="*/ 31 w 2627"/>
                  <a:gd name="T15" fmla="*/ 1 h 80"/>
                  <a:gd name="T16" fmla="*/ 22 w 2627"/>
                  <a:gd name="T17" fmla="*/ 5 h 80"/>
                  <a:gd name="T18" fmla="*/ 16 w 2627"/>
                  <a:gd name="T19" fmla="*/ 8 h 80"/>
                  <a:gd name="T20" fmla="*/ 10 w 2627"/>
                  <a:gd name="T21" fmla="*/ 13 h 80"/>
                  <a:gd name="T22" fmla="*/ 6 w 2627"/>
                  <a:gd name="T23" fmla="*/ 19 h 80"/>
                  <a:gd name="T24" fmla="*/ 3 w 2627"/>
                  <a:gd name="T25" fmla="*/ 26 h 80"/>
                  <a:gd name="T26" fmla="*/ 1 w 2627"/>
                  <a:gd name="T27" fmla="*/ 33 h 80"/>
                  <a:gd name="T28" fmla="*/ 0 w 2627"/>
                  <a:gd name="T29" fmla="*/ 41 h 80"/>
                  <a:gd name="T30" fmla="*/ 1 w 2627"/>
                  <a:gd name="T31" fmla="*/ 48 h 80"/>
                  <a:gd name="T32" fmla="*/ 3 w 2627"/>
                  <a:gd name="T33" fmla="*/ 56 h 80"/>
                  <a:gd name="T34" fmla="*/ 6 w 2627"/>
                  <a:gd name="T35" fmla="*/ 62 h 80"/>
                  <a:gd name="T36" fmla="*/ 10 w 2627"/>
                  <a:gd name="T37" fmla="*/ 68 h 80"/>
                  <a:gd name="T38" fmla="*/ 16 w 2627"/>
                  <a:gd name="T39" fmla="*/ 74 h 80"/>
                  <a:gd name="T40" fmla="*/ 22 w 2627"/>
                  <a:gd name="T41" fmla="*/ 77 h 80"/>
                  <a:gd name="T42" fmla="*/ 31 w 2627"/>
                  <a:gd name="T43" fmla="*/ 80 h 80"/>
                  <a:gd name="T44" fmla="*/ 40 w 2627"/>
                  <a:gd name="T45" fmla="*/ 80 h 80"/>
                  <a:gd name="T46" fmla="*/ 37 w 2627"/>
                  <a:gd name="T47"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7" h="80">
                    <a:moveTo>
                      <a:pt x="37" y="1"/>
                    </a:moveTo>
                    <a:lnTo>
                      <a:pt x="40" y="80"/>
                    </a:lnTo>
                    <a:lnTo>
                      <a:pt x="2627" y="80"/>
                    </a:lnTo>
                    <a:lnTo>
                      <a:pt x="2627" y="0"/>
                    </a:lnTo>
                    <a:lnTo>
                      <a:pt x="40" y="0"/>
                    </a:lnTo>
                    <a:lnTo>
                      <a:pt x="37" y="1"/>
                    </a:lnTo>
                    <a:lnTo>
                      <a:pt x="40" y="0"/>
                    </a:lnTo>
                    <a:lnTo>
                      <a:pt x="31" y="1"/>
                    </a:lnTo>
                    <a:lnTo>
                      <a:pt x="22" y="5"/>
                    </a:lnTo>
                    <a:lnTo>
                      <a:pt x="16" y="8"/>
                    </a:lnTo>
                    <a:lnTo>
                      <a:pt x="10" y="13"/>
                    </a:lnTo>
                    <a:lnTo>
                      <a:pt x="6" y="19"/>
                    </a:lnTo>
                    <a:lnTo>
                      <a:pt x="3" y="26"/>
                    </a:lnTo>
                    <a:lnTo>
                      <a:pt x="1" y="33"/>
                    </a:lnTo>
                    <a:lnTo>
                      <a:pt x="0" y="41"/>
                    </a:lnTo>
                    <a:lnTo>
                      <a:pt x="1" y="48"/>
                    </a:lnTo>
                    <a:lnTo>
                      <a:pt x="3" y="56"/>
                    </a:lnTo>
                    <a:lnTo>
                      <a:pt x="6" y="62"/>
                    </a:lnTo>
                    <a:lnTo>
                      <a:pt x="10" y="68"/>
                    </a:lnTo>
                    <a:lnTo>
                      <a:pt x="16" y="74"/>
                    </a:lnTo>
                    <a:lnTo>
                      <a:pt x="22" y="77"/>
                    </a:lnTo>
                    <a:lnTo>
                      <a:pt x="31" y="80"/>
                    </a:lnTo>
                    <a:lnTo>
                      <a:pt x="40" y="80"/>
                    </a:lnTo>
                    <a:lnTo>
                      <a:pt x="37"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0" name="Freeform 1048"/>
              <p:cNvSpPr>
                <a:spLocks/>
              </p:cNvSpPr>
              <p:nvPr/>
            </p:nvSpPr>
            <p:spPr bwMode="auto">
              <a:xfrm>
                <a:off x="3982" y="3127"/>
                <a:ext cx="78" cy="32"/>
              </a:xfrm>
              <a:custGeom>
                <a:avLst/>
                <a:gdLst>
                  <a:gd name="T0" fmla="*/ 17 w 390"/>
                  <a:gd name="T1" fmla="*/ 74 h 162"/>
                  <a:gd name="T2" fmla="*/ 17 w 390"/>
                  <a:gd name="T3" fmla="*/ 74 h 162"/>
                  <a:gd name="T4" fmla="*/ 32 w 390"/>
                  <a:gd name="T5" fmla="*/ 83 h 162"/>
                  <a:gd name="T6" fmla="*/ 47 w 390"/>
                  <a:gd name="T7" fmla="*/ 92 h 162"/>
                  <a:gd name="T8" fmla="*/ 63 w 390"/>
                  <a:gd name="T9" fmla="*/ 101 h 162"/>
                  <a:gd name="T10" fmla="*/ 78 w 390"/>
                  <a:gd name="T11" fmla="*/ 108 h 162"/>
                  <a:gd name="T12" fmla="*/ 94 w 390"/>
                  <a:gd name="T13" fmla="*/ 115 h 162"/>
                  <a:gd name="T14" fmla="*/ 110 w 390"/>
                  <a:gd name="T15" fmla="*/ 122 h 162"/>
                  <a:gd name="T16" fmla="*/ 126 w 390"/>
                  <a:gd name="T17" fmla="*/ 128 h 162"/>
                  <a:gd name="T18" fmla="*/ 142 w 390"/>
                  <a:gd name="T19" fmla="*/ 132 h 162"/>
                  <a:gd name="T20" fmla="*/ 173 w 390"/>
                  <a:gd name="T21" fmla="*/ 142 h 162"/>
                  <a:gd name="T22" fmla="*/ 204 w 390"/>
                  <a:gd name="T23" fmla="*/ 148 h 162"/>
                  <a:gd name="T24" fmla="*/ 234 w 390"/>
                  <a:gd name="T25" fmla="*/ 154 h 162"/>
                  <a:gd name="T26" fmla="*/ 261 w 390"/>
                  <a:gd name="T27" fmla="*/ 157 h 162"/>
                  <a:gd name="T28" fmla="*/ 288 w 390"/>
                  <a:gd name="T29" fmla="*/ 160 h 162"/>
                  <a:gd name="T30" fmla="*/ 313 w 390"/>
                  <a:gd name="T31" fmla="*/ 161 h 162"/>
                  <a:gd name="T32" fmla="*/ 334 w 390"/>
                  <a:gd name="T33" fmla="*/ 162 h 162"/>
                  <a:gd name="T34" fmla="*/ 353 w 390"/>
                  <a:gd name="T35" fmla="*/ 162 h 162"/>
                  <a:gd name="T36" fmla="*/ 380 w 390"/>
                  <a:gd name="T37" fmla="*/ 161 h 162"/>
                  <a:gd name="T38" fmla="*/ 390 w 390"/>
                  <a:gd name="T39" fmla="*/ 160 h 162"/>
                  <a:gd name="T40" fmla="*/ 384 w 390"/>
                  <a:gd name="T41" fmla="*/ 81 h 162"/>
                  <a:gd name="T42" fmla="*/ 377 w 390"/>
                  <a:gd name="T43" fmla="*/ 81 h 162"/>
                  <a:gd name="T44" fmla="*/ 352 w 390"/>
                  <a:gd name="T45" fmla="*/ 82 h 162"/>
                  <a:gd name="T46" fmla="*/ 335 w 390"/>
                  <a:gd name="T47" fmla="*/ 82 h 162"/>
                  <a:gd name="T48" fmla="*/ 316 w 390"/>
                  <a:gd name="T49" fmla="*/ 81 h 162"/>
                  <a:gd name="T50" fmla="*/ 295 w 390"/>
                  <a:gd name="T51" fmla="*/ 80 h 162"/>
                  <a:gd name="T52" fmla="*/ 270 w 390"/>
                  <a:gd name="T53" fmla="*/ 78 h 162"/>
                  <a:gd name="T54" fmla="*/ 246 w 390"/>
                  <a:gd name="T55" fmla="*/ 75 h 162"/>
                  <a:gd name="T56" fmla="*/ 219 w 390"/>
                  <a:gd name="T57" fmla="*/ 70 h 162"/>
                  <a:gd name="T58" fmla="*/ 192 w 390"/>
                  <a:gd name="T59" fmla="*/ 64 h 162"/>
                  <a:gd name="T60" fmla="*/ 165 w 390"/>
                  <a:gd name="T61" fmla="*/ 57 h 162"/>
                  <a:gd name="T62" fmla="*/ 152 w 390"/>
                  <a:gd name="T63" fmla="*/ 53 h 162"/>
                  <a:gd name="T64" fmla="*/ 139 w 390"/>
                  <a:gd name="T65" fmla="*/ 47 h 162"/>
                  <a:gd name="T66" fmla="*/ 125 w 390"/>
                  <a:gd name="T67" fmla="*/ 42 h 162"/>
                  <a:gd name="T68" fmla="*/ 112 w 390"/>
                  <a:gd name="T69" fmla="*/ 37 h 162"/>
                  <a:gd name="T70" fmla="*/ 100 w 390"/>
                  <a:gd name="T71" fmla="*/ 30 h 162"/>
                  <a:gd name="T72" fmla="*/ 87 w 390"/>
                  <a:gd name="T73" fmla="*/ 24 h 162"/>
                  <a:gd name="T74" fmla="*/ 75 w 390"/>
                  <a:gd name="T75" fmla="*/ 16 h 162"/>
                  <a:gd name="T76" fmla="*/ 63 w 390"/>
                  <a:gd name="T77" fmla="*/ 8 h 162"/>
                  <a:gd name="T78" fmla="*/ 63 w 390"/>
                  <a:gd name="T79" fmla="*/ 8 h 162"/>
                  <a:gd name="T80" fmla="*/ 63 w 390"/>
                  <a:gd name="T81" fmla="*/ 8 h 162"/>
                  <a:gd name="T82" fmla="*/ 55 w 390"/>
                  <a:gd name="T83" fmla="*/ 4 h 162"/>
                  <a:gd name="T84" fmla="*/ 47 w 390"/>
                  <a:gd name="T85" fmla="*/ 0 h 162"/>
                  <a:gd name="T86" fmla="*/ 39 w 390"/>
                  <a:gd name="T87" fmla="*/ 0 h 162"/>
                  <a:gd name="T88" fmla="*/ 31 w 390"/>
                  <a:gd name="T89" fmla="*/ 1 h 162"/>
                  <a:gd name="T90" fmla="*/ 25 w 390"/>
                  <a:gd name="T91" fmla="*/ 4 h 162"/>
                  <a:gd name="T92" fmla="*/ 19 w 390"/>
                  <a:gd name="T93" fmla="*/ 7 h 162"/>
                  <a:gd name="T94" fmla="*/ 12 w 390"/>
                  <a:gd name="T95" fmla="*/ 12 h 162"/>
                  <a:gd name="T96" fmla="*/ 8 w 390"/>
                  <a:gd name="T97" fmla="*/ 17 h 162"/>
                  <a:gd name="T98" fmla="*/ 4 w 390"/>
                  <a:gd name="T99" fmla="*/ 24 h 162"/>
                  <a:gd name="T100" fmla="*/ 1 w 390"/>
                  <a:gd name="T101" fmla="*/ 31 h 162"/>
                  <a:gd name="T102" fmla="*/ 0 w 390"/>
                  <a:gd name="T103" fmla="*/ 39 h 162"/>
                  <a:gd name="T104" fmla="*/ 0 w 390"/>
                  <a:gd name="T105" fmla="*/ 46 h 162"/>
                  <a:gd name="T106" fmla="*/ 1 w 390"/>
                  <a:gd name="T107" fmla="*/ 54 h 162"/>
                  <a:gd name="T108" fmla="*/ 5 w 390"/>
                  <a:gd name="T109" fmla="*/ 60 h 162"/>
                  <a:gd name="T110" fmla="*/ 10 w 390"/>
                  <a:gd name="T111" fmla="*/ 68 h 162"/>
                  <a:gd name="T112" fmla="*/ 17 w 390"/>
                  <a:gd name="T113" fmla="*/ 7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0" h="162">
                    <a:moveTo>
                      <a:pt x="17" y="74"/>
                    </a:moveTo>
                    <a:lnTo>
                      <a:pt x="17" y="74"/>
                    </a:lnTo>
                    <a:lnTo>
                      <a:pt x="32" y="83"/>
                    </a:lnTo>
                    <a:lnTo>
                      <a:pt x="47" y="92"/>
                    </a:lnTo>
                    <a:lnTo>
                      <a:pt x="63" y="101"/>
                    </a:lnTo>
                    <a:lnTo>
                      <a:pt x="78" y="108"/>
                    </a:lnTo>
                    <a:lnTo>
                      <a:pt x="94" y="115"/>
                    </a:lnTo>
                    <a:lnTo>
                      <a:pt x="110" y="122"/>
                    </a:lnTo>
                    <a:lnTo>
                      <a:pt x="126" y="128"/>
                    </a:lnTo>
                    <a:lnTo>
                      <a:pt x="142" y="132"/>
                    </a:lnTo>
                    <a:lnTo>
                      <a:pt x="173" y="142"/>
                    </a:lnTo>
                    <a:lnTo>
                      <a:pt x="204" y="148"/>
                    </a:lnTo>
                    <a:lnTo>
                      <a:pt x="234" y="154"/>
                    </a:lnTo>
                    <a:lnTo>
                      <a:pt x="261" y="157"/>
                    </a:lnTo>
                    <a:lnTo>
                      <a:pt x="288" y="160"/>
                    </a:lnTo>
                    <a:lnTo>
                      <a:pt x="313" y="161"/>
                    </a:lnTo>
                    <a:lnTo>
                      <a:pt x="334" y="162"/>
                    </a:lnTo>
                    <a:lnTo>
                      <a:pt x="353" y="162"/>
                    </a:lnTo>
                    <a:lnTo>
                      <a:pt x="380" y="161"/>
                    </a:lnTo>
                    <a:lnTo>
                      <a:pt x="390" y="160"/>
                    </a:lnTo>
                    <a:lnTo>
                      <a:pt x="384" y="81"/>
                    </a:lnTo>
                    <a:lnTo>
                      <a:pt x="377" y="81"/>
                    </a:lnTo>
                    <a:lnTo>
                      <a:pt x="352" y="82"/>
                    </a:lnTo>
                    <a:lnTo>
                      <a:pt x="335" y="82"/>
                    </a:lnTo>
                    <a:lnTo>
                      <a:pt x="316" y="81"/>
                    </a:lnTo>
                    <a:lnTo>
                      <a:pt x="295" y="80"/>
                    </a:lnTo>
                    <a:lnTo>
                      <a:pt x="270" y="78"/>
                    </a:lnTo>
                    <a:lnTo>
                      <a:pt x="246" y="75"/>
                    </a:lnTo>
                    <a:lnTo>
                      <a:pt x="219" y="70"/>
                    </a:lnTo>
                    <a:lnTo>
                      <a:pt x="192" y="64"/>
                    </a:lnTo>
                    <a:lnTo>
                      <a:pt x="165" y="57"/>
                    </a:lnTo>
                    <a:lnTo>
                      <a:pt x="152" y="53"/>
                    </a:lnTo>
                    <a:lnTo>
                      <a:pt x="139" y="47"/>
                    </a:lnTo>
                    <a:lnTo>
                      <a:pt x="125" y="42"/>
                    </a:lnTo>
                    <a:lnTo>
                      <a:pt x="112" y="37"/>
                    </a:lnTo>
                    <a:lnTo>
                      <a:pt x="100" y="30"/>
                    </a:lnTo>
                    <a:lnTo>
                      <a:pt x="87" y="24"/>
                    </a:lnTo>
                    <a:lnTo>
                      <a:pt x="75" y="16"/>
                    </a:lnTo>
                    <a:lnTo>
                      <a:pt x="63" y="8"/>
                    </a:lnTo>
                    <a:lnTo>
                      <a:pt x="63" y="8"/>
                    </a:lnTo>
                    <a:lnTo>
                      <a:pt x="63" y="8"/>
                    </a:lnTo>
                    <a:lnTo>
                      <a:pt x="55" y="4"/>
                    </a:lnTo>
                    <a:lnTo>
                      <a:pt x="47" y="0"/>
                    </a:lnTo>
                    <a:lnTo>
                      <a:pt x="39" y="0"/>
                    </a:lnTo>
                    <a:lnTo>
                      <a:pt x="31" y="1"/>
                    </a:lnTo>
                    <a:lnTo>
                      <a:pt x="25" y="4"/>
                    </a:lnTo>
                    <a:lnTo>
                      <a:pt x="19" y="7"/>
                    </a:lnTo>
                    <a:lnTo>
                      <a:pt x="12" y="12"/>
                    </a:lnTo>
                    <a:lnTo>
                      <a:pt x="8" y="17"/>
                    </a:lnTo>
                    <a:lnTo>
                      <a:pt x="4" y="24"/>
                    </a:lnTo>
                    <a:lnTo>
                      <a:pt x="1" y="31"/>
                    </a:lnTo>
                    <a:lnTo>
                      <a:pt x="0" y="39"/>
                    </a:lnTo>
                    <a:lnTo>
                      <a:pt x="0" y="46"/>
                    </a:lnTo>
                    <a:lnTo>
                      <a:pt x="1" y="54"/>
                    </a:lnTo>
                    <a:lnTo>
                      <a:pt x="5" y="60"/>
                    </a:lnTo>
                    <a:lnTo>
                      <a:pt x="10" y="68"/>
                    </a:lnTo>
                    <a:lnTo>
                      <a:pt x="17"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1" name="Freeform 1049"/>
              <p:cNvSpPr>
                <a:spLocks/>
              </p:cNvSpPr>
              <p:nvPr/>
            </p:nvSpPr>
            <p:spPr bwMode="auto">
              <a:xfrm>
                <a:off x="3588" y="2642"/>
                <a:ext cx="407" cy="500"/>
              </a:xfrm>
              <a:custGeom>
                <a:avLst/>
                <a:gdLst>
                  <a:gd name="T0" fmla="*/ 42 w 2035"/>
                  <a:gd name="T1" fmla="*/ 78 h 2498"/>
                  <a:gd name="T2" fmla="*/ 48 w 2035"/>
                  <a:gd name="T3" fmla="*/ 79 h 2498"/>
                  <a:gd name="T4" fmla="*/ 57 w 2035"/>
                  <a:gd name="T5" fmla="*/ 82 h 2498"/>
                  <a:gd name="T6" fmla="*/ 88 w 2035"/>
                  <a:gd name="T7" fmla="*/ 95 h 2498"/>
                  <a:gd name="T8" fmla="*/ 126 w 2035"/>
                  <a:gd name="T9" fmla="*/ 121 h 2498"/>
                  <a:gd name="T10" fmla="*/ 169 w 2035"/>
                  <a:gd name="T11" fmla="*/ 157 h 2498"/>
                  <a:gd name="T12" fmla="*/ 217 w 2035"/>
                  <a:gd name="T13" fmla="*/ 204 h 2498"/>
                  <a:gd name="T14" fmla="*/ 271 w 2035"/>
                  <a:gd name="T15" fmla="*/ 260 h 2498"/>
                  <a:gd name="T16" fmla="*/ 327 w 2035"/>
                  <a:gd name="T17" fmla="*/ 323 h 2498"/>
                  <a:gd name="T18" fmla="*/ 388 w 2035"/>
                  <a:gd name="T19" fmla="*/ 396 h 2498"/>
                  <a:gd name="T20" fmla="*/ 517 w 2035"/>
                  <a:gd name="T21" fmla="*/ 560 h 2498"/>
                  <a:gd name="T22" fmla="*/ 656 w 2035"/>
                  <a:gd name="T23" fmla="*/ 746 h 2498"/>
                  <a:gd name="T24" fmla="*/ 801 w 2035"/>
                  <a:gd name="T25" fmla="*/ 948 h 2498"/>
                  <a:gd name="T26" fmla="*/ 950 w 2035"/>
                  <a:gd name="T27" fmla="*/ 1159 h 2498"/>
                  <a:gd name="T28" fmla="*/ 1251 w 2035"/>
                  <a:gd name="T29" fmla="*/ 1586 h 2498"/>
                  <a:gd name="T30" fmla="*/ 1397 w 2035"/>
                  <a:gd name="T31" fmla="*/ 1790 h 2498"/>
                  <a:gd name="T32" fmla="*/ 1538 w 2035"/>
                  <a:gd name="T33" fmla="*/ 1982 h 2498"/>
                  <a:gd name="T34" fmla="*/ 1669 w 2035"/>
                  <a:gd name="T35" fmla="*/ 2154 h 2498"/>
                  <a:gd name="T36" fmla="*/ 1788 w 2035"/>
                  <a:gd name="T37" fmla="*/ 2300 h 2498"/>
                  <a:gd name="T38" fmla="*/ 1845 w 2035"/>
                  <a:gd name="T39" fmla="*/ 2363 h 2498"/>
                  <a:gd name="T40" fmla="*/ 1896 w 2035"/>
                  <a:gd name="T41" fmla="*/ 2417 h 2498"/>
                  <a:gd name="T42" fmla="*/ 1945 w 2035"/>
                  <a:gd name="T43" fmla="*/ 2462 h 2498"/>
                  <a:gd name="T44" fmla="*/ 1989 w 2035"/>
                  <a:gd name="T45" fmla="*/ 2498 h 2498"/>
                  <a:gd name="T46" fmla="*/ 2017 w 2035"/>
                  <a:gd name="T47" fmla="*/ 2418 h 2498"/>
                  <a:gd name="T48" fmla="*/ 1975 w 2035"/>
                  <a:gd name="T49" fmla="*/ 2382 h 2498"/>
                  <a:gd name="T50" fmla="*/ 1928 w 2035"/>
                  <a:gd name="T51" fmla="*/ 2336 h 2498"/>
                  <a:gd name="T52" fmla="*/ 1877 w 2035"/>
                  <a:gd name="T53" fmla="*/ 2279 h 2498"/>
                  <a:gd name="T54" fmla="*/ 1792 w 2035"/>
                  <a:gd name="T55" fmla="*/ 2180 h 2498"/>
                  <a:gd name="T56" fmla="*/ 1668 w 2035"/>
                  <a:gd name="T57" fmla="*/ 2023 h 2498"/>
                  <a:gd name="T58" fmla="*/ 1532 w 2035"/>
                  <a:gd name="T59" fmla="*/ 1842 h 2498"/>
                  <a:gd name="T60" fmla="*/ 1390 w 2035"/>
                  <a:gd name="T61" fmla="*/ 1643 h 2498"/>
                  <a:gd name="T62" fmla="*/ 1167 w 2035"/>
                  <a:gd name="T63" fmla="*/ 1327 h 2498"/>
                  <a:gd name="T64" fmla="*/ 941 w 2035"/>
                  <a:gd name="T65" fmla="*/ 1006 h 2498"/>
                  <a:gd name="T66" fmla="*/ 793 w 2035"/>
                  <a:gd name="T67" fmla="*/ 799 h 2498"/>
                  <a:gd name="T68" fmla="*/ 650 w 2035"/>
                  <a:gd name="T69" fmla="*/ 603 h 2498"/>
                  <a:gd name="T70" fmla="*/ 514 w 2035"/>
                  <a:gd name="T71" fmla="*/ 426 h 2498"/>
                  <a:gd name="T72" fmla="*/ 419 w 2035"/>
                  <a:gd name="T73" fmla="*/ 307 h 2498"/>
                  <a:gd name="T74" fmla="*/ 358 w 2035"/>
                  <a:gd name="T75" fmla="*/ 238 h 2498"/>
                  <a:gd name="T76" fmla="*/ 302 w 2035"/>
                  <a:gd name="T77" fmla="*/ 175 h 2498"/>
                  <a:gd name="T78" fmla="*/ 248 w 2035"/>
                  <a:gd name="T79" fmla="*/ 122 h 2498"/>
                  <a:gd name="T80" fmla="*/ 197 w 2035"/>
                  <a:gd name="T81" fmla="*/ 76 h 2498"/>
                  <a:gd name="T82" fmla="*/ 150 w 2035"/>
                  <a:gd name="T83" fmla="*/ 40 h 2498"/>
                  <a:gd name="T84" fmla="*/ 105 w 2035"/>
                  <a:gd name="T85" fmla="*/ 14 h 2498"/>
                  <a:gd name="T86" fmla="*/ 72 w 2035"/>
                  <a:gd name="T87" fmla="*/ 3 h 2498"/>
                  <a:gd name="T88" fmla="*/ 49 w 2035"/>
                  <a:gd name="T89" fmla="*/ 0 h 2498"/>
                  <a:gd name="T90" fmla="*/ 38 w 2035"/>
                  <a:gd name="T91" fmla="*/ 0 h 2498"/>
                  <a:gd name="T92" fmla="*/ 29 w 2035"/>
                  <a:gd name="T93" fmla="*/ 1 h 2498"/>
                  <a:gd name="T94" fmla="*/ 14 w 2035"/>
                  <a:gd name="T95" fmla="*/ 7 h 2498"/>
                  <a:gd name="T96" fmla="*/ 4 w 2035"/>
                  <a:gd name="T97" fmla="*/ 19 h 2498"/>
                  <a:gd name="T98" fmla="*/ 0 w 2035"/>
                  <a:gd name="T99" fmla="*/ 34 h 2498"/>
                  <a:gd name="T100" fmla="*/ 1 w 2035"/>
                  <a:gd name="T101" fmla="*/ 48 h 2498"/>
                  <a:gd name="T102" fmla="*/ 6 w 2035"/>
                  <a:gd name="T103" fmla="*/ 61 h 2498"/>
                  <a:gd name="T104" fmla="*/ 17 w 2035"/>
                  <a:gd name="T105" fmla="*/ 72 h 2498"/>
                  <a:gd name="T106" fmla="*/ 32 w 2035"/>
                  <a:gd name="T107" fmla="*/ 78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5" h="2498">
                    <a:moveTo>
                      <a:pt x="42" y="78"/>
                    </a:moveTo>
                    <a:lnTo>
                      <a:pt x="42" y="78"/>
                    </a:lnTo>
                    <a:lnTo>
                      <a:pt x="45" y="79"/>
                    </a:lnTo>
                    <a:lnTo>
                      <a:pt x="48" y="79"/>
                    </a:lnTo>
                    <a:lnTo>
                      <a:pt x="53" y="81"/>
                    </a:lnTo>
                    <a:lnTo>
                      <a:pt x="57" y="82"/>
                    </a:lnTo>
                    <a:lnTo>
                      <a:pt x="72" y="87"/>
                    </a:lnTo>
                    <a:lnTo>
                      <a:pt x="88" y="95"/>
                    </a:lnTo>
                    <a:lnTo>
                      <a:pt x="105" y="107"/>
                    </a:lnTo>
                    <a:lnTo>
                      <a:pt x="126" y="121"/>
                    </a:lnTo>
                    <a:lnTo>
                      <a:pt x="147" y="138"/>
                    </a:lnTo>
                    <a:lnTo>
                      <a:pt x="169" y="157"/>
                    </a:lnTo>
                    <a:lnTo>
                      <a:pt x="193" y="179"/>
                    </a:lnTo>
                    <a:lnTo>
                      <a:pt x="217" y="204"/>
                    </a:lnTo>
                    <a:lnTo>
                      <a:pt x="244" y="231"/>
                    </a:lnTo>
                    <a:lnTo>
                      <a:pt x="271" y="260"/>
                    </a:lnTo>
                    <a:lnTo>
                      <a:pt x="298" y="290"/>
                    </a:lnTo>
                    <a:lnTo>
                      <a:pt x="327" y="323"/>
                    </a:lnTo>
                    <a:lnTo>
                      <a:pt x="357" y="359"/>
                    </a:lnTo>
                    <a:lnTo>
                      <a:pt x="388" y="396"/>
                    </a:lnTo>
                    <a:lnTo>
                      <a:pt x="451" y="475"/>
                    </a:lnTo>
                    <a:lnTo>
                      <a:pt x="517" y="560"/>
                    </a:lnTo>
                    <a:lnTo>
                      <a:pt x="585" y="651"/>
                    </a:lnTo>
                    <a:lnTo>
                      <a:pt x="656" y="746"/>
                    </a:lnTo>
                    <a:lnTo>
                      <a:pt x="728" y="845"/>
                    </a:lnTo>
                    <a:lnTo>
                      <a:pt x="801" y="948"/>
                    </a:lnTo>
                    <a:lnTo>
                      <a:pt x="876" y="1052"/>
                    </a:lnTo>
                    <a:lnTo>
                      <a:pt x="950" y="1159"/>
                    </a:lnTo>
                    <a:lnTo>
                      <a:pt x="1102" y="1373"/>
                    </a:lnTo>
                    <a:lnTo>
                      <a:pt x="1251" y="1586"/>
                    </a:lnTo>
                    <a:lnTo>
                      <a:pt x="1325" y="1689"/>
                    </a:lnTo>
                    <a:lnTo>
                      <a:pt x="1397" y="1790"/>
                    </a:lnTo>
                    <a:lnTo>
                      <a:pt x="1468" y="1888"/>
                    </a:lnTo>
                    <a:lnTo>
                      <a:pt x="1538" y="1982"/>
                    </a:lnTo>
                    <a:lnTo>
                      <a:pt x="1604" y="2071"/>
                    </a:lnTo>
                    <a:lnTo>
                      <a:pt x="1669" y="2154"/>
                    </a:lnTo>
                    <a:lnTo>
                      <a:pt x="1731" y="2230"/>
                    </a:lnTo>
                    <a:lnTo>
                      <a:pt x="1788" y="2300"/>
                    </a:lnTo>
                    <a:lnTo>
                      <a:pt x="1817" y="2333"/>
                    </a:lnTo>
                    <a:lnTo>
                      <a:pt x="1845" y="2363"/>
                    </a:lnTo>
                    <a:lnTo>
                      <a:pt x="1870" y="2390"/>
                    </a:lnTo>
                    <a:lnTo>
                      <a:pt x="1896" y="2417"/>
                    </a:lnTo>
                    <a:lnTo>
                      <a:pt x="1920" y="2440"/>
                    </a:lnTo>
                    <a:lnTo>
                      <a:pt x="1945" y="2462"/>
                    </a:lnTo>
                    <a:lnTo>
                      <a:pt x="1967" y="2481"/>
                    </a:lnTo>
                    <a:lnTo>
                      <a:pt x="1989" y="2498"/>
                    </a:lnTo>
                    <a:lnTo>
                      <a:pt x="2035" y="2432"/>
                    </a:lnTo>
                    <a:lnTo>
                      <a:pt x="2017" y="2418"/>
                    </a:lnTo>
                    <a:lnTo>
                      <a:pt x="1997" y="2401"/>
                    </a:lnTo>
                    <a:lnTo>
                      <a:pt x="1975" y="2382"/>
                    </a:lnTo>
                    <a:lnTo>
                      <a:pt x="1952" y="2359"/>
                    </a:lnTo>
                    <a:lnTo>
                      <a:pt x="1928" y="2336"/>
                    </a:lnTo>
                    <a:lnTo>
                      <a:pt x="1903" y="2308"/>
                    </a:lnTo>
                    <a:lnTo>
                      <a:pt x="1877" y="2279"/>
                    </a:lnTo>
                    <a:lnTo>
                      <a:pt x="1850" y="2249"/>
                    </a:lnTo>
                    <a:lnTo>
                      <a:pt x="1792" y="2180"/>
                    </a:lnTo>
                    <a:lnTo>
                      <a:pt x="1732" y="2105"/>
                    </a:lnTo>
                    <a:lnTo>
                      <a:pt x="1668" y="2023"/>
                    </a:lnTo>
                    <a:lnTo>
                      <a:pt x="1602" y="1934"/>
                    </a:lnTo>
                    <a:lnTo>
                      <a:pt x="1532" y="1842"/>
                    </a:lnTo>
                    <a:lnTo>
                      <a:pt x="1462" y="1745"/>
                    </a:lnTo>
                    <a:lnTo>
                      <a:pt x="1390" y="1643"/>
                    </a:lnTo>
                    <a:lnTo>
                      <a:pt x="1317" y="1540"/>
                    </a:lnTo>
                    <a:lnTo>
                      <a:pt x="1167" y="1327"/>
                    </a:lnTo>
                    <a:lnTo>
                      <a:pt x="1015" y="1113"/>
                    </a:lnTo>
                    <a:lnTo>
                      <a:pt x="941" y="1006"/>
                    </a:lnTo>
                    <a:lnTo>
                      <a:pt x="866" y="901"/>
                    </a:lnTo>
                    <a:lnTo>
                      <a:pt x="793" y="799"/>
                    </a:lnTo>
                    <a:lnTo>
                      <a:pt x="720" y="698"/>
                    </a:lnTo>
                    <a:lnTo>
                      <a:pt x="650" y="603"/>
                    </a:lnTo>
                    <a:lnTo>
                      <a:pt x="581" y="512"/>
                    </a:lnTo>
                    <a:lnTo>
                      <a:pt x="514" y="426"/>
                    </a:lnTo>
                    <a:lnTo>
                      <a:pt x="450" y="346"/>
                    </a:lnTo>
                    <a:lnTo>
                      <a:pt x="419" y="307"/>
                    </a:lnTo>
                    <a:lnTo>
                      <a:pt x="388" y="272"/>
                    </a:lnTo>
                    <a:lnTo>
                      <a:pt x="358" y="238"/>
                    </a:lnTo>
                    <a:lnTo>
                      <a:pt x="329" y="206"/>
                    </a:lnTo>
                    <a:lnTo>
                      <a:pt x="302" y="175"/>
                    </a:lnTo>
                    <a:lnTo>
                      <a:pt x="274" y="148"/>
                    </a:lnTo>
                    <a:lnTo>
                      <a:pt x="248" y="122"/>
                    </a:lnTo>
                    <a:lnTo>
                      <a:pt x="223" y="98"/>
                    </a:lnTo>
                    <a:lnTo>
                      <a:pt x="197" y="76"/>
                    </a:lnTo>
                    <a:lnTo>
                      <a:pt x="174" y="57"/>
                    </a:lnTo>
                    <a:lnTo>
                      <a:pt x="150" y="40"/>
                    </a:lnTo>
                    <a:lnTo>
                      <a:pt x="128" y="26"/>
                    </a:lnTo>
                    <a:lnTo>
                      <a:pt x="105" y="14"/>
                    </a:lnTo>
                    <a:lnTo>
                      <a:pt x="84" y="6"/>
                    </a:lnTo>
                    <a:lnTo>
                      <a:pt x="72" y="3"/>
                    </a:lnTo>
                    <a:lnTo>
                      <a:pt x="61" y="1"/>
                    </a:lnTo>
                    <a:lnTo>
                      <a:pt x="49" y="0"/>
                    </a:lnTo>
                    <a:lnTo>
                      <a:pt x="38" y="0"/>
                    </a:lnTo>
                    <a:lnTo>
                      <a:pt x="38" y="0"/>
                    </a:lnTo>
                    <a:lnTo>
                      <a:pt x="38" y="0"/>
                    </a:lnTo>
                    <a:lnTo>
                      <a:pt x="29" y="1"/>
                    </a:lnTo>
                    <a:lnTo>
                      <a:pt x="20" y="4"/>
                    </a:lnTo>
                    <a:lnTo>
                      <a:pt x="14" y="7"/>
                    </a:lnTo>
                    <a:lnTo>
                      <a:pt x="8" y="12"/>
                    </a:lnTo>
                    <a:lnTo>
                      <a:pt x="4" y="19"/>
                    </a:lnTo>
                    <a:lnTo>
                      <a:pt x="2" y="26"/>
                    </a:lnTo>
                    <a:lnTo>
                      <a:pt x="0" y="34"/>
                    </a:lnTo>
                    <a:lnTo>
                      <a:pt x="0" y="41"/>
                    </a:lnTo>
                    <a:lnTo>
                      <a:pt x="1" y="48"/>
                    </a:lnTo>
                    <a:lnTo>
                      <a:pt x="3" y="55"/>
                    </a:lnTo>
                    <a:lnTo>
                      <a:pt x="6" y="61"/>
                    </a:lnTo>
                    <a:lnTo>
                      <a:pt x="11" y="68"/>
                    </a:lnTo>
                    <a:lnTo>
                      <a:pt x="17" y="72"/>
                    </a:lnTo>
                    <a:lnTo>
                      <a:pt x="23" y="76"/>
                    </a:lnTo>
                    <a:lnTo>
                      <a:pt x="32" y="78"/>
                    </a:lnTo>
                    <a:lnTo>
                      <a:pt x="42" y="7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2" name="Freeform 1050"/>
              <p:cNvSpPr>
                <a:spLocks/>
              </p:cNvSpPr>
              <p:nvPr/>
            </p:nvSpPr>
            <p:spPr bwMode="auto">
              <a:xfrm>
                <a:off x="3241" y="2642"/>
                <a:ext cx="355" cy="309"/>
              </a:xfrm>
              <a:custGeom>
                <a:avLst/>
                <a:gdLst>
                  <a:gd name="T0" fmla="*/ 41 w 1776"/>
                  <a:gd name="T1" fmla="*/ 1545 h 1545"/>
                  <a:gd name="T2" fmla="*/ 98 w 1776"/>
                  <a:gd name="T3" fmla="*/ 1540 h 1545"/>
                  <a:gd name="T4" fmla="*/ 157 w 1776"/>
                  <a:gd name="T5" fmla="*/ 1527 h 1545"/>
                  <a:gd name="T6" fmla="*/ 215 w 1776"/>
                  <a:gd name="T7" fmla="*/ 1506 h 1545"/>
                  <a:gd name="T8" fmla="*/ 274 w 1776"/>
                  <a:gd name="T9" fmla="*/ 1478 h 1545"/>
                  <a:gd name="T10" fmla="*/ 333 w 1776"/>
                  <a:gd name="T11" fmla="*/ 1444 h 1545"/>
                  <a:gd name="T12" fmla="*/ 392 w 1776"/>
                  <a:gd name="T13" fmla="*/ 1404 h 1545"/>
                  <a:gd name="T14" fmla="*/ 452 w 1776"/>
                  <a:gd name="T15" fmla="*/ 1358 h 1545"/>
                  <a:gd name="T16" fmla="*/ 512 w 1776"/>
                  <a:gd name="T17" fmla="*/ 1309 h 1545"/>
                  <a:gd name="T18" fmla="*/ 571 w 1776"/>
                  <a:gd name="T19" fmla="*/ 1255 h 1545"/>
                  <a:gd name="T20" fmla="*/ 632 w 1776"/>
                  <a:gd name="T21" fmla="*/ 1197 h 1545"/>
                  <a:gd name="T22" fmla="*/ 751 w 1776"/>
                  <a:gd name="T23" fmla="*/ 1072 h 1545"/>
                  <a:gd name="T24" fmla="*/ 872 w 1776"/>
                  <a:gd name="T25" fmla="*/ 940 h 1545"/>
                  <a:gd name="T26" fmla="*/ 991 w 1776"/>
                  <a:gd name="T27" fmla="*/ 804 h 1545"/>
                  <a:gd name="T28" fmla="*/ 1222 w 1776"/>
                  <a:gd name="T29" fmla="*/ 537 h 1545"/>
                  <a:gd name="T30" fmla="*/ 1332 w 1776"/>
                  <a:gd name="T31" fmla="*/ 414 h 1545"/>
                  <a:gd name="T32" fmla="*/ 1438 w 1776"/>
                  <a:gd name="T33" fmla="*/ 303 h 1545"/>
                  <a:gd name="T34" fmla="*/ 1488 w 1776"/>
                  <a:gd name="T35" fmla="*/ 254 h 1545"/>
                  <a:gd name="T36" fmla="*/ 1537 w 1776"/>
                  <a:gd name="T37" fmla="*/ 211 h 1545"/>
                  <a:gd name="T38" fmla="*/ 1584 w 1776"/>
                  <a:gd name="T39" fmla="*/ 172 h 1545"/>
                  <a:gd name="T40" fmla="*/ 1628 w 1776"/>
                  <a:gd name="T41" fmla="*/ 140 h 1545"/>
                  <a:gd name="T42" fmla="*/ 1670 w 1776"/>
                  <a:gd name="T43" fmla="*/ 114 h 1545"/>
                  <a:gd name="T44" fmla="*/ 1708 w 1776"/>
                  <a:gd name="T45" fmla="*/ 95 h 1545"/>
                  <a:gd name="T46" fmla="*/ 1744 w 1776"/>
                  <a:gd name="T47" fmla="*/ 84 h 1545"/>
                  <a:gd name="T48" fmla="*/ 1776 w 1776"/>
                  <a:gd name="T49" fmla="*/ 78 h 1545"/>
                  <a:gd name="T50" fmla="*/ 1749 w 1776"/>
                  <a:gd name="T51" fmla="*/ 2 h 1545"/>
                  <a:gd name="T52" fmla="*/ 1702 w 1776"/>
                  <a:gd name="T53" fmla="*/ 12 h 1545"/>
                  <a:gd name="T54" fmla="*/ 1655 w 1776"/>
                  <a:gd name="T55" fmla="*/ 32 h 1545"/>
                  <a:gd name="T56" fmla="*/ 1607 w 1776"/>
                  <a:gd name="T57" fmla="*/ 58 h 1545"/>
                  <a:gd name="T58" fmla="*/ 1559 w 1776"/>
                  <a:gd name="T59" fmla="*/ 91 h 1545"/>
                  <a:gd name="T60" fmla="*/ 1510 w 1776"/>
                  <a:gd name="T61" fmla="*/ 130 h 1545"/>
                  <a:gd name="T62" fmla="*/ 1459 w 1776"/>
                  <a:gd name="T63" fmla="*/ 173 h 1545"/>
                  <a:gd name="T64" fmla="*/ 1408 w 1776"/>
                  <a:gd name="T65" fmla="*/ 221 h 1545"/>
                  <a:gd name="T66" fmla="*/ 1328 w 1776"/>
                  <a:gd name="T67" fmla="*/ 301 h 1545"/>
                  <a:gd name="T68" fmla="*/ 1218 w 1776"/>
                  <a:gd name="T69" fmla="*/ 420 h 1545"/>
                  <a:gd name="T70" fmla="*/ 1048 w 1776"/>
                  <a:gd name="T71" fmla="*/ 616 h 1545"/>
                  <a:gd name="T72" fmla="*/ 872 w 1776"/>
                  <a:gd name="T73" fmla="*/ 820 h 1545"/>
                  <a:gd name="T74" fmla="*/ 753 w 1776"/>
                  <a:gd name="T75" fmla="*/ 954 h 1545"/>
                  <a:gd name="T76" fmla="*/ 634 w 1776"/>
                  <a:gd name="T77" fmla="*/ 1081 h 1545"/>
                  <a:gd name="T78" fmla="*/ 546 w 1776"/>
                  <a:gd name="T79" fmla="*/ 1168 h 1545"/>
                  <a:gd name="T80" fmla="*/ 488 w 1776"/>
                  <a:gd name="T81" fmla="*/ 1223 h 1545"/>
                  <a:gd name="T82" fmla="*/ 431 w 1776"/>
                  <a:gd name="T83" fmla="*/ 1273 h 1545"/>
                  <a:gd name="T84" fmla="*/ 373 w 1776"/>
                  <a:gd name="T85" fmla="*/ 1319 h 1545"/>
                  <a:gd name="T86" fmla="*/ 318 w 1776"/>
                  <a:gd name="T87" fmla="*/ 1358 h 1545"/>
                  <a:gd name="T88" fmla="*/ 263 w 1776"/>
                  <a:gd name="T89" fmla="*/ 1393 h 1545"/>
                  <a:gd name="T90" fmla="*/ 210 w 1776"/>
                  <a:gd name="T91" fmla="*/ 1421 h 1545"/>
                  <a:gd name="T92" fmla="*/ 159 w 1776"/>
                  <a:gd name="T93" fmla="*/ 1442 h 1545"/>
                  <a:gd name="T94" fmla="*/ 110 w 1776"/>
                  <a:gd name="T95" fmla="*/ 1457 h 1545"/>
                  <a:gd name="T96" fmla="*/ 63 w 1776"/>
                  <a:gd name="T97" fmla="*/ 1464 h 1545"/>
                  <a:gd name="T98" fmla="*/ 41 w 1776"/>
                  <a:gd name="T99" fmla="*/ 1466 h 1545"/>
                  <a:gd name="T100" fmla="*/ 31 w 1776"/>
                  <a:gd name="T101" fmla="*/ 1466 h 1545"/>
                  <a:gd name="T102" fmla="*/ 16 w 1776"/>
                  <a:gd name="T103" fmla="*/ 1473 h 1545"/>
                  <a:gd name="T104" fmla="*/ 7 w 1776"/>
                  <a:gd name="T105" fmla="*/ 1484 h 1545"/>
                  <a:gd name="T106" fmla="*/ 1 w 1776"/>
                  <a:gd name="T107" fmla="*/ 1498 h 1545"/>
                  <a:gd name="T108" fmla="*/ 1 w 1776"/>
                  <a:gd name="T109" fmla="*/ 1512 h 1545"/>
                  <a:gd name="T110" fmla="*/ 7 w 1776"/>
                  <a:gd name="T111" fmla="*/ 1526 h 1545"/>
                  <a:gd name="T112" fmla="*/ 16 w 1776"/>
                  <a:gd name="T113" fmla="*/ 1538 h 1545"/>
                  <a:gd name="T114" fmla="*/ 31 w 1776"/>
                  <a:gd name="T115" fmla="*/ 15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6" h="1545">
                    <a:moveTo>
                      <a:pt x="41" y="1545"/>
                    </a:moveTo>
                    <a:lnTo>
                      <a:pt x="41" y="1545"/>
                    </a:lnTo>
                    <a:lnTo>
                      <a:pt x="69" y="1544"/>
                    </a:lnTo>
                    <a:lnTo>
                      <a:pt x="98" y="1540"/>
                    </a:lnTo>
                    <a:lnTo>
                      <a:pt x="128" y="1535"/>
                    </a:lnTo>
                    <a:lnTo>
                      <a:pt x="157" y="1527"/>
                    </a:lnTo>
                    <a:lnTo>
                      <a:pt x="186" y="1518"/>
                    </a:lnTo>
                    <a:lnTo>
                      <a:pt x="215" y="1506"/>
                    </a:lnTo>
                    <a:lnTo>
                      <a:pt x="244" y="1493"/>
                    </a:lnTo>
                    <a:lnTo>
                      <a:pt x="274" y="1478"/>
                    </a:lnTo>
                    <a:lnTo>
                      <a:pt x="304" y="1461"/>
                    </a:lnTo>
                    <a:lnTo>
                      <a:pt x="333" y="1444"/>
                    </a:lnTo>
                    <a:lnTo>
                      <a:pt x="362" y="1424"/>
                    </a:lnTo>
                    <a:lnTo>
                      <a:pt x="392" y="1404"/>
                    </a:lnTo>
                    <a:lnTo>
                      <a:pt x="422" y="1381"/>
                    </a:lnTo>
                    <a:lnTo>
                      <a:pt x="452" y="1358"/>
                    </a:lnTo>
                    <a:lnTo>
                      <a:pt x="482" y="1335"/>
                    </a:lnTo>
                    <a:lnTo>
                      <a:pt x="512" y="1309"/>
                    </a:lnTo>
                    <a:lnTo>
                      <a:pt x="542" y="1282"/>
                    </a:lnTo>
                    <a:lnTo>
                      <a:pt x="571" y="1255"/>
                    </a:lnTo>
                    <a:lnTo>
                      <a:pt x="601" y="1226"/>
                    </a:lnTo>
                    <a:lnTo>
                      <a:pt x="632" y="1197"/>
                    </a:lnTo>
                    <a:lnTo>
                      <a:pt x="692" y="1136"/>
                    </a:lnTo>
                    <a:lnTo>
                      <a:pt x="751" y="1072"/>
                    </a:lnTo>
                    <a:lnTo>
                      <a:pt x="812" y="1007"/>
                    </a:lnTo>
                    <a:lnTo>
                      <a:pt x="872" y="940"/>
                    </a:lnTo>
                    <a:lnTo>
                      <a:pt x="932" y="873"/>
                    </a:lnTo>
                    <a:lnTo>
                      <a:pt x="991" y="804"/>
                    </a:lnTo>
                    <a:lnTo>
                      <a:pt x="1108" y="669"/>
                    </a:lnTo>
                    <a:lnTo>
                      <a:pt x="1222" y="537"/>
                    </a:lnTo>
                    <a:lnTo>
                      <a:pt x="1278" y="474"/>
                    </a:lnTo>
                    <a:lnTo>
                      <a:pt x="1332" y="414"/>
                    </a:lnTo>
                    <a:lnTo>
                      <a:pt x="1385" y="356"/>
                    </a:lnTo>
                    <a:lnTo>
                      <a:pt x="1438" y="303"/>
                    </a:lnTo>
                    <a:lnTo>
                      <a:pt x="1463" y="279"/>
                    </a:lnTo>
                    <a:lnTo>
                      <a:pt x="1488" y="254"/>
                    </a:lnTo>
                    <a:lnTo>
                      <a:pt x="1512" y="232"/>
                    </a:lnTo>
                    <a:lnTo>
                      <a:pt x="1537" y="211"/>
                    </a:lnTo>
                    <a:lnTo>
                      <a:pt x="1560" y="190"/>
                    </a:lnTo>
                    <a:lnTo>
                      <a:pt x="1584" y="172"/>
                    </a:lnTo>
                    <a:lnTo>
                      <a:pt x="1606" y="155"/>
                    </a:lnTo>
                    <a:lnTo>
                      <a:pt x="1628" y="140"/>
                    </a:lnTo>
                    <a:lnTo>
                      <a:pt x="1650" y="126"/>
                    </a:lnTo>
                    <a:lnTo>
                      <a:pt x="1670" y="114"/>
                    </a:lnTo>
                    <a:lnTo>
                      <a:pt x="1689" y="104"/>
                    </a:lnTo>
                    <a:lnTo>
                      <a:pt x="1708" y="95"/>
                    </a:lnTo>
                    <a:lnTo>
                      <a:pt x="1726" y="88"/>
                    </a:lnTo>
                    <a:lnTo>
                      <a:pt x="1744" y="84"/>
                    </a:lnTo>
                    <a:lnTo>
                      <a:pt x="1760" y="81"/>
                    </a:lnTo>
                    <a:lnTo>
                      <a:pt x="1776" y="78"/>
                    </a:lnTo>
                    <a:lnTo>
                      <a:pt x="1772" y="0"/>
                    </a:lnTo>
                    <a:lnTo>
                      <a:pt x="1749" y="2"/>
                    </a:lnTo>
                    <a:lnTo>
                      <a:pt x="1725" y="6"/>
                    </a:lnTo>
                    <a:lnTo>
                      <a:pt x="1702" y="12"/>
                    </a:lnTo>
                    <a:lnTo>
                      <a:pt x="1679" y="22"/>
                    </a:lnTo>
                    <a:lnTo>
                      <a:pt x="1655" y="32"/>
                    </a:lnTo>
                    <a:lnTo>
                      <a:pt x="1632" y="44"/>
                    </a:lnTo>
                    <a:lnTo>
                      <a:pt x="1607" y="58"/>
                    </a:lnTo>
                    <a:lnTo>
                      <a:pt x="1584" y="74"/>
                    </a:lnTo>
                    <a:lnTo>
                      <a:pt x="1559" y="91"/>
                    </a:lnTo>
                    <a:lnTo>
                      <a:pt x="1535" y="109"/>
                    </a:lnTo>
                    <a:lnTo>
                      <a:pt x="1510" y="130"/>
                    </a:lnTo>
                    <a:lnTo>
                      <a:pt x="1485" y="151"/>
                    </a:lnTo>
                    <a:lnTo>
                      <a:pt x="1459" y="173"/>
                    </a:lnTo>
                    <a:lnTo>
                      <a:pt x="1433" y="197"/>
                    </a:lnTo>
                    <a:lnTo>
                      <a:pt x="1408" y="221"/>
                    </a:lnTo>
                    <a:lnTo>
                      <a:pt x="1381" y="247"/>
                    </a:lnTo>
                    <a:lnTo>
                      <a:pt x="1328" y="301"/>
                    </a:lnTo>
                    <a:lnTo>
                      <a:pt x="1274" y="360"/>
                    </a:lnTo>
                    <a:lnTo>
                      <a:pt x="1218" y="420"/>
                    </a:lnTo>
                    <a:lnTo>
                      <a:pt x="1162" y="484"/>
                    </a:lnTo>
                    <a:lnTo>
                      <a:pt x="1048" y="616"/>
                    </a:lnTo>
                    <a:lnTo>
                      <a:pt x="930" y="752"/>
                    </a:lnTo>
                    <a:lnTo>
                      <a:pt x="872" y="820"/>
                    </a:lnTo>
                    <a:lnTo>
                      <a:pt x="812" y="888"/>
                    </a:lnTo>
                    <a:lnTo>
                      <a:pt x="753" y="954"/>
                    </a:lnTo>
                    <a:lnTo>
                      <a:pt x="694" y="1018"/>
                    </a:lnTo>
                    <a:lnTo>
                      <a:pt x="634" y="1081"/>
                    </a:lnTo>
                    <a:lnTo>
                      <a:pt x="576" y="1141"/>
                    </a:lnTo>
                    <a:lnTo>
                      <a:pt x="546" y="1168"/>
                    </a:lnTo>
                    <a:lnTo>
                      <a:pt x="517" y="1196"/>
                    </a:lnTo>
                    <a:lnTo>
                      <a:pt x="488" y="1223"/>
                    </a:lnTo>
                    <a:lnTo>
                      <a:pt x="459" y="1248"/>
                    </a:lnTo>
                    <a:lnTo>
                      <a:pt x="431" y="1273"/>
                    </a:lnTo>
                    <a:lnTo>
                      <a:pt x="402" y="1296"/>
                    </a:lnTo>
                    <a:lnTo>
                      <a:pt x="373" y="1319"/>
                    </a:lnTo>
                    <a:lnTo>
                      <a:pt x="345" y="1339"/>
                    </a:lnTo>
                    <a:lnTo>
                      <a:pt x="318" y="1358"/>
                    </a:lnTo>
                    <a:lnTo>
                      <a:pt x="290" y="1376"/>
                    </a:lnTo>
                    <a:lnTo>
                      <a:pt x="263" y="1393"/>
                    </a:lnTo>
                    <a:lnTo>
                      <a:pt x="237" y="1408"/>
                    </a:lnTo>
                    <a:lnTo>
                      <a:pt x="210" y="1421"/>
                    </a:lnTo>
                    <a:lnTo>
                      <a:pt x="185" y="1433"/>
                    </a:lnTo>
                    <a:lnTo>
                      <a:pt x="159" y="1442"/>
                    </a:lnTo>
                    <a:lnTo>
                      <a:pt x="134" y="1451"/>
                    </a:lnTo>
                    <a:lnTo>
                      <a:pt x="110" y="1457"/>
                    </a:lnTo>
                    <a:lnTo>
                      <a:pt x="86" y="1461"/>
                    </a:lnTo>
                    <a:lnTo>
                      <a:pt x="63" y="1464"/>
                    </a:lnTo>
                    <a:lnTo>
                      <a:pt x="41" y="1466"/>
                    </a:lnTo>
                    <a:lnTo>
                      <a:pt x="41" y="1466"/>
                    </a:lnTo>
                    <a:lnTo>
                      <a:pt x="41" y="1466"/>
                    </a:lnTo>
                    <a:lnTo>
                      <a:pt x="31" y="1466"/>
                    </a:lnTo>
                    <a:lnTo>
                      <a:pt x="23" y="1469"/>
                    </a:lnTo>
                    <a:lnTo>
                      <a:pt x="16" y="1473"/>
                    </a:lnTo>
                    <a:lnTo>
                      <a:pt x="11" y="1477"/>
                    </a:lnTo>
                    <a:lnTo>
                      <a:pt x="7" y="1484"/>
                    </a:lnTo>
                    <a:lnTo>
                      <a:pt x="3" y="1490"/>
                    </a:lnTo>
                    <a:lnTo>
                      <a:pt x="1" y="1498"/>
                    </a:lnTo>
                    <a:lnTo>
                      <a:pt x="0" y="1505"/>
                    </a:lnTo>
                    <a:lnTo>
                      <a:pt x="1" y="1512"/>
                    </a:lnTo>
                    <a:lnTo>
                      <a:pt x="3" y="1520"/>
                    </a:lnTo>
                    <a:lnTo>
                      <a:pt x="7" y="1526"/>
                    </a:lnTo>
                    <a:lnTo>
                      <a:pt x="11" y="1533"/>
                    </a:lnTo>
                    <a:lnTo>
                      <a:pt x="16" y="1538"/>
                    </a:lnTo>
                    <a:lnTo>
                      <a:pt x="23" y="1541"/>
                    </a:lnTo>
                    <a:lnTo>
                      <a:pt x="31" y="1544"/>
                    </a:lnTo>
                    <a:lnTo>
                      <a:pt x="41" y="15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3" name="Freeform 1051"/>
              <p:cNvSpPr>
                <a:spLocks/>
              </p:cNvSpPr>
              <p:nvPr/>
            </p:nvSpPr>
            <p:spPr bwMode="auto">
              <a:xfrm>
                <a:off x="3147" y="2890"/>
                <a:ext cx="102" cy="61"/>
              </a:xfrm>
              <a:custGeom>
                <a:avLst/>
                <a:gdLst>
                  <a:gd name="T0" fmla="*/ 8 w 511"/>
                  <a:gd name="T1" fmla="*/ 62 h 304"/>
                  <a:gd name="T2" fmla="*/ 36 w 511"/>
                  <a:gd name="T3" fmla="*/ 101 h 304"/>
                  <a:gd name="T4" fmla="*/ 67 w 511"/>
                  <a:gd name="T5" fmla="*/ 136 h 304"/>
                  <a:gd name="T6" fmla="*/ 100 w 511"/>
                  <a:gd name="T7" fmla="*/ 167 h 304"/>
                  <a:gd name="T8" fmla="*/ 136 w 511"/>
                  <a:gd name="T9" fmla="*/ 195 h 304"/>
                  <a:gd name="T10" fmla="*/ 172 w 511"/>
                  <a:gd name="T11" fmla="*/ 217 h 304"/>
                  <a:gd name="T12" fmla="*/ 209 w 511"/>
                  <a:gd name="T13" fmla="*/ 237 h 304"/>
                  <a:gd name="T14" fmla="*/ 245 w 511"/>
                  <a:gd name="T15" fmla="*/ 253 h 304"/>
                  <a:gd name="T16" fmla="*/ 283 w 511"/>
                  <a:gd name="T17" fmla="*/ 267 h 304"/>
                  <a:gd name="T18" fmla="*/ 353 w 511"/>
                  <a:gd name="T19" fmla="*/ 286 h 304"/>
                  <a:gd name="T20" fmla="*/ 416 w 511"/>
                  <a:gd name="T21" fmla="*/ 297 h 304"/>
                  <a:gd name="T22" fmla="*/ 470 w 511"/>
                  <a:gd name="T23" fmla="*/ 302 h 304"/>
                  <a:gd name="T24" fmla="*/ 511 w 511"/>
                  <a:gd name="T25" fmla="*/ 304 h 304"/>
                  <a:gd name="T26" fmla="*/ 495 w 511"/>
                  <a:gd name="T27" fmla="*/ 225 h 304"/>
                  <a:gd name="T28" fmla="*/ 452 w 511"/>
                  <a:gd name="T29" fmla="*/ 221 h 304"/>
                  <a:gd name="T30" fmla="*/ 399 w 511"/>
                  <a:gd name="T31" fmla="*/ 214 h 304"/>
                  <a:gd name="T32" fmla="*/ 339 w 511"/>
                  <a:gd name="T33" fmla="*/ 201 h 304"/>
                  <a:gd name="T34" fmla="*/ 292 w 511"/>
                  <a:gd name="T35" fmla="*/ 185 h 304"/>
                  <a:gd name="T36" fmla="*/ 259 w 511"/>
                  <a:gd name="T37" fmla="*/ 172 h 304"/>
                  <a:gd name="T38" fmla="*/ 228 w 511"/>
                  <a:gd name="T39" fmla="*/ 157 h 304"/>
                  <a:gd name="T40" fmla="*/ 196 w 511"/>
                  <a:gd name="T41" fmla="*/ 139 h 304"/>
                  <a:gd name="T42" fmla="*/ 166 w 511"/>
                  <a:gd name="T43" fmla="*/ 118 h 304"/>
                  <a:gd name="T44" fmla="*/ 138 w 511"/>
                  <a:gd name="T45" fmla="*/ 94 h 304"/>
                  <a:gd name="T46" fmla="*/ 111 w 511"/>
                  <a:gd name="T47" fmla="*/ 67 h 304"/>
                  <a:gd name="T48" fmla="*/ 85 w 511"/>
                  <a:gd name="T49" fmla="*/ 35 h 304"/>
                  <a:gd name="T50" fmla="*/ 74 w 511"/>
                  <a:gd name="T51" fmla="*/ 19 h 304"/>
                  <a:gd name="T52" fmla="*/ 68 w 511"/>
                  <a:gd name="T53" fmla="*/ 11 h 304"/>
                  <a:gd name="T54" fmla="*/ 55 w 511"/>
                  <a:gd name="T55" fmla="*/ 2 h 304"/>
                  <a:gd name="T56" fmla="*/ 40 w 511"/>
                  <a:gd name="T57" fmla="*/ 0 h 304"/>
                  <a:gd name="T58" fmla="*/ 26 w 511"/>
                  <a:gd name="T59" fmla="*/ 3 h 304"/>
                  <a:gd name="T60" fmla="*/ 13 w 511"/>
                  <a:gd name="T61" fmla="*/ 11 h 304"/>
                  <a:gd name="T62" fmla="*/ 4 w 511"/>
                  <a:gd name="T63" fmla="*/ 23 h 304"/>
                  <a:gd name="T64" fmla="*/ 0 w 511"/>
                  <a:gd name="T65" fmla="*/ 37 h 304"/>
                  <a:gd name="T66" fmla="*/ 3 w 511"/>
                  <a:gd name="T67" fmla="*/ 5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304">
                    <a:moveTo>
                      <a:pt x="8" y="62"/>
                    </a:moveTo>
                    <a:lnTo>
                      <a:pt x="8" y="62"/>
                    </a:lnTo>
                    <a:lnTo>
                      <a:pt x="22" y="82"/>
                    </a:lnTo>
                    <a:lnTo>
                      <a:pt x="36" y="101"/>
                    </a:lnTo>
                    <a:lnTo>
                      <a:pt x="51" y="119"/>
                    </a:lnTo>
                    <a:lnTo>
                      <a:pt x="67" y="136"/>
                    </a:lnTo>
                    <a:lnTo>
                      <a:pt x="84" y="152"/>
                    </a:lnTo>
                    <a:lnTo>
                      <a:pt x="100" y="167"/>
                    </a:lnTo>
                    <a:lnTo>
                      <a:pt x="119" y="182"/>
                    </a:lnTo>
                    <a:lnTo>
                      <a:pt x="136" y="195"/>
                    </a:lnTo>
                    <a:lnTo>
                      <a:pt x="154" y="206"/>
                    </a:lnTo>
                    <a:lnTo>
                      <a:pt x="172" y="217"/>
                    </a:lnTo>
                    <a:lnTo>
                      <a:pt x="191" y="228"/>
                    </a:lnTo>
                    <a:lnTo>
                      <a:pt x="209" y="237"/>
                    </a:lnTo>
                    <a:lnTo>
                      <a:pt x="227" y="246"/>
                    </a:lnTo>
                    <a:lnTo>
                      <a:pt x="245" y="253"/>
                    </a:lnTo>
                    <a:lnTo>
                      <a:pt x="265" y="261"/>
                    </a:lnTo>
                    <a:lnTo>
                      <a:pt x="283" y="267"/>
                    </a:lnTo>
                    <a:lnTo>
                      <a:pt x="318" y="278"/>
                    </a:lnTo>
                    <a:lnTo>
                      <a:pt x="353" y="286"/>
                    </a:lnTo>
                    <a:lnTo>
                      <a:pt x="385" y="293"/>
                    </a:lnTo>
                    <a:lnTo>
                      <a:pt x="416" y="297"/>
                    </a:lnTo>
                    <a:lnTo>
                      <a:pt x="445" y="300"/>
                    </a:lnTo>
                    <a:lnTo>
                      <a:pt x="470" y="302"/>
                    </a:lnTo>
                    <a:lnTo>
                      <a:pt x="493" y="303"/>
                    </a:lnTo>
                    <a:lnTo>
                      <a:pt x="511" y="304"/>
                    </a:lnTo>
                    <a:lnTo>
                      <a:pt x="511" y="225"/>
                    </a:lnTo>
                    <a:lnTo>
                      <a:pt x="495" y="225"/>
                    </a:lnTo>
                    <a:lnTo>
                      <a:pt x="474" y="223"/>
                    </a:lnTo>
                    <a:lnTo>
                      <a:pt x="452" y="221"/>
                    </a:lnTo>
                    <a:lnTo>
                      <a:pt x="426" y="218"/>
                    </a:lnTo>
                    <a:lnTo>
                      <a:pt x="399" y="214"/>
                    </a:lnTo>
                    <a:lnTo>
                      <a:pt x="370" y="209"/>
                    </a:lnTo>
                    <a:lnTo>
                      <a:pt x="339" y="201"/>
                    </a:lnTo>
                    <a:lnTo>
                      <a:pt x="307" y="192"/>
                    </a:lnTo>
                    <a:lnTo>
                      <a:pt x="292" y="185"/>
                    </a:lnTo>
                    <a:lnTo>
                      <a:pt x="276" y="180"/>
                    </a:lnTo>
                    <a:lnTo>
                      <a:pt x="259" y="172"/>
                    </a:lnTo>
                    <a:lnTo>
                      <a:pt x="244" y="165"/>
                    </a:lnTo>
                    <a:lnTo>
                      <a:pt x="228" y="157"/>
                    </a:lnTo>
                    <a:lnTo>
                      <a:pt x="212" y="148"/>
                    </a:lnTo>
                    <a:lnTo>
                      <a:pt x="196" y="139"/>
                    </a:lnTo>
                    <a:lnTo>
                      <a:pt x="181" y="129"/>
                    </a:lnTo>
                    <a:lnTo>
                      <a:pt x="166" y="118"/>
                    </a:lnTo>
                    <a:lnTo>
                      <a:pt x="153" y="106"/>
                    </a:lnTo>
                    <a:lnTo>
                      <a:pt x="138" y="94"/>
                    </a:lnTo>
                    <a:lnTo>
                      <a:pt x="124" y="81"/>
                    </a:lnTo>
                    <a:lnTo>
                      <a:pt x="111" y="67"/>
                    </a:lnTo>
                    <a:lnTo>
                      <a:pt x="98" y="52"/>
                    </a:lnTo>
                    <a:lnTo>
                      <a:pt x="85" y="35"/>
                    </a:lnTo>
                    <a:lnTo>
                      <a:pt x="74" y="19"/>
                    </a:lnTo>
                    <a:lnTo>
                      <a:pt x="74" y="19"/>
                    </a:lnTo>
                    <a:lnTo>
                      <a:pt x="74" y="19"/>
                    </a:lnTo>
                    <a:lnTo>
                      <a:pt x="68" y="11"/>
                    </a:lnTo>
                    <a:lnTo>
                      <a:pt x="62" y="6"/>
                    </a:lnTo>
                    <a:lnTo>
                      <a:pt x="55" y="2"/>
                    </a:lnTo>
                    <a:lnTo>
                      <a:pt x="47" y="0"/>
                    </a:lnTo>
                    <a:lnTo>
                      <a:pt x="40" y="0"/>
                    </a:lnTo>
                    <a:lnTo>
                      <a:pt x="32" y="1"/>
                    </a:lnTo>
                    <a:lnTo>
                      <a:pt x="26" y="3"/>
                    </a:lnTo>
                    <a:lnTo>
                      <a:pt x="19" y="7"/>
                    </a:lnTo>
                    <a:lnTo>
                      <a:pt x="13" y="11"/>
                    </a:lnTo>
                    <a:lnTo>
                      <a:pt x="8" y="17"/>
                    </a:lnTo>
                    <a:lnTo>
                      <a:pt x="4" y="23"/>
                    </a:lnTo>
                    <a:lnTo>
                      <a:pt x="1" y="30"/>
                    </a:lnTo>
                    <a:lnTo>
                      <a:pt x="0" y="37"/>
                    </a:lnTo>
                    <a:lnTo>
                      <a:pt x="0" y="46"/>
                    </a:lnTo>
                    <a:lnTo>
                      <a:pt x="3" y="54"/>
                    </a:lnTo>
                    <a:lnTo>
                      <a:pt x="8"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4" name="Freeform 1052"/>
              <p:cNvSpPr>
                <a:spLocks/>
              </p:cNvSpPr>
              <p:nvPr/>
            </p:nvSpPr>
            <p:spPr bwMode="auto">
              <a:xfrm>
                <a:off x="2766" y="2226"/>
                <a:ext cx="396" cy="677"/>
              </a:xfrm>
              <a:custGeom>
                <a:avLst/>
                <a:gdLst>
                  <a:gd name="T0" fmla="*/ 75 w 1977"/>
                  <a:gd name="T1" fmla="*/ 62 h 3383"/>
                  <a:gd name="T2" fmla="*/ 5 w 1977"/>
                  <a:gd name="T3" fmla="*/ 59 h 3383"/>
                  <a:gd name="T4" fmla="*/ 19 w 1977"/>
                  <a:gd name="T5" fmla="*/ 84 h 3383"/>
                  <a:gd name="T6" fmla="*/ 59 w 1977"/>
                  <a:gd name="T7" fmla="*/ 159 h 3383"/>
                  <a:gd name="T8" fmla="*/ 123 w 1977"/>
                  <a:gd name="T9" fmla="*/ 275 h 3383"/>
                  <a:gd name="T10" fmla="*/ 207 w 1977"/>
                  <a:gd name="T11" fmla="*/ 429 h 3383"/>
                  <a:gd name="T12" fmla="*/ 309 w 1977"/>
                  <a:gd name="T13" fmla="*/ 617 h 3383"/>
                  <a:gd name="T14" fmla="*/ 426 w 1977"/>
                  <a:gd name="T15" fmla="*/ 831 h 3383"/>
                  <a:gd name="T16" fmla="*/ 558 w 1977"/>
                  <a:gd name="T17" fmla="*/ 1069 h 3383"/>
                  <a:gd name="T18" fmla="*/ 700 w 1977"/>
                  <a:gd name="T19" fmla="*/ 1323 h 3383"/>
                  <a:gd name="T20" fmla="*/ 849 w 1977"/>
                  <a:gd name="T21" fmla="*/ 1591 h 3383"/>
                  <a:gd name="T22" fmla="*/ 1005 w 1977"/>
                  <a:gd name="T23" fmla="*/ 1865 h 3383"/>
                  <a:gd name="T24" fmla="*/ 1164 w 1977"/>
                  <a:gd name="T25" fmla="*/ 2142 h 3383"/>
                  <a:gd name="T26" fmla="*/ 1322 w 1977"/>
                  <a:gd name="T27" fmla="*/ 2416 h 3383"/>
                  <a:gd name="T28" fmla="*/ 1401 w 1977"/>
                  <a:gd name="T29" fmla="*/ 2550 h 3383"/>
                  <a:gd name="T30" fmla="*/ 1479 w 1977"/>
                  <a:gd name="T31" fmla="*/ 2683 h 3383"/>
                  <a:gd name="T32" fmla="*/ 1556 w 1977"/>
                  <a:gd name="T33" fmla="*/ 2811 h 3383"/>
                  <a:gd name="T34" fmla="*/ 1630 w 1977"/>
                  <a:gd name="T35" fmla="*/ 2936 h 3383"/>
                  <a:gd name="T36" fmla="*/ 1704 w 1977"/>
                  <a:gd name="T37" fmla="*/ 3055 h 3383"/>
                  <a:gd name="T38" fmla="*/ 1775 w 1977"/>
                  <a:gd name="T39" fmla="*/ 3171 h 3383"/>
                  <a:gd name="T40" fmla="*/ 1845 w 1977"/>
                  <a:gd name="T41" fmla="*/ 3280 h 3383"/>
                  <a:gd name="T42" fmla="*/ 1911 w 1977"/>
                  <a:gd name="T43" fmla="*/ 3383 h 3383"/>
                  <a:gd name="T44" fmla="*/ 1977 w 1977"/>
                  <a:gd name="T45" fmla="*/ 3340 h 3383"/>
                  <a:gd name="T46" fmla="*/ 1912 w 1977"/>
                  <a:gd name="T47" fmla="*/ 3238 h 3383"/>
                  <a:gd name="T48" fmla="*/ 1842 w 1977"/>
                  <a:gd name="T49" fmla="*/ 3129 h 3383"/>
                  <a:gd name="T50" fmla="*/ 1772 w 1977"/>
                  <a:gd name="T51" fmla="*/ 3014 h 3383"/>
                  <a:gd name="T52" fmla="*/ 1699 w 1977"/>
                  <a:gd name="T53" fmla="*/ 2895 h 3383"/>
                  <a:gd name="T54" fmla="*/ 1624 w 1977"/>
                  <a:gd name="T55" fmla="*/ 2770 h 3383"/>
                  <a:gd name="T56" fmla="*/ 1547 w 1977"/>
                  <a:gd name="T57" fmla="*/ 2642 h 3383"/>
                  <a:gd name="T58" fmla="*/ 1470 w 1977"/>
                  <a:gd name="T59" fmla="*/ 2510 h 3383"/>
                  <a:gd name="T60" fmla="*/ 1391 w 1977"/>
                  <a:gd name="T61" fmla="*/ 2377 h 3383"/>
                  <a:gd name="T62" fmla="*/ 1232 w 1977"/>
                  <a:gd name="T63" fmla="*/ 2103 h 3383"/>
                  <a:gd name="T64" fmla="*/ 1074 w 1977"/>
                  <a:gd name="T65" fmla="*/ 1826 h 3383"/>
                  <a:gd name="T66" fmla="*/ 920 w 1977"/>
                  <a:gd name="T67" fmla="*/ 1552 h 3383"/>
                  <a:gd name="T68" fmla="*/ 769 w 1977"/>
                  <a:gd name="T69" fmla="*/ 1285 h 3383"/>
                  <a:gd name="T70" fmla="*/ 628 w 1977"/>
                  <a:gd name="T71" fmla="*/ 1030 h 3383"/>
                  <a:gd name="T72" fmla="*/ 497 w 1977"/>
                  <a:gd name="T73" fmla="*/ 793 h 3383"/>
                  <a:gd name="T74" fmla="*/ 378 w 1977"/>
                  <a:gd name="T75" fmla="*/ 578 h 3383"/>
                  <a:gd name="T76" fmla="*/ 276 w 1977"/>
                  <a:gd name="T77" fmla="*/ 391 h 3383"/>
                  <a:gd name="T78" fmla="*/ 193 w 1977"/>
                  <a:gd name="T79" fmla="*/ 236 h 3383"/>
                  <a:gd name="T80" fmla="*/ 129 w 1977"/>
                  <a:gd name="T81" fmla="*/ 120 h 3383"/>
                  <a:gd name="T82" fmla="*/ 90 w 1977"/>
                  <a:gd name="T83" fmla="*/ 47 h 3383"/>
                  <a:gd name="T84" fmla="*/ 76 w 1977"/>
                  <a:gd name="T85" fmla="*/ 21 h 3383"/>
                  <a:gd name="T86" fmla="*/ 7 w 1977"/>
                  <a:gd name="T87" fmla="*/ 18 h 3383"/>
                  <a:gd name="T88" fmla="*/ 76 w 1977"/>
                  <a:gd name="T89" fmla="*/ 21 h 3383"/>
                  <a:gd name="T90" fmla="*/ 70 w 1977"/>
                  <a:gd name="T91" fmla="*/ 13 h 3383"/>
                  <a:gd name="T92" fmla="*/ 65 w 1977"/>
                  <a:gd name="T93" fmla="*/ 7 h 3383"/>
                  <a:gd name="T94" fmla="*/ 58 w 1977"/>
                  <a:gd name="T95" fmla="*/ 3 h 3383"/>
                  <a:gd name="T96" fmla="*/ 50 w 1977"/>
                  <a:gd name="T97" fmla="*/ 1 h 3383"/>
                  <a:gd name="T98" fmla="*/ 44 w 1977"/>
                  <a:gd name="T99" fmla="*/ 0 h 3383"/>
                  <a:gd name="T100" fmla="*/ 36 w 1977"/>
                  <a:gd name="T101" fmla="*/ 0 h 3383"/>
                  <a:gd name="T102" fmla="*/ 29 w 1977"/>
                  <a:gd name="T103" fmla="*/ 2 h 3383"/>
                  <a:gd name="T104" fmla="*/ 21 w 1977"/>
                  <a:gd name="T105" fmla="*/ 5 h 3383"/>
                  <a:gd name="T106" fmla="*/ 15 w 1977"/>
                  <a:gd name="T107" fmla="*/ 8 h 3383"/>
                  <a:gd name="T108" fmla="*/ 10 w 1977"/>
                  <a:gd name="T109" fmla="*/ 14 h 3383"/>
                  <a:gd name="T110" fmla="*/ 5 w 1977"/>
                  <a:gd name="T111" fmla="*/ 20 h 3383"/>
                  <a:gd name="T112" fmla="*/ 2 w 1977"/>
                  <a:gd name="T113" fmla="*/ 27 h 3383"/>
                  <a:gd name="T114" fmla="*/ 0 w 1977"/>
                  <a:gd name="T115" fmla="*/ 34 h 3383"/>
                  <a:gd name="T116" fmla="*/ 0 w 1977"/>
                  <a:gd name="T117" fmla="*/ 42 h 3383"/>
                  <a:gd name="T118" fmla="*/ 2 w 1977"/>
                  <a:gd name="T119" fmla="*/ 50 h 3383"/>
                  <a:gd name="T120" fmla="*/ 5 w 1977"/>
                  <a:gd name="T121" fmla="*/ 59 h 3383"/>
                  <a:gd name="T122" fmla="*/ 75 w 1977"/>
                  <a:gd name="T123" fmla="*/ 62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7" h="3383">
                    <a:moveTo>
                      <a:pt x="75" y="62"/>
                    </a:moveTo>
                    <a:lnTo>
                      <a:pt x="5" y="59"/>
                    </a:lnTo>
                    <a:lnTo>
                      <a:pt x="19" y="84"/>
                    </a:lnTo>
                    <a:lnTo>
                      <a:pt x="59" y="159"/>
                    </a:lnTo>
                    <a:lnTo>
                      <a:pt x="123" y="275"/>
                    </a:lnTo>
                    <a:lnTo>
                      <a:pt x="207" y="429"/>
                    </a:lnTo>
                    <a:lnTo>
                      <a:pt x="309" y="617"/>
                    </a:lnTo>
                    <a:lnTo>
                      <a:pt x="426" y="831"/>
                    </a:lnTo>
                    <a:lnTo>
                      <a:pt x="558" y="1069"/>
                    </a:lnTo>
                    <a:lnTo>
                      <a:pt x="700" y="1323"/>
                    </a:lnTo>
                    <a:lnTo>
                      <a:pt x="849" y="1591"/>
                    </a:lnTo>
                    <a:lnTo>
                      <a:pt x="1005" y="1865"/>
                    </a:lnTo>
                    <a:lnTo>
                      <a:pt x="1164" y="2142"/>
                    </a:lnTo>
                    <a:lnTo>
                      <a:pt x="1322" y="2416"/>
                    </a:lnTo>
                    <a:lnTo>
                      <a:pt x="1401" y="2550"/>
                    </a:lnTo>
                    <a:lnTo>
                      <a:pt x="1479" y="2683"/>
                    </a:lnTo>
                    <a:lnTo>
                      <a:pt x="1556" y="2811"/>
                    </a:lnTo>
                    <a:lnTo>
                      <a:pt x="1630" y="2936"/>
                    </a:lnTo>
                    <a:lnTo>
                      <a:pt x="1704" y="3055"/>
                    </a:lnTo>
                    <a:lnTo>
                      <a:pt x="1775" y="3171"/>
                    </a:lnTo>
                    <a:lnTo>
                      <a:pt x="1845" y="3280"/>
                    </a:lnTo>
                    <a:lnTo>
                      <a:pt x="1911" y="3383"/>
                    </a:lnTo>
                    <a:lnTo>
                      <a:pt x="1977" y="3340"/>
                    </a:lnTo>
                    <a:lnTo>
                      <a:pt x="1912" y="3238"/>
                    </a:lnTo>
                    <a:lnTo>
                      <a:pt x="1842" y="3129"/>
                    </a:lnTo>
                    <a:lnTo>
                      <a:pt x="1772" y="3014"/>
                    </a:lnTo>
                    <a:lnTo>
                      <a:pt x="1699" y="2895"/>
                    </a:lnTo>
                    <a:lnTo>
                      <a:pt x="1624" y="2770"/>
                    </a:lnTo>
                    <a:lnTo>
                      <a:pt x="1547" y="2642"/>
                    </a:lnTo>
                    <a:lnTo>
                      <a:pt x="1470" y="2510"/>
                    </a:lnTo>
                    <a:lnTo>
                      <a:pt x="1391" y="2377"/>
                    </a:lnTo>
                    <a:lnTo>
                      <a:pt x="1232" y="2103"/>
                    </a:lnTo>
                    <a:lnTo>
                      <a:pt x="1074" y="1826"/>
                    </a:lnTo>
                    <a:lnTo>
                      <a:pt x="920" y="1552"/>
                    </a:lnTo>
                    <a:lnTo>
                      <a:pt x="769" y="1285"/>
                    </a:lnTo>
                    <a:lnTo>
                      <a:pt x="628" y="1030"/>
                    </a:lnTo>
                    <a:lnTo>
                      <a:pt x="497" y="793"/>
                    </a:lnTo>
                    <a:lnTo>
                      <a:pt x="378" y="578"/>
                    </a:lnTo>
                    <a:lnTo>
                      <a:pt x="276" y="391"/>
                    </a:lnTo>
                    <a:lnTo>
                      <a:pt x="193" y="236"/>
                    </a:lnTo>
                    <a:lnTo>
                      <a:pt x="129" y="120"/>
                    </a:lnTo>
                    <a:lnTo>
                      <a:pt x="90" y="47"/>
                    </a:lnTo>
                    <a:lnTo>
                      <a:pt x="76" y="21"/>
                    </a:lnTo>
                    <a:lnTo>
                      <a:pt x="7" y="18"/>
                    </a:lnTo>
                    <a:lnTo>
                      <a:pt x="76" y="21"/>
                    </a:lnTo>
                    <a:lnTo>
                      <a:pt x="70" y="13"/>
                    </a:lnTo>
                    <a:lnTo>
                      <a:pt x="65" y="7"/>
                    </a:lnTo>
                    <a:lnTo>
                      <a:pt x="58" y="3"/>
                    </a:lnTo>
                    <a:lnTo>
                      <a:pt x="50" y="1"/>
                    </a:lnTo>
                    <a:lnTo>
                      <a:pt x="44" y="0"/>
                    </a:lnTo>
                    <a:lnTo>
                      <a:pt x="36" y="0"/>
                    </a:lnTo>
                    <a:lnTo>
                      <a:pt x="29" y="2"/>
                    </a:lnTo>
                    <a:lnTo>
                      <a:pt x="21" y="5"/>
                    </a:lnTo>
                    <a:lnTo>
                      <a:pt x="15" y="8"/>
                    </a:lnTo>
                    <a:lnTo>
                      <a:pt x="10" y="14"/>
                    </a:lnTo>
                    <a:lnTo>
                      <a:pt x="5" y="20"/>
                    </a:lnTo>
                    <a:lnTo>
                      <a:pt x="2" y="27"/>
                    </a:lnTo>
                    <a:lnTo>
                      <a:pt x="0" y="34"/>
                    </a:lnTo>
                    <a:lnTo>
                      <a:pt x="0" y="42"/>
                    </a:lnTo>
                    <a:lnTo>
                      <a:pt x="2" y="50"/>
                    </a:lnTo>
                    <a:lnTo>
                      <a:pt x="5" y="59"/>
                    </a:lnTo>
                    <a:lnTo>
                      <a:pt x="75"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5" name="Freeform 1053"/>
              <p:cNvSpPr>
                <a:spLocks/>
              </p:cNvSpPr>
              <p:nvPr/>
            </p:nvSpPr>
            <p:spPr bwMode="auto">
              <a:xfrm>
                <a:off x="2473" y="2230"/>
                <a:ext cx="308" cy="428"/>
              </a:xfrm>
              <a:custGeom>
                <a:avLst/>
                <a:gdLst>
                  <a:gd name="T0" fmla="*/ 58 w 1541"/>
                  <a:gd name="T1" fmla="*/ 2137 h 2141"/>
                  <a:gd name="T2" fmla="*/ 87 w 1541"/>
                  <a:gd name="T3" fmla="*/ 2117 h 2141"/>
                  <a:gd name="T4" fmla="*/ 118 w 1541"/>
                  <a:gd name="T5" fmla="*/ 2089 h 2141"/>
                  <a:gd name="T6" fmla="*/ 153 w 1541"/>
                  <a:gd name="T7" fmla="*/ 2053 h 2141"/>
                  <a:gd name="T8" fmla="*/ 193 w 1541"/>
                  <a:gd name="T9" fmla="*/ 2008 h 2141"/>
                  <a:gd name="T10" fmla="*/ 282 w 1541"/>
                  <a:gd name="T11" fmla="*/ 1896 h 2141"/>
                  <a:gd name="T12" fmla="*/ 388 w 1541"/>
                  <a:gd name="T13" fmla="*/ 1757 h 2141"/>
                  <a:gd name="T14" fmla="*/ 503 w 1541"/>
                  <a:gd name="T15" fmla="*/ 1597 h 2141"/>
                  <a:gd name="T16" fmla="*/ 626 w 1541"/>
                  <a:gd name="T17" fmla="*/ 1421 h 2141"/>
                  <a:gd name="T18" fmla="*/ 883 w 1541"/>
                  <a:gd name="T19" fmla="*/ 1046 h 2141"/>
                  <a:gd name="T20" fmla="*/ 1129 w 1541"/>
                  <a:gd name="T21" fmla="*/ 676 h 2141"/>
                  <a:gd name="T22" fmla="*/ 1339 w 1541"/>
                  <a:gd name="T23" fmla="*/ 355 h 2141"/>
                  <a:gd name="T24" fmla="*/ 1485 w 1541"/>
                  <a:gd name="T25" fmla="*/ 129 h 2141"/>
                  <a:gd name="T26" fmla="*/ 1541 w 1541"/>
                  <a:gd name="T27" fmla="*/ 44 h 2141"/>
                  <a:gd name="T28" fmla="*/ 1459 w 1541"/>
                  <a:gd name="T29" fmla="*/ 22 h 2141"/>
                  <a:gd name="T30" fmla="*/ 1355 w 1541"/>
                  <a:gd name="T31" fmla="*/ 183 h 2141"/>
                  <a:gd name="T32" fmla="*/ 1174 w 1541"/>
                  <a:gd name="T33" fmla="*/ 462 h 2141"/>
                  <a:gd name="T34" fmla="*/ 943 w 1541"/>
                  <a:gd name="T35" fmla="*/ 813 h 2141"/>
                  <a:gd name="T36" fmla="*/ 688 w 1541"/>
                  <a:gd name="T37" fmla="*/ 1191 h 2141"/>
                  <a:gd name="T38" fmla="*/ 498 w 1541"/>
                  <a:gd name="T39" fmla="*/ 1465 h 2141"/>
                  <a:gd name="T40" fmla="*/ 379 w 1541"/>
                  <a:gd name="T41" fmla="*/ 1633 h 2141"/>
                  <a:gd name="T42" fmla="*/ 269 w 1541"/>
                  <a:gd name="T43" fmla="*/ 1781 h 2141"/>
                  <a:gd name="T44" fmla="*/ 173 w 1541"/>
                  <a:gd name="T45" fmla="*/ 1906 h 2141"/>
                  <a:gd name="T46" fmla="*/ 112 w 1541"/>
                  <a:gd name="T47" fmla="*/ 1980 h 2141"/>
                  <a:gd name="T48" fmla="*/ 78 w 1541"/>
                  <a:gd name="T49" fmla="*/ 2018 h 2141"/>
                  <a:gd name="T50" fmla="*/ 49 w 1541"/>
                  <a:gd name="T51" fmla="*/ 2046 h 2141"/>
                  <a:gd name="T52" fmla="*/ 28 w 1541"/>
                  <a:gd name="T53" fmla="*/ 2062 h 2141"/>
                  <a:gd name="T54" fmla="*/ 22 w 1541"/>
                  <a:gd name="T55" fmla="*/ 2065 h 2141"/>
                  <a:gd name="T56" fmla="*/ 15 w 1541"/>
                  <a:gd name="T57" fmla="*/ 2070 h 2141"/>
                  <a:gd name="T58" fmla="*/ 4 w 1541"/>
                  <a:gd name="T59" fmla="*/ 2083 h 2141"/>
                  <a:gd name="T60" fmla="*/ 0 w 1541"/>
                  <a:gd name="T61" fmla="*/ 2097 h 2141"/>
                  <a:gd name="T62" fmla="*/ 2 w 1541"/>
                  <a:gd name="T63" fmla="*/ 2112 h 2141"/>
                  <a:gd name="T64" fmla="*/ 8 w 1541"/>
                  <a:gd name="T65" fmla="*/ 2126 h 2141"/>
                  <a:gd name="T66" fmla="*/ 19 w 1541"/>
                  <a:gd name="T67" fmla="*/ 2135 h 2141"/>
                  <a:gd name="T68" fmla="*/ 33 w 1541"/>
                  <a:gd name="T69" fmla="*/ 2141 h 2141"/>
                  <a:gd name="T70" fmla="*/ 49 w 1541"/>
                  <a:gd name="T71" fmla="*/ 2140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1" h="2141">
                    <a:moveTo>
                      <a:pt x="58" y="2137"/>
                    </a:moveTo>
                    <a:lnTo>
                      <a:pt x="58" y="2137"/>
                    </a:lnTo>
                    <a:lnTo>
                      <a:pt x="73" y="2128"/>
                    </a:lnTo>
                    <a:lnTo>
                      <a:pt x="87" y="2117"/>
                    </a:lnTo>
                    <a:lnTo>
                      <a:pt x="102" y="2104"/>
                    </a:lnTo>
                    <a:lnTo>
                      <a:pt x="118" y="2089"/>
                    </a:lnTo>
                    <a:lnTo>
                      <a:pt x="135" y="2072"/>
                    </a:lnTo>
                    <a:lnTo>
                      <a:pt x="153" y="2053"/>
                    </a:lnTo>
                    <a:lnTo>
                      <a:pt x="172" y="2032"/>
                    </a:lnTo>
                    <a:lnTo>
                      <a:pt x="193" y="2008"/>
                    </a:lnTo>
                    <a:lnTo>
                      <a:pt x="235" y="1956"/>
                    </a:lnTo>
                    <a:lnTo>
                      <a:pt x="282" y="1896"/>
                    </a:lnTo>
                    <a:lnTo>
                      <a:pt x="333" y="1829"/>
                    </a:lnTo>
                    <a:lnTo>
                      <a:pt x="388" y="1757"/>
                    </a:lnTo>
                    <a:lnTo>
                      <a:pt x="444" y="1679"/>
                    </a:lnTo>
                    <a:lnTo>
                      <a:pt x="503" y="1597"/>
                    </a:lnTo>
                    <a:lnTo>
                      <a:pt x="563" y="1511"/>
                    </a:lnTo>
                    <a:lnTo>
                      <a:pt x="626" y="1421"/>
                    </a:lnTo>
                    <a:lnTo>
                      <a:pt x="754" y="1236"/>
                    </a:lnTo>
                    <a:lnTo>
                      <a:pt x="883" y="1046"/>
                    </a:lnTo>
                    <a:lnTo>
                      <a:pt x="1009" y="857"/>
                    </a:lnTo>
                    <a:lnTo>
                      <a:pt x="1129" y="676"/>
                    </a:lnTo>
                    <a:lnTo>
                      <a:pt x="1241" y="506"/>
                    </a:lnTo>
                    <a:lnTo>
                      <a:pt x="1339" y="355"/>
                    </a:lnTo>
                    <a:lnTo>
                      <a:pt x="1422" y="227"/>
                    </a:lnTo>
                    <a:lnTo>
                      <a:pt x="1485" y="129"/>
                    </a:lnTo>
                    <a:lnTo>
                      <a:pt x="1526" y="66"/>
                    </a:lnTo>
                    <a:lnTo>
                      <a:pt x="1541" y="44"/>
                    </a:lnTo>
                    <a:lnTo>
                      <a:pt x="1473" y="0"/>
                    </a:lnTo>
                    <a:lnTo>
                      <a:pt x="1459" y="22"/>
                    </a:lnTo>
                    <a:lnTo>
                      <a:pt x="1418" y="85"/>
                    </a:lnTo>
                    <a:lnTo>
                      <a:pt x="1355" y="183"/>
                    </a:lnTo>
                    <a:lnTo>
                      <a:pt x="1273" y="311"/>
                    </a:lnTo>
                    <a:lnTo>
                      <a:pt x="1174" y="462"/>
                    </a:lnTo>
                    <a:lnTo>
                      <a:pt x="1063" y="632"/>
                    </a:lnTo>
                    <a:lnTo>
                      <a:pt x="943" y="813"/>
                    </a:lnTo>
                    <a:lnTo>
                      <a:pt x="816" y="1002"/>
                    </a:lnTo>
                    <a:lnTo>
                      <a:pt x="688" y="1191"/>
                    </a:lnTo>
                    <a:lnTo>
                      <a:pt x="560" y="1377"/>
                    </a:lnTo>
                    <a:lnTo>
                      <a:pt x="498" y="1465"/>
                    </a:lnTo>
                    <a:lnTo>
                      <a:pt x="438" y="1551"/>
                    </a:lnTo>
                    <a:lnTo>
                      <a:pt x="379" y="1633"/>
                    </a:lnTo>
                    <a:lnTo>
                      <a:pt x="323" y="1710"/>
                    </a:lnTo>
                    <a:lnTo>
                      <a:pt x="269" y="1781"/>
                    </a:lnTo>
                    <a:lnTo>
                      <a:pt x="219" y="1847"/>
                    </a:lnTo>
                    <a:lnTo>
                      <a:pt x="173" y="1906"/>
                    </a:lnTo>
                    <a:lnTo>
                      <a:pt x="131" y="1957"/>
                    </a:lnTo>
                    <a:lnTo>
                      <a:pt x="112" y="1980"/>
                    </a:lnTo>
                    <a:lnTo>
                      <a:pt x="93" y="2000"/>
                    </a:lnTo>
                    <a:lnTo>
                      <a:pt x="78" y="2018"/>
                    </a:lnTo>
                    <a:lnTo>
                      <a:pt x="63" y="2033"/>
                    </a:lnTo>
                    <a:lnTo>
                      <a:pt x="49" y="2046"/>
                    </a:lnTo>
                    <a:lnTo>
                      <a:pt x="37" y="2055"/>
                    </a:lnTo>
                    <a:lnTo>
                      <a:pt x="28" y="2062"/>
                    </a:lnTo>
                    <a:lnTo>
                      <a:pt x="22" y="2065"/>
                    </a:lnTo>
                    <a:lnTo>
                      <a:pt x="22" y="2065"/>
                    </a:lnTo>
                    <a:lnTo>
                      <a:pt x="22" y="2065"/>
                    </a:lnTo>
                    <a:lnTo>
                      <a:pt x="15" y="2070"/>
                    </a:lnTo>
                    <a:lnTo>
                      <a:pt x="8" y="2076"/>
                    </a:lnTo>
                    <a:lnTo>
                      <a:pt x="4" y="2083"/>
                    </a:lnTo>
                    <a:lnTo>
                      <a:pt x="1" y="2089"/>
                    </a:lnTo>
                    <a:lnTo>
                      <a:pt x="0" y="2097"/>
                    </a:lnTo>
                    <a:lnTo>
                      <a:pt x="0" y="2104"/>
                    </a:lnTo>
                    <a:lnTo>
                      <a:pt x="2" y="2112"/>
                    </a:lnTo>
                    <a:lnTo>
                      <a:pt x="4" y="2119"/>
                    </a:lnTo>
                    <a:lnTo>
                      <a:pt x="8" y="2126"/>
                    </a:lnTo>
                    <a:lnTo>
                      <a:pt x="14" y="2131"/>
                    </a:lnTo>
                    <a:lnTo>
                      <a:pt x="19" y="2135"/>
                    </a:lnTo>
                    <a:lnTo>
                      <a:pt x="25" y="2139"/>
                    </a:lnTo>
                    <a:lnTo>
                      <a:pt x="33" y="2141"/>
                    </a:lnTo>
                    <a:lnTo>
                      <a:pt x="40" y="2141"/>
                    </a:lnTo>
                    <a:lnTo>
                      <a:pt x="49" y="2140"/>
                    </a:lnTo>
                    <a:lnTo>
                      <a:pt x="58" y="21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6" name="Freeform 1054"/>
              <p:cNvSpPr>
                <a:spLocks/>
              </p:cNvSpPr>
              <p:nvPr/>
            </p:nvSpPr>
            <p:spPr bwMode="auto">
              <a:xfrm>
                <a:off x="2372" y="2615"/>
                <a:ext cx="113" cy="55"/>
              </a:xfrm>
              <a:custGeom>
                <a:avLst/>
                <a:gdLst>
                  <a:gd name="T0" fmla="*/ 2 w 564"/>
                  <a:gd name="T1" fmla="*/ 51 h 274"/>
                  <a:gd name="T2" fmla="*/ 14 w 564"/>
                  <a:gd name="T3" fmla="*/ 90 h 274"/>
                  <a:gd name="T4" fmla="*/ 33 w 564"/>
                  <a:gd name="T5" fmla="*/ 125 h 274"/>
                  <a:gd name="T6" fmla="*/ 54 w 564"/>
                  <a:gd name="T7" fmla="*/ 157 h 274"/>
                  <a:gd name="T8" fmla="*/ 79 w 564"/>
                  <a:gd name="T9" fmla="*/ 186 h 274"/>
                  <a:gd name="T10" fmla="*/ 108 w 564"/>
                  <a:gd name="T11" fmla="*/ 210 h 274"/>
                  <a:gd name="T12" fmla="*/ 140 w 564"/>
                  <a:gd name="T13" fmla="*/ 232 h 274"/>
                  <a:gd name="T14" fmla="*/ 174 w 564"/>
                  <a:gd name="T15" fmla="*/ 249 h 274"/>
                  <a:gd name="T16" fmla="*/ 212 w 564"/>
                  <a:gd name="T17" fmla="*/ 261 h 274"/>
                  <a:gd name="T18" fmla="*/ 251 w 564"/>
                  <a:gd name="T19" fmla="*/ 270 h 274"/>
                  <a:gd name="T20" fmla="*/ 292 w 564"/>
                  <a:gd name="T21" fmla="*/ 274 h 274"/>
                  <a:gd name="T22" fmla="*/ 334 w 564"/>
                  <a:gd name="T23" fmla="*/ 274 h 274"/>
                  <a:gd name="T24" fmla="*/ 378 w 564"/>
                  <a:gd name="T25" fmla="*/ 270 h 274"/>
                  <a:gd name="T26" fmla="*/ 423 w 564"/>
                  <a:gd name="T27" fmla="*/ 261 h 274"/>
                  <a:gd name="T28" fmla="*/ 469 w 564"/>
                  <a:gd name="T29" fmla="*/ 249 h 274"/>
                  <a:gd name="T30" fmla="*/ 516 w 564"/>
                  <a:gd name="T31" fmla="*/ 232 h 274"/>
                  <a:gd name="T32" fmla="*/ 564 w 564"/>
                  <a:gd name="T33" fmla="*/ 210 h 274"/>
                  <a:gd name="T34" fmla="*/ 507 w 564"/>
                  <a:gd name="T35" fmla="*/ 148 h 274"/>
                  <a:gd name="T36" fmla="*/ 465 w 564"/>
                  <a:gd name="T37" fmla="*/ 165 h 274"/>
                  <a:gd name="T38" fmla="*/ 425 w 564"/>
                  <a:gd name="T39" fmla="*/ 178 h 274"/>
                  <a:gd name="T40" fmla="*/ 386 w 564"/>
                  <a:gd name="T41" fmla="*/ 188 h 274"/>
                  <a:gd name="T42" fmla="*/ 348 w 564"/>
                  <a:gd name="T43" fmla="*/ 193 h 274"/>
                  <a:gd name="T44" fmla="*/ 313 w 564"/>
                  <a:gd name="T45" fmla="*/ 194 h 274"/>
                  <a:gd name="T46" fmla="*/ 279 w 564"/>
                  <a:gd name="T47" fmla="*/ 193 h 274"/>
                  <a:gd name="T48" fmla="*/ 248 w 564"/>
                  <a:gd name="T49" fmla="*/ 188 h 274"/>
                  <a:gd name="T50" fmla="*/ 219 w 564"/>
                  <a:gd name="T51" fmla="*/ 179 h 274"/>
                  <a:gd name="T52" fmla="*/ 191 w 564"/>
                  <a:gd name="T53" fmla="*/ 169 h 274"/>
                  <a:gd name="T54" fmla="*/ 167 w 564"/>
                  <a:gd name="T55" fmla="*/ 155 h 274"/>
                  <a:gd name="T56" fmla="*/ 146 w 564"/>
                  <a:gd name="T57" fmla="*/ 138 h 274"/>
                  <a:gd name="T58" fmla="*/ 125 w 564"/>
                  <a:gd name="T59" fmla="*/ 119 h 274"/>
                  <a:gd name="T60" fmla="*/ 109 w 564"/>
                  <a:gd name="T61" fmla="*/ 97 h 274"/>
                  <a:gd name="T62" fmla="*/ 94 w 564"/>
                  <a:gd name="T63" fmla="*/ 73 h 274"/>
                  <a:gd name="T64" fmla="*/ 83 w 564"/>
                  <a:gd name="T65" fmla="*/ 45 h 274"/>
                  <a:gd name="T66" fmla="*/ 78 w 564"/>
                  <a:gd name="T67" fmla="*/ 30 h 274"/>
                  <a:gd name="T68" fmla="*/ 75 w 564"/>
                  <a:gd name="T69" fmla="*/ 21 h 274"/>
                  <a:gd name="T70" fmla="*/ 65 w 564"/>
                  <a:gd name="T71" fmla="*/ 9 h 274"/>
                  <a:gd name="T72" fmla="*/ 51 w 564"/>
                  <a:gd name="T73" fmla="*/ 1 h 274"/>
                  <a:gd name="T74" fmla="*/ 36 w 564"/>
                  <a:gd name="T75" fmla="*/ 1 h 274"/>
                  <a:gd name="T76" fmla="*/ 22 w 564"/>
                  <a:gd name="T77" fmla="*/ 5 h 274"/>
                  <a:gd name="T78" fmla="*/ 9 w 564"/>
                  <a:gd name="T79" fmla="*/ 13 h 274"/>
                  <a:gd name="T80" fmla="*/ 2 w 564"/>
                  <a:gd name="T81" fmla="*/ 26 h 274"/>
                  <a:gd name="T82" fmla="*/ 0 w 564"/>
                  <a:gd name="T83"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4" h="274">
                    <a:moveTo>
                      <a:pt x="2" y="51"/>
                    </a:moveTo>
                    <a:lnTo>
                      <a:pt x="2" y="51"/>
                    </a:lnTo>
                    <a:lnTo>
                      <a:pt x="7" y="71"/>
                    </a:lnTo>
                    <a:lnTo>
                      <a:pt x="14" y="90"/>
                    </a:lnTo>
                    <a:lnTo>
                      <a:pt x="23" y="108"/>
                    </a:lnTo>
                    <a:lnTo>
                      <a:pt x="33" y="125"/>
                    </a:lnTo>
                    <a:lnTo>
                      <a:pt x="42" y="142"/>
                    </a:lnTo>
                    <a:lnTo>
                      <a:pt x="54" y="157"/>
                    </a:lnTo>
                    <a:lnTo>
                      <a:pt x="66" y="172"/>
                    </a:lnTo>
                    <a:lnTo>
                      <a:pt x="79" y="186"/>
                    </a:lnTo>
                    <a:lnTo>
                      <a:pt x="93" y="199"/>
                    </a:lnTo>
                    <a:lnTo>
                      <a:pt x="108" y="210"/>
                    </a:lnTo>
                    <a:lnTo>
                      <a:pt x="123" y="222"/>
                    </a:lnTo>
                    <a:lnTo>
                      <a:pt x="140" y="232"/>
                    </a:lnTo>
                    <a:lnTo>
                      <a:pt x="157" y="240"/>
                    </a:lnTo>
                    <a:lnTo>
                      <a:pt x="174" y="249"/>
                    </a:lnTo>
                    <a:lnTo>
                      <a:pt x="192" y="255"/>
                    </a:lnTo>
                    <a:lnTo>
                      <a:pt x="212" y="261"/>
                    </a:lnTo>
                    <a:lnTo>
                      <a:pt x="231" y="266"/>
                    </a:lnTo>
                    <a:lnTo>
                      <a:pt x="251" y="270"/>
                    </a:lnTo>
                    <a:lnTo>
                      <a:pt x="271" y="272"/>
                    </a:lnTo>
                    <a:lnTo>
                      <a:pt x="292" y="274"/>
                    </a:lnTo>
                    <a:lnTo>
                      <a:pt x="313" y="274"/>
                    </a:lnTo>
                    <a:lnTo>
                      <a:pt x="334" y="274"/>
                    </a:lnTo>
                    <a:lnTo>
                      <a:pt x="355" y="272"/>
                    </a:lnTo>
                    <a:lnTo>
                      <a:pt x="378" y="270"/>
                    </a:lnTo>
                    <a:lnTo>
                      <a:pt x="400" y="266"/>
                    </a:lnTo>
                    <a:lnTo>
                      <a:pt x="423" y="261"/>
                    </a:lnTo>
                    <a:lnTo>
                      <a:pt x="446" y="255"/>
                    </a:lnTo>
                    <a:lnTo>
                      <a:pt x="469" y="249"/>
                    </a:lnTo>
                    <a:lnTo>
                      <a:pt x="493" y="240"/>
                    </a:lnTo>
                    <a:lnTo>
                      <a:pt x="516" y="232"/>
                    </a:lnTo>
                    <a:lnTo>
                      <a:pt x="540" y="221"/>
                    </a:lnTo>
                    <a:lnTo>
                      <a:pt x="564" y="210"/>
                    </a:lnTo>
                    <a:lnTo>
                      <a:pt x="528" y="138"/>
                    </a:lnTo>
                    <a:lnTo>
                      <a:pt x="507" y="148"/>
                    </a:lnTo>
                    <a:lnTo>
                      <a:pt x="487" y="157"/>
                    </a:lnTo>
                    <a:lnTo>
                      <a:pt x="465" y="165"/>
                    </a:lnTo>
                    <a:lnTo>
                      <a:pt x="445" y="173"/>
                    </a:lnTo>
                    <a:lnTo>
                      <a:pt x="425" y="178"/>
                    </a:lnTo>
                    <a:lnTo>
                      <a:pt x="406" y="184"/>
                    </a:lnTo>
                    <a:lnTo>
                      <a:pt x="386" y="188"/>
                    </a:lnTo>
                    <a:lnTo>
                      <a:pt x="367" y="191"/>
                    </a:lnTo>
                    <a:lnTo>
                      <a:pt x="348" y="193"/>
                    </a:lnTo>
                    <a:lnTo>
                      <a:pt x="330" y="194"/>
                    </a:lnTo>
                    <a:lnTo>
                      <a:pt x="313" y="194"/>
                    </a:lnTo>
                    <a:lnTo>
                      <a:pt x="296" y="194"/>
                    </a:lnTo>
                    <a:lnTo>
                      <a:pt x="279" y="193"/>
                    </a:lnTo>
                    <a:lnTo>
                      <a:pt x="263" y="191"/>
                    </a:lnTo>
                    <a:lnTo>
                      <a:pt x="248" y="188"/>
                    </a:lnTo>
                    <a:lnTo>
                      <a:pt x="233" y="184"/>
                    </a:lnTo>
                    <a:lnTo>
                      <a:pt x="219" y="179"/>
                    </a:lnTo>
                    <a:lnTo>
                      <a:pt x="205" y="174"/>
                    </a:lnTo>
                    <a:lnTo>
                      <a:pt x="191" y="169"/>
                    </a:lnTo>
                    <a:lnTo>
                      <a:pt x="180" y="162"/>
                    </a:lnTo>
                    <a:lnTo>
                      <a:pt x="167" y="155"/>
                    </a:lnTo>
                    <a:lnTo>
                      <a:pt x="156" y="146"/>
                    </a:lnTo>
                    <a:lnTo>
                      <a:pt x="146" y="138"/>
                    </a:lnTo>
                    <a:lnTo>
                      <a:pt x="135" y="129"/>
                    </a:lnTo>
                    <a:lnTo>
                      <a:pt x="125" y="119"/>
                    </a:lnTo>
                    <a:lnTo>
                      <a:pt x="117" y="108"/>
                    </a:lnTo>
                    <a:lnTo>
                      <a:pt x="109" y="97"/>
                    </a:lnTo>
                    <a:lnTo>
                      <a:pt x="102" y="85"/>
                    </a:lnTo>
                    <a:lnTo>
                      <a:pt x="94" y="73"/>
                    </a:lnTo>
                    <a:lnTo>
                      <a:pt x="88" y="59"/>
                    </a:lnTo>
                    <a:lnTo>
                      <a:pt x="83" y="45"/>
                    </a:lnTo>
                    <a:lnTo>
                      <a:pt x="78" y="30"/>
                    </a:lnTo>
                    <a:lnTo>
                      <a:pt x="78" y="30"/>
                    </a:lnTo>
                    <a:lnTo>
                      <a:pt x="78" y="30"/>
                    </a:lnTo>
                    <a:lnTo>
                      <a:pt x="75" y="21"/>
                    </a:lnTo>
                    <a:lnTo>
                      <a:pt x="70" y="14"/>
                    </a:lnTo>
                    <a:lnTo>
                      <a:pt x="65" y="9"/>
                    </a:lnTo>
                    <a:lnTo>
                      <a:pt x="58" y="5"/>
                    </a:lnTo>
                    <a:lnTo>
                      <a:pt x="51" y="1"/>
                    </a:lnTo>
                    <a:lnTo>
                      <a:pt x="43" y="0"/>
                    </a:lnTo>
                    <a:lnTo>
                      <a:pt x="36" y="1"/>
                    </a:lnTo>
                    <a:lnTo>
                      <a:pt x="28" y="2"/>
                    </a:lnTo>
                    <a:lnTo>
                      <a:pt x="22" y="5"/>
                    </a:lnTo>
                    <a:lnTo>
                      <a:pt x="16" y="9"/>
                    </a:lnTo>
                    <a:lnTo>
                      <a:pt x="9" y="13"/>
                    </a:lnTo>
                    <a:lnTo>
                      <a:pt x="5" y="20"/>
                    </a:lnTo>
                    <a:lnTo>
                      <a:pt x="2" y="26"/>
                    </a:lnTo>
                    <a:lnTo>
                      <a:pt x="0" y="34"/>
                    </a:lnTo>
                    <a:lnTo>
                      <a:pt x="0" y="43"/>
                    </a:lnTo>
                    <a:lnTo>
                      <a:pt x="2" y="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7" name="Freeform 1055"/>
              <p:cNvSpPr>
                <a:spLocks/>
              </p:cNvSpPr>
              <p:nvPr/>
            </p:nvSpPr>
            <p:spPr bwMode="auto">
              <a:xfrm>
                <a:off x="2025" y="1453"/>
                <a:ext cx="363" cy="1172"/>
              </a:xfrm>
              <a:custGeom>
                <a:avLst/>
                <a:gdLst>
                  <a:gd name="T0" fmla="*/ 78 w 1811"/>
                  <a:gd name="T1" fmla="*/ 53 h 5861"/>
                  <a:gd name="T2" fmla="*/ 1 w 1811"/>
                  <a:gd name="T3" fmla="*/ 51 h 5861"/>
                  <a:gd name="T4" fmla="*/ 20 w 1811"/>
                  <a:gd name="T5" fmla="*/ 114 h 5861"/>
                  <a:gd name="T6" fmla="*/ 73 w 1811"/>
                  <a:gd name="T7" fmla="*/ 291 h 5861"/>
                  <a:gd name="T8" fmla="*/ 155 w 1811"/>
                  <a:gd name="T9" fmla="*/ 567 h 5861"/>
                  <a:gd name="T10" fmla="*/ 262 w 1811"/>
                  <a:gd name="T11" fmla="*/ 926 h 5861"/>
                  <a:gd name="T12" fmla="*/ 390 w 1811"/>
                  <a:gd name="T13" fmla="*/ 1351 h 5861"/>
                  <a:gd name="T14" fmla="*/ 532 w 1811"/>
                  <a:gd name="T15" fmla="*/ 1826 h 5861"/>
                  <a:gd name="T16" fmla="*/ 684 w 1811"/>
                  <a:gd name="T17" fmla="*/ 2337 h 5861"/>
                  <a:gd name="T18" fmla="*/ 842 w 1811"/>
                  <a:gd name="T19" fmla="*/ 2866 h 5861"/>
                  <a:gd name="T20" fmla="*/ 1000 w 1811"/>
                  <a:gd name="T21" fmla="*/ 3398 h 5861"/>
                  <a:gd name="T22" fmla="*/ 1156 w 1811"/>
                  <a:gd name="T23" fmla="*/ 3917 h 5861"/>
                  <a:gd name="T24" fmla="*/ 1302 w 1811"/>
                  <a:gd name="T25" fmla="*/ 4407 h 5861"/>
                  <a:gd name="T26" fmla="*/ 1434 w 1811"/>
                  <a:gd name="T27" fmla="*/ 4853 h 5861"/>
                  <a:gd name="T28" fmla="*/ 1549 w 1811"/>
                  <a:gd name="T29" fmla="*/ 5236 h 5861"/>
                  <a:gd name="T30" fmla="*/ 1640 w 1811"/>
                  <a:gd name="T31" fmla="*/ 5543 h 5861"/>
                  <a:gd name="T32" fmla="*/ 1704 w 1811"/>
                  <a:gd name="T33" fmla="*/ 5757 h 5861"/>
                  <a:gd name="T34" fmla="*/ 1735 w 1811"/>
                  <a:gd name="T35" fmla="*/ 5861 h 5861"/>
                  <a:gd name="T36" fmla="*/ 1811 w 1811"/>
                  <a:gd name="T37" fmla="*/ 5840 h 5861"/>
                  <a:gd name="T38" fmla="*/ 1781 w 1811"/>
                  <a:gd name="T39" fmla="*/ 5735 h 5861"/>
                  <a:gd name="T40" fmla="*/ 1717 w 1811"/>
                  <a:gd name="T41" fmla="*/ 5521 h 5861"/>
                  <a:gd name="T42" fmla="*/ 1625 w 1811"/>
                  <a:gd name="T43" fmla="*/ 5214 h 5861"/>
                  <a:gd name="T44" fmla="*/ 1511 w 1811"/>
                  <a:gd name="T45" fmla="*/ 4829 h 5861"/>
                  <a:gd name="T46" fmla="*/ 1379 w 1811"/>
                  <a:gd name="T47" fmla="*/ 4385 h 5861"/>
                  <a:gd name="T48" fmla="*/ 1233 w 1811"/>
                  <a:gd name="T49" fmla="*/ 3895 h 5861"/>
                  <a:gd name="T50" fmla="*/ 1077 w 1811"/>
                  <a:gd name="T51" fmla="*/ 3376 h 5861"/>
                  <a:gd name="T52" fmla="*/ 918 w 1811"/>
                  <a:gd name="T53" fmla="*/ 2843 h 5861"/>
                  <a:gd name="T54" fmla="*/ 761 w 1811"/>
                  <a:gd name="T55" fmla="*/ 2314 h 5861"/>
                  <a:gd name="T56" fmla="*/ 608 w 1811"/>
                  <a:gd name="T57" fmla="*/ 1803 h 5861"/>
                  <a:gd name="T58" fmla="*/ 466 w 1811"/>
                  <a:gd name="T59" fmla="*/ 1327 h 5861"/>
                  <a:gd name="T60" fmla="*/ 339 w 1811"/>
                  <a:gd name="T61" fmla="*/ 902 h 5861"/>
                  <a:gd name="T62" fmla="*/ 232 w 1811"/>
                  <a:gd name="T63" fmla="*/ 544 h 5861"/>
                  <a:gd name="T64" fmla="*/ 150 w 1811"/>
                  <a:gd name="T65" fmla="*/ 268 h 5861"/>
                  <a:gd name="T66" fmla="*/ 97 w 1811"/>
                  <a:gd name="T67" fmla="*/ 91 h 5861"/>
                  <a:gd name="T68" fmla="*/ 78 w 1811"/>
                  <a:gd name="T69" fmla="*/ 29 h 5861"/>
                  <a:gd name="T70" fmla="*/ 2 w 1811"/>
                  <a:gd name="T71" fmla="*/ 26 h 5861"/>
                  <a:gd name="T72" fmla="*/ 78 w 1811"/>
                  <a:gd name="T73" fmla="*/ 29 h 5861"/>
                  <a:gd name="T74" fmla="*/ 74 w 1811"/>
                  <a:gd name="T75" fmla="*/ 20 h 5861"/>
                  <a:gd name="T76" fmla="*/ 70 w 1811"/>
                  <a:gd name="T77" fmla="*/ 13 h 5861"/>
                  <a:gd name="T78" fmla="*/ 64 w 1811"/>
                  <a:gd name="T79" fmla="*/ 7 h 5861"/>
                  <a:gd name="T80" fmla="*/ 57 w 1811"/>
                  <a:gd name="T81" fmla="*/ 3 h 5861"/>
                  <a:gd name="T82" fmla="*/ 50 w 1811"/>
                  <a:gd name="T83" fmla="*/ 1 h 5861"/>
                  <a:gd name="T84" fmla="*/ 44 w 1811"/>
                  <a:gd name="T85" fmla="*/ 0 h 5861"/>
                  <a:gd name="T86" fmla="*/ 36 w 1811"/>
                  <a:gd name="T87" fmla="*/ 0 h 5861"/>
                  <a:gd name="T88" fmla="*/ 29 w 1811"/>
                  <a:gd name="T89" fmla="*/ 2 h 5861"/>
                  <a:gd name="T90" fmla="*/ 21 w 1811"/>
                  <a:gd name="T91" fmla="*/ 4 h 5861"/>
                  <a:gd name="T92" fmla="*/ 15 w 1811"/>
                  <a:gd name="T93" fmla="*/ 8 h 5861"/>
                  <a:gd name="T94" fmla="*/ 9 w 1811"/>
                  <a:gd name="T95" fmla="*/ 14 h 5861"/>
                  <a:gd name="T96" fmla="*/ 5 w 1811"/>
                  <a:gd name="T97" fmla="*/ 19 h 5861"/>
                  <a:gd name="T98" fmla="*/ 2 w 1811"/>
                  <a:gd name="T99" fmla="*/ 25 h 5861"/>
                  <a:gd name="T100" fmla="*/ 0 w 1811"/>
                  <a:gd name="T101" fmla="*/ 34 h 5861"/>
                  <a:gd name="T102" fmla="*/ 0 w 1811"/>
                  <a:gd name="T103" fmla="*/ 42 h 5861"/>
                  <a:gd name="T104" fmla="*/ 1 w 1811"/>
                  <a:gd name="T105" fmla="*/ 51 h 5861"/>
                  <a:gd name="T106" fmla="*/ 78 w 1811"/>
                  <a:gd name="T107" fmla="*/ 53 h 5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1" h="5861">
                    <a:moveTo>
                      <a:pt x="78" y="53"/>
                    </a:moveTo>
                    <a:lnTo>
                      <a:pt x="1" y="51"/>
                    </a:lnTo>
                    <a:lnTo>
                      <a:pt x="20" y="114"/>
                    </a:lnTo>
                    <a:lnTo>
                      <a:pt x="73" y="291"/>
                    </a:lnTo>
                    <a:lnTo>
                      <a:pt x="155" y="567"/>
                    </a:lnTo>
                    <a:lnTo>
                      <a:pt x="262" y="926"/>
                    </a:lnTo>
                    <a:lnTo>
                      <a:pt x="390" y="1351"/>
                    </a:lnTo>
                    <a:lnTo>
                      <a:pt x="532" y="1826"/>
                    </a:lnTo>
                    <a:lnTo>
                      <a:pt x="684" y="2337"/>
                    </a:lnTo>
                    <a:lnTo>
                      <a:pt x="842" y="2866"/>
                    </a:lnTo>
                    <a:lnTo>
                      <a:pt x="1000" y="3398"/>
                    </a:lnTo>
                    <a:lnTo>
                      <a:pt x="1156" y="3917"/>
                    </a:lnTo>
                    <a:lnTo>
                      <a:pt x="1302" y="4407"/>
                    </a:lnTo>
                    <a:lnTo>
                      <a:pt x="1434" y="4853"/>
                    </a:lnTo>
                    <a:lnTo>
                      <a:pt x="1549" y="5236"/>
                    </a:lnTo>
                    <a:lnTo>
                      <a:pt x="1640" y="5543"/>
                    </a:lnTo>
                    <a:lnTo>
                      <a:pt x="1704" y="5757"/>
                    </a:lnTo>
                    <a:lnTo>
                      <a:pt x="1735" y="5861"/>
                    </a:lnTo>
                    <a:lnTo>
                      <a:pt x="1811" y="5840"/>
                    </a:lnTo>
                    <a:lnTo>
                      <a:pt x="1781" y="5735"/>
                    </a:lnTo>
                    <a:lnTo>
                      <a:pt x="1717" y="5521"/>
                    </a:lnTo>
                    <a:lnTo>
                      <a:pt x="1625" y="5214"/>
                    </a:lnTo>
                    <a:lnTo>
                      <a:pt x="1511" y="4829"/>
                    </a:lnTo>
                    <a:lnTo>
                      <a:pt x="1379" y="4385"/>
                    </a:lnTo>
                    <a:lnTo>
                      <a:pt x="1233" y="3895"/>
                    </a:lnTo>
                    <a:lnTo>
                      <a:pt x="1077" y="3376"/>
                    </a:lnTo>
                    <a:lnTo>
                      <a:pt x="918" y="2843"/>
                    </a:lnTo>
                    <a:lnTo>
                      <a:pt x="761" y="2314"/>
                    </a:lnTo>
                    <a:lnTo>
                      <a:pt x="608" y="1803"/>
                    </a:lnTo>
                    <a:lnTo>
                      <a:pt x="466" y="1327"/>
                    </a:lnTo>
                    <a:lnTo>
                      <a:pt x="339" y="902"/>
                    </a:lnTo>
                    <a:lnTo>
                      <a:pt x="232" y="544"/>
                    </a:lnTo>
                    <a:lnTo>
                      <a:pt x="150" y="268"/>
                    </a:lnTo>
                    <a:lnTo>
                      <a:pt x="97" y="91"/>
                    </a:lnTo>
                    <a:lnTo>
                      <a:pt x="78" y="29"/>
                    </a:lnTo>
                    <a:lnTo>
                      <a:pt x="2" y="26"/>
                    </a:lnTo>
                    <a:lnTo>
                      <a:pt x="78" y="29"/>
                    </a:lnTo>
                    <a:lnTo>
                      <a:pt x="74" y="20"/>
                    </a:lnTo>
                    <a:lnTo>
                      <a:pt x="70" y="13"/>
                    </a:lnTo>
                    <a:lnTo>
                      <a:pt x="64" y="7"/>
                    </a:lnTo>
                    <a:lnTo>
                      <a:pt x="57" y="3"/>
                    </a:lnTo>
                    <a:lnTo>
                      <a:pt x="50" y="1"/>
                    </a:lnTo>
                    <a:lnTo>
                      <a:pt x="44" y="0"/>
                    </a:lnTo>
                    <a:lnTo>
                      <a:pt x="36" y="0"/>
                    </a:lnTo>
                    <a:lnTo>
                      <a:pt x="29" y="2"/>
                    </a:lnTo>
                    <a:lnTo>
                      <a:pt x="21" y="4"/>
                    </a:lnTo>
                    <a:lnTo>
                      <a:pt x="15" y="8"/>
                    </a:lnTo>
                    <a:lnTo>
                      <a:pt x="9" y="14"/>
                    </a:lnTo>
                    <a:lnTo>
                      <a:pt x="5" y="19"/>
                    </a:lnTo>
                    <a:lnTo>
                      <a:pt x="2" y="25"/>
                    </a:lnTo>
                    <a:lnTo>
                      <a:pt x="0" y="34"/>
                    </a:lnTo>
                    <a:lnTo>
                      <a:pt x="0" y="42"/>
                    </a:lnTo>
                    <a:lnTo>
                      <a:pt x="1" y="51"/>
                    </a:lnTo>
                    <a:lnTo>
                      <a:pt x="78"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8" name="Freeform 1056"/>
              <p:cNvSpPr>
                <a:spLocks/>
              </p:cNvSpPr>
              <p:nvPr/>
            </p:nvSpPr>
            <p:spPr bwMode="auto">
              <a:xfrm>
                <a:off x="1577" y="1458"/>
                <a:ext cx="464" cy="1164"/>
              </a:xfrm>
              <a:custGeom>
                <a:avLst/>
                <a:gdLst>
                  <a:gd name="T0" fmla="*/ 74 w 2318"/>
                  <a:gd name="T1" fmla="*/ 5798 h 5818"/>
                  <a:gd name="T2" fmla="*/ 117 w 2318"/>
                  <a:gd name="T3" fmla="*/ 5719 h 5818"/>
                  <a:gd name="T4" fmla="*/ 167 w 2318"/>
                  <a:gd name="T5" fmla="*/ 5616 h 5818"/>
                  <a:gd name="T6" fmla="*/ 225 w 2318"/>
                  <a:gd name="T7" fmla="*/ 5492 h 5818"/>
                  <a:gd name="T8" fmla="*/ 289 w 2318"/>
                  <a:gd name="T9" fmla="*/ 5348 h 5818"/>
                  <a:gd name="T10" fmla="*/ 433 w 2318"/>
                  <a:gd name="T11" fmla="*/ 5004 h 5818"/>
                  <a:gd name="T12" fmla="*/ 597 w 2318"/>
                  <a:gd name="T13" fmla="*/ 4601 h 5818"/>
                  <a:gd name="T14" fmla="*/ 775 w 2318"/>
                  <a:gd name="T15" fmla="*/ 4149 h 5818"/>
                  <a:gd name="T16" fmla="*/ 963 w 2318"/>
                  <a:gd name="T17" fmla="*/ 3664 h 5818"/>
                  <a:gd name="T18" fmla="*/ 1348 w 2318"/>
                  <a:gd name="T19" fmla="*/ 2651 h 5818"/>
                  <a:gd name="T20" fmla="*/ 1714 w 2318"/>
                  <a:gd name="T21" fmla="*/ 1669 h 5818"/>
                  <a:gd name="T22" fmla="*/ 2024 w 2318"/>
                  <a:gd name="T23" fmla="*/ 831 h 5818"/>
                  <a:gd name="T24" fmla="*/ 2238 w 2318"/>
                  <a:gd name="T25" fmla="*/ 247 h 5818"/>
                  <a:gd name="T26" fmla="*/ 2318 w 2318"/>
                  <a:gd name="T27" fmla="*/ 27 h 5818"/>
                  <a:gd name="T28" fmla="*/ 2222 w 2318"/>
                  <a:gd name="T29" fmla="*/ 57 h 5818"/>
                  <a:gd name="T30" fmla="*/ 2070 w 2318"/>
                  <a:gd name="T31" fmla="*/ 473 h 5818"/>
                  <a:gd name="T32" fmla="*/ 1804 w 2318"/>
                  <a:gd name="T33" fmla="*/ 1198 h 5818"/>
                  <a:gd name="T34" fmla="*/ 1461 w 2318"/>
                  <a:gd name="T35" fmla="*/ 2122 h 5818"/>
                  <a:gd name="T36" fmla="*/ 1080 w 2318"/>
                  <a:gd name="T37" fmla="*/ 3133 h 5818"/>
                  <a:gd name="T38" fmla="*/ 794 w 2318"/>
                  <a:gd name="T39" fmla="*/ 3882 h 5818"/>
                  <a:gd name="T40" fmla="*/ 611 w 2318"/>
                  <a:gd name="T41" fmla="*/ 4350 h 5818"/>
                  <a:gd name="T42" fmla="*/ 439 w 2318"/>
                  <a:gd name="T43" fmla="*/ 4780 h 5818"/>
                  <a:gd name="T44" fmla="*/ 284 w 2318"/>
                  <a:gd name="T45" fmla="*/ 5154 h 5818"/>
                  <a:gd name="T46" fmla="*/ 183 w 2318"/>
                  <a:gd name="T47" fmla="*/ 5390 h 5818"/>
                  <a:gd name="T48" fmla="*/ 122 w 2318"/>
                  <a:gd name="T49" fmla="*/ 5523 h 5818"/>
                  <a:gd name="T50" fmla="*/ 70 w 2318"/>
                  <a:gd name="T51" fmla="*/ 5635 h 5818"/>
                  <a:gd name="T52" fmla="*/ 24 w 2318"/>
                  <a:gd name="T53" fmla="*/ 5724 h 5818"/>
                  <a:gd name="T54" fmla="*/ 5 w 2318"/>
                  <a:gd name="T55" fmla="*/ 5758 h 5818"/>
                  <a:gd name="T56" fmla="*/ 2 w 2318"/>
                  <a:gd name="T57" fmla="*/ 5766 h 5818"/>
                  <a:gd name="T58" fmla="*/ 0 w 2318"/>
                  <a:gd name="T59" fmla="*/ 5783 h 5818"/>
                  <a:gd name="T60" fmla="*/ 4 w 2318"/>
                  <a:gd name="T61" fmla="*/ 5797 h 5818"/>
                  <a:gd name="T62" fmla="*/ 14 w 2318"/>
                  <a:gd name="T63" fmla="*/ 5809 h 5818"/>
                  <a:gd name="T64" fmla="*/ 27 w 2318"/>
                  <a:gd name="T65" fmla="*/ 5816 h 5818"/>
                  <a:gd name="T66" fmla="*/ 41 w 2318"/>
                  <a:gd name="T67" fmla="*/ 5818 h 5818"/>
                  <a:gd name="T68" fmla="*/ 56 w 2318"/>
                  <a:gd name="T69" fmla="*/ 5815 h 5818"/>
                  <a:gd name="T70" fmla="*/ 69 w 2318"/>
                  <a:gd name="T71" fmla="*/ 5806 h 5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8" h="5818">
                    <a:moveTo>
                      <a:pt x="74" y="5798"/>
                    </a:moveTo>
                    <a:lnTo>
                      <a:pt x="74" y="5798"/>
                    </a:lnTo>
                    <a:lnTo>
                      <a:pt x="95" y="5762"/>
                    </a:lnTo>
                    <a:lnTo>
                      <a:pt x="117" y="5719"/>
                    </a:lnTo>
                    <a:lnTo>
                      <a:pt x="142" y="5670"/>
                    </a:lnTo>
                    <a:lnTo>
                      <a:pt x="167" y="5616"/>
                    </a:lnTo>
                    <a:lnTo>
                      <a:pt x="195" y="5557"/>
                    </a:lnTo>
                    <a:lnTo>
                      <a:pt x="225" y="5492"/>
                    </a:lnTo>
                    <a:lnTo>
                      <a:pt x="256" y="5422"/>
                    </a:lnTo>
                    <a:lnTo>
                      <a:pt x="289" y="5348"/>
                    </a:lnTo>
                    <a:lnTo>
                      <a:pt x="358" y="5185"/>
                    </a:lnTo>
                    <a:lnTo>
                      <a:pt x="433" y="5004"/>
                    </a:lnTo>
                    <a:lnTo>
                      <a:pt x="512" y="4810"/>
                    </a:lnTo>
                    <a:lnTo>
                      <a:pt x="597" y="4601"/>
                    </a:lnTo>
                    <a:lnTo>
                      <a:pt x="684" y="4380"/>
                    </a:lnTo>
                    <a:lnTo>
                      <a:pt x="775" y="4149"/>
                    </a:lnTo>
                    <a:lnTo>
                      <a:pt x="868" y="3910"/>
                    </a:lnTo>
                    <a:lnTo>
                      <a:pt x="963" y="3664"/>
                    </a:lnTo>
                    <a:lnTo>
                      <a:pt x="1155" y="3160"/>
                    </a:lnTo>
                    <a:lnTo>
                      <a:pt x="1348" y="2651"/>
                    </a:lnTo>
                    <a:lnTo>
                      <a:pt x="1537" y="2149"/>
                    </a:lnTo>
                    <a:lnTo>
                      <a:pt x="1714" y="1669"/>
                    </a:lnTo>
                    <a:lnTo>
                      <a:pt x="1879" y="1226"/>
                    </a:lnTo>
                    <a:lnTo>
                      <a:pt x="2024" y="831"/>
                    </a:lnTo>
                    <a:lnTo>
                      <a:pt x="2145" y="500"/>
                    </a:lnTo>
                    <a:lnTo>
                      <a:pt x="2238" y="247"/>
                    </a:lnTo>
                    <a:lnTo>
                      <a:pt x="2296" y="85"/>
                    </a:lnTo>
                    <a:lnTo>
                      <a:pt x="2318" y="27"/>
                    </a:lnTo>
                    <a:lnTo>
                      <a:pt x="2242" y="0"/>
                    </a:lnTo>
                    <a:lnTo>
                      <a:pt x="2222" y="57"/>
                    </a:lnTo>
                    <a:lnTo>
                      <a:pt x="2162" y="220"/>
                    </a:lnTo>
                    <a:lnTo>
                      <a:pt x="2070" y="473"/>
                    </a:lnTo>
                    <a:lnTo>
                      <a:pt x="1949" y="804"/>
                    </a:lnTo>
                    <a:lnTo>
                      <a:pt x="1804" y="1198"/>
                    </a:lnTo>
                    <a:lnTo>
                      <a:pt x="1640" y="1641"/>
                    </a:lnTo>
                    <a:lnTo>
                      <a:pt x="1461" y="2122"/>
                    </a:lnTo>
                    <a:lnTo>
                      <a:pt x="1273" y="2622"/>
                    </a:lnTo>
                    <a:lnTo>
                      <a:pt x="1080" y="3133"/>
                    </a:lnTo>
                    <a:lnTo>
                      <a:pt x="889" y="3637"/>
                    </a:lnTo>
                    <a:lnTo>
                      <a:pt x="794" y="3882"/>
                    </a:lnTo>
                    <a:lnTo>
                      <a:pt x="701" y="4120"/>
                    </a:lnTo>
                    <a:lnTo>
                      <a:pt x="611" y="4350"/>
                    </a:lnTo>
                    <a:lnTo>
                      <a:pt x="523" y="4571"/>
                    </a:lnTo>
                    <a:lnTo>
                      <a:pt x="439" y="4780"/>
                    </a:lnTo>
                    <a:lnTo>
                      <a:pt x="359" y="4975"/>
                    </a:lnTo>
                    <a:lnTo>
                      <a:pt x="284" y="5154"/>
                    </a:lnTo>
                    <a:lnTo>
                      <a:pt x="215" y="5317"/>
                    </a:lnTo>
                    <a:lnTo>
                      <a:pt x="183" y="5390"/>
                    </a:lnTo>
                    <a:lnTo>
                      <a:pt x="152" y="5459"/>
                    </a:lnTo>
                    <a:lnTo>
                      <a:pt x="122" y="5523"/>
                    </a:lnTo>
                    <a:lnTo>
                      <a:pt x="96" y="5582"/>
                    </a:lnTo>
                    <a:lnTo>
                      <a:pt x="70" y="5635"/>
                    </a:lnTo>
                    <a:lnTo>
                      <a:pt x="47" y="5683"/>
                    </a:lnTo>
                    <a:lnTo>
                      <a:pt x="24" y="5724"/>
                    </a:lnTo>
                    <a:lnTo>
                      <a:pt x="5" y="5758"/>
                    </a:lnTo>
                    <a:lnTo>
                      <a:pt x="5" y="5758"/>
                    </a:lnTo>
                    <a:lnTo>
                      <a:pt x="5" y="5758"/>
                    </a:lnTo>
                    <a:lnTo>
                      <a:pt x="2" y="5766"/>
                    </a:lnTo>
                    <a:lnTo>
                      <a:pt x="0" y="5775"/>
                    </a:lnTo>
                    <a:lnTo>
                      <a:pt x="0" y="5783"/>
                    </a:lnTo>
                    <a:lnTo>
                      <a:pt x="1" y="5791"/>
                    </a:lnTo>
                    <a:lnTo>
                      <a:pt x="4" y="5797"/>
                    </a:lnTo>
                    <a:lnTo>
                      <a:pt x="8" y="5804"/>
                    </a:lnTo>
                    <a:lnTo>
                      <a:pt x="14" y="5809"/>
                    </a:lnTo>
                    <a:lnTo>
                      <a:pt x="20" y="5813"/>
                    </a:lnTo>
                    <a:lnTo>
                      <a:pt x="27" y="5816"/>
                    </a:lnTo>
                    <a:lnTo>
                      <a:pt x="34" y="5817"/>
                    </a:lnTo>
                    <a:lnTo>
                      <a:pt x="41" y="5818"/>
                    </a:lnTo>
                    <a:lnTo>
                      <a:pt x="49" y="5817"/>
                    </a:lnTo>
                    <a:lnTo>
                      <a:pt x="56" y="5815"/>
                    </a:lnTo>
                    <a:lnTo>
                      <a:pt x="63" y="5812"/>
                    </a:lnTo>
                    <a:lnTo>
                      <a:pt x="69" y="5806"/>
                    </a:lnTo>
                    <a:lnTo>
                      <a:pt x="74" y="57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89" name="Freeform 1057"/>
              <p:cNvSpPr>
                <a:spLocks/>
              </p:cNvSpPr>
              <p:nvPr/>
            </p:nvSpPr>
            <p:spPr bwMode="auto">
              <a:xfrm>
                <a:off x="1460" y="2610"/>
                <a:ext cx="132" cy="49"/>
              </a:xfrm>
              <a:custGeom>
                <a:avLst/>
                <a:gdLst>
                  <a:gd name="T0" fmla="*/ 36 w 660"/>
                  <a:gd name="T1" fmla="*/ 239 h 243"/>
                  <a:gd name="T2" fmla="*/ 113 w 660"/>
                  <a:gd name="T3" fmla="*/ 243 h 243"/>
                  <a:gd name="T4" fmla="*/ 194 w 660"/>
                  <a:gd name="T5" fmla="*/ 240 h 243"/>
                  <a:gd name="T6" fmla="*/ 291 w 660"/>
                  <a:gd name="T7" fmla="*/ 231 h 243"/>
                  <a:gd name="T8" fmla="*/ 343 w 660"/>
                  <a:gd name="T9" fmla="*/ 222 h 243"/>
                  <a:gd name="T10" fmla="*/ 395 w 660"/>
                  <a:gd name="T11" fmla="*/ 211 h 243"/>
                  <a:gd name="T12" fmla="*/ 447 w 660"/>
                  <a:gd name="T13" fmla="*/ 196 h 243"/>
                  <a:gd name="T14" fmla="*/ 497 w 660"/>
                  <a:gd name="T15" fmla="*/ 175 h 243"/>
                  <a:gd name="T16" fmla="*/ 545 w 660"/>
                  <a:gd name="T17" fmla="*/ 151 h 243"/>
                  <a:gd name="T18" fmla="*/ 590 w 660"/>
                  <a:gd name="T19" fmla="*/ 121 h 243"/>
                  <a:gd name="T20" fmla="*/ 627 w 660"/>
                  <a:gd name="T21" fmla="*/ 85 h 243"/>
                  <a:gd name="T22" fmla="*/ 646 w 660"/>
                  <a:gd name="T23" fmla="*/ 64 h 243"/>
                  <a:gd name="T24" fmla="*/ 660 w 660"/>
                  <a:gd name="T25" fmla="*/ 40 h 243"/>
                  <a:gd name="T26" fmla="*/ 587 w 660"/>
                  <a:gd name="T27" fmla="*/ 8 h 243"/>
                  <a:gd name="T28" fmla="*/ 575 w 660"/>
                  <a:gd name="T29" fmla="*/ 24 h 243"/>
                  <a:gd name="T30" fmla="*/ 555 w 660"/>
                  <a:gd name="T31" fmla="*/ 46 h 243"/>
                  <a:gd name="T32" fmla="*/ 523 w 660"/>
                  <a:gd name="T33" fmla="*/ 71 h 243"/>
                  <a:gd name="T34" fmla="*/ 486 w 660"/>
                  <a:gd name="T35" fmla="*/ 93 h 243"/>
                  <a:gd name="T36" fmla="*/ 444 w 660"/>
                  <a:gd name="T37" fmla="*/ 112 h 243"/>
                  <a:gd name="T38" fmla="*/ 398 w 660"/>
                  <a:gd name="T39" fmla="*/ 128 h 243"/>
                  <a:gd name="T40" fmla="*/ 351 w 660"/>
                  <a:gd name="T41" fmla="*/ 139 h 243"/>
                  <a:gd name="T42" fmla="*/ 304 w 660"/>
                  <a:gd name="T43" fmla="*/ 148 h 243"/>
                  <a:gd name="T44" fmla="*/ 233 w 660"/>
                  <a:gd name="T45" fmla="*/ 157 h 243"/>
                  <a:gd name="T46" fmla="*/ 149 w 660"/>
                  <a:gd name="T47" fmla="*/ 162 h 243"/>
                  <a:gd name="T48" fmla="*/ 61 w 660"/>
                  <a:gd name="T49" fmla="*/ 162 h 243"/>
                  <a:gd name="T50" fmla="*/ 39 w 660"/>
                  <a:gd name="T51" fmla="*/ 161 h 243"/>
                  <a:gd name="T52" fmla="*/ 33 w 660"/>
                  <a:gd name="T53" fmla="*/ 161 h 243"/>
                  <a:gd name="T54" fmla="*/ 18 w 660"/>
                  <a:gd name="T55" fmla="*/ 166 h 243"/>
                  <a:gd name="T56" fmla="*/ 7 w 660"/>
                  <a:gd name="T57" fmla="*/ 177 h 243"/>
                  <a:gd name="T58" fmla="*/ 1 w 660"/>
                  <a:gd name="T59" fmla="*/ 189 h 243"/>
                  <a:gd name="T60" fmla="*/ 0 w 660"/>
                  <a:gd name="T61" fmla="*/ 204 h 243"/>
                  <a:gd name="T62" fmla="*/ 4 w 660"/>
                  <a:gd name="T63" fmla="*/ 219 h 243"/>
                  <a:gd name="T64" fmla="*/ 13 w 660"/>
                  <a:gd name="T65" fmla="*/ 231 h 243"/>
                  <a:gd name="T66" fmla="*/ 28 w 660"/>
                  <a:gd name="T67" fmla="*/ 238 h 243"/>
                  <a:gd name="T68" fmla="*/ 39 w 660"/>
                  <a:gd name="T69" fmla="*/ 2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0" h="243">
                    <a:moveTo>
                      <a:pt x="39" y="240"/>
                    </a:moveTo>
                    <a:lnTo>
                      <a:pt x="36" y="239"/>
                    </a:lnTo>
                    <a:lnTo>
                      <a:pt x="58" y="242"/>
                    </a:lnTo>
                    <a:lnTo>
                      <a:pt x="113" y="243"/>
                    </a:lnTo>
                    <a:lnTo>
                      <a:pt x="151" y="242"/>
                    </a:lnTo>
                    <a:lnTo>
                      <a:pt x="194" y="240"/>
                    </a:lnTo>
                    <a:lnTo>
                      <a:pt x="242" y="236"/>
                    </a:lnTo>
                    <a:lnTo>
                      <a:pt x="291" y="231"/>
                    </a:lnTo>
                    <a:lnTo>
                      <a:pt x="316" y="227"/>
                    </a:lnTo>
                    <a:lnTo>
                      <a:pt x="343" y="222"/>
                    </a:lnTo>
                    <a:lnTo>
                      <a:pt x="369" y="217"/>
                    </a:lnTo>
                    <a:lnTo>
                      <a:pt x="395" y="211"/>
                    </a:lnTo>
                    <a:lnTo>
                      <a:pt x="421" y="203"/>
                    </a:lnTo>
                    <a:lnTo>
                      <a:pt x="447" y="196"/>
                    </a:lnTo>
                    <a:lnTo>
                      <a:pt x="473" y="186"/>
                    </a:lnTo>
                    <a:lnTo>
                      <a:pt x="497" y="175"/>
                    </a:lnTo>
                    <a:lnTo>
                      <a:pt x="522" y="165"/>
                    </a:lnTo>
                    <a:lnTo>
                      <a:pt x="545" y="151"/>
                    </a:lnTo>
                    <a:lnTo>
                      <a:pt x="568" y="137"/>
                    </a:lnTo>
                    <a:lnTo>
                      <a:pt x="590" y="121"/>
                    </a:lnTo>
                    <a:lnTo>
                      <a:pt x="609" y="103"/>
                    </a:lnTo>
                    <a:lnTo>
                      <a:pt x="627" y="85"/>
                    </a:lnTo>
                    <a:lnTo>
                      <a:pt x="637" y="74"/>
                    </a:lnTo>
                    <a:lnTo>
                      <a:pt x="646" y="64"/>
                    </a:lnTo>
                    <a:lnTo>
                      <a:pt x="653" y="52"/>
                    </a:lnTo>
                    <a:lnTo>
                      <a:pt x="660" y="40"/>
                    </a:lnTo>
                    <a:lnTo>
                      <a:pt x="591" y="0"/>
                    </a:lnTo>
                    <a:lnTo>
                      <a:pt x="587" y="8"/>
                    </a:lnTo>
                    <a:lnTo>
                      <a:pt x="581" y="17"/>
                    </a:lnTo>
                    <a:lnTo>
                      <a:pt x="575" y="24"/>
                    </a:lnTo>
                    <a:lnTo>
                      <a:pt x="570" y="31"/>
                    </a:lnTo>
                    <a:lnTo>
                      <a:pt x="555" y="46"/>
                    </a:lnTo>
                    <a:lnTo>
                      <a:pt x="540" y="59"/>
                    </a:lnTo>
                    <a:lnTo>
                      <a:pt x="523" y="71"/>
                    </a:lnTo>
                    <a:lnTo>
                      <a:pt x="505" y="83"/>
                    </a:lnTo>
                    <a:lnTo>
                      <a:pt x="486" y="93"/>
                    </a:lnTo>
                    <a:lnTo>
                      <a:pt x="465" y="103"/>
                    </a:lnTo>
                    <a:lnTo>
                      <a:pt x="444" y="112"/>
                    </a:lnTo>
                    <a:lnTo>
                      <a:pt x="422" y="120"/>
                    </a:lnTo>
                    <a:lnTo>
                      <a:pt x="398" y="128"/>
                    </a:lnTo>
                    <a:lnTo>
                      <a:pt x="375" y="134"/>
                    </a:lnTo>
                    <a:lnTo>
                      <a:pt x="351" y="139"/>
                    </a:lnTo>
                    <a:lnTo>
                      <a:pt x="328" y="144"/>
                    </a:lnTo>
                    <a:lnTo>
                      <a:pt x="304" y="148"/>
                    </a:lnTo>
                    <a:lnTo>
                      <a:pt x="281" y="152"/>
                    </a:lnTo>
                    <a:lnTo>
                      <a:pt x="233" y="157"/>
                    </a:lnTo>
                    <a:lnTo>
                      <a:pt x="189" y="161"/>
                    </a:lnTo>
                    <a:lnTo>
                      <a:pt x="149" y="162"/>
                    </a:lnTo>
                    <a:lnTo>
                      <a:pt x="114" y="163"/>
                    </a:lnTo>
                    <a:lnTo>
                      <a:pt x="61" y="162"/>
                    </a:lnTo>
                    <a:lnTo>
                      <a:pt x="42" y="161"/>
                    </a:lnTo>
                    <a:lnTo>
                      <a:pt x="39" y="161"/>
                    </a:lnTo>
                    <a:lnTo>
                      <a:pt x="42" y="161"/>
                    </a:lnTo>
                    <a:lnTo>
                      <a:pt x="33" y="161"/>
                    </a:lnTo>
                    <a:lnTo>
                      <a:pt x="25" y="163"/>
                    </a:lnTo>
                    <a:lnTo>
                      <a:pt x="18" y="166"/>
                    </a:lnTo>
                    <a:lnTo>
                      <a:pt x="12" y="170"/>
                    </a:lnTo>
                    <a:lnTo>
                      <a:pt x="7" y="177"/>
                    </a:lnTo>
                    <a:lnTo>
                      <a:pt x="3" y="183"/>
                    </a:lnTo>
                    <a:lnTo>
                      <a:pt x="1" y="189"/>
                    </a:lnTo>
                    <a:lnTo>
                      <a:pt x="0" y="197"/>
                    </a:lnTo>
                    <a:lnTo>
                      <a:pt x="0" y="204"/>
                    </a:lnTo>
                    <a:lnTo>
                      <a:pt x="1" y="212"/>
                    </a:lnTo>
                    <a:lnTo>
                      <a:pt x="4" y="219"/>
                    </a:lnTo>
                    <a:lnTo>
                      <a:pt x="7" y="226"/>
                    </a:lnTo>
                    <a:lnTo>
                      <a:pt x="13" y="231"/>
                    </a:lnTo>
                    <a:lnTo>
                      <a:pt x="19" y="235"/>
                    </a:lnTo>
                    <a:lnTo>
                      <a:pt x="28" y="238"/>
                    </a:lnTo>
                    <a:lnTo>
                      <a:pt x="36" y="239"/>
                    </a:lnTo>
                    <a:lnTo>
                      <a:pt x="39" y="2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90" name="Freeform 1058"/>
              <p:cNvSpPr>
                <a:spLocks/>
              </p:cNvSpPr>
              <p:nvPr/>
            </p:nvSpPr>
            <p:spPr bwMode="auto">
              <a:xfrm>
                <a:off x="1178" y="2642"/>
                <a:ext cx="290" cy="16"/>
              </a:xfrm>
              <a:custGeom>
                <a:avLst/>
                <a:gdLst>
                  <a:gd name="T0" fmla="*/ 0 w 1452"/>
                  <a:gd name="T1" fmla="*/ 39 h 79"/>
                  <a:gd name="T2" fmla="*/ 39 w 1452"/>
                  <a:gd name="T3" fmla="*/ 79 h 79"/>
                  <a:gd name="T4" fmla="*/ 1452 w 1452"/>
                  <a:gd name="T5" fmla="*/ 79 h 79"/>
                  <a:gd name="T6" fmla="*/ 1452 w 1452"/>
                  <a:gd name="T7" fmla="*/ 0 h 79"/>
                  <a:gd name="T8" fmla="*/ 39 w 1452"/>
                  <a:gd name="T9" fmla="*/ 0 h 79"/>
                  <a:gd name="T10" fmla="*/ 0 w 1452"/>
                  <a:gd name="T11" fmla="*/ 39 h 79"/>
                  <a:gd name="T12" fmla="*/ 39 w 1452"/>
                  <a:gd name="T13" fmla="*/ 0 h 79"/>
                  <a:gd name="T14" fmla="*/ 30 w 1452"/>
                  <a:gd name="T15" fmla="*/ 0 h 79"/>
                  <a:gd name="T16" fmla="*/ 22 w 1452"/>
                  <a:gd name="T17" fmla="*/ 3 h 79"/>
                  <a:gd name="T18" fmla="*/ 15 w 1452"/>
                  <a:gd name="T19" fmla="*/ 6 h 79"/>
                  <a:gd name="T20" fmla="*/ 9 w 1452"/>
                  <a:gd name="T21" fmla="*/ 11 h 79"/>
                  <a:gd name="T22" fmla="*/ 5 w 1452"/>
                  <a:gd name="T23" fmla="*/ 18 h 79"/>
                  <a:gd name="T24" fmla="*/ 2 w 1452"/>
                  <a:gd name="T25" fmla="*/ 24 h 79"/>
                  <a:gd name="T26" fmla="*/ 0 w 1452"/>
                  <a:gd name="T27" fmla="*/ 32 h 79"/>
                  <a:gd name="T28" fmla="*/ 0 w 1452"/>
                  <a:gd name="T29" fmla="*/ 39 h 79"/>
                  <a:gd name="T30" fmla="*/ 0 w 1452"/>
                  <a:gd name="T31" fmla="*/ 46 h 79"/>
                  <a:gd name="T32" fmla="*/ 2 w 1452"/>
                  <a:gd name="T33" fmla="*/ 54 h 79"/>
                  <a:gd name="T34" fmla="*/ 5 w 1452"/>
                  <a:gd name="T35" fmla="*/ 60 h 79"/>
                  <a:gd name="T36" fmla="*/ 9 w 1452"/>
                  <a:gd name="T37" fmla="*/ 67 h 79"/>
                  <a:gd name="T38" fmla="*/ 15 w 1452"/>
                  <a:gd name="T39" fmla="*/ 72 h 79"/>
                  <a:gd name="T40" fmla="*/ 22 w 1452"/>
                  <a:gd name="T41" fmla="*/ 75 h 79"/>
                  <a:gd name="T42" fmla="*/ 30 w 1452"/>
                  <a:gd name="T43" fmla="*/ 78 h 79"/>
                  <a:gd name="T44" fmla="*/ 39 w 1452"/>
                  <a:gd name="T45" fmla="*/ 79 h 79"/>
                  <a:gd name="T46" fmla="*/ 0 w 1452"/>
                  <a:gd name="T47"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2" h="79">
                    <a:moveTo>
                      <a:pt x="0" y="39"/>
                    </a:moveTo>
                    <a:lnTo>
                      <a:pt x="39" y="79"/>
                    </a:lnTo>
                    <a:lnTo>
                      <a:pt x="1452" y="79"/>
                    </a:lnTo>
                    <a:lnTo>
                      <a:pt x="1452" y="0"/>
                    </a:lnTo>
                    <a:lnTo>
                      <a:pt x="39" y="0"/>
                    </a:lnTo>
                    <a:lnTo>
                      <a:pt x="0" y="39"/>
                    </a:lnTo>
                    <a:lnTo>
                      <a:pt x="39" y="0"/>
                    </a:lnTo>
                    <a:lnTo>
                      <a:pt x="30" y="0"/>
                    </a:lnTo>
                    <a:lnTo>
                      <a:pt x="22" y="3"/>
                    </a:lnTo>
                    <a:lnTo>
                      <a:pt x="15" y="6"/>
                    </a:lnTo>
                    <a:lnTo>
                      <a:pt x="9" y="11"/>
                    </a:lnTo>
                    <a:lnTo>
                      <a:pt x="5" y="18"/>
                    </a:lnTo>
                    <a:lnTo>
                      <a:pt x="2" y="24"/>
                    </a:lnTo>
                    <a:lnTo>
                      <a:pt x="0" y="32"/>
                    </a:lnTo>
                    <a:lnTo>
                      <a:pt x="0" y="39"/>
                    </a:lnTo>
                    <a:lnTo>
                      <a:pt x="0" y="46"/>
                    </a:lnTo>
                    <a:lnTo>
                      <a:pt x="2" y="54"/>
                    </a:lnTo>
                    <a:lnTo>
                      <a:pt x="5" y="60"/>
                    </a:lnTo>
                    <a:lnTo>
                      <a:pt x="9" y="67"/>
                    </a:lnTo>
                    <a:lnTo>
                      <a:pt x="15" y="72"/>
                    </a:lnTo>
                    <a:lnTo>
                      <a:pt x="22" y="75"/>
                    </a:lnTo>
                    <a:lnTo>
                      <a:pt x="30" y="78"/>
                    </a:lnTo>
                    <a:lnTo>
                      <a:pt x="39" y="79"/>
                    </a:lnTo>
                    <a:lnTo>
                      <a:pt x="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91" name="Freeform 1059"/>
              <p:cNvSpPr>
                <a:spLocks/>
              </p:cNvSpPr>
              <p:nvPr/>
            </p:nvSpPr>
            <p:spPr bwMode="auto">
              <a:xfrm>
                <a:off x="1178" y="2482"/>
                <a:ext cx="16" cy="168"/>
              </a:xfrm>
              <a:custGeom>
                <a:avLst/>
                <a:gdLst>
                  <a:gd name="T0" fmla="*/ 39 w 80"/>
                  <a:gd name="T1" fmla="*/ 0 h 840"/>
                  <a:gd name="T2" fmla="*/ 0 w 80"/>
                  <a:gd name="T3" fmla="*/ 40 h 840"/>
                  <a:gd name="T4" fmla="*/ 0 w 80"/>
                  <a:gd name="T5" fmla="*/ 840 h 840"/>
                  <a:gd name="T6" fmla="*/ 80 w 80"/>
                  <a:gd name="T7" fmla="*/ 840 h 840"/>
                  <a:gd name="T8" fmla="*/ 80 w 80"/>
                  <a:gd name="T9" fmla="*/ 40 h 840"/>
                  <a:gd name="T10" fmla="*/ 39 w 80"/>
                  <a:gd name="T11" fmla="*/ 0 h 840"/>
                  <a:gd name="T12" fmla="*/ 80 w 80"/>
                  <a:gd name="T13" fmla="*/ 40 h 840"/>
                  <a:gd name="T14" fmla="*/ 79 w 80"/>
                  <a:gd name="T15" fmla="*/ 31 h 840"/>
                  <a:gd name="T16" fmla="*/ 77 w 80"/>
                  <a:gd name="T17" fmla="*/ 23 h 840"/>
                  <a:gd name="T18" fmla="*/ 72 w 80"/>
                  <a:gd name="T19" fmla="*/ 16 h 840"/>
                  <a:gd name="T20" fmla="*/ 67 w 80"/>
                  <a:gd name="T21" fmla="*/ 10 h 840"/>
                  <a:gd name="T22" fmla="*/ 61 w 80"/>
                  <a:gd name="T23" fmla="*/ 6 h 840"/>
                  <a:gd name="T24" fmla="*/ 54 w 80"/>
                  <a:gd name="T25" fmla="*/ 3 h 840"/>
                  <a:gd name="T26" fmla="*/ 47 w 80"/>
                  <a:gd name="T27" fmla="*/ 2 h 840"/>
                  <a:gd name="T28" fmla="*/ 39 w 80"/>
                  <a:gd name="T29" fmla="*/ 0 h 840"/>
                  <a:gd name="T30" fmla="*/ 32 w 80"/>
                  <a:gd name="T31" fmla="*/ 2 h 840"/>
                  <a:gd name="T32" fmla="*/ 24 w 80"/>
                  <a:gd name="T33" fmla="*/ 3 h 840"/>
                  <a:gd name="T34" fmla="*/ 18 w 80"/>
                  <a:gd name="T35" fmla="*/ 6 h 840"/>
                  <a:gd name="T36" fmla="*/ 12 w 80"/>
                  <a:gd name="T37" fmla="*/ 10 h 840"/>
                  <a:gd name="T38" fmla="*/ 7 w 80"/>
                  <a:gd name="T39" fmla="*/ 16 h 840"/>
                  <a:gd name="T40" fmla="*/ 3 w 80"/>
                  <a:gd name="T41" fmla="*/ 23 h 840"/>
                  <a:gd name="T42" fmla="*/ 1 w 80"/>
                  <a:gd name="T43" fmla="*/ 31 h 840"/>
                  <a:gd name="T44" fmla="*/ 0 w 80"/>
                  <a:gd name="T45" fmla="*/ 40 h 840"/>
                  <a:gd name="T46" fmla="*/ 39 w 80"/>
                  <a:gd name="T4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40">
                    <a:moveTo>
                      <a:pt x="39" y="0"/>
                    </a:moveTo>
                    <a:lnTo>
                      <a:pt x="0" y="40"/>
                    </a:lnTo>
                    <a:lnTo>
                      <a:pt x="0" y="840"/>
                    </a:lnTo>
                    <a:lnTo>
                      <a:pt x="80" y="840"/>
                    </a:lnTo>
                    <a:lnTo>
                      <a:pt x="80" y="40"/>
                    </a:lnTo>
                    <a:lnTo>
                      <a:pt x="39" y="0"/>
                    </a:lnTo>
                    <a:lnTo>
                      <a:pt x="80" y="40"/>
                    </a:lnTo>
                    <a:lnTo>
                      <a:pt x="79" y="31"/>
                    </a:lnTo>
                    <a:lnTo>
                      <a:pt x="77" y="23"/>
                    </a:lnTo>
                    <a:lnTo>
                      <a:pt x="72" y="16"/>
                    </a:lnTo>
                    <a:lnTo>
                      <a:pt x="67" y="10"/>
                    </a:lnTo>
                    <a:lnTo>
                      <a:pt x="61" y="6"/>
                    </a:lnTo>
                    <a:lnTo>
                      <a:pt x="54" y="3"/>
                    </a:lnTo>
                    <a:lnTo>
                      <a:pt x="47" y="2"/>
                    </a:lnTo>
                    <a:lnTo>
                      <a:pt x="39" y="0"/>
                    </a:lnTo>
                    <a:lnTo>
                      <a:pt x="32" y="2"/>
                    </a:lnTo>
                    <a:lnTo>
                      <a:pt x="24" y="3"/>
                    </a:lnTo>
                    <a:lnTo>
                      <a:pt x="18" y="6"/>
                    </a:lnTo>
                    <a:lnTo>
                      <a:pt x="12" y="10"/>
                    </a:lnTo>
                    <a:lnTo>
                      <a:pt x="7" y="16"/>
                    </a:lnTo>
                    <a:lnTo>
                      <a:pt x="3" y="23"/>
                    </a:lnTo>
                    <a:lnTo>
                      <a:pt x="1" y="31"/>
                    </a:lnTo>
                    <a:lnTo>
                      <a:pt x="0" y="4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92" name="Freeform 1060"/>
              <p:cNvSpPr>
                <a:spLocks/>
              </p:cNvSpPr>
              <p:nvPr/>
            </p:nvSpPr>
            <p:spPr bwMode="auto">
              <a:xfrm>
                <a:off x="1899" y="1125"/>
                <a:ext cx="307" cy="650"/>
              </a:xfrm>
              <a:custGeom>
                <a:avLst/>
                <a:gdLst>
                  <a:gd name="T0" fmla="*/ 675 w 1535"/>
                  <a:gd name="T1" fmla="*/ 0 h 3251"/>
                  <a:gd name="T2" fmla="*/ 0 w 1535"/>
                  <a:gd name="T3" fmla="*/ 2179 h 3251"/>
                  <a:gd name="T4" fmla="*/ 675 w 1535"/>
                  <a:gd name="T5" fmla="*/ 935 h 3251"/>
                  <a:gd name="T6" fmla="*/ 1535 w 1535"/>
                  <a:gd name="T7" fmla="*/ 3251 h 3251"/>
                  <a:gd name="T8" fmla="*/ 675 w 1535"/>
                  <a:gd name="T9" fmla="*/ 0 h 3251"/>
                </a:gdLst>
                <a:ahLst/>
                <a:cxnLst>
                  <a:cxn ang="0">
                    <a:pos x="T0" y="T1"/>
                  </a:cxn>
                  <a:cxn ang="0">
                    <a:pos x="T2" y="T3"/>
                  </a:cxn>
                  <a:cxn ang="0">
                    <a:pos x="T4" y="T5"/>
                  </a:cxn>
                  <a:cxn ang="0">
                    <a:pos x="T6" y="T7"/>
                  </a:cxn>
                  <a:cxn ang="0">
                    <a:pos x="T8" y="T9"/>
                  </a:cxn>
                </a:cxnLst>
                <a:rect l="0" t="0" r="r" b="b"/>
                <a:pathLst>
                  <a:path w="1535" h="3251">
                    <a:moveTo>
                      <a:pt x="675" y="0"/>
                    </a:moveTo>
                    <a:lnTo>
                      <a:pt x="0" y="2179"/>
                    </a:lnTo>
                    <a:lnTo>
                      <a:pt x="675" y="935"/>
                    </a:lnTo>
                    <a:lnTo>
                      <a:pt x="1535" y="3251"/>
                    </a:lnTo>
                    <a:lnTo>
                      <a:pt x="67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093" name="Rectangle 1061"/>
              <p:cNvSpPr>
                <a:spLocks noChangeArrowheads="1"/>
              </p:cNvSpPr>
              <p:nvPr/>
            </p:nvSpPr>
            <p:spPr bwMode="auto">
              <a:xfrm>
                <a:off x="1165" y="3187"/>
                <a:ext cx="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solidFill>
                    <a:srgbClr val="FFFFFF"/>
                  </a:solidFill>
                  <a:effectLst/>
                </a:endParaRPr>
              </a:p>
            </p:txBody>
          </p:sp>
          <p:sp>
            <p:nvSpPr>
              <p:cNvPr id="45094" name="Rectangle 1062"/>
              <p:cNvSpPr>
                <a:spLocks noChangeArrowheads="1"/>
              </p:cNvSpPr>
              <p:nvPr/>
            </p:nvSpPr>
            <p:spPr bwMode="auto">
              <a:xfrm>
                <a:off x="1145" y="2615"/>
                <a:ext cx="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solidFill>
                    <a:srgbClr val="FFFFFF"/>
                  </a:solidFill>
                  <a:effectLst/>
                </a:endParaRPr>
              </a:p>
            </p:txBody>
          </p:sp>
        </p:grpSp>
        <p:sp>
          <p:nvSpPr>
            <p:cNvPr id="45095" name="Text Box 1063"/>
            <p:cNvSpPr txBox="1">
              <a:spLocks noChangeArrowheads="1"/>
            </p:cNvSpPr>
            <p:nvPr/>
          </p:nvSpPr>
          <p:spPr bwMode="auto">
            <a:xfrm>
              <a:off x="144" y="480"/>
              <a:ext cx="443"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b="1">
                  <a:solidFill>
                    <a:srgbClr val="FFFFFF"/>
                  </a:solidFill>
                  <a:effectLst/>
                  <a:latin typeface="AvantGarde Md BT" pitchFamily="34" charset="0"/>
                </a:rPr>
                <a:t>RMRS</a:t>
              </a:r>
              <a:endParaRPr lang="en-US" b="1">
                <a:solidFill>
                  <a:srgbClr val="FFFFFF"/>
                </a:solidFill>
                <a:effectLst/>
              </a:endParaRPr>
            </a:p>
          </p:txBody>
        </p:sp>
      </p:grpSp>
      <p:pic>
        <p:nvPicPr>
          <p:cNvPr id="45096" name="Picture 1064" descr="shield green bak bottom ot pot 100dp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200" y="228600"/>
            <a:ext cx="766763"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0362"/>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spd="slow"/>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7.w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41.xml"/><Relationship Id="rId4" Type="http://schemas.openxmlformats.org/officeDocument/2006/relationships/image" Target="../media/image52.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2.xml"/><Relationship Id="rId1" Type="http://schemas.openxmlformats.org/officeDocument/2006/relationships/vmlDrawing" Target="../drawings/vmlDrawing7.vml"/><Relationship Id="rId5" Type="http://schemas.openxmlformats.org/officeDocument/2006/relationships/image" Target="../media/image53.wmf"/><Relationship Id="rId4" Type="http://schemas.openxmlformats.org/officeDocument/2006/relationships/oleObject" Target="../embeddings/oleObject7.bin"/></Relationships>
</file>

<file path=ppt/slides/_rels/slide1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1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2.xml"/><Relationship Id="rId1" Type="http://schemas.openxmlformats.org/officeDocument/2006/relationships/slideLayout" Target="../slideLayouts/slideLayout52.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1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5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6.png"/></Relationships>
</file>

<file path=ppt/slides/_rels/slide1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61.png"/><Relationship Id="rId4" Type="http://schemas.openxmlformats.org/officeDocument/2006/relationships/oleObject" Target="../embeddings/oleObject9.bin"/></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4.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4.xml"/><Relationship Id="rId1" Type="http://schemas.openxmlformats.org/officeDocument/2006/relationships/vmlDrawing" Target="../drawings/vmlDrawing2.vml"/><Relationship Id="rId5" Type="http://schemas.openxmlformats.org/officeDocument/2006/relationships/image" Target="../media/image53.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3.xml"/><Relationship Id="rId5" Type="http://schemas.openxmlformats.org/officeDocument/2006/relationships/image" Target="../media/image55.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4.xml"/><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4.xml"/><Relationship Id="rId1" Type="http://schemas.openxmlformats.org/officeDocument/2006/relationships/vmlDrawing" Target="../drawings/vmlDrawing3.vml"/><Relationship Id="rId5" Type="http://schemas.openxmlformats.org/officeDocument/2006/relationships/image" Target="../media/image61.png"/><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4.xml"/><Relationship Id="rId1" Type="http://schemas.openxmlformats.org/officeDocument/2006/relationships/vmlDrawing" Target="../drawings/vmlDrawing4.vml"/><Relationship Id="rId5" Type="http://schemas.openxmlformats.org/officeDocument/2006/relationships/image" Target="../media/image66.png"/><Relationship Id="rId4" Type="http://schemas.openxmlformats.org/officeDocument/2006/relationships/oleObject" Target="../embeddings/oleObject4.bin"/></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rodeo_0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9088" cy="6765925"/>
          </a:xfrm>
          <a:prstGeom prst="rect">
            <a:avLst/>
          </a:prstGeom>
          <a:noFill/>
          <a:extLst>
            <a:ext uri="{909E8E84-426E-40DD-AFC4-6F175D3DCCD1}">
              <a14:hiddenFill xmlns:a14="http://schemas.microsoft.com/office/drawing/2010/main">
                <a:solidFill>
                  <a:srgbClr val="FFFFFF"/>
                </a:solidFill>
              </a14:hiddenFill>
            </a:ext>
          </a:extLst>
        </p:spPr>
      </p:pic>
      <p:sp>
        <p:nvSpPr>
          <p:cNvPr id="302083" name="Rectangle 3"/>
          <p:cNvSpPr>
            <a:spLocks noGrp="1" noChangeArrowheads="1"/>
          </p:cNvSpPr>
          <p:nvPr>
            <p:ph type="ctrTitle"/>
          </p:nvPr>
        </p:nvSpPr>
        <p:spPr>
          <a:xfrm>
            <a:off x="718344" y="1110916"/>
            <a:ext cx="7772400" cy="1143000"/>
          </a:xfrm>
        </p:spPr>
        <p:txBody>
          <a:bodyPr/>
          <a:lstStyle/>
          <a:p>
            <a:r>
              <a:rPr lang="en-US" sz="5400" b="1" dirty="0" smtClean="0">
                <a:effectLst>
                  <a:outerShdw blurRad="38100" dist="38100" dir="2700000" algn="tl">
                    <a:srgbClr val="000000"/>
                  </a:outerShdw>
                </a:effectLst>
              </a:rPr>
              <a:t>Landscape </a:t>
            </a:r>
            <a:r>
              <a:rPr lang="en-US" sz="5400" b="1" dirty="0" smtClean="0">
                <a:effectLst>
                  <a:outerShdw blurRad="38100" dist="38100" dir="2700000" algn="tl">
                    <a:srgbClr val="000000"/>
                  </a:outerShdw>
                </a:effectLst>
              </a:rPr>
              <a:t>Fuel </a:t>
            </a:r>
            <a:r>
              <a:rPr lang="en-US" sz="5400" b="1" dirty="0" smtClean="0">
                <a:effectLst>
                  <a:outerShdw blurRad="38100" dist="38100" dir="2700000" algn="tl">
                    <a:srgbClr val="000000"/>
                  </a:outerShdw>
                </a:effectLst>
              </a:rPr>
              <a:t>Management and Risk Reduction</a:t>
            </a:r>
            <a:endParaRPr lang="en-US" sz="5400" b="1" dirty="0">
              <a:effectLst>
                <a:outerShdw blurRad="38100" dist="38100" dir="2700000" algn="tl">
                  <a:srgbClr val="000000"/>
                </a:outerShdw>
              </a:effectLst>
            </a:endParaRPr>
          </a:p>
        </p:txBody>
      </p:sp>
      <p:sp>
        <p:nvSpPr>
          <p:cNvPr id="302084" name="Rectangle 4"/>
          <p:cNvSpPr>
            <a:spLocks noGrp="1" noChangeArrowheads="1"/>
          </p:cNvSpPr>
          <p:nvPr>
            <p:ph type="subTitle" idx="1"/>
          </p:nvPr>
        </p:nvSpPr>
        <p:spPr>
          <a:xfrm>
            <a:off x="1404144" y="3166776"/>
            <a:ext cx="6400800" cy="175260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b="1" dirty="0">
                <a:effectLst>
                  <a:outerShdw blurRad="38100" dist="38100" dir="2700000" algn="tl">
                    <a:srgbClr val="000000"/>
                  </a:outerShdw>
                </a:effectLst>
              </a:rPr>
              <a:t>Mark A. </a:t>
            </a:r>
            <a:r>
              <a:rPr lang="en-US" b="1" dirty="0" smtClean="0">
                <a:effectLst>
                  <a:outerShdw blurRad="38100" dist="38100" dir="2700000" algn="tl">
                    <a:srgbClr val="000000"/>
                  </a:outerShdw>
                </a:effectLst>
              </a:rPr>
              <a:t>Finney</a:t>
            </a:r>
          </a:p>
          <a:p>
            <a:r>
              <a:rPr lang="en-US" b="1" dirty="0" smtClean="0">
                <a:effectLst>
                  <a:outerShdw blurRad="38100" dist="38100" dir="2700000" algn="tl">
                    <a:srgbClr val="000000"/>
                  </a:outerShdw>
                </a:effectLst>
              </a:rPr>
              <a:t>Charles W. McHugh</a:t>
            </a:r>
          </a:p>
          <a:p>
            <a:r>
              <a:rPr lang="en-US" b="1" dirty="0" smtClean="0">
                <a:effectLst>
                  <a:outerShdw blurRad="38100" dist="38100" dir="2700000" algn="tl">
                    <a:srgbClr val="000000"/>
                  </a:outerShdw>
                </a:effectLst>
              </a:rPr>
              <a:t>Karen C. Short</a:t>
            </a:r>
          </a:p>
          <a:p>
            <a:endParaRPr lang="en-US" b="1" dirty="0">
              <a:effectLst>
                <a:outerShdw blurRad="38100" dist="38100" dir="2700000" algn="tl">
                  <a:srgbClr val="000000"/>
                </a:outerShdw>
              </a:effectLst>
            </a:endParaRPr>
          </a:p>
          <a:p>
            <a:r>
              <a:rPr lang="en-US" sz="2400" b="1" dirty="0">
                <a:effectLst>
                  <a:outerShdw blurRad="38100" dist="38100" dir="2700000" algn="tl">
                    <a:srgbClr val="000000"/>
                  </a:outerShdw>
                </a:effectLst>
              </a:rPr>
              <a:t>Rocky Mountain Research Station</a:t>
            </a:r>
          </a:p>
          <a:p>
            <a:r>
              <a:rPr lang="en-US" sz="2400" b="1" dirty="0">
                <a:effectLst>
                  <a:outerShdw blurRad="38100" dist="38100" dir="2700000" algn="tl">
                    <a:srgbClr val="000000"/>
                  </a:outerShdw>
                </a:effectLst>
              </a:rPr>
              <a:t>Fire Sciences Laboratory</a:t>
            </a:r>
          </a:p>
          <a:p>
            <a:r>
              <a:rPr lang="en-US" sz="2400" b="1" dirty="0">
                <a:effectLst>
                  <a:outerShdw blurRad="38100" dist="38100" dir="2700000" algn="tl">
                    <a:srgbClr val="000000"/>
                  </a:outerShdw>
                </a:effectLst>
              </a:rPr>
              <a:t>Missoula, Montana</a:t>
            </a:r>
            <a:endParaRPr lang="en-US" b="1" dirty="0">
              <a:effectLst>
                <a:outerShdw blurRad="38100" dist="38100" dir="2700000" algn="tl">
                  <a:srgbClr val="000000"/>
                </a:outerShdw>
              </a:effectLst>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smtClean="0">
                <a:solidFill>
                  <a:prstClr val="black"/>
                </a:solidFill>
                <a:effectLst/>
                <a:latin typeface="Calibri"/>
              </a:rPr>
              <a:t>1926-1932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smtClean="0">
                <a:solidFill>
                  <a:prstClr val="black"/>
                </a:solidFill>
                <a:effectLst/>
                <a:latin typeface="Calibri"/>
              </a:rPr>
              <a:t>~5.6M acres reported burned</a:t>
            </a:r>
            <a:endParaRPr lang="en-US" dirty="0">
              <a:solidFill>
                <a:prstClr val="black"/>
              </a:solidFill>
              <a:effectLst/>
              <a:latin typeface="Calibri"/>
            </a:endParaRP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27150883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g_2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0"/>
            <a:ext cx="7375525"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14372"/>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g_3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3914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24419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smtClean="0"/>
              <a:t>Three Frequent Questions</a:t>
            </a:r>
          </a:p>
        </p:txBody>
      </p:sp>
      <p:sp>
        <p:nvSpPr>
          <p:cNvPr id="116739" name="Rectangle 3"/>
          <p:cNvSpPr>
            <a:spLocks noGrp="1" noChangeArrowheads="1"/>
          </p:cNvSpPr>
          <p:nvPr>
            <p:ph type="body" idx="1"/>
          </p:nvPr>
        </p:nvSpPr>
        <p:spPr/>
        <p:txBody>
          <a:bodyPr/>
          <a:lstStyle/>
          <a:p>
            <a:pPr>
              <a:lnSpc>
                <a:spcPct val="90000"/>
              </a:lnSpc>
            </a:pPr>
            <a:r>
              <a:rPr lang="en-US" altLang="en-US" smtClean="0"/>
              <a:t>How much fuel treatment is necessary?</a:t>
            </a:r>
          </a:p>
          <a:p>
            <a:pPr>
              <a:lnSpc>
                <a:spcPct val="90000"/>
              </a:lnSpc>
            </a:pPr>
            <a:r>
              <a:rPr lang="en-US" altLang="en-US" smtClean="0"/>
              <a:t>What will we get for it?</a:t>
            </a:r>
          </a:p>
          <a:p>
            <a:pPr>
              <a:lnSpc>
                <a:spcPct val="90000"/>
              </a:lnSpc>
            </a:pPr>
            <a:r>
              <a:rPr lang="en-US" altLang="en-US" smtClean="0"/>
              <a:t>What are our priorities?</a:t>
            </a:r>
          </a:p>
          <a:p>
            <a:pPr>
              <a:lnSpc>
                <a:spcPct val="90000"/>
              </a:lnSpc>
              <a:buFont typeface="Monotype Sorts" pitchFamily="2" charset="2"/>
              <a:buNone/>
            </a:pPr>
            <a:endParaRPr lang="en-US" altLang="en-US" smtClean="0"/>
          </a:p>
          <a:p>
            <a:pPr>
              <a:lnSpc>
                <a:spcPct val="90000"/>
              </a:lnSpc>
              <a:buFont typeface="Monotype Sorts" pitchFamily="2" charset="2"/>
              <a:buNone/>
            </a:pPr>
            <a:r>
              <a:rPr lang="en-US" altLang="en-US" smtClean="0"/>
              <a:t>Answer:</a:t>
            </a:r>
          </a:p>
          <a:p>
            <a:pPr>
              <a:lnSpc>
                <a:spcPct val="90000"/>
              </a:lnSpc>
              <a:buFont typeface="Monotype Sorts" pitchFamily="2" charset="2"/>
              <a:buNone/>
            </a:pPr>
            <a:endParaRPr lang="en-US" altLang="en-US" smtClean="0"/>
          </a:p>
          <a:p>
            <a:pPr>
              <a:lnSpc>
                <a:spcPct val="90000"/>
              </a:lnSpc>
              <a:buFont typeface="Monotype Sorts" pitchFamily="2" charset="2"/>
              <a:buNone/>
            </a:pPr>
            <a:r>
              <a:rPr lang="en-US" altLang="en-US" smtClean="0">
                <a:latin typeface="Arial" charset="0"/>
                <a:cs typeface="Arial" charset="0"/>
              </a:rPr>
              <a:t>Depends on spatial pattern</a:t>
            </a:r>
          </a:p>
        </p:txBody>
      </p:sp>
    </p:spTree>
    <p:extLst>
      <p:ext uri="{BB962C8B-B14F-4D97-AF65-F5344CB8AC3E}">
        <p14:creationId xmlns:p14="http://schemas.microsoft.com/office/powerpoint/2010/main" val="147824699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Main Points</a:t>
            </a:r>
            <a:endParaRPr lang="en-US" dirty="0"/>
          </a:p>
        </p:txBody>
      </p:sp>
      <p:sp>
        <p:nvSpPr>
          <p:cNvPr id="3" name="Content Placeholder 2"/>
          <p:cNvSpPr>
            <a:spLocks noGrp="1"/>
          </p:cNvSpPr>
          <p:nvPr>
            <p:ph idx="1"/>
          </p:nvPr>
        </p:nvSpPr>
        <p:spPr>
          <a:xfrm>
            <a:off x="685800" y="1804737"/>
            <a:ext cx="7772400" cy="4114800"/>
          </a:xfrm>
        </p:spPr>
        <p:txBody>
          <a:bodyPr/>
          <a:lstStyle/>
          <a:p>
            <a:r>
              <a:rPr lang="en-US" dirty="0" smtClean="0"/>
              <a:t>Historical Perspective: </a:t>
            </a:r>
            <a:r>
              <a:rPr lang="en-US" baseline="0" dirty="0" smtClean="0"/>
              <a:t>less burning now than in history (settlement) and pre-history</a:t>
            </a:r>
          </a:p>
          <a:p>
            <a:r>
              <a:rPr lang="en-US" baseline="0" dirty="0" smtClean="0"/>
              <a:t>Changes in fuel/vegetation conditions (continuity)</a:t>
            </a:r>
          </a:p>
          <a:p>
            <a:r>
              <a:rPr lang="en-US" baseline="0" dirty="0" smtClean="0"/>
              <a:t>Modern fires &amp; behavior:</a:t>
            </a:r>
            <a:r>
              <a:rPr lang="en-US" dirty="0" smtClean="0"/>
              <a:t> even with suppression, fire is inevitable</a:t>
            </a:r>
            <a:endParaRPr lang="en-US" baseline="0" dirty="0" smtClean="0"/>
          </a:p>
          <a:p>
            <a:r>
              <a:rPr lang="en-US" baseline="0" dirty="0" smtClean="0"/>
              <a:t>What can we do about it? (burn </a:t>
            </a:r>
            <a:r>
              <a:rPr lang="en-US" baseline="0" dirty="0" smtClean="0"/>
              <a:t>intentionally, strategically)</a:t>
            </a:r>
            <a:endParaRPr lang="en-US" baseline="0" dirty="0" smtClean="0"/>
          </a:p>
          <a:p>
            <a:endParaRPr lang="en-US" dirty="0"/>
          </a:p>
        </p:txBody>
      </p:sp>
    </p:spTree>
    <p:extLst>
      <p:ext uri="{BB962C8B-B14F-4D97-AF65-F5344CB8AC3E}">
        <p14:creationId xmlns:p14="http://schemas.microsoft.com/office/powerpoint/2010/main" val="3508927580"/>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t>Challenge for Fuel </a:t>
            </a:r>
            <a:r>
              <a:rPr lang="en-US" altLang="en-US" dirty="0" smtClean="0"/>
              <a:t>Treatments</a:t>
            </a:r>
            <a:endParaRPr lang="en-US" altLang="en-US" dirty="0" smtClean="0"/>
          </a:p>
        </p:txBody>
      </p:sp>
      <p:sp>
        <p:nvSpPr>
          <p:cNvPr id="8195" name="Content Placeholder 2"/>
          <p:cNvSpPr>
            <a:spLocks noGrp="1"/>
          </p:cNvSpPr>
          <p:nvPr>
            <p:ph idx="1"/>
          </p:nvPr>
        </p:nvSpPr>
        <p:spPr/>
        <p:txBody>
          <a:bodyPr/>
          <a:lstStyle/>
          <a:p>
            <a:r>
              <a:rPr lang="en-US" altLang="en-US" dirty="0" smtClean="0">
                <a:latin typeface="Arial" charset="0"/>
                <a:cs typeface="Arial" charset="0"/>
              </a:rPr>
              <a:t>Wildfires are rare (on a given acre)</a:t>
            </a:r>
          </a:p>
          <a:p>
            <a:r>
              <a:rPr lang="en-US" altLang="en-US" dirty="0" smtClean="0">
                <a:latin typeface="Arial" charset="0"/>
                <a:cs typeface="Arial" charset="0"/>
              </a:rPr>
              <a:t>Most treatments won’t be affected by fire in their lifetime</a:t>
            </a:r>
          </a:p>
          <a:p>
            <a:r>
              <a:rPr lang="en-US" altLang="en-US" dirty="0" smtClean="0">
                <a:latin typeface="Arial" charset="0"/>
                <a:cs typeface="Arial" charset="0"/>
              </a:rPr>
              <a:t>Analyze treatment effects as changing </a:t>
            </a:r>
            <a:r>
              <a:rPr lang="en-US" altLang="en-US" u="sng" dirty="0" smtClean="0">
                <a:latin typeface="Arial" charset="0"/>
                <a:cs typeface="Arial" charset="0"/>
              </a:rPr>
              <a:t>Risk</a:t>
            </a:r>
          </a:p>
        </p:txBody>
      </p:sp>
    </p:spTree>
    <p:extLst>
      <p:ext uri="{BB962C8B-B14F-4D97-AF65-F5344CB8AC3E}">
        <p14:creationId xmlns:p14="http://schemas.microsoft.com/office/powerpoint/2010/main" val="12067155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943" y="1206570"/>
            <a:ext cx="4234772"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6570"/>
            <a:ext cx="46005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7748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smtClean="0"/>
              <a:t>Risk : Actuarial Definition</a:t>
            </a:r>
          </a:p>
        </p:txBody>
      </p:sp>
      <p:sp>
        <p:nvSpPr>
          <p:cNvPr id="12293" name="Rectangle 5"/>
          <p:cNvSpPr>
            <a:spLocks noChangeArrowheads="1"/>
          </p:cNvSpPr>
          <p:nvPr/>
        </p:nvSpPr>
        <p:spPr bwMode="auto">
          <a:xfrm>
            <a:off x="377825" y="2079625"/>
            <a:ext cx="8275638" cy="838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120000"/>
              <a:buFontTx/>
              <a:buChar char="•"/>
              <a:defRPr/>
            </a:pPr>
            <a:r>
              <a:rPr lang="en-US" sz="2400">
                <a:solidFill>
                  <a:srgbClr val="FFFF00"/>
                </a:solidFill>
                <a:effectLst>
                  <a:outerShdw blurRad="38100" dist="38100" dir="2700000" algn="tl">
                    <a:srgbClr val="000000"/>
                  </a:outerShdw>
                </a:effectLst>
              </a:rPr>
              <a:t>Risk = expected loss or expected net value change</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Variation around E[</a:t>
            </a:r>
            <a:r>
              <a:rPr lang="en-US" sz="2000" i="1">
                <a:effectLst>
                  <a:outerShdw blurRad="38100" dist="38100" dir="2700000" algn="tl">
                    <a:srgbClr val="000000"/>
                  </a:outerShdw>
                </a:effectLst>
              </a:rPr>
              <a:t>nvc</a:t>
            </a:r>
            <a:r>
              <a:rPr lang="en-US" sz="2000">
                <a:effectLst>
                  <a:outerShdw blurRad="38100" dist="38100" dir="2700000" algn="tl">
                    <a:srgbClr val="000000"/>
                  </a:outerShdw>
                </a:effectLst>
              </a:rPr>
              <a:t>]</a:t>
            </a:r>
          </a:p>
          <a:p>
            <a:pPr marL="342900" indent="-342900" eaLnBrk="1" hangingPunct="1">
              <a:spcBef>
                <a:spcPct val="20000"/>
              </a:spcBef>
              <a:buClr>
                <a:schemeClr val="hlink"/>
              </a:buClr>
              <a:buSzPct val="120000"/>
              <a:buFontTx/>
              <a:buChar char="•"/>
              <a:defRPr/>
            </a:pPr>
            <a:r>
              <a:rPr lang="en-US" sz="2400">
                <a:solidFill>
                  <a:srgbClr val="FFFF00"/>
                </a:solidFill>
                <a:effectLst>
                  <a:outerShdw blurRad="38100" dist="38100" dir="2700000" algn="tl">
                    <a:srgbClr val="000000"/>
                  </a:outerShdw>
                </a:effectLst>
              </a:rPr>
              <a:t>Risk Recipe Requires:</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Burn Probabilities</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Fire Behavior Distribution (hazard)</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Values Changes wrt Fire Behaviors (sensitivities)</a:t>
            </a:r>
          </a:p>
          <a:p>
            <a:pPr marL="342900" indent="-342900" eaLnBrk="1" hangingPunct="1">
              <a:spcBef>
                <a:spcPct val="20000"/>
              </a:spcBef>
              <a:buClr>
                <a:schemeClr val="hlink"/>
              </a:buClr>
              <a:buSzPct val="120000"/>
              <a:buFontTx/>
              <a:buChar char="•"/>
              <a:defRPr/>
            </a:pPr>
            <a:r>
              <a:rPr lang="en-US" sz="2400">
                <a:solidFill>
                  <a:srgbClr val="FFFF00"/>
                </a:solidFill>
                <a:effectLst>
                  <a:outerShdw blurRad="38100" dist="38100" dir="2700000" algn="tl">
                    <a:srgbClr val="000000"/>
                  </a:outerShdw>
                </a:effectLst>
              </a:rPr>
              <a:t>Can’t infer risk if you are missing any of the ingredients</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Probabilities by themselves are meaningless</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Hazard by itself is meaningless</a:t>
            </a:r>
          </a:p>
          <a:p>
            <a:pPr marL="742950" lvl="1" indent="-285750" eaLnBrk="1" hangingPunct="1">
              <a:spcBef>
                <a:spcPct val="20000"/>
              </a:spcBef>
              <a:buFont typeface="Tahoma" pitchFamily="34" charset="0"/>
              <a:buChar char="–"/>
              <a:defRPr/>
            </a:pPr>
            <a:r>
              <a:rPr lang="en-US" sz="2000">
                <a:effectLst>
                  <a:outerShdw blurRad="38100" dist="38100" dir="2700000" algn="tl">
                    <a:srgbClr val="000000"/>
                  </a:outerShdw>
                </a:effectLst>
              </a:rPr>
              <a:t>Values by themselves are meaningless</a:t>
            </a:r>
          </a:p>
        </p:txBody>
      </p:sp>
    </p:spTree>
    <p:extLst>
      <p:ext uri="{BB962C8B-B14F-4D97-AF65-F5344CB8AC3E}">
        <p14:creationId xmlns:p14="http://schemas.microsoft.com/office/powerpoint/2010/main" val="42042480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smtClean="0"/>
              <a:t>Risk : Actuarial Recipe</a:t>
            </a:r>
          </a:p>
        </p:txBody>
      </p:sp>
      <p:sp>
        <p:nvSpPr>
          <p:cNvPr id="45059" name="Rectangle 3"/>
          <p:cNvSpPr>
            <a:spLocks noChangeArrowheads="1"/>
          </p:cNvSpPr>
          <p:nvPr/>
        </p:nvSpPr>
        <p:spPr bwMode="auto">
          <a:xfrm>
            <a:off x="377825" y="2079625"/>
            <a:ext cx="6369050" cy="838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120000"/>
              <a:buFontTx/>
              <a:buChar char="•"/>
              <a:defRPr/>
            </a:pPr>
            <a:r>
              <a:rPr lang="en-US" sz="2400" dirty="0">
                <a:effectLst>
                  <a:outerShdw blurRad="38100" dist="38100" dir="2700000" algn="tl">
                    <a:srgbClr val="000000"/>
                  </a:outerShdw>
                </a:effectLst>
              </a:rPr>
              <a:t>Risk = expected loss or expected net value change</a:t>
            </a:r>
          </a:p>
          <a:p>
            <a:pPr marL="342900" indent="-342900" eaLnBrk="1" hangingPunct="1">
              <a:spcBef>
                <a:spcPct val="20000"/>
              </a:spcBef>
              <a:buClr>
                <a:schemeClr val="hlink"/>
              </a:buClr>
              <a:buSzPct val="120000"/>
              <a:defRPr/>
            </a:pPr>
            <a:endParaRPr lang="en-US" sz="2400" dirty="0">
              <a:effectLst>
                <a:outerShdw blurRad="38100" dist="38100" dir="2700000" algn="tl">
                  <a:srgbClr val="000000"/>
                </a:outerShdw>
              </a:effectLst>
            </a:endParaRPr>
          </a:p>
        </p:txBody>
      </p:sp>
      <p:graphicFrame>
        <p:nvGraphicFramePr>
          <p:cNvPr id="10245" name="Object 4"/>
          <p:cNvGraphicFramePr>
            <a:graphicFrameLocks noChangeAspect="1"/>
          </p:cNvGraphicFramePr>
          <p:nvPr/>
        </p:nvGraphicFramePr>
        <p:xfrm>
          <a:off x="1985963" y="3359150"/>
          <a:ext cx="4943475" cy="1189038"/>
        </p:xfrm>
        <a:graphic>
          <a:graphicData uri="http://schemas.openxmlformats.org/presentationml/2006/ole">
            <mc:AlternateContent xmlns:mc="http://schemas.openxmlformats.org/markup-compatibility/2006">
              <mc:Choice xmlns:v="urn:schemas-microsoft-com:vml" Requires="v">
                <p:oleObj spid="_x0000_s555015" name="Equation" r:id="rId3" imgW="1942920" imgH="545760" progId="Equation.3">
                  <p:embed/>
                </p:oleObj>
              </mc:Choice>
              <mc:Fallback>
                <p:oleObj name="Equation" r:id="rId3" imgW="1942920" imgH="5457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3359150"/>
                        <a:ext cx="4943475" cy="118903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1" name="Text Box 5"/>
          <p:cNvSpPr txBox="1">
            <a:spLocks noChangeArrowheads="1"/>
          </p:cNvSpPr>
          <p:nvPr/>
        </p:nvSpPr>
        <p:spPr bwMode="auto">
          <a:xfrm>
            <a:off x="3581400" y="4876800"/>
            <a:ext cx="2286000" cy="701675"/>
          </a:xfrm>
          <a:prstGeom prst="rect">
            <a:avLst/>
          </a:prstGeom>
          <a:noFill/>
          <a:ln w="12700" cap="sq">
            <a:noFill/>
            <a:miter lim="800000"/>
            <a:headEnd type="none" w="sm" len="sm"/>
            <a:tailEnd type="none" w="sm" len="sm"/>
          </a:ln>
          <a:effectLst/>
        </p:spPr>
        <p:txBody>
          <a:bodyPr>
            <a:spAutoFit/>
          </a:bodyPr>
          <a:lstStyle/>
          <a:p>
            <a:pPr>
              <a:defRPr/>
            </a:pPr>
            <a:r>
              <a:rPr lang="en-US" sz="2000" b="1">
                <a:solidFill>
                  <a:srgbClr val="FFFF00"/>
                </a:solidFill>
                <a:effectLst>
                  <a:outerShdw blurRad="38100" dist="38100" dir="2700000" algn="tl">
                    <a:srgbClr val="000000"/>
                  </a:outerShdw>
                </a:effectLst>
                <a:latin typeface="Arial" pitchFamily="34" charset="0"/>
              </a:rPr>
              <a:t>2. Probabilities of fire behavior</a:t>
            </a:r>
          </a:p>
        </p:txBody>
      </p:sp>
      <p:sp>
        <p:nvSpPr>
          <p:cNvPr id="45062" name="Text Box 6"/>
          <p:cNvSpPr txBox="1">
            <a:spLocks noChangeArrowheads="1"/>
          </p:cNvSpPr>
          <p:nvPr/>
        </p:nvSpPr>
        <p:spPr bwMode="auto">
          <a:xfrm>
            <a:off x="5867400" y="4876800"/>
            <a:ext cx="2935288" cy="400050"/>
          </a:xfrm>
          <a:prstGeom prst="rect">
            <a:avLst/>
          </a:prstGeom>
          <a:noFill/>
          <a:ln w="12700" cap="sq">
            <a:noFill/>
            <a:miter lim="800000"/>
            <a:headEnd type="none" w="sm" len="sm"/>
            <a:tailEnd type="none" w="sm" len="sm"/>
          </a:ln>
          <a:effectLst/>
        </p:spPr>
        <p:txBody>
          <a:bodyPr wrap="none">
            <a:spAutoFit/>
          </a:bodyPr>
          <a:lstStyle/>
          <a:p>
            <a:pPr>
              <a:defRPr/>
            </a:pPr>
            <a:r>
              <a:rPr lang="en-US" sz="2000" b="1" dirty="0">
                <a:effectLst>
                  <a:outerShdw blurRad="38100" dist="38100" dir="2700000" algn="tl">
                    <a:srgbClr val="000000"/>
                  </a:outerShdw>
                </a:effectLst>
                <a:latin typeface="Arial" pitchFamily="34" charset="0"/>
              </a:rPr>
              <a:t>3. Response Function)</a:t>
            </a:r>
            <a:endParaRPr lang="en-US" sz="2000" b="1" dirty="0">
              <a:effectLst>
                <a:outerShdw blurRad="38100" dist="38100" dir="2700000" algn="tl">
                  <a:srgbClr val="000000"/>
                </a:outerShdw>
              </a:effectLst>
              <a:latin typeface="Arial" pitchFamily="34" charset="0"/>
            </a:endParaRPr>
          </a:p>
        </p:txBody>
      </p:sp>
      <p:sp>
        <p:nvSpPr>
          <p:cNvPr id="45063" name="Text Box 7"/>
          <p:cNvSpPr txBox="1">
            <a:spLocks noChangeArrowheads="1"/>
          </p:cNvSpPr>
          <p:nvPr/>
        </p:nvSpPr>
        <p:spPr bwMode="auto">
          <a:xfrm>
            <a:off x="1219200" y="4876800"/>
            <a:ext cx="2286000" cy="1311275"/>
          </a:xfrm>
          <a:prstGeom prst="rect">
            <a:avLst/>
          </a:prstGeom>
          <a:noFill/>
          <a:ln w="12700" cap="sq">
            <a:noFill/>
            <a:miter lim="800000"/>
            <a:headEnd type="none" w="sm" len="sm"/>
            <a:tailEnd type="none" w="sm" len="sm"/>
          </a:ln>
          <a:effectLst/>
        </p:spPr>
        <p:txBody>
          <a:bodyPr>
            <a:spAutoFit/>
          </a:bodyPr>
          <a:lstStyle/>
          <a:p>
            <a:pPr>
              <a:defRPr/>
            </a:pPr>
            <a:r>
              <a:rPr lang="en-US" sz="2000" b="1">
                <a:effectLst>
                  <a:outerShdw blurRad="38100" dist="38100" dir="2700000" algn="tl">
                    <a:srgbClr val="000000"/>
                  </a:outerShdw>
                </a:effectLst>
                <a:latin typeface="Arial" pitchFamily="34" charset="0"/>
              </a:rPr>
              <a:t>1. Summations over values, fire characteristics, time, area etc.</a:t>
            </a:r>
          </a:p>
        </p:txBody>
      </p:sp>
      <p:sp>
        <p:nvSpPr>
          <p:cNvPr id="10249" name="Line 8"/>
          <p:cNvSpPr>
            <a:spLocks noChangeShapeType="1"/>
          </p:cNvSpPr>
          <p:nvPr/>
        </p:nvSpPr>
        <p:spPr bwMode="auto">
          <a:xfrm>
            <a:off x="3124200" y="4724400"/>
            <a:ext cx="1447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0" name="Line 9"/>
          <p:cNvSpPr>
            <a:spLocks noChangeShapeType="1"/>
          </p:cNvSpPr>
          <p:nvPr/>
        </p:nvSpPr>
        <p:spPr bwMode="auto">
          <a:xfrm>
            <a:off x="4724400" y="4724400"/>
            <a:ext cx="685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1" name="Line 10"/>
          <p:cNvSpPr>
            <a:spLocks noChangeShapeType="1"/>
          </p:cNvSpPr>
          <p:nvPr/>
        </p:nvSpPr>
        <p:spPr bwMode="auto">
          <a:xfrm>
            <a:off x="5562600" y="4724400"/>
            <a:ext cx="1447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2" name="Line 11"/>
          <p:cNvSpPr>
            <a:spLocks noChangeShapeType="1"/>
          </p:cNvSpPr>
          <p:nvPr/>
        </p:nvSpPr>
        <p:spPr bwMode="auto">
          <a:xfrm flipV="1">
            <a:off x="2362200" y="4800600"/>
            <a:ext cx="1447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3" name="Line 12"/>
          <p:cNvSpPr>
            <a:spLocks noChangeShapeType="1"/>
          </p:cNvSpPr>
          <p:nvPr/>
        </p:nvSpPr>
        <p:spPr bwMode="auto">
          <a:xfrm flipV="1">
            <a:off x="4759325" y="4765675"/>
            <a:ext cx="268288"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4" name="Line 13"/>
          <p:cNvSpPr>
            <a:spLocks noChangeShapeType="1"/>
          </p:cNvSpPr>
          <p:nvPr/>
        </p:nvSpPr>
        <p:spPr bwMode="auto">
          <a:xfrm flipH="1" flipV="1">
            <a:off x="6477000" y="4800600"/>
            <a:ext cx="1066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674752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defRPr/>
            </a:pPr>
            <a:r>
              <a:rPr lang="en-US" smtClean="0"/>
              <a:t>Fire Risk Management</a:t>
            </a:r>
          </a:p>
        </p:txBody>
      </p:sp>
      <p:sp>
        <p:nvSpPr>
          <p:cNvPr id="276483" name="Rectangle 3"/>
          <p:cNvSpPr>
            <a:spLocks noGrp="1" noChangeArrowheads="1"/>
          </p:cNvSpPr>
          <p:nvPr>
            <p:ph type="body" idx="1"/>
          </p:nvPr>
        </p:nvSpPr>
        <p:spPr>
          <a:xfrm>
            <a:off x="685800" y="1946275"/>
            <a:ext cx="7772400" cy="4114800"/>
          </a:xfrm>
        </p:spPr>
        <p:txBody>
          <a:bodyPr/>
          <a:lstStyle/>
          <a:p>
            <a:pPr eaLnBrk="1" hangingPunct="1">
              <a:defRPr/>
            </a:pPr>
            <a:r>
              <a:rPr lang="en-US" sz="2800" smtClean="0">
                <a:latin typeface="Arial" pitchFamily="34" charset="0"/>
              </a:rPr>
              <a:t>Risk = expected loss or expected net value change</a:t>
            </a:r>
          </a:p>
          <a:p>
            <a:pPr eaLnBrk="1" hangingPunct="1">
              <a:defRPr/>
            </a:pPr>
            <a:r>
              <a:rPr lang="en-US" sz="2800" smtClean="0">
                <a:latin typeface="Arial" pitchFamily="34" charset="0"/>
              </a:rPr>
              <a:t>Risk=Probability of Fire Behavior * Effects</a:t>
            </a:r>
          </a:p>
        </p:txBody>
      </p:sp>
      <p:grpSp>
        <p:nvGrpSpPr>
          <p:cNvPr id="2" name="Group 4"/>
          <p:cNvGrpSpPr>
            <a:grpSpLocks/>
          </p:cNvGrpSpPr>
          <p:nvPr/>
        </p:nvGrpSpPr>
        <p:grpSpPr bwMode="auto">
          <a:xfrm>
            <a:off x="4703763" y="3321050"/>
            <a:ext cx="3570287" cy="2717800"/>
            <a:chOff x="2963" y="2092"/>
            <a:chExt cx="2249" cy="1712"/>
          </a:xfrm>
        </p:grpSpPr>
        <p:sp>
          <p:nvSpPr>
            <p:cNvPr id="13324" name="Line 5"/>
            <p:cNvSpPr>
              <a:spLocks noChangeShapeType="1"/>
            </p:cNvSpPr>
            <p:nvPr/>
          </p:nvSpPr>
          <p:spPr bwMode="auto">
            <a:xfrm flipV="1">
              <a:off x="4056" y="2092"/>
              <a:ext cx="0" cy="1299"/>
            </a:xfrm>
            <a:prstGeom prst="line">
              <a:avLst/>
            </a:prstGeom>
            <a:noFill/>
            <a:ln w="38100">
              <a:solidFill>
                <a:srgbClr val="FFCC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3325" name="Text Box 6"/>
            <p:cNvSpPr txBox="1">
              <a:spLocks noChangeArrowheads="1"/>
            </p:cNvSpPr>
            <p:nvPr/>
          </p:nvSpPr>
          <p:spPr bwMode="auto">
            <a:xfrm>
              <a:off x="3130" y="3516"/>
              <a:ext cx="17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u="sng">
                  <a:solidFill>
                    <a:srgbClr val="FFFF00"/>
                  </a:solidFill>
                  <a:latin typeface="Arial" charset="0"/>
                </a:rPr>
                <a:t>Home Ignition Zone</a:t>
              </a:r>
            </a:p>
          </p:txBody>
        </p:sp>
        <p:sp>
          <p:nvSpPr>
            <p:cNvPr id="13326" name="Line 7"/>
            <p:cNvSpPr>
              <a:spLocks noChangeShapeType="1"/>
            </p:cNvSpPr>
            <p:nvPr/>
          </p:nvSpPr>
          <p:spPr bwMode="auto">
            <a:xfrm flipH="1" flipV="1">
              <a:off x="3150" y="2116"/>
              <a:ext cx="906" cy="1269"/>
            </a:xfrm>
            <a:prstGeom prst="line">
              <a:avLst/>
            </a:prstGeom>
            <a:noFill/>
            <a:ln w="3810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3327" name="Text Box 8"/>
            <p:cNvSpPr txBox="1">
              <a:spLocks noChangeArrowheads="1"/>
            </p:cNvSpPr>
            <p:nvPr/>
          </p:nvSpPr>
          <p:spPr bwMode="auto">
            <a:xfrm>
              <a:off x="4051" y="2231"/>
              <a:ext cx="1161"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solidFill>
                    <a:srgbClr val="FFFF00"/>
                  </a:solidFill>
                  <a:latin typeface="Times New Roman" pitchFamily="18" charset="0"/>
                </a:rPr>
                <a:t>Construction</a:t>
              </a:r>
            </a:p>
            <a:p>
              <a:pPr eaLnBrk="1" hangingPunct="1"/>
              <a:r>
                <a:rPr lang="en-US" altLang="en-US" sz="2400">
                  <a:solidFill>
                    <a:srgbClr val="FFFF00"/>
                  </a:solidFill>
                  <a:latin typeface="Times New Roman" pitchFamily="18" charset="0"/>
                </a:rPr>
                <a:t>(roofing, </a:t>
              </a:r>
            </a:p>
            <a:p>
              <a:pPr eaLnBrk="1" hangingPunct="1"/>
              <a:r>
                <a:rPr lang="en-US" altLang="en-US" sz="2400">
                  <a:solidFill>
                    <a:srgbClr val="FFFF00"/>
                  </a:solidFill>
                  <a:latin typeface="Times New Roman" pitchFamily="18" charset="0"/>
                </a:rPr>
                <a:t>decks,</a:t>
              </a:r>
            </a:p>
            <a:p>
              <a:pPr eaLnBrk="1" hangingPunct="1"/>
              <a:r>
                <a:rPr lang="en-US" altLang="en-US" sz="2400">
                  <a:solidFill>
                    <a:srgbClr val="FFFF00"/>
                  </a:solidFill>
                  <a:latin typeface="Times New Roman" pitchFamily="18" charset="0"/>
                </a:rPr>
                <a:t>Sprinklers…)</a:t>
              </a:r>
            </a:p>
          </p:txBody>
        </p:sp>
        <p:sp>
          <p:nvSpPr>
            <p:cNvPr id="13328" name="Text Box 9"/>
            <p:cNvSpPr txBox="1">
              <a:spLocks noChangeArrowheads="1"/>
            </p:cNvSpPr>
            <p:nvPr/>
          </p:nvSpPr>
          <p:spPr bwMode="auto">
            <a:xfrm>
              <a:off x="2963" y="2659"/>
              <a:ext cx="102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solidFill>
                    <a:srgbClr val="FFFF00"/>
                  </a:solidFill>
                  <a:latin typeface="Times New Roman" pitchFamily="18" charset="0"/>
                </a:rPr>
                <a:t>Yard &amp;</a:t>
              </a:r>
            </a:p>
            <a:p>
              <a:pPr eaLnBrk="1" hangingPunct="1"/>
              <a:r>
                <a:rPr lang="en-US" altLang="en-US" sz="2400">
                  <a:solidFill>
                    <a:srgbClr val="FFFF00"/>
                  </a:solidFill>
                  <a:latin typeface="Times New Roman" pitchFamily="18" charset="0"/>
                </a:rPr>
                <a:t>Ornamental</a:t>
              </a:r>
            </a:p>
            <a:p>
              <a:pPr eaLnBrk="1" hangingPunct="1"/>
              <a:r>
                <a:rPr lang="en-US" altLang="en-US" sz="2400">
                  <a:solidFill>
                    <a:srgbClr val="FFFF00"/>
                  </a:solidFill>
                  <a:latin typeface="Times New Roman" pitchFamily="18" charset="0"/>
                </a:rPr>
                <a:t>vegetation</a:t>
              </a:r>
            </a:p>
          </p:txBody>
        </p:sp>
      </p:grpSp>
      <p:grpSp>
        <p:nvGrpSpPr>
          <p:cNvPr id="13317" name="Group 10"/>
          <p:cNvGrpSpPr>
            <a:grpSpLocks/>
          </p:cNvGrpSpPr>
          <p:nvPr/>
        </p:nvGrpSpPr>
        <p:grpSpPr bwMode="auto">
          <a:xfrm>
            <a:off x="758825" y="3275013"/>
            <a:ext cx="5334000" cy="2773362"/>
            <a:chOff x="478" y="2063"/>
            <a:chExt cx="3360" cy="1747"/>
          </a:xfrm>
        </p:grpSpPr>
        <p:sp>
          <p:nvSpPr>
            <p:cNvPr id="13318" name="Text Box 11"/>
            <p:cNvSpPr txBox="1">
              <a:spLocks noChangeArrowheads="1"/>
            </p:cNvSpPr>
            <p:nvPr/>
          </p:nvSpPr>
          <p:spPr bwMode="auto">
            <a:xfrm>
              <a:off x="478" y="3522"/>
              <a:ext cx="24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u="sng">
                  <a:latin typeface="Arial" charset="0"/>
                </a:rPr>
                <a:t>Wildland Fuel Management</a:t>
              </a:r>
            </a:p>
          </p:txBody>
        </p:sp>
        <p:sp>
          <p:nvSpPr>
            <p:cNvPr id="13319" name="Line 12"/>
            <p:cNvSpPr>
              <a:spLocks noChangeShapeType="1"/>
            </p:cNvSpPr>
            <p:nvPr/>
          </p:nvSpPr>
          <p:spPr bwMode="auto">
            <a:xfrm flipV="1">
              <a:off x="1434" y="2104"/>
              <a:ext cx="1129" cy="1411"/>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3320" name="Line 13"/>
            <p:cNvSpPr>
              <a:spLocks noChangeShapeType="1"/>
            </p:cNvSpPr>
            <p:nvPr/>
          </p:nvSpPr>
          <p:spPr bwMode="auto">
            <a:xfrm flipV="1">
              <a:off x="1428" y="2063"/>
              <a:ext cx="2410" cy="1458"/>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3321" name="Line 14"/>
            <p:cNvSpPr>
              <a:spLocks noChangeShapeType="1"/>
            </p:cNvSpPr>
            <p:nvPr/>
          </p:nvSpPr>
          <p:spPr bwMode="auto">
            <a:xfrm flipV="1">
              <a:off x="1417" y="2104"/>
              <a:ext cx="0" cy="1417"/>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3322" name="Text Box 15"/>
            <p:cNvSpPr txBox="1">
              <a:spLocks noChangeArrowheads="1"/>
            </p:cNvSpPr>
            <p:nvPr/>
          </p:nvSpPr>
          <p:spPr bwMode="auto">
            <a:xfrm>
              <a:off x="1161" y="2232"/>
              <a:ext cx="9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latin typeface="Times New Roman" pitchFamily="18" charset="0"/>
                </a:rPr>
                <a:t>Landscape</a:t>
              </a:r>
            </a:p>
            <a:p>
              <a:pPr eaLnBrk="1" hangingPunct="1"/>
              <a:r>
                <a:rPr lang="en-US" altLang="en-US" sz="2400">
                  <a:latin typeface="Times New Roman" pitchFamily="18" charset="0"/>
                </a:rPr>
                <a:t>level</a:t>
              </a:r>
            </a:p>
          </p:txBody>
        </p:sp>
        <p:sp>
          <p:nvSpPr>
            <p:cNvPr id="13323" name="Text Box 16"/>
            <p:cNvSpPr txBox="1">
              <a:spLocks noChangeArrowheads="1"/>
            </p:cNvSpPr>
            <p:nvPr/>
          </p:nvSpPr>
          <p:spPr bwMode="auto">
            <a:xfrm>
              <a:off x="2365" y="2232"/>
              <a:ext cx="55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latin typeface="Times New Roman" pitchFamily="18" charset="0"/>
                </a:rPr>
                <a:t>Stand</a:t>
              </a:r>
            </a:p>
            <a:p>
              <a:pPr eaLnBrk="1" hangingPunct="1"/>
              <a:r>
                <a:rPr lang="en-US" altLang="en-US" sz="2400">
                  <a:latin typeface="Times New Roman" pitchFamily="18" charset="0"/>
                </a:rPr>
                <a:t>level</a:t>
              </a:r>
            </a:p>
          </p:txBody>
        </p:sp>
      </p:grpSp>
    </p:spTree>
    <p:extLst>
      <p:ext uri="{BB962C8B-B14F-4D97-AF65-F5344CB8AC3E}">
        <p14:creationId xmlns:p14="http://schemas.microsoft.com/office/powerpoint/2010/main" val="116787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defRPr/>
            </a:pPr>
            <a:r>
              <a:rPr lang="en-US" smtClean="0"/>
              <a:t>Fire Risk Management</a:t>
            </a:r>
          </a:p>
        </p:txBody>
      </p:sp>
      <p:sp>
        <p:nvSpPr>
          <p:cNvPr id="278531" name="Rectangle 3"/>
          <p:cNvSpPr>
            <a:spLocks noGrp="1" noChangeArrowheads="1"/>
          </p:cNvSpPr>
          <p:nvPr>
            <p:ph type="body" idx="1"/>
          </p:nvPr>
        </p:nvSpPr>
        <p:spPr>
          <a:xfrm>
            <a:off x="685800" y="1946275"/>
            <a:ext cx="7772400" cy="4114800"/>
          </a:xfrm>
        </p:spPr>
        <p:txBody>
          <a:bodyPr/>
          <a:lstStyle/>
          <a:p>
            <a:pPr eaLnBrk="1" hangingPunct="1">
              <a:defRPr/>
            </a:pPr>
            <a:r>
              <a:rPr lang="en-US" sz="2800" smtClean="0">
                <a:latin typeface="Arial" pitchFamily="34" charset="0"/>
              </a:rPr>
              <a:t>Risk = expected loss or expected net value change</a:t>
            </a:r>
          </a:p>
          <a:p>
            <a:pPr eaLnBrk="1" hangingPunct="1">
              <a:defRPr/>
            </a:pPr>
            <a:r>
              <a:rPr lang="en-US" sz="2800" smtClean="0">
                <a:latin typeface="Arial" pitchFamily="34" charset="0"/>
              </a:rPr>
              <a:t>Risk=Probability of Fire Behavior * Effects</a:t>
            </a:r>
          </a:p>
        </p:txBody>
      </p:sp>
      <p:grpSp>
        <p:nvGrpSpPr>
          <p:cNvPr id="14340" name="Group 4"/>
          <p:cNvGrpSpPr>
            <a:grpSpLocks/>
          </p:cNvGrpSpPr>
          <p:nvPr/>
        </p:nvGrpSpPr>
        <p:grpSpPr bwMode="auto">
          <a:xfrm>
            <a:off x="758825" y="3275013"/>
            <a:ext cx="5334000" cy="2773362"/>
            <a:chOff x="478" y="2063"/>
            <a:chExt cx="3360" cy="1747"/>
          </a:xfrm>
        </p:grpSpPr>
        <p:sp>
          <p:nvSpPr>
            <p:cNvPr id="14341" name="Text Box 5"/>
            <p:cNvSpPr txBox="1">
              <a:spLocks noChangeArrowheads="1"/>
            </p:cNvSpPr>
            <p:nvPr/>
          </p:nvSpPr>
          <p:spPr bwMode="auto">
            <a:xfrm>
              <a:off x="478" y="3522"/>
              <a:ext cx="24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u="sng">
                  <a:latin typeface="Arial" charset="0"/>
                </a:rPr>
                <a:t>Wildland Fuel Management</a:t>
              </a:r>
            </a:p>
          </p:txBody>
        </p:sp>
        <p:sp>
          <p:nvSpPr>
            <p:cNvPr id="14342" name="Line 6"/>
            <p:cNvSpPr>
              <a:spLocks noChangeShapeType="1"/>
            </p:cNvSpPr>
            <p:nvPr/>
          </p:nvSpPr>
          <p:spPr bwMode="auto">
            <a:xfrm flipV="1">
              <a:off x="1434" y="2104"/>
              <a:ext cx="1129" cy="1411"/>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4343" name="Line 7"/>
            <p:cNvSpPr>
              <a:spLocks noChangeShapeType="1"/>
            </p:cNvSpPr>
            <p:nvPr/>
          </p:nvSpPr>
          <p:spPr bwMode="auto">
            <a:xfrm flipV="1">
              <a:off x="1428" y="2063"/>
              <a:ext cx="2410" cy="1458"/>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4344" name="Line 8"/>
            <p:cNvSpPr>
              <a:spLocks noChangeShapeType="1"/>
            </p:cNvSpPr>
            <p:nvPr/>
          </p:nvSpPr>
          <p:spPr bwMode="auto">
            <a:xfrm flipV="1">
              <a:off x="1417" y="2104"/>
              <a:ext cx="0" cy="1417"/>
            </a:xfrm>
            <a:prstGeom prst="line">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14345" name="Text Box 9"/>
            <p:cNvSpPr txBox="1">
              <a:spLocks noChangeArrowheads="1"/>
            </p:cNvSpPr>
            <p:nvPr/>
          </p:nvSpPr>
          <p:spPr bwMode="auto">
            <a:xfrm>
              <a:off x="1161" y="2232"/>
              <a:ext cx="9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solidFill>
                    <a:srgbClr val="FFFF00"/>
                  </a:solidFill>
                  <a:latin typeface="Times New Roman" pitchFamily="18" charset="0"/>
                </a:rPr>
                <a:t>Landscape</a:t>
              </a:r>
            </a:p>
            <a:p>
              <a:pPr eaLnBrk="1" hangingPunct="1"/>
              <a:r>
                <a:rPr lang="en-US" altLang="en-US" sz="2400">
                  <a:solidFill>
                    <a:srgbClr val="FFFF00"/>
                  </a:solidFill>
                  <a:latin typeface="Times New Roman" pitchFamily="18" charset="0"/>
                </a:rPr>
                <a:t>level</a:t>
              </a:r>
            </a:p>
          </p:txBody>
        </p:sp>
        <p:sp>
          <p:nvSpPr>
            <p:cNvPr id="14346" name="Text Box 10"/>
            <p:cNvSpPr txBox="1">
              <a:spLocks noChangeArrowheads="1"/>
            </p:cNvSpPr>
            <p:nvPr/>
          </p:nvSpPr>
          <p:spPr bwMode="auto">
            <a:xfrm>
              <a:off x="2365" y="2232"/>
              <a:ext cx="55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a:latin typeface="Times New Roman" pitchFamily="18" charset="0"/>
                </a:rPr>
                <a:t>Stand</a:t>
              </a:r>
            </a:p>
            <a:p>
              <a:pPr eaLnBrk="1" hangingPunct="1"/>
              <a:r>
                <a:rPr lang="en-US" altLang="en-US" sz="2400">
                  <a:latin typeface="Times New Roman" pitchFamily="18" charset="0"/>
                </a:rPr>
                <a:t>level</a:t>
              </a:r>
            </a:p>
          </p:txBody>
        </p:sp>
      </p:grpSp>
    </p:spTree>
    <p:extLst>
      <p:ext uri="{BB962C8B-B14F-4D97-AF65-F5344CB8AC3E}">
        <p14:creationId xmlns:p14="http://schemas.microsoft.com/office/powerpoint/2010/main" val="3157766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smtClean="0">
                <a:solidFill>
                  <a:prstClr val="black"/>
                </a:solidFill>
                <a:effectLst/>
                <a:latin typeface="Calibri"/>
              </a:rPr>
              <a:t>1933-1942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smtClean="0">
                <a:solidFill>
                  <a:prstClr val="black"/>
                </a:solidFill>
                <a:effectLst/>
                <a:latin typeface="Calibri"/>
              </a:rPr>
              <a:t>~3.5M acres reported burned</a:t>
            </a:r>
            <a:endParaRPr lang="en-US" dirty="0">
              <a:solidFill>
                <a:prstClr val="black"/>
              </a:solidFill>
              <a:effectLst/>
              <a:latin typeface="Calibri"/>
            </a:endParaRPr>
          </a:p>
        </p:txBody>
      </p:sp>
      <p:sp>
        <p:nvSpPr>
          <p:cNvPr id="2" name="Rectangle 1"/>
          <p:cNvSpPr/>
          <p:nvPr/>
        </p:nvSpPr>
        <p:spPr>
          <a:xfrm>
            <a:off x="106680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23535260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mtClean="0"/>
              <a:t>Probabilities</a:t>
            </a:r>
          </a:p>
        </p:txBody>
      </p:sp>
      <p:sp>
        <p:nvSpPr>
          <p:cNvPr id="19459" name="Rectangle 3"/>
          <p:cNvSpPr>
            <a:spLocks noGrp="1" noChangeArrowheads="1"/>
          </p:cNvSpPr>
          <p:nvPr>
            <p:ph type="body" idx="1"/>
          </p:nvPr>
        </p:nvSpPr>
        <p:spPr>
          <a:xfrm>
            <a:off x="381000" y="1524000"/>
            <a:ext cx="8229600" cy="4114800"/>
          </a:xfrm>
        </p:spPr>
        <p:txBody>
          <a:bodyPr/>
          <a:lstStyle/>
          <a:p>
            <a:pPr eaLnBrk="1" hangingPunct="1">
              <a:defRPr/>
            </a:pPr>
            <a:r>
              <a:rPr lang="en-US" sz="2800" dirty="0" smtClean="0">
                <a:solidFill>
                  <a:srgbClr val="FFFF00"/>
                </a:solidFill>
              </a:rPr>
              <a:t>Landscape level</a:t>
            </a:r>
          </a:p>
          <a:p>
            <a:pPr lvl="1" eaLnBrk="1" hangingPunct="1">
              <a:defRPr/>
            </a:pPr>
            <a:r>
              <a:rPr lang="en-US" dirty="0" smtClean="0"/>
              <a:t>Dominated by fire spread</a:t>
            </a:r>
          </a:p>
          <a:p>
            <a:pPr lvl="2" eaLnBrk="1" hangingPunct="1">
              <a:defRPr/>
            </a:pPr>
            <a:r>
              <a:rPr lang="en-US" sz="2800" dirty="0" smtClean="0"/>
              <a:t>Weather for high-spread events very important (more acres) </a:t>
            </a:r>
          </a:p>
        </p:txBody>
      </p:sp>
    </p:spTree>
    <p:extLst>
      <p:ext uri="{BB962C8B-B14F-4D97-AF65-F5344CB8AC3E}">
        <p14:creationId xmlns:p14="http://schemas.microsoft.com/office/powerpoint/2010/main" val="18433915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schutes_ig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02188" y="886619"/>
            <a:ext cx="4341812" cy="5915025"/>
          </a:xfr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2336799" y="119063"/>
            <a:ext cx="5705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800" b="1" dirty="0">
                <a:latin typeface="Arial" charset="0"/>
              </a:rPr>
              <a:t>Deschutes National Forest, Oregon</a:t>
            </a:r>
          </a:p>
        </p:txBody>
      </p:sp>
      <p:sp>
        <p:nvSpPr>
          <p:cNvPr id="21508" name="Text Box 4"/>
          <p:cNvSpPr txBox="1">
            <a:spLocks noChangeArrowheads="1"/>
          </p:cNvSpPr>
          <p:nvPr/>
        </p:nvSpPr>
        <p:spPr bwMode="auto">
          <a:xfrm>
            <a:off x="584200" y="1463675"/>
            <a:ext cx="5049838" cy="3563938"/>
          </a:xfrm>
          <a:prstGeom prst="rect">
            <a:avLst/>
          </a:prstGeom>
          <a:noFill/>
          <a:ln w="9525">
            <a:noFill/>
            <a:miter lim="800000"/>
            <a:headEnd/>
            <a:tailEnd/>
          </a:ln>
          <a:effectLst/>
        </p:spPr>
        <p:txBody>
          <a:bodyPr wrap="none">
            <a:spAutoFit/>
          </a:bodyPr>
          <a:lstStyle/>
          <a:p>
            <a:pPr eaLnBrk="1" hangingPunct="1">
              <a:defRPr/>
            </a:pPr>
            <a:r>
              <a:rPr lang="en-US" sz="2800" b="1">
                <a:latin typeface="Arial" pitchFamily="34" charset="0"/>
              </a:rPr>
              <a:t>Fire Occurrence </a:t>
            </a:r>
          </a:p>
          <a:p>
            <a:pPr eaLnBrk="1" hangingPunct="1">
              <a:defRPr/>
            </a:pPr>
            <a:r>
              <a:rPr lang="en-US" sz="2400">
                <a:latin typeface="Arial" pitchFamily="34" charset="0"/>
              </a:rPr>
              <a:t>1987-2002 (15 years)</a:t>
            </a:r>
          </a:p>
          <a:p>
            <a:pPr eaLnBrk="1" hangingPunct="1">
              <a:defRPr/>
            </a:pPr>
            <a:endParaRPr lang="en-US" sz="2400">
              <a:latin typeface="Arial" pitchFamily="34" charset="0"/>
            </a:endParaRPr>
          </a:p>
          <a:p>
            <a:pPr eaLnBrk="1" hangingPunct="1">
              <a:defRPr/>
            </a:pPr>
            <a:r>
              <a:rPr lang="en-US" sz="2400">
                <a:latin typeface="Arial" pitchFamily="34" charset="0"/>
              </a:rPr>
              <a:t>3155 fires/15 years/1,954,563 acres</a:t>
            </a:r>
          </a:p>
          <a:p>
            <a:pPr eaLnBrk="1" hangingPunct="1">
              <a:defRPr/>
            </a:pPr>
            <a:endParaRPr lang="en-US" sz="2400">
              <a:latin typeface="Arial" pitchFamily="34" charset="0"/>
            </a:endParaRPr>
          </a:p>
          <a:p>
            <a:pPr eaLnBrk="1" hangingPunct="1">
              <a:defRPr/>
            </a:pPr>
            <a:r>
              <a:rPr lang="en-US" sz="2400">
                <a:latin typeface="Arial" pitchFamily="34" charset="0"/>
              </a:rPr>
              <a:t>    = 210/year/1,954,563 ac</a:t>
            </a:r>
          </a:p>
          <a:p>
            <a:pPr eaLnBrk="1" hangingPunct="1">
              <a:defRPr/>
            </a:pPr>
            <a:endParaRPr lang="en-US" sz="2400">
              <a:latin typeface="Arial" pitchFamily="34" charset="0"/>
            </a:endParaRPr>
          </a:p>
          <a:p>
            <a:pPr eaLnBrk="1" hangingPunct="1">
              <a:defRPr/>
            </a:pPr>
            <a:r>
              <a:rPr lang="en-US" sz="2800" b="1">
                <a:solidFill>
                  <a:srgbClr val="F6F60A"/>
                </a:solidFill>
                <a:effectLst>
                  <a:outerShdw blurRad="38100" dist="38100" dir="2700000" algn="tl">
                    <a:srgbClr val="000000"/>
                  </a:outerShdw>
                </a:effectLst>
                <a:latin typeface="Arial" pitchFamily="34" charset="0"/>
              </a:rPr>
              <a:t>    = 0.000108 </a:t>
            </a:r>
          </a:p>
          <a:p>
            <a:pPr eaLnBrk="1" hangingPunct="1">
              <a:defRPr/>
            </a:pPr>
            <a:r>
              <a:rPr lang="en-US" sz="2800" b="1">
                <a:solidFill>
                  <a:srgbClr val="F6F60A"/>
                </a:solidFill>
                <a:effectLst>
                  <a:outerShdw blurRad="38100" dist="38100" dir="2700000" algn="tl">
                    <a:srgbClr val="000000"/>
                  </a:outerShdw>
                </a:effectLst>
                <a:latin typeface="Arial" pitchFamily="34" charset="0"/>
              </a:rPr>
              <a:t>            fires/ac/year</a:t>
            </a:r>
          </a:p>
        </p:txBody>
      </p:sp>
    </p:spTree>
    <p:extLst>
      <p:ext uri="{BB962C8B-B14F-4D97-AF65-F5344CB8AC3E}">
        <p14:creationId xmlns:p14="http://schemas.microsoft.com/office/powerpoint/2010/main" val="22890493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schutes_fire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0413" y="776288"/>
            <a:ext cx="4332287" cy="5900737"/>
          </a:xfrm>
          <a:noFill/>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1827213" y="260350"/>
            <a:ext cx="5330305" cy="461665"/>
          </a:xfrm>
          <a:prstGeom prst="rect">
            <a:avLst/>
          </a:prstGeom>
          <a:noFill/>
          <a:ln>
            <a:noFill/>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b="1" dirty="0">
                <a:latin typeface="Arial" charset="0"/>
              </a:rPr>
              <a:t>Deschutes National Forest, Oregon</a:t>
            </a:r>
            <a:endParaRPr lang="en-US" altLang="en-US" sz="1400" dirty="0">
              <a:latin typeface="Arial" charset="0"/>
            </a:endParaRPr>
          </a:p>
        </p:txBody>
      </p:sp>
      <p:sp>
        <p:nvSpPr>
          <p:cNvPr id="22532" name="Rectangle 4"/>
          <p:cNvSpPr>
            <a:spLocks noChangeArrowheads="1"/>
          </p:cNvSpPr>
          <p:nvPr/>
        </p:nvSpPr>
        <p:spPr bwMode="auto">
          <a:xfrm>
            <a:off x="530225" y="925513"/>
            <a:ext cx="3716338" cy="6032421"/>
          </a:xfrm>
          <a:prstGeom prst="rect">
            <a:avLst/>
          </a:prstGeom>
          <a:noFill/>
          <a:ln w="9525">
            <a:noFill/>
            <a:miter lim="800000"/>
            <a:headEnd/>
            <a:tailEnd/>
          </a:ln>
          <a:effectLst/>
        </p:spPr>
        <p:txBody>
          <a:bodyPr>
            <a:spAutoFit/>
          </a:bodyPr>
          <a:lstStyle/>
          <a:p>
            <a:pPr eaLnBrk="1" hangingPunct="1">
              <a:defRPr/>
            </a:pPr>
            <a:r>
              <a:rPr lang="en-US" sz="3200" b="1" dirty="0">
                <a:solidFill>
                  <a:srgbClr val="F6F60A"/>
                </a:solidFill>
                <a:effectLst>
                  <a:outerShdw blurRad="38100" dist="38100" dir="2700000" algn="tl">
                    <a:srgbClr val="000000"/>
                  </a:outerShdw>
                </a:effectLst>
                <a:latin typeface="Arial" pitchFamily="34" charset="0"/>
              </a:rPr>
              <a:t>Large Fires</a:t>
            </a:r>
          </a:p>
          <a:p>
            <a:pPr eaLnBrk="1" hangingPunct="1">
              <a:defRPr/>
            </a:pPr>
            <a:r>
              <a:rPr lang="en-US" sz="2400" b="1" dirty="0">
                <a:latin typeface="Arial" pitchFamily="34" charset="0"/>
              </a:rPr>
              <a:t>  1910-2001 (91 years)</a:t>
            </a:r>
          </a:p>
          <a:p>
            <a:pPr eaLnBrk="1" hangingPunct="1">
              <a:defRPr/>
            </a:pPr>
            <a:r>
              <a:rPr lang="en-US" sz="2400" b="1" dirty="0">
                <a:latin typeface="Arial" pitchFamily="34" charset="0"/>
              </a:rPr>
              <a:t>  239 large fires, </a:t>
            </a:r>
          </a:p>
          <a:p>
            <a:pPr eaLnBrk="1" hangingPunct="1">
              <a:defRPr/>
            </a:pPr>
            <a:r>
              <a:rPr lang="en-US" sz="2400" b="1" dirty="0">
                <a:latin typeface="Arial" pitchFamily="34" charset="0"/>
              </a:rPr>
              <a:t>  246,761 total acres</a:t>
            </a:r>
          </a:p>
          <a:p>
            <a:pPr eaLnBrk="1" hangingPunct="1">
              <a:defRPr/>
            </a:pPr>
            <a:endParaRPr lang="en-US" sz="1200" b="1" dirty="0">
              <a:latin typeface="Arial" pitchFamily="34" charset="0"/>
            </a:endParaRPr>
          </a:p>
          <a:p>
            <a:pPr eaLnBrk="1" hangingPunct="1">
              <a:defRPr/>
            </a:pPr>
            <a:r>
              <a:rPr lang="en-US" sz="2400" b="1" dirty="0" smtClean="0">
                <a:solidFill>
                  <a:srgbClr val="F6F60A"/>
                </a:solidFill>
                <a:effectLst>
                  <a:outerShdw blurRad="38100" dist="38100" dir="2700000" algn="tl">
                    <a:srgbClr val="000000"/>
                  </a:outerShdw>
                </a:effectLst>
                <a:latin typeface="Arial" pitchFamily="34" charset="0"/>
              </a:rPr>
              <a:t>Fire </a:t>
            </a:r>
            <a:r>
              <a:rPr lang="en-US" sz="2400" b="1" dirty="0">
                <a:solidFill>
                  <a:srgbClr val="F6F60A"/>
                </a:solidFill>
                <a:effectLst>
                  <a:outerShdw blurRad="38100" dist="38100" dir="2700000" algn="tl">
                    <a:srgbClr val="000000"/>
                  </a:outerShdw>
                </a:effectLst>
                <a:latin typeface="Arial" pitchFamily="34" charset="0"/>
              </a:rPr>
              <a:t>Rotation</a:t>
            </a:r>
          </a:p>
          <a:p>
            <a:pPr eaLnBrk="1" hangingPunct="1">
              <a:defRPr/>
            </a:pPr>
            <a:r>
              <a:rPr lang="en-US" sz="2400" b="1" dirty="0">
                <a:latin typeface="Arial" pitchFamily="34" charset="0"/>
              </a:rPr>
              <a:t>  =1,954,563/246,761/91</a:t>
            </a:r>
          </a:p>
          <a:p>
            <a:pPr eaLnBrk="1" hangingPunct="1">
              <a:defRPr/>
            </a:pPr>
            <a:r>
              <a:rPr lang="en-US" sz="2400" b="1" dirty="0">
                <a:solidFill>
                  <a:srgbClr val="F6F60A"/>
                </a:solidFill>
                <a:effectLst>
                  <a:outerShdw blurRad="38100" dist="38100" dir="2700000" algn="tl">
                    <a:srgbClr val="000000"/>
                  </a:outerShdw>
                </a:effectLst>
                <a:latin typeface="Arial" pitchFamily="34" charset="0"/>
              </a:rPr>
              <a:t>  =721 years to burn 	area of this size</a:t>
            </a:r>
          </a:p>
          <a:p>
            <a:pPr eaLnBrk="1" hangingPunct="1">
              <a:defRPr/>
            </a:pPr>
            <a:endParaRPr lang="en-US" sz="900" b="1" dirty="0">
              <a:solidFill>
                <a:srgbClr val="F6F60A"/>
              </a:solidFill>
              <a:effectLst>
                <a:outerShdw blurRad="38100" dist="38100" dir="2700000" algn="tl">
                  <a:srgbClr val="000000"/>
                </a:outerShdw>
              </a:effectLst>
              <a:latin typeface="Arial" pitchFamily="34" charset="0"/>
            </a:endParaRPr>
          </a:p>
          <a:p>
            <a:pPr eaLnBrk="1" hangingPunct="1">
              <a:defRPr/>
            </a:pPr>
            <a:r>
              <a:rPr lang="en-US" sz="2400" b="1" dirty="0">
                <a:solidFill>
                  <a:srgbClr val="F6F60A"/>
                </a:solidFill>
                <a:effectLst>
                  <a:outerShdw blurRad="38100" dist="38100" dir="2700000" algn="tl">
                    <a:srgbClr val="000000"/>
                  </a:outerShdw>
                </a:effectLst>
                <a:latin typeface="Arial" pitchFamily="34" charset="0"/>
              </a:rPr>
              <a:t>Annual Burn Probability</a:t>
            </a:r>
          </a:p>
          <a:p>
            <a:pPr eaLnBrk="1" hangingPunct="1">
              <a:defRPr/>
            </a:pPr>
            <a:r>
              <a:rPr lang="en-US" sz="2400" b="1" dirty="0">
                <a:latin typeface="Arial" pitchFamily="34" charset="0"/>
              </a:rPr>
              <a:t>  1.0/721	= 0.00138 </a:t>
            </a:r>
          </a:p>
          <a:p>
            <a:pPr eaLnBrk="1" hangingPunct="1">
              <a:defRPr/>
            </a:pPr>
            <a:endParaRPr lang="en-US" sz="900" b="1" dirty="0">
              <a:latin typeface="Arial" pitchFamily="34" charset="0"/>
            </a:endParaRPr>
          </a:p>
          <a:p>
            <a:pPr eaLnBrk="1" hangingPunct="1">
              <a:defRPr/>
            </a:pPr>
            <a:endParaRPr lang="en-US" sz="900" b="1" dirty="0">
              <a:latin typeface="Arial" pitchFamily="34" charset="0"/>
            </a:endParaRPr>
          </a:p>
          <a:p>
            <a:pPr eaLnBrk="1" hangingPunct="1">
              <a:defRPr/>
            </a:pPr>
            <a:r>
              <a:rPr lang="en-US" sz="2400" b="1" dirty="0">
                <a:solidFill>
                  <a:srgbClr val="F6F60A"/>
                </a:solidFill>
                <a:effectLst>
                  <a:outerShdw blurRad="38100" dist="38100" dir="2700000" algn="tl">
                    <a:srgbClr val="000000"/>
                  </a:outerShdw>
                </a:effectLst>
                <a:latin typeface="Arial" pitchFamily="34" charset="0"/>
              </a:rPr>
              <a:t>Burning is ~10 times more likely than ignition</a:t>
            </a:r>
          </a:p>
        </p:txBody>
      </p:sp>
    </p:spTree>
    <p:extLst>
      <p:ext uri="{BB962C8B-B14F-4D97-AF65-F5344CB8AC3E}">
        <p14:creationId xmlns:p14="http://schemas.microsoft.com/office/powerpoint/2010/main" val="11183070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mtClean="0"/>
              <a:t>Probabilities</a:t>
            </a:r>
          </a:p>
        </p:txBody>
      </p:sp>
      <p:sp>
        <p:nvSpPr>
          <p:cNvPr id="270339" name="Rectangle 3"/>
          <p:cNvSpPr>
            <a:spLocks noGrp="1" noChangeArrowheads="1"/>
          </p:cNvSpPr>
          <p:nvPr>
            <p:ph type="body" idx="1"/>
          </p:nvPr>
        </p:nvSpPr>
        <p:spPr>
          <a:xfrm>
            <a:off x="381000" y="1524000"/>
            <a:ext cx="8229600" cy="4114800"/>
          </a:xfrm>
        </p:spPr>
        <p:txBody>
          <a:bodyPr/>
          <a:lstStyle/>
          <a:p>
            <a:pPr eaLnBrk="1" hangingPunct="1">
              <a:defRPr/>
            </a:pPr>
            <a:r>
              <a:rPr lang="en-US" sz="2800" dirty="0" smtClean="0">
                <a:solidFill>
                  <a:srgbClr val="FFFF00"/>
                </a:solidFill>
              </a:rPr>
              <a:t>Landscape level</a:t>
            </a:r>
          </a:p>
          <a:p>
            <a:pPr lvl="1" eaLnBrk="1" hangingPunct="1">
              <a:defRPr/>
            </a:pPr>
            <a:r>
              <a:rPr lang="en-US" dirty="0" smtClean="0"/>
              <a:t>Dominated by fire spread</a:t>
            </a:r>
          </a:p>
          <a:p>
            <a:pPr lvl="2" eaLnBrk="1" hangingPunct="1">
              <a:defRPr/>
            </a:pPr>
            <a:r>
              <a:rPr lang="en-US" sz="2800" dirty="0" smtClean="0">
                <a:solidFill>
                  <a:srgbClr val="C0C0C0"/>
                </a:solidFill>
              </a:rPr>
              <a:t>Weather for high-spread events very important (more acres) </a:t>
            </a:r>
          </a:p>
          <a:p>
            <a:pPr lvl="2" eaLnBrk="1" hangingPunct="1">
              <a:defRPr/>
            </a:pPr>
            <a:r>
              <a:rPr lang="en-US" sz="2800" dirty="0" smtClean="0"/>
              <a:t>Affects fire behavior – trajectory (heading, flanking, backing)</a:t>
            </a:r>
          </a:p>
        </p:txBody>
      </p:sp>
    </p:spTree>
    <p:extLst>
      <p:ext uri="{BB962C8B-B14F-4D97-AF65-F5344CB8AC3E}">
        <p14:creationId xmlns:p14="http://schemas.microsoft.com/office/powerpoint/2010/main" val="3598340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30678" y="697220"/>
            <a:ext cx="7772400" cy="1143000"/>
          </a:xfrm>
        </p:spPr>
        <p:txBody>
          <a:bodyPr/>
          <a:lstStyle/>
          <a:p>
            <a:pPr eaLnBrk="1" hangingPunct="1">
              <a:defRPr/>
            </a:pPr>
            <a:r>
              <a:rPr lang="en-US" sz="2800" dirty="0" smtClean="0"/>
              <a:t>Fire Behavior Varies by Spread Direction</a:t>
            </a:r>
            <a:endParaRPr lang="en-US" sz="4000" dirty="0" smtClean="0"/>
          </a:p>
        </p:txBody>
      </p:sp>
      <p:grpSp>
        <p:nvGrpSpPr>
          <p:cNvPr id="25603" name="Group 63"/>
          <p:cNvGrpSpPr>
            <a:grpSpLocks/>
          </p:cNvGrpSpPr>
          <p:nvPr/>
        </p:nvGrpSpPr>
        <p:grpSpPr bwMode="auto">
          <a:xfrm>
            <a:off x="2993433" y="1840220"/>
            <a:ext cx="3538538" cy="4497388"/>
            <a:chOff x="1334" y="1023"/>
            <a:chExt cx="1605" cy="2040"/>
          </a:xfrm>
        </p:grpSpPr>
        <p:sp>
          <p:nvSpPr>
            <p:cNvPr id="25604" name="Freeform 33"/>
            <p:cNvSpPr>
              <a:spLocks/>
            </p:cNvSpPr>
            <p:nvPr/>
          </p:nvSpPr>
          <p:spPr bwMode="auto">
            <a:xfrm>
              <a:off x="1720" y="2143"/>
              <a:ext cx="365" cy="534"/>
            </a:xfrm>
            <a:custGeom>
              <a:avLst/>
              <a:gdLst>
                <a:gd name="T0" fmla="*/ 0 w 685"/>
                <a:gd name="T1" fmla="*/ 80 h 1003"/>
                <a:gd name="T2" fmla="*/ 47 w 685"/>
                <a:gd name="T3" fmla="*/ 56 h 1003"/>
                <a:gd name="T4" fmla="*/ 50 w 685"/>
                <a:gd name="T5" fmla="*/ 44 h 1003"/>
                <a:gd name="T6" fmla="*/ 52 w 685"/>
                <a:gd name="T7" fmla="*/ 30 h 1003"/>
                <a:gd name="T8" fmla="*/ 54 w 685"/>
                <a:gd name="T9" fmla="*/ 15 h 1003"/>
                <a:gd name="T10" fmla="*/ 55 w 685"/>
                <a:gd name="T11" fmla="*/ 0 h 1003"/>
                <a:gd name="T12" fmla="*/ 0 w 685"/>
                <a:gd name="T13" fmla="*/ 80 h 1003"/>
                <a:gd name="T14" fmla="*/ 0 60000 65536"/>
                <a:gd name="T15" fmla="*/ 0 60000 65536"/>
                <a:gd name="T16" fmla="*/ 0 60000 65536"/>
                <a:gd name="T17" fmla="*/ 0 60000 65536"/>
                <a:gd name="T18" fmla="*/ 0 60000 65536"/>
                <a:gd name="T19" fmla="*/ 0 60000 65536"/>
                <a:gd name="T20" fmla="*/ 0 60000 65536"/>
                <a:gd name="T21" fmla="*/ 0 w 685"/>
                <a:gd name="T22" fmla="*/ 0 h 1003"/>
                <a:gd name="T23" fmla="*/ 685 w 685"/>
                <a:gd name="T24" fmla="*/ 1003 h 10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5" h="1003">
                  <a:moveTo>
                    <a:pt x="0" y="1003"/>
                  </a:moveTo>
                  <a:lnTo>
                    <a:pt x="579" y="699"/>
                  </a:lnTo>
                  <a:lnTo>
                    <a:pt x="614" y="544"/>
                  </a:lnTo>
                  <a:lnTo>
                    <a:pt x="649" y="382"/>
                  </a:lnTo>
                  <a:lnTo>
                    <a:pt x="678" y="184"/>
                  </a:lnTo>
                  <a:lnTo>
                    <a:pt x="685" y="0"/>
                  </a:lnTo>
                  <a:lnTo>
                    <a:pt x="0" y="1003"/>
                  </a:lnTo>
                  <a:close/>
                </a:path>
              </a:pathLst>
            </a:custGeom>
            <a:solidFill>
              <a:srgbClr val="00FF00"/>
            </a:solidFill>
            <a:ln w="9525">
              <a:solidFill>
                <a:schemeClr val="tx1"/>
              </a:solidFill>
              <a:round/>
              <a:headEnd/>
              <a:tailEnd/>
            </a:ln>
          </p:spPr>
          <p:txBody>
            <a:bodyPr wrap="none" anchor="ctr"/>
            <a:lstStyle/>
            <a:p>
              <a:endParaRPr lang="en-US"/>
            </a:p>
          </p:txBody>
        </p:sp>
        <p:sp>
          <p:nvSpPr>
            <p:cNvPr id="25605" name="Freeform 34"/>
            <p:cNvSpPr>
              <a:spLocks/>
            </p:cNvSpPr>
            <p:nvPr/>
          </p:nvSpPr>
          <p:spPr bwMode="auto">
            <a:xfrm>
              <a:off x="1335" y="2146"/>
              <a:ext cx="361" cy="522"/>
            </a:xfrm>
            <a:custGeom>
              <a:avLst/>
              <a:gdLst>
                <a:gd name="T0" fmla="*/ 54 w 678"/>
                <a:gd name="T1" fmla="*/ 79 h 981"/>
                <a:gd name="T2" fmla="*/ 8 w 678"/>
                <a:gd name="T3" fmla="*/ 54 h 981"/>
                <a:gd name="T4" fmla="*/ 5 w 678"/>
                <a:gd name="T5" fmla="*/ 44 h 981"/>
                <a:gd name="T6" fmla="*/ 2 w 678"/>
                <a:gd name="T7" fmla="*/ 29 h 981"/>
                <a:gd name="T8" fmla="*/ 0 w 678"/>
                <a:gd name="T9" fmla="*/ 13 h 981"/>
                <a:gd name="T10" fmla="*/ 1 w 678"/>
                <a:gd name="T11" fmla="*/ 0 h 981"/>
                <a:gd name="T12" fmla="*/ 54 w 678"/>
                <a:gd name="T13" fmla="*/ 79 h 981"/>
                <a:gd name="T14" fmla="*/ 0 60000 65536"/>
                <a:gd name="T15" fmla="*/ 0 60000 65536"/>
                <a:gd name="T16" fmla="*/ 0 60000 65536"/>
                <a:gd name="T17" fmla="*/ 0 60000 65536"/>
                <a:gd name="T18" fmla="*/ 0 60000 65536"/>
                <a:gd name="T19" fmla="*/ 0 60000 65536"/>
                <a:gd name="T20" fmla="*/ 0 60000 65536"/>
                <a:gd name="T21" fmla="*/ 0 w 678"/>
                <a:gd name="T22" fmla="*/ 0 h 981"/>
                <a:gd name="T23" fmla="*/ 678 w 678"/>
                <a:gd name="T24" fmla="*/ 981 h 9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8" h="981">
                  <a:moveTo>
                    <a:pt x="678" y="981"/>
                  </a:moveTo>
                  <a:lnTo>
                    <a:pt x="99" y="677"/>
                  </a:lnTo>
                  <a:lnTo>
                    <a:pt x="59" y="546"/>
                  </a:lnTo>
                  <a:lnTo>
                    <a:pt x="29" y="360"/>
                  </a:lnTo>
                  <a:lnTo>
                    <a:pt x="0" y="162"/>
                  </a:lnTo>
                  <a:lnTo>
                    <a:pt x="8" y="0"/>
                  </a:lnTo>
                  <a:lnTo>
                    <a:pt x="678" y="981"/>
                  </a:lnTo>
                  <a:close/>
                </a:path>
              </a:pathLst>
            </a:custGeom>
            <a:solidFill>
              <a:srgbClr val="00FF00"/>
            </a:solidFill>
            <a:ln w="9525">
              <a:solidFill>
                <a:schemeClr val="tx1"/>
              </a:solidFill>
              <a:round/>
              <a:headEnd/>
              <a:tailEnd/>
            </a:ln>
          </p:spPr>
          <p:txBody>
            <a:bodyPr wrap="none" anchor="ctr"/>
            <a:lstStyle/>
            <a:p>
              <a:endParaRPr lang="en-US"/>
            </a:p>
          </p:txBody>
        </p:sp>
        <p:sp>
          <p:nvSpPr>
            <p:cNvPr id="25606" name="Freeform 35"/>
            <p:cNvSpPr>
              <a:spLocks/>
            </p:cNvSpPr>
            <p:nvPr/>
          </p:nvSpPr>
          <p:spPr bwMode="auto">
            <a:xfrm>
              <a:off x="1543" y="2714"/>
              <a:ext cx="347" cy="132"/>
            </a:xfrm>
            <a:custGeom>
              <a:avLst/>
              <a:gdLst>
                <a:gd name="T0" fmla="*/ 24 w 650"/>
                <a:gd name="T1" fmla="*/ 0 h 247"/>
                <a:gd name="T2" fmla="*/ 0 w 650"/>
                <a:gd name="T3" fmla="*/ 10 h 247"/>
                <a:gd name="T4" fmla="*/ 16 w 650"/>
                <a:gd name="T5" fmla="*/ 19 h 247"/>
                <a:gd name="T6" fmla="*/ 26 w 650"/>
                <a:gd name="T7" fmla="*/ 20 h 247"/>
                <a:gd name="T8" fmla="*/ 35 w 650"/>
                <a:gd name="T9" fmla="*/ 19 h 247"/>
                <a:gd name="T10" fmla="*/ 53 w 650"/>
                <a:gd name="T11" fmla="*/ 7 h 247"/>
                <a:gd name="T12" fmla="*/ 24 w 650"/>
                <a:gd name="T13" fmla="*/ 0 h 247"/>
                <a:gd name="T14" fmla="*/ 0 60000 65536"/>
                <a:gd name="T15" fmla="*/ 0 60000 65536"/>
                <a:gd name="T16" fmla="*/ 0 60000 65536"/>
                <a:gd name="T17" fmla="*/ 0 60000 65536"/>
                <a:gd name="T18" fmla="*/ 0 60000 65536"/>
                <a:gd name="T19" fmla="*/ 0 60000 65536"/>
                <a:gd name="T20" fmla="*/ 0 60000 65536"/>
                <a:gd name="T21" fmla="*/ 0 w 650"/>
                <a:gd name="T22" fmla="*/ 0 h 247"/>
                <a:gd name="T23" fmla="*/ 650 w 650"/>
                <a:gd name="T24" fmla="*/ 247 h 2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0" h="247">
                  <a:moveTo>
                    <a:pt x="297" y="0"/>
                  </a:moveTo>
                  <a:lnTo>
                    <a:pt x="0" y="127"/>
                  </a:lnTo>
                  <a:lnTo>
                    <a:pt x="198" y="226"/>
                  </a:lnTo>
                  <a:lnTo>
                    <a:pt x="311" y="247"/>
                  </a:lnTo>
                  <a:lnTo>
                    <a:pt x="424" y="226"/>
                  </a:lnTo>
                  <a:lnTo>
                    <a:pt x="650" y="92"/>
                  </a:lnTo>
                  <a:lnTo>
                    <a:pt x="297" y="0"/>
                  </a:lnTo>
                  <a:close/>
                </a:path>
              </a:pathLst>
            </a:custGeom>
            <a:solidFill>
              <a:srgbClr val="33CCCC"/>
            </a:solidFill>
            <a:ln w="9525">
              <a:solidFill>
                <a:schemeClr val="tx1"/>
              </a:solidFill>
              <a:round/>
              <a:headEnd/>
              <a:tailEnd/>
            </a:ln>
          </p:spPr>
          <p:txBody>
            <a:bodyPr wrap="none" anchor="ctr"/>
            <a:lstStyle/>
            <a:p>
              <a:endParaRPr lang="en-US"/>
            </a:p>
          </p:txBody>
        </p:sp>
        <p:sp>
          <p:nvSpPr>
            <p:cNvPr id="25607" name="Freeform 36"/>
            <p:cNvSpPr>
              <a:spLocks/>
            </p:cNvSpPr>
            <p:nvPr/>
          </p:nvSpPr>
          <p:spPr bwMode="auto">
            <a:xfrm>
              <a:off x="1709" y="1782"/>
              <a:ext cx="372" cy="903"/>
            </a:xfrm>
            <a:custGeom>
              <a:avLst/>
              <a:gdLst>
                <a:gd name="T0" fmla="*/ 0 w 699"/>
                <a:gd name="T1" fmla="*/ 136 h 1694"/>
                <a:gd name="T2" fmla="*/ 56 w 699"/>
                <a:gd name="T3" fmla="*/ 55 h 1694"/>
                <a:gd name="T4" fmla="*/ 55 w 699"/>
                <a:gd name="T5" fmla="*/ 40 h 1694"/>
                <a:gd name="T6" fmla="*/ 54 w 699"/>
                <a:gd name="T7" fmla="*/ 26 h 1694"/>
                <a:gd name="T8" fmla="*/ 52 w 699"/>
                <a:gd name="T9" fmla="*/ 15 h 1694"/>
                <a:gd name="T10" fmla="*/ 48 w 699"/>
                <a:gd name="T11" fmla="*/ 0 h 1694"/>
                <a:gd name="T12" fmla="*/ 0 w 699"/>
                <a:gd name="T13" fmla="*/ 136 h 1694"/>
                <a:gd name="T14" fmla="*/ 0 60000 65536"/>
                <a:gd name="T15" fmla="*/ 0 60000 65536"/>
                <a:gd name="T16" fmla="*/ 0 60000 65536"/>
                <a:gd name="T17" fmla="*/ 0 60000 65536"/>
                <a:gd name="T18" fmla="*/ 0 60000 65536"/>
                <a:gd name="T19" fmla="*/ 0 60000 65536"/>
                <a:gd name="T20" fmla="*/ 0 60000 65536"/>
                <a:gd name="T21" fmla="*/ 0 w 699"/>
                <a:gd name="T22" fmla="*/ 0 h 1694"/>
                <a:gd name="T23" fmla="*/ 699 w 699"/>
                <a:gd name="T24" fmla="*/ 1694 h 1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9" h="1694">
                  <a:moveTo>
                    <a:pt x="0" y="1694"/>
                  </a:moveTo>
                  <a:lnTo>
                    <a:pt x="699" y="691"/>
                  </a:lnTo>
                  <a:lnTo>
                    <a:pt x="691" y="494"/>
                  </a:lnTo>
                  <a:lnTo>
                    <a:pt x="670" y="324"/>
                  </a:lnTo>
                  <a:lnTo>
                    <a:pt x="642" y="183"/>
                  </a:lnTo>
                  <a:lnTo>
                    <a:pt x="600" y="0"/>
                  </a:lnTo>
                  <a:lnTo>
                    <a:pt x="0" y="1694"/>
                  </a:lnTo>
                  <a:close/>
                </a:path>
              </a:pathLst>
            </a:custGeom>
            <a:solidFill>
              <a:srgbClr val="FFCC00"/>
            </a:solidFill>
            <a:ln w="9525">
              <a:solidFill>
                <a:schemeClr val="tx1"/>
              </a:solidFill>
              <a:round/>
              <a:headEnd/>
              <a:tailEnd/>
            </a:ln>
          </p:spPr>
          <p:txBody>
            <a:bodyPr wrap="none" anchor="ctr"/>
            <a:lstStyle/>
            <a:p>
              <a:endParaRPr lang="en-US"/>
            </a:p>
          </p:txBody>
        </p:sp>
        <p:sp>
          <p:nvSpPr>
            <p:cNvPr id="25608" name="Freeform 37"/>
            <p:cNvSpPr>
              <a:spLocks/>
            </p:cNvSpPr>
            <p:nvPr/>
          </p:nvSpPr>
          <p:spPr bwMode="auto">
            <a:xfrm flipH="1">
              <a:off x="1336" y="1773"/>
              <a:ext cx="372" cy="903"/>
            </a:xfrm>
            <a:custGeom>
              <a:avLst/>
              <a:gdLst>
                <a:gd name="T0" fmla="*/ 0 w 699"/>
                <a:gd name="T1" fmla="*/ 136 h 1694"/>
                <a:gd name="T2" fmla="*/ 56 w 699"/>
                <a:gd name="T3" fmla="*/ 55 h 1694"/>
                <a:gd name="T4" fmla="*/ 55 w 699"/>
                <a:gd name="T5" fmla="*/ 40 h 1694"/>
                <a:gd name="T6" fmla="*/ 54 w 699"/>
                <a:gd name="T7" fmla="*/ 26 h 1694"/>
                <a:gd name="T8" fmla="*/ 52 w 699"/>
                <a:gd name="T9" fmla="*/ 15 h 1694"/>
                <a:gd name="T10" fmla="*/ 48 w 699"/>
                <a:gd name="T11" fmla="*/ 0 h 1694"/>
                <a:gd name="T12" fmla="*/ 0 w 699"/>
                <a:gd name="T13" fmla="*/ 136 h 1694"/>
                <a:gd name="T14" fmla="*/ 0 60000 65536"/>
                <a:gd name="T15" fmla="*/ 0 60000 65536"/>
                <a:gd name="T16" fmla="*/ 0 60000 65536"/>
                <a:gd name="T17" fmla="*/ 0 60000 65536"/>
                <a:gd name="T18" fmla="*/ 0 60000 65536"/>
                <a:gd name="T19" fmla="*/ 0 60000 65536"/>
                <a:gd name="T20" fmla="*/ 0 60000 65536"/>
                <a:gd name="T21" fmla="*/ 0 w 699"/>
                <a:gd name="T22" fmla="*/ 0 h 1694"/>
                <a:gd name="T23" fmla="*/ 699 w 699"/>
                <a:gd name="T24" fmla="*/ 1694 h 1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9" h="1694">
                  <a:moveTo>
                    <a:pt x="0" y="1694"/>
                  </a:moveTo>
                  <a:lnTo>
                    <a:pt x="699" y="691"/>
                  </a:lnTo>
                  <a:lnTo>
                    <a:pt x="691" y="494"/>
                  </a:lnTo>
                  <a:lnTo>
                    <a:pt x="670" y="324"/>
                  </a:lnTo>
                  <a:lnTo>
                    <a:pt x="642" y="183"/>
                  </a:lnTo>
                  <a:lnTo>
                    <a:pt x="600" y="0"/>
                  </a:lnTo>
                  <a:lnTo>
                    <a:pt x="0" y="1694"/>
                  </a:lnTo>
                  <a:close/>
                </a:path>
              </a:pathLst>
            </a:custGeom>
            <a:solidFill>
              <a:srgbClr val="FFCC00"/>
            </a:solidFill>
            <a:ln w="9525">
              <a:solidFill>
                <a:schemeClr val="tx1"/>
              </a:solidFill>
              <a:round/>
              <a:headEnd/>
              <a:tailEnd/>
            </a:ln>
          </p:spPr>
          <p:txBody>
            <a:bodyPr wrap="none" anchor="ctr"/>
            <a:lstStyle/>
            <a:p>
              <a:endParaRPr lang="en-US"/>
            </a:p>
          </p:txBody>
        </p:sp>
        <p:sp>
          <p:nvSpPr>
            <p:cNvPr id="25609" name="Freeform 38"/>
            <p:cNvSpPr>
              <a:spLocks/>
            </p:cNvSpPr>
            <p:nvPr/>
          </p:nvSpPr>
          <p:spPr bwMode="auto">
            <a:xfrm>
              <a:off x="1709" y="1538"/>
              <a:ext cx="316" cy="1154"/>
            </a:xfrm>
            <a:custGeom>
              <a:avLst/>
              <a:gdLst>
                <a:gd name="T0" fmla="*/ 0 w 593"/>
                <a:gd name="T1" fmla="*/ 175 h 2167"/>
                <a:gd name="T2" fmla="*/ 48 w 593"/>
                <a:gd name="T3" fmla="*/ 36 h 2167"/>
                <a:gd name="T4" fmla="*/ 43 w 593"/>
                <a:gd name="T5" fmla="*/ 23 h 2167"/>
                <a:gd name="T6" fmla="*/ 37 w 593"/>
                <a:gd name="T7" fmla="*/ 14 h 2167"/>
                <a:gd name="T8" fmla="*/ 27 w 593"/>
                <a:gd name="T9" fmla="*/ 0 h 2167"/>
                <a:gd name="T10" fmla="*/ 0 w 593"/>
                <a:gd name="T11" fmla="*/ 175 h 2167"/>
                <a:gd name="T12" fmla="*/ 0 60000 65536"/>
                <a:gd name="T13" fmla="*/ 0 60000 65536"/>
                <a:gd name="T14" fmla="*/ 0 60000 65536"/>
                <a:gd name="T15" fmla="*/ 0 60000 65536"/>
                <a:gd name="T16" fmla="*/ 0 60000 65536"/>
                <a:gd name="T17" fmla="*/ 0 60000 65536"/>
                <a:gd name="T18" fmla="*/ 0 w 593"/>
                <a:gd name="T19" fmla="*/ 0 h 2167"/>
                <a:gd name="T20" fmla="*/ 593 w 593"/>
                <a:gd name="T21" fmla="*/ 2167 h 2167"/>
              </a:gdLst>
              <a:ahLst/>
              <a:cxnLst>
                <a:cxn ang="T12">
                  <a:pos x="T0" y="T1"/>
                </a:cxn>
                <a:cxn ang="T13">
                  <a:pos x="T2" y="T3"/>
                </a:cxn>
                <a:cxn ang="T14">
                  <a:pos x="T4" y="T5"/>
                </a:cxn>
                <a:cxn ang="T15">
                  <a:pos x="T6" y="T7"/>
                </a:cxn>
                <a:cxn ang="T16">
                  <a:pos x="T8" y="T9"/>
                </a:cxn>
                <a:cxn ang="T17">
                  <a:pos x="T10" y="T11"/>
                </a:cxn>
              </a:cxnLst>
              <a:rect l="T18" t="T19" r="T20" b="T21"/>
              <a:pathLst>
                <a:path w="593" h="2167">
                  <a:moveTo>
                    <a:pt x="0" y="2167"/>
                  </a:moveTo>
                  <a:lnTo>
                    <a:pt x="593" y="452"/>
                  </a:lnTo>
                  <a:lnTo>
                    <a:pt x="536" y="289"/>
                  </a:lnTo>
                  <a:lnTo>
                    <a:pt x="466" y="169"/>
                  </a:lnTo>
                  <a:lnTo>
                    <a:pt x="339" y="0"/>
                  </a:lnTo>
                  <a:lnTo>
                    <a:pt x="0" y="2167"/>
                  </a:lnTo>
                  <a:close/>
                </a:path>
              </a:pathLst>
            </a:custGeom>
            <a:solidFill>
              <a:srgbClr val="FF6600"/>
            </a:solidFill>
            <a:ln w="9525">
              <a:solidFill>
                <a:schemeClr val="tx1"/>
              </a:solidFill>
              <a:round/>
              <a:headEnd/>
              <a:tailEnd/>
            </a:ln>
          </p:spPr>
          <p:txBody>
            <a:bodyPr wrap="none" anchor="ctr"/>
            <a:lstStyle/>
            <a:p>
              <a:endParaRPr lang="en-US"/>
            </a:p>
          </p:txBody>
        </p:sp>
        <p:sp>
          <p:nvSpPr>
            <p:cNvPr id="25610" name="Freeform 39"/>
            <p:cNvSpPr>
              <a:spLocks/>
            </p:cNvSpPr>
            <p:nvPr/>
          </p:nvSpPr>
          <p:spPr bwMode="auto">
            <a:xfrm>
              <a:off x="1389" y="1519"/>
              <a:ext cx="316" cy="1160"/>
            </a:xfrm>
            <a:custGeom>
              <a:avLst/>
              <a:gdLst>
                <a:gd name="T0" fmla="*/ 48 w 593"/>
                <a:gd name="T1" fmla="*/ 175 h 2178"/>
                <a:gd name="T2" fmla="*/ 0 w 593"/>
                <a:gd name="T3" fmla="*/ 37 h 2178"/>
                <a:gd name="T4" fmla="*/ 5 w 593"/>
                <a:gd name="T5" fmla="*/ 24 h 2178"/>
                <a:gd name="T6" fmla="*/ 10 w 593"/>
                <a:gd name="T7" fmla="*/ 14 h 2178"/>
                <a:gd name="T8" fmla="*/ 22 w 593"/>
                <a:gd name="T9" fmla="*/ 0 h 2178"/>
                <a:gd name="T10" fmla="*/ 48 w 593"/>
                <a:gd name="T11" fmla="*/ 175 h 2178"/>
                <a:gd name="T12" fmla="*/ 0 60000 65536"/>
                <a:gd name="T13" fmla="*/ 0 60000 65536"/>
                <a:gd name="T14" fmla="*/ 0 60000 65536"/>
                <a:gd name="T15" fmla="*/ 0 60000 65536"/>
                <a:gd name="T16" fmla="*/ 0 60000 65536"/>
                <a:gd name="T17" fmla="*/ 0 60000 65536"/>
                <a:gd name="T18" fmla="*/ 0 w 593"/>
                <a:gd name="T19" fmla="*/ 0 h 2178"/>
                <a:gd name="T20" fmla="*/ 593 w 593"/>
                <a:gd name="T21" fmla="*/ 2178 h 2178"/>
              </a:gdLst>
              <a:ahLst/>
              <a:cxnLst>
                <a:cxn ang="T12">
                  <a:pos x="T0" y="T1"/>
                </a:cxn>
                <a:cxn ang="T13">
                  <a:pos x="T2" y="T3"/>
                </a:cxn>
                <a:cxn ang="T14">
                  <a:pos x="T4" y="T5"/>
                </a:cxn>
                <a:cxn ang="T15">
                  <a:pos x="T6" y="T7"/>
                </a:cxn>
                <a:cxn ang="T16">
                  <a:pos x="T8" y="T9"/>
                </a:cxn>
                <a:cxn ang="T17">
                  <a:pos x="T10" y="T11"/>
                </a:cxn>
              </a:cxnLst>
              <a:rect l="T18" t="T19" r="T20" b="T21"/>
              <a:pathLst>
                <a:path w="593" h="2178">
                  <a:moveTo>
                    <a:pt x="593" y="2178"/>
                  </a:moveTo>
                  <a:lnTo>
                    <a:pt x="0" y="463"/>
                  </a:lnTo>
                  <a:lnTo>
                    <a:pt x="57" y="300"/>
                  </a:lnTo>
                  <a:lnTo>
                    <a:pt x="127" y="180"/>
                  </a:lnTo>
                  <a:lnTo>
                    <a:pt x="276" y="0"/>
                  </a:lnTo>
                  <a:lnTo>
                    <a:pt x="593" y="2178"/>
                  </a:lnTo>
                  <a:close/>
                </a:path>
              </a:pathLst>
            </a:custGeom>
            <a:solidFill>
              <a:srgbClr val="FF6600"/>
            </a:solidFill>
            <a:ln w="9525">
              <a:solidFill>
                <a:schemeClr val="tx1"/>
              </a:solidFill>
              <a:round/>
              <a:headEnd/>
              <a:tailEnd/>
            </a:ln>
          </p:spPr>
          <p:txBody>
            <a:bodyPr wrap="none" anchor="ctr"/>
            <a:lstStyle/>
            <a:p>
              <a:endParaRPr lang="en-US"/>
            </a:p>
          </p:txBody>
        </p:sp>
        <p:sp>
          <p:nvSpPr>
            <p:cNvPr id="25611" name="Freeform 40"/>
            <p:cNvSpPr>
              <a:spLocks/>
            </p:cNvSpPr>
            <p:nvPr/>
          </p:nvSpPr>
          <p:spPr bwMode="auto">
            <a:xfrm>
              <a:off x="1536" y="1440"/>
              <a:ext cx="361" cy="1260"/>
            </a:xfrm>
            <a:custGeom>
              <a:avLst/>
              <a:gdLst>
                <a:gd name="T0" fmla="*/ 26 w 678"/>
                <a:gd name="T1" fmla="*/ 190 h 2365"/>
                <a:gd name="T2" fmla="*/ 0 w 678"/>
                <a:gd name="T3" fmla="*/ 12 h 2365"/>
                <a:gd name="T4" fmla="*/ 10 w 678"/>
                <a:gd name="T5" fmla="*/ 5 h 2365"/>
                <a:gd name="T6" fmla="*/ 20 w 678"/>
                <a:gd name="T7" fmla="*/ 1 h 2365"/>
                <a:gd name="T8" fmla="*/ 31 w 678"/>
                <a:gd name="T9" fmla="*/ 0 h 2365"/>
                <a:gd name="T10" fmla="*/ 38 w 678"/>
                <a:gd name="T11" fmla="*/ 4 h 2365"/>
                <a:gd name="T12" fmla="*/ 47 w 678"/>
                <a:gd name="T13" fmla="*/ 9 h 2365"/>
                <a:gd name="T14" fmla="*/ 54 w 678"/>
                <a:gd name="T15" fmla="*/ 15 h 2365"/>
                <a:gd name="T16" fmla="*/ 26 w 678"/>
                <a:gd name="T17" fmla="*/ 190 h 23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8"/>
                <a:gd name="T28" fmla="*/ 0 h 2365"/>
                <a:gd name="T29" fmla="*/ 678 w 678"/>
                <a:gd name="T30" fmla="*/ 2365 h 23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8" h="2365">
                  <a:moveTo>
                    <a:pt x="318" y="2365"/>
                  </a:moveTo>
                  <a:lnTo>
                    <a:pt x="0" y="149"/>
                  </a:lnTo>
                  <a:lnTo>
                    <a:pt x="120" y="57"/>
                  </a:lnTo>
                  <a:lnTo>
                    <a:pt x="254" y="7"/>
                  </a:lnTo>
                  <a:lnTo>
                    <a:pt x="381" y="0"/>
                  </a:lnTo>
                  <a:lnTo>
                    <a:pt x="480" y="50"/>
                  </a:lnTo>
                  <a:lnTo>
                    <a:pt x="593" y="106"/>
                  </a:lnTo>
                  <a:lnTo>
                    <a:pt x="678" y="184"/>
                  </a:lnTo>
                  <a:lnTo>
                    <a:pt x="318" y="2365"/>
                  </a:lnTo>
                  <a:close/>
                </a:path>
              </a:pathLst>
            </a:custGeom>
            <a:solidFill>
              <a:srgbClr val="FF0000"/>
            </a:solidFill>
            <a:ln w="9525">
              <a:solidFill>
                <a:schemeClr val="tx1"/>
              </a:solidFill>
              <a:round/>
              <a:headEnd/>
              <a:tailEnd/>
            </a:ln>
          </p:spPr>
          <p:txBody>
            <a:bodyPr wrap="none" anchor="ctr"/>
            <a:lstStyle/>
            <a:p>
              <a:endParaRPr lang="en-US"/>
            </a:p>
          </p:txBody>
        </p:sp>
        <p:sp>
          <p:nvSpPr>
            <p:cNvPr id="25612" name="Oval 41"/>
            <p:cNvSpPr>
              <a:spLocks noChangeArrowheads="1"/>
            </p:cNvSpPr>
            <p:nvPr/>
          </p:nvSpPr>
          <p:spPr bwMode="auto">
            <a:xfrm>
              <a:off x="1334" y="1442"/>
              <a:ext cx="746" cy="1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25613" name="Oval 42"/>
            <p:cNvSpPr>
              <a:spLocks noChangeArrowheads="1"/>
            </p:cNvSpPr>
            <p:nvPr/>
          </p:nvSpPr>
          <p:spPr bwMode="auto">
            <a:xfrm>
              <a:off x="1691" y="2676"/>
              <a:ext cx="36" cy="40"/>
            </a:xfrm>
            <a:prstGeom prst="ellipse">
              <a:avLst/>
            </a:prstGeom>
            <a:solidFill>
              <a:srgbClr val="000000"/>
            </a:solidFill>
            <a:ln w="28575">
              <a:solidFill>
                <a:schemeClr val="tx1"/>
              </a:solidFill>
              <a:round/>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25643" name="Text Box 43"/>
            <p:cNvSpPr txBox="1">
              <a:spLocks noChangeArrowheads="1"/>
            </p:cNvSpPr>
            <p:nvPr/>
          </p:nvSpPr>
          <p:spPr bwMode="auto">
            <a:xfrm>
              <a:off x="1339" y="2856"/>
              <a:ext cx="628" cy="207"/>
            </a:xfrm>
            <a:prstGeom prst="rect">
              <a:avLst/>
            </a:prstGeom>
            <a:noFill/>
            <a:ln w="9525">
              <a:noFill/>
              <a:miter lim="800000"/>
              <a:headEnd/>
              <a:tailEnd/>
            </a:ln>
            <a:effectLst/>
          </p:spPr>
          <p:txBody>
            <a:bodyPr wrap="none">
              <a:spAutoFit/>
            </a:bodyPr>
            <a:lstStyle/>
            <a:p>
              <a:pPr>
                <a:defRPr/>
              </a:pPr>
              <a:r>
                <a:rPr lang="en-US" sz="2400" b="1">
                  <a:solidFill>
                    <a:schemeClr val="tx2"/>
                  </a:solidFill>
                  <a:effectLst>
                    <a:outerShdw blurRad="38100" dist="38100" dir="2700000" algn="tl">
                      <a:srgbClr val="000000"/>
                    </a:outerShdw>
                  </a:effectLst>
                  <a:latin typeface="Arial" pitchFamily="34" charset="0"/>
                </a:rPr>
                <a:t>ROS/FLI</a:t>
              </a:r>
            </a:p>
          </p:txBody>
        </p:sp>
        <p:grpSp>
          <p:nvGrpSpPr>
            <p:cNvPr id="25615" name="Group 44"/>
            <p:cNvGrpSpPr>
              <a:grpSpLocks/>
            </p:cNvGrpSpPr>
            <p:nvPr/>
          </p:nvGrpSpPr>
          <p:grpSpPr bwMode="auto">
            <a:xfrm>
              <a:off x="1700" y="1023"/>
              <a:ext cx="1239" cy="1926"/>
              <a:chOff x="4232" y="642"/>
              <a:chExt cx="1239" cy="1926"/>
            </a:xfrm>
          </p:grpSpPr>
          <p:sp>
            <p:nvSpPr>
              <p:cNvPr id="25616" name="Freeform 45"/>
              <p:cNvSpPr>
                <a:spLocks/>
              </p:cNvSpPr>
              <p:nvPr/>
            </p:nvSpPr>
            <p:spPr bwMode="auto">
              <a:xfrm rot="10800000">
                <a:off x="4232" y="844"/>
                <a:ext cx="584" cy="381"/>
              </a:xfrm>
              <a:custGeom>
                <a:avLst/>
                <a:gdLst>
                  <a:gd name="T0" fmla="*/ 0 w 584"/>
                  <a:gd name="T1" fmla="*/ 381 h 381"/>
                  <a:gd name="T2" fmla="*/ 203 w 584"/>
                  <a:gd name="T3" fmla="*/ 105 h 381"/>
                  <a:gd name="T4" fmla="*/ 357 w 584"/>
                  <a:gd name="T5" fmla="*/ 211 h 381"/>
                  <a:gd name="T6" fmla="*/ 584 w 584"/>
                  <a:gd name="T7" fmla="*/ 0 h 381"/>
                  <a:gd name="T8" fmla="*/ 0 60000 65536"/>
                  <a:gd name="T9" fmla="*/ 0 60000 65536"/>
                  <a:gd name="T10" fmla="*/ 0 60000 65536"/>
                  <a:gd name="T11" fmla="*/ 0 60000 65536"/>
                  <a:gd name="T12" fmla="*/ 0 w 584"/>
                  <a:gd name="T13" fmla="*/ 0 h 381"/>
                  <a:gd name="T14" fmla="*/ 584 w 584"/>
                  <a:gd name="T15" fmla="*/ 381 h 381"/>
                </a:gdLst>
                <a:ahLst/>
                <a:cxnLst>
                  <a:cxn ang="T8">
                    <a:pos x="T0" y="T1"/>
                  </a:cxn>
                  <a:cxn ang="T9">
                    <a:pos x="T2" y="T3"/>
                  </a:cxn>
                  <a:cxn ang="T10">
                    <a:pos x="T4" y="T5"/>
                  </a:cxn>
                  <a:cxn ang="T11">
                    <a:pos x="T6" y="T7"/>
                  </a:cxn>
                </a:cxnLst>
                <a:rect l="T12" t="T13" r="T14" b="T15"/>
                <a:pathLst>
                  <a:path w="584" h="381">
                    <a:moveTo>
                      <a:pt x="0" y="381"/>
                    </a:moveTo>
                    <a:cubicBezTo>
                      <a:pt x="71" y="257"/>
                      <a:pt x="143" y="133"/>
                      <a:pt x="203" y="105"/>
                    </a:cubicBezTo>
                    <a:cubicBezTo>
                      <a:pt x="263" y="77"/>
                      <a:pt x="294" y="228"/>
                      <a:pt x="357" y="211"/>
                    </a:cubicBezTo>
                    <a:cubicBezTo>
                      <a:pt x="420" y="194"/>
                      <a:pt x="502" y="97"/>
                      <a:pt x="584" y="0"/>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7" name="Freeform 46"/>
              <p:cNvSpPr>
                <a:spLocks/>
              </p:cNvSpPr>
              <p:nvPr/>
            </p:nvSpPr>
            <p:spPr bwMode="auto">
              <a:xfrm rot="10800000">
                <a:off x="4490" y="1459"/>
                <a:ext cx="584" cy="381"/>
              </a:xfrm>
              <a:custGeom>
                <a:avLst/>
                <a:gdLst>
                  <a:gd name="T0" fmla="*/ 0 w 584"/>
                  <a:gd name="T1" fmla="*/ 381 h 381"/>
                  <a:gd name="T2" fmla="*/ 203 w 584"/>
                  <a:gd name="T3" fmla="*/ 105 h 381"/>
                  <a:gd name="T4" fmla="*/ 357 w 584"/>
                  <a:gd name="T5" fmla="*/ 211 h 381"/>
                  <a:gd name="T6" fmla="*/ 584 w 584"/>
                  <a:gd name="T7" fmla="*/ 0 h 381"/>
                  <a:gd name="T8" fmla="*/ 0 60000 65536"/>
                  <a:gd name="T9" fmla="*/ 0 60000 65536"/>
                  <a:gd name="T10" fmla="*/ 0 60000 65536"/>
                  <a:gd name="T11" fmla="*/ 0 60000 65536"/>
                  <a:gd name="T12" fmla="*/ 0 w 584"/>
                  <a:gd name="T13" fmla="*/ 0 h 381"/>
                  <a:gd name="T14" fmla="*/ 584 w 584"/>
                  <a:gd name="T15" fmla="*/ 381 h 381"/>
                </a:gdLst>
                <a:ahLst/>
                <a:cxnLst>
                  <a:cxn ang="T8">
                    <a:pos x="T0" y="T1"/>
                  </a:cxn>
                  <a:cxn ang="T9">
                    <a:pos x="T2" y="T3"/>
                  </a:cxn>
                  <a:cxn ang="T10">
                    <a:pos x="T4" y="T5"/>
                  </a:cxn>
                  <a:cxn ang="T11">
                    <a:pos x="T6" y="T7"/>
                  </a:cxn>
                </a:cxnLst>
                <a:rect l="T12" t="T13" r="T14" b="T15"/>
                <a:pathLst>
                  <a:path w="584" h="381">
                    <a:moveTo>
                      <a:pt x="0" y="381"/>
                    </a:moveTo>
                    <a:cubicBezTo>
                      <a:pt x="71" y="257"/>
                      <a:pt x="143" y="133"/>
                      <a:pt x="203" y="105"/>
                    </a:cubicBezTo>
                    <a:cubicBezTo>
                      <a:pt x="263" y="77"/>
                      <a:pt x="294" y="228"/>
                      <a:pt x="357" y="211"/>
                    </a:cubicBezTo>
                    <a:cubicBezTo>
                      <a:pt x="420" y="194"/>
                      <a:pt x="502" y="97"/>
                      <a:pt x="584" y="0"/>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8" name="Freeform 47"/>
              <p:cNvSpPr>
                <a:spLocks/>
              </p:cNvSpPr>
              <p:nvPr/>
            </p:nvSpPr>
            <p:spPr bwMode="auto">
              <a:xfrm rot="8397795" flipV="1">
                <a:off x="4359" y="2187"/>
                <a:ext cx="584" cy="381"/>
              </a:xfrm>
              <a:custGeom>
                <a:avLst/>
                <a:gdLst>
                  <a:gd name="T0" fmla="*/ 0 w 584"/>
                  <a:gd name="T1" fmla="*/ 381 h 381"/>
                  <a:gd name="T2" fmla="*/ 203 w 584"/>
                  <a:gd name="T3" fmla="*/ 105 h 381"/>
                  <a:gd name="T4" fmla="*/ 357 w 584"/>
                  <a:gd name="T5" fmla="*/ 211 h 381"/>
                  <a:gd name="T6" fmla="*/ 584 w 584"/>
                  <a:gd name="T7" fmla="*/ 0 h 381"/>
                  <a:gd name="T8" fmla="*/ 0 60000 65536"/>
                  <a:gd name="T9" fmla="*/ 0 60000 65536"/>
                  <a:gd name="T10" fmla="*/ 0 60000 65536"/>
                  <a:gd name="T11" fmla="*/ 0 60000 65536"/>
                  <a:gd name="T12" fmla="*/ 0 w 584"/>
                  <a:gd name="T13" fmla="*/ 0 h 381"/>
                  <a:gd name="T14" fmla="*/ 584 w 584"/>
                  <a:gd name="T15" fmla="*/ 381 h 381"/>
                </a:gdLst>
                <a:ahLst/>
                <a:cxnLst>
                  <a:cxn ang="T8">
                    <a:pos x="T0" y="T1"/>
                  </a:cxn>
                  <a:cxn ang="T9">
                    <a:pos x="T2" y="T3"/>
                  </a:cxn>
                  <a:cxn ang="T10">
                    <a:pos x="T4" y="T5"/>
                  </a:cxn>
                  <a:cxn ang="T11">
                    <a:pos x="T6" y="T7"/>
                  </a:cxn>
                </a:cxnLst>
                <a:rect l="T12" t="T13" r="T14" b="T15"/>
                <a:pathLst>
                  <a:path w="584" h="381">
                    <a:moveTo>
                      <a:pt x="0" y="381"/>
                    </a:moveTo>
                    <a:cubicBezTo>
                      <a:pt x="71" y="257"/>
                      <a:pt x="143" y="133"/>
                      <a:pt x="203" y="105"/>
                    </a:cubicBezTo>
                    <a:cubicBezTo>
                      <a:pt x="263" y="77"/>
                      <a:pt x="294" y="228"/>
                      <a:pt x="357" y="211"/>
                    </a:cubicBezTo>
                    <a:cubicBezTo>
                      <a:pt x="420" y="194"/>
                      <a:pt x="502" y="97"/>
                      <a:pt x="584" y="0"/>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48" name="Text Box 48"/>
              <p:cNvSpPr txBox="1">
                <a:spLocks noChangeArrowheads="1"/>
              </p:cNvSpPr>
              <p:nvPr/>
            </p:nvSpPr>
            <p:spPr bwMode="auto">
              <a:xfrm>
                <a:off x="4546" y="642"/>
                <a:ext cx="613" cy="208"/>
              </a:xfrm>
              <a:prstGeom prst="rect">
                <a:avLst/>
              </a:prstGeom>
              <a:noFill/>
              <a:ln w="38100">
                <a:noFill/>
                <a:miter lim="800000"/>
                <a:headEnd/>
                <a:tailEnd/>
              </a:ln>
              <a:effectLst/>
            </p:spPr>
            <p:txBody>
              <a:bodyPr wrap="none" anchor="ctr">
                <a:spAutoFit/>
              </a:bodyPr>
              <a:lstStyle/>
              <a:p>
                <a:pPr algn="ctr">
                  <a:defRPr/>
                </a:pPr>
                <a:r>
                  <a:rPr lang="en-US" sz="2400" b="1">
                    <a:effectLst>
                      <a:outerShdw blurRad="38100" dist="38100" dir="2700000" algn="tl">
                        <a:srgbClr val="000000"/>
                      </a:outerShdw>
                    </a:effectLst>
                    <a:latin typeface="Arial" pitchFamily="34" charset="0"/>
                  </a:rPr>
                  <a:t>heading</a:t>
                </a:r>
              </a:p>
            </p:txBody>
          </p:sp>
          <p:sp>
            <p:nvSpPr>
              <p:cNvPr id="25649" name="Text Box 49"/>
              <p:cNvSpPr txBox="1">
                <a:spLocks noChangeArrowheads="1"/>
              </p:cNvSpPr>
              <p:nvPr/>
            </p:nvSpPr>
            <p:spPr bwMode="auto">
              <a:xfrm>
                <a:off x="4821" y="1241"/>
                <a:ext cx="612" cy="208"/>
              </a:xfrm>
              <a:prstGeom prst="rect">
                <a:avLst/>
              </a:prstGeom>
              <a:noFill/>
              <a:ln w="38100">
                <a:noFill/>
                <a:miter lim="800000"/>
                <a:headEnd/>
                <a:tailEnd/>
              </a:ln>
              <a:effectLst/>
            </p:spPr>
            <p:txBody>
              <a:bodyPr wrap="none" anchor="ctr">
                <a:spAutoFit/>
              </a:bodyPr>
              <a:lstStyle/>
              <a:p>
                <a:pPr algn="ctr">
                  <a:defRPr/>
                </a:pPr>
                <a:r>
                  <a:rPr lang="en-US" sz="2400" b="1">
                    <a:effectLst>
                      <a:outerShdw blurRad="38100" dist="38100" dir="2700000" algn="tl">
                        <a:srgbClr val="000000"/>
                      </a:outerShdw>
                    </a:effectLst>
                    <a:latin typeface="Arial" pitchFamily="34" charset="0"/>
                  </a:rPr>
                  <a:t>flanking</a:t>
                </a:r>
              </a:p>
            </p:txBody>
          </p:sp>
          <p:sp>
            <p:nvSpPr>
              <p:cNvPr id="25650" name="Text Box 50"/>
              <p:cNvSpPr txBox="1">
                <a:spLocks noChangeArrowheads="1"/>
              </p:cNvSpPr>
              <p:nvPr/>
            </p:nvSpPr>
            <p:spPr bwMode="auto">
              <a:xfrm>
                <a:off x="4866" y="2326"/>
                <a:ext cx="605" cy="208"/>
              </a:xfrm>
              <a:prstGeom prst="rect">
                <a:avLst/>
              </a:prstGeom>
              <a:noFill/>
              <a:ln w="38100">
                <a:noFill/>
                <a:miter lim="800000"/>
                <a:headEnd/>
                <a:tailEnd/>
              </a:ln>
              <a:effectLst/>
            </p:spPr>
            <p:txBody>
              <a:bodyPr wrap="none" anchor="ctr">
                <a:spAutoFit/>
              </a:bodyPr>
              <a:lstStyle/>
              <a:p>
                <a:pPr algn="ctr">
                  <a:defRPr/>
                </a:pPr>
                <a:r>
                  <a:rPr lang="en-US" sz="2400" b="1">
                    <a:effectLst>
                      <a:outerShdw blurRad="38100" dist="38100" dir="2700000" algn="tl">
                        <a:srgbClr val="000000"/>
                      </a:outerShdw>
                    </a:effectLst>
                    <a:latin typeface="Arial" pitchFamily="34" charset="0"/>
                  </a:rPr>
                  <a:t>backing</a:t>
                </a:r>
              </a:p>
            </p:txBody>
          </p:sp>
        </p:grpSp>
      </p:grpSp>
    </p:spTree>
    <p:extLst>
      <p:ext uri="{BB962C8B-B14F-4D97-AF65-F5344CB8AC3E}">
        <p14:creationId xmlns:p14="http://schemas.microsoft.com/office/powerpoint/2010/main" val="42639781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rodeo_0721_fatx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00013"/>
            <a:ext cx="9351963" cy="700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205794"/>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rodeo_07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68275"/>
            <a:ext cx="9209088" cy="676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6275" y="408165"/>
            <a:ext cx="7571496" cy="646331"/>
          </a:xfrm>
          <a:prstGeom prst="rect">
            <a:avLst/>
          </a:prstGeom>
          <a:solidFill>
            <a:schemeClr val="bg2"/>
          </a:solidFill>
        </p:spPr>
        <p:txBody>
          <a:bodyPr wrap="none" rtlCol="0">
            <a:spAutoFit/>
          </a:bodyPr>
          <a:lstStyle/>
          <a:p>
            <a:r>
              <a:rPr lang="en-US" sz="3600" dirty="0" smtClean="0"/>
              <a:t>Rodeo-</a:t>
            </a:r>
            <a:r>
              <a:rPr lang="en-US" sz="3600" dirty="0" err="1" smtClean="0"/>
              <a:t>Chediski</a:t>
            </a:r>
            <a:r>
              <a:rPr lang="en-US" sz="3600" dirty="0" smtClean="0"/>
              <a:t> Fires 2002, Arizona</a:t>
            </a:r>
            <a:endParaRPr lang="en-US" sz="3600" dirty="0"/>
          </a:p>
        </p:txBody>
      </p:sp>
    </p:spTree>
    <p:extLst>
      <p:ext uri="{BB962C8B-B14F-4D97-AF65-F5344CB8AC3E}">
        <p14:creationId xmlns:p14="http://schemas.microsoft.com/office/powerpoint/2010/main" val="992024915"/>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descr="hi meadow2 wool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6163" name="Text Box 3"/>
          <p:cNvSpPr txBox="1">
            <a:spLocks noChangeArrowheads="1"/>
          </p:cNvSpPr>
          <p:nvPr/>
        </p:nvSpPr>
        <p:spPr bwMode="auto">
          <a:xfrm>
            <a:off x="2286000" y="152400"/>
            <a:ext cx="4895850" cy="1104900"/>
          </a:xfrm>
          <a:prstGeom prst="rect">
            <a:avLst/>
          </a:prstGeom>
          <a:solidFill>
            <a:srgbClr val="A50021"/>
          </a:solidFill>
          <a:ln w="381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sz="3200" b="1">
                <a:solidFill>
                  <a:srgbClr val="FFCC00"/>
                </a:solidFill>
                <a:effectLst>
                  <a:outerShdw blurRad="38100" dist="38100" dir="2700000" algn="tl">
                    <a:srgbClr val="000000"/>
                  </a:outerShdw>
                </a:effectLst>
                <a:latin typeface="Times New Roman" pitchFamily="18" charset="0"/>
              </a:rPr>
              <a:t>Hi Meadow Fire, Colorado</a:t>
            </a:r>
          </a:p>
          <a:p>
            <a:pPr algn="ctr" eaLnBrk="0" hangingPunct="0">
              <a:spcBef>
                <a:spcPct val="0"/>
              </a:spcBef>
            </a:pPr>
            <a:r>
              <a:rPr lang="en-US" sz="3200" b="1">
                <a:solidFill>
                  <a:srgbClr val="FFCC00"/>
                </a:solidFill>
                <a:effectLst>
                  <a:outerShdw blurRad="38100" dist="38100" dir="2700000" algn="tl">
                    <a:srgbClr val="000000"/>
                  </a:outerShdw>
                </a:effectLst>
                <a:latin typeface="Times New Roman" pitchFamily="18" charset="0"/>
              </a:rPr>
              <a:t>June 2000</a:t>
            </a:r>
          </a:p>
        </p:txBody>
      </p:sp>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114" name="Object 2"/>
          <p:cNvGraphicFramePr>
            <a:graphicFrameLocks noChangeAspect="1"/>
          </p:cNvGraphicFramePr>
          <p:nvPr/>
        </p:nvGraphicFramePr>
        <p:xfrm>
          <a:off x="-242888" y="0"/>
          <a:ext cx="10352088" cy="6797675"/>
        </p:xfrm>
        <a:graphic>
          <a:graphicData uri="http://schemas.openxmlformats.org/presentationml/2006/ole">
            <mc:AlternateContent xmlns:mc="http://schemas.openxmlformats.org/markup-compatibility/2006">
              <mc:Choice xmlns:v="urn:schemas-microsoft-com:vml" Requires="v">
                <p:oleObj spid="_x0000_s474136" name="Photo Editor Photo" r:id="rId3" imgW="10897544" imgH="7155800" progId="MSPhotoEd.3">
                  <p:embed/>
                </p:oleObj>
              </mc:Choice>
              <mc:Fallback>
                <p:oleObj name="Photo Editor Photo" r:id="rId3" imgW="10897544" imgH="71558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0"/>
                        <a:ext cx="10352088"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74124" name="Group 12"/>
          <p:cNvGrpSpPr>
            <a:grpSpLocks/>
          </p:cNvGrpSpPr>
          <p:nvPr/>
        </p:nvGrpSpPr>
        <p:grpSpPr bwMode="auto">
          <a:xfrm>
            <a:off x="938213" y="3219450"/>
            <a:ext cx="8435975" cy="3521075"/>
            <a:chOff x="591" y="2028"/>
            <a:chExt cx="5314" cy="2218"/>
          </a:xfrm>
        </p:grpSpPr>
        <p:grpSp>
          <p:nvGrpSpPr>
            <p:cNvPr id="474123" name="Group 11"/>
            <p:cNvGrpSpPr>
              <a:grpSpLocks/>
            </p:cNvGrpSpPr>
            <p:nvPr/>
          </p:nvGrpSpPr>
          <p:grpSpPr bwMode="auto">
            <a:xfrm>
              <a:off x="591" y="2028"/>
              <a:ext cx="5314" cy="2218"/>
              <a:chOff x="591" y="2028"/>
              <a:chExt cx="5314" cy="2218"/>
            </a:xfrm>
          </p:grpSpPr>
          <p:sp>
            <p:nvSpPr>
              <p:cNvPr id="474115" name="Freeform 3"/>
              <p:cNvSpPr>
                <a:spLocks/>
              </p:cNvSpPr>
              <p:nvPr/>
            </p:nvSpPr>
            <p:spPr bwMode="auto">
              <a:xfrm>
                <a:off x="923" y="2581"/>
                <a:ext cx="4514" cy="1665"/>
              </a:xfrm>
              <a:custGeom>
                <a:avLst/>
                <a:gdLst>
                  <a:gd name="T0" fmla="*/ 0 w 4514"/>
                  <a:gd name="T1" fmla="*/ 469 h 1665"/>
                  <a:gd name="T2" fmla="*/ 1233 w 4514"/>
                  <a:gd name="T3" fmla="*/ 70 h 1665"/>
                  <a:gd name="T4" fmla="*/ 1676 w 4514"/>
                  <a:gd name="T5" fmla="*/ 48 h 1665"/>
                  <a:gd name="T6" fmla="*/ 2053 w 4514"/>
                  <a:gd name="T7" fmla="*/ 151 h 1665"/>
                  <a:gd name="T8" fmla="*/ 2474 w 4514"/>
                  <a:gd name="T9" fmla="*/ 358 h 1665"/>
                  <a:gd name="T10" fmla="*/ 3471 w 4514"/>
                  <a:gd name="T11" fmla="*/ 705 h 1665"/>
                  <a:gd name="T12" fmla="*/ 4313 w 4514"/>
                  <a:gd name="T13" fmla="*/ 1097 h 1665"/>
                  <a:gd name="T14" fmla="*/ 4497 w 4514"/>
                  <a:gd name="T15" fmla="*/ 1488 h 1665"/>
                  <a:gd name="T16" fmla="*/ 4416 w 4514"/>
                  <a:gd name="T17" fmla="*/ 1665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4" h="1665">
                    <a:moveTo>
                      <a:pt x="0" y="469"/>
                    </a:moveTo>
                    <a:cubicBezTo>
                      <a:pt x="205" y="404"/>
                      <a:pt x="954" y="140"/>
                      <a:pt x="1233" y="70"/>
                    </a:cubicBezTo>
                    <a:cubicBezTo>
                      <a:pt x="1512" y="0"/>
                      <a:pt x="1539" y="35"/>
                      <a:pt x="1676" y="48"/>
                    </a:cubicBezTo>
                    <a:cubicBezTo>
                      <a:pt x="1813" y="61"/>
                      <a:pt x="1920" y="99"/>
                      <a:pt x="2053" y="151"/>
                    </a:cubicBezTo>
                    <a:cubicBezTo>
                      <a:pt x="2186" y="203"/>
                      <a:pt x="2238" y="266"/>
                      <a:pt x="2474" y="358"/>
                    </a:cubicBezTo>
                    <a:cubicBezTo>
                      <a:pt x="2710" y="450"/>
                      <a:pt x="3165" y="582"/>
                      <a:pt x="3471" y="705"/>
                    </a:cubicBezTo>
                    <a:cubicBezTo>
                      <a:pt x="3777" y="828"/>
                      <a:pt x="4142" y="967"/>
                      <a:pt x="4313" y="1097"/>
                    </a:cubicBezTo>
                    <a:cubicBezTo>
                      <a:pt x="4484" y="1227"/>
                      <a:pt x="4480" y="1393"/>
                      <a:pt x="4497" y="1488"/>
                    </a:cubicBezTo>
                    <a:cubicBezTo>
                      <a:pt x="4514" y="1583"/>
                      <a:pt x="4429" y="1635"/>
                      <a:pt x="4416" y="1665"/>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116" name="Freeform 4"/>
              <p:cNvSpPr>
                <a:spLocks/>
              </p:cNvSpPr>
              <p:nvPr/>
            </p:nvSpPr>
            <p:spPr bwMode="auto">
              <a:xfrm>
                <a:off x="591" y="2231"/>
                <a:ext cx="5116" cy="2000"/>
              </a:xfrm>
              <a:custGeom>
                <a:avLst/>
                <a:gdLst>
                  <a:gd name="T0" fmla="*/ 0 w 5116"/>
                  <a:gd name="T1" fmla="*/ 664 h 2000"/>
                  <a:gd name="T2" fmla="*/ 849 w 5116"/>
                  <a:gd name="T3" fmla="*/ 331 h 2000"/>
                  <a:gd name="T4" fmla="*/ 1654 w 5116"/>
                  <a:gd name="T5" fmla="*/ 117 h 2000"/>
                  <a:gd name="T6" fmla="*/ 2045 w 5116"/>
                  <a:gd name="T7" fmla="*/ 51 h 2000"/>
                  <a:gd name="T8" fmla="*/ 2503 w 5116"/>
                  <a:gd name="T9" fmla="*/ 7 h 2000"/>
                  <a:gd name="T10" fmla="*/ 2784 w 5116"/>
                  <a:gd name="T11" fmla="*/ 95 h 2000"/>
                  <a:gd name="T12" fmla="*/ 2821 w 5116"/>
                  <a:gd name="T13" fmla="*/ 213 h 2000"/>
                  <a:gd name="T14" fmla="*/ 2769 w 5116"/>
                  <a:gd name="T15" fmla="*/ 420 h 2000"/>
                  <a:gd name="T16" fmla="*/ 2555 w 5116"/>
                  <a:gd name="T17" fmla="*/ 509 h 2000"/>
                  <a:gd name="T18" fmla="*/ 2629 w 5116"/>
                  <a:gd name="T19" fmla="*/ 612 h 2000"/>
                  <a:gd name="T20" fmla="*/ 2828 w 5116"/>
                  <a:gd name="T21" fmla="*/ 612 h 2000"/>
                  <a:gd name="T22" fmla="*/ 3227 w 5116"/>
                  <a:gd name="T23" fmla="*/ 642 h 2000"/>
                  <a:gd name="T24" fmla="*/ 3382 w 5116"/>
                  <a:gd name="T25" fmla="*/ 523 h 2000"/>
                  <a:gd name="T26" fmla="*/ 3441 w 5116"/>
                  <a:gd name="T27" fmla="*/ 435 h 2000"/>
                  <a:gd name="T28" fmla="*/ 3626 w 5116"/>
                  <a:gd name="T29" fmla="*/ 398 h 2000"/>
                  <a:gd name="T30" fmla="*/ 3847 w 5116"/>
                  <a:gd name="T31" fmla="*/ 472 h 2000"/>
                  <a:gd name="T32" fmla="*/ 3943 w 5116"/>
                  <a:gd name="T33" fmla="*/ 568 h 2000"/>
                  <a:gd name="T34" fmla="*/ 3987 w 5116"/>
                  <a:gd name="T35" fmla="*/ 679 h 2000"/>
                  <a:gd name="T36" fmla="*/ 3707 w 5116"/>
                  <a:gd name="T37" fmla="*/ 804 h 2000"/>
                  <a:gd name="T38" fmla="*/ 3699 w 5116"/>
                  <a:gd name="T39" fmla="*/ 893 h 2000"/>
                  <a:gd name="T40" fmla="*/ 4106 w 5116"/>
                  <a:gd name="T41" fmla="*/ 1048 h 2000"/>
                  <a:gd name="T42" fmla="*/ 4342 w 5116"/>
                  <a:gd name="T43" fmla="*/ 1136 h 2000"/>
                  <a:gd name="T44" fmla="*/ 4423 w 5116"/>
                  <a:gd name="T45" fmla="*/ 1026 h 2000"/>
                  <a:gd name="T46" fmla="*/ 4467 w 5116"/>
                  <a:gd name="T47" fmla="*/ 893 h 2000"/>
                  <a:gd name="T48" fmla="*/ 4556 w 5116"/>
                  <a:gd name="T49" fmla="*/ 819 h 2000"/>
                  <a:gd name="T50" fmla="*/ 4667 w 5116"/>
                  <a:gd name="T51" fmla="*/ 834 h 2000"/>
                  <a:gd name="T52" fmla="*/ 4859 w 5116"/>
                  <a:gd name="T53" fmla="*/ 944 h 2000"/>
                  <a:gd name="T54" fmla="*/ 4970 w 5116"/>
                  <a:gd name="T55" fmla="*/ 1048 h 2000"/>
                  <a:gd name="T56" fmla="*/ 5058 w 5116"/>
                  <a:gd name="T57" fmla="*/ 1225 h 2000"/>
                  <a:gd name="T58" fmla="*/ 5095 w 5116"/>
                  <a:gd name="T59" fmla="*/ 1535 h 2000"/>
                  <a:gd name="T60" fmla="*/ 5103 w 5116"/>
                  <a:gd name="T61" fmla="*/ 1727 h 2000"/>
                  <a:gd name="T62" fmla="*/ 5014 w 5116"/>
                  <a:gd name="T63" fmla="*/ 2000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6" h="2000">
                    <a:moveTo>
                      <a:pt x="0" y="664"/>
                    </a:moveTo>
                    <a:cubicBezTo>
                      <a:pt x="141" y="609"/>
                      <a:pt x="573" y="422"/>
                      <a:pt x="849" y="331"/>
                    </a:cubicBezTo>
                    <a:cubicBezTo>
                      <a:pt x="1125" y="240"/>
                      <a:pt x="1455" y="164"/>
                      <a:pt x="1654" y="117"/>
                    </a:cubicBezTo>
                    <a:cubicBezTo>
                      <a:pt x="1853" y="70"/>
                      <a:pt x="1904" y="69"/>
                      <a:pt x="2045" y="51"/>
                    </a:cubicBezTo>
                    <a:cubicBezTo>
                      <a:pt x="2186" y="33"/>
                      <a:pt x="2380" y="0"/>
                      <a:pt x="2503" y="7"/>
                    </a:cubicBezTo>
                    <a:cubicBezTo>
                      <a:pt x="2626" y="14"/>
                      <a:pt x="2731" y="61"/>
                      <a:pt x="2784" y="95"/>
                    </a:cubicBezTo>
                    <a:cubicBezTo>
                      <a:pt x="2837" y="129"/>
                      <a:pt x="2823" y="159"/>
                      <a:pt x="2821" y="213"/>
                    </a:cubicBezTo>
                    <a:cubicBezTo>
                      <a:pt x="2819" y="267"/>
                      <a:pt x="2813" y="371"/>
                      <a:pt x="2769" y="420"/>
                    </a:cubicBezTo>
                    <a:cubicBezTo>
                      <a:pt x="2725" y="469"/>
                      <a:pt x="2578" y="477"/>
                      <a:pt x="2555" y="509"/>
                    </a:cubicBezTo>
                    <a:cubicBezTo>
                      <a:pt x="2532" y="541"/>
                      <a:pt x="2584" y="595"/>
                      <a:pt x="2629" y="612"/>
                    </a:cubicBezTo>
                    <a:cubicBezTo>
                      <a:pt x="2674" y="629"/>
                      <a:pt x="2728" y="607"/>
                      <a:pt x="2828" y="612"/>
                    </a:cubicBezTo>
                    <a:cubicBezTo>
                      <a:pt x="2928" y="617"/>
                      <a:pt x="3135" y="657"/>
                      <a:pt x="3227" y="642"/>
                    </a:cubicBezTo>
                    <a:cubicBezTo>
                      <a:pt x="3319" y="627"/>
                      <a:pt x="3346" y="557"/>
                      <a:pt x="3382" y="523"/>
                    </a:cubicBezTo>
                    <a:cubicBezTo>
                      <a:pt x="3418" y="489"/>
                      <a:pt x="3400" y="456"/>
                      <a:pt x="3441" y="435"/>
                    </a:cubicBezTo>
                    <a:cubicBezTo>
                      <a:pt x="3482" y="414"/>
                      <a:pt x="3558" y="392"/>
                      <a:pt x="3626" y="398"/>
                    </a:cubicBezTo>
                    <a:cubicBezTo>
                      <a:pt x="3694" y="404"/>
                      <a:pt x="3794" y="444"/>
                      <a:pt x="3847" y="472"/>
                    </a:cubicBezTo>
                    <a:cubicBezTo>
                      <a:pt x="3900" y="500"/>
                      <a:pt x="3920" y="534"/>
                      <a:pt x="3943" y="568"/>
                    </a:cubicBezTo>
                    <a:cubicBezTo>
                      <a:pt x="3966" y="602"/>
                      <a:pt x="4026" y="640"/>
                      <a:pt x="3987" y="679"/>
                    </a:cubicBezTo>
                    <a:cubicBezTo>
                      <a:pt x="3948" y="718"/>
                      <a:pt x="3755" y="768"/>
                      <a:pt x="3707" y="804"/>
                    </a:cubicBezTo>
                    <a:cubicBezTo>
                      <a:pt x="3659" y="840"/>
                      <a:pt x="3633" y="852"/>
                      <a:pt x="3699" y="893"/>
                    </a:cubicBezTo>
                    <a:cubicBezTo>
                      <a:pt x="3765" y="934"/>
                      <a:pt x="3999" y="1007"/>
                      <a:pt x="4106" y="1048"/>
                    </a:cubicBezTo>
                    <a:cubicBezTo>
                      <a:pt x="4213" y="1089"/>
                      <a:pt x="4289" y="1140"/>
                      <a:pt x="4342" y="1136"/>
                    </a:cubicBezTo>
                    <a:cubicBezTo>
                      <a:pt x="4395" y="1132"/>
                      <a:pt x="4402" y="1067"/>
                      <a:pt x="4423" y="1026"/>
                    </a:cubicBezTo>
                    <a:cubicBezTo>
                      <a:pt x="4444" y="985"/>
                      <a:pt x="4445" y="927"/>
                      <a:pt x="4467" y="893"/>
                    </a:cubicBezTo>
                    <a:cubicBezTo>
                      <a:pt x="4489" y="859"/>
                      <a:pt x="4523" y="829"/>
                      <a:pt x="4556" y="819"/>
                    </a:cubicBezTo>
                    <a:cubicBezTo>
                      <a:pt x="4589" y="809"/>
                      <a:pt x="4616" y="813"/>
                      <a:pt x="4667" y="834"/>
                    </a:cubicBezTo>
                    <a:cubicBezTo>
                      <a:pt x="4718" y="855"/>
                      <a:pt x="4809" y="908"/>
                      <a:pt x="4859" y="944"/>
                    </a:cubicBezTo>
                    <a:cubicBezTo>
                      <a:pt x="4909" y="980"/>
                      <a:pt x="4937" y="1001"/>
                      <a:pt x="4970" y="1048"/>
                    </a:cubicBezTo>
                    <a:cubicBezTo>
                      <a:pt x="5003" y="1095"/>
                      <a:pt x="5037" y="1144"/>
                      <a:pt x="5058" y="1225"/>
                    </a:cubicBezTo>
                    <a:cubicBezTo>
                      <a:pt x="5079" y="1306"/>
                      <a:pt x="5087" y="1451"/>
                      <a:pt x="5095" y="1535"/>
                    </a:cubicBezTo>
                    <a:cubicBezTo>
                      <a:pt x="5103" y="1619"/>
                      <a:pt x="5116" y="1650"/>
                      <a:pt x="5103" y="1727"/>
                    </a:cubicBezTo>
                    <a:cubicBezTo>
                      <a:pt x="5090" y="1804"/>
                      <a:pt x="5052" y="1902"/>
                      <a:pt x="5014" y="200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117" name="Freeform 5"/>
              <p:cNvSpPr>
                <a:spLocks/>
              </p:cNvSpPr>
              <p:nvPr/>
            </p:nvSpPr>
            <p:spPr bwMode="auto">
              <a:xfrm>
                <a:off x="1145" y="2028"/>
                <a:ext cx="4760" cy="2206"/>
              </a:xfrm>
              <a:custGeom>
                <a:avLst/>
                <a:gdLst>
                  <a:gd name="T0" fmla="*/ 0 w 4760"/>
                  <a:gd name="T1" fmla="*/ 534 h 2206"/>
                  <a:gd name="T2" fmla="*/ 960 w 4760"/>
                  <a:gd name="T3" fmla="*/ 202 h 2206"/>
                  <a:gd name="T4" fmla="*/ 1765 w 4760"/>
                  <a:gd name="T5" fmla="*/ 54 h 2206"/>
                  <a:gd name="T6" fmla="*/ 2510 w 4760"/>
                  <a:gd name="T7" fmla="*/ 18 h 2206"/>
                  <a:gd name="T8" fmla="*/ 2939 w 4760"/>
                  <a:gd name="T9" fmla="*/ 165 h 2206"/>
                  <a:gd name="T10" fmla="*/ 2894 w 4760"/>
                  <a:gd name="T11" fmla="*/ 335 h 2206"/>
                  <a:gd name="T12" fmla="*/ 2629 w 4760"/>
                  <a:gd name="T13" fmla="*/ 490 h 2206"/>
                  <a:gd name="T14" fmla="*/ 2422 w 4760"/>
                  <a:gd name="T15" fmla="*/ 512 h 2206"/>
                  <a:gd name="T16" fmla="*/ 2267 w 4760"/>
                  <a:gd name="T17" fmla="*/ 534 h 2206"/>
                  <a:gd name="T18" fmla="*/ 2208 w 4760"/>
                  <a:gd name="T19" fmla="*/ 616 h 2206"/>
                  <a:gd name="T20" fmla="*/ 2348 w 4760"/>
                  <a:gd name="T21" fmla="*/ 645 h 2206"/>
                  <a:gd name="T22" fmla="*/ 2592 w 4760"/>
                  <a:gd name="T23" fmla="*/ 630 h 2206"/>
                  <a:gd name="T24" fmla="*/ 2791 w 4760"/>
                  <a:gd name="T25" fmla="*/ 749 h 2206"/>
                  <a:gd name="T26" fmla="*/ 2843 w 4760"/>
                  <a:gd name="T27" fmla="*/ 630 h 2206"/>
                  <a:gd name="T28" fmla="*/ 2894 w 4760"/>
                  <a:gd name="T29" fmla="*/ 505 h 2206"/>
                  <a:gd name="T30" fmla="*/ 2939 w 4760"/>
                  <a:gd name="T31" fmla="*/ 350 h 2206"/>
                  <a:gd name="T32" fmla="*/ 3027 w 4760"/>
                  <a:gd name="T33" fmla="*/ 261 h 2206"/>
                  <a:gd name="T34" fmla="*/ 3278 w 4760"/>
                  <a:gd name="T35" fmla="*/ 261 h 2206"/>
                  <a:gd name="T36" fmla="*/ 3470 w 4760"/>
                  <a:gd name="T37" fmla="*/ 269 h 2206"/>
                  <a:gd name="T38" fmla="*/ 3625 w 4760"/>
                  <a:gd name="T39" fmla="*/ 379 h 2206"/>
                  <a:gd name="T40" fmla="*/ 3699 w 4760"/>
                  <a:gd name="T41" fmla="*/ 512 h 2206"/>
                  <a:gd name="T42" fmla="*/ 3751 w 4760"/>
                  <a:gd name="T43" fmla="*/ 726 h 2206"/>
                  <a:gd name="T44" fmla="*/ 3699 w 4760"/>
                  <a:gd name="T45" fmla="*/ 822 h 2206"/>
                  <a:gd name="T46" fmla="*/ 3529 w 4760"/>
                  <a:gd name="T47" fmla="*/ 904 h 2206"/>
                  <a:gd name="T48" fmla="*/ 3360 w 4760"/>
                  <a:gd name="T49" fmla="*/ 911 h 2206"/>
                  <a:gd name="T50" fmla="*/ 3264 w 4760"/>
                  <a:gd name="T51" fmla="*/ 978 h 2206"/>
                  <a:gd name="T52" fmla="*/ 3448 w 4760"/>
                  <a:gd name="T53" fmla="*/ 992 h 2206"/>
                  <a:gd name="T54" fmla="*/ 3640 w 4760"/>
                  <a:gd name="T55" fmla="*/ 1110 h 2206"/>
                  <a:gd name="T56" fmla="*/ 3840 w 4760"/>
                  <a:gd name="T57" fmla="*/ 1199 h 2206"/>
                  <a:gd name="T58" fmla="*/ 3899 w 4760"/>
                  <a:gd name="T59" fmla="*/ 1096 h 2206"/>
                  <a:gd name="T60" fmla="*/ 3832 w 4760"/>
                  <a:gd name="T61" fmla="*/ 926 h 2206"/>
                  <a:gd name="T62" fmla="*/ 3840 w 4760"/>
                  <a:gd name="T63" fmla="*/ 808 h 2206"/>
                  <a:gd name="T64" fmla="*/ 3995 w 4760"/>
                  <a:gd name="T65" fmla="*/ 667 h 2206"/>
                  <a:gd name="T66" fmla="*/ 4142 w 4760"/>
                  <a:gd name="T67" fmla="*/ 630 h 2206"/>
                  <a:gd name="T68" fmla="*/ 4297 w 4760"/>
                  <a:gd name="T69" fmla="*/ 682 h 2206"/>
                  <a:gd name="T70" fmla="*/ 4445 w 4760"/>
                  <a:gd name="T71" fmla="*/ 874 h 2206"/>
                  <a:gd name="T72" fmla="*/ 4593 w 4760"/>
                  <a:gd name="T73" fmla="*/ 1133 h 2206"/>
                  <a:gd name="T74" fmla="*/ 4718 w 4760"/>
                  <a:gd name="T75" fmla="*/ 1376 h 2206"/>
                  <a:gd name="T76" fmla="*/ 4755 w 4760"/>
                  <a:gd name="T77" fmla="*/ 1554 h 2206"/>
                  <a:gd name="T78" fmla="*/ 4748 w 4760"/>
                  <a:gd name="T79" fmla="*/ 2100 h 2206"/>
                  <a:gd name="T80" fmla="*/ 4733 w 4760"/>
                  <a:gd name="T81" fmla="*/ 2189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60" h="2206">
                    <a:moveTo>
                      <a:pt x="0" y="534"/>
                    </a:moveTo>
                    <a:cubicBezTo>
                      <a:pt x="333" y="408"/>
                      <a:pt x="666" y="282"/>
                      <a:pt x="960" y="202"/>
                    </a:cubicBezTo>
                    <a:cubicBezTo>
                      <a:pt x="1254" y="122"/>
                      <a:pt x="1507" y="85"/>
                      <a:pt x="1765" y="54"/>
                    </a:cubicBezTo>
                    <a:cubicBezTo>
                      <a:pt x="2023" y="23"/>
                      <a:pt x="2314" y="0"/>
                      <a:pt x="2510" y="18"/>
                    </a:cubicBezTo>
                    <a:cubicBezTo>
                      <a:pt x="2706" y="36"/>
                      <a:pt x="2875" y="112"/>
                      <a:pt x="2939" y="165"/>
                    </a:cubicBezTo>
                    <a:cubicBezTo>
                      <a:pt x="3003" y="218"/>
                      <a:pt x="2946" y="281"/>
                      <a:pt x="2894" y="335"/>
                    </a:cubicBezTo>
                    <a:cubicBezTo>
                      <a:pt x="2842" y="389"/>
                      <a:pt x="2708" y="461"/>
                      <a:pt x="2629" y="490"/>
                    </a:cubicBezTo>
                    <a:cubicBezTo>
                      <a:pt x="2550" y="519"/>
                      <a:pt x="2482" y="505"/>
                      <a:pt x="2422" y="512"/>
                    </a:cubicBezTo>
                    <a:cubicBezTo>
                      <a:pt x="2362" y="519"/>
                      <a:pt x="2303" y="517"/>
                      <a:pt x="2267" y="534"/>
                    </a:cubicBezTo>
                    <a:cubicBezTo>
                      <a:pt x="2231" y="551"/>
                      <a:pt x="2195" y="598"/>
                      <a:pt x="2208" y="616"/>
                    </a:cubicBezTo>
                    <a:cubicBezTo>
                      <a:pt x="2221" y="634"/>
                      <a:pt x="2284" y="643"/>
                      <a:pt x="2348" y="645"/>
                    </a:cubicBezTo>
                    <a:cubicBezTo>
                      <a:pt x="2412" y="647"/>
                      <a:pt x="2518" y="613"/>
                      <a:pt x="2592" y="630"/>
                    </a:cubicBezTo>
                    <a:cubicBezTo>
                      <a:pt x="2666" y="647"/>
                      <a:pt x="2749" y="749"/>
                      <a:pt x="2791" y="749"/>
                    </a:cubicBezTo>
                    <a:cubicBezTo>
                      <a:pt x="2833" y="749"/>
                      <a:pt x="2826" y="671"/>
                      <a:pt x="2843" y="630"/>
                    </a:cubicBezTo>
                    <a:cubicBezTo>
                      <a:pt x="2860" y="589"/>
                      <a:pt x="2878" y="552"/>
                      <a:pt x="2894" y="505"/>
                    </a:cubicBezTo>
                    <a:cubicBezTo>
                      <a:pt x="2910" y="458"/>
                      <a:pt x="2917" y="391"/>
                      <a:pt x="2939" y="350"/>
                    </a:cubicBezTo>
                    <a:cubicBezTo>
                      <a:pt x="2961" y="309"/>
                      <a:pt x="2971" y="276"/>
                      <a:pt x="3027" y="261"/>
                    </a:cubicBezTo>
                    <a:cubicBezTo>
                      <a:pt x="3083" y="246"/>
                      <a:pt x="3204" y="260"/>
                      <a:pt x="3278" y="261"/>
                    </a:cubicBezTo>
                    <a:cubicBezTo>
                      <a:pt x="3352" y="262"/>
                      <a:pt x="3412" y="249"/>
                      <a:pt x="3470" y="269"/>
                    </a:cubicBezTo>
                    <a:cubicBezTo>
                      <a:pt x="3528" y="289"/>
                      <a:pt x="3587" y="338"/>
                      <a:pt x="3625" y="379"/>
                    </a:cubicBezTo>
                    <a:cubicBezTo>
                      <a:pt x="3663" y="420"/>
                      <a:pt x="3678" y="454"/>
                      <a:pt x="3699" y="512"/>
                    </a:cubicBezTo>
                    <a:cubicBezTo>
                      <a:pt x="3720" y="570"/>
                      <a:pt x="3751" y="674"/>
                      <a:pt x="3751" y="726"/>
                    </a:cubicBezTo>
                    <a:cubicBezTo>
                      <a:pt x="3751" y="778"/>
                      <a:pt x="3736" y="792"/>
                      <a:pt x="3699" y="822"/>
                    </a:cubicBezTo>
                    <a:cubicBezTo>
                      <a:pt x="3662" y="852"/>
                      <a:pt x="3585" y="889"/>
                      <a:pt x="3529" y="904"/>
                    </a:cubicBezTo>
                    <a:cubicBezTo>
                      <a:pt x="3473" y="919"/>
                      <a:pt x="3404" y="899"/>
                      <a:pt x="3360" y="911"/>
                    </a:cubicBezTo>
                    <a:cubicBezTo>
                      <a:pt x="3316" y="923"/>
                      <a:pt x="3249" y="965"/>
                      <a:pt x="3264" y="978"/>
                    </a:cubicBezTo>
                    <a:cubicBezTo>
                      <a:pt x="3279" y="991"/>
                      <a:pt x="3385" y="970"/>
                      <a:pt x="3448" y="992"/>
                    </a:cubicBezTo>
                    <a:cubicBezTo>
                      <a:pt x="3511" y="1014"/>
                      <a:pt x="3575" y="1076"/>
                      <a:pt x="3640" y="1110"/>
                    </a:cubicBezTo>
                    <a:cubicBezTo>
                      <a:pt x="3705" y="1144"/>
                      <a:pt x="3797" y="1201"/>
                      <a:pt x="3840" y="1199"/>
                    </a:cubicBezTo>
                    <a:cubicBezTo>
                      <a:pt x="3883" y="1197"/>
                      <a:pt x="3900" y="1141"/>
                      <a:pt x="3899" y="1096"/>
                    </a:cubicBezTo>
                    <a:cubicBezTo>
                      <a:pt x="3898" y="1051"/>
                      <a:pt x="3842" y="974"/>
                      <a:pt x="3832" y="926"/>
                    </a:cubicBezTo>
                    <a:cubicBezTo>
                      <a:pt x="3822" y="878"/>
                      <a:pt x="3813" y="851"/>
                      <a:pt x="3840" y="808"/>
                    </a:cubicBezTo>
                    <a:cubicBezTo>
                      <a:pt x="3867" y="765"/>
                      <a:pt x="3945" y="697"/>
                      <a:pt x="3995" y="667"/>
                    </a:cubicBezTo>
                    <a:cubicBezTo>
                      <a:pt x="4045" y="637"/>
                      <a:pt x="4092" y="628"/>
                      <a:pt x="4142" y="630"/>
                    </a:cubicBezTo>
                    <a:cubicBezTo>
                      <a:pt x="4192" y="632"/>
                      <a:pt x="4247" y="641"/>
                      <a:pt x="4297" y="682"/>
                    </a:cubicBezTo>
                    <a:cubicBezTo>
                      <a:pt x="4347" y="723"/>
                      <a:pt x="4396" y="799"/>
                      <a:pt x="4445" y="874"/>
                    </a:cubicBezTo>
                    <a:cubicBezTo>
                      <a:pt x="4494" y="949"/>
                      <a:pt x="4547" y="1049"/>
                      <a:pt x="4593" y="1133"/>
                    </a:cubicBezTo>
                    <a:cubicBezTo>
                      <a:pt x="4639" y="1217"/>
                      <a:pt x="4691" y="1306"/>
                      <a:pt x="4718" y="1376"/>
                    </a:cubicBezTo>
                    <a:cubicBezTo>
                      <a:pt x="4745" y="1446"/>
                      <a:pt x="4750" y="1433"/>
                      <a:pt x="4755" y="1554"/>
                    </a:cubicBezTo>
                    <a:cubicBezTo>
                      <a:pt x="4760" y="1675"/>
                      <a:pt x="4752" y="1994"/>
                      <a:pt x="4748" y="2100"/>
                    </a:cubicBezTo>
                    <a:cubicBezTo>
                      <a:pt x="4744" y="2206"/>
                      <a:pt x="4738" y="2197"/>
                      <a:pt x="4733" y="2189"/>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4118" name="Group 6"/>
            <p:cNvGrpSpPr>
              <a:grpSpLocks/>
            </p:cNvGrpSpPr>
            <p:nvPr/>
          </p:nvGrpSpPr>
          <p:grpSpPr bwMode="auto">
            <a:xfrm>
              <a:off x="1772" y="2718"/>
              <a:ext cx="2245" cy="1240"/>
              <a:chOff x="1772" y="2718"/>
              <a:chExt cx="2245" cy="1240"/>
            </a:xfrm>
          </p:grpSpPr>
          <p:sp>
            <p:nvSpPr>
              <p:cNvPr id="474119" name="Line 7"/>
              <p:cNvSpPr>
                <a:spLocks noChangeShapeType="1"/>
              </p:cNvSpPr>
              <p:nvPr/>
            </p:nvSpPr>
            <p:spPr bwMode="auto">
              <a:xfrm flipV="1">
                <a:off x="1772" y="2718"/>
                <a:ext cx="827" cy="56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120" name="Line 8"/>
              <p:cNvSpPr>
                <a:spLocks noChangeShapeType="1"/>
              </p:cNvSpPr>
              <p:nvPr/>
            </p:nvSpPr>
            <p:spPr bwMode="auto">
              <a:xfrm flipV="1">
                <a:off x="2437" y="3065"/>
                <a:ext cx="827" cy="56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121" name="Line 9"/>
              <p:cNvSpPr>
                <a:spLocks noChangeShapeType="1"/>
              </p:cNvSpPr>
              <p:nvPr/>
            </p:nvSpPr>
            <p:spPr bwMode="auto">
              <a:xfrm flipV="1">
                <a:off x="3190" y="3397"/>
                <a:ext cx="827" cy="56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74122" name="Text Box 10"/>
          <p:cNvSpPr txBox="1">
            <a:spLocks noChangeArrowheads="1"/>
          </p:cNvSpPr>
          <p:nvPr/>
        </p:nvSpPr>
        <p:spPr bwMode="auto">
          <a:xfrm>
            <a:off x="60325" y="6342063"/>
            <a:ext cx="391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2000">
                <a:effectLst>
                  <a:outerShdw blurRad="38100" dist="38100" dir="2700000" algn="tl">
                    <a:srgbClr val="000000"/>
                  </a:outerShdw>
                </a:effectLst>
              </a:rPr>
              <a:t>Alder Wildfire, Missoula MT 2000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0" y="-28575"/>
            <a:ext cx="9144000" cy="6886575"/>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effectLst>
                <a:outerShdw blurRad="38100" dist="38100" dir="2700000" algn="tl">
                  <a:srgbClr val="000000"/>
                </a:outerShdw>
              </a:effectLst>
            </a:endParaRPr>
          </a:p>
        </p:txBody>
      </p:sp>
      <p:sp>
        <p:nvSpPr>
          <p:cNvPr id="396294" name="Text Box 6"/>
          <p:cNvSpPr txBox="1">
            <a:spLocks noChangeArrowheads="1"/>
          </p:cNvSpPr>
          <p:nvPr/>
        </p:nvSpPr>
        <p:spPr bwMode="auto">
          <a:xfrm rot="16200000">
            <a:off x="-1041406" y="2297672"/>
            <a:ext cx="388869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2800" b="1" dirty="0" smtClean="0">
                <a:effectLst>
                  <a:outerShdw blurRad="38100" dist="38100" dir="2700000" algn="tl">
                    <a:srgbClr val="000000"/>
                  </a:outerShdw>
                </a:effectLst>
              </a:rPr>
              <a:t>Average Spread Rate/</a:t>
            </a:r>
          </a:p>
          <a:p>
            <a:pPr eaLnBrk="0" hangingPunct="0">
              <a:spcBef>
                <a:spcPct val="0"/>
              </a:spcBef>
            </a:pPr>
            <a:r>
              <a:rPr lang="en-US" sz="2800" b="1" dirty="0" smtClean="0">
                <a:effectLst>
                  <a:outerShdw blurRad="38100" dist="38100" dir="2700000" algn="tl">
                    <a:srgbClr val="000000"/>
                  </a:outerShdw>
                </a:effectLst>
              </a:rPr>
              <a:t>Fire Size/</a:t>
            </a:r>
          </a:p>
          <a:p>
            <a:pPr eaLnBrk="0" hangingPunct="0">
              <a:spcBef>
                <a:spcPct val="0"/>
              </a:spcBef>
            </a:pPr>
            <a:r>
              <a:rPr lang="en-US" sz="2800" b="1" dirty="0" smtClean="0">
                <a:effectLst>
                  <a:outerShdw blurRad="38100" dist="38100" dir="2700000" algn="tl">
                    <a:srgbClr val="000000"/>
                  </a:outerShdw>
                </a:effectLst>
              </a:rPr>
              <a:t>Probability</a:t>
            </a:r>
            <a:endParaRPr lang="en-US" sz="2800" b="1" dirty="0">
              <a:effectLst>
                <a:outerShdw blurRad="38100" dist="38100" dir="2700000" algn="tl">
                  <a:srgbClr val="000000"/>
                </a:outerShdw>
              </a:effectLst>
            </a:endParaRPr>
          </a:p>
        </p:txBody>
      </p:sp>
      <p:sp>
        <p:nvSpPr>
          <p:cNvPr id="396295" name="Line 7"/>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6" name="Line 8"/>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7" name="Line 9"/>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8" name="Line 10"/>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9" name="Line 11"/>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00" name="Line 12"/>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01" name="Rectangle 13"/>
          <p:cNvSpPr>
            <a:spLocks noChangeArrowheads="1"/>
          </p:cNvSpPr>
          <p:nvPr/>
        </p:nvSpPr>
        <p:spPr bwMode="auto">
          <a:xfrm>
            <a:off x="1808163" y="4557713"/>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a:t>
            </a:r>
            <a:endParaRPr lang="en-US" sz="3600" b="1">
              <a:effectLst>
                <a:outerShdw blurRad="38100" dist="38100" dir="2700000" algn="tl">
                  <a:srgbClr val="000000"/>
                </a:outerShdw>
              </a:effectLst>
              <a:latin typeface="Times New Roman" pitchFamily="18" charset="0"/>
            </a:endParaRPr>
          </a:p>
        </p:txBody>
      </p:sp>
      <p:sp>
        <p:nvSpPr>
          <p:cNvPr id="396302" name="Rectangle 14"/>
          <p:cNvSpPr>
            <a:spLocks noChangeArrowheads="1"/>
          </p:cNvSpPr>
          <p:nvPr/>
        </p:nvSpPr>
        <p:spPr bwMode="auto">
          <a:xfrm>
            <a:off x="1595438" y="4170363"/>
            <a:ext cx="3016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0.1</a:t>
            </a:r>
            <a:endParaRPr lang="en-US" sz="3600" b="1">
              <a:effectLst>
                <a:outerShdw blurRad="38100" dist="38100" dir="2700000" algn="tl">
                  <a:srgbClr val="000000"/>
                </a:outerShdw>
              </a:effectLst>
              <a:latin typeface="Times New Roman" pitchFamily="18" charset="0"/>
            </a:endParaRPr>
          </a:p>
        </p:txBody>
      </p:sp>
      <p:sp>
        <p:nvSpPr>
          <p:cNvPr id="396303" name="Rectangle 15"/>
          <p:cNvSpPr>
            <a:spLocks noChangeArrowheads="1"/>
          </p:cNvSpPr>
          <p:nvPr/>
        </p:nvSpPr>
        <p:spPr bwMode="auto">
          <a:xfrm>
            <a:off x="1595438" y="3803650"/>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0.2</a:t>
            </a:r>
            <a:endParaRPr lang="en-US" sz="3600" b="1">
              <a:effectLst>
                <a:outerShdw blurRad="38100" dist="38100" dir="2700000" algn="tl">
                  <a:srgbClr val="000000"/>
                </a:outerShdw>
              </a:effectLst>
              <a:latin typeface="Times New Roman" pitchFamily="18" charset="0"/>
            </a:endParaRPr>
          </a:p>
        </p:txBody>
      </p:sp>
      <p:sp>
        <p:nvSpPr>
          <p:cNvPr id="396304" name="Rectangle 16"/>
          <p:cNvSpPr>
            <a:spLocks noChangeArrowheads="1"/>
          </p:cNvSpPr>
          <p:nvPr/>
        </p:nvSpPr>
        <p:spPr bwMode="auto">
          <a:xfrm>
            <a:off x="1595438" y="3416300"/>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0.3</a:t>
            </a:r>
            <a:endParaRPr lang="en-US" sz="3600" b="1">
              <a:effectLst>
                <a:outerShdw blurRad="38100" dist="38100" dir="2700000" algn="tl">
                  <a:srgbClr val="000000"/>
                </a:outerShdw>
              </a:effectLst>
              <a:latin typeface="Times New Roman" pitchFamily="18" charset="0"/>
            </a:endParaRPr>
          </a:p>
        </p:txBody>
      </p:sp>
      <p:sp>
        <p:nvSpPr>
          <p:cNvPr id="396305" name="Rectangle 17"/>
          <p:cNvSpPr>
            <a:spLocks noChangeArrowheads="1"/>
          </p:cNvSpPr>
          <p:nvPr/>
        </p:nvSpPr>
        <p:spPr bwMode="auto">
          <a:xfrm>
            <a:off x="1595438" y="30511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0.4</a:t>
            </a:r>
            <a:endParaRPr lang="en-US" sz="3600" b="1">
              <a:effectLst>
                <a:outerShdw blurRad="38100" dist="38100" dir="2700000" algn="tl">
                  <a:srgbClr val="000000"/>
                </a:outerShdw>
              </a:effectLst>
              <a:latin typeface="Times New Roman" pitchFamily="18" charset="0"/>
            </a:endParaRPr>
          </a:p>
        </p:txBody>
      </p:sp>
      <p:sp>
        <p:nvSpPr>
          <p:cNvPr id="396306" name="Rectangle 18"/>
          <p:cNvSpPr>
            <a:spLocks noChangeArrowheads="1"/>
          </p:cNvSpPr>
          <p:nvPr/>
        </p:nvSpPr>
        <p:spPr bwMode="auto">
          <a:xfrm>
            <a:off x="1595438" y="266382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0.5</a:t>
            </a:r>
            <a:endParaRPr lang="en-US" sz="3600" b="1">
              <a:effectLst>
                <a:outerShdw blurRad="38100" dist="38100" dir="2700000" algn="tl">
                  <a:srgbClr val="000000"/>
                </a:outerShdw>
              </a:effectLst>
              <a:latin typeface="Times New Roman" pitchFamily="18" charset="0"/>
            </a:endParaRPr>
          </a:p>
        </p:txBody>
      </p:sp>
      <p:sp>
        <p:nvSpPr>
          <p:cNvPr id="396307" name="Rectangle 19"/>
          <p:cNvSpPr>
            <a:spLocks noChangeArrowheads="1"/>
          </p:cNvSpPr>
          <p:nvPr/>
        </p:nvSpPr>
        <p:spPr bwMode="auto">
          <a:xfrm>
            <a:off x="1595438" y="22764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0.6</a:t>
            </a:r>
            <a:endParaRPr lang="en-US" sz="3600" b="1">
              <a:effectLst>
                <a:outerShdw blurRad="38100" dist="38100" dir="2700000" algn="tl">
                  <a:srgbClr val="000000"/>
                </a:outerShdw>
              </a:effectLst>
              <a:latin typeface="Times New Roman" pitchFamily="18" charset="0"/>
            </a:endParaRPr>
          </a:p>
        </p:txBody>
      </p:sp>
      <p:sp>
        <p:nvSpPr>
          <p:cNvPr id="396308" name="Rectangle 20"/>
          <p:cNvSpPr>
            <a:spLocks noChangeArrowheads="1"/>
          </p:cNvSpPr>
          <p:nvPr/>
        </p:nvSpPr>
        <p:spPr bwMode="auto">
          <a:xfrm>
            <a:off x="1595438" y="19081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0.7</a:t>
            </a:r>
            <a:endParaRPr lang="en-US" sz="3600" b="1">
              <a:effectLst>
                <a:outerShdw blurRad="38100" dist="38100" dir="2700000" algn="tl">
                  <a:srgbClr val="000000"/>
                </a:outerShdw>
              </a:effectLst>
              <a:latin typeface="Times New Roman" pitchFamily="18" charset="0"/>
            </a:endParaRPr>
          </a:p>
        </p:txBody>
      </p:sp>
      <p:sp>
        <p:nvSpPr>
          <p:cNvPr id="396309" name="Rectangle 21"/>
          <p:cNvSpPr>
            <a:spLocks noChangeArrowheads="1"/>
          </p:cNvSpPr>
          <p:nvPr/>
        </p:nvSpPr>
        <p:spPr bwMode="auto">
          <a:xfrm>
            <a:off x="1595438" y="152082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0.8</a:t>
            </a:r>
            <a:endParaRPr lang="en-US" sz="3600" b="1">
              <a:effectLst>
                <a:outerShdw blurRad="38100" dist="38100" dir="2700000" algn="tl">
                  <a:srgbClr val="000000"/>
                </a:outerShdw>
              </a:effectLst>
              <a:latin typeface="Times New Roman" pitchFamily="18" charset="0"/>
            </a:endParaRPr>
          </a:p>
        </p:txBody>
      </p:sp>
      <p:sp>
        <p:nvSpPr>
          <p:cNvPr id="396310" name="Rectangle 22"/>
          <p:cNvSpPr>
            <a:spLocks noChangeArrowheads="1"/>
          </p:cNvSpPr>
          <p:nvPr/>
        </p:nvSpPr>
        <p:spPr bwMode="auto">
          <a:xfrm>
            <a:off x="1595438" y="1154113"/>
            <a:ext cx="3016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0.9</a:t>
            </a:r>
            <a:endParaRPr lang="en-US" sz="3600" b="1">
              <a:effectLst>
                <a:outerShdw blurRad="38100" dist="38100" dir="2700000" algn="tl">
                  <a:srgbClr val="000000"/>
                </a:outerShdw>
              </a:effectLst>
              <a:latin typeface="Times New Roman" pitchFamily="18" charset="0"/>
            </a:endParaRPr>
          </a:p>
        </p:txBody>
      </p:sp>
      <p:sp>
        <p:nvSpPr>
          <p:cNvPr id="396311" name="Rectangle 23"/>
          <p:cNvSpPr>
            <a:spLocks noChangeArrowheads="1"/>
          </p:cNvSpPr>
          <p:nvPr/>
        </p:nvSpPr>
        <p:spPr bwMode="auto">
          <a:xfrm>
            <a:off x="1808163" y="766763"/>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1</a:t>
            </a:r>
            <a:endParaRPr lang="en-US" sz="3600" b="1">
              <a:effectLst>
                <a:outerShdw blurRad="38100" dist="38100" dir="2700000" algn="tl">
                  <a:srgbClr val="000000"/>
                </a:outerShdw>
              </a:effectLst>
              <a:latin typeface="Times New Roman" pitchFamily="18" charset="0"/>
            </a:endParaRPr>
          </a:p>
        </p:txBody>
      </p:sp>
      <p:grpSp>
        <p:nvGrpSpPr>
          <p:cNvPr id="396312" name="Group 24"/>
          <p:cNvGrpSpPr>
            <a:grpSpLocks/>
          </p:cNvGrpSpPr>
          <p:nvPr/>
        </p:nvGrpSpPr>
        <p:grpSpPr bwMode="auto">
          <a:xfrm>
            <a:off x="2058988" y="4856163"/>
            <a:ext cx="5427662" cy="258762"/>
            <a:chOff x="1297" y="3059"/>
            <a:chExt cx="3419" cy="163"/>
          </a:xfrm>
        </p:grpSpPr>
        <p:sp>
          <p:nvSpPr>
            <p:cNvPr id="396313" name="Rectangle 25"/>
            <p:cNvSpPr>
              <a:spLocks noChangeArrowheads="1"/>
            </p:cNvSpPr>
            <p:nvPr/>
          </p:nvSpPr>
          <p:spPr bwMode="auto">
            <a:xfrm>
              <a:off x="1297" y="3059"/>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a:t>
              </a:r>
              <a:endParaRPr lang="en-US" sz="3600" b="1">
                <a:effectLst>
                  <a:outerShdw blurRad="38100" dist="38100" dir="2700000" algn="tl">
                    <a:srgbClr val="000000"/>
                  </a:outerShdw>
                </a:effectLst>
                <a:latin typeface="Times New Roman" pitchFamily="18" charset="0"/>
              </a:endParaRPr>
            </a:p>
          </p:txBody>
        </p:sp>
        <p:sp>
          <p:nvSpPr>
            <p:cNvPr id="396314" name="Rectangle 26"/>
            <p:cNvSpPr>
              <a:spLocks noChangeArrowheads="1"/>
            </p:cNvSpPr>
            <p:nvPr/>
          </p:nvSpPr>
          <p:spPr bwMode="auto">
            <a:xfrm>
              <a:off x="1902"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0.2</a:t>
              </a:r>
              <a:endParaRPr lang="en-US" sz="3600" b="1">
                <a:effectLst>
                  <a:outerShdw blurRad="38100" dist="38100" dir="2700000" algn="tl">
                    <a:srgbClr val="000000"/>
                  </a:outerShdw>
                </a:effectLst>
                <a:latin typeface="Times New Roman" pitchFamily="18" charset="0"/>
              </a:endParaRPr>
            </a:p>
          </p:txBody>
        </p:sp>
        <p:sp>
          <p:nvSpPr>
            <p:cNvPr id="396315" name="Rectangle 27"/>
            <p:cNvSpPr>
              <a:spLocks noChangeArrowheads="1"/>
            </p:cNvSpPr>
            <p:nvPr/>
          </p:nvSpPr>
          <p:spPr bwMode="auto">
            <a:xfrm>
              <a:off x="2564"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0.4</a:t>
              </a:r>
              <a:endParaRPr lang="en-US" sz="3600" b="1">
                <a:effectLst>
                  <a:outerShdw blurRad="38100" dist="38100" dir="2700000" algn="tl">
                    <a:srgbClr val="000000"/>
                  </a:outerShdw>
                </a:effectLst>
                <a:latin typeface="Times New Roman" pitchFamily="18" charset="0"/>
              </a:endParaRPr>
            </a:p>
          </p:txBody>
        </p:sp>
        <p:sp>
          <p:nvSpPr>
            <p:cNvPr id="396316" name="Rectangle 28"/>
            <p:cNvSpPr>
              <a:spLocks noChangeArrowheads="1"/>
            </p:cNvSpPr>
            <p:nvPr/>
          </p:nvSpPr>
          <p:spPr bwMode="auto">
            <a:xfrm>
              <a:off x="3239"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0.6</a:t>
              </a:r>
              <a:endParaRPr lang="en-US" sz="3600" b="1">
                <a:effectLst>
                  <a:outerShdw blurRad="38100" dist="38100" dir="2700000" algn="tl">
                    <a:srgbClr val="000000"/>
                  </a:outerShdw>
                </a:effectLst>
                <a:latin typeface="Times New Roman" pitchFamily="18" charset="0"/>
              </a:endParaRPr>
            </a:p>
          </p:txBody>
        </p:sp>
        <p:sp>
          <p:nvSpPr>
            <p:cNvPr id="396317" name="Rectangle 29"/>
            <p:cNvSpPr>
              <a:spLocks noChangeArrowheads="1"/>
            </p:cNvSpPr>
            <p:nvPr/>
          </p:nvSpPr>
          <p:spPr bwMode="auto">
            <a:xfrm>
              <a:off x="3901"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0.8</a:t>
              </a:r>
              <a:endParaRPr lang="en-US" sz="3600" b="1">
                <a:effectLst>
                  <a:outerShdw blurRad="38100" dist="38100" dir="2700000" algn="tl">
                    <a:srgbClr val="000000"/>
                  </a:outerShdw>
                </a:effectLst>
                <a:latin typeface="Times New Roman" pitchFamily="18" charset="0"/>
              </a:endParaRPr>
            </a:p>
          </p:txBody>
        </p:sp>
        <p:sp>
          <p:nvSpPr>
            <p:cNvPr id="396318" name="Rectangle 30"/>
            <p:cNvSpPr>
              <a:spLocks noChangeArrowheads="1"/>
            </p:cNvSpPr>
            <p:nvPr/>
          </p:nvSpPr>
          <p:spPr bwMode="auto">
            <a:xfrm>
              <a:off x="4640" y="3059"/>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1</a:t>
              </a:r>
              <a:endParaRPr lang="en-US" sz="3600" b="1">
                <a:effectLst>
                  <a:outerShdw blurRad="38100" dist="38100" dir="2700000" algn="tl">
                    <a:srgbClr val="000000"/>
                  </a:outerShdw>
                </a:effectLst>
                <a:latin typeface="Times New Roman" pitchFamily="18" charset="0"/>
              </a:endParaRPr>
            </a:p>
          </p:txBody>
        </p:sp>
      </p:grpSp>
      <p:sp>
        <p:nvSpPr>
          <p:cNvPr id="396319" name="Text Box 31"/>
          <p:cNvSpPr txBox="1">
            <a:spLocks noChangeArrowheads="1"/>
          </p:cNvSpPr>
          <p:nvPr/>
        </p:nvSpPr>
        <p:spPr bwMode="auto">
          <a:xfrm>
            <a:off x="7439025" y="3651250"/>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2000">
                <a:effectLst>
                  <a:outerShdw blurRad="38100" dist="38100" dir="2700000" algn="tl">
                    <a:srgbClr val="000000"/>
                  </a:outerShdw>
                </a:effectLst>
              </a:rPr>
              <a:t>0.2</a:t>
            </a:r>
          </a:p>
        </p:txBody>
      </p:sp>
      <p:sp>
        <p:nvSpPr>
          <p:cNvPr id="396320" name="Rectangle 32"/>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b="1">
              <a:solidFill>
                <a:schemeClr val="bg2"/>
              </a:solidFill>
              <a:effectLst/>
              <a:latin typeface="Times New Roman" pitchFamily="18" charset="0"/>
            </a:endParaRPr>
          </a:p>
          <a:p>
            <a:pPr eaLnBrk="0" hangingPunct="0">
              <a:spcBef>
                <a:spcPct val="0"/>
              </a:spcBef>
            </a:pPr>
            <a:endParaRPr lang="en-US">
              <a:solidFill>
                <a:schemeClr val="bg2"/>
              </a:solidFill>
              <a:effectLst/>
              <a:latin typeface="Times New Roman" pitchFamily="18" charset="0"/>
            </a:endParaRPr>
          </a:p>
        </p:txBody>
      </p:sp>
      <p:sp>
        <p:nvSpPr>
          <p:cNvPr id="396321" name="Line 33"/>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2" name="Line 34"/>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3" name="Line 35"/>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4" name="Line 36"/>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5" name="Line 37"/>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6" name="Line 38"/>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7" name="Line 39"/>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8" name="Line 40"/>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9" name="Line 41"/>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0" name="Line 42"/>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1" name="Rectangle 43"/>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332" name="Line 44"/>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3" name="Line 45"/>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4" name="Line 46"/>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5" name="Line 47"/>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6" name="Line 48"/>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7" name="Line 49"/>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8" name="Line 50"/>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9" name="Line 51"/>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0" name="Line 52"/>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1" name="Line 53"/>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2" name="Line 54"/>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3" name="Line 55"/>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4" name="Line 56"/>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5" name="Line 57"/>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6" name="Line 58"/>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7" name="Line 59"/>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8" name="Freeform 60"/>
          <p:cNvSpPr>
            <a:spLocks/>
          </p:cNvSpPr>
          <p:nvPr/>
        </p:nvSpPr>
        <p:spPr bwMode="auto">
          <a:xfrm>
            <a:off x="2074863" y="868363"/>
            <a:ext cx="107950" cy="123825"/>
          </a:xfrm>
          <a:custGeom>
            <a:avLst/>
            <a:gdLst>
              <a:gd name="T0" fmla="*/ 18 w 36"/>
              <a:gd name="T1" fmla="*/ 0 h 36"/>
              <a:gd name="T2" fmla="*/ 36 w 36"/>
              <a:gd name="T3" fmla="*/ 18 h 36"/>
              <a:gd name="T4" fmla="*/ 18 w 36"/>
              <a:gd name="T5" fmla="*/ 36 h 36"/>
              <a:gd name="T6" fmla="*/ 0 w 36"/>
              <a:gd name="T7" fmla="*/ 18 h 36"/>
              <a:gd name="T8" fmla="*/ 18 w 36"/>
              <a:gd name="T9" fmla="*/ 0 h 36"/>
            </a:gdLst>
            <a:ahLst/>
            <a:cxnLst>
              <a:cxn ang="0">
                <a:pos x="T0" y="T1"/>
              </a:cxn>
              <a:cxn ang="0">
                <a:pos x="T2" y="T3"/>
              </a:cxn>
              <a:cxn ang="0">
                <a:pos x="T4" y="T5"/>
              </a:cxn>
              <a:cxn ang="0">
                <a:pos x="T6" y="T7"/>
              </a:cxn>
              <a:cxn ang="0">
                <a:pos x="T8" y="T9"/>
              </a:cxn>
            </a:cxnLst>
            <a:rect l="0" t="0" r="r" b="b"/>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396349" name="Freeform 61"/>
          <p:cNvSpPr>
            <a:spLocks/>
          </p:cNvSpPr>
          <p:nvPr/>
        </p:nvSpPr>
        <p:spPr bwMode="auto">
          <a:xfrm>
            <a:off x="7385050" y="3906838"/>
            <a:ext cx="106363" cy="120650"/>
          </a:xfrm>
          <a:custGeom>
            <a:avLst/>
            <a:gdLst>
              <a:gd name="T0" fmla="*/ 18 w 36"/>
              <a:gd name="T1" fmla="*/ 0 h 36"/>
              <a:gd name="T2" fmla="*/ 36 w 36"/>
              <a:gd name="T3" fmla="*/ 36 h 36"/>
              <a:gd name="T4" fmla="*/ 0 w 36"/>
              <a:gd name="T5" fmla="*/ 36 h 36"/>
              <a:gd name="T6" fmla="*/ 18 w 36"/>
              <a:gd name="T7" fmla="*/ 0 h 36"/>
            </a:gdLst>
            <a:ahLst/>
            <a:cxnLst>
              <a:cxn ang="0">
                <a:pos x="T0" y="T1"/>
              </a:cxn>
              <a:cxn ang="0">
                <a:pos x="T2" y="T3"/>
              </a:cxn>
              <a:cxn ang="0">
                <a:pos x="T4" y="T5"/>
              </a:cxn>
              <a:cxn ang="0">
                <a:pos x="T6" y="T7"/>
              </a:cxn>
            </a:cxnLst>
            <a:rect l="0" t="0" r="r" b="b"/>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396350" name="Line 62"/>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56" name="Text Box 68"/>
          <p:cNvSpPr txBox="1">
            <a:spLocks noChangeArrowheads="1"/>
          </p:cNvSpPr>
          <p:nvPr/>
        </p:nvSpPr>
        <p:spPr bwMode="auto">
          <a:xfrm rot="2275361">
            <a:off x="4019550" y="1482725"/>
            <a:ext cx="140335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b="1">
                <a:solidFill>
                  <a:schemeClr val="bg2"/>
                </a:solidFill>
                <a:effectLst/>
              </a:rPr>
              <a:t>Random</a:t>
            </a:r>
            <a:endParaRPr lang="en-US" b="1">
              <a:solidFill>
                <a:schemeClr val="bg2"/>
              </a:solidFill>
              <a:effectLst/>
              <a:latin typeface="Times New Roman" pitchFamily="18" charset="0"/>
            </a:endParaRPr>
          </a:p>
        </p:txBody>
      </p:sp>
      <p:grpSp>
        <p:nvGrpSpPr>
          <p:cNvPr id="396357" name="Group 69"/>
          <p:cNvGrpSpPr>
            <a:grpSpLocks/>
          </p:cNvGrpSpPr>
          <p:nvPr/>
        </p:nvGrpSpPr>
        <p:grpSpPr bwMode="auto">
          <a:xfrm>
            <a:off x="2128838" y="928688"/>
            <a:ext cx="5308600" cy="3038475"/>
            <a:chOff x="1341" y="585"/>
            <a:chExt cx="3344" cy="1914"/>
          </a:xfrm>
        </p:grpSpPr>
        <p:sp>
          <p:nvSpPr>
            <p:cNvPr id="396358" name="Line 70"/>
            <p:cNvSpPr>
              <a:spLocks noChangeShapeType="1"/>
            </p:cNvSpPr>
            <p:nvPr/>
          </p:nvSpPr>
          <p:spPr bwMode="auto">
            <a:xfrm>
              <a:off x="1677" y="611"/>
              <a:ext cx="337" cy="9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59" name="Line 71"/>
            <p:cNvSpPr>
              <a:spLocks noChangeShapeType="1"/>
            </p:cNvSpPr>
            <p:nvPr/>
          </p:nvSpPr>
          <p:spPr bwMode="auto">
            <a:xfrm>
              <a:off x="2014" y="701"/>
              <a:ext cx="325" cy="19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0" name="Line 72"/>
            <p:cNvSpPr>
              <a:spLocks noChangeShapeType="1"/>
            </p:cNvSpPr>
            <p:nvPr/>
          </p:nvSpPr>
          <p:spPr bwMode="auto">
            <a:xfrm>
              <a:off x="2339" y="894"/>
              <a:ext cx="337" cy="257"/>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1" name="Line 73"/>
            <p:cNvSpPr>
              <a:spLocks noChangeShapeType="1"/>
            </p:cNvSpPr>
            <p:nvPr/>
          </p:nvSpPr>
          <p:spPr bwMode="auto">
            <a:xfrm>
              <a:off x="2676" y="1151"/>
              <a:ext cx="338" cy="28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2" name="Line 74"/>
            <p:cNvSpPr>
              <a:spLocks noChangeShapeType="1"/>
            </p:cNvSpPr>
            <p:nvPr/>
          </p:nvSpPr>
          <p:spPr bwMode="auto">
            <a:xfrm>
              <a:off x="3014" y="1434"/>
              <a:ext cx="337" cy="26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3" name="Line 75"/>
            <p:cNvSpPr>
              <a:spLocks noChangeShapeType="1"/>
            </p:cNvSpPr>
            <p:nvPr/>
          </p:nvSpPr>
          <p:spPr bwMode="auto">
            <a:xfrm>
              <a:off x="3351" y="1702"/>
              <a:ext cx="337" cy="24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4" name="Line 76"/>
            <p:cNvSpPr>
              <a:spLocks noChangeShapeType="1"/>
            </p:cNvSpPr>
            <p:nvPr/>
          </p:nvSpPr>
          <p:spPr bwMode="auto">
            <a:xfrm>
              <a:off x="3688" y="1947"/>
              <a:ext cx="325" cy="21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5" name="Line 77"/>
            <p:cNvSpPr>
              <a:spLocks noChangeShapeType="1"/>
            </p:cNvSpPr>
            <p:nvPr/>
          </p:nvSpPr>
          <p:spPr bwMode="auto">
            <a:xfrm>
              <a:off x="4013" y="2165"/>
              <a:ext cx="336" cy="18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6" name="Line 78"/>
            <p:cNvSpPr>
              <a:spLocks noChangeShapeType="1"/>
            </p:cNvSpPr>
            <p:nvPr/>
          </p:nvSpPr>
          <p:spPr bwMode="auto">
            <a:xfrm>
              <a:off x="4349" y="2345"/>
              <a:ext cx="336" cy="15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7" name="Line 79"/>
            <p:cNvSpPr>
              <a:spLocks noChangeShapeType="1"/>
            </p:cNvSpPr>
            <p:nvPr/>
          </p:nvSpPr>
          <p:spPr bwMode="auto">
            <a:xfrm>
              <a:off x="1341" y="585"/>
              <a:ext cx="336" cy="1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6372" name="Text Box 84"/>
          <p:cNvSpPr txBox="1">
            <a:spLocks noChangeArrowheads="1"/>
          </p:cNvSpPr>
          <p:nvPr/>
        </p:nvSpPr>
        <p:spPr bwMode="auto">
          <a:xfrm>
            <a:off x="1982788" y="5102225"/>
            <a:ext cx="53705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spcBef>
                <a:spcPct val="0"/>
              </a:spcBef>
            </a:pPr>
            <a:r>
              <a:rPr lang="en-US" sz="2800" b="1">
                <a:effectLst>
                  <a:outerShdw blurRad="38100" dist="38100" dir="2700000" algn="tl">
                    <a:srgbClr val="000000"/>
                  </a:outerShdw>
                </a:effectLst>
              </a:rPr>
              <a:t>Fraction of Landscape Treated</a:t>
            </a:r>
          </a:p>
        </p:txBody>
      </p:sp>
      <p:sp>
        <p:nvSpPr>
          <p:cNvPr id="396373" name="Text Box 85"/>
          <p:cNvSpPr txBox="1">
            <a:spLocks noChangeArrowheads="1"/>
          </p:cNvSpPr>
          <p:nvPr/>
        </p:nvSpPr>
        <p:spPr bwMode="auto">
          <a:xfrm>
            <a:off x="7437438" y="2275795"/>
            <a:ext cx="1352550" cy="714375"/>
          </a:xfrm>
          <a:prstGeom prst="rect">
            <a:avLst/>
          </a:prstGeom>
          <a:solidFill>
            <a:schemeClr val="folHlink"/>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2000" dirty="0">
                <a:effectLst>
                  <a:outerShdw blurRad="38100" dist="38100" dir="2700000" algn="tl">
                    <a:srgbClr val="000000"/>
                  </a:outerShdw>
                </a:effectLst>
              </a:rPr>
              <a:t>Treatment</a:t>
            </a:r>
          </a:p>
          <a:p>
            <a:pPr>
              <a:spcBef>
                <a:spcPct val="0"/>
              </a:spcBef>
            </a:pPr>
            <a:r>
              <a:rPr lang="en-US" sz="2000" dirty="0">
                <a:effectLst>
                  <a:outerShdw blurRad="38100" dist="38100" dir="2700000" algn="tl">
                    <a:srgbClr val="000000"/>
                  </a:outerShdw>
                </a:effectLst>
              </a:rPr>
              <a:t>ROS</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smtClean="0">
                <a:solidFill>
                  <a:prstClr val="black"/>
                </a:solidFill>
                <a:effectLst/>
                <a:latin typeface="Calibri"/>
              </a:rPr>
              <a:t>1943-1952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smtClean="0">
                <a:solidFill>
                  <a:prstClr val="black"/>
                </a:solidFill>
                <a:effectLst/>
                <a:latin typeface="Calibri"/>
              </a:rPr>
              <a:t>~3.6M acres reported burned</a:t>
            </a:r>
            <a:endParaRPr lang="en-US" dirty="0">
              <a:solidFill>
                <a:prstClr val="black"/>
              </a:solidFill>
              <a:effectLst/>
              <a:latin typeface="Calibri"/>
            </a:endParaRPr>
          </a:p>
        </p:txBody>
      </p:sp>
      <p:grpSp>
        <p:nvGrpSpPr>
          <p:cNvPr id="27" name="Group 26"/>
          <p:cNvGrpSpPr/>
          <p:nvPr/>
        </p:nvGrpSpPr>
        <p:grpSpPr>
          <a:xfrm>
            <a:off x="76200" y="6306979"/>
            <a:ext cx="8991600" cy="398621"/>
            <a:chOff x="0" y="304800"/>
            <a:chExt cx="8991600" cy="398621"/>
          </a:xfrm>
        </p:grpSpPr>
        <p:sp>
          <p:nvSpPr>
            <p:cNvPr id="2" name="Rectangle 1"/>
            <p:cNvSpPr/>
            <p:nvPr/>
          </p:nvSpPr>
          <p:spPr>
            <a:xfrm>
              <a:off x="99060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1962150" y="304800"/>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293370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0525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87680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84835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1990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791450" y="304800"/>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228600" y="304800"/>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762000"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7622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0"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7528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657600"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6578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6484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6390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567671"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544042" y="457200"/>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grpSp>
    </p:spTree>
    <p:extLst>
      <p:ext uri="{BB962C8B-B14F-4D97-AF65-F5344CB8AC3E}">
        <p14:creationId xmlns:p14="http://schemas.microsoft.com/office/powerpoint/2010/main" val="35221384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535238" y="5540375"/>
            <a:ext cx="4619625"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Fraction of Landscape Treated</a:t>
            </a:r>
          </a:p>
        </p:txBody>
      </p:sp>
      <p:sp>
        <p:nvSpPr>
          <p:cNvPr id="172035" name="Text Box 3"/>
          <p:cNvSpPr txBox="1">
            <a:spLocks noChangeArrowheads="1"/>
          </p:cNvSpPr>
          <p:nvPr/>
        </p:nvSpPr>
        <p:spPr bwMode="auto">
          <a:xfrm rot="-5400000">
            <a:off x="-150019" y="3113882"/>
            <a:ext cx="3252787"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Average Spread Rate</a:t>
            </a:r>
          </a:p>
        </p:txBody>
      </p:sp>
      <p:sp>
        <p:nvSpPr>
          <p:cNvPr id="69636" name="Rectangle 4"/>
          <p:cNvSpPr>
            <a:spLocks noChangeArrowheads="1"/>
          </p:cNvSpPr>
          <p:nvPr/>
        </p:nvSpPr>
        <p:spPr bwMode="auto">
          <a:xfrm>
            <a:off x="2324100" y="1241425"/>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2000" smtClean="0">
              <a:solidFill>
                <a:srgbClr val="FFFFFF"/>
              </a:solidFill>
              <a:effectLst/>
              <a:latin typeface="Times New Roman" pitchFamily="18" charset="0"/>
            </a:endParaRPr>
          </a:p>
        </p:txBody>
      </p:sp>
      <p:sp>
        <p:nvSpPr>
          <p:cNvPr id="69637" name="Line 5"/>
          <p:cNvSpPr>
            <a:spLocks noChangeShapeType="1"/>
          </p:cNvSpPr>
          <p:nvPr/>
        </p:nvSpPr>
        <p:spPr bwMode="auto">
          <a:xfrm>
            <a:off x="2324100" y="4648200"/>
            <a:ext cx="5308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38" name="Line 6"/>
          <p:cNvSpPr>
            <a:spLocks noChangeShapeType="1"/>
          </p:cNvSpPr>
          <p:nvPr/>
        </p:nvSpPr>
        <p:spPr bwMode="auto">
          <a:xfrm>
            <a:off x="2324100" y="42799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39" name="Line 7"/>
          <p:cNvSpPr>
            <a:spLocks noChangeShapeType="1"/>
          </p:cNvSpPr>
          <p:nvPr/>
        </p:nvSpPr>
        <p:spPr bwMode="auto">
          <a:xfrm>
            <a:off x="2324100" y="389255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0" name="Line 8"/>
          <p:cNvSpPr>
            <a:spLocks noChangeShapeType="1"/>
          </p:cNvSpPr>
          <p:nvPr/>
        </p:nvSpPr>
        <p:spPr bwMode="auto">
          <a:xfrm>
            <a:off x="2324100" y="35258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1" name="Line 9"/>
          <p:cNvSpPr>
            <a:spLocks noChangeShapeType="1"/>
          </p:cNvSpPr>
          <p:nvPr/>
        </p:nvSpPr>
        <p:spPr bwMode="auto">
          <a:xfrm>
            <a:off x="2324100" y="31384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2" name="Line 10"/>
          <p:cNvSpPr>
            <a:spLocks noChangeShapeType="1"/>
          </p:cNvSpPr>
          <p:nvPr/>
        </p:nvSpPr>
        <p:spPr bwMode="auto">
          <a:xfrm>
            <a:off x="2324100" y="275113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3" name="Line 11"/>
          <p:cNvSpPr>
            <a:spLocks noChangeShapeType="1"/>
          </p:cNvSpPr>
          <p:nvPr/>
        </p:nvSpPr>
        <p:spPr bwMode="auto">
          <a:xfrm>
            <a:off x="2324100" y="23844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4" name="Line 12"/>
          <p:cNvSpPr>
            <a:spLocks noChangeShapeType="1"/>
          </p:cNvSpPr>
          <p:nvPr/>
        </p:nvSpPr>
        <p:spPr bwMode="auto">
          <a:xfrm>
            <a:off x="2324100" y="199707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5" name="Line 13"/>
          <p:cNvSpPr>
            <a:spLocks noChangeShapeType="1"/>
          </p:cNvSpPr>
          <p:nvPr/>
        </p:nvSpPr>
        <p:spPr bwMode="auto">
          <a:xfrm>
            <a:off x="2324100" y="1630363"/>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6" name="Line 14"/>
          <p:cNvSpPr>
            <a:spLocks noChangeShapeType="1"/>
          </p:cNvSpPr>
          <p:nvPr/>
        </p:nvSpPr>
        <p:spPr bwMode="auto">
          <a:xfrm>
            <a:off x="2324100" y="1241425"/>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7" name="Rectangle 15"/>
          <p:cNvSpPr>
            <a:spLocks noChangeArrowheads="1"/>
          </p:cNvSpPr>
          <p:nvPr/>
        </p:nvSpPr>
        <p:spPr bwMode="auto">
          <a:xfrm>
            <a:off x="2324100" y="1241425"/>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9648" name="Line 16"/>
          <p:cNvSpPr>
            <a:spLocks noChangeShapeType="1"/>
          </p:cNvSpPr>
          <p:nvPr/>
        </p:nvSpPr>
        <p:spPr bwMode="auto">
          <a:xfrm>
            <a:off x="2324100" y="1241425"/>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9" name="Line 17"/>
          <p:cNvSpPr>
            <a:spLocks noChangeShapeType="1"/>
          </p:cNvSpPr>
          <p:nvPr/>
        </p:nvSpPr>
        <p:spPr bwMode="auto">
          <a:xfrm>
            <a:off x="2254250" y="5035550"/>
            <a:ext cx="698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0" name="Line 18"/>
          <p:cNvSpPr>
            <a:spLocks noChangeShapeType="1"/>
          </p:cNvSpPr>
          <p:nvPr/>
        </p:nvSpPr>
        <p:spPr bwMode="auto">
          <a:xfrm>
            <a:off x="2254250" y="4648200"/>
            <a:ext cx="698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1" name="Line 19"/>
          <p:cNvSpPr>
            <a:spLocks noChangeShapeType="1"/>
          </p:cNvSpPr>
          <p:nvPr/>
        </p:nvSpPr>
        <p:spPr bwMode="auto">
          <a:xfrm>
            <a:off x="2254250" y="42799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2" name="Line 20"/>
          <p:cNvSpPr>
            <a:spLocks noChangeShapeType="1"/>
          </p:cNvSpPr>
          <p:nvPr/>
        </p:nvSpPr>
        <p:spPr bwMode="auto">
          <a:xfrm>
            <a:off x="2254250" y="389255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3" name="Line 21"/>
          <p:cNvSpPr>
            <a:spLocks noChangeShapeType="1"/>
          </p:cNvSpPr>
          <p:nvPr/>
        </p:nvSpPr>
        <p:spPr bwMode="auto">
          <a:xfrm>
            <a:off x="2254250" y="35258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4" name="Line 22"/>
          <p:cNvSpPr>
            <a:spLocks noChangeShapeType="1"/>
          </p:cNvSpPr>
          <p:nvPr/>
        </p:nvSpPr>
        <p:spPr bwMode="auto">
          <a:xfrm>
            <a:off x="2254250" y="31384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5" name="Line 23"/>
          <p:cNvSpPr>
            <a:spLocks noChangeShapeType="1"/>
          </p:cNvSpPr>
          <p:nvPr/>
        </p:nvSpPr>
        <p:spPr bwMode="auto">
          <a:xfrm>
            <a:off x="2254250" y="275113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6" name="Line 24"/>
          <p:cNvSpPr>
            <a:spLocks noChangeShapeType="1"/>
          </p:cNvSpPr>
          <p:nvPr/>
        </p:nvSpPr>
        <p:spPr bwMode="auto">
          <a:xfrm>
            <a:off x="2254250" y="23844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7" name="Line 25"/>
          <p:cNvSpPr>
            <a:spLocks noChangeShapeType="1"/>
          </p:cNvSpPr>
          <p:nvPr/>
        </p:nvSpPr>
        <p:spPr bwMode="auto">
          <a:xfrm>
            <a:off x="2254250" y="199707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8" name="Line 26"/>
          <p:cNvSpPr>
            <a:spLocks noChangeShapeType="1"/>
          </p:cNvSpPr>
          <p:nvPr/>
        </p:nvSpPr>
        <p:spPr bwMode="auto">
          <a:xfrm>
            <a:off x="2254250" y="1630363"/>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9" name="Line 27"/>
          <p:cNvSpPr>
            <a:spLocks noChangeShapeType="1"/>
          </p:cNvSpPr>
          <p:nvPr/>
        </p:nvSpPr>
        <p:spPr bwMode="auto">
          <a:xfrm>
            <a:off x="2254250" y="1241425"/>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0" name="Line 28"/>
          <p:cNvSpPr>
            <a:spLocks noChangeShapeType="1"/>
          </p:cNvSpPr>
          <p:nvPr/>
        </p:nvSpPr>
        <p:spPr bwMode="auto">
          <a:xfrm>
            <a:off x="2324100" y="5035550"/>
            <a:ext cx="5308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1" name="Line 29"/>
          <p:cNvSpPr>
            <a:spLocks noChangeShapeType="1"/>
          </p:cNvSpPr>
          <p:nvPr/>
        </p:nvSpPr>
        <p:spPr bwMode="auto">
          <a:xfrm flipV="1">
            <a:off x="23241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2" name="Line 30"/>
          <p:cNvSpPr>
            <a:spLocks noChangeShapeType="1"/>
          </p:cNvSpPr>
          <p:nvPr/>
        </p:nvSpPr>
        <p:spPr bwMode="auto">
          <a:xfrm flipV="1">
            <a:off x="3392488"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3" name="Line 31"/>
          <p:cNvSpPr>
            <a:spLocks noChangeShapeType="1"/>
          </p:cNvSpPr>
          <p:nvPr/>
        </p:nvSpPr>
        <p:spPr bwMode="auto">
          <a:xfrm flipV="1">
            <a:off x="4443413"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4" name="Line 32"/>
          <p:cNvSpPr>
            <a:spLocks noChangeShapeType="1"/>
          </p:cNvSpPr>
          <p:nvPr/>
        </p:nvSpPr>
        <p:spPr bwMode="auto">
          <a:xfrm flipV="1">
            <a:off x="5514975"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5" name="Line 33"/>
          <p:cNvSpPr>
            <a:spLocks noChangeShapeType="1"/>
          </p:cNvSpPr>
          <p:nvPr/>
        </p:nvSpPr>
        <p:spPr bwMode="auto">
          <a:xfrm flipV="1">
            <a:off x="65659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6" name="Line 34"/>
          <p:cNvSpPr>
            <a:spLocks noChangeShapeType="1"/>
          </p:cNvSpPr>
          <p:nvPr/>
        </p:nvSpPr>
        <p:spPr bwMode="auto">
          <a:xfrm flipV="1">
            <a:off x="76327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7" name="Line 35"/>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8" name="Line 36"/>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9" name="Line 37"/>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70" name="Freeform 38"/>
          <p:cNvSpPr>
            <a:spLocks/>
          </p:cNvSpPr>
          <p:nvPr/>
        </p:nvSpPr>
        <p:spPr bwMode="auto">
          <a:xfrm>
            <a:off x="2270125" y="1181100"/>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71" name="Line 39"/>
          <p:cNvSpPr>
            <a:spLocks noChangeShapeType="1"/>
          </p:cNvSpPr>
          <p:nvPr/>
        </p:nvSpPr>
        <p:spPr bwMode="auto">
          <a:xfrm>
            <a:off x="2324100" y="1241425"/>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72072" name="Rectangle 40"/>
          <p:cNvSpPr>
            <a:spLocks noChangeArrowheads="1"/>
          </p:cNvSpPr>
          <p:nvPr/>
        </p:nvSpPr>
        <p:spPr bwMode="auto">
          <a:xfrm>
            <a:off x="2003425" y="4870450"/>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3" name="Rectangle 41"/>
          <p:cNvSpPr>
            <a:spLocks noChangeArrowheads="1"/>
          </p:cNvSpPr>
          <p:nvPr/>
        </p:nvSpPr>
        <p:spPr bwMode="auto">
          <a:xfrm>
            <a:off x="1790700" y="4483100"/>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4" name="Rectangle 42"/>
          <p:cNvSpPr>
            <a:spLocks noChangeArrowheads="1"/>
          </p:cNvSpPr>
          <p:nvPr/>
        </p:nvSpPr>
        <p:spPr bwMode="auto">
          <a:xfrm>
            <a:off x="1790700" y="4116388"/>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0.2</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5" name="Rectangle 43"/>
          <p:cNvSpPr>
            <a:spLocks noChangeArrowheads="1"/>
          </p:cNvSpPr>
          <p:nvPr/>
        </p:nvSpPr>
        <p:spPr bwMode="auto">
          <a:xfrm>
            <a:off x="1790700" y="3729038"/>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0.3</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6" name="Rectangle 44"/>
          <p:cNvSpPr>
            <a:spLocks noChangeArrowheads="1"/>
          </p:cNvSpPr>
          <p:nvPr/>
        </p:nvSpPr>
        <p:spPr bwMode="auto">
          <a:xfrm>
            <a:off x="1790700" y="33639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0.4</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7" name="Rectangle 45"/>
          <p:cNvSpPr>
            <a:spLocks noChangeArrowheads="1"/>
          </p:cNvSpPr>
          <p:nvPr/>
        </p:nvSpPr>
        <p:spPr bwMode="auto">
          <a:xfrm>
            <a:off x="1790700" y="297656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0.5</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8" name="Rectangle 46"/>
          <p:cNvSpPr>
            <a:spLocks noChangeArrowheads="1"/>
          </p:cNvSpPr>
          <p:nvPr/>
        </p:nvSpPr>
        <p:spPr bwMode="auto">
          <a:xfrm>
            <a:off x="1790700" y="25892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0.6</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9" name="Rectangle 47"/>
          <p:cNvSpPr>
            <a:spLocks noChangeArrowheads="1"/>
          </p:cNvSpPr>
          <p:nvPr/>
        </p:nvSpPr>
        <p:spPr bwMode="auto">
          <a:xfrm>
            <a:off x="1790700" y="22209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0.7</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0" name="Rectangle 48"/>
          <p:cNvSpPr>
            <a:spLocks noChangeArrowheads="1"/>
          </p:cNvSpPr>
          <p:nvPr/>
        </p:nvSpPr>
        <p:spPr bwMode="auto">
          <a:xfrm>
            <a:off x="1790700" y="183356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0.8</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1" name="Rectangle 49"/>
          <p:cNvSpPr>
            <a:spLocks noChangeArrowheads="1"/>
          </p:cNvSpPr>
          <p:nvPr/>
        </p:nvSpPr>
        <p:spPr bwMode="auto">
          <a:xfrm>
            <a:off x="1790700" y="1466850"/>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0.9</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2" name="Rectangle 50"/>
          <p:cNvSpPr>
            <a:spLocks noChangeArrowheads="1"/>
          </p:cNvSpPr>
          <p:nvPr/>
        </p:nvSpPr>
        <p:spPr bwMode="auto">
          <a:xfrm>
            <a:off x="2003425" y="1079500"/>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3" name="Rectangle 51"/>
          <p:cNvSpPr>
            <a:spLocks noChangeArrowheads="1"/>
          </p:cNvSpPr>
          <p:nvPr/>
        </p:nvSpPr>
        <p:spPr bwMode="auto">
          <a:xfrm>
            <a:off x="2254250" y="5280025"/>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4" name="Rectangle 52"/>
          <p:cNvSpPr>
            <a:spLocks noChangeArrowheads="1"/>
          </p:cNvSpPr>
          <p:nvPr/>
        </p:nvSpPr>
        <p:spPr bwMode="auto">
          <a:xfrm>
            <a:off x="3214688" y="5280025"/>
            <a:ext cx="26511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0.2</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5" name="Rectangle 53"/>
          <p:cNvSpPr>
            <a:spLocks noChangeArrowheads="1"/>
          </p:cNvSpPr>
          <p:nvPr/>
        </p:nvSpPr>
        <p:spPr bwMode="auto">
          <a:xfrm>
            <a:off x="4265613" y="5280025"/>
            <a:ext cx="26511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0.4</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6" name="Rectangle 54"/>
          <p:cNvSpPr>
            <a:spLocks noChangeArrowheads="1"/>
          </p:cNvSpPr>
          <p:nvPr/>
        </p:nvSpPr>
        <p:spPr bwMode="auto">
          <a:xfrm>
            <a:off x="5337175" y="5280025"/>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0.6</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7" name="Rectangle 55"/>
          <p:cNvSpPr>
            <a:spLocks noChangeArrowheads="1"/>
          </p:cNvSpPr>
          <p:nvPr/>
        </p:nvSpPr>
        <p:spPr bwMode="auto">
          <a:xfrm>
            <a:off x="6388100" y="5280025"/>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0.8</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8" name="Rectangle 56"/>
          <p:cNvSpPr>
            <a:spLocks noChangeArrowheads="1"/>
          </p:cNvSpPr>
          <p:nvPr/>
        </p:nvSpPr>
        <p:spPr bwMode="auto">
          <a:xfrm>
            <a:off x="7561263" y="5280025"/>
            <a:ext cx="10636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69689" name="Text Box 57"/>
          <p:cNvSpPr txBox="1">
            <a:spLocks noChangeArrowheads="1"/>
          </p:cNvSpPr>
          <p:nvPr/>
        </p:nvSpPr>
        <p:spPr bwMode="auto">
          <a:xfrm>
            <a:off x="7064375" y="37671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0.2</a:t>
            </a:r>
          </a:p>
        </p:txBody>
      </p:sp>
      <p:sp>
        <p:nvSpPr>
          <p:cNvPr id="69690" name="Text Box 58"/>
          <p:cNvSpPr txBox="1">
            <a:spLocks noChangeArrowheads="1"/>
          </p:cNvSpPr>
          <p:nvPr/>
        </p:nvSpPr>
        <p:spPr bwMode="auto">
          <a:xfrm>
            <a:off x="7064375" y="428307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0.1</a:t>
            </a:r>
          </a:p>
        </p:txBody>
      </p:sp>
      <p:sp>
        <p:nvSpPr>
          <p:cNvPr id="69691" name="Text Box 59"/>
          <p:cNvSpPr txBox="1">
            <a:spLocks noChangeArrowheads="1"/>
          </p:cNvSpPr>
          <p:nvPr/>
        </p:nvSpPr>
        <p:spPr bwMode="auto">
          <a:xfrm>
            <a:off x="7064375" y="46863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0.01</a:t>
            </a:r>
          </a:p>
        </p:txBody>
      </p:sp>
      <p:sp>
        <p:nvSpPr>
          <p:cNvPr id="69692" name="Text Box 60"/>
          <p:cNvSpPr txBox="1">
            <a:spLocks noChangeArrowheads="1"/>
          </p:cNvSpPr>
          <p:nvPr/>
        </p:nvSpPr>
        <p:spPr bwMode="auto">
          <a:xfrm>
            <a:off x="7064375" y="26495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0.5</a:t>
            </a:r>
          </a:p>
        </p:txBody>
      </p:sp>
      <p:sp>
        <p:nvSpPr>
          <p:cNvPr id="172093" name="Text Box 61"/>
          <p:cNvSpPr txBox="1">
            <a:spLocks noChangeArrowheads="1"/>
          </p:cNvSpPr>
          <p:nvPr/>
        </p:nvSpPr>
        <p:spPr bwMode="auto">
          <a:xfrm>
            <a:off x="6775450" y="1801813"/>
            <a:ext cx="1352550" cy="714375"/>
          </a:xfrm>
          <a:prstGeom prst="rect">
            <a:avLst/>
          </a:prstGeom>
          <a:solidFill>
            <a:schemeClr val="folHlink"/>
          </a:solidFill>
          <a:ln w="12700" cap="sq">
            <a:solidFill>
              <a:schemeClr val="bg2"/>
            </a:solidFill>
            <a:miter lim="800000"/>
            <a:headEnd type="none" w="sm" len="sm"/>
            <a:tailEnd type="none" w="sm" len="sm"/>
          </a:ln>
          <a:effectLst/>
        </p:spPr>
        <p:txBody>
          <a:bodyPr wrap="none">
            <a:spAutoFit/>
          </a:bodyPr>
          <a:lstStyle/>
          <a:p>
            <a:pPr>
              <a:spcBef>
                <a:spcPct val="0"/>
              </a:spcBef>
              <a:defRPr/>
            </a:pPr>
            <a:r>
              <a:rPr lang="en-US" sz="2000">
                <a:solidFill>
                  <a:srgbClr val="FFFFFF"/>
                </a:solidFill>
                <a:effectLst>
                  <a:outerShdw blurRad="38100" dist="38100" dir="2700000" algn="tl">
                    <a:srgbClr val="000000"/>
                  </a:outerShdw>
                </a:effectLst>
                <a:latin typeface="Arial" pitchFamily="34" charset="0"/>
              </a:rPr>
              <a:t>Treatment</a:t>
            </a:r>
          </a:p>
          <a:p>
            <a:pPr>
              <a:spcBef>
                <a:spcPct val="0"/>
              </a:spcBef>
              <a:defRPr/>
            </a:pPr>
            <a:r>
              <a:rPr lang="en-US" sz="2000">
                <a:solidFill>
                  <a:srgbClr val="FFFFFF"/>
                </a:solidFill>
                <a:effectLst>
                  <a:outerShdw blurRad="38100" dist="38100" dir="2700000" algn="tl">
                    <a:srgbClr val="000000"/>
                  </a:outerShdw>
                </a:effectLst>
                <a:latin typeface="Arial" pitchFamily="34" charset="0"/>
              </a:rPr>
              <a:t>ROS</a:t>
            </a:r>
          </a:p>
        </p:txBody>
      </p:sp>
      <p:sp>
        <p:nvSpPr>
          <p:cNvPr id="172094" name="Text Box 62"/>
          <p:cNvSpPr txBox="1">
            <a:spLocks noChangeArrowheads="1"/>
          </p:cNvSpPr>
          <p:nvPr/>
        </p:nvSpPr>
        <p:spPr bwMode="auto">
          <a:xfrm>
            <a:off x="1173163" y="568325"/>
            <a:ext cx="7172325" cy="579438"/>
          </a:xfrm>
          <a:prstGeom prst="rect">
            <a:avLst/>
          </a:prstGeom>
          <a:noFill/>
          <a:ln w="12700" cap="sq">
            <a:noFill/>
            <a:miter lim="800000"/>
            <a:headEnd type="none" w="sm" len="sm"/>
            <a:tailEnd type="none" w="sm" len="sm"/>
          </a:ln>
          <a:effectLst/>
        </p:spPr>
        <p:txBody>
          <a:bodyPr wrap="none">
            <a:spAutoFit/>
          </a:bodyPr>
          <a:lstStyle/>
          <a:p>
            <a:pPr>
              <a:spcBef>
                <a:spcPct val="0"/>
              </a:spcBef>
              <a:defRPr/>
            </a:pPr>
            <a:r>
              <a:rPr lang="en-US" sz="3200" b="1">
                <a:solidFill>
                  <a:srgbClr val="FFFFFF"/>
                </a:solidFill>
                <a:effectLst>
                  <a:outerShdw blurRad="38100" dist="38100" dir="2700000" algn="tl">
                    <a:srgbClr val="000000"/>
                  </a:outerShdw>
                </a:effectLst>
                <a:latin typeface="Arial" pitchFamily="34" charset="0"/>
              </a:rPr>
              <a:t>Random Fuel Patterns, 2 Fuel Types</a:t>
            </a:r>
          </a:p>
        </p:txBody>
      </p:sp>
      <p:sp>
        <p:nvSpPr>
          <p:cNvPr id="69695" name="Rectangle 63"/>
          <p:cNvSpPr>
            <a:spLocks noChangeArrowheads="1"/>
          </p:cNvSpPr>
          <p:nvPr/>
        </p:nvSpPr>
        <p:spPr bwMode="auto">
          <a:xfrm>
            <a:off x="2332038" y="1220788"/>
            <a:ext cx="1079500" cy="3821112"/>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9696" name="Freeform 64"/>
          <p:cNvSpPr>
            <a:spLocks/>
          </p:cNvSpPr>
          <p:nvPr/>
        </p:nvSpPr>
        <p:spPr bwMode="auto">
          <a:xfrm>
            <a:off x="2362200" y="1279525"/>
            <a:ext cx="5248275" cy="3733800"/>
          </a:xfrm>
          <a:custGeom>
            <a:avLst/>
            <a:gdLst>
              <a:gd name="T0" fmla="*/ 0 w 3306"/>
              <a:gd name="T1" fmla="*/ 2147483647 h 2352"/>
              <a:gd name="T2" fmla="*/ 2147483647 w 3306"/>
              <a:gd name="T3" fmla="*/ 2147483647 h 2352"/>
              <a:gd name="T4" fmla="*/ 2147483647 w 3306"/>
              <a:gd name="T5" fmla="*/ 2147483647 h 2352"/>
              <a:gd name="T6" fmla="*/ 2147483647 w 3306"/>
              <a:gd name="T7" fmla="*/ 2147483647 h 2352"/>
              <a:gd name="T8" fmla="*/ 2147483647 w 3306"/>
              <a:gd name="T9" fmla="*/ 2147483647 h 2352"/>
              <a:gd name="T10" fmla="*/ 2147483647 w 3306"/>
              <a:gd name="T11" fmla="*/ 2147483647 h 2352"/>
              <a:gd name="T12" fmla="*/ 2147483647 w 3306"/>
              <a:gd name="T13" fmla="*/ 2147483647 h 2352"/>
              <a:gd name="T14" fmla="*/ 2147483647 w 3306"/>
              <a:gd name="T15" fmla="*/ 2147483647 h 2352"/>
              <a:gd name="T16" fmla="*/ 2147483647 w 3306"/>
              <a:gd name="T17" fmla="*/ 2147483647 h 2352"/>
              <a:gd name="T18" fmla="*/ 2147483647 w 3306"/>
              <a:gd name="T19" fmla="*/ 2147483647 h 2352"/>
              <a:gd name="T20" fmla="*/ 2147483647 w 3306"/>
              <a:gd name="T21" fmla="*/ 2147483647 h 2352"/>
              <a:gd name="T22" fmla="*/ 2147483647 w 3306"/>
              <a:gd name="T23" fmla="*/ 2147483647 h 2352"/>
              <a:gd name="T24" fmla="*/ 2147483647 w 3306"/>
              <a:gd name="T25" fmla="*/ 2147483647 h 2352"/>
              <a:gd name="T26" fmla="*/ 2147483647 w 3306"/>
              <a:gd name="T27" fmla="*/ 2147483647 h 2352"/>
              <a:gd name="T28" fmla="*/ 2147483647 w 3306"/>
              <a:gd name="T29" fmla="*/ 2147483647 h 2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6"/>
              <a:gd name="T46" fmla="*/ 0 h 2352"/>
              <a:gd name="T47" fmla="*/ 3306 w 3306"/>
              <a:gd name="T48" fmla="*/ 2352 h 23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6" h="2352">
                <a:moveTo>
                  <a:pt x="0" y="2"/>
                </a:moveTo>
                <a:cubicBezTo>
                  <a:pt x="53" y="0"/>
                  <a:pt x="108" y="2"/>
                  <a:pt x="162" y="6"/>
                </a:cubicBezTo>
                <a:cubicBezTo>
                  <a:pt x="217" y="11"/>
                  <a:pt x="270" y="14"/>
                  <a:pt x="328" y="26"/>
                </a:cubicBezTo>
                <a:cubicBezTo>
                  <a:pt x="385" y="39"/>
                  <a:pt x="456" y="62"/>
                  <a:pt x="503" y="81"/>
                </a:cubicBezTo>
                <a:cubicBezTo>
                  <a:pt x="550" y="100"/>
                  <a:pt x="575" y="115"/>
                  <a:pt x="610" y="137"/>
                </a:cubicBezTo>
                <a:cubicBezTo>
                  <a:pt x="645" y="159"/>
                  <a:pt x="665" y="158"/>
                  <a:pt x="716" y="214"/>
                </a:cubicBezTo>
                <a:cubicBezTo>
                  <a:pt x="767" y="270"/>
                  <a:pt x="841" y="346"/>
                  <a:pt x="915" y="472"/>
                </a:cubicBezTo>
                <a:cubicBezTo>
                  <a:pt x="989" y="598"/>
                  <a:pt x="1088" y="820"/>
                  <a:pt x="1158" y="972"/>
                </a:cubicBezTo>
                <a:cubicBezTo>
                  <a:pt x="1228" y="1124"/>
                  <a:pt x="1272" y="1251"/>
                  <a:pt x="1338" y="1386"/>
                </a:cubicBezTo>
                <a:cubicBezTo>
                  <a:pt x="1405" y="1521"/>
                  <a:pt x="1489" y="1689"/>
                  <a:pt x="1555" y="1789"/>
                </a:cubicBezTo>
                <a:cubicBezTo>
                  <a:pt x="1622" y="1888"/>
                  <a:pt x="1667" y="1929"/>
                  <a:pt x="1734" y="1988"/>
                </a:cubicBezTo>
                <a:cubicBezTo>
                  <a:pt x="1800" y="2047"/>
                  <a:pt x="1857" y="2103"/>
                  <a:pt x="1956" y="2147"/>
                </a:cubicBezTo>
                <a:cubicBezTo>
                  <a:pt x="2054" y="2190"/>
                  <a:pt x="2176" y="2217"/>
                  <a:pt x="2322" y="2246"/>
                </a:cubicBezTo>
                <a:cubicBezTo>
                  <a:pt x="2469" y="2276"/>
                  <a:pt x="2674" y="2304"/>
                  <a:pt x="2837" y="2321"/>
                </a:cubicBezTo>
                <a:cubicBezTo>
                  <a:pt x="3001" y="2338"/>
                  <a:pt x="3153" y="2344"/>
                  <a:pt x="3306" y="2352"/>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7" name="Freeform 65"/>
          <p:cNvSpPr>
            <a:spLocks/>
          </p:cNvSpPr>
          <p:nvPr/>
        </p:nvSpPr>
        <p:spPr bwMode="auto">
          <a:xfrm>
            <a:off x="2338388" y="1258888"/>
            <a:ext cx="5273675" cy="3378200"/>
          </a:xfrm>
          <a:custGeom>
            <a:avLst/>
            <a:gdLst>
              <a:gd name="T0" fmla="*/ 0 w 3322"/>
              <a:gd name="T1" fmla="*/ 2147483647 h 2128"/>
              <a:gd name="T2" fmla="*/ 2147483647 w 3322"/>
              <a:gd name="T3" fmla="*/ 2147483647 h 2128"/>
              <a:gd name="T4" fmla="*/ 2147483647 w 3322"/>
              <a:gd name="T5" fmla="*/ 2147483647 h 2128"/>
              <a:gd name="T6" fmla="*/ 2147483647 w 3322"/>
              <a:gd name="T7" fmla="*/ 2147483647 h 2128"/>
              <a:gd name="T8" fmla="*/ 2147483647 w 3322"/>
              <a:gd name="T9" fmla="*/ 2147483647 h 2128"/>
              <a:gd name="T10" fmla="*/ 2147483647 w 3322"/>
              <a:gd name="T11" fmla="*/ 2147483647 h 2128"/>
              <a:gd name="T12" fmla="*/ 2147483647 w 3322"/>
              <a:gd name="T13" fmla="*/ 2147483647 h 2128"/>
              <a:gd name="T14" fmla="*/ 2147483647 w 3322"/>
              <a:gd name="T15" fmla="*/ 2147483647 h 2128"/>
              <a:gd name="T16" fmla="*/ 2147483647 w 3322"/>
              <a:gd name="T17" fmla="*/ 2147483647 h 2128"/>
              <a:gd name="T18" fmla="*/ 2147483647 w 3322"/>
              <a:gd name="T19" fmla="*/ 2147483647 h 2128"/>
              <a:gd name="T20" fmla="*/ 2147483647 w 3322"/>
              <a:gd name="T21" fmla="*/ 2147483647 h 2128"/>
              <a:gd name="T22" fmla="*/ 2147483647 w 3322"/>
              <a:gd name="T23" fmla="*/ 2147483647 h 2128"/>
              <a:gd name="T24" fmla="*/ 2147483647 w 3322"/>
              <a:gd name="T25" fmla="*/ 2147483647 h 2128"/>
              <a:gd name="T26" fmla="*/ 2147483647 w 3322"/>
              <a:gd name="T27" fmla="*/ 2147483647 h 2128"/>
              <a:gd name="T28" fmla="*/ 2147483647 w 3322"/>
              <a:gd name="T29" fmla="*/ 2147483647 h 2128"/>
              <a:gd name="T30" fmla="*/ 2147483647 w 3322"/>
              <a:gd name="T31" fmla="*/ 2147483647 h 2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2"/>
              <a:gd name="T49" fmla="*/ 0 h 2128"/>
              <a:gd name="T50" fmla="*/ 3322 w 3322"/>
              <a:gd name="T51" fmla="*/ 2128 h 2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2" h="2128">
                <a:moveTo>
                  <a:pt x="0" y="2"/>
                </a:moveTo>
                <a:cubicBezTo>
                  <a:pt x="58" y="0"/>
                  <a:pt x="116" y="4"/>
                  <a:pt x="184" y="11"/>
                </a:cubicBezTo>
                <a:cubicBezTo>
                  <a:pt x="252" y="18"/>
                  <a:pt x="331" y="26"/>
                  <a:pt x="407" y="45"/>
                </a:cubicBezTo>
                <a:cubicBezTo>
                  <a:pt x="483" y="64"/>
                  <a:pt x="570" y="93"/>
                  <a:pt x="642" y="127"/>
                </a:cubicBezTo>
                <a:cubicBezTo>
                  <a:pt x="714" y="161"/>
                  <a:pt x="788" y="208"/>
                  <a:pt x="842" y="250"/>
                </a:cubicBezTo>
                <a:cubicBezTo>
                  <a:pt x="896" y="292"/>
                  <a:pt x="900" y="310"/>
                  <a:pt x="966" y="380"/>
                </a:cubicBezTo>
                <a:cubicBezTo>
                  <a:pt x="1032" y="450"/>
                  <a:pt x="1149" y="571"/>
                  <a:pt x="1238" y="673"/>
                </a:cubicBezTo>
                <a:cubicBezTo>
                  <a:pt x="1327" y="775"/>
                  <a:pt x="1426" y="901"/>
                  <a:pt x="1501" y="993"/>
                </a:cubicBezTo>
                <a:cubicBezTo>
                  <a:pt x="1576" y="1084"/>
                  <a:pt x="1608" y="1132"/>
                  <a:pt x="1686" y="1219"/>
                </a:cubicBezTo>
                <a:cubicBezTo>
                  <a:pt x="1763" y="1305"/>
                  <a:pt x="1877" y="1429"/>
                  <a:pt x="1965" y="1510"/>
                </a:cubicBezTo>
                <a:cubicBezTo>
                  <a:pt x="2053" y="1591"/>
                  <a:pt x="2137" y="1653"/>
                  <a:pt x="2212" y="1708"/>
                </a:cubicBezTo>
                <a:cubicBezTo>
                  <a:pt x="2287" y="1763"/>
                  <a:pt x="2336" y="1799"/>
                  <a:pt x="2413" y="1840"/>
                </a:cubicBezTo>
                <a:cubicBezTo>
                  <a:pt x="2490" y="1881"/>
                  <a:pt x="2574" y="1913"/>
                  <a:pt x="2675" y="1953"/>
                </a:cubicBezTo>
                <a:cubicBezTo>
                  <a:pt x="2777" y="1993"/>
                  <a:pt x="2936" y="2051"/>
                  <a:pt x="3022" y="2077"/>
                </a:cubicBezTo>
                <a:cubicBezTo>
                  <a:pt x="3108" y="2103"/>
                  <a:pt x="3143" y="2100"/>
                  <a:pt x="3193" y="2108"/>
                </a:cubicBezTo>
                <a:cubicBezTo>
                  <a:pt x="3243" y="2116"/>
                  <a:pt x="3295" y="2124"/>
                  <a:pt x="3322" y="2128"/>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8" name="Freeform 66"/>
          <p:cNvSpPr>
            <a:spLocks/>
          </p:cNvSpPr>
          <p:nvPr/>
        </p:nvSpPr>
        <p:spPr bwMode="auto">
          <a:xfrm>
            <a:off x="2332038" y="1254125"/>
            <a:ext cx="5291137" cy="3024188"/>
          </a:xfrm>
          <a:custGeom>
            <a:avLst/>
            <a:gdLst>
              <a:gd name="T0" fmla="*/ 0 w 3333"/>
              <a:gd name="T1" fmla="*/ 2147483647 h 1905"/>
              <a:gd name="T2" fmla="*/ 2147483647 w 3333"/>
              <a:gd name="T3" fmla="*/ 2147483647 h 1905"/>
              <a:gd name="T4" fmla="*/ 2147483647 w 3333"/>
              <a:gd name="T5" fmla="*/ 2147483647 h 1905"/>
              <a:gd name="T6" fmla="*/ 2147483647 w 3333"/>
              <a:gd name="T7" fmla="*/ 2147483647 h 1905"/>
              <a:gd name="T8" fmla="*/ 2147483647 w 3333"/>
              <a:gd name="T9" fmla="*/ 2147483647 h 1905"/>
              <a:gd name="T10" fmla="*/ 2147483647 w 3333"/>
              <a:gd name="T11" fmla="*/ 2147483647 h 1905"/>
              <a:gd name="T12" fmla="*/ 2147483647 w 3333"/>
              <a:gd name="T13" fmla="*/ 2147483647 h 1905"/>
              <a:gd name="T14" fmla="*/ 2147483647 w 3333"/>
              <a:gd name="T15" fmla="*/ 2147483647 h 1905"/>
              <a:gd name="T16" fmla="*/ 2147483647 w 3333"/>
              <a:gd name="T17" fmla="*/ 2147483647 h 1905"/>
              <a:gd name="T18" fmla="*/ 2147483647 w 3333"/>
              <a:gd name="T19" fmla="*/ 2147483647 h 1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33"/>
              <a:gd name="T31" fmla="*/ 0 h 1905"/>
              <a:gd name="T32" fmla="*/ 3333 w 3333"/>
              <a:gd name="T33" fmla="*/ 1905 h 1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33" h="1905">
                <a:moveTo>
                  <a:pt x="0" y="1"/>
                </a:moveTo>
                <a:cubicBezTo>
                  <a:pt x="47" y="2"/>
                  <a:pt x="198" y="0"/>
                  <a:pt x="282" y="7"/>
                </a:cubicBezTo>
                <a:cubicBezTo>
                  <a:pt x="366" y="14"/>
                  <a:pt x="423" y="19"/>
                  <a:pt x="505" y="42"/>
                </a:cubicBezTo>
                <a:cubicBezTo>
                  <a:pt x="587" y="65"/>
                  <a:pt x="679" y="94"/>
                  <a:pt x="776" y="148"/>
                </a:cubicBezTo>
                <a:cubicBezTo>
                  <a:pt x="873" y="202"/>
                  <a:pt x="944" y="254"/>
                  <a:pt x="1087" y="365"/>
                </a:cubicBezTo>
                <a:cubicBezTo>
                  <a:pt x="1230" y="476"/>
                  <a:pt x="1458" y="671"/>
                  <a:pt x="1634" y="812"/>
                </a:cubicBezTo>
                <a:cubicBezTo>
                  <a:pt x="1810" y="953"/>
                  <a:pt x="1977" y="1088"/>
                  <a:pt x="2145" y="1211"/>
                </a:cubicBezTo>
                <a:cubicBezTo>
                  <a:pt x="2313" y="1334"/>
                  <a:pt x="2499" y="1457"/>
                  <a:pt x="2645" y="1552"/>
                </a:cubicBezTo>
                <a:cubicBezTo>
                  <a:pt x="2791" y="1647"/>
                  <a:pt x="2906" y="1723"/>
                  <a:pt x="3021" y="1782"/>
                </a:cubicBezTo>
                <a:cubicBezTo>
                  <a:pt x="3136" y="1841"/>
                  <a:pt x="3234" y="1873"/>
                  <a:pt x="3333" y="1905"/>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9" name="Freeform 67"/>
          <p:cNvSpPr>
            <a:spLocks/>
          </p:cNvSpPr>
          <p:nvPr/>
        </p:nvSpPr>
        <p:spPr bwMode="auto">
          <a:xfrm>
            <a:off x="2332038" y="1246188"/>
            <a:ext cx="5283200" cy="1912937"/>
          </a:xfrm>
          <a:custGeom>
            <a:avLst/>
            <a:gdLst>
              <a:gd name="T0" fmla="*/ 0 w 3328"/>
              <a:gd name="T1" fmla="*/ 0 h 1205"/>
              <a:gd name="T2" fmla="*/ 2147483647 w 3328"/>
              <a:gd name="T3" fmla="*/ 2147483647 h 1205"/>
              <a:gd name="T4" fmla="*/ 2147483647 w 3328"/>
              <a:gd name="T5" fmla="*/ 2147483647 h 1205"/>
              <a:gd name="T6" fmla="*/ 2147483647 w 3328"/>
              <a:gd name="T7" fmla="*/ 2147483647 h 1205"/>
              <a:gd name="T8" fmla="*/ 2147483647 w 3328"/>
              <a:gd name="T9" fmla="*/ 2147483647 h 1205"/>
              <a:gd name="T10" fmla="*/ 2147483647 w 3328"/>
              <a:gd name="T11" fmla="*/ 2147483647 h 1205"/>
              <a:gd name="T12" fmla="*/ 2147483647 w 3328"/>
              <a:gd name="T13" fmla="*/ 2147483647 h 1205"/>
              <a:gd name="T14" fmla="*/ 0 60000 65536"/>
              <a:gd name="T15" fmla="*/ 0 60000 65536"/>
              <a:gd name="T16" fmla="*/ 0 60000 65536"/>
              <a:gd name="T17" fmla="*/ 0 60000 65536"/>
              <a:gd name="T18" fmla="*/ 0 60000 65536"/>
              <a:gd name="T19" fmla="*/ 0 60000 65536"/>
              <a:gd name="T20" fmla="*/ 0 60000 65536"/>
              <a:gd name="T21" fmla="*/ 0 w 3328"/>
              <a:gd name="T22" fmla="*/ 0 h 1205"/>
              <a:gd name="T23" fmla="*/ 3328 w 3328"/>
              <a:gd name="T24" fmla="*/ 1205 h 1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8" h="1205">
                <a:moveTo>
                  <a:pt x="0" y="0"/>
                </a:moveTo>
                <a:cubicBezTo>
                  <a:pt x="31" y="2"/>
                  <a:pt x="107" y="6"/>
                  <a:pt x="184" y="11"/>
                </a:cubicBezTo>
                <a:cubicBezTo>
                  <a:pt x="261" y="16"/>
                  <a:pt x="354" y="11"/>
                  <a:pt x="461" y="33"/>
                </a:cubicBezTo>
                <a:cubicBezTo>
                  <a:pt x="568" y="56"/>
                  <a:pt x="666" y="83"/>
                  <a:pt x="827" y="145"/>
                </a:cubicBezTo>
                <a:cubicBezTo>
                  <a:pt x="987" y="207"/>
                  <a:pt x="1156" y="290"/>
                  <a:pt x="1428" y="406"/>
                </a:cubicBezTo>
                <a:cubicBezTo>
                  <a:pt x="1699" y="521"/>
                  <a:pt x="2142" y="703"/>
                  <a:pt x="2459" y="836"/>
                </a:cubicBezTo>
                <a:cubicBezTo>
                  <a:pt x="2776" y="970"/>
                  <a:pt x="3051" y="1087"/>
                  <a:pt x="3328" y="1205"/>
                </a:cubicBezTo>
              </a:path>
            </a:pathLst>
          </a:custGeom>
          <a:noFill/>
          <a:ln w="381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314134138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spcBef>
                <a:spcPct val="0"/>
              </a:spcBef>
            </a:pPr>
            <a:endParaRPr lang="en-US" altLang="en-US" smtClean="0">
              <a:solidFill>
                <a:srgbClr val="FFFFFF"/>
              </a:solidFill>
              <a:effectLst/>
              <a:latin typeface="Times New Roman" pitchFamily="18" charset="0"/>
            </a:endParaRPr>
          </a:p>
        </p:txBody>
      </p:sp>
      <p:pic>
        <p:nvPicPr>
          <p:cNvPr id="68611" name="Picture 3"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077913"/>
            <a:ext cx="400367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497388" y="558800"/>
            <a:ext cx="3709987" cy="5378450"/>
            <a:chOff x="3287" y="358"/>
            <a:chExt cx="2337" cy="3388"/>
          </a:xfrm>
        </p:grpSpPr>
        <p:pic>
          <p:nvPicPr>
            <p:cNvPr id="686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6"/>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eaLnBrk="0" hangingPunct="0">
                <a:spcBef>
                  <a:spcPct val="0"/>
                </a:spcBef>
                <a:defRPr/>
              </a:pPr>
              <a:r>
                <a:rPr lang="en-US">
                  <a:solidFill>
                    <a:srgbClr val="FFFFFF"/>
                  </a:solidFill>
                  <a:effectLst>
                    <a:outerShdw blurRad="38100" dist="38100" dir="2700000" algn="tl">
                      <a:srgbClr val="000000"/>
                    </a:outerShdw>
                  </a:effectLst>
                  <a:latin typeface="Arial" pitchFamily="34" charset="0"/>
                </a:rPr>
                <a:t>Random</a:t>
              </a:r>
            </a:p>
          </p:txBody>
        </p:sp>
      </p:grpSp>
      <p:sp>
        <p:nvSpPr>
          <p:cNvPr id="169991" name="Text Box 7"/>
          <p:cNvSpPr txBox="1">
            <a:spLocks noChangeArrowheads="1"/>
          </p:cNvSpPr>
          <p:nvPr/>
        </p:nvSpPr>
        <p:spPr bwMode="auto">
          <a:xfrm>
            <a:off x="5037138" y="161925"/>
            <a:ext cx="2447925"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~20% treatment</a:t>
            </a:r>
          </a:p>
        </p:txBody>
      </p:sp>
      <p:sp>
        <p:nvSpPr>
          <p:cNvPr id="68614" name="Text Box 8"/>
          <p:cNvSpPr txBox="1">
            <a:spLocks noChangeArrowheads="1"/>
          </p:cNvSpPr>
          <p:nvPr/>
        </p:nvSpPr>
        <p:spPr bwMode="auto">
          <a:xfrm>
            <a:off x="571500" y="-339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mtClean="0">
              <a:solidFill>
                <a:srgbClr val="FFFFFF"/>
              </a:solidFill>
              <a:effectLst/>
              <a:latin typeface="Times New Roman" pitchFamily="18" charset="0"/>
            </a:endParaRPr>
          </a:p>
        </p:txBody>
      </p:sp>
    </p:spTree>
    <p:extLst>
      <p:ext uri="{BB962C8B-B14F-4D97-AF65-F5344CB8AC3E}">
        <p14:creationId xmlns:p14="http://schemas.microsoft.com/office/powerpoint/2010/main" val="2096709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smtClean="0"/>
              <a:t>Examples of Area- Treatment Effects</a:t>
            </a:r>
          </a:p>
        </p:txBody>
      </p:sp>
      <p:sp>
        <p:nvSpPr>
          <p:cNvPr id="70659" name="Rectangle 3"/>
          <p:cNvSpPr>
            <a:spLocks noGrp="1" noChangeArrowheads="1"/>
          </p:cNvSpPr>
          <p:nvPr>
            <p:ph type="body" idx="1"/>
          </p:nvPr>
        </p:nvSpPr>
        <p:spPr>
          <a:xfrm>
            <a:off x="719138" y="2009775"/>
            <a:ext cx="7772400" cy="4114800"/>
          </a:xfrm>
        </p:spPr>
        <p:txBody>
          <a:bodyPr/>
          <a:lstStyle/>
          <a:p>
            <a:r>
              <a:rPr lang="en-US" altLang="en-US" sz="3600" b="1" smtClean="0">
                <a:latin typeface="Arial" charset="0"/>
              </a:rPr>
              <a:t>Nature -- Yosemite, Sequoia and Kings Canyon NPs, Gila Wilderness</a:t>
            </a:r>
          </a:p>
          <a:p>
            <a:pPr lvl="1"/>
            <a:r>
              <a:rPr lang="en-US" altLang="en-US" sz="3200" b="1" smtClean="0">
                <a:latin typeface="Arial" charset="0"/>
              </a:rPr>
              <a:t>Natural Fire Programs since 1970’s</a:t>
            </a:r>
          </a:p>
        </p:txBody>
      </p:sp>
    </p:spTree>
    <p:extLst>
      <p:ext uri="{BB962C8B-B14F-4D97-AF65-F5344CB8AC3E}">
        <p14:creationId xmlns:p14="http://schemas.microsoft.com/office/powerpoint/2010/main" val="20073253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58086" name="Presentation" r:id="rId4" imgW="4572000" imgH="3429000" progId="PowerPoint.Show.8">
                  <p:embed/>
                </p:oleObj>
              </mc:Choice>
              <mc:Fallback>
                <p:oleObj name="Presentation" r:id="rId4" imgW="4572000" imgH="3429000"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3" name="Text Box 3"/>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825263706"/>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09" name="Rectangle 5"/>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2710" name="Rectangle 6"/>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2711" name="Rectangle 7"/>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2712" name="Rectangle 8"/>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1979</a:t>
            </a:r>
            <a:endParaRPr lang="en-US" altLang="en-US" smtClean="0">
              <a:solidFill>
                <a:srgbClr val="FFFFFF"/>
              </a:solidFill>
              <a:effectLst/>
              <a:latin typeface="Times New Roman" pitchFamily="18" charset="0"/>
            </a:endParaRPr>
          </a:p>
        </p:txBody>
      </p:sp>
      <p:grpSp>
        <p:nvGrpSpPr>
          <p:cNvPr id="72713" name="Group 9"/>
          <p:cNvGrpSpPr>
            <a:grpSpLocks/>
          </p:cNvGrpSpPr>
          <p:nvPr/>
        </p:nvGrpSpPr>
        <p:grpSpPr bwMode="auto">
          <a:xfrm>
            <a:off x="1524000" y="1590675"/>
            <a:ext cx="7026275" cy="3438525"/>
            <a:chOff x="960" y="1002"/>
            <a:chExt cx="4426" cy="2166"/>
          </a:xfrm>
        </p:grpSpPr>
        <p:grpSp>
          <p:nvGrpSpPr>
            <p:cNvPr id="72728" name="Group 10"/>
            <p:cNvGrpSpPr>
              <a:grpSpLocks/>
            </p:cNvGrpSpPr>
            <p:nvPr/>
          </p:nvGrpSpPr>
          <p:grpSpPr bwMode="auto">
            <a:xfrm>
              <a:off x="3006" y="1022"/>
              <a:ext cx="618" cy="684"/>
              <a:chOff x="3006" y="1022"/>
              <a:chExt cx="618" cy="684"/>
            </a:xfrm>
          </p:grpSpPr>
          <p:sp>
            <p:nvSpPr>
              <p:cNvPr id="72885" name="Line 11"/>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6" name="Line 12"/>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7" name="Line 13"/>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8" name="Line 14"/>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9" name="Line 15"/>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0" name="Line 16"/>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1" name="Line 17"/>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2" name="Line 18"/>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3" name="Line 19"/>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4" name="Line 20"/>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5" name="Line 21"/>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6" name="Line 22"/>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7" name="Line 23"/>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8" name="Line 24"/>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9" name="Line 25"/>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0" name="Line 26"/>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1" name="Line 27"/>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2" name="Line 28"/>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3" name="Line 29"/>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4" name="Line 30"/>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5" name="Line 31"/>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6" name="Line 32"/>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7" name="Line 33"/>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8" name="Line 34"/>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9" name="Line 35"/>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0" name="Line 36"/>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1" name="Line 37"/>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2" name="Line 38"/>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3" name="Line 39"/>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29" name="Line 40"/>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0" name="Line 41"/>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1" name="Line 42"/>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2" name="Line 43"/>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3" name="Line 44"/>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4" name="Line 45"/>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5" name="Line 46"/>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6" name="Line 47"/>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7" name="Line 48"/>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8" name="Line 49"/>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9" name="Line 50"/>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0" name="Line 51"/>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1" name="Freeform 52"/>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2" name="Line 53"/>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3" name="Line 54"/>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4" name="Line 55"/>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5" name="Line 56"/>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6" name="Line 57"/>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7" name="Line 58"/>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8" name="Line 59"/>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9" name="Line 60"/>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0" name="Line 61"/>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1" name="Line 62"/>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2" name="Line 63"/>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3" name="Line 64"/>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4" name="Line 65"/>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5" name="Line 66"/>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6" name="Line 67"/>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7" name="Line 68"/>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8" name="Line 69"/>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9" name="Line 70"/>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0" name="Line 71"/>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1" name="Line 72"/>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2" name="Line 73"/>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3" name="Line 74"/>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4" name="Line 75"/>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5" name="Freeform 76"/>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6" name="Rectangle 77"/>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67" name="Line 78"/>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8" name="Line 79"/>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9" name="Line 80"/>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0" name="Freeform 81"/>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1" name="Rectangle 82"/>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72" name="Line 83"/>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3" name="Freeform 84"/>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4" name="Freeform 85"/>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5" name="Line 86"/>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6" name="Freeform 87"/>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7" name="Line 88"/>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8" name="Freeform 89"/>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9" name="Line 90"/>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0" name="Line 91"/>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1" name="Freeform 92"/>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2" name="Line 93"/>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3" name="Line 94"/>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4" name="Line 95"/>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5" name="Line 96"/>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6" name="Line 97"/>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7" name="Line 98"/>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8" name="Line 99"/>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9" name="Line 100"/>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0" name="Line 101"/>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1" name="Line 102"/>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2" name="Line 103"/>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3" name="Line 104"/>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4" name="Line 105"/>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5" name="Line 106"/>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6" name="Line 107"/>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7" name="Line 108"/>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8" name="Line 109"/>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9" name="Line 110"/>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0" name="Freeform 111"/>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1" name="Line 112"/>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2" name="Freeform 113"/>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3" name="Line 114"/>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4" name="Rectangle 115"/>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05" name="Line 116"/>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6" name="Line 117"/>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7" name="Line 118"/>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8" name="Freeform 119"/>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9" name="Line 120"/>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0" name="Freeform 121"/>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1" name="Rectangle 122"/>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12" name="Line 123"/>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3" name="Freeform 124"/>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4" name="Line 125"/>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5" name="Line 126"/>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6" name="Line 127"/>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7" name="Line 128"/>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8" name="Line 129"/>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9" name="Line 130"/>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0" name="Line 131"/>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1" name="Line 132"/>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2" name="Line 133"/>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3" name="Line 134"/>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4" name="Line 135"/>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5" name="Line 136"/>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6" name="Line 137"/>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7" name="Line 138"/>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8" name="Line 139"/>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9" name="Line 140"/>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0" name="Line 141"/>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1" name="Line 142"/>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2" name="Line 143"/>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3" name="Line 144"/>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4" name="Line 145"/>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5" name="Line 146"/>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6" name="Line 147"/>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7" name="Line 148"/>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8" name="Line 149"/>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9" name="Line 150"/>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0" name="Line 151"/>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1" name="Line 152"/>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2" name="Line 153"/>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3" name="Line 154"/>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4" name="Line 155"/>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5" name="Line 156"/>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6" name="Line 157"/>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7" name="Line 158"/>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8" name="Line 159"/>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9" name="Line 160"/>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0" name="Line 161"/>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1" name="Line 162"/>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2" name="Line 163"/>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3" name="Line 164"/>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4" name="Line 165"/>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5" name="Line 166"/>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6" name="Line 167"/>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7" name="Line 168"/>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8" name="Line 169"/>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9" name="Line 170"/>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0" name="Line 171"/>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1" name="Line 172"/>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2" name="Line 173"/>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3" name="Line 174"/>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4" name="Line 175"/>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5" name="Line 176"/>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6" name="Line 177"/>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7" name="Line 178"/>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8" name="Line 179"/>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9" name="Line 180"/>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0" name="Line 181"/>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1" name="Line 182"/>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2" name="Line 183"/>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3" name="Line 184"/>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4" name="Line 185"/>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5" name="Line 186"/>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6" name="Line 187"/>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7" name="Line 188"/>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8" name="Line 189"/>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9" name="Line 190"/>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0" name="Rectangle 191"/>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81" name="Rectangle 192"/>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2882" name="Rectangle 193"/>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2883" name="Rectangle 194"/>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2884" name="Freeform 195"/>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2714" name="Group 196"/>
          <p:cNvGrpSpPr>
            <a:grpSpLocks/>
          </p:cNvGrpSpPr>
          <p:nvPr/>
        </p:nvGrpSpPr>
        <p:grpSpPr bwMode="auto">
          <a:xfrm>
            <a:off x="200025" y="6489700"/>
            <a:ext cx="1066800" cy="260350"/>
            <a:chOff x="126" y="4088"/>
            <a:chExt cx="672" cy="164"/>
          </a:xfrm>
        </p:grpSpPr>
        <p:grpSp>
          <p:nvGrpSpPr>
            <p:cNvPr id="72716" name="Group 197"/>
            <p:cNvGrpSpPr>
              <a:grpSpLocks/>
            </p:cNvGrpSpPr>
            <p:nvPr/>
          </p:nvGrpSpPr>
          <p:grpSpPr bwMode="auto">
            <a:xfrm>
              <a:off x="328" y="4088"/>
              <a:ext cx="470" cy="164"/>
              <a:chOff x="328" y="4088"/>
              <a:chExt cx="470" cy="164"/>
            </a:xfrm>
          </p:grpSpPr>
          <p:sp>
            <p:nvSpPr>
              <p:cNvPr id="72724" name="Freeform 198"/>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5" name="Freeform 199"/>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6" name="Freeform 200"/>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7" name="Freeform 201"/>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17" name="Freeform 202"/>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18" name="Freeform 203"/>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19" name="Freeform 204"/>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0" name="Freeform 205"/>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1" name="Freeform 206"/>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2" name="Freeform 207"/>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3" name="Freeform 208"/>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15" name="Text Box 209"/>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564718485"/>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733" name="Rectangle 5"/>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3734" name="Rectangle 6"/>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3735" name="Rectangle 7"/>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3736" name="Rectangle 8"/>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1986</a:t>
            </a:r>
            <a:endParaRPr lang="en-US" altLang="en-US" smtClean="0">
              <a:solidFill>
                <a:srgbClr val="FFFFFF"/>
              </a:solidFill>
              <a:effectLst/>
              <a:latin typeface="Times New Roman" pitchFamily="18" charset="0"/>
            </a:endParaRPr>
          </a:p>
        </p:txBody>
      </p:sp>
      <p:grpSp>
        <p:nvGrpSpPr>
          <p:cNvPr id="73737" name="Group 9"/>
          <p:cNvGrpSpPr>
            <a:grpSpLocks/>
          </p:cNvGrpSpPr>
          <p:nvPr/>
        </p:nvGrpSpPr>
        <p:grpSpPr bwMode="auto">
          <a:xfrm>
            <a:off x="1524000" y="1590675"/>
            <a:ext cx="7026275" cy="3438525"/>
            <a:chOff x="960" y="1002"/>
            <a:chExt cx="4426" cy="2166"/>
          </a:xfrm>
        </p:grpSpPr>
        <p:grpSp>
          <p:nvGrpSpPr>
            <p:cNvPr id="73983" name="Group 10"/>
            <p:cNvGrpSpPr>
              <a:grpSpLocks/>
            </p:cNvGrpSpPr>
            <p:nvPr/>
          </p:nvGrpSpPr>
          <p:grpSpPr bwMode="auto">
            <a:xfrm>
              <a:off x="3006" y="1022"/>
              <a:ext cx="618" cy="684"/>
              <a:chOff x="3006" y="1022"/>
              <a:chExt cx="618" cy="684"/>
            </a:xfrm>
          </p:grpSpPr>
          <p:sp>
            <p:nvSpPr>
              <p:cNvPr id="74140" name="Line 11"/>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1" name="Line 12"/>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2" name="Line 13"/>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3" name="Line 14"/>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4" name="Line 15"/>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5" name="Line 16"/>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6" name="Line 17"/>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7" name="Line 18"/>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8" name="Line 19"/>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9" name="Line 20"/>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0" name="Line 21"/>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1" name="Line 22"/>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2" name="Line 23"/>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3" name="Line 24"/>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4" name="Line 25"/>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5" name="Line 26"/>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6" name="Line 27"/>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7" name="Line 28"/>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8" name="Line 29"/>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9" name="Line 30"/>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0" name="Line 31"/>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1" name="Line 32"/>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2" name="Line 33"/>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3" name="Line 34"/>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4" name="Line 35"/>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5" name="Line 36"/>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6" name="Line 37"/>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7" name="Line 38"/>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8" name="Line 39"/>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984" name="Line 40"/>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5" name="Line 41"/>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6" name="Line 42"/>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7" name="Line 43"/>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8" name="Line 44"/>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9" name="Line 45"/>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0" name="Line 46"/>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1" name="Line 47"/>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2" name="Line 48"/>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3" name="Line 49"/>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4" name="Line 50"/>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5" name="Line 51"/>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6" name="Freeform 52"/>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7" name="Line 53"/>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8" name="Line 54"/>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9" name="Line 55"/>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0" name="Line 56"/>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1" name="Line 57"/>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2" name="Line 58"/>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3" name="Line 59"/>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4" name="Line 60"/>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5" name="Line 61"/>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6" name="Line 62"/>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7" name="Line 63"/>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8" name="Line 64"/>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9" name="Line 65"/>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0" name="Line 66"/>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1" name="Line 67"/>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2" name="Line 68"/>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3" name="Line 69"/>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4" name="Line 70"/>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5" name="Line 71"/>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6" name="Line 72"/>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7" name="Line 73"/>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8" name="Line 74"/>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9" name="Line 75"/>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0" name="Freeform 76"/>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1" name="Rectangle 77"/>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22" name="Line 78"/>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3" name="Line 79"/>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4" name="Line 80"/>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5" name="Freeform 81"/>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6" name="Rectangle 82"/>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27" name="Line 83"/>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8" name="Freeform 84"/>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9" name="Freeform 85"/>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0" name="Line 86"/>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1" name="Freeform 87"/>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2" name="Line 88"/>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3" name="Freeform 89"/>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4" name="Line 90"/>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5" name="Line 91"/>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6" name="Freeform 92"/>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7" name="Line 93"/>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8" name="Line 94"/>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9" name="Line 95"/>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0" name="Line 96"/>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1" name="Line 97"/>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2" name="Line 98"/>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3" name="Line 99"/>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4" name="Line 100"/>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5" name="Line 101"/>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6" name="Line 102"/>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7" name="Line 103"/>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8" name="Line 104"/>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9" name="Line 105"/>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0" name="Line 106"/>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1" name="Line 107"/>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2" name="Line 108"/>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3" name="Line 109"/>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4" name="Line 110"/>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5" name="Freeform 111"/>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6" name="Line 112"/>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7" name="Freeform 113"/>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8" name="Line 114"/>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9" name="Rectangle 115"/>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60" name="Line 116"/>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1" name="Line 117"/>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2" name="Line 118"/>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3" name="Freeform 119"/>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4" name="Line 120"/>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5" name="Freeform 121"/>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6" name="Rectangle 122"/>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67" name="Line 123"/>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8" name="Freeform 124"/>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9" name="Line 125"/>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0" name="Line 126"/>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1" name="Line 127"/>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2" name="Line 128"/>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3" name="Line 129"/>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4" name="Line 130"/>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5" name="Line 131"/>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6" name="Line 132"/>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7" name="Line 133"/>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8" name="Line 134"/>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9" name="Line 135"/>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0" name="Line 136"/>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1" name="Line 137"/>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2" name="Line 138"/>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3" name="Line 139"/>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4" name="Line 140"/>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5" name="Line 141"/>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6" name="Line 142"/>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7" name="Line 143"/>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8" name="Line 144"/>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9" name="Line 145"/>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0" name="Line 146"/>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1" name="Line 147"/>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2" name="Line 148"/>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3" name="Line 149"/>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4" name="Line 150"/>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5" name="Line 151"/>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6" name="Line 152"/>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7" name="Line 153"/>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8" name="Line 154"/>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9" name="Line 155"/>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0" name="Line 156"/>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1" name="Line 157"/>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2" name="Line 158"/>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3" name="Line 159"/>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4" name="Line 160"/>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5" name="Line 161"/>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6" name="Line 162"/>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7" name="Line 163"/>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8" name="Line 164"/>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9" name="Line 165"/>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0" name="Line 166"/>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1" name="Line 167"/>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2" name="Line 168"/>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3" name="Line 169"/>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4" name="Line 170"/>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5" name="Line 171"/>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6" name="Line 172"/>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7" name="Line 173"/>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8" name="Line 174"/>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9" name="Line 175"/>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0" name="Line 176"/>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1" name="Line 177"/>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2" name="Line 178"/>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3" name="Line 179"/>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4" name="Line 180"/>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5" name="Line 181"/>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6" name="Line 182"/>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7" name="Line 183"/>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8" name="Line 184"/>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9" name="Line 185"/>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0" name="Line 186"/>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1" name="Line 187"/>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2" name="Line 188"/>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3" name="Line 189"/>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4" name="Line 190"/>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5" name="Rectangle 191"/>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136" name="Rectangle 192"/>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4137" name="Rectangle 193"/>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4138" name="Rectangle 194"/>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4139" name="Freeform 195"/>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3738" name="Group 196"/>
          <p:cNvGrpSpPr>
            <a:grpSpLocks/>
          </p:cNvGrpSpPr>
          <p:nvPr/>
        </p:nvGrpSpPr>
        <p:grpSpPr bwMode="auto">
          <a:xfrm>
            <a:off x="85725" y="609600"/>
            <a:ext cx="5095875" cy="5410200"/>
            <a:chOff x="54" y="384"/>
            <a:chExt cx="3210" cy="3408"/>
          </a:xfrm>
        </p:grpSpPr>
        <p:sp>
          <p:nvSpPr>
            <p:cNvPr id="73753" name="Line 197"/>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4" name="Freeform 198"/>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5" name="Line 199"/>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6" name="Freeform 200"/>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7" name="Line 201"/>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8" name="Rectangle 202"/>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759" name="Line 203"/>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0" name="Line 204"/>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1" name="Line 205"/>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2" name="Line 206"/>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3" name="Line 207"/>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4" name="Freeform 208"/>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5" name="Line 209"/>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6" name="Freeform 210"/>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7" name="Line 211"/>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8" name="Line 212"/>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9" name="Line 213"/>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0" name="Line 214"/>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1" name="Line 215"/>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2" name="Freeform 216"/>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3" name="Line 217"/>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4" name="Line 218"/>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5" name="Line 219"/>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6" name="Line 220"/>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7" name="Line 221"/>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8" name="Line 222"/>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9" name="Line 223"/>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0" name="Line 224"/>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1" name="Line 225"/>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2" name="Line 226"/>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3" name="Line 227"/>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4" name="Line 228"/>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5" name="Line 229"/>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6" name="Line 230"/>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7" name="Line 231"/>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8" name="Line 232"/>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9" name="Line 233"/>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0" name="Line 234"/>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1" name="Line 235"/>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2" name="Line 236"/>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3" name="Line 237"/>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4" name="Line 238"/>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5" name="Line 239"/>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6" name="Line 240"/>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7" name="Line 241"/>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8" name="Line 242"/>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9" name="Line 243"/>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0" name="Line 244"/>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1" name="Line 245"/>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2" name="Line 246"/>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3" name="Line 247"/>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4" name="Line 248"/>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5" name="Line 249"/>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6" name="Line 250"/>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7" name="Line 251"/>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8" name="Line 252"/>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9" name="Line 253"/>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0" name="Line 254"/>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1" name="Line 255"/>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2" name="Line 256"/>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3" name="Line 257"/>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4" name="Line 258"/>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5" name="Line 259"/>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6" name="Freeform 260"/>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7" name="Rectangle 261"/>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818" name="Line 262"/>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9" name="Line 263"/>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0" name="Freeform 264"/>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1" name="Line 265"/>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2" name="Line 266"/>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3" name="Freeform 267"/>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4" name="Line 268"/>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5" name="Line 269"/>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6" name="Freeform 270"/>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7" name="Line 271"/>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8" name="Line 272"/>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9" name="Line 273"/>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0" name="Line 274"/>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1" name="Freeform 275"/>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2" name="Line 276"/>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3" name="Freeform 277"/>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4" name="Line 278"/>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5" name="Line 279"/>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6" name="Line 280"/>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7" name="Line 281"/>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8" name="Line 282"/>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9" name="Line 283"/>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0" name="Line 284"/>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1" name="Line 285"/>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2" name="Line 286"/>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3" name="Line 287"/>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4" name="Line 288"/>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5" name="Line 289"/>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6" name="Line 290"/>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7" name="Line 291"/>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8" name="Line 292"/>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9" name="Line 293"/>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0" name="Line 294"/>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1" name="Line 295"/>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2" name="Line 296"/>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3" name="Line 297"/>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4" name="Line 298"/>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5" name="Freeform 299"/>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6" name="Line 300"/>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7" name="Line 301"/>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8" name="Line 302"/>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9" name="Line 303"/>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0" name="Line 304"/>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1" name="Line 305"/>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2" name="Line 306"/>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3" name="Line 307"/>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4" name="Line 308"/>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5" name="Line 309"/>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6" name="Line 310"/>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7" name="Line 311"/>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8" name="Line 312"/>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9" name="Line 313"/>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0" name="Line 314"/>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1" name="Freeform 315"/>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2" name="Freeform 316"/>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3" name="Line 317"/>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4" name="Line 318"/>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5" name="Line 319"/>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6" name="Line 320"/>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7" name="Line 321"/>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8" name="Line 322"/>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9" name="Line 323"/>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0" name="Line 324"/>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1" name="Line 325"/>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2" name="Line 326"/>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3" name="Line 327"/>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4" name="Line 328"/>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5" name="Line 329"/>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6" name="Line 330"/>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7" name="Line 331"/>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8" name="Line 332"/>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9" name="Line 333"/>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0" name="Line 334"/>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1" name="Line 335"/>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2" name="Line 336"/>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3" name="Line 337"/>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4" name="Line 338"/>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5" name="Line 339"/>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6" name="Line 340"/>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7" name="Line 341"/>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8" name="Line 342"/>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9" name="Line 343"/>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0" name="Line 344"/>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1" name="Line 345"/>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2" name="Line 346"/>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3" name="Line 347"/>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4" name="Line 348"/>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5" name="Line 349"/>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6" name="Line 350"/>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7" name="Line 351"/>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8" name="Line 352"/>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9" name="Line 353"/>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0" name="Line 354"/>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1" name="Line 355"/>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2" name="Line 356"/>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3" name="Line 357"/>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4" name="Line 358"/>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5" name="Line 359"/>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6" name="Line 360"/>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7" name="Line 361"/>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8" name="Line 362"/>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9" name="Line 363"/>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0" name="Line 364"/>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1" name="Line 365"/>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2" name="Line 366"/>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3" name="Line 367"/>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4" name="Line 368"/>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5" name="Line 369"/>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6" name="Line 370"/>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7" name="Line 371"/>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8" name="Line 372"/>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9" name="Line 373"/>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0" name="Line 374"/>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1" name="Line 375"/>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2" name="Line 376"/>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3" name="Line 377"/>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4" name="Line 378"/>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5" name="Line 379"/>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6" name="Line 380"/>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7" name="Line 381"/>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8" name="Line 382"/>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9" name="Line 383"/>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0" name="Line 384"/>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1" name="Line 385"/>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2" name="Line 386"/>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3" name="Line 387"/>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4" name="Line 388"/>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5" name="Line 389"/>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6" name="Line 390"/>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7" name="Line 391"/>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8" name="Line 392"/>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9" name="Line 393"/>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0" name="Freeform 394"/>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1" name="Line 395"/>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2" name="Line 396"/>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3" name="Line 397"/>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4" name="Line 398"/>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5" name="Line 399"/>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6" name="Line 400"/>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7" name="Line 401"/>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8" name="Line 402"/>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9" name="Line 403"/>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0" name="Line 404"/>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1" name="Line 405"/>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2" name="Line 406"/>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3" name="Line 407"/>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4" name="Line 408"/>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5" name="Line 409"/>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6" name="Line 410"/>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7" name="Line 411"/>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8" name="Line 412"/>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9" name="Line 413"/>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0" name="Line 414"/>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1" name="Line 415"/>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2" name="Rectangle 416"/>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3" name="Line 417"/>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4" name="Rectangle 418"/>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5" name="Line 419"/>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6" name="Line 420"/>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7" name="Freeform 421"/>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8" name="Rectangle 422"/>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9" name="Rectangle 423"/>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3980" name="Rectangle 424"/>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3981" name="Rectangle 425"/>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3982" name="Freeform 426"/>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3739" name="Group 427"/>
          <p:cNvGrpSpPr>
            <a:grpSpLocks/>
          </p:cNvGrpSpPr>
          <p:nvPr/>
        </p:nvGrpSpPr>
        <p:grpSpPr bwMode="auto">
          <a:xfrm>
            <a:off x="200025" y="6489700"/>
            <a:ext cx="1066800" cy="260350"/>
            <a:chOff x="126" y="4088"/>
            <a:chExt cx="672" cy="164"/>
          </a:xfrm>
        </p:grpSpPr>
        <p:grpSp>
          <p:nvGrpSpPr>
            <p:cNvPr id="73741" name="Group 428"/>
            <p:cNvGrpSpPr>
              <a:grpSpLocks/>
            </p:cNvGrpSpPr>
            <p:nvPr/>
          </p:nvGrpSpPr>
          <p:grpSpPr bwMode="auto">
            <a:xfrm>
              <a:off x="328" y="4088"/>
              <a:ext cx="470" cy="164"/>
              <a:chOff x="328" y="4088"/>
              <a:chExt cx="470" cy="164"/>
            </a:xfrm>
          </p:grpSpPr>
          <p:sp>
            <p:nvSpPr>
              <p:cNvPr id="73749" name="Freeform 429"/>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0" name="Freeform 430"/>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1" name="Freeform 431"/>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2" name="Freeform 432"/>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742" name="Freeform 433"/>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3" name="Freeform 434"/>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4" name="Freeform 435"/>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5" name="Freeform 436"/>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6" name="Freeform 437"/>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7" name="Freeform 438"/>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8" name="Freeform 439"/>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740" name="Text Box 440"/>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222600295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6" name="Group 4"/>
          <p:cNvGrpSpPr>
            <a:grpSpLocks/>
          </p:cNvGrpSpPr>
          <p:nvPr/>
        </p:nvGrpSpPr>
        <p:grpSpPr bwMode="auto">
          <a:xfrm>
            <a:off x="85725" y="609600"/>
            <a:ext cx="5095875" cy="5410200"/>
            <a:chOff x="54" y="384"/>
            <a:chExt cx="3210" cy="3408"/>
          </a:xfrm>
        </p:grpSpPr>
        <p:sp>
          <p:nvSpPr>
            <p:cNvPr id="75248" name="Line 5"/>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9" name="Freeform 6"/>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0" name="Line 7"/>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1" name="Freeform 8"/>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2" name="Line 9"/>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3" name="Rectangle 10"/>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254" name="Line 11"/>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5" name="Line 12"/>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6" name="Line 13"/>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7" name="Line 14"/>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8" name="Line 15"/>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9" name="Freeform 16"/>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0" name="Line 17"/>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1" name="Freeform 18"/>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2" name="Line 19"/>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3" name="Line 20"/>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4" name="Line 21"/>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5" name="Line 22"/>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6" name="Line 23"/>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7" name="Freeform 24"/>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8" name="Line 25"/>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9" name="Line 26"/>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0" name="Line 27"/>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1" name="Line 28"/>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2" name="Line 29"/>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3" name="Line 30"/>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4" name="Line 31"/>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5" name="Line 32"/>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6" name="Line 33"/>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7" name="Line 34"/>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8" name="Line 35"/>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9" name="Line 36"/>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0" name="Line 37"/>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1" name="Line 38"/>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2" name="Line 39"/>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3" name="Line 40"/>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4" name="Line 41"/>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5" name="Line 42"/>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6" name="Line 43"/>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7" name="Line 44"/>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8" name="Line 45"/>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9" name="Line 46"/>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0" name="Line 47"/>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1" name="Line 48"/>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2" name="Line 49"/>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3" name="Line 50"/>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4" name="Line 51"/>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5" name="Line 52"/>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6" name="Line 53"/>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7" name="Line 54"/>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8" name="Line 55"/>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9" name="Line 56"/>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0" name="Line 57"/>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1" name="Line 58"/>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2" name="Line 59"/>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3" name="Line 60"/>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4" name="Line 61"/>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5" name="Line 62"/>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6" name="Line 63"/>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7" name="Line 64"/>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8" name="Line 65"/>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9" name="Line 66"/>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0" name="Line 67"/>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1" name="Freeform 68"/>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2" name="Rectangle 69"/>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313" name="Line 70"/>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4" name="Line 71"/>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5" name="Freeform 72"/>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6" name="Line 73"/>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7" name="Line 74"/>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8" name="Freeform 75"/>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9" name="Line 76"/>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0" name="Line 77"/>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1" name="Freeform 78"/>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2" name="Line 79"/>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3" name="Line 80"/>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4" name="Line 81"/>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5" name="Line 82"/>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6" name="Freeform 83"/>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7" name="Line 84"/>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8" name="Freeform 85"/>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9" name="Line 86"/>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0" name="Line 87"/>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1" name="Line 88"/>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2" name="Line 89"/>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3" name="Line 90"/>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4" name="Line 91"/>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5" name="Line 92"/>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6" name="Line 93"/>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7" name="Line 94"/>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8" name="Line 95"/>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9" name="Line 96"/>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0" name="Line 97"/>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1" name="Line 98"/>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2" name="Line 99"/>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3" name="Line 100"/>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4" name="Line 101"/>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5" name="Line 102"/>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6" name="Line 103"/>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7" name="Line 104"/>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8" name="Line 105"/>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9" name="Line 106"/>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0" name="Freeform 107"/>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1" name="Line 108"/>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2" name="Line 109"/>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3" name="Line 110"/>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4" name="Line 111"/>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5" name="Line 112"/>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6" name="Line 113"/>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7" name="Line 114"/>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8" name="Line 115"/>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9" name="Line 116"/>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0" name="Line 117"/>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1" name="Line 118"/>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2" name="Line 119"/>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3" name="Line 120"/>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4" name="Line 121"/>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5" name="Line 122"/>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6" name="Freeform 123"/>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7" name="Freeform 124"/>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8" name="Line 125"/>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9" name="Line 126"/>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0" name="Line 127"/>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1" name="Line 128"/>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2" name="Line 129"/>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3" name="Line 130"/>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4" name="Line 131"/>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5" name="Line 132"/>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6" name="Line 133"/>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7" name="Line 134"/>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8" name="Line 135"/>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9" name="Line 136"/>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0" name="Line 137"/>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1" name="Line 138"/>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2" name="Line 139"/>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3" name="Line 140"/>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4" name="Line 141"/>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5" name="Line 142"/>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6" name="Line 143"/>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7" name="Line 144"/>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8" name="Line 145"/>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9" name="Line 146"/>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0" name="Line 147"/>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1" name="Line 148"/>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2" name="Line 149"/>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3" name="Line 150"/>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4" name="Line 151"/>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5" name="Line 152"/>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6" name="Line 153"/>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7" name="Line 154"/>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8" name="Line 155"/>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9" name="Line 156"/>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0" name="Line 157"/>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1" name="Line 158"/>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2" name="Line 159"/>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3" name="Line 160"/>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4" name="Line 161"/>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5" name="Line 162"/>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6" name="Line 163"/>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7" name="Line 164"/>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8" name="Line 165"/>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9" name="Line 166"/>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0" name="Line 167"/>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1" name="Line 168"/>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2" name="Line 169"/>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3" name="Line 170"/>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4" name="Line 171"/>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5" name="Line 172"/>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6" name="Line 173"/>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7" name="Line 174"/>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8" name="Line 175"/>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9" name="Line 176"/>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0" name="Line 177"/>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1" name="Line 178"/>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2" name="Line 179"/>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3" name="Line 180"/>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4" name="Line 181"/>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5" name="Line 182"/>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6" name="Line 183"/>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7" name="Line 184"/>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8" name="Line 185"/>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9" name="Line 186"/>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0" name="Line 187"/>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1" name="Line 188"/>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2" name="Line 189"/>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3" name="Line 190"/>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4" name="Line 191"/>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5" name="Line 192"/>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6" name="Line 193"/>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7" name="Line 194"/>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8" name="Line 195"/>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9" name="Line 196"/>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0" name="Line 197"/>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1" name="Line 198"/>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2" name="Line 199"/>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3" name="Line 200"/>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4" name="Line 201"/>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5" name="Freeform 202"/>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6" name="Line 203"/>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7" name="Line 204"/>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8" name="Line 205"/>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9" name="Line 206"/>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0" name="Line 207"/>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1" name="Line 208"/>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2" name="Line 209"/>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3" name="Line 210"/>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4" name="Line 211"/>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5" name="Line 212"/>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6" name="Line 213"/>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7" name="Line 214"/>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8" name="Line 215"/>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9" name="Line 216"/>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0" name="Line 217"/>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1" name="Line 218"/>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2" name="Line 219"/>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3" name="Line 220"/>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4" name="Line 221"/>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5" name="Line 222"/>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6" name="Line 223"/>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7" name="Rectangle 224"/>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68" name="Line 225"/>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9" name="Rectangle 226"/>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70" name="Line 227"/>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1" name="Line 228"/>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2" name="Freeform 229"/>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3" name="Rectangle 230"/>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74" name="Rectangle 231"/>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5475" name="Rectangle 232"/>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5476" name="Rectangle 233"/>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5477" name="Freeform 234"/>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4757" name="Group 235"/>
          <p:cNvGrpSpPr>
            <a:grpSpLocks/>
          </p:cNvGrpSpPr>
          <p:nvPr/>
        </p:nvGrpSpPr>
        <p:grpSpPr bwMode="auto">
          <a:xfrm>
            <a:off x="1524000" y="1590675"/>
            <a:ext cx="7026275" cy="3438525"/>
            <a:chOff x="960" y="1002"/>
            <a:chExt cx="4426" cy="2166"/>
          </a:xfrm>
        </p:grpSpPr>
        <p:grpSp>
          <p:nvGrpSpPr>
            <p:cNvPr id="75062" name="Group 236"/>
            <p:cNvGrpSpPr>
              <a:grpSpLocks/>
            </p:cNvGrpSpPr>
            <p:nvPr/>
          </p:nvGrpSpPr>
          <p:grpSpPr bwMode="auto">
            <a:xfrm>
              <a:off x="3006" y="1022"/>
              <a:ext cx="618" cy="684"/>
              <a:chOff x="3006" y="1022"/>
              <a:chExt cx="618" cy="684"/>
            </a:xfrm>
          </p:grpSpPr>
          <p:sp>
            <p:nvSpPr>
              <p:cNvPr id="75219" name="Line 237"/>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0" name="Line 238"/>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1" name="Line 239"/>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2" name="Line 240"/>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3" name="Line 241"/>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4" name="Line 242"/>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5" name="Line 243"/>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6" name="Line 244"/>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7" name="Line 245"/>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8" name="Line 246"/>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9" name="Line 247"/>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0" name="Line 248"/>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1" name="Line 249"/>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2" name="Line 250"/>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3" name="Line 251"/>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4" name="Line 252"/>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5" name="Line 253"/>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6" name="Line 254"/>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7" name="Line 255"/>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8" name="Line 256"/>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9" name="Line 257"/>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0" name="Line 258"/>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1" name="Line 259"/>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2" name="Line 260"/>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3" name="Line 261"/>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4" name="Line 262"/>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5" name="Line 263"/>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6" name="Line 264"/>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7" name="Line 265"/>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063" name="Line 266"/>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4" name="Line 267"/>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5" name="Line 268"/>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6" name="Line 269"/>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7" name="Line 270"/>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8" name="Line 271"/>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9" name="Line 272"/>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0" name="Line 273"/>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1" name="Line 274"/>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2" name="Line 275"/>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3" name="Line 276"/>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4" name="Line 277"/>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5" name="Freeform 278"/>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6" name="Line 279"/>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7" name="Line 280"/>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8" name="Line 281"/>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9" name="Line 282"/>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0" name="Line 283"/>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1" name="Line 284"/>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2" name="Line 285"/>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3" name="Line 286"/>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4" name="Line 287"/>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5" name="Line 288"/>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6" name="Line 289"/>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7" name="Line 290"/>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8" name="Line 291"/>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9" name="Line 292"/>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0" name="Line 293"/>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1" name="Line 294"/>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2" name="Line 295"/>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3" name="Line 296"/>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4" name="Line 297"/>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5" name="Line 298"/>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6" name="Line 299"/>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7" name="Line 300"/>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8" name="Line 301"/>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9" name="Freeform 302"/>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0" name="Rectangle 303"/>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01" name="Line 304"/>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2" name="Line 305"/>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3" name="Line 306"/>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4" name="Freeform 307"/>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5" name="Rectangle 308"/>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06" name="Line 309"/>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7" name="Freeform 310"/>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8" name="Freeform 311"/>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9" name="Line 312"/>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0" name="Freeform 313"/>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1" name="Line 314"/>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2" name="Freeform 315"/>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3" name="Line 316"/>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4" name="Line 317"/>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5" name="Freeform 318"/>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6" name="Line 319"/>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7" name="Line 320"/>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8" name="Line 321"/>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9" name="Line 322"/>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0" name="Line 323"/>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1" name="Line 324"/>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2" name="Line 325"/>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3" name="Line 326"/>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4" name="Line 327"/>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5" name="Line 328"/>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6" name="Line 329"/>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7" name="Line 330"/>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8" name="Line 331"/>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9" name="Line 332"/>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0" name="Line 333"/>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1" name="Line 334"/>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2" name="Line 335"/>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3" name="Line 336"/>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4" name="Freeform 337"/>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5" name="Line 338"/>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6" name="Freeform 339"/>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7" name="Line 340"/>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8" name="Rectangle 341"/>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39" name="Line 342"/>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0" name="Line 343"/>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1" name="Line 344"/>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2" name="Freeform 345"/>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3" name="Line 346"/>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4" name="Freeform 347"/>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5" name="Rectangle 348"/>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46" name="Line 349"/>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7" name="Freeform 350"/>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8" name="Line 351"/>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9" name="Line 352"/>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0" name="Line 353"/>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1" name="Line 354"/>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2" name="Line 355"/>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3" name="Line 356"/>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4" name="Line 357"/>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5" name="Line 358"/>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6" name="Line 359"/>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7" name="Line 360"/>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8" name="Line 361"/>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9" name="Line 362"/>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0" name="Line 363"/>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1" name="Line 364"/>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2" name="Line 365"/>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3" name="Line 366"/>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4" name="Line 367"/>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5" name="Line 368"/>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6" name="Line 369"/>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7" name="Line 370"/>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8" name="Line 371"/>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9" name="Line 372"/>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0" name="Line 373"/>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1" name="Line 374"/>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2" name="Line 375"/>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3" name="Line 376"/>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4" name="Line 377"/>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5" name="Line 378"/>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6" name="Line 379"/>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7" name="Line 380"/>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8" name="Line 381"/>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9" name="Line 382"/>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0" name="Line 383"/>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1" name="Line 384"/>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2" name="Line 385"/>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3" name="Line 386"/>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4" name="Line 387"/>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5" name="Line 388"/>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6" name="Line 389"/>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7" name="Line 390"/>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8" name="Line 391"/>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9" name="Line 392"/>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0" name="Line 393"/>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1" name="Line 394"/>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2" name="Line 395"/>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3" name="Line 396"/>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4" name="Line 397"/>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5" name="Line 398"/>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6" name="Line 399"/>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7" name="Line 400"/>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8" name="Line 401"/>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9" name="Line 402"/>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0" name="Line 403"/>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1" name="Line 404"/>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2" name="Line 405"/>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3" name="Line 406"/>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4" name="Line 407"/>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5" name="Line 408"/>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6" name="Line 409"/>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7" name="Line 410"/>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8" name="Line 411"/>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9" name="Line 412"/>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0" name="Line 413"/>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1" name="Line 414"/>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2" name="Line 415"/>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3" name="Line 416"/>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4" name="Rectangle 417"/>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215" name="Rectangle 418"/>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5216" name="Rectangle 419"/>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5217" name="Rectangle 420"/>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5218" name="Freeform 421"/>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4758" name="Group 422"/>
          <p:cNvGrpSpPr>
            <a:grpSpLocks/>
          </p:cNvGrpSpPr>
          <p:nvPr/>
        </p:nvGrpSpPr>
        <p:grpSpPr bwMode="auto">
          <a:xfrm>
            <a:off x="1219200" y="990600"/>
            <a:ext cx="4724400" cy="5105400"/>
            <a:chOff x="768" y="624"/>
            <a:chExt cx="2976" cy="3216"/>
          </a:xfrm>
        </p:grpSpPr>
        <p:sp>
          <p:nvSpPr>
            <p:cNvPr id="74778" name="Rectangle 423"/>
            <p:cNvSpPr>
              <a:spLocks noChangeArrowheads="1"/>
            </p:cNvSpPr>
            <p:nvPr/>
          </p:nvSpPr>
          <p:spPr bwMode="auto">
            <a:xfrm>
              <a:off x="2244" y="382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79" name="Line 424"/>
            <p:cNvSpPr>
              <a:spLocks noChangeShapeType="1"/>
            </p:cNvSpPr>
            <p:nvPr/>
          </p:nvSpPr>
          <p:spPr bwMode="auto">
            <a:xfrm>
              <a:off x="2692" y="383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0" name="Freeform 425"/>
            <p:cNvSpPr>
              <a:spLocks/>
            </p:cNvSpPr>
            <p:nvPr/>
          </p:nvSpPr>
          <p:spPr bwMode="auto">
            <a:xfrm>
              <a:off x="2692" y="3834"/>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4781" name="Group 426"/>
            <p:cNvGrpSpPr>
              <a:grpSpLocks/>
            </p:cNvGrpSpPr>
            <p:nvPr/>
          </p:nvGrpSpPr>
          <p:grpSpPr bwMode="auto">
            <a:xfrm>
              <a:off x="768" y="624"/>
              <a:ext cx="2928" cy="2618"/>
              <a:chOff x="768" y="624"/>
              <a:chExt cx="2928" cy="2618"/>
            </a:xfrm>
          </p:grpSpPr>
          <p:sp>
            <p:nvSpPr>
              <p:cNvPr id="74928" name="Rectangle 427"/>
              <p:cNvSpPr>
                <a:spLocks noChangeArrowheads="1"/>
              </p:cNvSpPr>
              <p:nvPr/>
            </p:nvSpPr>
            <p:spPr bwMode="auto">
              <a:xfrm>
                <a:off x="2790" y="1304"/>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4929" name="Group 428"/>
              <p:cNvGrpSpPr>
                <a:grpSpLocks/>
              </p:cNvGrpSpPr>
              <p:nvPr/>
            </p:nvGrpSpPr>
            <p:grpSpPr bwMode="auto">
              <a:xfrm>
                <a:off x="2766" y="3040"/>
                <a:ext cx="106" cy="202"/>
                <a:chOff x="2766" y="3040"/>
                <a:chExt cx="106" cy="202"/>
              </a:xfrm>
            </p:grpSpPr>
            <p:sp>
              <p:nvSpPr>
                <p:cNvPr id="75052" name="Line 429"/>
                <p:cNvSpPr>
                  <a:spLocks noChangeShapeType="1"/>
                </p:cNvSpPr>
                <p:nvPr/>
              </p:nvSpPr>
              <p:spPr bwMode="auto">
                <a:xfrm flipV="1">
                  <a:off x="2772" y="3040"/>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3" name="Line 430"/>
                <p:cNvSpPr>
                  <a:spLocks noChangeShapeType="1"/>
                </p:cNvSpPr>
                <p:nvPr/>
              </p:nvSpPr>
              <p:spPr bwMode="auto">
                <a:xfrm flipV="1">
                  <a:off x="2766" y="3052"/>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4" name="Line 431"/>
                <p:cNvSpPr>
                  <a:spLocks noChangeShapeType="1"/>
                </p:cNvSpPr>
                <p:nvPr/>
              </p:nvSpPr>
              <p:spPr bwMode="auto">
                <a:xfrm flipV="1">
                  <a:off x="2772" y="3072"/>
                  <a:ext cx="62"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5" name="Line 432"/>
                <p:cNvSpPr>
                  <a:spLocks noChangeShapeType="1"/>
                </p:cNvSpPr>
                <p:nvPr/>
              </p:nvSpPr>
              <p:spPr bwMode="auto">
                <a:xfrm flipV="1">
                  <a:off x="2772" y="3092"/>
                  <a:ext cx="6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6" name="Line 433"/>
                <p:cNvSpPr>
                  <a:spLocks noChangeShapeType="1"/>
                </p:cNvSpPr>
                <p:nvPr/>
              </p:nvSpPr>
              <p:spPr bwMode="auto">
                <a:xfrm flipV="1">
                  <a:off x="2778" y="311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7" name="Line 434"/>
                <p:cNvSpPr>
                  <a:spLocks noChangeShapeType="1"/>
                </p:cNvSpPr>
                <p:nvPr/>
              </p:nvSpPr>
              <p:spPr bwMode="auto">
                <a:xfrm flipV="1">
                  <a:off x="2784" y="313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8" name="Line 435"/>
                <p:cNvSpPr>
                  <a:spLocks noChangeShapeType="1"/>
                </p:cNvSpPr>
                <p:nvPr/>
              </p:nvSpPr>
              <p:spPr bwMode="auto">
                <a:xfrm flipV="1">
                  <a:off x="2792" y="3150"/>
                  <a:ext cx="74"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9" name="Line 436"/>
                <p:cNvSpPr>
                  <a:spLocks noChangeShapeType="1"/>
                </p:cNvSpPr>
                <p:nvPr/>
              </p:nvSpPr>
              <p:spPr bwMode="auto">
                <a:xfrm flipV="1">
                  <a:off x="2804" y="3178"/>
                  <a:ext cx="68"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0" name="Line 437"/>
                <p:cNvSpPr>
                  <a:spLocks noChangeShapeType="1"/>
                </p:cNvSpPr>
                <p:nvPr/>
              </p:nvSpPr>
              <p:spPr bwMode="auto">
                <a:xfrm flipV="1">
                  <a:off x="2824" y="3204"/>
                  <a:ext cx="4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1" name="Line 438"/>
                <p:cNvSpPr>
                  <a:spLocks noChangeShapeType="1"/>
                </p:cNvSpPr>
                <p:nvPr/>
              </p:nvSpPr>
              <p:spPr bwMode="auto">
                <a:xfrm flipV="1">
                  <a:off x="2848" y="323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930" name="Rectangle 439"/>
              <p:cNvSpPr>
                <a:spLocks noChangeArrowheads="1"/>
              </p:cNvSpPr>
              <p:nvPr/>
            </p:nvSpPr>
            <p:spPr bwMode="auto">
              <a:xfrm>
                <a:off x="3688" y="140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4931" name="Group 440"/>
              <p:cNvGrpSpPr>
                <a:grpSpLocks/>
              </p:cNvGrpSpPr>
              <p:nvPr/>
            </p:nvGrpSpPr>
            <p:grpSpPr bwMode="auto">
              <a:xfrm>
                <a:off x="768" y="624"/>
                <a:ext cx="1560" cy="1262"/>
                <a:chOff x="768" y="624"/>
                <a:chExt cx="1560" cy="1262"/>
              </a:xfrm>
            </p:grpSpPr>
            <p:sp>
              <p:nvSpPr>
                <p:cNvPr id="74932" name="Line 441"/>
                <p:cNvSpPr>
                  <a:spLocks noChangeShapeType="1"/>
                </p:cNvSpPr>
                <p:nvPr/>
              </p:nvSpPr>
              <p:spPr bwMode="auto">
                <a:xfrm flipV="1">
                  <a:off x="1228" y="1252"/>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3" name="Freeform 442"/>
                <p:cNvSpPr>
                  <a:spLocks/>
                </p:cNvSpPr>
                <p:nvPr/>
              </p:nvSpPr>
              <p:spPr bwMode="auto">
                <a:xfrm>
                  <a:off x="1164" y="1154"/>
                  <a:ext cx="114" cy="118"/>
                </a:xfrm>
                <a:custGeom>
                  <a:avLst/>
                  <a:gdLst>
                    <a:gd name="T0" fmla="*/ 52 w 114"/>
                    <a:gd name="T1" fmla="*/ 118 h 118"/>
                    <a:gd name="T2" fmla="*/ 38 w 114"/>
                    <a:gd name="T3" fmla="*/ 118 h 118"/>
                    <a:gd name="T4" fmla="*/ 32 w 114"/>
                    <a:gd name="T5" fmla="*/ 112 h 118"/>
                    <a:gd name="T6" fmla="*/ 26 w 114"/>
                    <a:gd name="T7" fmla="*/ 104 h 118"/>
                    <a:gd name="T8" fmla="*/ 20 w 114"/>
                    <a:gd name="T9" fmla="*/ 98 h 118"/>
                    <a:gd name="T10" fmla="*/ 12 w 114"/>
                    <a:gd name="T11" fmla="*/ 92 h 118"/>
                    <a:gd name="T12" fmla="*/ 6 w 114"/>
                    <a:gd name="T13" fmla="*/ 86 h 118"/>
                    <a:gd name="T14" fmla="*/ 0 w 114"/>
                    <a:gd name="T15" fmla="*/ 78 h 118"/>
                    <a:gd name="T16" fmla="*/ 0 w 114"/>
                    <a:gd name="T17" fmla="*/ 66 h 118"/>
                    <a:gd name="T18" fmla="*/ 0 w 114"/>
                    <a:gd name="T19" fmla="*/ 52 h 118"/>
                    <a:gd name="T20" fmla="*/ 0 w 114"/>
                    <a:gd name="T21" fmla="*/ 40 h 118"/>
                    <a:gd name="T22" fmla="*/ 6 w 114"/>
                    <a:gd name="T23" fmla="*/ 32 h 118"/>
                    <a:gd name="T24" fmla="*/ 12 w 114"/>
                    <a:gd name="T25" fmla="*/ 26 h 118"/>
                    <a:gd name="T26" fmla="*/ 20 w 114"/>
                    <a:gd name="T27" fmla="*/ 20 h 118"/>
                    <a:gd name="T28" fmla="*/ 26 w 114"/>
                    <a:gd name="T29" fmla="*/ 14 h 118"/>
                    <a:gd name="T30" fmla="*/ 32 w 114"/>
                    <a:gd name="T31" fmla="*/ 6 h 118"/>
                    <a:gd name="T32" fmla="*/ 46 w 114"/>
                    <a:gd name="T33" fmla="*/ 6 h 118"/>
                    <a:gd name="T34" fmla="*/ 52 w 114"/>
                    <a:gd name="T35" fmla="*/ 0 h 118"/>
                    <a:gd name="T36" fmla="*/ 64 w 114"/>
                    <a:gd name="T37" fmla="*/ 0 h 118"/>
                    <a:gd name="T38" fmla="*/ 70 w 114"/>
                    <a:gd name="T39" fmla="*/ 6 h 118"/>
                    <a:gd name="T40" fmla="*/ 82 w 114"/>
                    <a:gd name="T41" fmla="*/ 6 h 118"/>
                    <a:gd name="T42" fmla="*/ 90 w 114"/>
                    <a:gd name="T43" fmla="*/ 14 h 118"/>
                    <a:gd name="T44" fmla="*/ 96 w 114"/>
                    <a:gd name="T45" fmla="*/ 20 h 118"/>
                    <a:gd name="T46" fmla="*/ 102 w 114"/>
                    <a:gd name="T47" fmla="*/ 26 h 118"/>
                    <a:gd name="T48" fmla="*/ 108 w 114"/>
                    <a:gd name="T49" fmla="*/ 32 h 118"/>
                    <a:gd name="T50" fmla="*/ 108 w 114"/>
                    <a:gd name="T51" fmla="*/ 46 h 118"/>
                    <a:gd name="T52" fmla="*/ 114 w 114"/>
                    <a:gd name="T53" fmla="*/ 52 h 118"/>
                    <a:gd name="T54" fmla="*/ 114 w 114"/>
                    <a:gd name="T55" fmla="*/ 66 h 118"/>
                    <a:gd name="T56" fmla="*/ 108 w 114"/>
                    <a:gd name="T57" fmla="*/ 72 h 118"/>
                    <a:gd name="T58" fmla="*/ 108 w 114"/>
                    <a:gd name="T59" fmla="*/ 86 h 118"/>
                    <a:gd name="T60" fmla="*/ 102 w 114"/>
                    <a:gd name="T61" fmla="*/ 92 h 118"/>
                    <a:gd name="T62" fmla="*/ 96 w 114"/>
                    <a:gd name="T63" fmla="*/ 98 h 118"/>
                    <a:gd name="T64" fmla="*/ 90 w 114"/>
                    <a:gd name="T65" fmla="*/ 104 h 118"/>
                    <a:gd name="T66" fmla="*/ 82 w 114"/>
                    <a:gd name="T67" fmla="*/ 112 h 118"/>
                    <a:gd name="T68" fmla="*/ 76 w 114"/>
                    <a:gd name="T69" fmla="*/ 118 h 118"/>
                    <a:gd name="T70" fmla="*/ 64 w 114"/>
                    <a:gd name="T71" fmla="*/ 118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18"/>
                    <a:gd name="T110" fmla="*/ 114 w 114"/>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18">
                      <a:moveTo>
                        <a:pt x="58" y="118"/>
                      </a:moveTo>
                      <a:lnTo>
                        <a:pt x="52" y="118"/>
                      </a:lnTo>
                      <a:lnTo>
                        <a:pt x="46" y="118"/>
                      </a:lnTo>
                      <a:lnTo>
                        <a:pt x="38" y="118"/>
                      </a:lnTo>
                      <a:lnTo>
                        <a:pt x="38" y="112"/>
                      </a:lnTo>
                      <a:lnTo>
                        <a:pt x="32" y="112"/>
                      </a:lnTo>
                      <a:lnTo>
                        <a:pt x="26" y="112"/>
                      </a:lnTo>
                      <a:lnTo>
                        <a:pt x="26" y="104"/>
                      </a:lnTo>
                      <a:lnTo>
                        <a:pt x="20" y="104"/>
                      </a:lnTo>
                      <a:lnTo>
                        <a:pt x="20" y="98"/>
                      </a:lnTo>
                      <a:lnTo>
                        <a:pt x="12" y="98"/>
                      </a:lnTo>
                      <a:lnTo>
                        <a:pt x="12" y="92"/>
                      </a:lnTo>
                      <a:lnTo>
                        <a:pt x="6" y="92"/>
                      </a:lnTo>
                      <a:lnTo>
                        <a:pt x="6" y="86"/>
                      </a:lnTo>
                      <a:lnTo>
                        <a:pt x="6" y="78"/>
                      </a:lnTo>
                      <a:lnTo>
                        <a:pt x="0" y="78"/>
                      </a:lnTo>
                      <a:lnTo>
                        <a:pt x="0" y="72"/>
                      </a:lnTo>
                      <a:lnTo>
                        <a:pt x="0" y="66"/>
                      </a:lnTo>
                      <a:lnTo>
                        <a:pt x="0" y="58"/>
                      </a:lnTo>
                      <a:lnTo>
                        <a:pt x="0" y="52"/>
                      </a:lnTo>
                      <a:lnTo>
                        <a:pt x="0" y="46"/>
                      </a:lnTo>
                      <a:lnTo>
                        <a:pt x="0" y="40"/>
                      </a:lnTo>
                      <a:lnTo>
                        <a:pt x="6" y="40"/>
                      </a:lnTo>
                      <a:lnTo>
                        <a:pt x="6" y="32"/>
                      </a:lnTo>
                      <a:lnTo>
                        <a:pt x="6" y="26"/>
                      </a:lnTo>
                      <a:lnTo>
                        <a:pt x="12" y="26"/>
                      </a:lnTo>
                      <a:lnTo>
                        <a:pt x="12" y="20"/>
                      </a:lnTo>
                      <a:lnTo>
                        <a:pt x="20" y="20"/>
                      </a:lnTo>
                      <a:lnTo>
                        <a:pt x="20" y="14"/>
                      </a:lnTo>
                      <a:lnTo>
                        <a:pt x="26" y="14"/>
                      </a:lnTo>
                      <a:lnTo>
                        <a:pt x="26" y="6"/>
                      </a:lnTo>
                      <a:lnTo>
                        <a:pt x="32" y="6"/>
                      </a:lnTo>
                      <a:lnTo>
                        <a:pt x="38" y="6"/>
                      </a:lnTo>
                      <a:lnTo>
                        <a:pt x="46" y="6"/>
                      </a:lnTo>
                      <a:lnTo>
                        <a:pt x="46" y="0"/>
                      </a:lnTo>
                      <a:lnTo>
                        <a:pt x="52" y="0"/>
                      </a:lnTo>
                      <a:lnTo>
                        <a:pt x="58" y="0"/>
                      </a:lnTo>
                      <a:lnTo>
                        <a:pt x="64" y="0"/>
                      </a:lnTo>
                      <a:lnTo>
                        <a:pt x="70" y="0"/>
                      </a:lnTo>
                      <a:lnTo>
                        <a:pt x="70" y="6"/>
                      </a:lnTo>
                      <a:lnTo>
                        <a:pt x="76" y="6"/>
                      </a:lnTo>
                      <a:lnTo>
                        <a:pt x="82" y="6"/>
                      </a:lnTo>
                      <a:lnTo>
                        <a:pt x="82" y="14"/>
                      </a:lnTo>
                      <a:lnTo>
                        <a:pt x="90" y="14"/>
                      </a:lnTo>
                      <a:lnTo>
                        <a:pt x="96" y="14"/>
                      </a:lnTo>
                      <a:lnTo>
                        <a:pt x="96" y="20"/>
                      </a:lnTo>
                      <a:lnTo>
                        <a:pt x="102" y="20"/>
                      </a:lnTo>
                      <a:lnTo>
                        <a:pt x="102" y="26"/>
                      </a:lnTo>
                      <a:lnTo>
                        <a:pt x="102" y="32"/>
                      </a:lnTo>
                      <a:lnTo>
                        <a:pt x="108" y="32"/>
                      </a:lnTo>
                      <a:lnTo>
                        <a:pt x="108" y="40"/>
                      </a:lnTo>
                      <a:lnTo>
                        <a:pt x="108" y="46"/>
                      </a:lnTo>
                      <a:lnTo>
                        <a:pt x="114" y="46"/>
                      </a:lnTo>
                      <a:lnTo>
                        <a:pt x="114" y="52"/>
                      </a:lnTo>
                      <a:lnTo>
                        <a:pt x="114" y="58"/>
                      </a:lnTo>
                      <a:lnTo>
                        <a:pt x="114" y="66"/>
                      </a:lnTo>
                      <a:lnTo>
                        <a:pt x="114" y="72"/>
                      </a:lnTo>
                      <a:lnTo>
                        <a:pt x="108" y="72"/>
                      </a:lnTo>
                      <a:lnTo>
                        <a:pt x="108" y="78"/>
                      </a:lnTo>
                      <a:lnTo>
                        <a:pt x="108" y="86"/>
                      </a:lnTo>
                      <a:lnTo>
                        <a:pt x="108" y="92"/>
                      </a:lnTo>
                      <a:lnTo>
                        <a:pt x="102" y="92"/>
                      </a:lnTo>
                      <a:lnTo>
                        <a:pt x="102" y="98"/>
                      </a:lnTo>
                      <a:lnTo>
                        <a:pt x="96" y="98"/>
                      </a:lnTo>
                      <a:lnTo>
                        <a:pt x="96" y="104"/>
                      </a:lnTo>
                      <a:lnTo>
                        <a:pt x="90" y="104"/>
                      </a:lnTo>
                      <a:lnTo>
                        <a:pt x="90" y="112"/>
                      </a:lnTo>
                      <a:lnTo>
                        <a:pt x="82" y="112"/>
                      </a:lnTo>
                      <a:lnTo>
                        <a:pt x="76" y="112"/>
                      </a:lnTo>
                      <a:lnTo>
                        <a:pt x="76" y="118"/>
                      </a:lnTo>
                      <a:lnTo>
                        <a:pt x="70" y="118"/>
                      </a:lnTo>
                      <a:lnTo>
                        <a:pt x="64" y="118"/>
                      </a:lnTo>
                      <a:lnTo>
                        <a:pt x="58" y="1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4" name="Line 443"/>
                <p:cNvSpPr>
                  <a:spLocks noChangeShapeType="1"/>
                </p:cNvSpPr>
                <p:nvPr/>
              </p:nvSpPr>
              <p:spPr bwMode="auto">
                <a:xfrm>
                  <a:off x="1056" y="1502"/>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5" name="Rectangle 444"/>
                <p:cNvSpPr>
                  <a:spLocks noChangeArrowheads="1"/>
                </p:cNvSpPr>
                <p:nvPr/>
              </p:nvSpPr>
              <p:spPr bwMode="auto">
                <a:xfrm>
                  <a:off x="1050" y="149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36" name="Freeform 445"/>
                <p:cNvSpPr>
                  <a:spLocks/>
                </p:cNvSpPr>
                <p:nvPr/>
              </p:nvSpPr>
              <p:spPr bwMode="auto">
                <a:xfrm>
                  <a:off x="1044" y="1508"/>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7" name="Rectangle 446"/>
                <p:cNvSpPr>
                  <a:spLocks noChangeArrowheads="1"/>
                </p:cNvSpPr>
                <p:nvPr/>
              </p:nvSpPr>
              <p:spPr bwMode="auto">
                <a:xfrm>
                  <a:off x="1070" y="1508"/>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38" name="Line 447"/>
                <p:cNvSpPr>
                  <a:spLocks noChangeShapeType="1"/>
                </p:cNvSpPr>
                <p:nvPr/>
              </p:nvSpPr>
              <p:spPr bwMode="auto">
                <a:xfrm flipV="1">
                  <a:off x="2150" y="124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9" name="Line 448"/>
                <p:cNvSpPr>
                  <a:spLocks noChangeShapeType="1"/>
                </p:cNvSpPr>
                <p:nvPr/>
              </p:nvSpPr>
              <p:spPr bwMode="auto">
                <a:xfrm flipV="1">
                  <a:off x="2144" y="1252"/>
                  <a:ext cx="50"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0" name="Line 449"/>
                <p:cNvSpPr>
                  <a:spLocks noChangeShapeType="1"/>
                </p:cNvSpPr>
                <p:nvPr/>
              </p:nvSpPr>
              <p:spPr bwMode="auto">
                <a:xfrm flipV="1">
                  <a:off x="2138" y="1278"/>
                  <a:ext cx="62"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1" name="Line 450"/>
                <p:cNvSpPr>
                  <a:spLocks noChangeShapeType="1"/>
                </p:cNvSpPr>
                <p:nvPr/>
              </p:nvSpPr>
              <p:spPr bwMode="auto">
                <a:xfrm flipV="1">
                  <a:off x="2106" y="1290"/>
                  <a:ext cx="108"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2" name="Line 451"/>
                <p:cNvSpPr>
                  <a:spLocks noChangeShapeType="1"/>
                </p:cNvSpPr>
                <p:nvPr/>
              </p:nvSpPr>
              <p:spPr bwMode="auto">
                <a:xfrm flipV="1">
                  <a:off x="2094" y="131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3" name="Line 452"/>
                <p:cNvSpPr>
                  <a:spLocks noChangeShapeType="1"/>
                </p:cNvSpPr>
                <p:nvPr/>
              </p:nvSpPr>
              <p:spPr bwMode="auto">
                <a:xfrm flipV="1">
                  <a:off x="2080" y="1324"/>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4" name="Line 453"/>
                <p:cNvSpPr>
                  <a:spLocks noChangeShapeType="1"/>
                </p:cNvSpPr>
                <p:nvPr/>
              </p:nvSpPr>
              <p:spPr bwMode="auto">
                <a:xfrm flipV="1">
                  <a:off x="2080" y="1336"/>
                  <a:ext cx="184" cy="1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5" name="Line 454"/>
                <p:cNvSpPr>
                  <a:spLocks noChangeShapeType="1"/>
                </p:cNvSpPr>
                <p:nvPr/>
              </p:nvSpPr>
              <p:spPr bwMode="auto">
                <a:xfrm flipV="1">
                  <a:off x="2016" y="1434"/>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6" name="Line 455"/>
                <p:cNvSpPr>
                  <a:spLocks noChangeShapeType="1"/>
                </p:cNvSpPr>
                <p:nvPr/>
              </p:nvSpPr>
              <p:spPr bwMode="auto">
                <a:xfrm flipV="1">
                  <a:off x="2016" y="1454"/>
                  <a:ext cx="140"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7" name="Line 456"/>
                <p:cNvSpPr>
                  <a:spLocks noChangeShapeType="1"/>
                </p:cNvSpPr>
                <p:nvPr/>
              </p:nvSpPr>
              <p:spPr bwMode="auto">
                <a:xfrm flipV="1">
                  <a:off x="2022" y="1468"/>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8" name="Line 457"/>
                <p:cNvSpPr>
                  <a:spLocks noChangeShapeType="1"/>
                </p:cNvSpPr>
                <p:nvPr/>
              </p:nvSpPr>
              <p:spPr bwMode="auto">
                <a:xfrm flipV="1">
                  <a:off x="2036" y="1488"/>
                  <a:ext cx="152"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9" name="Freeform 458"/>
                <p:cNvSpPr>
                  <a:spLocks/>
                </p:cNvSpPr>
                <p:nvPr/>
              </p:nvSpPr>
              <p:spPr bwMode="auto">
                <a:xfrm>
                  <a:off x="2016" y="1246"/>
                  <a:ext cx="254" cy="346"/>
                </a:xfrm>
                <a:custGeom>
                  <a:avLst/>
                  <a:gdLst>
                    <a:gd name="T0" fmla="*/ 32 w 254"/>
                    <a:gd name="T1" fmla="*/ 340 h 346"/>
                    <a:gd name="T2" fmla="*/ 18 w 254"/>
                    <a:gd name="T3" fmla="*/ 334 h 346"/>
                    <a:gd name="T4" fmla="*/ 6 w 254"/>
                    <a:gd name="T5" fmla="*/ 320 h 346"/>
                    <a:gd name="T6" fmla="*/ 0 w 254"/>
                    <a:gd name="T7" fmla="*/ 300 h 346"/>
                    <a:gd name="T8" fmla="*/ 0 w 254"/>
                    <a:gd name="T9" fmla="*/ 274 h 346"/>
                    <a:gd name="T10" fmla="*/ 0 w 254"/>
                    <a:gd name="T11" fmla="*/ 260 h 346"/>
                    <a:gd name="T12" fmla="*/ 0 w 254"/>
                    <a:gd name="T13" fmla="*/ 248 h 346"/>
                    <a:gd name="T14" fmla="*/ 12 w 254"/>
                    <a:gd name="T15" fmla="*/ 234 h 346"/>
                    <a:gd name="T16" fmla="*/ 24 w 254"/>
                    <a:gd name="T17" fmla="*/ 228 h 346"/>
                    <a:gd name="T18" fmla="*/ 58 w 254"/>
                    <a:gd name="T19" fmla="*/ 210 h 346"/>
                    <a:gd name="T20" fmla="*/ 64 w 254"/>
                    <a:gd name="T21" fmla="*/ 196 h 346"/>
                    <a:gd name="T22" fmla="*/ 64 w 254"/>
                    <a:gd name="T23" fmla="*/ 170 h 346"/>
                    <a:gd name="T24" fmla="*/ 70 w 254"/>
                    <a:gd name="T25" fmla="*/ 156 h 346"/>
                    <a:gd name="T26" fmla="*/ 76 w 254"/>
                    <a:gd name="T27" fmla="*/ 144 h 346"/>
                    <a:gd name="T28" fmla="*/ 82 w 254"/>
                    <a:gd name="T29" fmla="*/ 118 h 346"/>
                    <a:gd name="T30" fmla="*/ 94 w 254"/>
                    <a:gd name="T31" fmla="*/ 112 h 346"/>
                    <a:gd name="T32" fmla="*/ 108 w 254"/>
                    <a:gd name="T33" fmla="*/ 92 h 346"/>
                    <a:gd name="T34" fmla="*/ 120 w 254"/>
                    <a:gd name="T35" fmla="*/ 64 h 346"/>
                    <a:gd name="T36" fmla="*/ 134 w 254"/>
                    <a:gd name="T37" fmla="*/ 32 h 346"/>
                    <a:gd name="T38" fmla="*/ 134 w 254"/>
                    <a:gd name="T39" fmla="*/ 6 h 346"/>
                    <a:gd name="T40" fmla="*/ 140 w 254"/>
                    <a:gd name="T41" fmla="*/ 0 h 346"/>
                    <a:gd name="T42" fmla="*/ 172 w 254"/>
                    <a:gd name="T43" fmla="*/ 0 h 346"/>
                    <a:gd name="T44" fmla="*/ 178 w 254"/>
                    <a:gd name="T45" fmla="*/ 12 h 346"/>
                    <a:gd name="T46" fmla="*/ 192 w 254"/>
                    <a:gd name="T47" fmla="*/ 38 h 346"/>
                    <a:gd name="T48" fmla="*/ 218 w 254"/>
                    <a:gd name="T49" fmla="*/ 64 h 346"/>
                    <a:gd name="T50" fmla="*/ 242 w 254"/>
                    <a:gd name="T51" fmla="*/ 84 h 346"/>
                    <a:gd name="T52" fmla="*/ 254 w 254"/>
                    <a:gd name="T53" fmla="*/ 92 h 346"/>
                    <a:gd name="T54" fmla="*/ 248 w 254"/>
                    <a:gd name="T55" fmla="*/ 104 h 346"/>
                    <a:gd name="T56" fmla="*/ 242 w 254"/>
                    <a:gd name="T57" fmla="*/ 112 h 346"/>
                    <a:gd name="T58" fmla="*/ 230 w 254"/>
                    <a:gd name="T59" fmla="*/ 124 h 346"/>
                    <a:gd name="T60" fmla="*/ 210 w 254"/>
                    <a:gd name="T61" fmla="*/ 130 h 346"/>
                    <a:gd name="T62" fmla="*/ 198 w 254"/>
                    <a:gd name="T63" fmla="*/ 136 h 346"/>
                    <a:gd name="T64" fmla="*/ 172 w 254"/>
                    <a:gd name="T65" fmla="*/ 150 h 346"/>
                    <a:gd name="T66" fmla="*/ 140 w 254"/>
                    <a:gd name="T67" fmla="*/ 162 h 346"/>
                    <a:gd name="T68" fmla="*/ 134 w 254"/>
                    <a:gd name="T69" fmla="*/ 176 h 346"/>
                    <a:gd name="T70" fmla="*/ 134 w 254"/>
                    <a:gd name="T71" fmla="*/ 188 h 346"/>
                    <a:gd name="T72" fmla="*/ 140 w 254"/>
                    <a:gd name="T73" fmla="*/ 202 h 346"/>
                    <a:gd name="T74" fmla="*/ 160 w 254"/>
                    <a:gd name="T75" fmla="*/ 216 h 346"/>
                    <a:gd name="T76" fmla="*/ 172 w 254"/>
                    <a:gd name="T77" fmla="*/ 228 h 346"/>
                    <a:gd name="T78" fmla="*/ 172 w 254"/>
                    <a:gd name="T79" fmla="*/ 242 h 346"/>
                    <a:gd name="T80" fmla="*/ 166 w 254"/>
                    <a:gd name="T81" fmla="*/ 254 h 346"/>
                    <a:gd name="T82" fmla="*/ 152 w 254"/>
                    <a:gd name="T83" fmla="*/ 268 h 346"/>
                    <a:gd name="T84" fmla="*/ 140 w 254"/>
                    <a:gd name="T85" fmla="*/ 274 h 346"/>
                    <a:gd name="T86" fmla="*/ 126 w 254"/>
                    <a:gd name="T87" fmla="*/ 280 h 346"/>
                    <a:gd name="T88" fmla="*/ 108 w 254"/>
                    <a:gd name="T89" fmla="*/ 286 h 346"/>
                    <a:gd name="T90" fmla="*/ 82 w 254"/>
                    <a:gd name="T91" fmla="*/ 300 h 346"/>
                    <a:gd name="T92" fmla="*/ 70 w 254"/>
                    <a:gd name="T93" fmla="*/ 314 h 346"/>
                    <a:gd name="T94" fmla="*/ 58 w 254"/>
                    <a:gd name="T95" fmla="*/ 320 h 346"/>
                    <a:gd name="T96" fmla="*/ 44 w 254"/>
                    <a:gd name="T97" fmla="*/ 334 h 346"/>
                    <a:gd name="T98" fmla="*/ 38 w 254"/>
                    <a:gd name="T99" fmla="*/ 3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4"/>
                    <a:gd name="T151" fmla="*/ 0 h 346"/>
                    <a:gd name="T152" fmla="*/ 254 w 254"/>
                    <a:gd name="T153" fmla="*/ 346 h 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4" h="346">
                      <a:moveTo>
                        <a:pt x="38" y="346"/>
                      </a:moveTo>
                      <a:lnTo>
                        <a:pt x="32" y="340"/>
                      </a:lnTo>
                      <a:lnTo>
                        <a:pt x="24" y="340"/>
                      </a:lnTo>
                      <a:lnTo>
                        <a:pt x="18" y="334"/>
                      </a:lnTo>
                      <a:lnTo>
                        <a:pt x="12" y="326"/>
                      </a:lnTo>
                      <a:lnTo>
                        <a:pt x="6" y="320"/>
                      </a:lnTo>
                      <a:lnTo>
                        <a:pt x="0" y="306"/>
                      </a:lnTo>
                      <a:lnTo>
                        <a:pt x="0" y="300"/>
                      </a:lnTo>
                      <a:lnTo>
                        <a:pt x="0" y="280"/>
                      </a:lnTo>
                      <a:lnTo>
                        <a:pt x="0" y="274"/>
                      </a:lnTo>
                      <a:lnTo>
                        <a:pt x="0" y="268"/>
                      </a:lnTo>
                      <a:lnTo>
                        <a:pt x="0" y="260"/>
                      </a:lnTo>
                      <a:lnTo>
                        <a:pt x="0" y="254"/>
                      </a:lnTo>
                      <a:lnTo>
                        <a:pt x="0" y="248"/>
                      </a:lnTo>
                      <a:lnTo>
                        <a:pt x="12" y="242"/>
                      </a:lnTo>
                      <a:lnTo>
                        <a:pt x="12" y="234"/>
                      </a:lnTo>
                      <a:lnTo>
                        <a:pt x="18" y="228"/>
                      </a:lnTo>
                      <a:lnTo>
                        <a:pt x="24" y="228"/>
                      </a:lnTo>
                      <a:lnTo>
                        <a:pt x="38" y="222"/>
                      </a:lnTo>
                      <a:lnTo>
                        <a:pt x="58" y="210"/>
                      </a:lnTo>
                      <a:lnTo>
                        <a:pt x="64" y="202"/>
                      </a:lnTo>
                      <a:lnTo>
                        <a:pt x="64" y="196"/>
                      </a:lnTo>
                      <a:lnTo>
                        <a:pt x="64" y="176"/>
                      </a:lnTo>
                      <a:lnTo>
                        <a:pt x="64" y="170"/>
                      </a:lnTo>
                      <a:lnTo>
                        <a:pt x="64" y="162"/>
                      </a:lnTo>
                      <a:lnTo>
                        <a:pt x="70" y="156"/>
                      </a:lnTo>
                      <a:lnTo>
                        <a:pt x="76" y="150"/>
                      </a:lnTo>
                      <a:lnTo>
                        <a:pt x="76" y="144"/>
                      </a:lnTo>
                      <a:lnTo>
                        <a:pt x="76" y="136"/>
                      </a:lnTo>
                      <a:lnTo>
                        <a:pt x="82" y="118"/>
                      </a:lnTo>
                      <a:lnTo>
                        <a:pt x="88" y="112"/>
                      </a:lnTo>
                      <a:lnTo>
                        <a:pt x="94" y="112"/>
                      </a:lnTo>
                      <a:lnTo>
                        <a:pt x="94" y="104"/>
                      </a:lnTo>
                      <a:lnTo>
                        <a:pt x="108" y="92"/>
                      </a:lnTo>
                      <a:lnTo>
                        <a:pt x="120" y="72"/>
                      </a:lnTo>
                      <a:lnTo>
                        <a:pt x="120" y="64"/>
                      </a:lnTo>
                      <a:lnTo>
                        <a:pt x="126" y="52"/>
                      </a:lnTo>
                      <a:lnTo>
                        <a:pt x="134" y="32"/>
                      </a:lnTo>
                      <a:lnTo>
                        <a:pt x="134" y="26"/>
                      </a:lnTo>
                      <a:lnTo>
                        <a:pt x="134" y="6"/>
                      </a:lnTo>
                      <a:lnTo>
                        <a:pt x="134" y="0"/>
                      </a:lnTo>
                      <a:lnTo>
                        <a:pt x="140" y="0"/>
                      </a:lnTo>
                      <a:lnTo>
                        <a:pt x="146" y="0"/>
                      </a:lnTo>
                      <a:lnTo>
                        <a:pt x="172" y="0"/>
                      </a:lnTo>
                      <a:lnTo>
                        <a:pt x="178" y="6"/>
                      </a:lnTo>
                      <a:lnTo>
                        <a:pt x="178" y="12"/>
                      </a:lnTo>
                      <a:lnTo>
                        <a:pt x="186" y="26"/>
                      </a:lnTo>
                      <a:lnTo>
                        <a:pt x="192" y="38"/>
                      </a:lnTo>
                      <a:lnTo>
                        <a:pt x="204" y="52"/>
                      </a:lnTo>
                      <a:lnTo>
                        <a:pt x="218" y="64"/>
                      </a:lnTo>
                      <a:lnTo>
                        <a:pt x="218" y="72"/>
                      </a:lnTo>
                      <a:lnTo>
                        <a:pt x="242" y="84"/>
                      </a:lnTo>
                      <a:lnTo>
                        <a:pt x="248" y="92"/>
                      </a:lnTo>
                      <a:lnTo>
                        <a:pt x="254" y="92"/>
                      </a:lnTo>
                      <a:lnTo>
                        <a:pt x="254" y="98"/>
                      </a:lnTo>
                      <a:lnTo>
                        <a:pt x="248" y="104"/>
                      </a:lnTo>
                      <a:lnTo>
                        <a:pt x="248" y="112"/>
                      </a:lnTo>
                      <a:lnTo>
                        <a:pt x="242" y="112"/>
                      </a:lnTo>
                      <a:lnTo>
                        <a:pt x="236" y="118"/>
                      </a:lnTo>
                      <a:lnTo>
                        <a:pt x="230" y="124"/>
                      </a:lnTo>
                      <a:lnTo>
                        <a:pt x="218" y="124"/>
                      </a:lnTo>
                      <a:lnTo>
                        <a:pt x="210" y="130"/>
                      </a:lnTo>
                      <a:lnTo>
                        <a:pt x="204" y="130"/>
                      </a:lnTo>
                      <a:lnTo>
                        <a:pt x="198" y="136"/>
                      </a:lnTo>
                      <a:lnTo>
                        <a:pt x="172" y="144"/>
                      </a:lnTo>
                      <a:lnTo>
                        <a:pt x="172" y="150"/>
                      </a:lnTo>
                      <a:lnTo>
                        <a:pt x="146" y="156"/>
                      </a:lnTo>
                      <a:lnTo>
                        <a:pt x="140" y="162"/>
                      </a:lnTo>
                      <a:lnTo>
                        <a:pt x="140" y="170"/>
                      </a:lnTo>
                      <a:lnTo>
                        <a:pt x="134" y="176"/>
                      </a:lnTo>
                      <a:lnTo>
                        <a:pt x="134" y="182"/>
                      </a:lnTo>
                      <a:lnTo>
                        <a:pt x="134" y="188"/>
                      </a:lnTo>
                      <a:lnTo>
                        <a:pt x="134" y="196"/>
                      </a:lnTo>
                      <a:lnTo>
                        <a:pt x="140" y="202"/>
                      </a:lnTo>
                      <a:lnTo>
                        <a:pt x="152" y="216"/>
                      </a:lnTo>
                      <a:lnTo>
                        <a:pt x="160" y="216"/>
                      </a:lnTo>
                      <a:lnTo>
                        <a:pt x="166" y="222"/>
                      </a:lnTo>
                      <a:lnTo>
                        <a:pt x="172" y="228"/>
                      </a:lnTo>
                      <a:lnTo>
                        <a:pt x="172" y="234"/>
                      </a:lnTo>
                      <a:lnTo>
                        <a:pt x="172" y="242"/>
                      </a:lnTo>
                      <a:lnTo>
                        <a:pt x="172" y="248"/>
                      </a:lnTo>
                      <a:lnTo>
                        <a:pt x="166" y="254"/>
                      </a:lnTo>
                      <a:lnTo>
                        <a:pt x="160" y="260"/>
                      </a:lnTo>
                      <a:lnTo>
                        <a:pt x="152" y="268"/>
                      </a:lnTo>
                      <a:lnTo>
                        <a:pt x="146" y="268"/>
                      </a:lnTo>
                      <a:lnTo>
                        <a:pt x="140" y="274"/>
                      </a:lnTo>
                      <a:lnTo>
                        <a:pt x="134" y="280"/>
                      </a:lnTo>
                      <a:lnTo>
                        <a:pt x="126" y="280"/>
                      </a:lnTo>
                      <a:lnTo>
                        <a:pt x="120" y="286"/>
                      </a:lnTo>
                      <a:lnTo>
                        <a:pt x="108" y="286"/>
                      </a:lnTo>
                      <a:lnTo>
                        <a:pt x="88" y="294"/>
                      </a:lnTo>
                      <a:lnTo>
                        <a:pt x="82" y="300"/>
                      </a:lnTo>
                      <a:lnTo>
                        <a:pt x="70" y="306"/>
                      </a:lnTo>
                      <a:lnTo>
                        <a:pt x="70" y="314"/>
                      </a:lnTo>
                      <a:lnTo>
                        <a:pt x="64" y="314"/>
                      </a:lnTo>
                      <a:lnTo>
                        <a:pt x="58" y="320"/>
                      </a:lnTo>
                      <a:lnTo>
                        <a:pt x="50" y="334"/>
                      </a:lnTo>
                      <a:lnTo>
                        <a:pt x="44" y="334"/>
                      </a:lnTo>
                      <a:lnTo>
                        <a:pt x="38" y="340"/>
                      </a:lnTo>
                      <a:lnTo>
                        <a:pt x="38" y="3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0" name="Line 459"/>
                <p:cNvSpPr>
                  <a:spLocks noChangeShapeType="1"/>
                </p:cNvSpPr>
                <p:nvPr/>
              </p:nvSpPr>
              <p:spPr bwMode="auto">
                <a:xfrm flipV="1">
                  <a:off x="1504" y="1644"/>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1" name="Line 460"/>
                <p:cNvSpPr>
                  <a:spLocks noChangeShapeType="1"/>
                </p:cNvSpPr>
                <p:nvPr/>
              </p:nvSpPr>
              <p:spPr bwMode="auto">
                <a:xfrm flipV="1">
                  <a:off x="1486" y="1664"/>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2" name="Line 461"/>
                <p:cNvSpPr>
                  <a:spLocks noChangeShapeType="1"/>
                </p:cNvSpPr>
                <p:nvPr/>
              </p:nvSpPr>
              <p:spPr bwMode="auto">
                <a:xfrm flipV="1">
                  <a:off x="1504" y="1690"/>
                  <a:ext cx="30"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3" name="Freeform 462"/>
                <p:cNvSpPr>
                  <a:spLocks/>
                </p:cNvSpPr>
                <p:nvPr/>
              </p:nvSpPr>
              <p:spPr bwMode="auto">
                <a:xfrm>
                  <a:off x="1486" y="1644"/>
                  <a:ext cx="56" cy="72"/>
                </a:xfrm>
                <a:custGeom>
                  <a:avLst/>
                  <a:gdLst>
                    <a:gd name="T0" fmla="*/ 18 w 56"/>
                    <a:gd name="T1" fmla="*/ 72 h 72"/>
                    <a:gd name="T2" fmla="*/ 12 w 56"/>
                    <a:gd name="T3" fmla="*/ 66 h 72"/>
                    <a:gd name="T4" fmla="*/ 0 w 56"/>
                    <a:gd name="T5" fmla="*/ 60 h 72"/>
                    <a:gd name="T6" fmla="*/ 0 w 56"/>
                    <a:gd name="T7" fmla="*/ 46 h 72"/>
                    <a:gd name="T8" fmla="*/ 6 w 56"/>
                    <a:gd name="T9" fmla="*/ 40 h 72"/>
                    <a:gd name="T10" fmla="*/ 6 w 56"/>
                    <a:gd name="T11" fmla="*/ 34 h 72"/>
                    <a:gd name="T12" fmla="*/ 12 w 56"/>
                    <a:gd name="T13" fmla="*/ 34 h 72"/>
                    <a:gd name="T14" fmla="*/ 12 w 56"/>
                    <a:gd name="T15" fmla="*/ 26 h 72"/>
                    <a:gd name="T16" fmla="*/ 18 w 56"/>
                    <a:gd name="T17" fmla="*/ 12 h 72"/>
                    <a:gd name="T18" fmla="*/ 24 w 56"/>
                    <a:gd name="T19" fmla="*/ 6 h 72"/>
                    <a:gd name="T20" fmla="*/ 30 w 56"/>
                    <a:gd name="T21" fmla="*/ 6 h 72"/>
                    <a:gd name="T22" fmla="*/ 30 w 56"/>
                    <a:gd name="T23" fmla="*/ 0 h 72"/>
                    <a:gd name="T24" fmla="*/ 44 w 56"/>
                    <a:gd name="T25" fmla="*/ 0 h 72"/>
                    <a:gd name="T26" fmla="*/ 50 w 56"/>
                    <a:gd name="T27" fmla="*/ 6 h 72"/>
                    <a:gd name="T28" fmla="*/ 56 w 56"/>
                    <a:gd name="T29" fmla="*/ 6 h 72"/>
                    <a:gd name="T30" fmla="*/ 56 w 56"/>
                    <a:gd name="T31" fmla="*/ 12 h 72"/>
                    <a:gd name="T32" fmla="*/ 56 w 56"/>
                    <a:gd name="T33" fmla="*/ 20 h 72"/>
                    <a:gd name="T34" fmla="*/ 56 w 56"/>
                    <a:gd name="T35" fmla="*/ 26 h 72"/>
                    <a:gd name="T36" fmla="*/ 56 w 56"/>
                    <a:gd name="T37" fmla="*/ 34 h 72"/>
                    <a:gd name="T38" fmla="*/ 56 w 56"/>
                    <a:gd name="T39" fmla="*/ 40 h 72"/>
                    <a:gd name="T40" fmla="*/ 50 w 56"/>
                    <a:gd name="T41" fmla="*/ 46 h 72"/>
                    <a:gd name="T42" fmla="*/ 50 w 56"/>
                    <a:gd name="T43" fmla="*/ 52 h 72"/>
                    <a:gd name="T44" fmla="*/ 50 w 56"/>
                    <a:gd name="T45" fmla="*/ 60 h 72"/>
                    <a:gd name="T46" fmla="*/ 44 w 56"/>
                    <a:gd name="T47" fmla="*/ 60 h 72"/>
                    <a:gd name="T48" fmla="*/ 36 w 56"/>
                    <a:gd name="T49" fmla="*/ 66 h 72"/>
                    <a:gd name="T50" fmla="*/ 24 w 56"/>
                    <a:gd name="T51" fmla="*/ 72 h 72"/>
                    <a:gd name="T52" fmla="*/ 18 w 56"/>
                    <a:gd name="T53" fmla="*/ 72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
                    <a:gd name="T82" fmla="*/ 0 h 72"/>
                    <a:gd name="T83" fmla="*/ 56 w 56"/>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 h="72">
                      <a:moveTo>
                        <a:pt x="18" y="72"/>
                      </a:moveTo>
                      <a:lnTo>
                        <a:pt x="12" y="66"/>
                      </a:lnTo>
                      <a:lnTo>
                        <a:pt x="0" y="60"/>
                      </a:lnTo>
                      <a:lnTo>
                        <a:pt x="0" y="46"/>
                      </a:lnTo>
                      <a:lnTo>
                        <a:pt x="6" y="40"/>
                      </a:lnTo>
                      <a:lnTo>
                        <a:pt x="6" y="34"/>
                      </a:lnTo>
                      <a:lnTo>
                        <a:pt x="12" y="34"/>
                      </a:lnTo>
                      <a:lnTo>
                        <a:pt x="12" y="26"/>
                      </a:lnTo>
                      <a:lnTo>
                        <a:pt x="18" y="12"/>
                      </a:lnTo>
                      <a:lnTo>
                        <a:pt x="24" y="6"/>
                      </a:lnTo>
                      <a:lnTo>
                        <a:pt x="30" y="6"/>
                      </a:lnTo>
                      <a:lnTo>
                        <a:pt x="30" y="0"/>
                      </a:lnTo>
                      <a:lnTo>
                        <a:pt x="44" y="0"/>
                      </a:lnTo>
                      <a:lnTo>
                        <a:pt x="50" y="6"/>
                      </a:lnTo>
                      <a:lnTo>
                        <a:pt x="56" y="6"/>
                      </a:lnTo>
                      <a:lnTo>
                        <a:pt x="56" y="12"/>
                      </a:lnTo>
                      <a:lnTo>
                        <a:pt x="56" y="20"/>
                      </a:lnTo>
                      <a:lnTo>
                        <a:pt x="56" y="26"/>
                      </a:lnTo>
                      <a:lnTo>
                        <a:pt x="56" y="34"/>
                      </a:lnTo>
                      <a:lnTo>
                        <a:pt x="56" y="40"/>
                      </a:lnTo>
                      <a:lnTo>
                        <a:pt x="50" y="46"/>
                      </a:lnTo>
                      <a:lnTo>
                        <a:pt x="50" y="52"/>
                      </a:lnTo>
                      <a:lnTo>
                        <a:pt x="50" y="60"/>
                      </a:lnTo>
                      <a:lnTo>
                        <a:pt x="44" y="60"/>
                      </a:lnTo>
                      <a:lnTo>
                        <a:pt x="36" y="66"/>
                      </a:lnTo>
                      <a:lnTo>
                        <a:pt x="24" y="72"/>
                      </a:lnTo>
                      <a:lnTo>
                        <a:pt x="18"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4" name="Line 463"/>
                <p:cNvSpPr>
                  <a:spLocks noChangeShapeType="1"/>
                </p:cNvSpPr>
                <p:nvPr/>
              </p:nvSpPr>
              <p:spPr bwMode="auto">
                <a:xfrm>
                  <a:off x="774" y="169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5" name="Freeform 464"/>
                <p:cNvSpPr>
                  <a:spLocks/>
                </p:cNvSpPr>
                <p:nvPr/>
              </p:nvSpPr>
              <p:spPr bwMode="auto">
                <a:xfrm>
                  <a:off x="768" y="1678"/>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6" name="Line 465"/>
                <p:cNvSpPr>
                  <a:spLocks noChangeShapeType="1"/>
                </p:cNvSpPr>
                <p:nvPr/>
              </p:nvSpPr>
              <p:spPr bwMode="auto">
                <a:xfrm flipV="1">
                  <a:off x="1286" y="1082"/>
                  <a:ext cx="140"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7" name="Line 466"/>
                <p:cNvSpPr>
                  <a:spLocks noChangeShapeType="1"/>
                </p:cNvSpPr>
                <p:nvPr/>
              </p:nvSpPr>
              <p:spPr bwMode="auto">
                <a:xfrm flipV="1">
                  <a:off x="1306" y="1088"/>
                  <a:ext cx="140"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8" name="Line 467"/>
                <p:cNvSpPr>
                  <a:spLocks noChangeShapeType="1"/>
                </p:cNvSpPr>
                <p:nvPr/>
              </p:nvSpPr>
              <p:spPr bwMode="auto">
                <a:xfrm flipV="1">
                  <a:off x="1292" y="1108"/>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9" name="Line 468"/>
                <p:cNvSpPr>
                  <a:spLocks noChangeShapeType="1"/>
                </p:cNvSpPr>
                <p:nvPr/>
              </p:nvSpPr>
              <p:spPr bwMode="auto">
                <a:xfrm flipV="1">
                  <a:off x="1318" y="1128"/>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0" name="Line 469"/>
                <p:cNvSpPr>
                  <a:spLocks noChangeShapeType="1"/>
                </p:cNvSpPr>
                <p:nvPr/>
              </p:nvSpPr>
              <p:spPr bwMode="auto">
                <a:xfrm flipV="1">
                  <a:off x="1332" y="1140"/>
                  <a:ext cx="158"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1" name="Line 470"/>
                <p:cNvSpPr>
                  <a:spLocks noChangeShapeType="1"/>
                </p:cNvSpPr>
                <p:nvPr/>
              </p:nvSpPr>
              <p:spPr bwMode="auto">
                <a:xfrm flipV="1">
                  <a:off x="1338" y="1166"/>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2" name="Line 471"/>
                <p:cNvSpPr>
                  <a:spLocks noChangeShapeType="1"/>
                </p:cNvSpPr>
                <p:nvPr/>
              </p:nvSpPr>
              <p:spPr bwMode="auto">
                <a:xfrm flipV="1">
                  <a:off x="1338" y="1186"/>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3" name="Line 472"/>
                <p:cNvSpPr>
                  <a:spLocks noChangeShapeType="1"/>
                </p:cNvSpPr>
                <p:nvPr/>
              </p:nvSpPr>
              <p:spPr bwMode="auto">
                <a:xfrm flipV="1">
                  <a:off x="1326" y="1212"/>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4" name="Line 473"/>
                <p:cNvSpPr>
                  <a:spLocks noChangeShapeType="1"/>
                </p:cNvSpPr>
                <p:nvPr/>
              </p:nvSpPr>
              <p:spPr bwMode="auto">
                <a:xfrm flipV="1">
                  <a:off x="1222" y="1388"/>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5" name="Line 474"/>
                <p:cNvSpPr>
                  <a:spLocks noChangeShapeType="1"/>
                </p:cNvSpPr>
                <p:nvPr/>
              </p:nvSpPr>
              <p:spPr bwMode="auto">
                <a:xfrm flipV="1">
                  <a:off x="1332" y="1238"/>
                  <a:ext cx="164"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6" name="Line 475"/>
                <p:cNvSpPr>
                  <a:spLocks noChangeShapeType="1"/>
                </p:cNvSpPr>
                <p:nvPr/>
              </p:nvSpPr>
              <p:spPr bwMode="auto">
                <a:xfrm flipV="1">
                  <a:off x="1234" y="1402"/>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7" name="Line 476"/>
                <p:cNvSpPr>
                  <a:spLocks noChangeShapeType="1"/>
                </p:cNvSpPr>
                <p:nvPr/>
              </p:nvSpPr>
              <p:spPr bwMode="auto">
                <a:xfrm flipV="1">
                  <a:off x="1344" y="1264"/>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8" name="Line 477"/>
                <p:cNvSpPr>
                  <a:spLocks noChangeShapeType="1"/>
                </p:cNvSpPr>
                <p:nvPr/>
              </p:nvSpPr>
              <p:spPr bwMode="auto">
                <a:xfrm flipV="1">
                  <a:off x="1248" y="138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9" name="Line 478"/>
                <p:cNvSpPr>
                  <a:spLocks noChangeShapeType="1"/>
                </p:cNvSpPr>
                <p:nvPr/>
              </p:nvSpPr>
              <p:spPr bwMode="auto">
                <a:xfrm flipV="1">
                  <a:off x="1350" y="1284"/>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0" name="Line 479"/>
                <p:cNvSpPr>
                  <a:spLocks noChangeShapeType="1"/>
                </p:cNvSpPr>
                <p:nvPr/>
              </p:nvSpPr>
              <p:spPr bwMode="auto">
                <a:xfrm flipV="1">
                  <a:off x="1248" y="1304"/>
                  <a:ext cx="262" cy="1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1" name="Line 480"/>
                <p:cNvSpPr>
                  <a:spLocks noChangeShapeType="1"/>
                </p:cNvSpPr>
                <p:nvPr/>
              </p:nvSpPr>
              <p:spPr bwMode="auto">
                <a:xfrm flipV="1">
                  <a:off x="1254" y="1324"/>
                  <a:ext cx="268"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2" name="Line 481"/>
                <p:cNvSpPr>
                  <a:spLocks noChangeShapeType="1"/>
                </p:cNvSpPr>
                <p:nvPr/>
              </p:nvSpPr>
              <p:spPr bwMode="auto">
                <a:xfrm flipV="1">
                  <a:off x="1268" y="1344"/>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3" name="Line 482"/>
                <p:cNvSpPr>
                  <a:spLocks noChangeShapeType="1"/>
                </p:cNvSpPr>
                <p:nvPr/>
              </p:nvSpPr>
              <p:spPr bwMode="auto">
                <a:xfrm flipV="1">
                  <a:off x="1292" y="1370"/>
                  <a:ext cx="242"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4" name="Line 483"/>
                <p:cNvSpPr>
                  <a:spLocks noChangeShapeType="1"/>
                </p:cNvSpPr>
                <p:nvPr/>
              </p:nvSpPr>
              <p:spPr bwMode="auto">
                <a:xfrm flipV="1">
                  <a:off x="1326" y="1388"/>
                  <a:ext cx="216"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5" name="Line 484"/>
                <p:cNvSpPr>
                  <a:spLocks noChangeShapeType="1"/>
                </p:cNvSpPr>
                <p:nvPr/>
              </p:nvSpPr>
              <p:spPr bwMode="auto">
                <a:xfrm flipV="1">
                  <a:off x="1388" y="1408"/>
                  <a:ext cx="160"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6" name="Line 485"/>
                <p:cNvSpPr>
                  <a:spLocks noChangeShapeType="1"/>
                </p:cNvSpPr>
                <p:nvPr/>
              </p:nvSpPr>
              <p:spPr bwMode="auto">
                <a:xfrm flipV="1">
                  <a:off x="1446" y="1434"/>
                  <a:ext cx="10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7" name="Line 486"/>
                <p:cNvSpPr>
                  <a:spLocks noChangeShapeType="1"/>
                </p:cNvSpPr>
                <p:nvPr/>
              </p:nvSpPr>
              <p:spPr bwMode="auto">
                <a:xfrm flipV="1">
                  <a:off x="1486" y="1462"/>
                  <a:ext cx="62"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8" name="Line 487"/>
                <p:cNvSpPr>
                  <a:spLocks noChangeShapeType="1"/>
                </p:cNvSpPr>
                <p:nvPr/>
              </p:nvSpPr>
              <p:spPr bwMode="auto">
                <a:xfrm flipV="1">
                  <a:off x="1522" y="14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9" name="Freeform 488"/>
                <p:cNvSpPr>
                  <a:spLocks/>
                </p:cNvSpPr>
                <p:nvPr/>
              </p:nvSpPr>
              <p:spPr bwMode="auto">
                <a:xfrm>
                  <a:off x="1222" y="1076"/>
                  <a:ext cx="326" cy="444"/>
                </a:xfrm>
                <a:custGeom>
                  <a:avLst/>
                  <a:gdLst>
                    <a:gd name="T0" fmla="*/ 32 w 326"/>
                    <a:gd name="T1" fmla="*/ 380 h 444"/>
                    <a:gd name="T2" fmla="*/ 18 w 326"/>
                    <a:gd name="T3" fmla="*/ 346 h 444"/>
                    <a:gd name="T4" fmla="*/ 12 w 326"/>
                    <a:gd name="T5" fmla="*/ 332 h 444"/>
                    <a:gd name="T6" fmla="*/ 0 w 326"/>
                    <a:gd name="T7" fmla="*/ 320 h 444"/>
                    <a:gd name="T8" fmla="*/ 12 w 326"/>
                    <a:gd name="T9" fmla="*/ 306 h 444"/>
                    <a:gd name="T10" fmla="*/ 32 w 326"/>
                    <a:gd name="T11" fmla="*/ 326 h 444"/>
                    <a:gd name="T12" fmla="*/ 50 w 326"/>
                    <a:gd name="T13" fmla="*/ 332 h 444"/>
                    <a:gd name="T14" fmla="*/ 90 w 326"/>
                    <a:gd name="T15" fmla="*/ 314 h 444"/>
                    <a:gd name="T16" fmla="*/ 108 w 326"/>
                    <a:gd name="T17" fmla="*/ 314 h 444"/>
                    <a:gd name="T18" fmla="*/ 128 w 326"/>
                    <a:gd name="T19" fmla="*/ 306 h 444"/>
                    <a:gd name="T20" fmla="*/ 116 w 326"/>
                    <a:gd name="T21" fmla="*/ 274 h 444"/>
                    <a:gd name="T22" fmla="*/ 108 w 326"/>
                    <a:gd name="T23" fmla="*/ 262 h 444"/>
                    <a:gd name="T24" fmla="*/ 102 w 326"/>
                    <a:gd name="T25" fmla="*/ 240 h 444"/>
                    <a:gd name="T26" fmla="*/ 102 w 326"/>
                    <a:gd name="T27" fmla="*/ 222 h 444"/>
                    <a:gd name="T28" fmla="*/ 116 w 326"/>
                    <a:gd name="T29" fmla="*/ 202 h 444"/>
                    <a:gd name="T30" fmla="*/ 116 w 326"/>
                    <a:gd name="T31" fmla="*/ 182 h 444"/>
                    <a:gd name="T32" fmla="*/ 108 w 326"/>
                    <a:gd name="T33" fmla="*/ 156 h 444"/>
                    <a:gd name="T34" fmla="*/ 90 w 326"/>
                    <a:gd name="T35" fmla="*/ 142 h 444"/>
                    <a:gd name="T36" fmla="*/ 70 w 326"/>
                    <a:gd name="T37" fmla="*/ 136 h 444"/>
                    <a:gd name="T38" fmla="*/ 76 w 326"/>
                    <a:gd name="T39" fmla="*/ 110 h 444"/>
                    <a:gd name="T40" fmla="*/ 76 w 326"/>
                    <a:gd name="T41" fmla="*/ 98 h 444"/>
                    <a:gd name="T42" fmla="*/ 64 w 326"/>
                    <a:gd name="T43" fmla="*/ 84 h 444"/>
                    <a:gd name="T44" fmla="*/ 90 w 326"/>
                    <a:gd name="T45" fmla="*/ 52 h 444"/>
                    <a:gd name="T46" fmla="*/ 122 w 326"/>
                    <a:gd name="T47" fmla="*/ 52 h 444"/>
                    <a:gd name="T48" fmla="*/ 152 w 326"/>
                    <a:gd name="T49" fmla="*/ 32 h 444"/>
                    <a:gd name="T50" fmla="*/ 186 w 326"/>
                    <a:gd name="T51" fmla="*/ 0 h 444"/>
                    <a:gd name="T52" fmla="*/ 230 w 326"/>
                    <a:gd name="T53" fmla="*/ 18 h 444"/>
                    <a:gd name="T54" fmla="*/ 256 w 326"/>
                    <a:gd name="T55" fmla="*/ 46 h 444"/>
                    <a:gd name="T56" fmla="*/ 268 w 326"/>
                    <a:gd name="T57" fmla="*/ 58 h 444"/>
                    <a:gd name="T58" fmla="*/ 262 w 326"/>
                    <a:gd name="T59" fmla="*/ 84 h 444"/>
                    <a:gd name="T60" fmla="*/ 282 w 326"/>
                    <a:gd name="T61" fmla="*/ 130 h 444"/>
                    <a:gd name="T62" fmla="*/ 276 w 326"/>
                    <a:gd name="T63" fmla="*/ 170 h 444"/>
                    <a:gd name="T64" fmla="*/ 282 w 326"/>
                    <a:gd name="T65" fmla="*/ 208 h 444"/>
                    <a:gd name="T66" fmla="*/ 288 w 326"/>
                    <a:gd name="T67" fmla="*/ 228 h 444"/>
                    <a:gd name="T68" fmla="*/ 300 w 326"/>
                    <a:gd name="T69" fmla="*/ 262 h 444"/>
                    <a:gd name="T70" fmla="*/ 314 w 326"/>
                    <a:gd name="T71" fmla="*/ 288 h 444"/>
                    <a:gd name="T72" fmla="*/ 326 w 326"/>
                    <a:gd name="T73" fmla="*/ 326 h 444"/>
                    <a:gd name="T74" fmla="*/ 326 w 326"/>
                    <a:gd name="T75" fmla="*/ 346 h 444"/>
                    <a:gd name="T76" fmla="*/ 326 w 326"/>
                    <a:gd name="T77" fmla="*/ 372 h 444"/>
                    <a:gd name="T78" fmla="*/ 320 w 326"/>
                    <a:gd name="T79" fmla="*/ 406 h 444"/>
                    <a:gd name="T80" fmla="*/ 314 w 326"/>
                    <a:gd name="T81" fmla="*/ 424 h 444"/>
                    <a:gd name="T82" fmla="*/ 236 w 326"/>
                    <a:gd name="T83" fmla="*/ 418 h 444"/>
                    <a:gd name="T84" fmla="*/ 198 w 326"/>
                    <a:gd name="T85" fmla="*/ 418 h 444"/>
                    <a:gd name="T86" fmla="*/ 134 w 326"/>
                    <a:gd name="T87" fmla="*/ 438 h 444"/>
                    <a:gd name="T88" fmla="*/ 58 w 326"/>
                    <a:gd name="T89" fmla="*/ 432 h 444"/>
                    <a:gd name="T90" fmla="*/ 24 w 326"/>
                    <a:gd name="T91" fmla="*/ 392 h 4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
                    <a:gd name="T139" fmla="*/ 0 h 444"/>
                    <a:gd name="T140" fmla="*/ 326 w 326"/>
                    <a:gd name="T141" fmla="*/ 444 h 4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 h="444">
                      <a:moveTo>
                        <a:pt x="18" y="380"/>
                      </a:moveTo>
                      <a:lnTo>
                        <a:pt x="24" y="386"/>
                      </a:lnTo>
                      <a:lnTo>
                        <a:pt x="32" y="380"/>
                      </a:lnTo>
                      <a:lnTo>
                        <a:pt x="32" y="372"/>
                      </a:lnTo>
                      <a:lnTo>
                        <a:pt x="24" y="352"/>
                      </a:lnTo>
                      <a:lnTo>
                        <a:pt x="18" y="346"/>
                      </a:lnTo>
                      <a:lnTo>
                        <a:pt x="12" y="346"/>
                      </a:lnTo>
                      <a:lnTo>
                        <a:pt x="12" y="340"/>
                      </a:lnTo>
                      <a:lnTo>
                        <a:pt x="12" y="332"/>
                      </a:lnTo>
                      <a:lnTo>
                        <a:pt x="6" y="332"/>
                      </a:lnTo>
                      <a:lnTo>
                        <a:pt x="0" y="326"/>
                      </a:lnTo>
                      <a:lnTo>
                        <a:pt x="0" y="320"/>
                      </a:lnTo>
                      <a:lnTo>
                        <a:pt x="6" y="320"/>
                      </a:lnTo>
                      <a:lnTo>
                        <a:pt x="6" y="314"/>
                      </a:lnTo>
                      <a:lnTo>
                        <a:pt x="12" y="306"/>
                      </a:lnTo>
                      <a:lnTo>
                        <a:pt x="18" y="314"/>
                      </a:lnTo>
                      <a:lnTo>
                        <a:pt x="24" y="320"/>
                      </a:lnTo>
                      <a:lnTo>
                        <a:pt x="32" y="326"/>
                      </a:lnTo>
                      <a:lnTo>
                        <a:pt x="38" y="332"/>
                      </a:lnTo>
                      <a:lnTo>
                        <a:pt x="44" y="332"/>
                      </a:lnTo>
                      <a:lnTo>
                        <a:pt x="50" y="332"/>
                      </a:lnTo>
                      <a:lnTo>
                        <a:pt x="64" y="326"/>
                      </a:lnTo>
                      <a:lnTo>
                        <a:pt x="82" y="314"/>
                      </a:lnTo>
                      <a:lnTo>
                        <a:pt x="90" y="314"/>
                      </a:lnTo>
                      <a:lnTo>
                        <a:pt x="96" y="314"/>
                      </a:lnTo>
                      <a:lnTo>
                        <a:pt x="102" y="314"/>
                      </a:lnTo>
                      <a:lnTo>
                        <a:pt x="108" y="314"/>
                      </a:lnTo>
                      <a:lnTo>
                        <a:pt x="116" y="314"/>
                      </a:lnTo>
                      <a:lnTo>
                        <a:pt x="122" y="314"/>
                      </a:lnTo>
                      <a:lnTo>
                        <a:pt x="128" y="306"/>
                      </a:lnTo>
                      <a:lnTo>
                        <a:pt x="134" y="294"/>
                      </a:lnTo>
                      <a:lnTo>
                        <a:pt x="128" y="288"/>
                      </a:lnTo>
                      <a:lnTo>
                        <a:pt x="116" y="274"/>
                      </a:lnTo>
                      <a:lnTo>
                        <a:pt x="116" y="268"/>
                      </a:lnTo>
                      <a:lnTo>
                        <a:pt x="108" y="268"/>
                      </a:lnTo>
                      <a:lnTo>
                        <a:pt x="108" y="262"/>
                      </a:lnTo>
                      <a:lnTo>
                        <a:pt x="108" y="254"/>
                      </a:lnTo>
                      <a:lnTo>
                        <a:pt x="108" y="240"/>
                      </a:lnTo>
                      <a:lnTo>
                        <a:pt x="102" y="240"/>
                      </a:lnTo>
                      <a:lnTo>
                        <a:pt x="102" y="234"/>
                      </a:lnTo>
                      <a:lnTo>
                        <a:pt x="102" y="228"/>
                      </a:lnTo>
                      <a:lnTo>
                        <a:pt x="102" y="222"/>
                      </a:lnTo>
                      <a:lnTo>
                        <a:pt x="108" y="222"/>
                      </a:lnTo>
                      <a:lnTo>
                        <a:pt x="116" y="208"/>
                      </a:lnTo>
                      <a:lnTo>
                        <a:pt x="116" y="202"/>
                      </a:lnTo>
                      <a:lnTo>
                        <a:pt x="108" y="196"/>
                      </a:lnTo>
                      <a:lnTo>
                        <a:pt x="116" y="190"/>
                      </a:lnTo>
                      <a:lnTo>
                        <a:pt x="116" y="182"/>
                      </a:lnTo>
                      <a:lnTo>
                        <a:pt x="116" y="170"/>
                      </a:lnTo>
                      <a:lnTo>
                        <a:pt x="108" y="170"/>
                      </a:lnTo>
                      <a:lnTo>
                        <a:pt x="108" y="156"/>
                      </a:lnTo>
                      <a:lnTo>
                        <a:pt x="102" y="150"/>
                      </a:lnTo>
                      <a:lnTo>
                        <a:pt x="96" y="142"/>
                      </a:lnTo>
                      <a:lnTo>
                        <a:pt x="90" y="142"/>
                      </a:lnTo>
                      <a:lnTo>
                        <a:pt x="82" y="136"/>
                      </a:lnTo>
                      <a:lnTo>
                        <a:pt x="76" y="136"/>
                      </a:lnTo>
                      <a:lnTo>
                        <a:pt x="70" y="136"/>
                      </a:lnTo>
                      <a:lnTo>
                        <a:pt x="70" y="130"/>
                      </a:lnTo>
                      <a:lnTo>
                        <a:pt x="70" y="124"/>
                      </a:lnTo>
                      <a:lnTo>
                        <a:pt x="76" y="110"/>
                      </a:lnTo>
                      <a:lnTo>
                        <a:pt x="82" y="104"/>
                      </a:lnTo>
                      <a:lnTo>
                        <a:pt x="82" y="98"/>
                      </a:lnTo>
                      <a:lnTo>
                        <a:pt x="76" y="98"/>
                      </a:lnTo>
                      <a:lnTo>
                        <a:pt x="64" y="98"/>
                      </a:lnTo>
                      <a:lnTo>
                        <a:pt x="64" y="90"/>
                      </a:lnTo>
                      <a:lnTo>
                        <a:pt x="64" y="84"/>
                      </a:lnTo>
                      <a:lnTo>
                        <a:pt x="64" y="78"/>
                      </a:lnTo>
                      <a:lnTo>
                        <a:pt x="70" y="72"/>
                      </a:lnTo>
                      <a:lnTo>
                        <a:pt x="90" y="52"/>
                      </a:lnTo>
                      <a:lnTo>
                        <a:pt x="96" y="52"/>
                      </a:lnTo>
                      <a:lnTo>
                        <a:pt x="102" y="52"/>
                      </a:lnTo>
                      <a:lnTo>
                        <a:pt x="122" y="52"/>
                      </a:lnTo>
                      <a:lnTo>
                        <a:pt x="128" y="46"/>
                      </a:lnTo>
                      <a:lnTo>
                        <a:pt x="134" y="38"/>
                      </a:lnTo>
                      <a:lnTo>
                        <a:pt x="152" y="32"/>
                      </a:lnTo>
                      <a:lnTo>
                        <a:pt x="166" y="18"/>
                      </a:lnTo>
                      <a:lnTo>
                        <a:pt x="178" y="0"/>
                      </a:lnTo>
                      <a:lnTo>
                        <a:pt x="186" y="0"/>
                      </a:lnTo>
                      <a:lnTo>
                        <a:pt x="198" y="0"/>
                      </a:lnTo>
                      <a:lnTo>
                        <a:pt x="224" y="12"/>
                      </a:lnTo>
                      <a:lnTo>
                        <a:pt x="230" y="18"/>
                      </a:lnTo>
                      <a:lnTo>
                        <a:pt x="230" y="24"/>
                      </a:lnTo>
                      <a:lnTo>
                        <a:pt x="236" y="32"/>
                      </a:lnTo>
                      <a:lnTo>
                        <a:pt x="256" y="46"/>
                      </a:lnTo>
                      <a:lnTo>
                        <a:pt x="256" y="52"/>
                      </a:lnTo>
                      <a:lnTo>
                        <a:pt x="262" y="52"/>
                      </a:lnTo>
                      <a:lnTo>
                        <a:pt x="268" y="58"/>
                      </a:lnTo>
                      <a:lnTo>
                        <a:pt x="268" y="64"/>
                      </a:lnTo>
                      <a:lnTo>
                        <a:pt x="262" y="78"/>
                      </a:lnTo>
                      <a:lnTo>
                        <a:pt x="262" y="84"/>
                      </a:lnTo>
                      <a:lnTo>
                        <a:pt x="268" y="90"/>
                      </a:lnTo>
                      <a:lnTo>
                        <a:pt x="276" y="98"/>
                      </a:lnTo>
                      <a:lnTo>
                        <a:pt x="282" y="130"/>
                      </a:lnTo>
                      <a:lnTo>
                        <a:pt x="276" y="150"/>
                      </a:lnTo>
                      <a:lnTo>
                        <a:pt x="276" y="156"/>
                      </a:lnTo>
                      <a:lnTo>
                        <a:pt x="276" y="170"/>
                      </a:lnTo>
                      <a:lnTo>
                        <a:pt x="276" y="182"/>
                      </a:lnTo>
                      <a:lnTo>
                        <a:pt x="276" y="196"/>
                      </a:lnTo>
                      <a:lnTo>
                        <a:pt x="282" y="208"/>
                      </a:lnTo>
                      <a:lnTo>
                        <a:pt x="288" y="216"/>
                      </a:lnTo>
                      <a:lnTo>
                        <a:pt x="288" y="222"/>
                      </a:lnTo>
                      <a:lnTo>
                        <a:pt x="288" y="228"/>
                      </a:lnTo>
                      <a:lnTo>
                        <a:pt x="294" y="234"/>
                      </a:lnTo>
                      <a:lnTo>
                        <a:pt x="294" y="248"/>
                      </a:lnTo>
                      <a:lnTo>
                        <a:pt x="300" y="262"/>
                      </a:lnTo>
                      <a:lnTo>
                        <a:pt x="306" y="268"/>
                      </a:lnTo>
                      <a:lnTo>
                        <a:pt x="306" y="280"/>
                      </a:lnTo>
                      <a:lnTo>
                        <a:pt x="314" y="288"/>
                      </a:lnTo>
                      <a:lnTo>
                        <a:pt x="320" y="306"/>
                      </a:lnTo>
                      <a:lnTo>
                        <a:pt x="320" y="320"/>
                      </a:lnTo>
                      <a:lnTo>
                        <a:pt x="326" y="326"/>
                      </a:lnTo>
                      <a:lnTo>
                        <a:pt x="326" y="332"/>
                      </a:lnTo>
                      <a:lnTo>
                        <a:pt x="326" y="340"/>
                      </a:lnTo>
                      <a:lnTo>
                        <a:pt x="326" y="346"/>
                      </a:lnTo>
                      <a:lnTo>
                        <a:pt x="326" y="358"/>
                      </a:lnTo>
                      <a:lnTo>
                        <a:pt x="326" y="366"/>
                      </a:lnTo>
                      <a:lnTo>
                        <a:pt x="326" y="372"/>
                      </a:lnTo>
                      <a:lnTo>
                        <a:pt x="326" y="380"/>
                      </a:lnTo>
                      <a:lnTo>
                        <a:pt x="326" y="392"/>
                      </a:lnTo>
                      <a:lnTo>
                        <a:pt x="320" y="406"/>
                      </a:lnTo>
                      <a:lnTo>
                        <a:pt x="314" y="412"/>
                      </a:lnTo>
                      <a:lnTo>
                        <a:pt x="314" y="418"/>
                      </a:lnTo>
                      <a:lnTo>
                        <a:pt x="314" y="424"/>
                      </a:lnTo>
                      <a:lnTo>
                        <a:pt x="294" y="424"/>
                      </a:lnTo>
                      <a:lnTo>
                        <a:pt x="262" y="424"/>
                      </a:lnTo>
                      <a:lnTo>
                        <a:pt x="236" y="418"/>
                      </a:lnTo>
                      <a:lnTo>
                        <a:pt x="218" y="418"/>
                      </a:lnTo>
                      <a:lnTo>
                        <a:pt x="204" y="418"/>
                      </a:lnTo>
                      <a:lnTo>
                        <a:pt x="198" y="418"/>
                      </a:lnTo>
                      <a:lnTo>
                        <a:pt x="186" y="424"/>
                      </a:lnTo>
                      <a:lnTo>
                        <a:pt x="152" y="432"/>
                      </a:lnTo>
                      <a:lnTo>
                        <a:pt x="134" y="438"/>
                      </a:lnTo>
                      <a:lnTo>
                        <a:pt x="96" y="444"/>
                      </a:lnTo>
                      <a:lnTo>
                        <a:pt x="76" y="438"/>
                      </a:lnTo>
                      <a:lnTo>
                        <a:pt x="58" y="432"/>
                      </a:lnTo>
                      <a:lnTo>
                        <a:pt x="44" y="418"/>
                      </a:lnTo>
                      <a:lnTo>
                        <a:pt x="32" y="406"/>
                      </a:lnTo>
                      <a:lnTo>
                        <a:pt x="24" y="392"/>
                      </a:lnTo>
                      <a:lnTo>
                        <a:pt x="18" y="3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0" name="Line 489"/>
                <p:cNvSpPr>
                  <a:spLocks noChangeShapeType="1"/>
                </p:cNvSpPr>
                <p:nvPr/>
              </p:nvSpPr>
              <p:spPr bwMode="auto">
                <a:xfrm flipV="1">
                  <a:off x="1620" y="814"/>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1" name="Line 490"/>
                <p:cNvSpPr>
                  <a:spLocks noChangeShapeType="1"/>
                </p:cNvSpPr>
                <p:nvPr/>
              </p:nvSpPr>
              <p:spPr bwMode="auto">
                <a:xfrm flipV="1">
                  <a:off x="1606" y="82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2" name="Line 491"/>
                <p:cNvSpPr>
                  <a:spLocks noChangeShapeType="1"/>
                </p:cNvSpPr>
                <p:nvPr/>
              </p:nvSpPr>
              <p:spPr bwMode="auto">
                <a:xfrm flipV="1">
                  <a:off x="1574" y="906"/>
                  <a:ext cx="2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3" name="Line 492"/>
                <p:cNvSpPr>
                  <a:spLocks noChangeShapeType="1"/>
                </p:cNvSpPr>
                <p:nvPr/>
              </p:nvSpPr>
              <p:spPr bwMode="auto">
                <a:xfrm flipV="1">
                  <a:off x="1606" y="840"/>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4" name="Line 493"/>
                <p:cNvSpPr>
                  <a:spLocks noChangeShapeType="1"/>
                </p:cNvSpPr>
                <p:nvPr/>
              </p:nvSpPr>
              <p:spPr bwMode="auto">
                <a:xfrm flipV="1">
                  <a:off x="1580" y="912"/>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5" name="Line 494"/>
                <p:cNvSpPr>
                  <a:spLocks noChangeShapeType="1"/>
                </p:cNvSpPr>
                <p:nvPr/>
              </p:nvSpPr>
              <p:spPr bwMode="auto">
                <a:xfrm flipV="1">
                  <a:off x="1638" y="852"/>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6" name="Line 495"/>
                <p:cNvSpPr>
                  <a:spLocks noChangeShapeType="1"/>
                </p:cNvSpPr>
                <p:nvPr/>
              </p:nvSpPr>
              <p:spPr bwMode="auto">
                <a:xfrm flipV="1">
                  <a:off x="1652" y="866"/>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7" name="Line 496"/>
                <p:cNvSpPr>
                  <a:spLocks noChangeShapeType="1"/>
                </p:cNvSpPr>
                <p:nvPr/>
              </p:nvSpPr>
              <p:spPr bwMode="auto">
                <a:xfrm flipV="1">
                  <a:off x="1670" y="878"/>
                  <a:ext cx="90"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8" name="Line 497"/>
                <p:cNvSpPr>
                  <a:spLocks noChangeShapeType="1"/>
                </p:cNvSpPr>
                <p:nvPr/>
              </p:nvSpPr>
              <p:spPr bwMode="auto">
                <a:xfrm flipV="1">
                  <a:off x="1696" y="898"/>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9" name="Line 498"/>
                <p:cNvSpPr>
                  <a:spLocks noChangeShapeType="1"/>
                </p:cNvSpPr>
                <p:nvPr/>
              </p:nvSpPr>
              <p:spPr bwMode="auto">
                <a:xfrm flipV="1">
                  <a:off x="1702" y="91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0" name="Line 499"/>
                <p:cNvSpPr>
                  <a:spLocks noChangeShapeType="1"/>
                </p:cNvSpPr>
                <p:nvPr/>
              </p:nvSpPr>
              <p:spPr bwMode="auto">
                <a:xfrm flipV="1">
                  <a:off x="1708" y="932"/>
                  <a:ext cx="9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1" name="Line 500"/>
                <p:cNvSpPr>
                  <a:spLocks noChangeShapeType="1"/>
                </p:cNvSpPr>
                <p:nvPr/>
              </p:nvSpPr>
              <p:spPr bwMode="auto">
                <a:xfrm flipV="1">
                  <a:off x="1696" y="950"/>
                  <a:ext cx="114" cy="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2" name="Line 501"/>
                <p:cNvSpPr>
                  <a:spLocks noChangeShapeType="1"/>
                </p:cNvSpPr>
                <p:nvPr/>
              </p:nvSpPr>
              <p:spPr bwMode="auto">
                <a:xfrm flipV="1">
                  <a:off x="1690" y="97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3" name="Line 502"/>
                <p:cNvSpPr>
                  <a:spLocks noChangeShapeType="1"/>
                </p:cNvSpPr>
                <p:nvPr/>
              </p:nvSpPr>
              <p:spPr bwMode="auto">
                <a:xfrm flipV="1">
                  <a:off x="1664" y="984"/>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4" name="Line 503"/>
                <p:cNvSpPr>
                  <a:spLocks noChangeShapeType="1"/>
                </p:cNvSpPr>
                <p:nvPr/>
              </p:nvSpPr>
              <p:spPr bwMode="auto">
                <a:xfrm flipV="1">
                  <a:off x="1670" y="996"/>
                  <a:ext cx="19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5" name="Line 504"/>
                <p:cNvSpPr>
                  <a:spLocks noChangeShapeType="1"/>
                </p:cNvSpPr>
                <p:nvPr/>
              </p:nvSpPr>
              <p:spPr bwMode="auto">
                <a:xfrm flipV="1">
                  <a:off x="1088" y="1462"/>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6" name="Line 505"/>
                <p:cNvSpPr>
                  <a:spLocks noChangeShapeType="1"/>
                </p:cNvSpPr>
                <p:nvPr/>
              </p:nvSpPr>
              <p:spPr bwMode="auto">
                <a:xfrm flipV="1">
                  <a:off x="1126" y="1454"/>
                  <a:ext cx="6"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7" name="Line 506"/>
                <p:cNvSpPr>
                  <a:spLocks noChangeShapeType="1"/>
                </p:cNvSpPr>
                <p:nvPr/>
              </p:nvSpPr>
              <p:spPr bwMode="auto">
                <a:xfrm flipV="1">
                  <a:off x="1676" y="1010"/>
                  <a:ext cx="204"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8" name="Line 507"/>
                <p:cNvSpPr>
                  <a:spLocks noChangeShapeType="1"/>
                </p:cNvSpPr>
                <p:nvPr/>
              </p:nvSpPr>
              <p:spPr bwMode="auto">
                <a:xfrm flipV="1">
                  <a:off x="1038" y="1514"/>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9" name="Line 508"/>
                <p:cNvSpPr>
                  <a:spLocks noChangeShapeType="1"/>
                </p:cNvSpPr>
                <p:nvPr/>
              </p:nvSpPr>
              <p:spPr bwMode="auto">
                <a:xfrm flipV="1">
                  <a:off x="1070" y="1462"/>
                  <a:ext cx="88"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0" name="Line 509"/>
                <p:cNvSpPr>
                  <a:spLocks noChangeShapeType="1"/>
                </p:cNvSpPr>
                <p:nvPr/>
              </p:nvSpPr>
              <p:spPr bwMode="auto">
                <a:xfrm flipV="1">
                  <a:off x="1498" y="1252"/>
                  <a:ext cx="1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1" name="Line 510"/>
                <p:cNvSpPr>
                  <a:spLocks noChangeShapeType="1"/>
                </p:cNvSpPr>
                <p:nvPr/>
              </p:nvSpPr>
              <p:spPr bwMode="auto">
                <a:xfrm flipV="1">
                  <a:off x="1696" y="1022"/>
                  <a:ext cx="204"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2" name="Line 511"/>
                <p:cNvSpPr>
                  <a:spLocks noChangeShapeType="1"/>
                </p:cNvSpPr>
                <p:nvPr/>
              </p:nvSpPr>
              <p:spPr bwMode="auto">
                <a:xfrm flipV="1">
                  <a:off x="1056" y="1448"/>
                  <a:ext cx="164"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3" name="Line 512"/>
                <p:cNvSpPr>
                  <a:spLocks noChangeShapeType="1"/>
                </p:cNvSpPr>
                <p:nvPr/>
              </p:nvSpPr>
              <p:spPr bwMode="auto">
                <a:xfrm flipV="1">
                  <a:off x="1504" y="1272"/>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4" name="Line 513"/>
                <p:cNvSpPr>
                  <a:spLocks noChangeShapeType="1"/>
                </p:cNvSpPr>
                <p:nvPr/>
              </p:nvSpPr>
              <p:spPr bwMode="auto">
                <a:xfrm flipV="1">
                  <a:off x="1728" y="1036"/>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5" name="Line 514"/>
                <p:cNvSpPr>
                  <a:spLocks noChangeShapeType="1"/>
                </p:cNvSpPr>
                <p:nvPr/>
              </p:nvSpPr>
              <p:spPr bwMode="auto">
                <a:xfrm flipV="1">
                  <a:off x="1088" y="1462"/>
                  <a:ext cx="158"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6" name="Line 515"/>
                <p:cNvSpPr>
                  <a:spLocks noChangeShapeType="1"/>
                </p:cNvSpPr>
                <p:nvPr/>
              </p:nvSpPr>
              <p:spPr bwMode="auto">
                <a:xfrm flipV="1">
                  <a:off x="1510" y="1284"/>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7" name="Line 516"/>
                <p:cNvSpPr>
                  <a:spLocks noChangeShapeType="1"/>
                </p:cNvSpPr>
                <p:nvPr/>
              </p:nvSpPr>
              <p:spPr bwMode="auto">
                <a:xfrm flipV="1">
                  <a:off x="1734" y="1048"/>
                  <a:ext cx="210"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8" name="Line 517"/>
                <p:cNvSpPr>
                  <a:spLocks noChangeShapeType="1"/>
                </p:cNvSpPr>
                <p:nvPr/>
              </p:nvSpPr>
              <p:spPr bwMode="auto">
                <a:xfrm flipV="1">
                  <a:off x="1114" y="1480"/>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9" name="Line 518"/>
                <p:cNvSpPr>
                  <a:spLocks noChangeShapeType="1"/>
                </p:cNvSpPr>
                <p:nvPr/>
              </p:nvSpPr>
              <p:spPr bwMode="auto">
                <a:xfrm flipV="1">
                  <a:off x="1522" y="1298"/>
                  <a:ext cx="44"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0" name="Line 519"/>
                <p:cNvSpPr>
                  <a:spLocks noChangeShapeType="1"/>
                </p:cNvSpPr>
                <p:nvPr/>
              </p:nvSpPr>
              <p:spPr bwMode="auto">
                <a:xfrm flipV="1">
                  <a:off x="1670" y="1062"/>
                  <a:ext cx="300" cy="1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1" name="Line 520"/>
                <p:cNvSpPr>
                  <a:spLocks noChangeShapeType="1"/>
                </p:cNvSpPr>
                <p:nvPr/>
              </p:nvSpPr>
              <p:spPr bwMode="auto">
                <a:xfrm flipV="1">
                  <a:off x="1108" y="1500"/>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2" name="Line 521"/>
                <p:cNvSpPr>
                  <a:spLocks noChangeShapeType="1"/>
                </p:cNvSpPr>
                <p:nvPr/>
              </p:nvSpPr>
              <p:spPr bwMode="auto">
                <a:xfrm flipV="1">
                  <a:off x="1530" y="1310"/>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3" name="Line 522"/>
                <p:cNvSpPr>
                  <a:spLocks noChangeShapeType="1"/>
                </p:cNvSpPr>
                <p:nvPr/>
              </p:nvSpPr>
              <p:spPr bwMode="auto">
                <a:xfrm flipV="1">
                  <a:off x="1652" y="1062"/>
                  <a:ext cx="356"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4" name="Line 523"/>
                <p:cNvSpPr>
                  <a:spLocks noChangeShapeType="1"/>
                </p:cNvSpPr>
                <p:nvPr/>
              </p:nvSpPr>
              <p:spPr bwMode="auto">
                <a:xfrm flipV="1">
                  <a:off x="1132" y="1514"/>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5" name="Line 524"/>
                <p:cNvSpPr>
                  <a:spLocks noChangeShapeType="1"/>
                </p:cNvSpPr>
                <p:nvPr/>
              </p:nvSpPr>
              <p:spPr bwMode="auto">
                <a:xfrm flipV="1">
                  <a:off x="1536" y="1068"/>
                  <a:ext cx="504" cy="3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6" name="Line 525"/>
                <p:cNvSpPr>
                  <a:spLocks noChangeShapeType="1"/>
                </p:cNvSpPr>
                <p:nvPr/>
              </p:nvSpPr>
              <p:spPr bwMode="auto">
                <a:xfrm flipV="1">
                  <a:off x="1146" y="1514"/>
                  <a:ext cx="178" cy="1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7" name="Line 526"/>
                <p:cNvSpPr>
                  <a:spLocks noChangeShapeType="1"/>
                </p:cNvSpPr>
                <p:nvPr/>
              </p:nvSpPr>
              <p:spPr bwMode="auto">
                <a:xfrm flipV="1">
                  <a:off x="1542" y="1074"/>
                  <a:ext cx="538"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8" name="Line 527"/>
                <p:cNvSpPr>
                  <a:spLocks noChangeShapeType="1"/>
                </p:cNvSpPr>
                <p:nvPr/>
              </p:nvSpPr>
              <p:spPr bwMode="auto">
                <a:xfrm flipV="1">
                  <a:off x="1172" y="1506"/>
                  <a:ext cx="216"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9" name="Line 528"/>
                <p:cNvSpPr>
                  <a:spLocks noChangeShapeType="1"/>
                </p:cNvSpPr>
                <p:nvPr/>
              </p:nvSpPr>
              <p:spPr bwMode="auto">
                <a:xfrm flipV="1">
                  <a:off x="1548" y="1074"/>
                  <a:ext cx="562"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0" name="Line 529"/>
                <p:cNvSpPr>
                  <a:spLocks noChangeShapeType="1"/>
                </p:cNvSpPr>
                <p:nvPr/>
              </p:nvSpPr>
              <p:spPr bwMode="auto">
                <a:xfrm flipV="1">
                  <a:off x="1164" y="1494"/>
                  <a:ext cx="282"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1" name="Line 530"/>
                <p:cNvSpPr>
                  <a:spLocks noChangeShapeType="1"/>
                </p:cNvSpPr>
                <p:nvPr/>
              </p:nvSpPr>
              <p:spPr bwMode="auto">
                <a:xfrm flipV="1">
                  <a:off x="1548" y="1088"/>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2" name="Line 531"/>
                <p:cNvSpPr>
                  <a:spLocks noChangeShapeType="1"/>
                </p:cNvSpPr>
                <p:nvPr/>
              </p:nvSpPr>
              <p:spPr bwMode="auto">
                <a:xfrm flipV="1">
                  <a:off x="1198" y="1664"/>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3" name="Line 532"/>
                <p:cNvSpPr>
                  <a:spLocks noChangeShapeType="1"/>
                </p:cNvSpPr>
                <p:nvPr/>
              </p:nvSpPr>
              <p:spPr bwMode="auto">
                <a:xfrm flipV="1">
                  <a:off x="1216" y="164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4" name="Line 533"/>
                <p:cNvSpPr>
                  <a:spLocks noChangeShapeType="1"/>
                </p:cNvSpPr>
                <p:nvPr/>
              </p:nvSpPr>
              <p:spPr bwMode="auto">
                <a:xfrm flipV="1">
                  <a:off x="1260" y="150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5" name="Line 534"/>
                <p:cNvSpPr>
                  <a:spLocks noChangeShapeType="1"/>
                </p:cNvSpPr>
                <p:nvPr/>
              </p:nvSpPr>
              <p:spPr bwMode="auto">
                <a:xfrm flipV="1">
                  <a:off x="1548" y="1100"/>
                  <a:ext cx="614" cy="3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6" name="Line 535"/>
                <p:cNvSpPr>
                  <a:spLocks noChangeShapeType="1"/>
                </p:cNvSpPr>
                <p:nvPr/>
              </p:nvSpPr>
              <p:spPr bwMode="auto">
                <a:xfrm flipV="1">
                  <a:off x="1268" y="1500"/>
                  <a:ext cx="254" cy="15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7" name="Line 536"/>
                <p:cNvSpPr>
                  <a:spLocks noChangeShapeType="1"/>
                </p:cNvSpPr>
                <p:nvPr/>
              </p:nvSpPr>
              <p:spPr bwMode="auto">
                <a:xfrm flipV="1">
                  <a:off x="1536" y="1108"/>
                  <a:ext cx="646" cy="3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8" name="Line 537"/>
                <p:cNvSpPr>
                  <a:spLocks noChangeShapeType="1"/>
                </p:cNvSpPr>
                <p:nvPr/>
              </p:nvSpPr>
              <p:spPr bwMode="auto">
                <a:xfrm flipV="1">
                  <a:off x="1332" y="1122"/>
                  <a:ext cx="868" cy="5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9" name="Line 538"/>
                <p:cNvSpPr>
                  <a:spLocks noChangeShapeType="1"/>
                </p:cNvSpPr>
                <p:nvPr/>
              </p:nvSpPr>
              <p:spPr bwMode="auto">
                <a:xfrm flipV="1">
                  <a:off x="1376" y="1134"/>
                  <a:ext cx="850" cy="5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0" name="Line 539"/>
                <p:cNvSpPr>
                  <a:spLocks noChangeShapeType="1"/>
                </p:cNvSpPr>
                <p:nvPr/>
              </p:nvSpPr>
              <p:spPr bwMode="auto">
                <a:xfrm flipV="1">
                  <a:off x="1408" y="1148"/>
                  <a:ext cx="838" cy="49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1" name="Line 540"/>
                <p:cNvSpPr>
                  <a:spLocks noChangeShapeType="1"/>
                </p:cNvSpPr>
                <p:nvPr/>
              </p:nvSpPr>
              <p:spPr bwMode="auto">
                <a:xfrm flipV="1">
                  <a:off x="1510" y="1166"/>
                  <a:ext cx="754" cy="4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2" name="Line 541"/>
                <p:cNvSpPr>
                  <a:spLocks noChangeShapeType="1"/>
                </p:cNvSpPr>
                <p:nvPr/>
              </p:nvSpPr>
              <p:spPr bwMode="auto">
                <a:xfrm flipV="1">
                  <a:off x="1554" y="1212"/>
                  <a:ext cx="672" cy="3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3" name="Line 542"/>
                <p:cNvSpPr>
                  <a:spLocks noChangeShapeType="1"/>
                </p:cNvSpPr>
                <p:nvPr/>
              </p:nvSpPr>
              <p:spPr bwMode="auto">
                <a:xfrm flipV="1">
                  <a:off x="2266" y="118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4" name="Line 543"/>
                <p:cNvSpPr>
                  <a:spLocks noChangeShapeType="1"/>
                </p:cNvSpPr>
                <p:nvPr/>
              </p:nvSpPr>
              <p:spPr bwMode="auto">
                <a:xfrm flipV="1">
                  <a:off x="1580" y="1578"/>
                  <a:ext cx="5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5" name="Line 544"/>
                <p:cNvSpPr>
                  <a:spLocks noChangeShapeType="1"/>
                </p:cNvSpPr>
                <p:nvPr/>
              </p:nvSpPr>
              <p:spPr bwMode="auto">
                <a:xfrm flipV="1">
                  <a:off x="1664" y="1252"/>
                  <a:ext cx="530"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6" name="Line 545"/>
                <p:cNvSpPr>
                  <a:spLocks noChangeShapeType="1"/>
                </p:cNvSpPr>
                <p:nvPr/>
              </p:nvSpPr>
              <p:spPr bwMode="auto">
                <a:xfrm flipV="1">
                  <a:off x="1612" y="1604"/>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7" name="Line 546"/>
                <p:cNvSpPr>
                  <a:spLocks noChangeShapeType="1"/>
                </p:cNvSpPr>
                <p:nvPr/>
              </p:nvSpPr>
              <p:spPr bwMode="auto">
                <a:xfrm flipV="1">
                  <a:off x="1748" y="1272"/>
                  <a:ext cx="460" cy="2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8" name="Line 547"/>
                <p:cNvSpPr>
                  <a:spLocks noChangeShapeType="1"/>
                </p:cNvSpPr>
                <p:nvPr/>
              </p:nvSpPr>
              <p:spPr bwMode="auto">
                <a:xfrm flipV="1">
                  <a:off x="1780" y="1284"/>
                  <a:ext cx="446"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9" name="Line 548"/>
                <p:cNvSpPr>
                  <a:spLocks noChangeShapeType="1"/>
                </p:cNvSpPr>
                <p:nvPr/>
              </p:nvSpPr>
              <p:spPr bwMode="auto">
                <a:xfrm flipV="1">
                  <a:off x="1798" y="1304"/>
                  <a:ext cx="448"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0" name="Line 549"/>
                <p:cNvSpPr>
                  <a:spLocks noChangeShapeType="1"/>
                </p:cNvSpPr>
                <p:nvPr/>
              </p:nvSpPr>
              <p:spPr bwMode="auto">
                <a:xfrm flipV="1">
                  <a:off x="1818" y="1316"/>
                  <a:ext cx="446"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1" name="Line 550"/>
                <p:cNvSpPr>
                  <a:spLocks noChangeShapeType="1"/>
                </p:cNvSpPr>
                <p:nvPr/>
              </p:nvSpPr>
              <p:spPr bwMode="auto">
                <a:xfrm flipV="1">
                  <a:off x="1842" y="1578"/>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2" name="Line 551"/>
                <p:cNvSpPr>
                  <a:spLocks noChangeShapeType="1"/>
                </p:cNvSpPr>
                <p:nvPr/>
              </p:nvSpPr>
              <p:spPr bwMode="auto">
                <a:xfrm flipV="1">
                  <a:off x="1914" y="1414"/>
                  <a:ext cx="222"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3" name="Line 552"/>
                <p:cNvSpPr>
                  <a:spLocks noChangeShapeType="1"/>
                </p:cNvSpPr>
                <p:nvPr/>
              </p:nvSpPr>
              <p:spPr bwMode="auto">
                <a:xfrm flipV="1">
                  <a:off x="2150" y="1330"/>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4" name="Line 553"/>
                <p:cNvSpPr>
                  <a:spLocks noChangeShapeType="1"/>
                </p:cNvSpPr>
                <p:nvPr/>
              </p:nvSpPr>
              <p:spPr bwMode="auto">
                <a:xfrm flipV="1">
                  <a:off x="1926" y="1448"/>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5" name="Line 554"/>
                <p:cNvSpPr>
                  <a:spLocks noChangeShapeType="1"/>
                </p:cNvSpPr>
                <p:nvPr/>
              </p:nvSpPr>
              <p:spPr bwMode="auto">
                <a:xfrm flipV="1">
                  <a:off x="2252" y="1330"/>
                  <a:ext cx="64"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6" name="Line 555"/>
                <p:cNvSpPr>
                  <a:spLocks noChangeShapeType="1"/>
                </p:cNvSpPr>
                <p:nvPr/>
              </p:nvSpPr>
              <p:spPr bwMode="auto">
                <a:xfrm flipV="1">
                  <a:off x="1978" y="1474"/>
                  <a:ext cx="138"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7" name="Line 556"/>
                <p:cNvSpPr>
                  <a:spLocks noChangeShapeType="1"/>
                </p:cNvSpPr>
                <p:nvPr/>
              </p:nvSpPr>
              <p:spPr bwMode="auto">
                <a:xfrm flipV="1">
                  <a:off x="2278" y="1362"/>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8" name="Line 557"/>
                <p:cNvSpPr>
                  <a:spLocks noChangeShapeType="1"/>
                </p:cNvSpPr>
                <p:nvPr/>
              </p:nvSpPr>
              <p:spPr bwMode="auto">
                <a:xfrm flipV="1">
                  <a:off x="2060" y="1494"/>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9" name="Freeform 558"/>
                <p:cNvSpPr>
                  <a:spLocks/>
                </p:cNvSpPr>
                <p:nvPr/>
              </p:nvSpPr>
              <p:spPr bwMode="auto">
                <a:xfrm>
                  <a:off x="1030" y="814"/>
                  <a:ext cx="1298" cy="856"/>
                </a:xfrm>
                <a:custGeom>
                  <a:avLst/>
                  <a:gdLst>
                    <a:gd name="T0" fmla="*/ 1100 w 1298"/>
                    <a:gd name="T1" fmla="*/ 694 h 856"/>
                    <a:gd name="T2" fmla="*/ 1012 w 1298"/>
                    <a:gd name="T3" fmla="*/ 732 h 856"/>
                    <a:gd name="T4" fmla="*/ 972 w 1298"/>
                    <a:gd name="T5" fmla="*/ 746 h 856"/>
                    <a:gd name="T6" fmla="*/ 890 w 1298"/>
                    <a:gd name="T7" fmla="*/ 738 h 856"/>
                    <a:gd name="T8" fmla="*/ 858 w 1298"/>
                    <a:gd name="T9" fmla="*/ 726 h 856"/>
                    <a:gd name="T10" fmla="*/ 826 w 1298"/>
                    <a:gd name="T11" fmla="*/ 772 h 856"/>
                    <a:gd name="T12" fmla="*/ 762 w 1298"/>
                    <a:gd name="T13" fmla="*/ 738 h 856"/>
                    <a:gd name="T14" fmla="*/ 690 w 1298"/>
                    <a:gd name="T15" fmla="*/ 732 h 856"/>
                    <a:gd name="T16" fmla="*/ 632 w 1298"/>
                    <a:gd name="T17" fmla="*/ 752 h 856"/>
                    <a:gd name="T18" fmla="*/ 608 w 1298"/>
                    <a:gd name="T19" fmla="*/ 798 h 856"/>
                    <a:gd name="T20" fmla="*/ 538 w 1298"/>
                    <a:gd name="T21" fmla="*/ 792 h 856"/>
                    <a:gd name="T22" fmla="*/ 436 w 1298"/>
                    <a:gd name="T23" fmla="*/ 798 h 856"/>
                    <a:gd name="T24" fmla="*/ 378 w 1298"/>
                    <a:gd name="T25" fmla="*/ 830 h 856"/>
                    <a:gd name="T26" fmla="*/ 288 w 1298"/>
                    <a:gd name="T27" fmla="*/ 824 h 856"/>
                    <a:gd name="T28" fmla="*/ 236 w 1298"/>
                    <a:gd name="T29" fmla="*/ 836 h 856"/>
                    <a:gd name="T30" fmla="*/ 198 w 1298"/>
                    <a:gd name="T31" fmla="*/ 836 h 856"/>
                    <a:gd name="T32" fmla="*/ 134 w 1298"/>
                    <a:gd name="T33" fmla="*/ 830 h 856"/>
                    <a:gd name="T34" fmla="*/ 108 w 1298"/>
                    <a:gd name="T35" fmla="*/ 804 h 856"/>
                    <a:gd name="T36" fmla="*/ 70 w 1298"/>
                    <a:gd name="T37" fmla="*/ 772 h 856"/>
                    <a:gd name="T38" fmla="*/ 70 w 1298"/>
                    <a:gd name="T39" fmla="*/ 746 h 856"/>
                    <a:gd name="T40" fmla="*/ 26 w 1298"/>
                    <a:gd name="T41" fmla="*/ 738 h 856"/>
                    <a:gd name="T42" fmla="*/ 26 w 1298"/>
                    <a:gd name="T43" fmla="*/ 712 h 856"/>
                    <a:gd name="T44" fmla="*/ 58 w 1298"/>
                    <a:gd name="T45" fmla="*/ 674 h 856"/>
                    <a:gd name="T46" fmla="*/ 90 w 1298"/>
                    <a:gd name="T47" fmla="*/ 648 h 856"/>
                    <a:gd name="T48" fmla="*/ 128 w 1298"/>
                    <a:gd name="T49" fmla="*/ 648 h 856"/>
                    <a:gd name="T50" fmla="*/ 172 w 1298"/>
                    <a:gd name="T51" fmla="*/ 634 h 856"/>
                    <a:gd name="T52" fmla="*/ 218 w 1298"/>
                    <a:gd name="T53" fmla="*/ 654 h 856"/>
                    <a:gd name="T54" fmla="*/ 344 w 1298"/>
                    <a:gd name="T55" fmla="*/ 694 h 856"/>
                    <a:gd name="T56" fmla="*/ 486 w 1298"/>
                    <a:gd name="T57" fmla="*/ 686 h 856"/>
                    <a:gd name="T58" fmla="*/ 518 w 1298"/>
                    <a:gd name="T59" fmla="*/ 634 h 856"/>
                    <a:gd name="T60" fmla="*/ 512 w 1298"/>
                    <a:gd name="T61" fmla="*/ 582 h 856"/>
                    <a:gd name="T62" fmla="*/ 486 w 1298"/>
                    <a:gd name="T63" fmla="*/ 496 h 856"/>
                    <a:gd name="T64" fmla="*/ 468 w 1298"/>
                    <a:gd name="T65" fmla="*/ 432 h 856"/>
                    <a:gd name="T66" fmla="*/ 524 w 1298"/>
                    <a:gd name="T67" fmla="*/ 478 h 856"/>
                    <a:gd name="T68" fmla="*/ 582 w 1298"/>
                    <a:gd name="T69" fmla="*/ 490 h 856"/>
                    <a:gd name="T70" fmla="*/ 646 w 1298"/>
                    <a:gd name="T71" fmla="*/ 418 h 856"/>
                    <a:gd name="T72" fmla="*/ 704 w 1298"/>
                    <a:gd name="T73" fmla="*/ 366 h 856"/>
                    <a:gd name="T74" fmla="*/ 684 w 1298"/>
                    <a:gd name="T75" fmla="*/ 334 h 856"/>
                    <a:gd name="T76" fmla="*/ 646 w 1298"/>
                    <a:gd name="T77" fmla="*/ 320 h 856"/>
                    <a:gd name="T78" fmla="*/ 640 w 1298"/>
                    <a:gd name="T79" fmla="*/ 254 h 856"/>
                    <a:gd name="T80" fmla="*/ 666 w 1298"/>
                    <a:gd name="T81" fmla="*/ 216 h 856"/>
                    <a:gd name="T82" fmla="*/ 672 w 1298"/>
                    <a:gd name="T83" fmla="*/ 150 h 856"/>
                    <a:gd name="T84" fmla="*/ 640 w 1298"/>
                    <a:gd name="T85" fmla="*/ 118 h 856"/>
                    <a:gd name="T86" fmla="*/ 614 w 1298"/>
                    <a:gd name="T87" fmla="*/ 98 h 856"/>
                    <a:gd name="T88" fmla="*/ 582 w 1298"/>
                    <a:gd name="T89" fmla="*/ 112 h 856"/>
                    <a:gd name="T90" fmla="*/ 544 w 1298"/>
                    <a:gd name="T91" fmla="*/ 112 h 856"/>
                    <a:gd name="T92" fmla="*/ 588 w 1298"/>
                    <a:gd name="T93" fmla="*/ 26 h 856"/>
                    <a:gd name="T94" fmla="*/ 1094 w 1298"/>
                    <a:gd name="T95" fmla="*/ 268 h 856"/>
                    <a:gd name="T96" fmla="*/ 1228 w 1298"/>
                    <a:gd name="T97" fmla="*/ 372 h 856"/>
                    <a:gd name="T98" fmla="*/ 1184 w 1298"/>
                    <a:gd name="T99" fmla="*/ 412 h 856"/>
                    <a:gd name="T100" fmla="*/ 1210 w 1298"/>
                    <a:gd name="T101" fmla="*/ 484 h 856"/>
                    <a:gd name="T102" fmla="*/ 1280 w 1298"/>
                    <a:gd name="T103" fmla="*/ 524 h 856"/>
                    <a:gd name="T104" fmla="*/ 1274 w 1298"/>
                    <a:gd name="T105" fmla="*/ 556 h 856"/>
                    <a:gd name="T106" fmla="*/ 1216 w 1298"/>
                    <a:gd name="T107" fmla="*/ 556 h 856"/>
                    <a:gd name="T108" fmla="*/ 1126 w 1298"/>
                    <a:gd name="T109" fmla="*/ 588 h 8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98"/>
                    <a:gd name="T166" fmla="*/ 0 h 856"/>
                    <a:gd name="T167" fmla="*/ 1298 w 1298"/>
                    <a:gd name="T168" fmla="*/ 856 h 8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98" h="856">
                      <a:moveTo>
                        <a:pt x="1094" y="642"/>
                      </a:moveTo>
                      <a:lnTo>
                        <a:pt x="1094" y="648"/>
                      </a:lnTo>
                      <a:lnTo>
                        <a:pt x="1094" y="654"/>
                      </a:lnTo>
                      <a:lnTo>
                        <a:pt x="1088" y="660"/>
                      </a:lnTo>
                      <a:lnTo>
                        <a:pt x="1094" y="674"/>
                      </a:lnTo>
                      <a:lnTo>
                        <a:pt x="1100" y="686"/>
                      </a:lnTo>
                      <a:lnTo>
                        <a:pt x="1100" y="694"/>
                      </a:lnTo>
                      <a:lnTo>
                        <a:pt x="1094" y="694"/>
                      </a:lnTo>
                      <a:lnTo>
                        <a:pt x="1088" y="700"/>
                      </a:lnTo>
                      <a:lnTo>
                        <a:pt x="1070" y="712"/>
                      </a:lnTo>
                      <a:lnTo>
                        <a:pt x="1062" y="712"/>
                      </a:lnTo>
                      <a:lnTo>
                        <a:pt x="1050" y="718"/>
                      </a:lnTo>
                      <a:lnTo>
                        <a:pt x="1030" y="718"/>
                      </a:lnTo>
                      <a:lnTo>
                        <a:pt x="1012" y="732"/>
                      </a:lnTo>
                      <a:lnTo>
                        <a:pt x="998" y="738"/>
                      </a:lnTo>
                      <a:lnTo>
                        <a:pt x="992" y="738"/>
                      </a:lnTo>
                      <a:lnTo>
                        <a:pt x="986" y="732"/>
                      </a:lnTo>
                      <a:lnTo>
                        <a:pt x="986" y="726"/>
                      </a:lnTo>
                      <a:lnTo>
                        <a:pt x="978" y="732"/>
                      </a:lnTo>
                      <a:lnTo>
                        <a:pt x="972" y="738"/>
                      </a:lnTo>
                      <a:lnTo>
                        <a:pt x="972" y="746"/>
                      </a:lnTo>
                      <a:lnTo>
                        <a:pt x="966" y="746"/>
                      </a:lnTo>
                      <a:lnTo>
                        <a:pt x="954" y="746"/>
                      </a:lnTo>
                      <a:lnTo>
                        <a:pt x="946" y="746"/>
                      </a:lnTo>
                      <a:lnTo>
                        <a:pt x="928" y="752"/>
                      </a:lnTo>
                      <a:lnTo>
                        <a:pt x="902" y="752"/>
                      </a:lnTo>
                      <a:lnTo>
                        <a:pt x="896" y="746"/>
                      </a:lnTo>
                      <a:lnTo>
                        <a:pt x="890" y="738"/>
                      </a:lnTo>
                      <a:lnTo>
                        <a:pt x="890" y="732"/>
                      </a:lnTo>
                      <a:lnTo>
                        <a:pt x="884" y="732"/>
                      </a:lnTo>
                      <a:lnTo>
                        <a:pt x="876" y="732"/>
                      </a:lnTo>
                      <a:lnTo>
                        <a:pt x="876" y="726"/>
                      </a:lnTo>
                      <a:lnTo>
                        <a:pt x="870" y="726"/>
                      </a:lnTo>
                      <a:lnTo>
                        <a:pt x="864" y="718"/>
                      </a:lnTo>
                      <a:lnTo>
                        <a:pt x="858" y="726"/>
                      </a:lnTo>
                      <a:lnTo>
                        <a:pt x="850" y="732"/>
                      </a:lnTo>
                      <a:lnTo>
                        <a:pt x="844" y="732"/>
                      </a:lnTo>
                      <a:lnTo>
                        <a:pt x="844" y="746"/>
                      </a:lnTo>
                      <a:lnTo>
                        <a:pt x="838" y="758"/>
                      </a:lnTo>
                      <a:lnTo>
                        <a:pt x="832" y="758"/>
                      </a:lnTo>
                      <a:lnTo>
                        <a:pt x="826" y="766"/>
                      </a:lnTo>
                      <a:lnTo>
                        <a:pt x="826" y="772"/>
                      </a:lnTo>
                      <a:lnTo>
                        <a:pt x="818" y="778"/>
                      </a:lnTo>
                      <a:lnTo>
                        <a:pt x="812" y="778"/>
                      </a:lnTo>
                      <a:lnTo>
                        <a:pt x="800" y="772"/>
                      </a:lnTo>
                      <a:lnTo>
                        <a:pt x="794" y="766"/>
                      </a:lnTo>
                      <a:lnTo>
                        <a:pt x="786" y="766"/>
                      </a:lnTo>
                      <a:lnTo>
                        <a:pt x="774" y="752"/>
                      </a:lnTo>
                      <a:lnTo>
                        <a:pt x="762" y="738"/>
                      </a:lnTo>
                      <a:lnTo>
                        <a:pt x="748" y="738"/>
                      </a:lnTo>
                      <a:lnTo>
                        <a:pt x="730" y="732"/>
                      </a:lnTo>
                      <a:lnTo>
                        <a:pt x="724" y="732"/>
                      </a:lnTo>
                      <a:lnTo>
                        <a:pt x="716" y="732"/>
                      </a:lnTo>
                      <a:lnTo>
                        <a:pt x="710" y="732"/>
                      </a:lnTo>
                      <a:lnTo>
                        <a:pt x="704" y="732"/>
                      </a:lnTo>
                      <a:lnTo>
                        <a:pt x="690" y="732"/>
                      </a:lnTo>
                      <a:lnTo>
                        <a:pt x="684" y="738"/>
                      </a:lnTo>
                      <a:lnTo>
                        <a:pt x="678" y="746"/>
                      </a:lnTo>
                      <a:lnTo>
                        <a:pt x="672" y="752"/>
                      </a:lnTo>
                      <a:lnTo>
                        <a:pt x="672" y="758"/>
                      </a:lnTo>
                      <a:lnTo>
                        <a:pt x="666" y="758"/>
                      </a:lnTo>
                      <a:lnTo>
                        <a:pt x="652" y="758"/>
                      </a:lnTo>
                      <a:lnTo>
                        <a:pt x="632" y="752"/>
                      </a:lnTo>
                      <a:lnTo>
                        <a:pt x="620" y="758"/>
                      </a:lnTo>
                      <a:lnTo>
                        <a:pt x="614" y="758"/>
                      </a:lnTo>
                      <a:lnTo>
                        <a:pt x="608" y="778"/>
                      </a:lnTo>
                      <a:lnTo>
                        <a:pt x="608" y="784"/>
                      </a:lnTo>
                      <a:lnTo>
                        <a:pt x="614" y="784"/>
                      </a:lnTo>
                      <a:lnTo>
                        <a:pt x="608" y="792"/>
                      </a:lnTo>
                      <a:lnTo>
                        <a:pt x="608" y="798"/>
                      </a:lnTo>
                      <a:lnTo>
                        <a:pt x="602" y="804"/>
                      </a:lnTo>
                      <a:lnTo>
                        <a:pt x="596" y="804"/>
                      </a:lnTo>
                      <a:lnTo>
                        <a:pt x="576" y="810"/>
                      </a:lnTo>
                      <a:lnTo>
                        <a:pt x="570" y="810"/>
                      </a:lnTo>
                      <a:lnTo>
                        <a:pt x="564" y="810"/>
                      </a:lnTo>
                      <a:lnTo>
                        <a:pt x="544" y="798"/>
                      </a:lnTo>
                      <a:lnTo>
                        <a:pt x="538" y="792"/>
                      </a:lnTo>
                      <a:lnTo>
                        <a:pt x="530" y="792"/>
                      </a:lnTo>
                      <a:lnTo>
                        <a:pt x="498" y="798"/>
                      </a:lnTo>
                      <a:lnTo>
                        <a:pt x="492" y="798"/>
                      </a:lnTo>
                      <a:lnTo>
                        <a:pt x="486" y="792"/>
                      </a:lnTo>
                      <a:lnTo>
                        <a:pt x="480" y="792"/>
                      </a:lnTo>
                      <a:lnTo>
                        <a:pt x="454" y="792"/>
                      </a:lnTo>
                      <a:lnTo>
                        <a:pt x="436" y="798"/>
                      </a:lnTo>
                      <a:lnTo>
                        <a:pt x="428" y="804"/>
                      </a:lnTo>
                      <a:lnTo>
                        <a:pt x="422" y="810"/>
                      </a:lnTo>
                      <a:lnTo>
                        <a:pt x="410" y="818"/>
                      </a:lnTo>
                      <a:lnTo>
                        <a:pt x="402" y="824"/>
                      </a:lnTo>
                      <a:lnTo>
                        <a:pt x="396" y="836"/>
                      </a:lnTo>
                      <a:lnTo>
                        <a:pt x="390" y="836"/>
                      </a:lnTo>
                      <a:lnTo>
                        <a:pt x="378" y="830"/>
                      </a:lnTo>
                      <a:lnTo>
                        <a:pt x="364" y="824"/>
                      </a:lnTo>
                      <a:lnTo>
                        <a:pt x="352" y="824"/>
                      </a:lnTo>
                      <a:lnTo>
                        <a:pt x="344" y="824"/>
                      </a:lnTo>
                      <a:lnTo>
                        <a:pt x="338" y="824"/>
                      </a:lnTo>
                      <a:lnTo>
                        <a:pt x="334" y="824"/>
                      </a:lnTo>
                      <a:lnTo>
                        <a:pt x="314" y="824"/>
                      </a:lnTo>
                      <a:lnTo>
                        <a:pt x="288" y="824"/>
                      </a:lnTo>
                      <a:lnTo>
                        <a:pt x="276" y="830"/>
                      </a:lnTo>
                      <a:lnTo>
                        <a:pt x="268" y="830"/>
                      </a:lnTo>
                      <a:lnTo>
                        <a:pt x="256" y="836"/>
                      </a:lnTo>
                      <a:lnTo>
                        <a:pt x="250" y="844"/>
                      </a:lnTo>
                      <a:lnTo>
                        <a:pt x="242" y="844"/>
                      </a:lnTo>
                      <a:lnTo>
                        <a:pt x="242" y="836"/>
                      </a:lnTo>
                      <a:lnTo>
                        <a:pt x="236" y="836"/>
                      </a:lnTo>
                      <a:lnTo>
                        <a:pt x="236" y="824"/>
                      </a:lnTo>
                      <a:lnTo>
                        <a:pt x="236" y="818"/>
                      </a:lnTo>
                      <a:lnTo>
                        <a:pt x="230" y="818"/>
                      </a:lnTo>
                      <a:lnTo>
                        <a:pt x="224" y="818"/>
                      </a:lnTo>
                      <a:lnTo>
                        <a:pt x="218" y="818"/>
                      </a:lnTo>
                      <a:lnTo>
                        <a:pt x="210" y="824"/>
                      </a:lnTo>
                      <a:lnTo>
                        <a:pt x="198" y="836"/>
                      </a:lnTo>
                      <a:lnTo>
                        <a:pt x="172" y="844"/>
                      </a:lnTo>
                      <a:lnTo>
                        <a:pt x="172" y="850"/>
                      </a:lnTo>
                      <a:lnTo>
                        <a:pt x="172" y="856"/>
                      </a:lnTo>
                      <a:lnTo>
                        <a:pt x="148" y="856"/>
                      </a:lnTo>
                      <a:lnTo>
                        <a:pt x="140" y="850"/>
                      </a:lnTo>
                      <a:lnTo>
                        <a:pt x="134" y="844"/>
                      </a:lnTo>
                      <a:lnTo>
                        <a:pt x="134" y="830"/>
                      </a:lnTo>
                      <a:lnTo>
                        <a:pt x="140" y="830"/>
                      </a:lnTo>
                      <a:lnTo>
                        <a:pt x="140" y="824"/>
                      </a:lnTo>
                      <a:lnTo>
                        <a:pt x="140" y="818"/>
                      </a:lnTo>
                      <a:lnTo>
                        <a:pt x="134" y="810"/>
                      </a:lnTo>
                      <a:lnTo>
                        <a:pt x="128" y="810"/>
                      </a:lnTo>
                      <a:lnTo>
                        <a:pt x="114" y="810"/>
                      </a:lnTo>
                      <a:lnTo>
                        <a:pt x="108" y="804"/>
                      </a:lnTo>
                      <a:lnTo>
                        <a:pt x="102" y="798"/>
                      </a:lnTo>
                      <a:lnTo>
                        <a:pt x="96" y="784"/>
                      </a:lnTo>
                      <a:lnTo>
                        <a:pt x="90" y="778"/>
                      </a:lnTo>
                      <a:lnTo>
                        <a:pt x="82" y="778"/>
                      </a:lnTo>
                      <a:lnTo>
                        <a:pt x="76" y="778"/>
                      </a:lnTo>
                      <a:lnTo>
                        <a:pt x="70" y="778"/>
                      </a:lnTo>
                      <a:lnTo>
                        <a:pt x="70" y="772"/>
                      </a:lnTo>
                      <a:lnTo>
                        <a:pt x="76" y="772"/>
                      </a:lnTo>
                      <a:lnTo>
                        <a:pt x="76" y="766"/>
                      </a:lnTo>
                      <a:lnTo>
                        <a:pt x="82" y="758"/>
                      </a:lnTo>
                      <a:lnTo>
                        <a:pt x="82" y="752"/>
                      </a:lnTo>
                      <a:lnTo>
                        <a:pt x="82" y="738"/>
                      </a:lnTo>
                      <a:lnTo>
                        <a:pt x="76" y="738"/>
                      </a:lnTo>
                      <a:lnTo>
                        <a:pt x="70" y="746"/>
                      </a:lnTo>
                      <a:lnTo>
                        <a:pt x="64" y="746"/>
                      </a:lnTo>
                      <a:lnTo>
                        <a:pt x="58" y="746"/>
                      </a:lnTo>
                      <a:lnTo>
                        <a:pt x="58" y="738"/>
                      </a:lnTo>
                      <a:lnTo>
                        <a:pt x="50" y="738"/>
                      </a:lnTo>
                      <a:lnTo>
                        <a:pt x="44" y="732"/>
                      </a:lnTo>
                      <a:lnTo>
                        <a:pt x="32" y="738"/>
                      </a:lnTo>
                      <a:lnTo>
                        <a:pt x="26" y="738"/>
                      </a:lnTo>
                      <a:lnTo>
                        <a:pt x="20" y="738"/>
                      </a:lnTo>
                      <a:lnTo>
                        <a:pt x="12" y="738"/>
                      </a:lnTo>
                      <a:lnTo>
                        <a:pt x="0" y="738"/>
                      </a:lnTo>
                      <a:lnTo>
                        <a:pt x="0" y="732"/>
                      </a:lnTo>
                      <a:lnTo>
                        <a:pt x="6" y="718"/>
                      </a:lnTo>
                      <a:lnTo>
                        <a:pt x="12" y="712"/>
                      </a:lnTo>
                      <a:lnTo>
                        <a:pt x="26" y="712"/>
                      </a:lnTo>
                      <a:lnTo>
                        <a:pt x="26" y="706"/>
                      </a:lnTo>
                      <a:lnTo>
                        <a:pt x="32" y="706"/>
                      </a:lnTo>
                      <a:lnTo>
                        <a:pt x="38" y="706"/>
                      </a:lnTo>
                      <a:lnTo>
                        <a:pt x="38" y="700"/>
                      </a:lnTo>
                      <a:lnTo>
                        <a:pt x="44" y="700"/>
                      </a:lnTo>
                      <a:lnTo>
                        <a:pt x="50" y="686"/>
                      </a:lnTo>
                      <a:lnTo>
                        <a:pt x="58" y="674"/>
                      </a:lnTo>
                      <a:lnTo>
                        <a:pt x="58" y="668"/>
                      </a:lnTo>
                      <a:lnTo>
                        <a:pt x="64" y="654"/>
                      </a:lnTo>
                      <a:lnTo>
                        <a:pt x="70" y="648"/>
                      </a:lnTo>
                      <a:lnTo>
                        <a:pt x="70" y="642"/>
                      </a:lnTo>
                      <a:lnTo>
                        <a:pt x="76" y="642"/>
                      </a:lnTo>
                      <a:lnTo>
                        <a:pt x="82" y="648"/>
                      </a:lnTo>
                      <a:lnTo>
                        <a:pt x="90" y="648"/>
                      </a:lnTo>
                      <a:lnTo>
                        <a:pt x="96" y="654"/>
                      </a:lnTo>
                      <a:lnTo>
                        <a:pt x="96" y="648"/>
                      </a:lnTo>
                      <a:lnTo>
                        <a:pt x="96" y="642"/>
                      </a:lnTo>
                      <a:lnTo>
                        <a:pt x="102" y="642"/>
                      </a:lnTo>
                      <a:lnTo>
                        <a:pt x="108" y="648"/>
                      </a:lnTo>
                      <a:lnTo>
                        <a:pt x="114" y="654"/>
                      </a:lnTo>
                      <a:lnTo>
                        <a:pt x="128" y="648"/>
                      </a:lnTo>
                      <a:lnTo>
                        <a:pt x="140" y="654"/>
                      </a:lnTo>
                      <a:lnTo>
                        <a:pt x="140" y="648"/>
                      </a:lnTo>
                      <a:lnTo>
                        <a:pt x="148" y="648"/>
                      </a:lnTo>
                      <a:lnTo>
                        <a:pt x="154" y="642"/>
                      </a:lnTo>
                      <a:lnTo>
                        <a:pt x="160" y="642"/>
                      </a:lnTo>
                      <a:lnTo>
                        <a:pt x="166" y="634"/>
                      </a:lnTo>
                      <a:lnTo>
                        <a:pt x="172" y="634"/>
                      </a:lnTo>
                      <a:lnTo>
                        <a:pt x="180" y="634"/>
                      </a:lnTo>
                      <a:lnTo>
                        <a:pt x="186" y="634"/>
                      </a:lnTo>
                      <a:lnTo>
                        <a:pt x="192" y="634"/>
                      </a:lnTo>
                      <a:lnTo>
                        <a:pt x="198" y="642"/>
                      </a:lnTo>
                      <a:lnTo>
                        <a:pt x="204" y="642"/>
                      </a:lnTo>
                      <a:lnTo>
                        <a:pt x="210" y="642"/>
                      </a:lnTo>
                      <a:lnTo>
                        <a:pt x="218" y="654"/>
                      </a:lnTo>
                      <a:lnTo>
                        <a:pt x="224" y="668"/>
                      </a:lnTo>
                      <a:lnTo>
                        <a:pt x="236" y="680"/>
                      </a:lnTo>
                      <a:lnTo>
                        <a:pt x="250" y="694"/>
                      </a:lnTo>
                      <a:lnTo>
                        <a:pt x="268" y="700"/>
                      </a:lnTo>
                      <a:lnTo>
                        <a:pt x="288" y="706"/>
                      </a:lnTo>
                      <a:lnTo>
                        <a:pt x="326" y="700"/>
                      </a:lnTo>
                      <a:lnTo>
                        <a:pt x="344" y="694"/>
                      </a:lnTo>
                      <a:lnTo>
                        <a:pt x="378" y="686"/>
                      </a:lnTo>
                      <a:lnTo>
                        <a:pt x="390" y="680"/>
                      </a:lnTo>
                      <a:lnTo>
                        <a:pt x="396" y="680"/>
                      </a:lnTo>
                      <a:lnTo>
                        <a:pt x="410" y="680"/>
                      </a:lnTo>
                      <a:lnTo>
                        <a:pt x="428" y="680"/>
                      </a:lnTo>
                      <a:lnTo>
                        <a:pt x="454" y="686"/>
                      </a:lnTo>
                      <a:lnTo>
                        <a:pt x="486" y="686"/>
                      </a:lnTo>
                      <a:lnTo>
                        <a:pt x="506" y="686"/>
                      </a:lnTo>
                      <a:lnTo>
                        <a:pt x="506" y="680"/>
                      </a:lnTo>
                      <a:lnTo>
                        <a:pt x="506" y="674"/>
                      </a:lnTo>
                      <a:lnTo>
                        <a:pt x="512" y="668"/>
                      </a:lnTo>
                      <a:lnTo>
                        <a:pt x="518" y="654"/>
                      </a:lnTo>
                      <a:lnTo>
                        <a:pt x="518" y="642"/>
                      </a:lnTo>
                      <a:lnTo>
                        <a:pt x="518" y="634"/>
                      </a:lnTo>
                      <a:lnTo>
                        <a:pt x="518" y="628"/>
                      </a:lnTo>
                      <a:lnTo>
                        <a:pt x="518" y="620"/>
                      </a:lnTo>
                      <a:lnTo>
                        <a:pt x="518" y="608"/>
                      </a:lnTo>
                      <a:lnTo>
                        <a:pt x="518" y="602"/>
                      </a:lnTo>
                      <a:lnTo>
                        <a:pt x="518" y="594"/>
                      </a:lnTo>
                      <a:lnTo>
                        <a:pt x="518" y="588"/>
                      </a:lnTo>
                      <a:lnTo>
                        <a:pt x="512" y="582"/>
                      </a:lnTo>
                      <a:lnTo>
                        <a:pt x="512" y="568"/>
                      </a:lnTo>
                      <a:lnTo>
                        <a:pt x="506" y="550"/>
                      </a:lnTo>
                      <a:lnTo>
                        <a:pt x="498" y="542"/>
                      </a:lnTo>
                      <a:lnTo>
                        <a:pt x="498" y="530"/>
                      </a:lnTo>
                      <a:lnTo>
                        <a:pt x="492" y="524"/>
                      </a:lnTo>
                      <a:lnTo>
                        <a:pt x="486" y="510"/>
                      </a:lnTo>
                      <a:lnTo>
                        <a:pt x="486" y="496"/>
                      </a:lnTo>
                      <a:lnTo>
                        <a:pt x="480" y="490"/>
                      </a:lnTo>
                      <a:lnTo>
                        <a:pt x="480" y="484"/>
                      </a:lnTo>
                      <a:lnTo>
                        <a:pt x="480" y="478"/>
                      </a:lnTo>
                      <a:lnTo>
                        <a:pt x="474" y="470"/>
                      </a:lnTo>
                      <a:lnTo>
                        <a:pt x="468" y="458"/>
                      </a:lnTo>
                      <a:lnTo>
                        <a:pt x="468" y="444"/>
                      </a:lnTo>
                      <a:lnTo>
                        <a:pt x="468" y="432"/>
                      </a:lnTo>
                      <a:lnTo>
                        <a:pt x="474" y="432"/>
                      </a:lnTo>
                      <a:lnTo>
                        <a:pt x="474" y="438"/>
                      </a:lnTo>
                      <a:lnTo>
                        <a:pt x="480" y="438"/>
                      </a:lnTo>
                      <a:lnTo>
                        <a:pt x="492" y="444"/>
                      </a:lnTo>
                      <a:lnTo>
                        <a:pt x="506" y="458"/>
                      </a:lnTo>
                      <a:lnTo>
                        <a:pt x="512" y="464"/>
                      </a:lnTo>
                      <a:lnTo>
                        <a:pt x="524" y="478"/>
                      </a:lnTo>
                      <a:lnTo>
                        <a:pt x="530" y="478"/>
                      </a:lnTo>
                      <a:lnTo>
                        <a:pt x="538" y="484"/>
                      </a:lnTo>
                      <a:lnTo>
                        <a:pt x="544" y="490"/>
                      </a:lnTo>
                      <a:lnTo>
                        <a:pt x="556" y="490"/>
                      </a:lnTo>
                      <a:lnTo>
                        <a:pt x="564" y="496"/>
                      </a:lnTo>
                      <a:lnTo>
                        <a:pt x="570" y="496"/>
                      </a:lnTo>
                      <a:lnTo>
                        <a:pt x="582" y="490"/>
                      </a:lnTo>
                      <a:lnTo>
                        <a:pt x="596" y="484"/>
                      </a:lnTo>
                      <a:lnTo>
                        <a:pt x="614" y="470"/>
                      </a:lnTo>
                      <a:lnTo>
                        <a:pt x="620" y="458"/>
                      </a:lnTo>
                      <a:lnTo>
                        <a:pt x="628" y="452"/>
                      </a:lnTo>
                      <a:lnTo>
                        <a:pt x="628" y="444"/>
                      </a:lnTo>
                      <a:lnTo>
                        <a:pt x="628" y="438"/>
                      </a:lnTo>
                      <a:lnTo>
                        <a:pt x="646" y="418"/>
                      </a:lnTo>
                      <a:lnTo>
                        <a:pt x="658" y="412"/>
                      </a:lnTo>
                      <a:lnTo>
                        <a:pt x="666" y="404"/>
                      </a:lnTo>
                      <a:lnTo>
                        <a:pt x="672" y="398"/>
                      </a:lnTo>
                      <a:lnTo>
                        <a:pt x="684" y="392"/>
                      </a:lnTo>
                      <a:lnTo>
                        <a:pt x="690" y="386"/>
                      </a:lnTo>
                      <a:lnTo>
                        <a:pt x="698" y="372"/>
                      </a:lnTo>
                      <a:lnTo>
                        <a:pt x="704" y="366"/>
                      </a:lnTo>
                      <a:lnTo>
                        <a:pt x="704" y="360"/>
                      </a:lnTo>
                      <a:lnTo>
                        <a:pt x="710" y="352"/>
                      </a:lnTo>
                      <a:lnTo>
                        <a:pt x="704" y="346"/>
                      </a:lnTo>
                      <a:lnTo>
                        <a:pt x="704" y="340"/>
                      </a:lnTo>
                      <a:lnTo>
                        <a:pt x="690" y="328"/>
                      </a:lnTo>
                      <a:lnTo>
                        <a:pt x="684" y="328"/>
                      </a:lnTo>
                      <a:lnTo>
                        <a:pt x="684" y="334"/>
                      </a:lnTo>
                      <a:lnTo>
                        <a:pt x="684" y="340"/>
                      </a:lnTo>
                      <a:lnTo>
                        <a:pt x="678" y="346"/>
                      </a:lnTo>
                      <a:lnTo>
                        <a:pt x="672" y="346"/>
                      </a:lnTo>
                      <a:lnTo>
                        <a:pt x="672" y="340"/>
                      </a:lnTo>
                      <a:lnTo>
                        <a:pt x="666" y="334"/>
                      </a:lnTo>
                      <a:lnTo>
                        <a:pt x="652" y="328"/>
                      </a:lnTo>
                      <a:lnTo>
                        <a:pt x="646" y="320"/>
                      </a:lnTo>
                      <a:lnTo>
                        <a:pt x="640" y="320"/>
                      </a:lnTo>
                      <a:lnTo>
                        <a:pt x="640" y="314"/>
                      </a:lnTo>
                      <a:lnTo>
                        <a:pt x="632" y="294"/>
                      </a:lnTo>
                      <a:lnTo>
                        <a:pt x="632" y="274"/>
                      </a:lnTo>
                      <a:lnTo>
                        <a:pt x="632" y="262"/>
                      </a:lnTo>
                      <a:lnTo>
                        <a:pt x="632" y="254"/>
                      </a:lnTo>
                      <a:lnTo>
                        <a:pt x="640" y="254"/>
                      </a:lnTo>
                      <a:lnTo>
                        <a:pt x="646" y="254"/>
                      </a:lnTo>
                      <a:lnTo>
                        <a:pt x="652" y="248"/>
                      </a:lnTo>
                      <a:lnTo>
                        <a:pt x="658" y="248"/>
                      </a:lnTo>
                      <a:lnTo>
                        <a:pt x="658" y="242"/>
                      </a:lnTo>
                      <a:lnTo>
                        <a:pt x="658" y="228"/>
                      </a:lnTo>
                      <a:lnTo>
                        <a:pt x="666" y="222"/>
                      </a:lnTo>
                      <a:lnTo>
                        <a:pt x="666" y="216"/>
                      </a:lnTo>
                      <a:lnTo>
                        <a:pt x="666" y="210"/>
                      </a:lnTo>
                      <a:lnTo>
                        <a:pt x="658" y="202"/>
                      </a:lnTo>
                      <a:lnTo>
                        <a:pt x="666" y="196"/>
                      </a:lnTo>
                      <a:lnTo>
                        <a:pt x="672" y="196"/>
                      </a:lnTo>
                      <a:lnTo>
                        <a:pt x="678" y="190"/>
                      </a:lnTo>
                      <a:lnTo>
                        <a:pt x="678" y="170"/>
                      </a:lnTo>
                      <a:lnTo>
                        <a:pt x="672" y="150"/>
                      </a:lnTo>
                      <a:lnTo>
                        <a:pt x="672" y="138"/>
                      </a:lnTo>
                      <a:lnTo>
                        <a:pt x="666" y="130"/>
                      </a:lnTo>
                      <a:lnTo>
                        <a:pt x="658" y="130"/>
                      </a:lnTo>
                      <a:lnTo>
                        <a:pt x="652" y="124"/>
                      </a:lnTo>
                      <a:lnTo>
                        <a:pt x="646" y="124"/>
                      </a:lnTo>
                      <a:lnTo>
                        <a:pt x="646" y="118"/>
                      </a:lnTo>
                      <a:lnTo>
                        <a:pt x="640" y="118"/>
                      </a:lnTo>
                      <a:lnTo>
                        <a:pt x="632" y="124"/>
                      </a:lnTo>
                      <a:lnTo>
                        <a:pt x="628" y="124"/>
                      </a:lnTo>
                      <a:lnTo>
                        <a:pt x="620" y="124"/>
                      </a:lnTo>
                      <a:lnTo>
                        <a:pt x="620" y="118"/>
                      </a:lnTo>
                      <a:lnTo>
                        <a:pt x="620" y="112"/>
                      </a:lnTo>
                      <a:lnTo>
                        <a:pt x="620" y="104"/>
                      </a:lnTo>
                      <a:lnTo>
                        <a:pt x="614" y="98"/>
                      </a:lnTo>
                      <a:lnTo>
                        <a:pt x="608" y="92"/>
                      </a:lnTo>
                      <a:lnTo>
                        <a:pt x="608" y="86"/>
                      </a:lnTo>
                      <a:lnTo>
                        <a:pt x="602" y="86"/>
                      </a:lnTo>
                      <a:lnTo>
                        <a:pt x="596" y="86"/>
                      </a:lnTo>
                      <a:lnTo>
                        <a:pt x="596" y="98"/>
                      </a:lnTo>
                      <a:lnTo>
                        <a:pt x="588" y="112"/>
                      </a:lnTo>
                      <a:lnTo>
                        <a:pt x="582" y="112"/>
                      </a:lnTo>
                      <a:lnTo>
                        <a:pt x="576" y="118"/>
                      </a:lnTo>
                      <a:lnTo>
                        <a:pt x="570" y="124"/>
                      </a:lnTo>
                      <a:lnTo>
                        <a:pt x="570" y="130"/>
                      </a:lnTo>
                      <a:lnTo>
                        <a:pt x="564" y="130"/>
                      </a:lnTo>
                      <a:lnTo>
                        <a:pt x="556" y="124"/>
                      </a:lnTo>
                      <a:lnTo>
                        <a:pt x="550" y="118"/>
                      </a:lnTo>
                      <a:lnTo>
                        <a:pt x="544" y="112"/>
                      </a:lnTo>
                      <a:lnTo>
                        <a:pt x="544" y="98"/>
                      </a:lnTo>
                      <a:lnTo>
                        <a:pt x="556" y="92"/>
                      </a:lnTo>
                      <a:lnTo>
                        <a:pt x="576" y="92"/>
                      </a:lnTo>
                      <a:lnTo>
                        <a:pt x="576" y="86"/>
                      </a:lnTo>
                      <a:lnTo>
                        <a:pt x="576" y="38"/>
                      </a:lnTo>
                      <a:lnTo>
                        <a:pt x="582" y="32"/>
                      </a:lnTo>
                      <a:lnTo>
                        <a:pt x="588" y="26"/>
                      </a:lnTo>
                      <a:lnTo>
                        <a:pt x="602" y="12"/>
                      </a:lnTo>
                      <a:lnTo>
                        <a:pt x="614" y="6"/>
                      </a:lnTo>
                      <a:lnTo>
                        <a:pt x="628" y="0"/>
                      </a:lnTo>
                      <a:lnTo>
                        <a:pt x="716" y="46"/>
                      </a:lnTo>
                      <a:lnTo>
                        <a:pt x="806" y="170"/>
                      </a:lnTo>
                      <a:lnTo>
                        <a:pt x="928" y="242"/>
                      </a:lnTo>
                      <a:lnTo>
                        <a:pt x="1094" y="268"/>
                      </a:lnTo>
                      <a:lnTo>
                        <a:pt x="1204" y="328"/>
                      </a:lnTo>
                      <a:lnTo>
                        <a:pt x="1266" y="372"/>
                      </a:lnTo>
                      <a:lnTo>
                        <a:pt x="1254" y="372"/>
                      </a:lnTo>
                      <a:lnTo>
                        <a:pt x="1248" y="378"/>
                      </a:lnTo>
                      <a:lnTo>
                        <a:pt x="1242" y="378"/>
                      </a:lnTo>
                      <a:lnTo>
                        <a:pt x="1234" y="378"/>
                      </a:lnTo>
                      <a:lnTo>
                        <a:pt x="1228" y="372"/>
                      </a:lnTo>
                      <a:lnTo>
                        <a:pt x="1222" y="372"/>
                      </a:lnTo>
                      <a:lnTo>
                        <a:pt x="1222" y="378"/>
                      </a:lnTo>
                      <a:lnTo>
                        <a:pt x="1210" y="386"/>
                      </a:lnTo>
                      <a:lnTo>
                        <a:pt x="1204" y="386"/>
                      </a:lnTo>
                      <a:lnTo>
                        <a:pt x="1196" y="392"/>
                      </a:lnTo>
                      <a:lnTo>
                        <a:pt x="1190" y="398"/>
                      </a:lnTo>
                      <a:lnTo>
                        <a:pt x="1184" y="412"/>
                      </a:lnTo>
                      <a:lnTo>
                        <a:pt x="1164" y="426"/>
                      </a:lnTo>
                      <a:lnTo>
                        <a:pt x="1164" y="432"/>
                      </a:lnTo>
                      <a:lnTo>
                        <a:pt x="1164" y="438"/>
                      </a:lnTo>
                      <a:lnTo>
                        <a:pt x="1164" y="444"/>
                      </a:lnTo>
                      <a:lnTo>
                        <a:pt x="1190" y="464"/>
                      </a:lnTo>
                      <a:lnTo>
                        <a:pt x="1196" y="478"/>
                      </a:lnTo>
                      <a:lnTo>
                        <a:pt x="1210" y="484"/>
                      </a:lnTo>
                      <a:lnTo>
                        <a:pt x="1216" y="490"/>
                      </a:lnTo>
                      <a:lnTo>
                        <a:pt x="1222" y="490"/>
                      </a:lnTo>
                      <a:lnTo>
                        <a:pt x="1228" y="496"/>
                      </a:lnTo>
                      <a:lnTo>
                        <a:pt x="1254" y="516"/>
                      </a:lnTo>
                      <a:lnTo>
                        <a:pt x="1266" y="524"/>
                      </a:lnTo>
                      <a:lnTo>
                        <a:pt x="1274" y="524"/>
                      </a:lnTo>
                      <a:lnTo>
                        <a:pt x="1280" y="524"/>
                      </a:lnTo>
                      <a:lnTo>
                        <a:pt x="1292" y="516"/>
                      </a:lnTo>
                      <a:lnTo>
                        <a:pt x="1298" y="516"/>
                      </a:lnTo>
                      <a:lnTo>
                        <a:pt x="1298" y="524"/>
                      </a:lnTo>
                      <a:lnTo>
                        <a:pt x="1292" y="536"/>
                      </a:lnTo>
                      <a:lnTo>
                        <a:pt x="1286" y="536"/>
                      </a:lnTo>
                      <a:lnTo>
                        <a:pt x="1280" y="542"/>
                      </a:lnTo>
                      <a:lnTo>
                        <a:pt x="1274" y="556"/>
                      </a:lnTo>
                      <a:lnTo>
                        <a:pt x="1274" y="562"/>
                      </a:lnTo>
                      <a:lnTo>
                        <a:pt x="1266" y="568"/>
                      </a:lnTo>
                      <a:lnTo>
                        <a:pt x="1260" y="568"/>
                      </a:lnTo>
                      <a:lnTo>
                        <a:pt x="1254" y="568"/>
                      </a:lnTo>
                      <a:lnTo>
                        <a:pt x="1242" y="562"/>
                      </a:lnTo>
                      <a:lnTo>
                        <a:pt x="1222" y="556"/>
                      </a:lnTo>
                      <a:lnTo>
                        <a:pt x="1216" y="556"/>
                      </a:lnTo>
                      <a:lnTo>
                        <a:pt x="1204" y="556"/>
                      </a:lnTo>
                      <a:lnTo>
                        <a:pt x="1190" y="562"/>
                      </a:lnTo>
                      <a:lnTo>
                        <a:pt x="1178" y="568"/>
                      </a:lnTo>
                      <a:lnTo>
                        <a:pt x="1164" y="568"/>
                      </a:lnTo>
                      <a:lnTo>
                        <a:pt x="1146" y="576"/>
                      </a:lnTo>
                      <a:lnTo>
                        <a:pt x="1146" y="582"/>
                      </a:lnTo>
                      <a:lnTo>
                        <a:pt x="1126" y="588"/>
                      </a:lnTo>
                      <a:lnTo>
                        <a:pt x="1114" y="594"/>
                      </a:lnTo>
                      <a:lnTo>
                        <a:pt x="1106" y="602"/>
                      </a:lnTo>
                      <a:lnTo>
                        <a:pt x="1100" y="608"/>
                      </a:lnTo>
                      <a:lnTo>
                        <a:pt x="1094" y="620"/>
                      </a:lnTo>
                      <a:lnTo>
                        <a:pt x="1094" y="6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0" name="Freeform 559"/>
                <p:cNvSpPr>
                  <a:spLocks/>
                </p:cNvSpPr>
                <p:nvPr/>
              </p:nvSpPr>
              <p:spPr bwMode="auto">
                <a:xfrm>
                  <a:off x="1184" y="624"/>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1" name="Freeform 560"/>
                <p:cNvSpPr>
                  <a:spLocks/>
                </p:cNvSpPr>
                <p:nvPr/>
              </p:nvSpPr>
              <p:spPr bwMode="auto">
                <a:xfrm>
                  <a:off x="1158" y="1874"/>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4782" name="Line 561"/>
            <p:cNvSpPr>
              <a:spLocks noChangeShapeType="1"/>
            </p:cNvSpPr>
            <p:nvPr/>
          </p:nvSpPr>
          <p:spPr bwMode="auto">
            <a:xfrm flipV="1">
              <a:off x="1920" y="224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3" name="Freeform 562"/>
            <p:cNvSpPr>
              <a:spLocks/>
            </p:cNvSpPr>
            <p:nvPr/>
          </p:nvSpPr>
          <p:spPr bwMode="auto">
            <a:xfrm>
              <a:off x="1920" y="2234"/>
              <a:ext cx="26" cy="26"/>
            </a:xfrm>
            <a:custGeom>
              <a:avLst/>
              <a:gdLst>
                <a:gd name="T0" fmla="*/ 12 w 26"/>
                <a:gd name="T1" fmla="*/ 26 h 26"/>
                <a:gd name="T2" fmla="*/ 6 w 26"/>
                <a:gd name="T3" fmla="*/ 26 h 26"/>
                <a:gd name="T4" fmla="*/ 6 w 26"/>
                <a:gd name="T5" fmla="*/ 20 h 26"/>
                <a:gd name="T6" fmla="*/ 0 w 26"/>
                <a:gd name="T7" fmla="*/ 20 h 26"/>
                <a:gd name="T8" fmla="*/ 0 w 26"/>
                <a:gd name="T9" fmla="*/ 14 h 26"/>
                <a:gd name="T10" fmla="*/ 0 w 26"/>
                <a:gd name="T11" fmla="*/ 6 h 26"/>
                <a:gd name="T12" fmla="*/ 0 w 26"/>
                <a:gd name="T13" fmla="*/ 0 h 26"/>
                <a:gd name="T14" fmla="*/ 6 w 26"/>
                <a:gd name="T15" fmla="*/ 0 h 26"/>
                <a:gd name="T16" fmla="*/ 12 w 26"/>
                <a:gd name="T17" fmla="*/ 0 h 26"/>
                <a:gd name="T18" fmla="*/ 20 w 26"/>
                <a:gd name="T19" fmla="*/ 0 h 26"/>
                <a:gd name="T20" fmla="*/ 20 w 26"/>
                <a:gd name="T21" fmla="*/ 6 h 26"/>
                <a:gd name="T22" fmla="*/ 26 w 26"/>
                <a:gd name="T23" fmla="*/ 6 h 26"/>
                <a:gd name="T24" fmla="*/ 26 w 26"/>
                <a:gd name="T25" fmla="*/ 14 h 26"/>
                <a:gd name="T26" fmla="*/ 26 w 26"/>
                <a:gd name="T27" fmla="*/ 20 h 26"/>
                <a:gd name="T28" fmla="*/ 20 w 26"/>
                <a:gd name="T29" fmla="*/ 20 h 26"/>
                <a:gd name="T30" fmla="*/ 20 w 26"/>
                <a:gd name="T31" fmla="*/ 26 h 26"/>
                <a:gd name="T32" fmla="*/ 12 w 2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12" y="26"/>
                  </a:moveTo>
                  <a:lnTo>
                    <a:pt x="6" y="26"/>
                  </a:lnTo>
                  <a:lnTo>
                    <a:pt x="6" y="20"/>
                  </a:lnTo>
                  <a:lnTo>
                    <a:pt x="0" y="20"/>
                  </a:lnTo>
                  <a:lnTo>
                    <a:pt x="0" y="14"/>
                  </a:lnTo>
                  <a:lnTo>
                    <a:pt x="0" y="6"/>
                  </a:lnTo>
                  <a:lnTo>
                    <a:pt x="0" y="0"/>
                  </a:lnTo>
                  <a:lnTo>
                    <a:pt x="6" y="0"/>
                  </a:lnTo>
                  <a:lnTo>
                    <a:pt x="12" y="0"/>
                  </a:lnTo>
                  <a:lnTo>
                    <a:pt x="20" y="0"/>
                  </a:lnTo>
                  <a:lnTo>
                    <a:pt x="20" y="6"/>
                  </a:lnTo>
                  <a:lnTo>
                    <a:pt x="26" y="6"/>
                  </a:lnTo>
                  <a:lnTo>
                    <a:pt x="26" y="14"/>
                  </a:lnTo>
                  <a:lnTo>
                    <a:pt x="26" y="20"/>
                  </a:lnTo>
                  <a:lnTo>
                    <a:pt x="20" y="20"/>
                  </a:lnTo>
                  <a:lnTo>
                    <a:pt x="20" y="26"/>
                  </a:lnTo>
                  <a:lnTo>
                    <a:pt x="12"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4" name="Freeform 563"/>
            <p:cNvSpPr>
              <a:spLocks/>
            </p:cNvSpPr>
            <p:nvPr/>
          </p:nvSpPr>
          <p:spPr bwMode="auto">
            <a:xfrm>
              <a:off x="1228" y="2254"/>
              <a:ext cx="6" cy="6"/>
            </a:xfrm>
            <a:custGeom>
              <a:avLst/>
              <a:gdLst>
                <a:gd name="T0" fmla="*/ 0 w 6"/>
                <a:gd name="T1" fmla="*/ 6 h 6"/>
                <a:gd name="T2" fmla="*/ 0 w 6"/>
                <a:gd name="T3" fmla="*/ 0 h 6"/>
                <a:gd name="T4" fmla="*/ 6 w 6"/>
                <a:gd name="T5" fmla="*/ 6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5" name="Line 564"/>
            <p:cNvSpPr>
              <a:spLocks noChangeShapeType="1"/>
            </p:cNvSpPr>
            <p:nvPr/>
          </p:nvSpPr>
          <p:spPr bwMode="auto">
            <a:xfrm>
              <a:off x="3482" y="102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6" name="Freeform 565"/>
            <p:cNvSpPr>
              <a:spLocks/>
            </p:cNvSpPr>
            <p:nvPr/>
          </p:nvSpPr>
          <p:spPr bwMode="auto">
            <a:xfrm>
              <a:off x="3476" y="1018"/>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7" name="Line 566"/>
            <p:cNvSpPr>
              <a:spLocks noChangeShapeType="1"/>
            </p:cNvSpPr>
            <p:nvPr/>
          </p:nvSpPr>
          <p:spPr bwMode="auto">
            <a:xfrm>
              <a:off x="954" y="1410"/>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8" name="Rectangle 567"/>
            <p:cNvSpPr>
              <a:spLocks noChangeArrowheads="1"/>
            </p:cNvSpPr>
            <p:nvPr/>
          </p:nvSpPr>
          <p:spPr bwMode="auto">
            <a:xfrm>
              <a:off x="954" y="14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89" name="Line 568"/>
            <p:cNvSpPr>
              <a:spLocks noChangeShapeType="1"/>
            </p:cNvSpPr>
            <p:nvPr/>
          </p:nvSpPr>
          <p:spPr bwMode="auto">
            <a:xfrm flipV="1">
              <a:off x="2726" y="162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0" name="Line 569"/>
            <p:cNvSpPr>
              <a:spLocks noChangeShapeType="1"/>
            </p:cNvSpPr>
            <p:nvPr/>
          </p:nvSpPr>
          <p:spPr bwMode="auto">
            <a:xfrm flipV="1">
              <a:off x="2726" y="1600"/>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1" name="Line 570"/>
            <p:cNvSpPr>
              <a:spLocks noChangeShapeType="1"/>
            </p:cNvSpPr>
            <p:nvPr/>
          </p:nvSpPr>
          <p:spPr bwMode="auto">
            <a:xfrm flipV="1">
              <a:off x="2824" y="1560"/>
              <a:ext cx="4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2" name="Line 571"/>
            <p:cNvSpPr>
              <a:spLocks noChangeShapeType="1"/>
            </p:cNvSpPr>
            <p:nvPr/>
          </p:nvSpPr>
          <p:spPr bwMode="auto">
            <a:xfrm flipV="1">
              <a:off x="2720" y="1546"/>
              <a:ext cx="224"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3" name="Line 572"/>
            <p:cNvSpPr>
              <a:spLocks noChangeShapeType="1"/>
            </p:cNvSpPr>
            <p:nvPr/>
          </p:nvSpPr>
          <p:spPr bwMode="auto">
            <a:xfrm flipV="1">
              <a:off x="2682" y="1560"/>
              <a:ext cx="282"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4" name="Line 573"/>
            <p:cNvSpPr>
              <a:spLocks noChangeShapeType="1"/>
            </p:cNvSpPr>
            <p:nvPr/>
          </p:nvSpPr>
          <p:spPr bwMode="auto">
            <a:xfrm flipV="1">
              <a:off x="2682" y="1572"/>
              <a:ext cx="294"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5" name="Line 574"/>
            <p:cNvSpPr>
              <a:spLocks noChangeShapeType="1"/>
            </p:cNvSpPr>
            <p:nvPr/>
          </p:nvSpPr>
          <p:spPr bwMode="auto">
            <a:xfrm flipV="1">
              <a:off x="2420" y="1880"/>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6" name="Line 575"/>
            <p:cNvSpPr>
              <a:spLocks noChangeShapeType="1"/>
            </p:cNvSpPr>
            <p:nvPr/>
          </p:nvSpPr>
          <p:spPr bwMode="auto">
            <a:xfrm flipV="1">
              <a:off x="2670" y="1594"/>
              <a:ext cx="318"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7" name="Line 576"/>
            <p:cNvSpPr>
              <a:spLocks noChangeShapeType="1"/>
            </p:cNvSpPr>
            <p:nvPr/>
          </p:nvSpPr>
          <p:spPr bwMode="auto">
            <a:xfrm flipV="1">
              <a:off x="2426" y="1874"/>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8" name="Line 577"/>
            <p:cNvSpPr>
              <a:spLocks noChangeShapeType="1"/>
            </p:cNvSpPr>
            <p:nvPr/>
          </p:nvSpPr>
          <p:spPr bwMode="auto">
            <a:xfrm flipV="1">
              <a:off x="2598" y="1836"/>
              <a:ext cx="26"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9" name="Line 578"/>
            <p:cNvSpPr>
              <a:spLocks noChangeShapeType="1"/>
            </p:cNvSpPr>
            <p:nvPr/>
          </p:nvSpPr>
          <p:spPr bwMode="auto">
            <a:xfrm flipV="1">
              <a:off x="2650" y="1612"/>
              <a:ext cx="350"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0" name="Line 579"/>
            <p:cNvSpPr>
              <a:spLocks noChangeShapeType="1"/>
            </p:cNvSpPr>
            <p:nvPr/>
          </p:nvSpPr>
          <p:spPr bwMode="auto">
            <a:xfrm flipV="1">
              <a:off x="2432" y="1626"/>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1" name="Line 580"/>
            <p:cNvSpPr>
              <a:spLocks noChangeShapeType="1"/>
            </p:cNvSpPr>
            <p:nvPr/>
          </p:nvSpPr>
          <p:spPr bwMode="auto">
            <a:xfrm flipV="1">
              <a:off x="2438" y="1638"/>
              <a:ext cx="602"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2" name="Line 581"/>
            <p:cNvSpPr>
              <a:spLocks noChangeShapeType="1"/>
            </p:cNvSpPr>
            <p:nvPr/>
          </p:nvSpPr>
          <p:spPr bwMode="auto">
            <a:xfrm flipV="1">
              <a:off x="2452" y="1652"/>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3" name="Line 582"/>
            <p:cNvSpPr>
              <a:spLocks noChangeShapeType="1"/>
            </p:cNvSpPr>
            <p:nvPr/>
          </p:nvSpPr>
          <p:spPr bwMode="auto">
            <a:xfrm flipV="1">
              <a:off x="2470" y="1664"/>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4" name="Line 583"/>
            <p:cNvSpPr>
              <a:spLocks noChangeShapeType="1"/>
            </p:cNvSpPr>
            <p:nvPr/>
          </p:nvSpPr>
          <p:spPr bwMode="auto">
            <a:xfrm flipV="1">
              <a:off x="2484" y="1672"/>
              <a:ext cx="626" cy="3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5" name="Line 584"/>
            <p:cNvSpPr>
              <a:spLocks noChangeShapeType="1"/>
            </p:cNvSpPr>
            <p:nvPr/>
          </p:nvSpPr>
          <p:spPr bwMode="auto">
            <a:xfrm flipV="1">
              <a:off x="2496" y="1698"/>
              <a:ext cx="620" cy="3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6" name="Line 585"/>
            <p:cNvSpPr>
              <a:spLocks noChangeShapeType="1"/>
            </p:cNvSpPr>
            <p:nvPr/>
          </p:nvSpPr>
          <p:spPr bwMode="auto">
            <a:xfrm flipV="1">
              <a:off x="2504" y="1724"/>
              <a:ext cx="612"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7" name="Line 586"/>
            <p:cNvSpPr>
              <a:spLocks noChangeShapeType="1"/>
            </p:cNvSpPr>
            <p:nvPr/>
          </p:nvSpPr>
          <p:spPr bwMode="auto">
            <a:xfrm flipV="1">
              <a:off x="2510" y="1750"/>
              <a:ext cx="606" cy="3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8" name="Line 587"/>
            <p:cNvSpPr>
              <a:spLocks noChangeShapeType="1"/>
            </p:cNvSpPr>
            <p:nvPr/>
          </p:nvSpPr>
          <p:spPr bwMode="auto">
            <a:xfrm flipV="1">
              <a:off x="2516" y="1788"/>
              <a:ext cx="568"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9" name="Line 588"/>
            <p:cNvSpPr>
              <a:spLocks noChangeShapeType="1"/>
            </p:cNvSpPr>
            <p:nvPr/>
          </p:nvSpPr>
          <p:spPr bwMode="auto">
            <a:xfrm flipV="1">
              <a:off x="2536" y="1822"/>
              <a:ext cx="542" cy="3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0" name="Line 589"/>
            <p:cNvSpPr>
              <a:spLocks noChangeShapeType="1"/>
            </p:cNvSpPr>
            <p:nvPr/>
          </p:nvSpPr>
          <p:spPr bwMode="auto">
            <a:xfrm flipV="1">
              <a:off x="2536" y="2044"/>
              <a:ext cx="20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1" name="Line 590"/>
            <p:cNvSpPr>
              <a:spLocks noChangeShapeType="1"/>
            </p:cNvSpPr>
            <p:nvPr/>
          </p:nvSpPr>
          <p:spPr bwMode="auto">
            <a:xfrm flipV="1">
              <a:off x="2752" y="1860"/>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2" name="Line 591"/>
            <p:cNvSpPr>
              <a:spLocks noChangeShapeType="1"/>
            </p:cNvSpPr>
            <p:nvPr/>
          </p:nvSpPr>
          <p:spPr bwMode="auto">
            <a:xfrm flipV="1">
              <a:off x="2632" y="1886"/>
              <a:ext cx="420" cy="2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3" name="Line 592"/>
            <p:cNvSpPr>
              <a:spLocks noChangeShapeType="1"/>
            </p:cNvSpPr>
            <p:nvPr/>
          </p:nvSpPr>
          <p:spPr bwMode="auto">
            <a:xfrm flipV="1">
              <a:off x="2720" y="1900"/>
              <a:ext cx="346"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4" name="Line 593"/>
            <p:cNvSpPr>
              <a:spLocks noChangeShapeType="1"/>
            </p:cNvSpPr>
            <p:nvPr/>
          </p:nvSpPr>
          <p:spPr bwMode="auto">
            <a:xfrm flipV="1">
              <a:off x="2758" y="2096"/>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5" name="Line 594"/>
            <p:cNvSpPr>
              <a:spLocks noChangeShapeType="1"/>
            </p:cNvSpPr>
            <p:nvPr/>
          </p:nvSpPr>
          <p:spPr bwMode="auto">
            <a:xfrm flipV="1">
              <a:off x="2804" y="1906"/>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6" name="Line 595"/>
            <p:cNvSpPr>
              <a:spLocks noChangeShapeType="1"/>
            </p:cNvSpPr>
            <p:nvPr/>
          </p:nvSpPr>
          <p:spPr bwMode="auto">
            <a:xfrm flipV="1">
              <a:off x="2752" y="1920"/>
              <a:ext cx="372"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7" name="Line 596"/>
            <p:cNvSpPr>
              <a:spLocks noChangeShapeType="1"/>
            </p:cNvSpPr>
            <p:nvPr/>
          </p:nvSpPr>
          <p:spPr bwMode="auto">
            <a:xfrm flipV="1">
              <a:off x="2766" y="1926"/>
              <a:ext cx="388" cy="2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8" name="Line 597"/>
            <p:cNvSpPr>
              <a:spLocks noChangeShapeType="1"/>
            </p:cNvSpPr>
            <p:nvPr/>
          </p:nvSpPr>
          <p:spPr bwMode="auto">
            <a:xfrm flipV="1">
              <a:off x="2816" y="1934"/>
              <a:ext cx="358"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9" name="Line 598"/>
            <p:cNvSpPr>
              <a:spLocks noChangeShapeType="1"/>
            </p:cNvSpPr>
            <p:nvPr/>
          </p:nvSpPr>
          <p:spPr bwMode="auto">
            <a:xfrm flipV="1">
              <a:off x="2854" y="1934"/>
              <a:ext cx="372"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0" name="Line 599"/>
            <p:cNvSpPr>
              <a:spLocks noChangeShapeType="1"/>
            </p:cNvSpPr>
            <p:nvPr/>
          </p:nvSpPr>
          <p:spPr bwMode="auto">
            <a:xfrm flipV="1">
              <a:off x="2894" y="1940"/>
              <a:ext cx="364"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1" name="Line 600"/>
            <p:cNvSpPr>
              <a:spLocks noChangeShapeType="1"/>
            </p:cNvSpPr>
            <p:nvPr/>
          </p:nvSpPr>
          <p:spPr bwMode="auto">
            <a:xfrm flipV="1">
              <a:off x="2926" y="1946"/>
              <a:ext cx="356"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2" name="Line 601"/>
            <p:cNvSpPr>
              <a:spLocks noChangeShapeType="1"/>
            </p:cNvSpPr>
            <p:nvPr/>
          </p:nvSpPr>
          <p:spPr bwMode="auto">
            <a:xfrm flipV="1">
              <a:off x="2952" y="1946"/>
              <a:ext cx="376"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3" name="Line 602"/>
            <p:cNvSpPr>
              <a:spLocks noChangeShapeType="1"/>
            </p:cNvSpPr>
            <p:nvPr/>
          </p:nvSpPr>
          <p:spPr bwMode="auto">
            <a:xfrm flipV="1">
              <a:off x="2984" y="1960"/>
              <a:ext cx="362" cy="2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4" name="Line 603"/>
            <p:cNvSpPr>
              <a:spLocks noChangeShapeType="1"/>
            </p:cNvSpPr>
            <p:nvPr/>
          </p:nvSpPr>
          <p:spPr bwMode="auto">
            <a:xfrm flipV="1">
              <a:off x="3002" y="1978"/>
              <a:ext cx="358"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5" name="Line 604"/>
            <p:cNvSpPr>
              <a:spLocks noChangeShapeType="1"/>
            </p:cNvSpPr>
            <p:nvPr/>
          </p:nvSpPr>
          <p:spPr bwMode="auto">
            <a:xfrm flipV="1">
              <a:off x="3028" y="1998"/>
              <a:ext cx="338"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6" name="Line 605"/>
            <p:cNvSpPr>
              <a:spLocks noChangeShapeType="1"/>
            </p:cNvSpPr>
            <p:nvPr/>
          </p:nvSpPr>
          <p:spPr bwMode="auto">
            <a:xfrm flipV="1">
              <a:off x="3060" y="2024"/>
              <a:ext cx="306" cy="1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7" name="Line 606"/>
            <p:cNvSpPr>
              <a:spLocks noChangeShapeType="1"/>
            </p:cNvSpPr>
            <p:nvPr/>
          </p:nvSpPr>
          <p:spPr bwMode="auto">
            <a:xfrm flipV="1">
              <a:off x="3086" y="2050"/>
              <a:ext cx="280"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8" name="Line 607"/>
            <p:cNvSpPr>
              <a:spLocks noChangeShapeType="1"/>
            </p:cNvSpPr>
            <p:nvPr/>
          </p:nvSpPr>
          <p:spPr bwMode="auto">
            <a:xfrm flipV="1">
              <a:off x="3112" y="2070"/>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9" name="Line 608"/>
            <p:cNvSpPr>
              <a:spLocks noChangeShapeType="1"/>
            </p:cNvSpPr>
            <p:nvPr/>
          </p:nvSpPr>
          <p:spPr bwMode="auto">
            <a:xfrm flipV="1">
              <a:off x="3142" y="2090"/>
              <a:ext cx="244"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0" name="Line 609"/>
            <p:cNvSpPr>
              <a:spLocks noChangeShapeType="1"/>
            </p:cNvSpPr>
            <p:nvPr/>
          </p:nvSpPr>
          <p:spPr bwMode="auto">
            <a:xfrm flipV="1">
              <a:off x="3174" y="211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1" name="Line 610"/>
            <p:cNvSpPr>
              <a:spLocks noChangeShapeType="1"/>
            </p:cNvSpPr>
            <p:nvPr/>
          </p:nvSpPr>
          <p:spPr bwMode="auto">
            <a:xfrm flipV="1">
              <a:off x="3208" y="2128"/>
              <a:ext cx="196"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2" name="Line 611"/>
            <p:cNvSpPr>
              <a:spLocks noChangeShapeType="1"/>
            </p:cNvSpPr>
            <p:nvPr/>
          </p:nvSpPr>
          <p:spPr bwMode="auto">
            <a:xfrm flipV="1">
              <a:off x="3240" y="2150"/>
              <a:ext cx="172"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3" name="Line 612"/>
            <p:cNvSpPr>
              <a:spLocks noChangeShapeType="1"/>
            </p:cNvSpPr>
            <p:nvPr/>
          </p:nvSpPr>
          <p:spPr bwMode="auto">
            <a:xfrm flipV="1">
              <a:off x="3278" y="2168"/>
              <a:ext cx="14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4" name="Line 613"/>
            <p:cNvSpPr>
              <a:spLocks noChangeShapeType="1"/>
            </p:cNvSpPr>
            <p:nvPr/>
          </p:nvSpPr>
          <p:spPr bwMode="auto">
            <a:xfrm flipV="1">
              <a:off x="3302" y="2188"/>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5" name="Line 614"/>
            <p:cNvSpPr>
              <a:spLocks noChangeShapeType="1"/>
            </p:cNvSpPr>
            <p:nvPr/>
          </p:nvSpPr>
          <p:spPr bwMode="auto">
            <a:xfrm flipV="1">
              <a:off x="3336" y="2208"/>
              <a:ext cx="106"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6" name="Line 615"/>
            <p:cNvSpPr>
              <a:spLocks noChangeShapeType="1"/>
            </p:cNvSpPr>
            <p:nvPr/>
          </p:nvSpPr>
          <p:spPr bwMode="auto">
            <a:xfrm flipV="1">
              <a:off x="3374" y="2260"/>
              <a:ext cx="24"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7" name="Freeform 616"/>
            <p:cNvSpPr>
              <a:spLocks/>
            </p:cNvSpPr>
            <p:nvPr/>
          </p:nvSpPr>
          <p:spPr bwMode="auto">
            <a:xfrm>
              <a:off x="2412" y="1542"/>
              <a:ext cx="1030" cy="738"/>
            </a:xfrm>
            <a:custGeom>
              <a:avLst/>
              <a:gdLst>
                <a:gd name="T0" fmla="*/ 1012 w 1030"/>
                <a:gd name="T1" fmla="*/ 620 h 738"/>
                <a:gd name="T2" fmla="*/ 1030 w 1030"/>
                <a:gd name="T3" fmla="*/ 672 h 738"/>
                <a:gd name="T4" fmla="*/ 1000 w 1030"/>
                <a:gd name="T5" fmla="*/ 698 h 738"/>
                <a:gd name="T6" fmla="*/ 980 w 1030"/>
                <a:gd name="T7" fmla="*/ 738 h 738"/>
                <a:gd name="T8" fmla="*/ 928 w 1030"/>
                <a:gd name="T9" fmla="*/ 732 h 738"/>
                <a:gd name="T10" fmla="*/ 870 w 1030"/>
                <a:gd name="T11" fmla="*/ 718 h 738"/>
                <a:gd name="T12" fmla="*/ 814 w 1030"/>
                <a:gd name="T13" fmla="*/ 712 h 738"/>
                <a:gd name="T14" fmla="*/ 756 w 1030"/>
                <a:gd name="T15" fmla="*/ 698 h 738"/>
                <a:gd name="T16" fmla="*/ 706 w 1030"/>
                <a:gd name="T17" fmla="*/ 686 h 738"/>
                <a:gd name="T18" fmla="*/ 654 w 1030"/>
                <a:gd name="T19" fmla="*/ 666 h 738"/>
                <a:gd name="T20" fmla="*/ 602 w 1030"/>
                <a:gd name="T21" fmla="*/ 652 h 738"/>
                <a:gd name="T22" fmla="*/ 552 w 1030"/>
                <a:gd name="T23" fmla="*/ 634 h 738"/>
                <a:gd name="T24" fmla="*/ 506 w 1030"/>
                <a:gd name="T25" fmla="*/ 620 h 738"/>
                <a:gd name="T26" fmla="*/ 454 w 1030"/>
                <a:gd name="T27" fmla="*/ 614 h 738"/>
                <a:gd name="T28" fmla="*/ 398 w 1030"/>
                <a:gd name="T29" fmla="*/ 608 h 738"/>
                <a:gd name="T30" fmla="*/ 340 w 1030"/>
                <a:gd name="T31" fmla="*/ 608 h 738"/>
                <a:gd name="T32" fmla="*/ 334 w 1030"/>
                <a:gd name="T33" fmla="*/ 562 h 738"/>
                <a:gd name="T34" fmla="*/ 288 w 1030"/>
                <a:gd name="T35" fmla="*/ 574 h 738"/>
                <a:gd name="T36" fmla="*/ 238 w 1030"/>
                <a:gd name="T37" fmla="*/ 588 h 738"/>
                <a:gd name="T38" fmla="*/ 186 w 1030"/>
                <a:gd name="T39" fmla="*/ 608 h 738"/>
                <a:gd name="T40" fmla="*/ 166 w 1030"/>
                <a:gd name="T41" fmla="*/ 652 h 738"/>
                <a:gd name="T42" fmla="*/ 122 w 1030"/>
                <a:gd name="T43" fmla="*/ 608 h 738"/>
                <a:gd name="T44" fmla="*/ 96 w 1030"/>
                <a:gd name="T45" fmla="*/ 554 h 738"/>
                <a:gd name="T46" fmla="*/ 78 w 1030"/>
                <a:gd name="T47" fmla="*/ 510 h 738"/>
                <a:gd name="T48" fmla="*/ 46 w 1030"/>
                <a:gd name="T49" fmla="*/ 470 h 738"/>
                <a:gd name="T50" fmla="*/ 20 w 1030"/>
                <a:gd name="T51" fmla="*/ 430 h 738"/>
                <a:gd name="T52" fmla="*/ 6 w 1030"/>
                <a:gd name="T53" fmla="*/ 386 h 738"/>
                <a:gd name="T54" fmla="*/ 32 w 1030"/>
                <a:gd name="T55" fmla="*/ 358 h 738"/>
                <a:gd name="T56" fmla="*/ 78 w 1030"/>
                <a:gd name="T57" fmla="*/ 326 h 738"/>
                <a:gd name="T58" fmla="*/ 128 w 1030"/>
                <a:gd name="T59" fmla="*/ 338 h 738"/>
                <a:gd name="T60" fmla="*/ 174 w 1030"/>
                <a:gd name="T61" fmla="*/ 320 h 738"/>
                <a:gd name="T62" fmla="*/ 206 w 1030"/>
                <a:gd name="T63" fmla="*/ 294 h 738"/>
                <a:gd name="T64" fmla="*/ 250 w 1030"/>
                <a:gd name="T65" fmla="*/ 268 h 738"/>
                <a:gd name="T66" fmla="*/ 270 w 1030"/>
                <a:gd name="T67" fmla="*/ 208 h 738"/>
                <a:gd name="T68" fmla="*/ 288 w 1030"/>
                <a:gd name="T69" fmla="*/ 156 h 738"/>
                <a:gd name="T70" fmla="*/ 314 w 1030"/>
                <a:gd name="T71" fmla="*/ 104 h 738"/>
                <a:gd name="T72" fmla="*/ 346 w 1030"/>
                <a:gd name="T73" fmla="*/ 72 h 738"/>
                <a:gd name="T74" fmla="*/ 392 w 1030"/>
                <a:gd name="T75" fmla="*/ 58 h 738"/>
                <a:gd name="T76" fmla="*/ 428 w 1030"/>
                <a:gd name="T77" fmla="*/ 24 h 738"/>
                <a:gd name="T78" fmla="*/ 480 w 1030"/>
                <a:gd name="T79" fmla="*/ 12 h 738"/>
                <a:gd name="T80" fmla="*/ 526 w 1030"/>
                <a:gd name="T81" fmla="*/ 0 h 738"/>
                <a:gd name="T82" fmla="*/ 564 w 1030"/>
                <a:gd name="T83" fmla="*/ 32 h 738"/>
                <a:gd name="T84" fmla="*/ 596 w 1030"/>
                <a:gd name="T85" fmla="*/ 78 h 738"/>
                <a:gd name="T86" fmla="*/ 634 w 1030"/>
                <a:gd name="T87" fmla="*/ 98 h 738"/>
                <a:gd name="T88" fmla="*/ 686 w 1030"/>
                <a:gd name="T89" fmla="*/ 124 h 738"/>
                <a:gd name="T90" fmla="*/ 698 w 1030"/>
                <a:gd name="T91" fmla="*/ 176 h 738"/>
                <a:gd name="T92" fmla="*/ 692 w 1030"/>
                <a:gd name="T93" fmla="*/ 222 h 738"/>
                <a:gd name="T94" fmla="*/ 672 w 1030"/>
                <a:gd name="T95" fmla="*/ 260 h 738"/>
                <a:gd name="T96" fmla="*/ 640 w 1030"/>
                <a:gd name="T97" fmla="*/ 320 h 738"/>
                <a:gd name="T98" fmla="*/ 654 w 1030"/>
                <a:gd name="T99" fmla="*/ 358 h 738"/>
                <a:gd name="T100" fmla="*/ 706 w 1030"/>
                <a:gd name="T101" fmla="*/ 372 h 738"/>
                <a:gd name="T102" fmla="*/ 762 w 1030"/>
                <a:gd name="T103" fmla="*/ 392 h 738"/>
                <a:gd name="T104" fmla="*/ 808 w 1030"/>
                <a:gd name="T105" fmla="*/ 392 h 738"/>
                <a:gd name="T106" fmla="*/ 866 w 1030"/>
                <a:gd name="T107" fmla="*/ 404 h 738"/>
                <a:gd name="T108" fmla="*/ 916 w 1030"/>
                <a:gd name="T109" fmla="*/ 404 h 738"/>
                <a:gd name="T110" fmla="*/ 948 w 1030"/>
                <a:gd name="T111" fmla="*/ 438 h 738"/>
                <a:gd name="T112" fmla="*/ 954 w 1030"/>
                <a:gd name="T113" fmla="*/ 496 h 738"/>
                <a:gd name="T114" fmla="*/ 968 w 1030"/>
                <a:gd name="T115" fmla="*/ 548 h 7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0"/>
                <a:gd name="T175" fmla="*/ 0 h 738"/>
                <a:gd name="T176" fmla="*/ 1030 w 1030"/>
                <a:gd name="T177" fmla="*/ 738 h 7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0" h="738">
                  <a:moveTo>
                    <a:pt x="994" y="580"/>
                  </a:moveTo>
                  <a:lnTo>
                    <a:pt x="1000" y="588"/>
                  </a:lnTo>
                  <a:lnTo>
                    <a:pt x="1000" y="594"/>
                  </a:lnTo>
                  <a:lnTo>
                    <a:pt x="1000" y="600"/>
                  </a:lnTo>
                  <a:lnTo>
                    <a:pt x="1000" y="608"/>
                  </a:lnTo>
                  <a:lnTo>
                    <a:pt x="1006" y="608"/>
                  </a:lnTo>
                  <a:lnTo>
                    <a:pt x="1006" y="614"/>
                  </a:lnTo>
                  <a:lnTo>
                    <a:pt x="1006" y="620"/>
                  </a:lnTo>
                  <a:lnTo>
                    <a:pt x="1012" y="620"/>
                  </a:lnTo>
                  <a:lnTo>
                    <a:pt x="1012" y="626"/>
                  </a:lnTo>
                  <a:lnTo>
                    <a:pt x="1012" y="634"/>
                  </a:lnTo>
                  <a:lnTo>
                    <a:pt x="1018" y="640"/>
                  </a:lnTo>
                  <a:lnTo>
                    <a:pt x="1018" y="646"/>
                  </a:lnTo>
                  <a:lnTo>
                    <a:pt x="1024" y="646"/>
                  </a:lnTo>
                  <a:lnTo>
                    <a:pt x="1024" y="652"/>
                  </a:lnTo>
                  <a:lnTo>
                    <a:pt x="1030" y="660"/>
                  </a:lnTo>
                  <a:lnTo>
                    <a:pt x="1030" y="666"/>
                  </a:lnTo>
                  <a:lnTo>
                    <a:pt x="1030" y="672"/>
                  </a:lnTo>
                  <a:lnTo>
                    <a:pt x="1030" y="678"/>
                  </a:lnTo>
                  <a:lnTo>
                    <a:pt x="1030" y="686"/>
                  </a:lnTo>
                  <a:lnTo>
                    <a:pt x="1024" y="686"/>
                  </a:lnTo>
                  <a:lnTo>
                    <a:pt x="1018" y="686"/>
                  </a:lnTo>
                  <a:lnTo>
                    <a:pt x="1018" y="692"/>
                  </a:lnTo>
                  <a:lnTo>
                    <a:pt x="1012" y="692"/>
                  </a:lnTo>
                  <a:lnTo>
                    <a:pt x="1006" y="692"/>
                  </a:lnTo>
                  <a:lnTo>
                    <a:pt x="1000" y="692"/>
                  </a:lnTo>
                  <a:lnTo>
                    <a:pt x="1000" y="698"/>
                  </a:lnTo>
                  <a:lnTo>
                    <a:pt x="994" y="698"/>
                  </a:lnTo>
                  <a:lnTo>
                    <a:pt x="994" y="704"/>
                  </a:lnTo>
                  <a:lnTo>
                    <a:pt x="986" y="704"/>
                  </a:lnTo>
                  <a:lnTo>
                    <a:pt x="986" y="712"/>
                  </a:lnTo>
                  <a:lnTo>
                    <a:pt x="986" y="718"/>
                  </a:lnTo>
                  <a:lnTo>
                    <a:pt x="980" y="718"/>
                  </a:lnTo>
                  <a:lnTo>
                    <a:pt x="980" y="726"/>
                  </a:lnTo>
                  <a:lnTo>
                    <a:pt x="980" y="732"/>
                  </a:lnTo>
                  <a:lnTo>
                    <a:pt x="980" y="738"/>
                  </a:lnTo>
                  <a:lnTo>
                    <a:pt x="974" y="738"/>
                  </a:lnTo>
                  <a:lnTo>
                    <a:pt x="968" y="738"/>
                  </a:lnTo>
                  <a:lnTo>
                    <a:pt x="962" y="738"/>
                  </a:lnTo>
                  <a:lnTo>
                    <a:pt x="962" y="732"/>
                  </a:lnTo>
                  <a:lnTo>
                    <a:pt x="954" y="732"/>
                  </a:lnTo>
                  <a:lnTo>
                    <a:pt x="948" y="732"/>
                  </a:lnTo>
                  <a:lnTo>
                    <a:pt x="942" y="732"/>
                  </a:lnTo>
                  <a:lnTo>
                    <a:pt x="936" y="732"/>
                  </a:lnTo>
                  <a:lnTo>
                    <a:pt x="928" y="732"/>
                  </a:lnTo>
                  <a:lnTo>
                    <a:pt x="922" y="726"/>
                  </a:lnTo>
                  <a:lnTo>
                    <a:pt x="916" y="726"/>
                  </a:lnTo>
                  <a:lnTo>
                    <a:pt x="910" y="726"/>
                  </a:lnTo>
                  <a:lnTo>
                    <a:pt x="904" y="726"/>
                  </a:lnTo>
                  <a:lnTo>
                    <a:pt x="896" y="726"/>
                  </a:lnTo>
                  <a:lnTo>
                    <a:pt x="890" y="718"/>
                  </a:lnTo>
                  <a:lnTo>
                    <a:pt x="884" y="718"/>
                  </a:lnTo>
                  <a:lnTo>
                    <a:pt x="878" y="718"/>
                  </a:lnTo>
                  <a:lnTo>
                    <a:pt x="870" y="718"/>
                  </a:lnTo>
                  <a:lnTo>
                    <a:pt x="866" y="718"/>
                  </a:lnTo>
                  <a:lnTo>
                    <a:pt x="858" y="712"/>
                  </a:lnTo>
                  <a:lnTo>
                    <a:pt x="852" y="712"/>
                  </a:lnTo>
                  <a:lnTo>
                    <a:pt x="846" y="712"/>
                  </a:lnTo>
                  <a:lnTo>
                    <a:pt x="840" y="712"/>
                  </a:lnTo>
                  <a:lnTo>
                    <a:pt x="834" y="712"/>
                  </a:lnTo>
                  <a:lnTo>
                    <a:pt x="826" y="712"/>
                  </a:lnTo>
                  <a:lnTo>
                    <a:pt x="820" y="712"/>
                  </a:lnTo>
                  <a:lnTo>
                    <a:pt x="814" y="712"/>
                  </a:lnTo>
                  <a:lnTo>
                    <a:pt x="808" y="704"/>
                  </a:lnTo>
                  <a:lnTo>
                    <a:pt x="800" y="704"/>
                  </a:lnTo>
                  <a:lnTo>
                    <a:pt x="794" y="704"/>
                  </a:lnTo>
                  <a:lnTo>
                    <a:pt x="788" y="704"/>
                  </a:lnTo>
                  <a:lnTo>
                    <a:pt x="782" y="704"/>
                  </a:lnTo>
                  <a:lnTo>
                    <a:pt x="776" y="698"/>
                  </a:lnTo>
                  <a:lnTo>
                    <a:pt x="768" y="698"/>
                  </a:lnTo>
                  <a:lnTo>
                    <a:pt x="762" y="698"/>
                  </a:lnTo>
                  <a:lnTo>
                    <a:pt x="756" y="698"/>
                  </a:lnTo>
                  <a:lnTo>
                    <a:pt x="750" y="698"/>
                  </a:lnTo>
                  <a:lnTo>
                    <a:pt x="742" y="692"/>
                  </a:lnTo>
                  <a:lnTo>
                    <a:pt x="736" y="692"/>
                  </a:lnTo>
                  <a:lnTo>
                    <a:pt x="730" y="692"/>
                  </a:lnTo>
                  <a:lnTo>
                    <a:pt x="724" y="692"/>
                  </a:lnTo>
                  <a:lnTo>
                    <a:pt x="718" y="692"/>
                  </a:lnTo>
                  <a:lnTo>
                    <a:pt x="718" y="686"/>
                  </a:lnTo>
                  <a:lnTo>
                    <a:pt x="712" y="686"/>
                  </a:lnTo>
                  <a:lnTo>
                    <a:pt x="706" y="686"/>
                  </a:lnTo>
                  <a:lnTo>
                    <a:pt x="698" y="686"/>
                  </a:lnTo>
                  <a:lnTo>
                    <a:pt x="692" y="678"/>
                  </a:lnTo>
                  <a:lnTo>
                    <a:pt x="686" y="678"/>
                  </a:lnTo>
                  <a:lnTo>
                    <a:pt x="680" y="678"/>
                  </a:lnTo>
                  <a:lnTo>
                    <a:pt x="680" y="672"/>
                  </a:lnTo>
                  <a:lnTo>
                    <a:pt x="672" y="672"/>
                  </a:lnTo>
                  <a:lnTo>
                    <a:pt x="666" y="672"/>
                  </a:lnTo>
                  <a:lnTo>
                    <a:pt x="660" y="672"/>
                  </a:lnTo>
                  <a:lnTo>
                    <a:pt x="654" y="666"/>
                  </a:lnTo>
                  <a:lnTo>
                    <a:pt x="648" y="666"/>
                  </a:lnTo>
                  <a:lnTo>
                    <a:pt x="640" y="666"/>
                  </a:lnTo>
                  <a:lnTo>
                    <a:pt x="634" y="666"/>
                  </a:lnTo>
                  <a:lnTo>
                    <a:pt x="628" y="660"/>
                  </a:lnTo>
                  <a:lnTo>
                    <a:pt x="622" y="660"/>
                  </a:lnTo>
                  <a:lnTo>
                    <a:pt x="614" y="660"/>
                  </a:lnTo>
                  <a:lnTo>
                    <a:pt x="608" y="660"/>
                  </a:lnTo>
                  <a:lnTo>
                    <a:pt x="608" y="652"/>
                  </a:lnTo>
                  <a:lnTo>
                    <a:pt x="602" y="652"/>
                  </a:lnTo>
                  <a:lnTo>
                    <a:pt x="596" y="652"/>
                  </a:lnTo>
                  <a:lnTo>
                    <a:pt x="590" y="652"/>
                  </a:lnTo>
                  <a:lnTo>
                    <a:pt x="590" y="646"/>
                  </a:lnTo>
                  <a:lnTo>
                    <a:pt x="582" y="646"/>
                  </a:lnTo>
                  <a:lnTo>
                    <a:pt x="576" y="640"/>
                  </a:lnTo>
                  <a:lnTo>
                    <a:pt x="570" y="634"/>
                  </a:lnTo>
                  <a:lnTo>
                    <a:pt x="564" y="634"/>
                  </a:lnTo>
                  <a:lnTo>
                    <a:pt x="558" y="634"/>
                  </a:lnTo>
                  <a:lnTo>
                    <a:pt x="552" y="634"/>
                  </a:lnTo>
                  <a:lnTo>
                    <a:pt x="544" y="634"/>
                  </a:lnTo>
                  <a:lnTo>
                    <a:pt x="538" y="634"/>
                  </a:lnTo>
                  <a:lnTo>
                    <a:pt x="532" y="634"/>
                  </a:lnTo>
                  <a:lnTo>
                    <a:pt x="532" y="626"/>
                  </a:lnTo>
                  <a:lnTo>
                    <a:pt x="526" y="626"/>
                  </a:lnTo>
                  <a:lnTo>
                    <a:pt x="520" y="626"/>
                  </a:lnTo>
                  <a:lnTo>
                    <a:pt x="520" y="620"/>
                  </a:lnTo>
                  <a:lnTo>
                    <a:pt x="512" y="620"/>
                  </a:lnTo>
                  <a:lnTo>
                    <a:pt x="506" y="620"/>
                  </a:lnTo>
                  <a:lnTo>
                    <a:pt x="500" y="620"/>
                  </a:lnTo>
                  <a:lnTo>
                    <a:pt x="500" y="614"/>
                  </a:lnTo>
                  <a:lnTo>
                    <a:pt x="494" y="614"/>
                  </a:lnTo>
                  <a:lnTo>
                    <a:pt x="486" y="614"/>
                  </a:lnTo>
                  <a:lnTo>
                    <a:pt x="480" y="614"/>
                  </a:lnTo>
                  <a:lnTo>
                    <a:pt x="474" y="614"/>
                  </a:lnTo>
                  <a:lnTo>
                    <a:pt x="468" y="614"/>
                  </a:lnTo>
                  <a:lnTo>
                    <a:pt x="462" y="614"/>
                  </a:lnTo>
                  <a:lnTo>
                    <a:pt x="454" y="614"/>
                  </a:lnTo>
                  <a:lnTo>
                    <a:pt x="448" y="614"/>
                  </a:lnTo>
                  <a:lnTo>
                    <a:pt x="442" y="614"/>
                  </a:lnTo>
                  <a:lnTo>
                    <a:pt x="436" y="614"/>
                  </a:lnTo>
                  <a:lnTo>
                    <a:pt x="428" y="608"/>
                  </a:lnTo>
                  <a:lnTo>
                    <a:pt x="424" y="608"/>
                  </a:lnTo>
                  <a:lnTo>
                    <a:pt x="418" y="608"/>
                  </a:lnTo>
                  <a:lnTo>
                    <a:pt x="410" y="608"/>
                  </a:lnTo>
                  <a:lnTo>
                    <a:pt x="404" y="608"/>
                  </a:lnTo>
                  <a:lnTo>
                    <a:pt x="398" y="608"/>
                  </a:lnTo>
                  <a:lnTo>
                    <a:pt x="392" y="614"/>
                  </a:lnTo>
                  <a:lnTo>
                    <a:pt x="384" y="614"/>
                  </a:lnTo>
                  <a:lnTo>
                    <a:pt x="378" y="614"/>
                  </a:lnTo>
                  <a:lnTo>
                    <a:pt x="372" y="614"/>
                  </a:lnTo>
                  <a:lnTo>
                    <a:pt x="366" y="614"/>
                  </a:lnTo>
                  <a:lnTo>
                    <a:pt x="360" y="614"/>
                  </a:lnTo>
                  <a:lnTo>
                    <a:pt x="352" y="614"/>
                  </a:lnTo>
                  <a:lnTo>
                    <a:pt x="346" y="614"/>
                  </a:lnTo>
                  <a:lnTo>
                    <a:pt x="340" y="608"/>
                  </a:lnTo>
                  <a:lnTo>
                    <a:pt x="340" y="600"/>
                  </a:lnTo>
                  <a:lnTo>
                    <a:pt x="340" y="594"/>
                  </a:lnTo>
                  <a:lnTo>
                    <a:pt x="340" y="588"/>
                  </a:lnTo>
                  <a:lnTo>
                    <a:pt x="340" y="580"/>
                  </a:lnTo>
                  <a:lnTo>
                    <a:pt x="346" y="580"/>
                  </a:lnTo>
                  <a:lnTo>
                    <a:pt x="346" y="574"/>
                  </a:lnTo>
                  <a:lnTo>
                    <a:pt x="346" y="568"/>
                  </a:lnTo>
                  <a:lnTo>
                    <a:pt x="340" y="562"/>
                  </a:lnTo>
                  <a:lnTo>
                    <a:pt x="334" y="562"/>
                  </a:lnTo>
                  <a:lnTo>
                    <a:pt x="326" y="562"/>
                  </a:lnTo>
                  <a:lnTo>
                    <a:pt x="320" y="562"/>
                  </a:lnTo>
                  <a:lnTo>
                    <a:pt x="314" y="562"/>
                  </a:lnTo>
                  <a:lnTo>
                    <a:pt x="308" y="562"/>
                  </a:lnTo>
                  <a:lnTo>
                    <a:pt x="302" y="562"/>
                  </a:lnTo>
                  <a:lnTo>
                    <a:pt x="302" y="568"/>
                  </a:lnTo>
                  <a:lnTo>
                    <a:pt x="294" y="568"/>
                  </a:lnTo>
                  <a:lnTo>
                    <a:pt x="288" y="568"/>
                  </a:lnTo>
                  <a:lnTo>
                    <a:pt x="288" y="574"/>
                  </a:lnTo>
                  <a:lnTo>
                    <a:pt x="282" y="574"/>
                  </a:lnTo>
                  <a:lnTo>
                    <a:pt x="282" y="580"/>
                  </a:lnTo>
                  <a:lnTo>
                    <a:pt x="276" y="580"/>
                  </a:lnTo>
                  <a:lnTo>
                    <a:pt x="270" y="580"/>
                  </a:lnTo>
                  <a:lnTo>
                    <a:pt x="264" y="588"/>
                  </a:lnTo>
                  <a:lnTo>
                    <a:pt x="256" y="588"/>
                  </a:lnTo>
                  <a:lnTo>
                    <a:pt x="250" y="588"/>
                  </a:lnTo>
                  <a:lnTo>
                    <a:pt x="244" y="588"/>
                  </a:lnTo>
                  <a:lnTo>
                    <a:pt x="238" y="588"/>
                  </a:lnTo>
                  <a:lnTo>
                    <a:pt x="232" y="588"/>
                  </a:lnTo>
                  <a:lnTo>
                    <a:pt x="224" y="588"/>
                  </a:lnTo>
                  <a:lnTo>
                    <a:pt x="218" y="594"/>
                  </a:lnTo>
                  <a:lnTo>
                    <a:pt x="212" y="594"/>
                  </a:lnTo>
                  <a:lnTo>
                    <a:pt x="206" y="594"/>
                  </a:lnTo>
                  <a:lnTo>
                    <a:pt x="198" y="594"/>
                  </a:lnTo>
                  <a:lnTo>
                    <a:pt x="192" y="600"/>
                  </a:lnTo>
                  <a:lnTo>
                    <a:pt x="186" y="600"/>
                  </a:lnTo>
                  <a:lnTo>
                    <a:pt x="186" y="608"/>
                  </a:lnTo>
                  <a:lnTo>
                    <a:pt x="180" y="608"/>
                  </a:lnTo>
                  <a:lnTo>
                    <a:pt x="180" y="614"/>
                  </a:lnTo>
                  <a:lnTo>
                    <a:pt x="174" y="620"/>
                  </a:lnTo>
                  <a:lnTo>
                    <a:pt x="174" y="626"/>
                  </a:lnTo>
                  <a:lnTo>
                    <a:pt x="174" y="634"/>
                  </a:lnTo>
                  <a:lnTo>
                    <a:pt x="174" y="640"/>
                  </a:lnTo>
                  <a:lnTo>
                    <a:pt x="174" y="646"/>
                  </a:lnTo>
                  <a:lnTo>
                    <a:pt x="166" y="646"/>
                  </a:lnTo>
                  <a:lnTo>
                    <a:pt x="166" y="652"/>
                  </a:lnTo>
                  <a:lnTo>
                    <a:pt x="154" y="646"/>
                  </a:lnTo>
                  <a:lnTo>
                    <a:pt x="148" y="640"/>
                  </a:lnTo>
                  <a:lnTo>
                    <a:pt x="140" y="640"/>
                  </a:lnTo>
                  <a:lnTo>
                    <a:pt x="134" y="634"/>
                  </a:lnTo>
                  <a:lnTo>
                    <a:pt x="128" y="634"/>
                  </a:lnTo>
                  <a:lnTo>
                    <a:pt x="128" y="626"/>
                  </a:lnTo>
                  <a:lnTo>
                    <a:pt x="122" y="620"/>
                  </a:lnTo>
                  <a:lnTo>
                    <a:pt x="122" y="614"/>
                  </a:lnTo>
                  <a:lnTo>
                    <a:pt x="122" y="608"/>
                  </a:lnTo>
                  <a:lnTo>
                    <a:pt x="122" y="600"/>
                  </a:lnTo>
                  <a:lnTo>
                    <a:pt x="116" y="594"/>
                  </a:lnTo>
                  <a:lnTo>
                    <a:pt x="110" y="588"/>
                  </a:lnTo>
                  <a:lnTo>
                    <a:pt x="104" y="588"/>
                  </a:lnTo>
                  <a:lnTo>
                    <a:pt x="104" y="580"/>
                  </a:lnTo>
                  <a:lnTo>
                    <a:pt x="96" y="574"/>
                  </a:lnTo>
                  <a:lnTo>
                    <a:pt x="96" y="568"/>
                  </a:lnTo>
                  <a:lnTo>
                    <a:pt x="96" y="562"/>
                  </a:lnTo>
                  <a:lnTo>
                    <a:pt x="96" y="554"/>
                  </a:lnTo>
                  <a:lnTo>
                    <a:pt x="96" y="548"/>
                  </a:lnTo>
                  <a:lnTo>
                    <a:pt x="90" y="548"/>
                  </a:lnTo>
                  <a:lnTo>
                    <a:pt x="90" y="542"/>
                  </a:lnTo>
                  <a:lnTo>
                    <a:pt x="90" y="536"/>
                  </a:lnTo>
                  <a:lnTo>
                    <a:pt x="90" y="528"/>
                  </a:lnTo>
                  <a:lnTo>
                    <a:pt x="84" y="522"/>
                  </a:lnTo>
                  <a:lnTo>
                    <a:pt x="84" y="516"/>
                  </a:lnTo>
                  <a:lnTo>
                    <a:pt x="84" y="510"/>
                  </a:lnTo>
                  <a:lnTo>
                    <a:pt x="78" y="510"/>
                  </a:lnTo>
                  <a:lnTo>
                    <a:pt x="78" y="502"/>
                  </a:lnTo>
                  <a:lnTo>
                    <a:pt x="70" y="502"/>
                  </a:lnTo>
                  <a:lnTo>
                    <a:pt x="70" y="496"/>
                  </a:lnTo>
                  <a:lnTo>
                    <a:pt x="64" y="490"/>
                  </a:lnTo>
                  <a:lnTo>
                    <a:pt x="64" y="482"/>
                  </a:lnTo>
                  <a:lnTo>
                    <a:pt x="58" y="482"/>
                  </a:lnTo>
                  <a:lnTo>
                    <a:pt x="52" y="476"/>
                  </a:lnTo>
                  <a:lnTo>
                    <a:pt x="46" y="476"/>
                  </a:lnTo>
                  <a:lnTo>
                    <a:pt x="46" y="470"/>
                  </a:lnTo>
                  <a:lnTo>
                    <a:pt x="38" y="470"/>
                  </a:lnTo>
                  <a:lnTo>
                    <a:pt x="38" y="462"/>
                  </a:lnTo>
                  <a:lnTo>
                    <a:pt x="32" y="462"/>
                  </a:lnTo>
                  <a:lnTo>
                    <a:pt x="32" y="456"/>
                  </a:lnTo>
                  <a:lnTo>
                    <a:pt x="26" y="456"/>
                  </a:lnTo>
                  <a:lnTo>
                    <a:pt x="26" y="450"/>
                  </a:lnTo>
                  <a:lnTo>
                    <a:pt x="26" y="444"/>
                  </a:lnTo>
                  <a:lnTo>
                    <a:pt x="20" y="438"/>
                  </a:lnTo>
                  <a:lnTo>
                    <a:pt x="20" y="430"/>
                  </a:lnTo>
                  <a:lnTo>
                    <a:pt x="20" y="424"/>
                  </a:lnTo>
                  <a:lnTo>
                    <a:pt x="20" y="418"/>
                  </a:lnTo>
                  <a:lnTo>
                    <a:pt x="12" y="418"/>
                  </a:lnTo>
                  <a:lnTo>
                    <a:pt x="12" y="412"/>
                  </a:lnTo>
                  <a:lnTo>
                    <a:pt x="12" y="404"/>
                  </a:lnTo>
                  <a:lnTo>
                    <a:pt x="12" y="398"/>
                  </a:lnTo>
                  <a:lnTo>
                    <a:pt x="6" y="398"/>
                  </a:lnTo>
                  <a:lnTo>
                    <a:pt x="6" y="392"/>
                  </a:lnTo>
                  <a:lnTo>
                    <a:pt x="6" y="386"/>
                  </a:lnTo>
                  <a:lnTo>
                    <a:pt x="0" y="386"/>
                  </a:lnTo>
                  <a:lnTo>
                    <a:pt x="0" y="378"/>
                  </a:lnTo>
                  <a:lnTo>
                    <a:pt x="0" y="372"/>
                  </a:lnTo>
                  <a:lnTo>
                    <a:pt x="6" y="364"/>
                  </a:lnTo>
                  <a:lnTo>
                    <a:pt x="12" y="364"/>
                  </a:lnTo>
                  <a:lnTo>
                    <a:pt x="20" y="364"/>
                  </a:lnTo>
                  <a:lnTo>
                    <a:pt x="26" y="364"/>
                  </a:lnTo>
                  <a:lnTo>
                    <a:pt x="26" y="358"/>
                  </a:lnTo>
                  <a:lnTo>
                    <a:pt x="32" y="358"/>
                  </a:lnTo>
                  <a:lnTo>
                    <a:pt x="38" y="352"/>
                  </a:lnTo>
                  <a:lnTo>
                    <a:pt x="46" y="352"/>
                  </a:lnTo>
                  <a:lnTo>
                    <a:pt x="52" y="346"/>
                  </a:lnTo>
                  <a:lnTo>
                    <a:pt x="52" y="338"/>
                  </a:lnTo>
                  <a:lnTo>
                    <a:pt x="58" y="338"/>
                  </a:lnTo>
                  <a:lnTo>
                    <a:pt x="58" y="332"/>
                  </a:lnTo>
                  <a:lnTo>
                    <a:pt x="64" y="332"/>
                  </a:lnTo>
                  <a:lnTo>
                    <a:pt x="70" y="326"/>
                  </a:lnTo>
                  <a:lnTo>
                    <a:pt x="78" y="326"/>
                  </a:lnTo>
                  <a:lnTo>
                    <a:pt x="78" y="332"/>
                  </a:lnTo>
                  <a:lnTo>
                    <a:pt x="84" y="332"/>
                  </a:lnTo>
                  <a:lnTo>
                    <a:pt x="90" y="332"/>
                  </a:lnTo>
                  <a:lnTo>
                    <a:pt x="96" y="338"/>
                  </a:lnTo>
                  <a:lnTo>
                    <a:pt x="104" y="338"/>
                  </a:lnTo>
                  <a:lnTo>
                    <a:pt x="110" y="338"/>
                  </a:lnTo>
                  <a:lnTo>
                    <a:pt x="116" y="338"/>
                  </a:lnTo>
                  <a:lnTo>
                    <a:pt x="122" y="338"/>
                  </a:lnTo>
                  <a:lnTo>
                    <a:pt x="128" y="338"/>
                  </a:lnTo>
                  <a:lnTo>
                    <a:pt x="134" y="338"/>
                  </a:lnTo>
                  <a:lnTo>
                    <a:pt x="134" y="332"/>
                  </a:lnTo>
                  <a:lnTo>
                    <a:pt x="140" y="332"/>
                  </a:lnTo>
                  <a:lnTo>
                    <a:pt x="154" y="332"/>
                  </a:lnTo>
                  <a:lnTo>
                    <a:pt x="154" y="326"/>
                  </a:lnTo>
                  <a:lnTo>
                    <a:pt x="160" y="326"/>
                  </a:lnTo>
                  <a:lnTo>
                    <a:pt x="166" y="326"/>
                  </a:lnTo>
                  <a:lnTo>
                    <a:pt x="174" y="326"/>
                  </a:lnTo>
                  <a:lnTo>
                    <a:pt x="174" y="320"/>
                  </a:lnTo>
                  <a:lnTo>
                    <a:pt x="180" y="320"/>
                  </a:lnTo>
                  <a:lnTo>
                    <a:pt x="186" y="320"/>
                  </a:lnTo>
                  <a:lnTo>
                    <a:pt x="186" y="312"/>
                  </a:lnTo>
                  <a:lnTo>
                    <a:pt x="186" y="306"/>
                  </a:lnTo>
                  <a:lnTo>
                    <a:pt x="186" y="300"/>
                  </a:lnTo>
                  <a:lnTo>
                    <a:pt x="186" y="294"/>
                  </a:lnTo>
                  <a:lnTo>
                    <a:pt x="192" y="294"/>
                  </a:lnTo>
                  <a:lnTo>
                    <a:pt x="198" y="294"/>
                  </a:lnTo>
                  <a:lnTo>
                    <a:pt x="206" y="294"/>
                  </a:lnTo>
                  <a:lnTo>
                    <a:pt x="212" y="294"/>
                  </a:lnTo>
                  <a:lnTo>
                    <a:pt x="218" y="294"/>
                  </a:lnTo>
                  <a:lnTo>
                    <a:pt x="224" y="288"/>
                  </a:lnTo>
                  <a:lnTo>
                    <a:pt x="232" y="288"/>
                  </a:lnTo>
                  <a:lnTo>
                    <a:pt x="238" y="280"/>
                  </a:lnTo>
                  <a:lnTo>
                    <a:pt x="238" y="274"/>
                  </a:lnTo>
                  <a:lnTo>
                    <a:pt x="244" y="274"/>
                  </a:lnTo>
                  <a:lnTo>
                    <a:pt x="244" y="268"/>
                  </a:lnTo>
                  <a:lnTo>
                    <a:pt x="250" y="268"/>
                  </a:lnTo>
                  <a:lnTo>
                    <a:pt x="250" y="260"/>
                  </a:lnTo>
                  <a:lnTo>
                    <a:pt x="250" y="254"/>
                  </a:lnTo>
                  <a:lnTo>
                    <a:pt x="256" y="248"/>
                  </a:lnTo>
                  <a:lnTo>
                    <a:pt x="256" y="240"/>
                  </a:lnTo>
                  <a:lnTo>
                    <a:pt x="264" y="234"/>
                  </a:lnTo>
                  <a:lnTo>
                    <a:pt x="264" y="228"/>
                  </a:lnTo>
                  <a:lnTo>
                    <a:pt x="270" y="222"/>
                  </a:lnTo>
                  <a:lnTo>
                    <a:pt x="270" y="214"/>
                  </a:lnTo>
                  <a:lnTo>
                    <a:pt x="270" y="208"/>
                  </a:lnTo>
                  <a:lnTo>
                    <a:pt x="270" y="202"/>
                  </a:lnTo>
                  <a:lnTo>
                    <a:pt x="270" y="196"/>
                  </a:lnTo>
                  <a:lnTo>
                    <a:pt x="270" y="188"/>
                  </a:lnTo>
                  <a:lnTo>
                    <a:pt x="270" y="182"/>
                  </a:lnTo>
                  <a:lnTo>
                    <a:pt x="270" y="176"/>
                  </a:lnTo>
                  <a:lnTo>
                    <a:pt x="270" y="170"/>
                  </a:lnTo>
                  <a:lnTo>
                    <a:pt x="276" y="162"/>
                  </a:lnTo>
                  <a:lnTo>
                    <a:pt x="282" y="162"/>
                  </a:lnTo>
                  <a:lnTo>
                    <a:pt x="288" y="156"/>
                  </a:lnTo>
                  <a:lnTo>
                    <a:pt x="294" y="150"/>
                  </a:lnTo>
                  <a:lnTo>
                    <a:pt x="302" y="142"/>
                  </a:lnTo>
                  <a:lnTo>
                    <a:pt x="308" y="136"/>
                  </a:lnTo>
                  <a:lnTo>
                    <a:pt x="308" y="130"/>
                  </a:lnTo>
                  <a:lnTo>
                    <a:pt x="314" y="130"/>
                  </a:lnTo>
                  <a:lnTo>
                    <a:pt x="314" y="124"/>
                  </a:lnTo>
                  <a:lnTo>
                    <a:pt x="314" y="116"/>
                  </a:lnTo>
                  <a:lnTo>
                    <a:pt x="314" y="110"/>
                  </a:lnTo>
                  <a:lnTo>
                    <a:pt x="314" y="104"/>
                  </a:lnTo>
                  <a:lnTo>
                    <a:pt x="314" y="98"/>
                  </a:lnTo>
                  <a:lnTo>
                    <a:pt x="314" y="90"/>
                  </a:lnTo>
                  <a:lnTo>
                    <a:pt x="314" y="84"/>
                  </a:lnTo>
                  <a:lnTo>
                    <a:pt x="314" y="78"/>
                  </a:lnTo>
                  <a:lnTo>
                    <a:pt x="320" y="78"/>
                  </a:lnTo>
                  <a:lnTo>
                    <a:pt x="326" y="78"/>
                  </a:lnTo>
                  <a:lnTo>
                    <a:pt x="334" y="78"/>
                  </a:lnTo>
                  <a:lnTo>
                    <a:pt x="340" y="72"/>
                  </a:lnTo>
                  <a:lnTo>
                    <a:pt x="346" y="72"/>
                  </a:lnTo>
                  <a:lnTo>
                    <a:pt x="352" y="72"/>
                  </a:lnTo>
                  <a:lnTo>
                    <a:pt x="352" y="64"/>
                  </a:lnTo>
                  <a:lnTo>
                    <a:pt x="360" y="64"/>
                  </a:lnTo>
                  <a:lnTo>
                    <a:pt x="366" y="64"/>
                  </a:lnTo>
                  <a:lnTo>
                    <a:pt x="372" y="64"/>
                  </a:lnTo>
                  <a:lnTo>
                    <a:pt x="378" y="64"/>
                  </a:lnTo>
                  <a:lnTo>
                    <a:pt x="378" y="58"/>
                  </a:lnTo>
                  <a:lnTo>
                    <a:pt x="384" y="58"/>
                  </a:lnTo>
                  <a:lnTo>
                    <a:pt x="392" y="58"/>
                  </a:lnTo>
                  <a:lnTo>
                    <a:pt x="398" y="58"/>
                  </a:lnTo>
                  <a:lnTo>
                    <a:pt x="404" y="58"/>
                  </a:lnTo>
                  <a:lnTo>
                    <a:pt x="410" y="52"/>
                  </a:lnTo>
                  <a:lnTo>
                    <a:pt x="418" y="46"/>
                  </a:lnTo>
                  <a:lnTo>
                    <a:pt x="418" y="38"/>
                  </a:lnTo>
                  <a:lnTo>
                    <a:pt x="424" y="38"/>
                  </a:lnTo>
                  <a:lnTo>
                    <a:pt x="424" y="32"/>
                  </a:lnTo>
                  <a:lnTo>
                    <a:pt x="428" y="32"/>
                  </a:lnTo>
                  <a:lnTo>
                    <a:pt x="428" y="24"/>
                  </a:lnTo>
                  <a:lnTo>
                    <a:pt x="436" y="24"/>
                  </a:lnTo>
                  <a:lnTo>
                    <a:pt x="442" y="24"/>
                  </a:lnTo>
                  <a:lnTo>
                    <a:pt x="448" y="24"/>
                  </a:lnTo>
                  <a:lnTo>
                    <a:pt x="454" y="18"/>
                  </a:lnTo>
                  <a:lnTo>
                    <a:pt x="462" y="18"/>
                  </a:lnTo>
                  <a:lnTo>
                    <a:pt x="468" y="18"/>
                  </a:lnTo>
                  <a:lnTo>
                    <a:pt x="474" y="18"/>
                  </a:lnTo>
                  <a:lnTo>
                    <a:pt x="474" y="12"/>
                  </a:lnTo>
                  <a:lnTo>
                    <a:pt x="480" y="12"/>
                  </a:lnTo>
                  <a:lnTo>
                    <a:pt x="486" y="12"/>
                  </a:lnTo>
                  <a:lnTo>
                    <a:pt x="494" y="12"/>
                  </a:lnTo>
                  <a:lnTo>
                    <a:pt x="494" y="6"/>
                  </a:lnTo>
                  <a:lnTo>
                    <a:pt x="500" y="6"/>
                  </a:lnTo>
                  <a:lnTo>
                    <a:pt x="506" y="6"/>
                  </a:lnTo>
                  <a:lnTo>
                    <a:pt x="512" y="6"/>
                  </a:lnTo>
                  <a:lnTo>
                    <a:pt x="520" y="6"/>
                  </a:lnTo>
                  <a:lnTo>
                    <a:pt x="520" y="0"/>
                  </a:lnTo>
                  <a:lnTo>
                    <a:pt x="526" y="0"/>
                  </a:lnTo>
                  <a:lnTo>
                    <a:pt x="532" y="6"/>
                  </a:lnTo>
                  <a:lnTo>
                    <a:pt x="538" y="6"/>
                  </a:lnTo>
                  <a:lnTo>
                    <a:pt x="544" y="6"/>
                  </a:lnTo>
                  <a:lnTo>
                    <a:pt x="544" y="12"/>
                  </a:lnTo>
                  <a:lnTo>
                    <a:pt x="552" y="12"/>
                  </a:lnTo>
                  <a:lnTo>
                    <a:pt x="558" y="18"/>
                  </a:lnTo>
                  <a:lnTo>
                    <a:pt x="558" y="24"/>
                  </a:lnTo>
                  <a:lnTo>
                    <a:pt x="564" y="24"/>
                  </a:lnTo>
                  <a:lnTo>
                    <a:pt x="564" y="32"/>
                  </a:lnTo>
                  <a:lnTo>
                    <a:pt x="570" y="38"/>
                  </a:lnTo>
                  <a:lnTo>
                    <a:pt x="570" y="46"/>
                  </a:lnTo>
                  <a:lnTo>
                    <a:pt x="576" y="46"/>
                  </a:lnTo>
                  <a:lnTo>
                    <a:pt x="576" y="52"/>
                  </a:lnTo>
                  <a:lnTo>
                    <a:pt x="582" y="58"/>
                  </a:lnTo>
                  <a:lnTo>
                    <a:pt x="590" y="64"/>
                  </a:lnTo>
                  <a:lnTo>
                    <a:pt x="590" y="72"/>
                  </a:lnTo>
                  <a:lnTo>
                    <a:pt x="596" y="72"/>
                  </a:lnTo>
                  <a:lnTo>
                    <a:pt x="596" y="78"/>
                  </a:lnTo>
                  <a:lnTo>
                    <a:pt x="602" y="78"/>
                  </a:lnTo>
                  <a:lnTo>
                    <a:pt x="602" y="84"/>
                  </a:lnTo>
                  <a:lnTo>
                    <a:pt x="608" y="84"/>
                  </a:lnTo>
                  <a:lnTo>
                    <a:pt x="608" y="90"/>
                  </a:lnTo>
                  <a:lnTo>
                    <a:pt x="614" y="90"/>
                  </a:lnTo>
                  <a:lnTo>
                    <a:pt x="622" y="90"/>
                  </a:lnTo>
                  <a:lnTo>
                    <a:pt x="622" y="98"/>
                  </a:lnTo>
                  <a:lnTo>
                    <a:pt x="628" y="98"/>
                  </a:lnTo>
                  <a:lnTo>
                    <a:pt x="634" y="98"/>
                  </a:lnTo>
                  <a:lnTo>
                    <a:pt x="634" y="104"/>
                  </a:lnTo>
                  <a:lnTo>
                    <a:pt x="640" y="104"/>
                  </a:lnTo>
                  <a:lnTo>
                    <a:pt x="648" y="110"/>
                  </a:lnTo>
                  <a:lnTo>
                    <a:pt x="654" y="110"/>
                  </a:lnTo>
                  <a:lnTo>
                    <a:pt x="660" y="110"/>
                  </a:lnTo>
                  <a:lnTo>
                    <a:pt x="666" y="116"/>
                  </a:lnTo>
                  <a:lnTo>
                    <a:pt x="672" y="116"/>
                  </a:lnTo>
                  <a:lnTo>
                    <a:pt x="680" y="124"/>
                  </a:lnTo>
                  <a:lnTo>
                    <a:pt x="686" y="124"/>
                  </a:lnTo>
                  <a:lnTo>
                    <a:pt x="692" y="130"/>
                  </a:lnTo>
                  <a:lnTo>
                    <a:pt x="698" y="130"/>
                  </a:lnTo>
                  <a:lnTo>
                    <a:pt x="698" y="136"/>
                  </a:lnTo>
                  <a:lnTo>
                    <a:pt x="706" y="142"/>
                  </a:lnTo>
                  <a:lnTo>
                    <a:pt x="706" y="150"/>
                  </a:lnTo>
                  <a:lnTo>
                    <a:pt x="706" y="156"/>
                  </a:lnTo>
                  <a:lnTo>
                    <a:pt x="706" y="162"/>
                  </a:lnTo>
                  <a:lnTo>
                    <a:pt x="698" y="170"/>
                  </a:lnTo>
                  <a:lnTo>
                    <a:pt x="698" y="176"/>
                  </a:lnTo>
                  <a:lnTo>
                    <a:pt x="706" y="176"/>
                  </a:lnTo>
                  <a:lnTo>
                    <a:pt x="706" y="182"/>
                  </a:lnTo>
                  <a:lnTo>
                    <a:pt x="706" y="188"/>
                  </a:lnTo>
                  <a:lnTo>
                    <a:pt x="706" y="196"/>
                  </a:lnTo>
                  <a:lnTo>
                    <a:pt x="706" y="202"/>
                  </a:lnTo>
                  <a:lnTo>
                    <a:pt x="706" y="208"/>
                  </a:lnTo>
                  <a:lnTo>
                    <a:pt x="698" y="214"/>
                  </a:lnTo>
                  <a:lnTo>
                    <a:pt x="698" y="222"/>
                  </a:lnTo>
                  <a:lnTo>
                    <a:pt x="692" y="222"/>
                  </a:lnTo>
                  <a:lnTo>
                    <a:pt x="692" y="228"/>
                  </a:lnTo>
                  <a:lnTo>
                    <a:pt x="686" y="228"/>
                  </a:lnTo>
                  <a:lnTo>
                    <a:pt x="686" y="234"/>
                  </a:lnTo>
                  <a:lnTo>
                    <a:pt x="680" y="234"/>
                  </a:lnTo>
                  <a:lnTo>
                    <a:pt x="680" y="240"/>
                  </a:lnTo>
                  <a:lnTo>
                    <a:pt x="672" y="240"/>
                  </a:lnTo>
                  <a:lnTo>
                    <a:pt x="672" y="248"/>
                  </a:lnTo>
                  <a:lnTo>
                    <a:pt x="672" y="254"/>
                  </a:lnTo>
                  <a:lnTo>
                    <a:pt x="672" y="260"/>
                  </a:lnTo>
                  <a:lnTo>
                    <a:pt x="672" y="268"/>
                  </a:lnTo>
                  <a:lnTo>
                    <a:pt x="666" y="274"/>
                  </a:lnTo>
                  <a:lnTo>
                    <a:pt x="660" y="280"/>
                  </a:lnTo>
                  <a:lnTo>
                    <a:pt x="654" y="288"/>
                  </a:lnTo>
                  <a:lnTo>
                    <a:pt x="654" y="294"/>
                  </a:lnTo>
                  <a:lnTo>
                    <a:pt x="648" y="300"/>
                  </a:lnTo>
                  <a:lnTo>
                    <a:pt x="640" y="306"/>
                  </a:lnTo>
                  <a:lnTo>
                    <a:pt x="640" y="312"/>
                  </a:lnTo>
                  <a:lnTo>
                    <a:pt x="640" y="320"/>
                  </a:lnTo>
                  <a:lnTo>
                    <a:pt x="634" y="320"/>
                  </a:lnTo>
                  <a:lnTo>
                    <a:pt x="634" y="326"/>
                  </a:lnTo>
                  <a:lnTo>
                    <a:pt x="634" y="332"/>
                  </a:lnTo>
                  <a:lnTo>
                    <a:pt x="634" y="338"/>
                  </a:lnTo>
                  <a:lnTo>
                    <a:pt x="640" y="346"/>
                  </a:lnTo>
                  <a:lnTo>
                    <a:pt x="640" y="352"/>
                  </a:lnTo>
                  <a:lnTo>
                    <a:pt x="648" y="352"/>
                  </a:lnTo>
                  <a:lnTo>
                    <a:pt x="648" y="358"/>
                  </a:lnTo>
                  <a:lnTo>
                    <a:pt x="654" y="358"/>
                  </a:lnTo>
                  <a:lnTo>
                    <a:pt x="660" y="358"/>
                  </a:lnTo>
                  <a:lnTo>
                    <a:pt x="666" y="358"/>
                  </a:lnTo>
                  <a:lnTo>
                    <a:pt x="672" y="358"/>
                  </a:lnTo>
                  <a:lnTo>
                    <a:pt x="680" y="358"/>
                  </a:lnTo>
                  <a:lnTo>
                    <a:pt x="686" y="358"/>
                  </a:lnTo>
                  <a:lnTo>
                    <a:pt x="692" y="364"/>
                  </a:lnTo>
                  <a:lnTo>
                    <a:pt x="698" y="364"/>
                  </a:lnTo>
                  <a:lnTo>
                    <a:pt x="698" y="372"/>
                  </a:lnTo>
                  <a:lnTo>
                    <a:pt x="706" y="372"/>
                  </a:lnTo>
                  <a:lnTo>
                    <a:pt x="712" y="378"/>
                  </a:lnTo>
                  <a:lnTo>
                    <a:pt x="718" y="378"/>
                  </a:lnTo>
                  <a:lnTo>
                    <a:pt x="724" y="386"/>
                  </a:lnTo>
                  <a:lnTo>
                    <a:pt x="730" y="386"/>
                  </a:lnTo>
                  <a:lnTo>
                    <a:pt x="736" y="386"/>
                  </a:lnTo>
                  <a:lnTo>
                    <a:pt x="742" y="386"/>
                  </a:lnTo>
                  <a:lnTo>
                    <a:pt x="750" y="386"/>
                  </a:lnTo>
                  <a:lnTo>
                    <a:pt x="756" y="386"/>
                  </a:lnTo>
                  <a:lnTo>
                    <a:pt x="762" y="392"/>
                  </a:lnTo>
                  <a:lnTo>
                    <a:pt x="768" y="398"/>
                  </a:lnTo>
                  <a:lnTo>
                    <a:pt x="776" y="404"/>
                  </a:lnTo>
                  <a:lnTo>
                    <a:pt x="782" y="404"/>
                  </a:lnTo>
                  <a:lnTo>
                    <a:pt x="782" y="398"/>
                  </a:lnTo>
                  <a:lnTo>
                    <a:pt x="788" y="398"/>
                  </a:lnTo>
                  <a:lnTo>
                    <a:pt x="794" y="398"/>
                  </a:lnTo>
                  <a:lnTo>
                    <a:pt x="794" y="392"/>
                  </a:lnTo>
                  <a:lnTo>
                    <a:pt x="800" y="392"/>
                  </a:lnTo>
                  <a:lnTo>
                    <a:pt x="808" y="392"/>
                  </a:lnTo>
                  <a:lnTo>
                    <a:pt x="814" y="392"/>
                  </a:lnTo>
                  <a:lnTo>
                    <a:pt x="820" y="392"/>
                  </a:lnTo>
                  <a:lnTo>
                    <a:pt x="826" y="392"/>
                  </a:lnTo>
                  <a:lnTo>
                    <a:pt x="834" y="392"/>
                  </a:lnTo>
                  <a:lnTo>
                    <a:pt x="840" y="398"/>
                  </a:lnTo>
                  <a:lnTo>
                    <a:pt x="846" y="398"/>
                  </a:lnTo>
                  <a:lnTo>
                    <a:pt x="852" y="398"/>
                  </a:lnTo>
                  <a:lnTo>
                    <a:pt x="858" y="404"/>
                  </a:lnTo>
                  <a:lnTo>
                    <a:pt x="866" y="404"/>
                  </a:lnTo>
                  <a:lnTo>
                    <a:pt x="870" y="404"/>
                  </a:lnTo>
                  <a:lnTo>
                    <a:pt x="870" y="412"/>
                  </a:lnTo>
                  <a:lnTo>
                    <a:pt x="878" y="412"/>
                  </a:lnTo>
                  <a:lnTo>
                    <a:pt x="884" y="412"/>
                  </a:lnTo>
                  <a:lnTo>
                    <a:pt x="890" y="404"/>
                  </a:lnTo>
                  <a:lnTo>
                    <a:pt x="896" y="404"/>
                  </a:lnTo>
                  <a:lnTo>
                    <a:pt x="904" y="404"/>
                  </a:lnTo>
                  <a:lnTo>
                    <a:pt x="910" y="404"/>
                  </a:lnTo>
                  <a:lnTo>
                    <a:pt x="916" y="404"/>
                  </a:lnTo>
                  <a:lnTo>
                    <a:pt x="922" y="404"/>
                  </a:lnTo>
                  <a:lnTo>
                    <a:pt x="922" y="412"/>
                  </a:lnTo>
                  <a:lnTo>
                    <a:pt x="928" y="412"/>
                  </a:lnTo>
                  <a:lnTo>
                    <a:pt x="936" y="412"/>
                  </a:lnTo>
                  <a:lnTo>
                    <a:pt x="936" y="418"/>
                  </a:lnTo>
                  <a:lnTo>
                    <a:pt x="942" y="424"/>
                  </a:lnTo>
                  <a:lnTo>
                    <a:pt x="942" y="430"/>
                  </a:lnTo>
                  <a:lnTo>
                    <a:pt x="948" y="430"/>
                  </a:lnTo>
                  <a:lnTo>
                    <a:pt x="948" y="438"/>
                  </a:lnTo>
                  <a:lnTo>
                    <a:pt x="948" y="444"/>
                  </a:lnTo>
                  <a:lnTo>
                    <a:pt x="954" y="450"/>
                  </a:lnTo>
                  <a:lnTo>
                    <a:pt x="954" y="456"/>
                  </a:lnTo>
                  <a:lnTo>
                    <a:pt x="954" y="462"/>
                  </a:lnTo>
                  <a:lnTo>
                    <a:pt x="954" y="470"/>
                  </a:lnTo>
                  <a:lnTo>
                    <a:pt x="954" y="476"/>
                  </a:lnTo>
                  <a:lnTo>
                    <a:pt x="954" y="482"/>
                  </a:lnTo>
                  <a:lnTo>
                    <a:pt x="954" y="490"/>
                  </a:lnTo>
                  <a:lnTo>
                    <a:pt x="954" y="496"/>
                  </a:lnTo>
                  <a:lnTo>
                    <a:pt x="954" y="502"/>
                  </a:lnTo>
                  <a:lnTo>
                    <a:pt x="954" y="510"/>
                  </a:lnTo>
                  <a:lnTo>
                    <a:pt x="954" y="516"/>
                  </a:lnTo>
                  <a:lnTo>
                    <a:pt x="954" y="522"/>
                  </a:lnTo>
                  <a:lnTo>
                    <a:pt x="962" y="522"/>
                  </a:lnTo>
                  <a:lnTo>
                    <a:pt x="962" y="528"/>
                  </a:lnTo>
                  <a:lnTo>
                    <a:pt x="962" y="536"/>
                  </a:lnTo>
                  <a:lnTo>
                    <a:pt x="968" y="542"/>
                  </a:lnTo>
                  <a:lnTo>
                    <a:pt x="968" y="548"/>
                  </a:lnTo>
                  <a:lnTo>
                    <a:pt x="974" y="554"/>
                  </a:lnTo>
                  <a:lnTo>
                    <a:pt x="980" y="562"/>
                  </a:lnTo>
                  <a:lnTo>
                    <a:pt x="980" y="568"/>
                  </a:lnTo>
                  <a:lnTo>
                    <a:pt x="986" y="568"/>
                  </a:lnTo>
                  <a:lnTo>
                    <a:pt x="986" y="574"/>
                  </a:lnTo>
                  <a:lnTo>
                    <a:pt x="994" y="574"/>
                  </a:lnTo>
                  <a:lnTo>
                    <a:pt x="994" y="5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8" name="Freeform 617"/>
            <p:cNvSpPr>
              <a:spLocks/>
            </p:cNvSpPr>
            <p:nvPr/>
          </p:nvSpPr>
          <p:spPr bwMode="auto">
            <a:xfrm>
              <a:off x="2772" y="2078"/>
              <a:ext cx="38" cy="32"/>
            </a:xfrm>
            <a:custGeom>
              <a:avLst/>
              <a:gdLst>
                <a:gd name="T0" fmla="*/ 18 w 38"/>
                <a:gd name="T1" fmla="*/ 32 h 32"/>
                <a:gd name="T2" fmla="*/ 24 w 38"/>
                <a:gd name="T3" fmla="*/ 32 h 32"/>
                <a:gd name="T4" fmla="*/ 32 w 38"/>
                <a:gd name="T5" fmla="*/ 32 h 32"/>
                <a:gd name="T6" fmla="*/ 32 w 38"/>
                <a:gd name="T7" fmla="*/ 26 h 32"/>
                <a:gd name="T8" fmla="*/ 32 w 38"/>
                <a:gd name="T9" fmla="*/ 18 h 32"/>
                <a:gd name="T10" fmla="*/ 38 w 38"/>
                <a:gd name="T11" fmla="*/ 18 h 32"/>
                <a:gd name="T12" fmla="*/ 38 w 38"/>
                <a:gd name="T13" fmla="*/ 12 h 32"/>
                <a:gd name="T14" fmla="*/ 32 w 38"/>
                <a:gd name="T15" fmla="*/ 6 h 32"/>
                <a:gd name="T16" fmla="*/ 32 w 38"/>
                <a:gd name="T17" fmla="*/ 0 h 32"/>
                <a:gd name="T18" fmla="*/ 24 w 38"/>
                <a:gd name="T19" fmla="*/ 0 h 32"/>
                <a:gd name="T20" fmla="*/ 18 w 38"/>
                <a:gd name="T21" fmla="*/ 0 h 32"/>
                <a:gd name="T22" fmla="*/ 12 w 38"/>
                <a:gd name="T23" fmla="*/ 0 h 32"/>
                <a:gd name="T24" fmla="*/ 6 w 38"/>
                <a:gd name="T25" fmla="*/ 0 h 32"/>
                <a:gd name="T26" fmla="*/ 6 w 38"/>
                <a:gd name="T27" fmla="*/ 6 h 32"/>
                <a:gd name="T28" fmla="*/ 0 w 38"/>
                <a:gd name="T29" fmla="*/ 6 h 32"/>
                <a:gd name="T30" fmla="*/ 0 w 38"/>
                <a:gd name="T31" fmla="*/ 12 h 32"/>
                <a:gd name="T32" fmla="*/ 0 w 38"/>
                <a:gd name="T33" fmla="*/ 18 h 32"/>
                <a:gd name="T34" fmla="*/ 0 w 38"/>
                <a:gd name="T35" fmla="*/ 26 h 32"/>
                <a:gd name="T36" fmla="*/ 6 w 38"/>
                <a:gd name="T37" fmla="*/ 26 h 32"/>
                <a:gd name="T38" fmla="*/ 6 w 38"/>
                <a:gd name="T39" fmla="*/ 32 h 32"/>
                <a:gd name="T40" fmla="*/ 12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24" y="32"/>
                  </a:lnTo>
                  <a:lnTo>
                    <a:pt x="32" y="32"/>
                  </a:lnTo>
                  <a:lnTo>
                    <a:pt x="32" y="26"/>
                  </a:lnTo>
                  <a:lnTo>
                    <a:pt x="32" y="18"/>
                  </a:lnTo>
                  <a:lnTo>
                    <a:pt x="38" y="18"/>
                  </a:lnTo>
                  <a:lnTo>
                    <a:pt x="38" y="12"/>
                  </a:lnTo>
                  <a:lnTo>
                    <a:pt x="32" y="6"/>
                  </a:lnTo>
                  <a:lnTo>
                    <a:pt x="32" y="0"/>
                  </a:lnTo>
                  <a:lnTo>
                    <a:pt x="24" y="0"/>
                  </a:lnTo>
                  <a:lnTo>
                    <a:pt x="18" y="0"/>
                  </a:lnTo>
                  <a:lnTo>
                    <a:pt x="12" y="0"/>
                  </a:lnTo>
                  <a:lnTo>
                    <a:pt x="6" y="0"/>
                  </a:lnTo>
                  <a:lnTo>
                    <a:pt x="6" y="6"/>
                  </a:lnTo>
                  <a:lnTo>
                    <a:pt x="0" y="6"/>
                  </a:lnTo>
                  <a:lnTo>
                    <a:pt x="0" y="12"/>
                  </a:lnTo>
                  <a:lnTo>
                    <a:pt x="0" y="18"/>
                  </a:lnTo>
                  <a:lnTo>
                    <a:pt x="0" y="26"/>
                  </a:lnTo>
                  <a:lnTo>
                    <a:pt x="6" y="26"/>
                  </a:lnTo>
                  <a:lnTo>
                    <a:pt x="6" y="32"/>
                  </a:lnTo>
                  <a:lnTo>
                    <a:pt x="12"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9" name="Freeform 618"/>
            <p:cNvSpPr>
              <a:spLocks/>
            </p:cNvSpPr>
            <p:nvPr/>
          </p:nvSpPr>
          <p:spPr bwMode="auto">
            <a:xfrm>
              <a:off x="2740" y="2026"/>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0" name="Line 619"/>
            <p:cNvSpPr>
              <a:spLocks noChangeShapeType="1"/>
            </p:cNvSpPr>
            <p:nvPr/>
          </p:nvSpPr>
          <p:spPr bwMode="auto">
            <a:xfrm flipV="1">
              <a:off x="2740" y="2038"/>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1" name="Freeform 620"/>
            <p:cNvSpPr>
              <a:spLocks/>
            </p:cNvSpPr>
            <p:nvPr/>
          </p:nvSpPr>
          <p:spPr bwMode="auto">
            <a:xfrm>
              <a:off x="2740" y="2026"/>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2" name="Line 621"/>
            <p:cNvSpPr>
              <a:spLocks noChangeShapeType="1"/>
            </p:cNvSpPr>
            <p:nvPr/>
          </p:nvSpPr>
          <p:spPr bwMode="auto">
            <a:xfrm flipV="1">
              <a:off x="2772" y="2084"/>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3" name="Freeform 622"/>
            <p:cNvSpPr>
              <a:spLocks/>
            </p:cNvSpPr>
            <p:nvPr/>
          </p:nvSpPr>
          <p:spPr bwMode="auto">
            <a:xfrm>
              <a:off x="2772" y="2078"/>
              <a:ext cx="38" cy="32"/>
            </a:xfrm>
            <a:custGeom>
              <a:avLst/>
              <a:gdLst>
                <a:gd name="T0" fmla="*/ 18 w 38"/>
                <a:gd name="T1" fmla="*/ 32 h 32"/>
                <a:gd name="T2" fmla="*/ 12 w 38"/>
                <a:gd name="T3" fmla="*/ 32 h 32"/>
                <a:gd name="T4" fmla="*/ 6 w 38"/>
                <a:gd name="T5" fmla="*/ 32 h 32"/>
                <a:gd name="T6" fmla="*/ 6 w 38"/>
                <a:gd name="T7" fmla="*/ 26 h 32"/>
                <a:gd name="T8" fmla="*/ 0 w 38"/>
                <a:gd name="T9" fmla="*/ 26 h 32"/>
                <a:gd name="T10" fmla="*/ 0 w 38"/>
                <a:gd name="T11" fmla="*/ 18 h 32"/>
                <a:gd name="T12" fmla="*/ 0 w 38"/>
                <a:gd name="T13" fmla="*/ 12 h 32"/>
                <a:gd name="T14" fmla="*/ 0 w 38"/>
                <a:gd name="T15" fmla="*/ 6 h 32"/>
                <a:gd name="T16" fmla="*/ 6 w 38"/>
                <a:gd name="T17" fmla="*/ 6 h 32"/>
                <a:gd name="T18" fmla="*/ 6 w 38"/>
                <a:gd name="T19" fmla="*/ 0 h 32"/>
                <a:gd name="T20" fmla="*/ 12 w 38"/>
                <a:gd name="T21" fmla="*/ 0 h 32"/>
                <a:gd name="T22" fmla="*/ 18 w 38"/>
                <a:gd name="T23" fmla="*/ 0 h 32"/>
                <a:gd name="T24" fmla="*/ 24 w 38"/>
                <a:gd name="T25" fmla="*/ 0 h 32"/>
                <a:gd name="T26" fmla="*/ 32 w 38"/>
                <a:gd name="T27" fmla="*/ 0 h 32"/>
                <a:gd name="T28" fmla="*/ 32 w 38"/>
                <a:gd name="T29" fmla="*/ 6 h 32"/>
                <a:gd name="T30" fmla="*/ 38 w 38"/>
                <a:gd name="T31" fmla="*/ 12 h 32"/>
                <a:gd name="T32" fmla="*/ 38 w 38"/>
                <a:gd name="T33" fmla="*/ 18 h 32"/>
                <a:gd name="T34" fmla="*/ 32 w 38"/>
                <a:gd name="T35" fmla="*/ 18 h 32"/>
                <a:gd name="T36" fmla="*/ 32 w 38"/>
                <a:gd name="T37" fmla="*/ 26 h 32"/>
                <a:gd name="T38" fmla="*/ 32 w 38"/>
                <a:gd name="T39" fmla="*/ 32 h 32"/>
                <a:gd name="T40" fmla="*/ 24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12" y="32"/>
                  </a:lnTo>
                  <a:lnTo>
                    <a:pt x="6" y="32"/>
                  </a:lnTo>
                  <a:lnTo>
                    <a:pt x="6" y="26"/>
                  </a:lnTo>
                  <a:lnTo>
                    <a:pt x="0" y="26"/>
                  </a:lnTo>
                  <a:lnTo>
                    <a:pt x="0" y="18"/>
                  </a:lnTo>
                  <a:lnTo>
                    <a:pt x="0" y="12"/>
                  </a:lnTo>
                  <a:lnTo>
                    <a:pt x="0" y="6"/>
                  </a:lnTo>
                  <a:lnTo>
                    <a:pt x="6" y="6"/>
                  </a:lnTo>
                  <a:lnTo>
                    <a:pt x="6" y="0"/>
                  </a:lnTo>
                  <a:lnTo>
                    <a:pt x="12" y="0"/>
                  </a:lnTo>
                  <a:lnTo>
                    <a:pt x="18" y="0"/>
                  </a:lnTo>
                  <a:lnTo>
                    <a:pt x="24" y="0"/>
                  </a:lnTo>
                  <a:lnTo>
                    <a:pt x="32" y="0"/>
                  </a:lnTo>
                  <a:lnTo>
                    <a:pt x="32" y="6"/>
                  </a:lnTo>
                  <a:lnTo>
                    <a:pt x="38" y="12"/>
                  </a:lnTo>
                  <a:lnTo>
                    <a:pt x="38" y="18"/>
                  </a:lnTo>
                  <a:lnTo>
                    <a:pt x="32" y="18"/>
                  </a:lnTo>
                  <a:lnTo>
                    <a:pt x="32" y="26"/>
                  </a:lnTo>
                  <a:lnTo>
                    <a:pt x="32" y="32"/>
                  </a:lnTo>
                  <a:lnTo>
                    <a:pt x="24"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4" name="Line 623"/>
            <p:cNvSpPr>
              <a:spLocks noChangeShapeType="1"/>
            </p:cNvSpPr>
            <p:nvPr/>
          </p:nvSpPr>
          <p:spPr bwMode="auto">
            <a:xfrm flipV="1">
              <a:off x="1190" y="245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5" name="Line 624"/>
            <p:cNvSpPr>
              <a:spLocks noChangeShapeType="1"/>
            </p:cNvSpPr>
            <p:nvPr/>
          </p:nvSpPr>
          <p:spPr bwMode="auto">
            <a:xfrm flipV="1">
              <a:off x="1198" y="2450"/>
              <a:ext cx="36"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6" name="Line 625"/>
            <p:cNvSpPr>
              <a:spLocks noChangeShapeType="1"/>
            </p:cNvSpPr>
            <p:nvPr/>
          </p:nvSpPr>
          <p:spPr bwMode="auto">
            <a:xfrm flipV="1">
              <a:off x="1204" y="2462"/>
              <a:ext cx="56"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7" name="Line 626"/>
            <p:cNvSpPr>
              <a:spLocks noChangeShapeType="1"/>
            </p:cNvSpPr>
            <p:nvPr/>
          </p:nvSpPr>
          <p:spPr bwMode="auto">
            <a:xfrm flipV="1">
              <a:off x="1210" y="2476"/>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8" name="Line 627"/>
            <p:cNvSpPr>
              <a:spLocks noChangeShapeType="1"/>
            </p:cNvSpPr>
            <p:nvPr/>
          </p:nvSpPr>
          <p:spPr bwMode="auto">
            <a:xfrm flipV="1">
              <a:off x="1216" y="2496"/>
              <a:ext cx="7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9" name="Line 628"/>
            <p:cNvSpPr>
              <a:spLocks noChangeShapeType="1"/>
            </p:cNvSpPr>
            <p:nvPr/>
          </p:nvSpPr>
          <p:spPr bwMode="auto">
            <a:xfrm flipV="1">
              <a:off x="1216" y="2522"/>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0" name="Freeform 629"/>
            <p:cNvSpPr>
              <a:spLocks/>
            </p:cNvSpPr>
            <p:nvPr/>
          </p:nvSpPr>
          <p:spPr bwMode="auto">
            <a:xfrm>
              <a:off x="1184" y="2444"/>
              <a:ext cx="102" cy="130"/>
            </a:xfrm>
            <a:custGeom>
              <a:avLst/>
              <a:gdLst>
                <a:gd name="T0" fmla="*/ 0 w 102"/>
                <a:gd name="T1" fmla="*/ 0 h 130"/>
                <a:gd name="T2" fmla="*/ 6 w 102"/>
                <a:gd name="T3" fmla="*/ 6 h 130"/>
                <a:gd name="T4" fmla="*/ 12 w 102"/>
                <a:gd name="T5" fmla="*/ 6 h 130"/>
                <a:gd name="T6" fmla="*/ 12 w 102"/>
                <a:gd name="T7" fmla="*/ 12 h 130"/>
                <a:gd name="T8" fmla="*/ 20 w 102"/>
                <a:gd name="T9" fmla="*/ 12 h 130"/>
                <a:gd name="T10" fmla="*/ 26 w 102"/>
                <a:gd name="T11" fmla="*/ 12 h 130"/>
                <a:gd name="T12" fmla="*/ 32 w 102"/>
                <a:gd name="T13" fmla="*/ 12 h 130"/>
                <a:gd name="T14" fmla="*/ 38 w 102"/>
                <a:gd name="T15" fmla="*/ 12 h 130"/>
                <a:gd name="T16" fmla="*/ 44 w 102"/>
                <a:gd name="T17" fmla="*/ 12 h 130"/>
                <a:gd name="T18" fmla="*/ 50 w 102"/>
                <a:gd name="T19" fmla="*/ 6 h 130"/>
                <a:gd name="T20" fmla="*/ 56 w 102"/>
                <a:gd name="T21" fmla="*/ 6 h 130"/>
                <a:gd name="T22" fmla="*/ 64 w 102"/>
                <a:gd name="T23" fmla="*/ 6 h 130"/>
                <a:gd name="T24" fmla="*/ 70 w 102"/>
                <a:gd name="T25" fmla="*/ 12 h 130"/>
                <a:gd name="T26" fmla="*/ 76 w 102"/>
                <a:gd name="T27" fmla="*/ 12 h 130"/>
                <a:gd name="T28" fmla="*/ 82 w 102"/>
                <a:gd name="T29" fmla="*/ 18 h 130"/>
                <a:gd name="T30" fmla="*/ 82 w 102"/>
                <a:gd name="T31" fmla="*/ 26 h 130"/>
                <a:gd name="T32" fmla="*/ 90 w 102"/>
                <a:gd name="T33" fmla="*/ 26 h 130"/>
                <a:gd name="T34" fmla="*/ 90 w 102"/>
                <a:gd name="T35" fmla="*/ 32 h 130"/>
                <a:gd name="T36" fmla="*/ 96 w 102"/>
                <a:gd name="T37" fmla="*/ 38 h 130"/>
                <a:gd name="T38" fmla="*/ 96 w 102"/>
                <a:gd name="T39" fmla="*/ 46 h 130"/>
                <a:gd name="T40" fmla="*/ 102 w 102"/>
                <a:gd name="T41" fmla="*/ 46 h 130"/>
                <a:gd name="T42" fmla="*/ 102 w 102"/>
                <a:gd name="T43" fmla="*/ 52 h 130"/>
                <a:gd name="T44" fmla="*/ 102 w 102"/>
                <a:gd name="T45" fmla="*/ 58 h 130"/>
                <a:gd name="T46" fmla="*/ 102 w 102"/>
                <a:gd name="T47" fmla="*/ 64 h 130"/>
                <a:gd name="T48" fmla="*/ 102 w 102"/>
                <a:gd name="T49" fmla="*/ 72 h 130"/>
                <a:gd name="T50" fmla="*/ 102 w 102"/>
                <a:gd name="T51" fmla="*/ 78 h 130"/>
                <a:gd name="T52" fmla="*/ 102 w 102"/>
                <a:gd name="T53" fmla="*/ 84 h 130"/>
                <a:gd name="T54" fmla="*/ 96 w 102"/>
                <a:gd name="T55" fmla="*/ 84 h 130"/>
                <a:gd name="T56" fmla="*/ 96 w 102"/>
                <a:gd name="T57" fmla="*/ 90 h 130"/>
                <a:gd name="T58" fmla="*/ 96 w 102"/>
                <a:gd name="T59" fmla="*/ 98 h 130"/>
                <a:gd name="T60" fmla="*/ 90 w 102"/>
                <a:gd name="T61" fmla="*/ 98 h 130"/>
                <a:gd name="T62" fmla="*/ 82 w 102"/>
                <a:gd name="T63" fmla="*/ 104 h 130"/>
                <a:gd name="T64" fmla="*/ 76 w 102"/>
                <a:gd name="T65" fmla="*/ 104 h 130"/>
                <a:gd name="T66" fmla="*/ 76 w 102"/>
                <a:gd name="T67" fmla="*/ 110 h 130"/>
                <a:gd name="T68" fmla="*/ 70 w 102"/>
                <a:gd name="T69" fmla="*/ 110 h 130"/>
                <a:gd name="T70" fmla="*/ 64 w 102"/>
                <a:gd name="T71" fmla="*/ 110 h 130"/>
                <a:gd name="T72" fmla="*/ 64 w 102"/>
                <a:gd name="T73" fmla="*/ 116 h 130"/>
                <a:gd name="T74" fmla="*/ 56 w 102"/>
                <a:gd name="T75" fmla="*/ 116 h 130"/>
                <a:gd name="T76" fmla="*/ 50 w 102"/>
                <a:gd name="T77" fmla="*/ 116 h 130"/>
                <a:gd name="T78" fmla="*/ 44 w 102"/>
                <a:gd name="T79" fmla="*/ 116 h 130"/>
                <a:gd name="T80" fmla="*/ 44 w 102"/>
                <a:gd name="T81" fmla="*/ 124 h 130"/>
                <a:gd name="T82" fmla="*/ 38 w 102"/>
                <a:gd name="T83" fmla="*/ 124 h 130"/>
                <a:gd name="T84" fmla="*/ 32 w 102"/>
                <a:gd name="T85" fmla="*/ 130 h 130"/>
                <a:gd name="T86" fmla="*/ 26 w 102"/>
                <a:gd name="T87" fmla="*/ 52 h 130"/>
                <a:gd name="T88" fmla="*/ 0 w 102"/>
                <a:gd name="T89" fmla="*/ 0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130"/>
                <a:gd name="T137" fmla="*/ 102 w 102"/>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130">
                  <a:moveTo>
                    <a:pt x="0" y="0"/>
                  </a:moveTo>
                  <a:lnTo>
                    <a:pt x="6" y="6"/>
                  </a:lnTo>
                  <a:lnTo>
                    <a:pt x="12" y="6"/>
                  </a:lnTo>
                  <a:lnTo>
                    <a:pt x="12" y="12"/>
                  </a:lnTo>
                  <a:lnTo>
                    <a:pt x="20" y="12"/>
                  </a:lnTo>
                  <a:lnTo>
                    <a:pt x="26" y="12"/>
                  </a:lnTo>
                  <a:lnTo>
                    <a:pt x="32" y="12"/>
                  </a:lnTo>
                  <a:lnTo>
                    <a:pt x="38" y="12"/>
                  </a:lnTo>
                  <a:lnTo>
                    <a:pt x="44" y="12"/>
                  </a:lnTo>
                  <a:lnTo>
                    <a:pt x="50" y="6"/>
                  </a:lnTo>
                  <a:lnTo>
                    <a:pt x="56" y="6"/>
                  </a:lnTo>
                  <a:lnTo>
                    <a:pt x="64" y="6"/>
                  </a:lnTo>
                  <a:lnTo>
                    <a:pt x="70" y="12"/>
                  </a:lnTo>
                  <a:lnTo>
                    <a:pt x="76" y="12"/>
                  </a:lnTo>
                  <a:lnTo>
                    <a:pt x="82" y="18"/>
                  </a:lnTo>
                  <a:lnTo>
                    <a:pt x="82" y="26"/>
                  </a:lnTo>
                  <a:lnTo>
                    <a:pt x="90" y="26"/>
                  </a:lnTo>
                  <a:lnTo>
                    <a:pt x="90" y="32"/>
                  </a:lnTo>
                  <a:lnTo>
                    <a:pt x="96" y="38"/>
                  </a:lnTo>
                  <a:lnTo>
                    <a:pt x="96" y="46"/>
                  </a:lnTo>
                  <a:lnTo>
                    <a:pt x="102" y="46"/>
                  </a:lnTo>
                  <a:lnTo>
                    <a:pt x="102" y="52"/>
                  </a:lnTo>
                  <a:lnTo>
                    <a:pt x="102" y="58"/>
                  </a:lnTo>
                  <a:lnTo>
                    <a:pt x="102" y="64"/>
                  </a:lnTo>
                  <a:lnTo>
                    <a:pt x="102" y="72"/>
                  </a:lnTo>
                  <a:lnTo>
                    <a:pt x="102" y="78"/>
                  </a:lnTo>
                  <a:lnTo>
                    <a:pt x="102" y="84"/>
                  </a:lnTo>
                  <a:lnTo>
                    <a:pt x="96" y="84"/>
                  </a:lnTo>
                  <a:lnTo>
                    <a:pt x="96" y="90"/>
                  </a:lnTo>
                  <a:lnTo>
                    <a:pt x="96" y="98"/>
                  </a:lnTo>
                  <a:lnTo>
                    <a:pt x="90" y="98"/>
                  </a:lnTo>
                  <a:lnTo>
                    <a:pt x="82" y="104"/>
                  </a:lnTo>
                  <a:lnTo>
                    <a:pt x="76" y="104"/>
                  </a:lnTo>
                  <a:lnTo>
                    <a:pt x="76" y="110"/>
                  </a:lnTo>
                  <a:lnTo>
                    <a:pt x="70" y="110"/>
                  </a:lnTo>
                  <a:lnTo>
                    <a:pt x="64" y="110"/>
                  </a:lnTo>
                  <a:lnTo>
                    <a:pt x="64" y="116"/>
                  </a:lnTo>
                  <a:lnTo>
                    <a:pt x="56" y="116"/>
                  </a:lnTo>
                  <a:lnTo>
                    <a:pt x="50" y="116"/>
                  </a:lnTo>
                  <a:lnTo>
                    <a:pt x="44" y="116"/>
                  </a:lnTo>
                  <a:lnTo>
                    <a:pt x="44" y="124"/>
                  </a:lnTo>
                  <a:lnTo>
                    <a:pt x="38" y="124"/>
                  </a:lnTo>
                  <a:lnTo>
                    <a:pt x="32" y="130"/>
                  </a:lnTo>
                  <a:lnTo>
                    <a:pt x="26" y="52"/>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1" name="Freeform 630"/>
            <p:cNvSpPr>
              <a:spLocks/>
            </p:cNvSpPr>
            <p:nvPr/>
          </p:nvSpPr>
          <p:spPr bwMode="auto">
            <a:xfrm>
              <a:off x="3732" y="2470"/>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2" name="Line 631"/>
            <p:cNvSpPr>
              <a:spLocks noChangeShapeType="1"/>
            </p:cNvSpPr>
            <p:nvPr/>
          </p:nvSpPr>
          <p:spPr bwMode="auto">
            <a:xfrm flipV="1">
              <a:off x="2420" y="2620"/>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3" name="Line 632"/>
            <p:cNvSpPr>
              <a:spLocks noChangeShapeType="1"/>
            </p:cNvSpPr>
            <p:nvPr/>
          </p:nvSpPr>
          <p:spPr bwMode="auto">
            <a:xfrm flipV="1">
              <a:off x="2412" y="2626"/>
              <a:ext cx="110"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4" name="Line 633"/>
            <p:cNvSpPr>
              <a:spLocks noChangeShapeType="1"/>
            </p:cNvSpPr>
            <p:nvPr/>
          </p:nvSpPr>
          <p:spPr bwMode="auto">
            <a:xfrm flipV="1">
              <a:off x="2406" y="2632"/>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5" name="Line 634"/>
            <p:cNvSpPr>
              <a:spLocks noChangeShapeType="1"/>
            </p:cNvSpPr>
            <p:nvPr/>
          </p:nvSpPr>
          <p:spPr bwMode="auto">
            <a:xfrm flipV="1">
              <a:off x="2406" y="2652"/>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6" name="Line 635"/>
            <p:cNvSpPr>
              <a:spLocks noChangeShapeType="1"/>
            </p:cNvSpPr>
            <p:nvPr/>
          </p:nvSpPr>
          <p:spPr bwMode="auto">
            <a:xfrm flipV="1">
              <a:off x="2420" y="2672"/>
              <a:ext cx="146"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7" name="Line 636"/>
            <p:cNvSpPr>
              <a:spLocks noChangeShapeType="1"/>
            </p:cNvSpPr>
            <p:nvPr/>
          </p:nvSpPr>
          <p:spPr bwMode="auto">
            <a:xfrm flipV="1">
              <a:off x="2438" y="2690"/>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8" name="Line 637"/>
            <p:cNvSpPr>
              <a:spLocks noChangeShapeType="1"/>
            </p:cNvSpPr>
            <p:nvPr/>
          </p:nvSpPr>
          <p:spPr bwMode="auto">
            <a:xfrm flipV="1">
              <a:off x="2470" y="2718"/>
              <a:ext cx="108"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9" name="Line 638"/>
            <p:cNvSpPr>
              <a:spLocks noChangeShapeType="1"/>
            </p:cNvSpPr>
            <p:nvPr/>
          </p:nvSpPr>
          <p:spPr bwMode="auto">
            <a:xfrm flipV="1">
              <a:off x="2478" y="2744"/>
              <a:ext cx="10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0" name="Line 639"/>
            <p:cNvSpPr>
              <a:spLocks noChangeShapeType="1"/>
            </p:cNvSpPr>
            <p:nvPr/>
          </p:nvSpPr>
          <p:spPr bwMode="auto">
            <a:xfrm flipV="1">
              <a:off x="2484" y="281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1" name="Line 640"/>
            <p:cNvSpPr>
              <a:spLocks noChangeShapeType="1"/>
            </p:cNvSpPr>
            <p:nvPr/>
          </p:nvSpPr>
          <p:spPr bwMode="auto">
            <a:xfrm flipV="1">
              <a:off x="2522" y="2764"/>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2" name="Line 641"/>
            <p:cNvSpPr>
              <a:spLocks noChangeShapeType="1"/>
            </p:cNvSpPr>
            <p:nvPr/>
          </p:nvSpPr>
          <p:spPr bwMode="auto">
            <a:xfrm flipV="1">
              <a:off x="2504" y="2836"/>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3" name="Line 642"/>
            <p:cNvSpPr>
              <a:spLocks noChangeShapeType="1"/>
            </p:cNvSpPr>
            <p:nvPr/>
          </p:nvSpPr>
          <p:spPr bwMode="auto">
            <a:xfrm flipV="1">
              <a:off x="2528" y="2790"/>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4" name="Line 643"/>
            <p:cNvSpPr>
              <a:spLocks noChangeShapeType="1"/>
            </p:cNvSpPr>
            <p:nvPr/>
          </p:nvSpPr>
          <p:spPr bwMode="auto">
            <a:xfrm flipV="1">
              <a:off x="2536" y="2816"/>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5" name="Freeform 644"/>
            <p:cNvSpPr>
              <a:spLocks/>
            </p:cNvSpPr>
            <p:nvPr/>
          </p:nvSpPr>
          <p:spPr bwMode="auto">
            <a:xfrm>
              <a:off x="2406" y="2620"/>
              <a:ext cx="178" cy="222"/>
            </a:xfrm>
            <a:custGeom>
              <a:avLst/>
              <a:gdLst>
                <a:gd name="T0" fmla="*/ 128 w 178"/>
                <a:gd name="T1" fmla="*/ 222 h 222"/>
                <a:gd name="T2" fmla="*/ 122 w 178"/>
                <a:gd name="T3" fmla="*/ 216 h 222"/>
                <a:gd name="T4" fmla="*/ 122 w 178"/>
                <a:gd name="T5" fmla="*/ 202 h 222"/>
                <a:gd name="T6" fmla="*/ 116 w 178"/>
                <a:gd name="T7" fmla="*/ 196 h 222"/>
                <a:gd name="T8" fmla="*/ 116 w 178"/>
                <a:gd name="T9" fmla="*/ 182 h 222"/>
                <a:gd name="T10" fmla="*/ 102 w 178"/>
                <a:gd name="T11" fmla="*/ 182 h 222"/>
                <a:gd name="T12" fmla="*/ 102 w 178"/>
                <a:gd name="T13" fmla="*/ 196 h 222"/>
                <a:gd name="T14" fmla="*/ 102 w 178"/>
                <a:gd name="T15" fmla="*/ 210 h 222"/>
                <a:gd name="T16" fmla="*/ 96 w 178"/>
                <a:gd name="T17" fmla="*/ 222 h 222"/>
                <a:gd name="T18" fmla="*/ 84 w 178"/>
                <a:gd name="T19" fmla="*/ 222 h 222"/>
                <a:gd name="T20" fmla="*/ 78 w 178"/>
                <a:gd name="T21" fmla="*/ 210 h 222"/>
                <a:gd name="T22" fmla="*/ 78 w 178"/>
                <a:gd name="T23" fmla="*/ 196 h 222"/>
                <a:gd name="T24" fmla="*/ 70 w 178"/>
                <a:gd name="T25" fmla="*/ 190 h 222"/>
                <a:gd name="T26" fmla="*/ 70 w 178"/>
                <a:gd name="T27" fmla="*/ 176 h 222"/>
                <a:gd name="T28" fmla="*/ 70 w 178"/>
                <a:gd name="T29" fmla="*/ 162 h 222"/>
                <a:gd name="T30" fmla="*/ 58 w 178"/>
                <a:gd name="T31" fmla="*/ 162 h 222"/>
                <a:gd name="T32" fmla="*/ 38 w 178"/>
                <a:gd name="T33" fmla="*/ 156 h 222"/>
                <a:gd name="T34" fmla="*/ 26 w 178"/>
                <a:gd name="T35" fmla="*/ 150 h 222"/>
                <a:gd name="T36" fmla="*/ 20 w 178"/>
                <a:gd name="T37" fmla="*/ 144 h 222"/>
                <a:gd name="T38" fmla="*/ 12 w 178"/>
                <a:gd name="T39" fmla="*/ 136 h 222"/>
                <a:gd name="T40" fmla="*/ 6 w 178"/>
                <a:gd name="T41" fmla="*/ 130 h 222"/>
                <a:gd name="T42" fmla="*/ 0 w 178"/>
                <a:gd name="T43" fmla="*/ 124 h 222"/>
                <a:gd name="T44" fmla="*/ 0 w 178"/>
                <a:gd name="T45" fmla="*/ 110 h 222"/>
                <a:gd name="T46" fmla="*/ 0 w 178"/>
                <a:gd name="T47" fmla="*/ 98 h 222"/>
                <a:gd name="T48" fmla="*/ 0 w 178"/>
                <a:gd name="T49" fmla="*/ 86 h 222"/>
                <a:gd name="T50" fmla="*/ 6 w 178"/>
                <a:gd name="T51" fmla="*/ 78 h 222"/>
                <a:gd name="T52" fmla="*/ 6 w 178"/>
                <a:gd name="T53" fmla="*/ 64 h 222"/>
                <a:gd name="T54" fmla="*/ 6 w 178"/>
                <a:gd name="T55" fmla="*/ 52 h 222"/>
                <a:gd name="T56" fmla="*/ 12 w 178"/>
                <a:gd name="T57" fmla="*/ 46 h 222"/>
                <a:gd name="T58" fmla="*/ 20 w 178"/>
                <a:gd name="T59" fmla="*/ 32 h 222"/>
                <a:gd name="T60" fmla="*/ 26 w 178"/>
                <a:gd name="T61" fmla="*/ 26 h 222"/>
                <a:gd name="T62" fmla="*/ 32 w 178"/>
                <a:gd name="T63" fmla="*/ 20 h 222"/>
                <a:gd name="T64" fmla="*/ 38 w 178"/>
                <a:gd name="T65" fmla="*/ 12 h 222"/>
                <a:gd name="T66" fmla="*/ 52 w 178"/>
                <a:gd name="T67" fmla="*/ 6 h 222"/>
                <a:gd name="T68" fmla="*/ 64 w 178"/>
                <a:gd name="T69" fmla="*/ 0 h 222"/>
                <a:gd name="T70" fmla="*/ 78 w 178"/>
                <a:gd name="T71" fmla="*/ 0 h 222"/>
                <a:gd name="T72" fmla="*/ 90 w 178"/>
                <a:gd name="T73" fmla="*/ 0 h 222"/>
                <a:gd name="T74" fmla="*/ 102 w 178"/>
                <a:gd name="T75" fmla="*/ 6 h 222"/>
                <a:gd name="T76" fmla="*/ 116 w 178"/>
                <a:gd name="T77" fmla="*/ 6 h 222"/>
                <a:gd name="T78" fmla="*/ 128 w 178"/>
                <a:gd name="T79" fmla="*/ 6 h 222"/>
                <a:gd name="T80" fmla="*/ 134 w 178"/>
                <a:gd name="T81" fmla="*/ 12 h 222"/>
                <a:gd name="T82" fmla="*/ 140 w 178"/>
                <a:gd name="T83" fmla="*/ 20 h 222"/>
                <a:gd name="T84" fmla="*/ 146 w 178"/>
                <a:gd name="T85" fmla="*/ 26 h 222"/>
                <a:gd name="T86" fmla="*/ 154 w 178"/>
                <a:gd name="T87" fmla="*/ 32 h 222"/>
                <a:gd name="T88" fmla="*/ 160 w 178"/>
                <a:gd name="T89" fmla="*/ 38 h 222"/>
                <a:gd name="T90" fmla="*/ 160 w 178"/>
                <a:gd name="T91" fmla="*/ 52 h 222"/>
                <a:gd name="T92" fmla="*/ 166 w 178"/>
                <a:gd name="T93" fmla="*/ 58 h 222"/>
                <a:gd name="T94" fmla="*/ 166 w 178"/>
                <a:gd name="T95" fmla="*/ 72 h 222"/>
                <a:gd name="T96" fmla="*/ 172 w 178"/>
                <a:gd name="T97" fmla="*/ 78 h 222"/>
                <a:gd name="T98" fmla="*/ 172 w 178"/>
                <a:gd name="T99" fmla="*/ 92 h 222"/>
                <a:gd name="T100" fmla="*/ 172 w 178"/>
                <a:gd name="T101" fmla="*/ 104 h 222"/>
                <a:gd name="T102" fmla="*/ 172 w 178"/>
                <a:gd name="T103" fmla="*/ 118 h 222"/>
                <a:gd name="T104" fmla="*/ 172 w 178"/>
                <a:gd name="T105" fmla="*/ 130 h 222"/>
                <a:gd name="T106" fmla="*/ 172 w 178"/>
                <a:gd name="T107" fmla="*/ 144 h 222"/>
                <a:gd name="T108" fmla="*/ 172 w 178"/>
                <a:gd name="T109" fmla="*/ 156 h 222"/>
                <a:gd name="T110" fmla="*/ 178 w 178"/>
                <a:gd name="T111" fmla="*/ 162 h 222"/>
                <a:gd name="T112" fmla="*/ 178 w 178"/>
                <a:gd name="T113" fmla="*/ 176 h 222"/>
                <a:gd name="T114" fmla="*/ 172 w 178"/>
                <a:gd name="T115" fmla="*/ 190 h 222"/>
                <a:gd name="T116" fmla="*/ 172 w 178"/>
                <a:gd name="T117" fmla="*/ 202 h 222"/>
                <a:gd name="T118" fmla="*/ 166 w 178"/>
                <a:gd name="T119" fmla="*/ 216 h 222"/>
                <a:gd name="T120" fmla="*/ 154 w 178"/>
                <a:gd name="T121" fmla="*/ 222 h 222"/>
                <a:gd name="T122" fmla="*/ 140 w 178"/>
                <a:gd name="T123" fmla="*/ 222 h 2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222"/>
                <a:gd name="T188" fmla="*/ 178 w 178"/>
                <a:gd name="T189" fmla="*/ 222 h 2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222">
                  <a:moveTo>
                    <a:pt x="134" y="222"/>
                  </a:moveTo>
                  <a:lnTo>
                    <a:pt x="128" y="222"/>
                  </a:lnTo>
                  <a:lnTo>
                    <a:pt x="128" y="216"/>
                  </a:lnTo>
                  <a:lnTo>
                    <a:pt x="122" y="216"/>
                  </a:lnTo>
                  <a:lnTo>
                    <a:pt x="122" y="210"/>
                  </a:lnTo>
                  <a:lnTo>
                    <a:pt x="122" y="202"/>
                  </a:lnTo>
                  <a:lnTo>
                    <a:pt x="116" y="202"/>
                  </a:lnTo>
                  <a:lnTo>
                    <a:pt x="116" y="196"/>
                  </a:lnTo>
                  <a:lnTo>
                    <a:pt x="116" y="190"/>
                  </a:lnTo>
                  <a:lnTo>
                    <a:pt x="116" y="182"/>
                  </a:lnTo>
                  <a:lnTo>
                    <a:pt x="110" y="182"/>
                  </a:lnTo>
                  <a:lnTo>
                    <a:pt x="102" y="182"/>
                  </a:lnTo>
                  <a:lnTo>
                    <a:pt x="102" y="190"/>
                  </a:lnTo>
                  <a:lnTo>
                    <a:pt x="102" y="196"/>
                  </a:lnTo>
                  <a:lnTo>
                    <a:pt x="102" y="202"/>
                  </a:lnTo>
                  <a:lnTo>
                    <a:pt x="102" y="210"/>
                  </a:lnTo>
                  <a:lnTo>
                    <a:pt x="96" y="216"/>
                  </a:lnTo>
                  <a:lnTo>
                    <a:pt x="96" y="222"/>
                  </a:lnTo>
                  <a:lnTo>
                    <a:pt x="90" y="222"/>
                  </a:lnTo>
                  <a:lnTo>
                    <a:pt x="84" y="222"/>
                  </a:lnTo>
                  <a:lnTo>
                    <a:pt x="84" y="216"/>
                  </a:lnTo>
                  <a:lnTo>
                    <a:pt x="78" y="210"/>
                  </a:lnTo>
                  <a:lnTo>
                    <a:pt x="78" y="202"/>
                  </a:lnTo>
                  <a:lnTo>
                    <a:pt x="78" y="196"/>
                  </a:lnTo>
                  <a:lnTo>
                    <a:pt x="78" y="190"/>
                  </a:lnTo>
                  <a:lnTo>
                    <a:pt x="70" y="190"/>
                  </a:lnTo>
                  <a:lnTo>
                    <a:pt x="70" y="182"/>
                  </a:lnTo>
                  <a:lnTo>
                    <a:pt x="70" y="176"/>
                  </a:lnTo>
                  <a:lnTo>
                    <a:pt x="70" y="170"/>
                  </a:lnTo>
                  <a:lnTo>
                    <a:pt x="70" y="162"/>
                  </a:lnTo>
                  <a:lnTo>
                    <a:pt x="64" y="162"/>
                  </a:lnTo>
                  <a:lnTo>
                    <a:pt x="58" y="162"/>
                  </a:lnTo>
                  <a:lnTo>
                    <a:pt x="58" y="156"/>
                  </a:lnTo>
                  <a:lnTo>
                    <a:pt x="38" y="156"/>
                  </a:lnTo>
                  <a:lnTo>
                    <a:pt x="32" y="150"/>
                  </a:lnTo>
                  <a:lnTo>
                    <a:pt x="26" y="150"/>
                  </a:lnTo>
                  <a:lnTo>
                    <a:pt x="26" y="144"/>
                  </a:lnTo>
                  <a:lnTo>
                    <a:pt x="20" y="144"/>
                  </a:lnTo>
                  <a:lnTo>
                    <a:pt x="12" y="144"/>
                  </a:lnTo>
                  <a:lnTo>
                    <a:pt x="12" y="136"/>
                  </a:lnTo>
                  <a:lnTo>
                    <a:pt x="6" y="136"/>
                  </a:lnTo>
                  <a:lnTo>
                    <a:pt x="6" y="130"/>
                  </a:lnTo>
                  <a:lnTo>
                    <a:pt x="6" y="124"/>
                  </a:lnTo>
                  <a:lnTo>
                    <a:pt x="0" y="124"/>
                  </a:lnTo>
                  <a:lnTo>
                    <a:pt x="0" y="118"/>
                  </a:lnTo>
                  <a:lnTo>
                    <a:pt x="0" y="110"/>
                  </a:lnTo>
                  <a:lnTo>
                    <a:pt x="0" y="104"/>
                  </a:lnTo>
                  <a:lnTo>
                    <a:pt x="0" y="98"/>
                  </a:lnTo>
                  <a:lnTo>
                    <a:pt x="0" y="92"/>
                  </a:lnTo>
                  <a:lnTo>
                    <a:pt x="0" y="86"/>
                  </a:lnTo>
                  <a:lnTo>
                    <a:pt x="0" y="78"/>
                  </a:lnTo>
                  <a:lnTo>
                    <a:pt x="6" y="78"/>
                  </a:lnTo>
                  <a:lnTo>
                    <a:pt x="6" y="72"/>
                  </a:lnTo>
                  <a:lnTo>
                    <a:pt x="6" y="64"/>
                  </a:lnTo>
                  <a:lnTo>
                    <a:pt x="6" y="58"/>
                  </a:lnTo>
                  <a:lnTo>
                    <a:pt x="6" y="52"/>
                  </a:lnTo>
                  <a:lnTo>
                    <a:pt x="6" y="46"/>
                  </a:lnTo>
                  <a:lnTo>
                    <a:pt x="12" y="46"/>
                  </a:lnTo>
                  <a:lnTo>
                    <a:pt x="12" y="38"/>
                  </a:lnTo>
                  <a:lnTo>
                    <a:pt x="20" y="32"/>
                  </a:lnTo>
                  <a:lnTo>
                    <a:pt x="20" y="26"/>
                  </a:lnTo>
                  <a:lnTo>
                    <a:pt x="26" y="26"/>
                  </a:lnTo>
                  <a:lnTo>
                    <a:pt x="26" y="20"/>
                  </a:lnTo>
                  <a:lnTo>
                    <a:pt x="32" y="20"/>
                  </a:lnTo>
                  <a:lnTo>
                    <a:pt x="32" y="12"/>
                  </a:lnTo>
                  <a:lnTo>
                    <a:pt x="38" y="12"/>
                  </a:lnTo>
                  <a:lnTo>
                    <a:pt x="44" y="6"/>
                  </a:lnTo>
                  <a:lnTo>
                    <a:pt x="52" y="6"/>
                  </a:lnTo>
                  <a:lnTo>
                    <a:pt x="58" y="0"/>
                  </a:lnTo>
                  <a:lnTo>
                    <a:pt x="64" y="0"/>
                  </a:lnTo>
                  <a:lnTo>
                    <a:pt x="70" y="0"/>
                  </a:lnTo>
                  <a:lnTo>
                    <a:pt x="78" y="0"/>
                  </a:lnTo>
                  <a:lnTo>
                    <a:pt x="84" y="0"/>
                  </a:lnTo>
                  <a:lnTo>
                    <a:pt x="90" y="0"/>
                  </a:lnTo>
                  <a:lnTo>
                    <a:pt x="96" y="0"/>
                  </a:lnTo>
                  <a:lnTo>
                    <a:pt x="102" y="6"/>
                  </a:lnTo>
                  <a:lnTo>
                    <a:pt x="110" y="6"/>
                  </a:lnTo>
                  <a:lnTo>
                    <a:pt x="116" y="6"/>
                  </a:lnTo>
                  <a:lnTo>
                    <a:pt x="122" y="6"/>
                  </a:lnTo>
                  <a:lnTo>
                    <a:pt x="128" y="6"/>
                  </a:lnTo>
                  <a:lnTo>
                    <a:pt x="128" y="12"/>
                  </a:lnTo>
                  <a:lnTo>
                    <a:pt x="134" y="12"/>
                  </a:lnTo>
                  <a:lnTo>
                    <a:pt x="140" y="12"/>
                  </a:lnTo>
                  <a:lnTo>
                    <a:pt x="140" y="20"/>
                  </a:lnTo>
                  <a:lnTo>
                    <a:pt x="146" y="20"/>
                  </a:lnTo>
                  <a:lnTo>
                    <a:pt x="146" y="26"/>
                  </a:lnTo>
                  <a:lnTo>
                    <a:pt x="154" y="26"/>
                  </a:lnTo>
                  <a:lnTo>
                    <a:pt x="154" y="32"/>
                  </a:lnTo>
                  <a:lnTo>
                    <a:pt x="154" y="38"/>
                  </a:lnTo>
                  <a:lnTo>
                    <a:pt x="160" y="38"/>
                  </a:lnTo>
                  <a:lnTo>
                    <a:pt x="160" y="46"/>
                  </a:lnTo>
                  <a:lnTo>
                    <a:pt x="160" y="52"/>
                  </a:lnTo>
                  <a:lnTo>
                    <a:pt x="160" y="58"/>
                  </a:lnTo>
                  <a:lnTo>
                    <a:pt x="166" y="58"/>
                  </a:lnTo>
                  <a:lnTo>
                    <a:pt x="166" y="64"/>
                  </a:lnTo>
                  <a:lnTo>
                    <a:pt x="166" y="72"/>
                  </a:lnTo>
                  <a:lnTo>
                    <a:pt x="166" y="78"/>
                  </a:lnTo>
                  <a:lnTo>
                    <a:pt x="172" y="78"/>
                  </a:lnTo>
                  <a:lnTo>
                    <a:pt x="172" y="86"/>
                  </a:lnTo>
                  <a:lnTo>
                    <a:pt x="172" y="92"/>
                  </a:lnTo>
                  <a:lnTo>
                    <a:pt x="172" y="98"/>
                  </a:lnTo>
                  <a:lnTo>
                    <a:pt x="172" y="104"/>
                  </a:lnTo>
                  <a:lnTo>
                    <a:pt x="172" y="110"/>
                  </a:lnTo>
                  <a:lnTo>
                    <a:pt x="172" y="118"/>
                  </a:lnTo>
                  <a:lnTo>
                    <a:pt x="172" y="124"/>
                  </a:lnTo>
                  <a:lnTo>
                    <a:pt x="172" y="130"/>
                  </a:lnTo>
                  <a:lnTo>
                    <a:pt x="172" y="136"/>
                  </a:lnTo>
                  <a:lnTo>
                    <a:pt x="172" y="144"/>
                  </a:lnTo>
                  <a:lnTo>
                    <a:pt x="172" y="150"/>
                  </a:lnTo>
                  <a:lnTo>
                    <a:pt x="172" y="156"/>
                  </a:lnTo>
                  <a:lnTo>
                    <a:pt x="172" y="162"/>
                  </a:lnTo>
                  <a:lnTo>
                    <a:pt x="178" y="162"/>
                  </a:lnTo>
                  <a:lnTo>
                    <a:pt x="178" y="170"/>
                  </a:lnTo>
                  <a:lnTo>
                    <a:pt x="178" y="176"/>
                  </a:lnTo>
                  <a:lnTo>
                    <a:pt x="178" y="182"/>
                  </a:lnTo>
                  <a:lnTo>
                    <a:pt x="172" y="190"/>
                  </a:lnTo>
                  <a:lnTo>
                    <a:pt x="172" y="196"/>
                  </a:lnTo>
                  <a:lnTo>
                    <a:pt x="172" y="202"/>
                  </a:lnTo>
                  <a:lnTo>
                    <a:pt x="166" y="210"/>
                  </a:lnTo>
                  <a:lnTo>
                    <a:pt x="166" y="216"/>
                  </a:lnTo>
                  <a:lnTo>
                    <a:pt x="160" y="216"/>
                  </a:lnTo>
                  <a:lnTo>
                    <a:pt x="154" y="222"/>
                  </a:lnTo>
                  <a:lnTo>
                    <a:pt x="146" y="222"/>
                  </a:lnTo>
                  <a:lnTo>
                    <a:pt x="140" y="222"/>
                  </a:lnTo>
                  <a:lnTo>
                    <a:pt x="134" y="2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6" name="Line 645"/>
            <p:cNvSpPr>
              <a:spLocks noChangeShapeType="1"/>
            </p:cNvSpPr>
            <p:nvPr/>
          </p:nvSpPr>
          <p:spPr bwMode="auto">
            <a:xfrm flipV="1">
              <a:off x="3028" y="307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7" name="Rectangle 646"/>
            <p:cNvSpPr>
              <a:spLocks noChangeArrowheads="1"/>
            </p:cNvSpPr>
            <p:nvPr/>
          </p:nvSpPr>
          <p:spPr bwMode="auto">
            <a:xfrm>
              <a:off x="3028" y="307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868" name="Rectangle 647"/>
            <p:cNvSpPr>
              <a:spLocks noChangeArrowheads="1"/>
            </p:cNvSpPr>
            <p:nvPr/>
          </p:nvSpPr>
          <p:spPr bwMode="auto">
            <a:xfrm>
              <a:off x="1268" y="151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869" name="Line 648"/>
            <p:cNvSpPr>
              <a:spLocks noChangeShapeType="1"/>
            </p:cNvSpPr>
            <p:nvPr/>
          </p:nvSpPr>
          <p:spPr bwMode="auto">
            <a:xfrm flipV="1">
              <a:off x="838" y="189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0" name="Line 649"/>
            <p:cNvSpPr>
              <a:spLocks noChangeShapeType="1"/>
            </p:cNvSpPr>
            <p:nvPr/>
          </p:nvSpPr>
          <p:spPr bwMode="auto">
            <a:xfrm flipV="1">
              <a:off x="844" y="1912"/>
              <a:ext cx="26"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1" name="Line 650"/>
            <p:cNvSpPr>
              <a:spLocks noChangeShapeType="1"/>
            </p:cNvSpPr>
            <p:nvPr/>
          </p:nvSpPr>
          <p:spPr bwMode="auto">
            <a:xfrm flipV="1">
              <a:off x="852" y="193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2" name="Line 651"/>
            <p:cNvSpPr>
              <a:spLocks noChangeShapeType="1"/>
            </p:cNvSpPr>
            <p:nvPr/>
          </p:nvSpPr>
          <p:spPr bwMode="auto">
            <a:xfrm flipV="1">
              <a:off x="864" y="1946"/>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3" name="Line 652"/>
            <p:cNvSpPr>
              <a:spLocks noChangeShapeType="1"/>
            </p:cNvSpPr>
            <p:nvPr/>
          </p:nvSpPr>
          <p:spPr bwMode="auto">
            <a:xfrm flipV="1">
              <a:off x="878" y="1966"/>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4" name="Line 653"/>
            <p:cNvSpPr>
              <a:spLocks noChangeShapeType="1"/>
            </p:cNvSpPr>
            <p:nvPr/>
          </p:nvSpPr>
          <p:spPr bwMode="auto">
            <a:xfrm flipV="1">
              <a:off x="896" y="198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5" name="Line 654"/>
            <p:cNvSpPr>
              <a:spLocks noChangeShapeType="1"/>
            </p:cNvSpPr>
            <p:nvPr/>
          </p:nvSpPr>
          <p:spPr bwMode="auto">
            <a:xfrm flipV="1">
              <a:off x="910" y="1998"/>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6" name="Line 655"/>
            <p:cNvSpPr>
              <a:spLocks noChangeShapeType="1"/>
            </p:cNvSpPr>
            <p:nvPr/>
          </p:nvSpPr>
          <p:spPr bwMode="auto">
            <a:xfrm flipV="1">
              <a:off x="922" y="198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7" name="Line 656"/>
            <p:cNvSpPr>
              <a:spLocks noChangeShapeType="1"/>
            </p:cNvSpPr>
            <p:nvPr/>
          </p:nvSpPr>
          <p:spPr bwMode="auto">
            <a:xfrm flipV="1">
              <a:off x="940" y="1998"/>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8" name="Line 657"/>
            <p:cNvSpPr>
              <a:spLocks noChangeShapeType="1"/>
            </p:cNvSpPr>
            <p:nvPr/>
          </p:nvSpPr>
          <p:spPr bwMode="auto">
            <a:xfrm flipV="1">
              <a:off x="954" y="2012"/>
              <a:ext cx="96"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9" name="Line 658"/>
            <p:cNvSpPr>
              <a:spLocks noChangeShapeType="1"/>
            </p:cNvSpPr>
            <p:nvPr/>
          </p:nvSpPr>
          <p:spPr bwMode="auto">
            <a:xfrm flipV="1">
              <a:off x="972" y="2024"/>
              <a:ext cx="9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0" name="Line 659"/>
            <p:cNvSpPr>
              <a:spLocks noChangeShapeType="1"/>
            </p:cNvSpPr>
            <p:nvPr/>
          </p:nvSpPr>
          <p:spPr bwMode="auto">
            <a:xfrm flipV="1">
              <a:off x="986" y="2044"/>
              <a:ext cx="9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1" name="Line 660"/>
            <p:cNvSpPr>
              <a:spLocks noChangeShapeType="1"/>
            </p:cNvSpPr>
            <p:nvPr/>
          </p:nvSpPr>
          <p:spPr bwMode="auto">
            <a:xfrm flipV="1">
              <a:off x="998" y="2050"/>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2" name="Line 661"/>
            <p:cNvSpPr>
              <a:spLocks noChangeShapeType="1"/>
            </p:cNvSpPr>
            <p:nvPr/>
          </p:nvSpPr>
          <p:spPr bwMode="auto">
            <a:xfrm flipV="1">
              <a:off x="1018" y="2070"/>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3" name="Line 662"/>
            <p:cNvSpPr>
              <a:spLocks noChangeShapeType="1"/>
            </p:cNvSpPr>
            <p:nvPr/>
          </p:nvSpPr>
          <p:spPr bwMode="auto">
            <a:xfrm flipV="1">
              <a:off x="1030" y="2084"/>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4" name="Line 663"/>
            <p:cNvSpPr>
              <a:spLocks noChangeShapeType="1"/>
            </p:cNvSpPr>
            <p:nvPr/>
          </p:nvSpPr>
          <p:spPr bwMode="auto">
            <a:xfrm flipV="1">
              <a:off x="1044" y="2102"/>
              <a:ext cx="10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5" name="Line 664"/>
            <p:cNvSpPr>
              <a:spLocks noChangeShapeType="1"/>
            </p:cNvSpPr>
            <p:nvPr/>
          </p:nvSpPr>
          <p:spPr bwMode="auto">
            <a:xfrm flipV="1">
              <a:off x="1062" y="2116"/>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6" name="Line 665"/>
            <p:cNvSpPr>
              <a:spLocks noChangeShapeType="1"/>
            </p:cNvSpPr>
            <p:nvPr/>
          </p:nvSpPr>
          <p:spPr bwMode="auto">
            <a:xfrm flipV="1">
              <a:off x="1074" y="2136"/>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7" name="Line 666"/>
            <p:cNvSpPr>
              <a:spLocks noChangeShapeType="1"/>
            </p:cNvSpPr>
            <p:nvPr/>
          </p:nvSpPr>
          <p:spPr bwMode="auto">
            <a:xfrm flipV="1">
              <a:off x="1088" y="2162"/>
              <a:ext cx="82"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8" name="Line 667"/>
            <p:cNvSpPr>
              <a:spLocks noChangeShapeType="1"/>
            </p:cNvSpPr>
            <p:nvPr/>
          </p:nvSpPr>
          <p:spPr bwMode="auto">
            <a:xfrm flipV="1">
              <a:off x="1108" y="2188"/>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9" name="Line 668"/>
            <p:cNvSpPr>
              <a:spLocks noChangeShapeType="1"/>
            </p:cNvSpPr>
            <p:nvPr/>
          </p:nvSpPr>
          <p:spPr bwMode="auto">
            <a:xfrm flipV="1">
              <a:off x="1120" y="223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0" name="Freeform 669"/>
            <p:cNvSpPr>
              <a:spLocks/>
            </p:cNvSpPr>
            <p:nvPr/>
          </p:nvSpPr>
          <p:spPr bwMode="auto">
            <a:xfrm>
              <a:off x="832" y="1888"/>
              <a:ext cx="344" cy="366"/>
            </a:xfrm>
            <a:custGeom>
              <a:avLst/>
              <a:gdLst>
                <a:gd name="T0" fmla="*/ 6 w 344"/>
                <a:gd name="T1" fmla="*/ 0 h 366"/>
                <a:gd name="T2" fmla="*/ 18 w 344"/>
                <a:gd name="T3" fmla="*/ 6 h 366"/>
                <a:gd name="T4" fmla="*/ 32 w 344"/>
                <a:gd name="T5" fmla="*/ 12 h 366"/>
                <a:gd name="T6" fmla="*/ 38 w 344"/>
                <a:gd name="T7" fmla="*/ 24 h 366"/>
                <a:gd name="T8" fmla="*/ 44 w 344"/>
                <a:gd name="T9" fmla="*/ 32 h 366"/>
                <a:gd name="T10" fmla="*/ 50 w 344"/>
                <a:gd name="T11" fmla="*/ 46 h 366"/>
                <a:gd name="T12" fmla="*/ 56 w 344"/>
                <a:gd name="T13" fmla="*/ 58 h 366"/>
                <a:gd name="T14" fmla="*/ 64 w 344"/>
                <a:gd name="T15" fmla="*/ 64 h 366"/>
                <a:gd name="T16" fmla="*/ 70 w 344"/>
                <a:gd name="T17" fmla="*/ 78 h 366"/>
                <a:gd name="T18" fmla="*/ 76 w 344"/>
                <a:gd name="T19" fmla="*/ 84 h 366"/>
                <a:gd name="T20" fmla="*/ 76 w 344"/>
                <a:gd name="T21" fmla="*/ 98 h 366"/>
                <a:gd name="T22" fmla="*/ 82 w 344"/>
                <a:gd name="T23" fmla="*/ 104 h 366"/>
                <a:gd name="T24" fmla="*/ 82 w 344"/>
                <a:gd name="T25" fmla="*/ 116 h 366"/>
                <a:gd name="T26" fmla="*/ 94 w 344"/>
                <a:gd name="T27" fmla="*/ 116 h 366"/>
                <a:gd name="T28" fmla="*/ 108 w 344"/>
                <a:gd name="T29" fmla="*/ 110 h 366"/>
                <a:gd name="T30" fmla="*/ 120 w 344"/>
                <a:gd name="T31" fmla="*/ 110 h 366"/>
                <a:gd name="T32" fmla="*/ 134 w 344"/>
                <a:gd name="T33" fmla="*/ 104 h 366"/>
                <a:gd name="T34" fmla="*/ 146 w 344"/>
                <a:gd name="T35" fmla="*/ 104 h 366"/>
                <a:gd name="T36" fmla="*/ 160 w 344"/>
                <a:gd name="T37" fmla="*/ 104 h 366"/>
                <a:gd name="T38" fmla="*/ 166 w 344"/>
                <a:gd name="T39" fmla="*/ 98 h 366"/>
                <a:gd name="T40" fmla="*/ 178 w 344"/>
                <a:gd name="T41" fmla="*/ 98 h 366"/>
                <a:gd name="T42" fmla="*/ 184 w 344"/>
                <a:gd name="T43" fmla="*/ 104 h 366"/>
                <a:gd name="T44" fmla="*/ 192 w 344"/>
                <a:gd name="T45" fmla="*/ 110 h 366"/>
                <a:gd name="T46" fmla="*/ 204 w 344"/>
                <a:gd name="T47" fmla="*/ 110 h 366"/>
                <a:gd name="T48" fmla="*/ 218 w 344"/>
                <a:gd name="T49" fmla="*/ 116 h 366"/>
                <a:gd name="T50" fmla="*/ 224 w 344"/>
                <a:gd name="T51" fmla="*/ 124 h 366"/>
                <a:gd name="T52" fmla="*/ 230 w 344"/>
                <a:gd name="T53" fmla="*/ 136 h 366"/>
                <a:gd name="T54" fmla="*/ 236 w 344"/>
                <a:gd name="T55" fmla="*/ 150 h 366"/>
                <a:gd name="T56" fmla="*/ 248 w 344"/>
                <a:gd name="T57" fmla="*/ 156 h 366"/>
                <a:gd name="T58" fmla="*/ 262 w 344"/>
                <a:gd name="T59" fmla="*/ 164 h 366"/>
                <a:gd name="T60" fmla="*/ 268 w 344"/>
                <a:gd name="T61" fmla="*/ 170 h 366"/>
                <a:gd name="T62" fmla="*/ 274 w 344"/>
                <a:gd name="T63" fmla="*/ 176 h 366"/>
                <a:gd name="T64" fmla="*/ 280 w 344"/>
                <a:gd name="T65" fmla="*/ 182 h 366"/>
                <a:gd name="T66" fmla="*/ 288 w 344"/>
                <a:gd name="T67" fmla="*/ 188 h 366"/>
                <a:gd name="T68" fmla="*/ 300 w 344"/>
                <a:gd name="T69" fmla="*/ 202 h 366"/>
                <a:gd name="T70" fmla="*/ 312 w 344"/>
                <a:gd name="T71" fmla="*/ 214 h 366"/>
                <a:gd name="T72" fmla="*/ 320 w 344"/>
                <a:gd name="T73" fmla="*/ 222 h 366"/>
                <a:gd name="T74" fmla="*/ 332 w 344"/>
                <a:gd name="T75" fmla="*/ 228 h 366"/>
                <a:gd name="T76" fmla="*/ 344 w 344"/>
                <a:gd name="T77" fmla="*/ 240 h 366"/>
                <a:gd name="T78" fmla="*/ 344 w 344"/>
                <a:gd name="T79" fmla="*/ 254 h 366"/>
                <a:gd name="T80" fmla="*/ 338 w 344"/>
                <a:gd name="T81" fmla="*/ 262 h 366"/>
                <a:gd name="T82" fmla="*/ 338 w 344"/>
                <a:gd name="T83" fmla="*/ 274 h 366"/>
                <a:gd name="T84" fmla="*/ 338 w 344"/>
                <a:gd name="T85" fmla="*/ 288 h 366"/>
                <a:gd name="T86" fmla="*/ 332 w 344"/>
                <a:gd name="T87" fmla="*/ 300 h 366"/>
                <a:gd name="T88" fmla="*/ 326 w 344"/>
                <a:gd name="T89" fmla="*/ 314 h 366"/>
                <a:gd name="T90" fmla="*/ 320 w 344"/>
                <a:gd name="T91" fmla="*/ 320 h 366"/>
                <a:gd name="T92" fmla="*/ 312 w 344"/>
                <a:gd name="T93" fmla="*/ 332 h 366"/>
                <a:gd name="T94" fmla="*/ 306 w 344"/>
                <a:gd name="T95" fmla="*/ 340 h 366"/>
                <a:gd name="T96" fmla="*/ 300 w 344"/>
                <a:gd name="T97" fmla="*/ 352 h 366"/>
                <a:gd name="T98" fmla="*/ 294 w 344"/>
                <a:gd name="T99" fmla="*/ 366 h 366"/>
                <a:gd name="T100" fmla="*/ 0 w 344"/>
                <a:gd name="T101" fmla="*/ 0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366"/>
                <a:gd name="T155" fmla="*/ 344 w 344"/>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366">
                  <a:moveTo>
                    <a:pt x="0" y="0"/>
                  </a:moveTo>
                  <a:lnTo>
                    <a:pt x="6" y="0"/>
                  </a:lnTo>
                  <a:lnTo>
                    <a:pt x="12" y="6"/>
                  </a:lnTo>
                  <a:lnTo>
                    <a:pt x="18" y="6"/>
                  </a:lnTo>
                  <a:lnTo>
                    <a:pt x="24" y="12"/>
                  </a:lnTo>
                  <a:lnTo>
                    <a:pt x="32" y="12"/>
                  </a:lnTo>
                  <a:lnTo>
                    <a:pt x="38" y="18"/>
                  </a:lnTo>
                  <a:lnTo>
                    <a:pt x="38" y="24"/>
                  </a:lnTo>
                  <a:lnTo>
                    <a:pt x="44" y="24"/>
                  </a:lnTo>
                  <a:lnTo>
                    <a:pt x="44" y="32"/>
                  </a:lnTo>
                  <a:lnTo>
                    <a:pt x="44" y="38"/>
                  </a:lnTo>
                  <a:lnTo>
                    <a:pt x="50" y="46"/>
                  </a:lnTo>
                  <a:lnTo>
                    <a:pt x="50" y="52"/>
                  </a:lnTo>
                  <a:lnTo>
                    <a:pt x="56" y="58"/>
                  </a:lnTo>
                  <a:lnTo>
                    <a:pt x="64" y="58"/>
                  </a:lnTo>
                  <a:lnTo>
                    <a:pt x="64" y="64"/>
                  </a:lnTo>
                  <a:lnTo>
                    <a:pt x="70" y="72"/>
                  </a:lnTo>
                  <a:lnTo>
                    <a:pt x="70" y="78"/>
                  </a:lnTo>
                  <a:lnTo>
                    <a:pt x="76" y="78"/>
                  </a:lnTo>
                  <a:lnTo>
                    <a:pt x="76" y="84"/>
                  </a:lnTo>
                  <a:lnTo>
                    <a:pt x="76" y="90"/>
                  </a:lnTo>
                  <a:lnTo>
                    <a:pt x="76" y="98"/>
                  </a:lnTo>
                  <a:lnTo>
                    <a:pt x="82" y="98"/>
                  </a:lnTo>
                  <a:lnTo>
                    <a:pt x="82" y="104"/>
                  </a:lnTo>
                  <a:lnTo>
                    <a:pt x="82" y="110"/>
                  </a:lnTo>
                  <a:lnTo>
                    <a:pt x="82" y="116"/>
                  </a:lnTo>
                  <a:lnTo>
                    <a:pt x="90" y="116"/>
                  </a:lnTo>
                  <a:lnTo>
                    <a:pt x="94" y="116"/>
                  </a:lnTo>
                  <a:lnTo>
                    <a:pt x="102" y="110"/>
                  </a:lnTo>
                  <a:lnTo>
                    <a:pt x="108" y="110"/>
                  </a:lnTo>
                  <a:lnTo>
                    <a:pt x="114" y="110"/>
                  </a:lnTo>
                  <a:lnTo>
                    <a:pt x="120" y="110"/>
                  </a:lnTo>
                  <a:lnTo>
                    <a:pt x="126" y="104"/>
                  </a:lnTo>
                  <a:lnTo>
                    <a:pt x="134" y="104"/>
                  </a:lnTo>
                  <a:lnTo>
                    <a:pt x="140" y="104"/>
                  </a:lnTo>
                  <a:lnTo>
                    <a:pt x="146" y="104"/>
                  </a:lnTo>
                  <a:lnTo>
                    <a:pt x="152" y="104"/>
                  </a:lnTo>
                  <a:lnTo>
                    <a:pt x="160" y="104"/>
                  </a:lnTo>
                  <a:lnTo>
                    <a:pt x="160" y="98"/>
                  </a:lnTo>
                  <a:lnTo>
                    <a:pt x="166" y="98"/>
                  </a:lnTo>
                  <a:lnTo>
                    <a:pt x="172" y="98"/>
                  </a:lnTo>
                  <a:lnTo>
                    <a:pt x="178" y="98"/>
                  </a:lnTo>
                  <a:lnTo>
                    <a:pt x="178" y="104"/>
                  </a:lnTo>
                  <a:lnTo>
                    <a:pt x="184" y="104"/>
                  </a:lnTo>
                  <a:lnTo>
                    <a:pt x="184" y="110"/>
                  </a:lnTo>
                  <a:lnTo>
                    <a:pt x="192" y="110"/>
                  </a:lnTo>
                  <a:lnTo>
                    <a:pt x="198" y="110"/>
                  </a:lnTo>
                  <a:lnTo>
                    <a:pt x="204" y="110"/>
                  </a:lnTo>
                  <a:lnTo>
                    <a:pt x="210" y="116"/>
                  </a:lnTo>
                  <a:lnTo>
                    <a:pt x="218" y="116"/>
                  </a:lnTo>
                  <a:lnTo>
                    <a:pt x="218" y="124"/>
                  </a:lnTo>
                  <a:lnTo>
                    <a:pt x="224" y="124"/>
                  </a:lnTo>
                  <a:lnTo>
                    <a:pt x="224" y="130"/>
                  </a:lnTo>
                  <a:lnTo>
                    <a:pt x="230" y="136"/>
                  </a:lnTo>
                  <a:lnTo>
                    <a:pt x="230" y="144"/>
                  </a:lnTo>
                  <a:lnTo>
                    <a:pt x="236" y="150"/>
                  </a:lnTo>
                  <a:lnTo>
                    <a:pt x="242" y="150"/>
                  </a:lnTo>
                  <a:lnTo>
                    <a:pt x="248" y="156"/>
                  </a:lnTo>
                  <a:lnTo>
                    <a:pt x="254" y="156"/>
                  </a:lnTo>
                  <a:lnTo>
                    <a:pt x="262" y="164"/>
                  </a:lnTo>
                  <a:lnTo>
                    <a:pt x="268" y="164"/>
                  </a:lnTo>
                  <a:lnTo>
                    <a:pt x="268" y="170"/>
                  </a:lnTo>
                  <a:lnTo>
                    <a:pt x="274" y="170"/>
                  </a:lnTo>
                  <a:lnTo>
                    <a:pt x="274" y="176"/>
                  </a:lnTo>
                  <a:lnTo>
                    <a:pt x="280" y="176"/>
                  </a:lnTo>
                  <a:lnTo>
                    <a:pt x="280" y="182"/>
                  </a:lnTo>
                  <a:lnTo>
                    <a:pt x="288" y="182"/>
                  </a:lnTo>
                  <a:lnTo>
                    <a:pt x="288" y="188"/>
                  </a:lnTo>
                  <a:lnTo>
                    <a:pt x="294" y="196"/>
                  </a:lnTo>
                  <a:lnTo>
                    <a:pt x="300" y="202"/>
                  </a:lnTo>
                  <a:lnTo>
                    <a:pt x="306" y="208"/>
                  </a:lnTo>
                  <a:lnTo>
                    <a:pt x="312" y="214"/>
                  </a:lnTo>
                  <a:lnTo>
                    <a:pt x="320" y="214"/>
                  </a:lnTo>
                  <a:lnTo>
                    <a:pt x="320" y="222"/>
                  </a:lnTo>
                  <a:lnTo>
                    <a:pt x="326" y="222"/>
                  </a:lnTo>
                  <a:lnTo>
                    <a:pt x="332" y="228"/>
                  </a:lnTo>
                  <a:lnTo>
                    <a:pt x="338" y="234"/>
                  </a:lnTo>
                  <a:lnTo>
                    <a:pt x="344" y="240"/>
                  </a:lnTo>
                  <a:lnTo>
                    <a:pt x="344" y="248"/>
                  </a:lnTo>
                  <a:lnTo>
                    <a:pt x="344" y="254"/>
                  </a:lnTo>
                  <a:lnTo>
                    <a:pt x="344" y="262"/>
                  </a:lnTo>
                  <a:lnTo>
                    <a:pt x="338" y="262"/>
                  </a:lnTo>
                  <a:lnTo>
                    <a:pt x="338" y="268"/>
                  </a:lnTo>
                  <a:lnTo>
                    <a:pt x="338" y="274"/>
                  </a:lnTo>
                  <a:lnTo>
                    <a:pt x="338" y="280"/>
                  </a:lnTo>
                  <a:lnTo>
                    <a:pt x="338" y="288"/>
                  </a:lnTo>
                  <a:lnTo>
                    <a:pt x="338" y="294"/>
                  </a:lnTo>
                  <a:lnTo>
                    <a:pt x="332" y="300"/>
                  </a:lnTo>
                  <a:lnTo>
                    <a:pt x="332" y="306"/>
                  </a:lnTo>
                  <a:lnTo>
                    <a:pt x="326" y="314"/>
                  </a:lnTo>
                  <a:lnTo>
                    <a:pt x="326" y="320"/>
                  </a:lnTo>
                  <a:lnTo>
                    <a:pt x="320" y="320"/>
                  </a:lnTo>
                  <a:lnTo>
                    <a:pt x="320" y="326"/>
                  </a:lnTo>
                  <a:lnTo>
                    <a:pt x="312" y="332"/>
                  </a:lnTo>
                  <a:lnTo>
                    <a:pt x="312" y="340"/>
                  </a:lnTo>
                  <a:lnTo>
                    <a:pt x="306" y="340"/>
                  </a:lnTo>
                  <a:lnTo>
                    <a:pt x="306" y="346"/>
                  </a:lnTo>
                  <a:lnTo>
                    <a:pt x="300" y="352"/>
                  </a:lnTo>
                  <a:lnTo>
                    <a:pt x="300" y="358"/>
                  </a:lnTo>
                  <a:lnTo>
                    <a:pt x="294" y="366"/>
                  </a:lnTo>
                  <a:lnTo>
                    <a:pt x="18" y="64"/>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1" name="Freeform 670"/>
            <p:cNvSpPr>
              <a:spLocks/>
            </p:cNvSpPr>
            <p:nvPr/>
          </p:nvSpPr>
          <p:spPr bwMode="auto">
            <a:xfrm>
              <a:off x="902" y="1868"/>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2" name="Line 671"/>
            <p:cNvSpPr>
              <a:spLocks noChangeShapeType="1"/>
            </p:cNvSpPr>
            <p:nvPr/>
          </p:nvSpPr>
          <p:spPr bwMode="auto">
            <a:xfrm flipV="1">
              <a:off x="934" y="186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3" name="Freeform 672"/>
            <p:cNvSpPr>
              <a:spLocks/>
            </p:cNvSpPr>
            <p:nvPr/>
          </p:nvSpPr>
          <p:spPr bwMode="auto">
            <a:xfrm>
              <a:off x="934" y="1868"/>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8"/>
                  </a:lnTo>
                  <a:lnTo>
                    <a:pt x="0" y="12"/>
                  </a:lnTo>
                  <a:lnTo>
                    <a:pt x="0" y="6"/>
                  </a:lnTo>
                  <a:lnTo>
                    <a:pt x="6"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4" name="Line 673"/>
            <p:cNvSpPr>
              <a:spLocks noChangeShapeType="1"/>
            </p:cNvSpPr>
            <p:nvPr/>
          </p:nvSpPr>
          <p:spPr bwMode="auto">
            <a:xfrm flipV="1">
              <a:off x="884" y="18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5" name="Freeform 674"/>
            <p:cNvSpPr>
              <a:spLocks/>
            </p:cNvSpPr>
            <p:nvPr/>
          </p:nvSpPr>
          <p:spPr bwMode="auto">
            <a:xfrm>
              <a:off x="884" y="1888"/>
              <a:ext cx="18" cy="18"/>
            </a:xfrm>
            <a:custGeom>
              <a:avLst/>
              <a:gdLst>
                <a:gd name="T0" fmla="*/ 6 w 18"/>
                <a:gd name="T1" fmla="*/ 18 h 18"/>
                <a:gd name="T2" fmla="*/ 0 w 18"/>
                <a:gd name="T3" fmla="*/ 12 h 18"/>
                <a:gd name="T4" fmla="*/ 0 w 18"/>
                <a:gd name="T5" fmla="*/ 6 h 18"/>
                <a:gd name="T6" fmla="*/ 6 w 18"/>
                <a:gd name="T7" fmla="*/ 0 h 18"/>
                <a:gd name="T8" fmla="*/ 12 w 18"/>
                <a:gd name="T9" fmla="*/ 0 h 18"/>
                <a:gd name="T10" fmla="*/ 12 w 18"/>
                <a:gd name="T11" fmla="*/ 6 h 18"/>
                <a:gd name="T12" fmla="*/ 18 w 18"/>
                <a:gd name="T13" fmla="*/ 12 h 18"/>
                <a:gd name="T14" fmla="*/ 12 w 18"/>
                <a:gd name="T15" fmla="*/ 12 h 18"/>
                <a:gd name="T16" fmla="*/ 12 w 18"/>
                <a:gd name="T17" fmla="*/ 18 h 18"/>
                <a:gd name="T18" fmla="*/ 6 w 18"/>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6" y="18"/>
                  </a:moveTo>
                  <a:lnTo>
                    <a:pt x="0" y="12"/>
                  </a:lnTo>
                  <a:lnTo>
                    <a:pt x="0" y="6"/>
                  </a:lnTo>
                  <a:lnTo>
                    <a:pt x="6" y="0"/>
                  </a:lnTo>
                  <a:lnTo>
                    <a:pt x="12" y="0"/>
                  </a:lnTo>
                  <a:lnTo>
                    <a:pt x="12" y="6"/>
                  </a:lnTo>
                  <a:lnTo>
                    <a:pt x="18" y="12"/>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6" name="Line 675"/>
            <p:cNvSpPr>
              <a:spLocks noChangeShapeType="1"/>
            </p:cNvSpPr>
            <p:nvPr/>
          </p:nvSpPr>
          <p:spPr bwMode="auto">
            <a:xfrm flipV="1">
              <a:off x="1158" y="2032"/>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7" name="Freeform 676"/>
            <p:cNvSpPr>
              <a:spLocks/>
            </p:cNvSpPr>
            <p:nvPr/>
          </p:nvSpPr>
          <p:spPr bwMode="auto">
            <a:xfrm>
              <a:off x="1158" y="2032"/>
              <a:ext cx="26" cy="12"/>
            </a:xfrm>
            <a:custGeom>
              <a:avLst/>
              <a:gdLst>
                <a:gd name="T0" fmla="*/ 20 w 26"/>
                <a:gd name="T1" fmla="*/ 12 h 12"/>
                <a:gd name="T2" fmla="*/ 12 w 26"/>
                <a:gd name="T3" fmla="*/ 12 h 12"/>
                <a:gd name="T4" fmla="*/ 6 w 26"/>
                <a:gd name="T5" fmla="*/ 12 h 12"/>
                <a:gd name="T6" fmla="*/ 0 w 26"/>
                <a:gd name="T7" fmla="*/ 12 h 12"/>
                <a:gd name="T8" fmla="*/ 0 w 26"/>
                <a:gd name="T9" fmla="*/ 6 h 12"/>
                <a:gd name="T10" fmla="*/ 0 w 26"/>
                <a:gd name="T11" fmla="*/ 0 h 12"/>
                <a:gd name="T12" fmla="*/ 6 w 26"/>
                <a:gd name="T13" fmla="*/ 0 h 12"/>
                <a:gd name="T14" fmla="*/ 12 w 26"/>
                <a:gd name="T15" fmla="*/ 0 h 12"/>
                <a:gd name="T16" fmla="*/ 20 w 26"/>
                <a:gd name="T17" fmla="*/ 0 h 12"/>
                <a:gd name="T18" fmla="*/ 26 w 26"/>
                <a:gd name="T19" fmla="*/ 6 h 12"/>
                <a:gd name="T20" fmla="*/ 26 w 26"/>
                <a:gd name="T21" fmla="*/ 12 h 12"/>
                <a:gd name="T22" fmla="*/ 20 w 26"/>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2"/>
                <a:gd name="T38" fmla="*/ 26 w 2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2">
                  <a:moveTo>
                    <a:pt x="20" y="12"/>
                  </a:moveTo>
                  <a:lnTo>
                    <a:pt x="12" y="12"/>
                  </a:lnTo>
                  <a:lnTo>
                    <a:pt x="6" y="12"/>
                  </a:lnTo>
                  <a:lnTo>
                    <a:pt x="0" y="12"/>
                  </a:lnTo>
                  <a:lnTo>
                    <a:pt x="0" y="6"/>
                  </a:lnTo>
                  <a:lnTo>
                    <a:pt x="0" y="0"/>
                  </a:lnTo>
                  <a:lnTo>
                    <a:pt x="6" y="0"/>
                  </a:lnTo>
                  <a:lnTo>
                    <a:pt x="12" y="0"/>
                  </a:lnTo>
                  <a:lnTo>
                    <a:pt x="20" y="0"/>
                  </a:lnTo>
                  <a:lnTo>
                    <a:pt x="26" y="6"/>
                  </a:lnTo>
                  <a:lnTo>
                    <a:pt x="26"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8" name="Freeform 677"/>
            <p:cNvSpPr>
              <a:spLocks/>
            </p:cNvSpPr>
            <p:nvPr/>
          </p:nvSpPr>
          <p:spPr bwMode="auto">
            <a:xfrm>
              <a:off x="1126" y="2046"/>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9" name="Line 678"/>
            <p:cNvSpPr>
              <a:spLocks noChangeShapeType="1"/>
            </p:cNvSpPr>
            <p:nvPr/>
          </p:nvSpPr>
          <p:spPr bwMode="auto">
            <a:xfrm flipV="1">
              <a:off x="1158" y="209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0" name="Freeform 679"/>
            <p:cNvSpPr>
              <a:spLocks/>
            </p:cNvSpPr>
            <p:nvPr/>
          </p:nvSpPr>
          <p:spPr bwMode="auto">
            <a:xfrm>
              <a:off x="1152" y="2084"/>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1" name="Rectangle 680"/>
            <p:cNvSpPr>
              <a:spLocks noChangeArrowheads="1"/>
            </p:cNvSpPr>
            <p:nvPr/>
          </p:nvSpPr>
          <p:spPr bwMode="auto">
            <a:xfrm>
              <a:off x="1984" y="219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2" name="Rectangle 681"/>
            <p:cNvSpPr>
              <a:spLocks noChangeArrowheads="1"/>
            </p:cNvSpPr>
            <p:nvPr/>
          </p:nvSpPr>
          <p:spPr bwMode="auto">
            <a:xfrm>
              <a:off x="2004" y="31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3" name="Line 682"/>
            <p:cNvSpPr>
              <a:spLocks noChangeShapeType="1"/>
            </p:cNvSpPr>
            <p:nvPr/>
          </p:nvSpPr>
          <p:spPr bwMode="auto">
            <a:xfrm>
              <a:off x="1748" y="117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4" name="Rectangle 683"/>
            <p:cNvSpPr>
              <a:spLocks noChangeArrowheads="1"/>
            </p:cNvSpPr>
            <p:nvPr/>
          </p:nvSpPr>
          <p:spPr bwMode="auto">
            <a:xfrm>
              <a:off x="1748" y="116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5" name="Line 684"/>
            <p:cNvSpPr>
              <a:spLocks noChangeShapeType="1"/>
            </p:cNvSpPr>
            <p:nvPr/>
          </p:nvSpPr>
          <p:spPr bwMode="auto">
            <a:xfrm>
              <a:off x="1294" y="158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6" name="Line 685"/>
            <p:cNvSpPr>
              <a:spLocks noChangeShapeType="1"/>
            </p:cNvSpPr>
            <p:nvPr/>
          </p:nvSpPr>
          <p:spPr bwMode="auto">
            <a:xfrm>
              <a:off x="1312" y="2758"/>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7" name="Line 686"/>
            <p:cNvSpPr>
              <a:spLocks noChangeShapeType="1"/>
            </p:cNvSpPr>
            <p:nvPr/>
          </p:nvSpPr>
          <p:spPr bwMode="auto">
            <a:xfrm flipV="1">
              <a:off x="1332" y="277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8" name="Line 687"/>
            <p:cNvSpPr>
              <a:spLocks noChangeShapeType="1"/>
            </p:cNvSpPr>
            <p:nvPr/>
          </p:nvSpPr>
          <p:spPr bwMode="auto">
            <a:xfrm flipV="1">
              <a:off x="1344" y="278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9" name="Line 688"/>
            <p:cNvSpPr>
              <a:spLocks noChangeShapeType="1"/>
            </p:cNvSpPr>
            <p:nvPr/>
          </p:nvSpPr>
          <p:spPr bwMode="auto">
            <a:xfrm>
              <a:off x="1364" y="280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0" name="Line 689"/>
            <p:cNvSpPr>
              <a:spLocks noChangeShapeType="1"/>
            </p:cNvSpPr>
            <p:nvPr/>
          </p:nvSpPr>
          <p:spPr bwMode="auto">
            <a:xfrm flipV="1">
              <a:off x="1492" y="290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1" name="Line 690"/>
            <p:cNvSpPr>
              <a:spLocks noChangeShapeType="1"/>
            </p:cNvSpPr>
            <p:nvPr/>
          </p:nvSpPr>
          <p:spPr bwMode="auto">
            <a:xfrm>
              <a:off x="1504" y="2922"/>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2" name="Line 691"/>
            <p:cNvSpPr>
              <a:spLocks noChangeShapeType="1"/>
            </p:cNvSpPr>
            <p:nvPr/>
          </p:nvSpPr>
          <p:spPr bwMode="auto">
            <a:xfrm>
              <a:off x="1516" y="2942"/>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3" name="Freeform 692"/>
            <p:cNvSpPr>
              <a:spLocks/>
            </p:cNvSpPr>
            <p:nvPr/>
          </p:nvSpPr>
          <p:spPr bwMode="auto">
            <a:xfrm>
              <a:off x="1306" y="2744"/>
              <a:ext cx="56" cy="58"/>
            </a:xfrm>
            <a:custGeom>
              <a:avLst/>
              <a:gdLst>
                <a:gd name="T0" fmla="*/ 0 w 56"/>
                <a:gd name="T1" fmla="*/ 0 h 58"/>
                <a:gd name="T2" fmla="*/ 6 w 56"/>
                <a:gd name="T3" fmla="*/ 0 h 58"/>
                <a:gd name="T4" fmla="*/ 6 w 56"/>
                <a:gd name="T5" fmla="*/ 6 h 58"/>
                <a:gd name="T6" fmla="*/ 12 w 56"/>
                <a:gd name="T7" fmla="*/ 6 h 58"/>
                <a:gd name="T8" fmla="*/ 32 w 56"/>
                <a:gd name="T9" fmla="*/ 20 h 58"/>
                <a:gd name="T10" fmla="*/ 44 w 56"/>
                <a:gd name="T11" fmla="*/ 32 h 58"/>
                <a:gd name="T12" fmla="*/ 50 w 56"/>
                <a:gd name="T13" fmla="*/ 40 h 58"/>
                <a:gd name="T14" fmla="*/ 56 w 56"/>
                <a:gd name="T15" fmla="*/ 52 h 58"/>
                <a:gd name="T16" fmla="*/ 56 w 56"/>
                <a:gd name="T17" fmla="*/ 58 h 58"/>
                <a:gd name="T18" fmla="*/ 38 w 56"/>
                <a:gd name="T19" fmla="*/ 46 h 58"/>
                <a:gd name="T20" fmla="*/ 0 w 56"/>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8"/>
                <a:gd name="T35" fmla="*/ 56 w 5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8">
                  <a:moveTo>
                    <a:pt x="0" y="0"/>
                  </a:moveTo>
                  <a:lnTo>
                    <a:pt x="6" y="0"/>
                  </a:lnTo>
                  <a:lnTo>
                    <a:pt x="6" y="6"/>
                  </a:lnTo>
                  <a:lnTo>
                    <a:pt x="12" y="6"/>
                  </a:lnTo>
                  <a:lnTo>
                    <a:pt x="32" y="20"/>
                  </a:lnTo>
                  <a:lnTo>
                    <a:pt x="44" y="32"/>
                  </a:lnTo>
                  <a:lnTo>
                    <a:pt x="50" y="40"/>
                  </a:lnTo>
                  <a:lnTo>
                    <a:pt x="56" y="52"/>
                  </a:lnTo>
                  <a:lnTo>
                    <a:pt x="56" y="58"/>
                  </a:lnTo>
                  <a:lnTo>
                    <a:pt x="38" y="4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4" name="Freeform 693"/>
            <p:cNvSpPr>
              <a:spLocks/>
            </p:cNvSpPr>
            <p:nvPr/>
          </p:nvSpPr>
          <p:spPr bwMode="auto">
            <a:xfrm>
              <a:off x="1492" y="2902"/>
              <a:ext cx="30" cy="38"/>
            </a:xfrm>
            <a:custGeom>
              <a:avLst/>
              <a:gdLst>
                <a:gd name="T0" fmla="*/ 0 w 30"/>
                <a:gd name="T1" fmla="*/ 0 h 38"/>
                <a:gd name="T2" fmla="*/ 6 w 30"/>
                <a:gd name="T3" fmla="*/ 0 h 38"/>
                <a:gd name="T4" fmla="*/ 6 w 30"/>
                <a:gd name="T5" fmla="*/ 6 h 38"/>
                <a:gd name="T6" fmla="*/ 18 w 30"/>
                <a:gd name="T7" fmla="*/ 12 h 38"/>
                <a:gd name="T8" fmla="*/ 24 w 30"/>
                <a:gd name="T9" fmla="*/ 20 h 38"/>
                <a:gd name="T10" fmla="*/ 30 w 30"/>
                <a:gd name="T11" fmla="*/ 26 h 38"/>
                <a:gd name="T12" fmla="*/ 30 w 30"/>
                <a:gd name="T13" fmla="*/ 32 h 38"/>
                <a:gd name="T14" fmla="*/ 30 w 30"/>
                <a:gd name="T15" fmla="*/ 38 h 38"/>
                <a:gd name="T16" fmla="*/ 24 w 30"/>
                <a:gd name="T17" fmla="*/ 38 h 38"/>
                <a:gd name="T18" fmla="*/ 0 w 30"/>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8"/>
                <a:gd name="T32" fmla="*/ 30 w 30"/>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8">
                  <a:moveTo>
                    <a:pt x="0" y="0"/>
                  </a:moveTo>
                  <a:lnTo>
                    <a:pt x="6" y="0"/>
                  </a:lnTo>
                  <a:lnTo>
                    <a:pt x="6" y="6"/>
                  </a:lnTo>
                  <a:lnTo>
                    <a:pt x="18" y="12"/>
                  </a:lnTo>
                  <a:lnTo>
                    <a:pt x="24" y="20"/>
                  </a:lnTo>
                  <a:lnTo>
                    <a:pt x="30" y="26"/>
                  </a:lnTo>
                  <a:lnTo>
                    <a:pt x="30" y="32"/>
                  </a:lnTo>
                  <a:lnTo>
                    <a:pt x="30" y="38"/>
                  </a:lnTo>
                  <a:lnTo>
                    <a:pt x="24" y="3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5" name="Freeform 694"/>
            <p:cNvSpPr>
              <a:spLocks/>
            </p:cNvSpPr>
            <p:nvPr/>
          </p:nvSpPr>
          <p:spPr bwMode="auto">
            <a:xfrm>
              <a:off x="2874" y="2752"/>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6" name="Line 695"/>
            <p:cNvSpPr>
              <a:spLocks noChangeShapeType="1"/>
            </p:cNvSpPr>
            <p:nvPr/>
          </p:nvSpPr>
          <p:spPr bwMode="auto">
            <a:xfrm flipV="1">
              <a:off x="1166" y="1188"/>
              <a:ext cx="8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7" name="Line 696"/>
            <p:cNvSpPr>
              <a:spLocks noChangeShapeType="1"/>
            </p:cNvSpPr>
            <p:nvPr/>
          </p:nvSpPr>
          <p:spPr bwMode="auto">
            <a:xfrm flipV="1">
              <a:off x="1166" y="120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8" name="Line 697"/>
            <p:cNvSpPr>
              <a:spLocks noChangeShapeType="1"/>
            </p:cNvSpPr>
            <p:nvPr/>
          </p:nvSpPr>
          <p:spPr bwMode="auto">
            <a:xfrm flipV="1">
              <a:off x="1178" y="122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9" name="Line 698"/>
            <p:cNvSpPr>
              <a:spLocks noChangeShapeType="1"/>
            </p:cNvSpPr>
            <p:nvPr/>
          </p:nvSpPr>
          <p:spPr bwMode="auto">
            <a:xfrm flipV="1">
              <a:off x="1198" y="1246"/>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0" name="Line 699"/>
            <p:cNvSpPr>
              <a:spLocks noChangeShapeType="1"/>
            </p:cNvSpPr>
            <p:nvPr/>
          </p:nvSpPr>
          <p:spPr bwMode="auto">
            <a:xfrm flipV="1">
              <a:off x="1202" y="1188"/>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1" name="Line 700"/>
            <p:cNvSpPr>
              <a:spLocks noChangeShapeType="1"/>
            </p:cNvSpPr>
            <p:nvPr/>
          </p:nvSpPr>
          <p:spPr bwMode="auto">
            <a:xfrm flipV="1">
              <a:off x="2554" y="2156"/>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2" name="Line 701"/>
            <p:cNvSpPr>
              <a:spLocks noChangeShapeType="1"/>
            </p:cNvSpPr>
            <p:nvPr/>
          </p:nvSpPr>
          <p:spPr bwMode="auto">
            <a:xfrm flipV="1">
              <a:off x="2792" y="2534"/>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3" name="Rectangle 702"/>
            <p:cNvSpPr>
              <a:spLocks noChangeArrowheads="1"/>
            </p:cNvSpPr>
            <p:nvPr/>
          </p:nvSpPr>
          <p:spPr bwMode="auto">
            <a:xfrm>
              <a:off x="1882" y="802"/>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24" name="Rectangle 703"/>
            <p:cNvSpPr>
              <a:spLocks noChangeArrowheads="1"/>
            </p:cNvSpPr>
            <p:nvPr/>
          </p:nvSpPr>
          <p:spPr bwMode="auto">
            <a:xfrm>
              <a:off x="1940"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4925" name="Rectangle 704"/>
            <p:cNvSpPr>
              <a:spLocks noChangeArrowheads="1"/>
            </p:cNvSpPr>
            <p:nvPr/>
          </p:nvSpPr>
          <p:spPr bwMode="auto">
            <a:xfrm>
              <a:off x="2366" y="838"/>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4926" name="Rectangle 705"/>
            <p:cNvSpPr>
              <a:spLocks noChangeArrowheads="1"/>
            </p:cNvSpPr>
            <p:nvPr/>
          </p:nvSpPr>
          <p:spPr bwMode="auto">
            <a:xfrm>
              <a:off x="2432"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4927" name="Freeform 706"/>
            <p:cNvSpPr>
              <a:spLocks/>
            </p:cNvSpPr>
            <p:nvPr/>
          </p:nvSpPr>
          <p:spPr bwMode="auto">
            <a:xfrm>
              <a:off x="2756" y="3032"/>
              <a:ext cx="108" cy="214"/>
            </a:xfrm>
            <a:custGeom>
              <a:avLst/>
              <a:gdLst>
                <a:gd name="T0" fmla="*/ 96 w 108"/>
                <a:gd name="T1" fmla="*/ 214 h 214"/>
                <a:gd name="T2" fmla="*/ 88 w 108"/>
                <a:gd name="T3" fmla="*/ 214 h 214"/>
                <a:gd name="T4" fmla="*/ 82 w 108"/>
                <a:gd name="T5" fmla="*/ 214 h 214"/>
                <a:gd name="T6" fmla="*/ 64 w 108"/>
                <a:gd name="T7" fmla="*/ 208 h 214"/>
                <a:gd name="T8" fmla="*/ 58 w 108"/>
                <a:gd name="T9" fmla="*/ 208 h 214"/>
                <a:gd name="T10" fmla="*/ 52 w 108"/>
                <a:gd name="T11" fmla="*/ 202 h 214"/>
                <a:gd name="T12" fmla="*/ 44 w 108"/>
                <a:gd name="T13" fmla="*/ 196 h 214"/>
                <a:gd name="T14" fmla="*/ 44 w 108"/>
                <a:gd name="T15" fmla="*/ 190 h 214"/>
                <a:gd name="T16" fmla="*/ 38 w 108"/>
                <a:gd name="T17" fmla="*/ 190 h 214"/>
                <a:gd name="T18" fmla="*/ 32 w 108"/>
                <a:gd name="T19" fmla="*/ 182 h 214"/>
                <a:gd name="T20" fmla="*/ 32 w 108"/>
                <a:gd name="T21" fmla="*/ 176 h 214"/>
                <a:gd name="T22" fmla="*/ 26 w 108"/>
                <a:gd name="T23" fmla="*/ 176 h 214"/>
                <a:gd name="T24" fmla="*/ 26 w 108"/>
                <a:gd name="T25" fmla="*/ 170 h 214"/>
                <a:gd name="T26" fmla="*/ 20 w 108"/>
                <a:gd name="T27" fmla="*/ 164 h 214"/>
                <a:gd name="T28" fmla="*/ 20 w 108"/>
                <a:gd name="T29" fmla="*/ 156 h 214"/>
                <a:gd name="T30" fmla="*/ 20 w 108"/>
                <a:gd name="T31" fmla="*/ 150 h 214"/>
                <a:gd name="T32" fmla="*/ 12 w 108"/>
                <a:gd name="T33" fmla="*/ 144 h 214"/>
                <a:gd name="T34" fmla="*/ 12 w 108"/>
                <a:gd name="T35" fmla="*/ 136 h 214"/>
                <a:gd name="T36" fmla="*/ 12 w 108"/>
                <a:gd name="T37" fmla="*/ 130 h 214"/>
                <a:gd name="T38" fmla="*/ 12 w 108"/>
                <a:gd name="T39" fmla="*/ 124 h 214"/>
                <a:gd name="T40" fmla="*/ 12 w 108"/>
                <a:gd name="T41" fmla="*/ 116 h 214"/>
                <a:gd name="T42" fmla="*/ 12 w 108"/>
                <a:gd name="T43" fmla="*/ 110 h 214"/>
                <a:gd name="T44" fmla="*/ 6 w 108"/>
                <a:gd name="T45" fmla="*/ 110 h 214"/>
                <a:gd name="T46" fmla="*/ 6 w 108"/>
                <a:gd name="T47" fmla="*/ 104 h 214"/>
                <a:gd name="T48" fmla="*/ 6 w 108"/>
                <a:gd name="T49" fmla="*/ 98 h 214"/>
                <a:gd name="T50" fmla="*/ 6 w 108"/>
                <a:gd name="T51" fmla="*/ 90 h 214"/>
                <a:gd name="T52" fmla="*/ 6 w 108"/>
                <a:gd name="T53" fmla="*/ 78 h 214"/>
                <a:gd name="T54" fmla="*/ 6 w 108"/>
                <a:gd name="T55" fmla="*/ 64 h 214"/>
                <a:gd name="T56" fmla="*/ 0 w 108"/>
                <a:gd name="T57" fmla="*/ 64 h 214"/>
                <a:gd name="T58" fmla="*/ 0 w 108"/>
                <a:gd name="T59" fmla="*/ 58 h 214"/>
                <a:gd name="T60" fmla="*/ 6 w 108"/>
                <a:gd name="T61" fmla="*/ 46 h 214"/>
                <a:gd name="T62" fmla="*/ 6 w 108"/>
                <a:gd name="T63" fmla="*/ 38 h 214"/>
                <a:gd name="T64" fmla="*/ 6 w 108"/>
                <a:gd name="T65" fmla="*/ 32 h 214"/>
                <a:gd name="T66" fmla="*/ 6 w 108"/>
                <a:gd name="T67" fmla="*/ 24 h 214"/>
                <a:gd name="T68" fmla="*/ 6 w 108"/>
                <a:gd name="T69" fmla="*/ 18 h 214"/>
                <a:gd name="T70" fmla="*/ 6 w 108"/>
                <a:gd name="T71" fmla="*/ 12 h 214"/>
                <a:gd name="T72" fmla="*/ 12 w 108"/>
                <a:gd name="T73" fmla="*/ 0 h 214"/>
                <a:gd name="T74" fmla="*/ 20 w 108"/>
                <a:gd name="T75" fmla="*/ 0 h 214"/>
                <a:gd name="T76" fmla="*/ 26 w 108"/>
                <a:gd name="T77" fmla="*/ 0 h 214"/>
                <a:gd name="T78" fmla="*/ 64 w 108"/>
                <a:gd name="T79" fmla="*/ 18 h 214"/>
                <a:gd name="T80" fmla="*/ 64 w 108"/>
                <a:gd name="T81" fmla="*/ 24 h 214"/>
                <a:gd name="T82" fmla="*/ 70 w 108"/>
                <a:gd name="T83" fmla="*/ 32 h 214"/>
                <a:gd name="T84" fmla="*/ 70 w 108"/>
                <a:gd name="T85" fmla="*/ 38 h 214"/>
                <a:gd name="T86" fmla="*/ 70 w 108"/>
                <a:gd name="T87" fmla="*/ 46 h 214"/>
                <a:gd name="T88" fmla="*/ 70 w 108"/>
                <a:gd name="T89" fmla="*/ 52 h 214"/>
                <a:gd name="T90" fmla="*/ 76 w 108"/>
                <a:gd name="T91" fmla="*/ 58 h 214"/>
                <a:gd name="T92" fmla="*/ 76 w 108"/>
                <a:gd name="T93" fmla="*/ 64 h 214"/>
                <a:gd name="T94" fmla="*/ 82 w 108"/>
                <a:gd name="T95" fmla="*/ 72 h 214"/>
                <a:gd name="T96" fmla="*/ 102 w 108"/>
                <a:gd name="T97" fmla="*/ 110 h 214"/>
                <a:gd name="T98" fmla="*/ 102 w 108"/>
                <a:gd name="T99" fmla="*/ 116 h 214"/>
                <a:gd name="T100" fmla="*/ 102 w 108"/>
                <a:gd name="T101" fmla="*/ 124 h 214"/>
                <a:gd name="T102" fmla="*/ 108 w 108"/>
                <a:gd name="T103" fmla="*/ 130 h 214"/>
                <a:gd name="T104" fmla="*/ 108 w 108"/>
                <a:gd name="T105" fmla="*/ 136 h 214"/>
                <a:gd name="T106" fmla="*/ 108 w 108"/>
                <a:gd name="T107" fmla="*/ 144 h 214"/>
                <a:gd name="T108" fmla="*/ 108 w 108"/>
                <a:gd name="T109" fmla="*/ 150 h 214"/>
                <a:gd name="T110" fmla="*/ 108 w 108"/>
                <a:gd name="T111" fmla="*/ 156 h 214"/>
                <a:gd name="T112" fmla="*/ 108 w 108"/>
                <a:gd name="T113" fmla="*/ 164 h 214"/>
                <a:gd name="T114" fmla="*/ 108 w 108"/>
                <a:gd name="T115" fmla="*/ 170 h 214"/>
                <a:gd name="T116" fmla="*/ 108 w 108"/>
                <a:gd name="T117" fmla="*/ 176 h 214"/>
                <a:gd name="T118" fmla="*/ 108 w 108"/>
                <a:gd name="T119" fmla="*/ 196 h 214"/>
                <a:gd name="T120" fmla="*/ 108 w 108"/>
                <a:gd name="T121" fmla="*/ 202 h 214"/>
                <a:gd name="T122" fmla="*/ 102 w 108"/>
                <a:gd name="T123" fmla="*/ 208 h 214"/>
                <a:gd name="T124" fmla="*/ 96 w 108"/>
                <a:gd name="T125" fmla="*/ 214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14"/>
                <a:gd name="T191" fmla="*/ 108 w 108"/>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14">
                  <a:moveTo>
                    <a:pt x="96" y="214"/>
                  </a:moveTo>
                  <a:lnTo>
                    <a:pt x="88" y="214"/>
                  </a:lnTo>
                  <a:lnTo>
                    <a:pt x="82" y="214"/>
                  </a:lnTo>
                  <a:lnTo>
                    <a:pt x="64" y="208"/>
                  </a:lnTo>
                  <a:lnTo>
                    <a:pt x="58" y="208"/>
                  </a:lnTo>
                  <a:lnTo>
                    <a:pt x="52" y="202"/>
                  </a:lnTo>
                  <a:lnTo>
                    <a:pt x="44" y="196"/>
                  </a:lnTo>
                  <a:lnTo>
                    <a:pt x="44" y="190"/>
                  </a:lnTo>
                  <a:lnTo>
                    <a:pt x="38" y="190"/>
                  </a:lnTo>
                  <a:lnTo>
                    <a:pt x="32" y="182"/>
                  </a:lnTo>
                  <a:lnTo>
                    <a:pt x="32" y="176"/>
                  </a:lnTo>
                  <a:lnTo>
                    <a:pt x="26" y="176"/>
                  </a:lnTo>
                  <a:lnTo>
                    <a:pt x="26" y="170"/>
                  </a:lnTo>
                  <a:lnTo>
                    <a:pt x="20" y="164"/>
                  </a:lnTo>
                  <a:lnTo>
                    <a:pt x="20" y="156"/>
                  </a:lnTo>
                  <a:lnTo>
                    <a:pt x="20" y="150"/>
                  </a:lnTo>
                  <a:lnTo>
                    <a:pt x="12" y="144"/>
                  </a:lnTo>
                  <a:lnTo>
                    <a:pt x="12" y="136"/>
                  </a:lnTo>
                  <a:lnTo>
                    <a:pt x="12" y="130"/>
                  </a:lnTo>
                  <a:lnTo>
                    <a:pt x="12" y="124"/>
                  </a:lnTo>
                  <a:lnTo>
                    <a:pt x="12" y="116"/>
                  </a:lnTo>
                  <a:lnTo>
                    <a:pt x="12" y="110"/>
                  </a:lnTo>
                  <a:lnTo>
                    <a:pt x="6" y="110"/>
                  </a:lnTo>
                  <a:lnTo>
                    <a:pt x="6" y="104"/>
                  </a:lnTo>
                  <a:lnTo>
                    <a:pt x="6" y="98"/>
                  </a:lnTo>
                  <a:lnTo>
                    <a:pt x="6" y="90"/>
                  </a:lnTo>
                  <a:lnTo>
                    <a:pt x="6" y="78"/>
                  </a:lnTo>
                  <a:lnTo>
                    <a:pt x="6" y="64"/>
                  </a:lnTo>
                  <a:lnTo>
                    <a:pt x="0" y="64"/>
                  </a:lnTo>
                  <a:lnTo>
                    <a:pt x="0" y="58"/>
                  </a:lnTo>
                  <a:lnTo>
                    <a:pt x="6" y="46"/>
                  </a:lnTo>
                  <a:lnTo>
                    <a:pt x="6" y="38"/>
                  </a:lnTo>
                  <a:lnTo>
                    <a:pt x="6" y="32"/>
                  </a:lnTo>
                  <a:lnTo>
                    <a:pt x="6" y="24"/>
                  </a:lnTo>
                  <a:lnTo>
                    <a:pt x="6" y="18"/>
                  </a:lnTo>
                  <a:lnTo>
                    <a:pt x="6" y="12"/>
                  </a:lnTo>
                  <a:lnTo>
                    <a:pt x="12" y="0"/>
                  </a:lnTo>
                  <a:lnTo>
                    <a:pt x="20" y="0"/>
                  </a:lnTo>
                  <a:lnTo>
                    <a:pt x="26" y="0"/>
                  </a:lnTo>
                  <a:lnTo>
                    <a:pt x="64" y="18"/>
                  </a:lnTo>
                  <a:lnTo>
                    <a:pt x="64" y="24"/>
                  </a:lnTo>
                  <a:lnTo>
                    <a:pt x="70" y="32"/>
                  </a:lnTo>
                  <a:lnTo>
                    <a:pt x="70" y="38"/>
                  </a:lnTo>
                  <a:lnTo>
                    <a:pt x="70" y="46"/>
                  </a:lnTo>
                  <a:lnTo>
                    <a:pt x="70" y="52"/>
                  </a:lnTo>
                  <a:lnTo>
                    <a:pt x="76" y="58"/>
                  </a:lnTo>
                  <a:lnTo>
                    <a:pt x="76" y="64"/>
                  </a:lnTo>
                  <a:lnTo>
                    <a:pt x="82" y="72"/>
                  </a:lnTo>
                  <a:lnTo>
                    <a:pt x="102" y="110"/>
                  </a:lnTo>
                  <a:lnTo>
                    <a:pt x="102" y="116"/>
                  </a:lnTo>
                  <a:lnTo>
                    <a:pt x="102" y="124"/>
                  </a:lnTo>
                  <a:lnTo>
                    <a:pt x="108" y="130"/>
                  </a:lnTo>
                  <a:lnTo>
                    <a:pt x="108" y="136"/>
                  </a:lnTo>
                  <a:lnTo>
                    <a:pt x="108" y="144"/>
                  </a:lnTo>
                  <a:lnTo>
                    <a:pt x="108" y="150"/>
                  </a:lnTo>
                  <a:lnTo>
                    <a:pt x="108" y="156"/>
                  </a:lnTo>
                  <a:lnTo>
                    <a:pt x="108" y="164"/>
                  </a:lnTo>
                  <a:lnTo>
                    <a:pt x="108" y="170"/>
                  </a:lnTo>
                  <a:lnTo>
                    <a:pt x="108" y="176"/>
                  </a:lnTo>
                  <a:lnTo>
                    <a:pt x="108" y="196"/>
                  </a:lnTo>
                  <a:lnTo>
                    <a:pt x="108" y="202"/>
                  </a:lnTo>
                  <a:lnTo>
                    <a:pt x="102" y="208"/>
                  </a:lnTo>
                  <a:lnTo>
                    <a:pt x="96" y="2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59" name="Rectangle 707"/>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60" name="Rectangle 708"/>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4761" name="Rectangle 709"/>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4762" name="Rectangle 710"/>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4763" name="Rectangle 711"/>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1993</a:t>
            </a:r>
            <a:endParaRPr lang="en-US" altLang="en-US" smtClean="0">
              <a:solidFill>
                <a:srgbClr val="FFFFFF"/>
              </a:solidFill>
              <a:effectLst/>
              <a:latin typeface="Times New Roman" pitchFamily="18" charset="0"/>
            </a:endParaRPr>
          </a:p>
        </p:txBody>
      </p:sp>
      <p:grpSp>
        <p:nvGrpSpPr>
          <p:cNvPr id="74764" name="Group 712"/>
          <p:cNvGrpSpPr>
            <a:grpSpLocks/>
          </p:cNvGrpSpPr>
          <p:nvPr/>
        </p:nvGrpSpPr>
        <p:grpSpPr bwMode="auto">
          <a:xfrm>
            <a:off x="200025" y="6489700"/>
            <a:ext cx="1066800" cy="260350"/>
            <a:chOff x="126" y="4088"/>
            <a:chExt cx="672" cy="164"/>
          </a:xfrm>
        </p:grpSpPr>
        <p:grpSp>
          <p:nvGrpSpPr>
            <p:cNvPr id="74766" name="Group 713"/>
            <p:cNvGrpSpPr>
              <a:grpSpLocks/>
            </p:cNvGrpSpPr>
            <p:nvPr/>
          </p:nvGrpSpPr>
          <p:grpSpPr bwMode="auto">
            <a:xfrm>
              <a:off x="328" y="4088"/>
              <a:ext cx="470" cy="164"/>
              <a:chOff x="328" y="4088"/>
              <a:chExt cx="470" cy="164"/>
            </a:xfrm>
          </p:grpSpPr>
          <p:sp>
            <p:nvSpPr>
              <p:cNvPr id="74774" name="Freeform 714"/>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5" name="Freeform 715"/>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6" name="Freeform 716"/>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7" name="Freeform 717"/>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67" name="Freeform 718"/>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68" name="Freeform 719"/>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69" name="Freeform 720"/>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0" name="Freeform 721"/>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1" name="Freeform 722"/>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2" name="Freeform 723"/>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3" name="Freeform 724"/>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65" name="Text Box 725"/>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2846038461"/>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9372600" cy="7029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0"/>
            <a:ext cx="7419975"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0" name="Group 4"/>
          <p:cNvGrpSpPr>
            <a:grpSpLocks/>
          </p:cNvGrpSpPr>
          <p:nvPr/>
        </p:nvGrpSpPr>
        <p:grpSpPr bwMode="auto">
          <a:xfrm>
            <a:off x="87313" y="625475"/>
            <a:ext cx="5224462" cy="5545138"/>
            <a:chOff x="55" y="394"/>
            <a:chExt cx="3291" cy="3493"/>
          </a:xfrm>
        </p:grpSpPr>
        <p:sp>
          <p:nvSpPr>
            <p:cNvPr id="76441" name="Line 5"/>
            <p:cNvSpPr>
              <a:spLocks noChangeShapeType="1"/>
            </p:cNvSpPr>
            <p:nvPr/>
          </p:nvSpPr>
          <p:spPr bwMode="auto">
            <a:xfrm flipH="1" flipV="1">
              <a:off x="3178" y="295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2" name="Freeform 6"/>
            <p:cNvSpPr>
              <a:spLocks/>
            </p:cNvSpPr>
            <p:nvPr/>
          </p:nvSpPr>
          <p:spPr bwMode="auto">
            <a:xfrm>
              <a:off x="3171" y="2956"/>
              <a:ext cx="15" cy="6"/>
            </a:xfrm>
            <a:custGeom>
              <a:avLst/>
              <a:gdLst>
                <a:gd name="T0" fmla="*/ 7 w 15"/>
                <a:gd name="T1" fmla="*/ 6 h 6"/>
                <a:gd name="T2" fmla="*/ 0 w 15"/>
                <a:gd name="T3" fmla="*/ 6 h 6"/>
                <a:gd name="T4" fmla="*/ 0 w 15"/>
                <a:gd name="T5" fmla="*/ 0 h 6"/>
                <a:gd name="T6" fmla="*/ 7 w 15"/>
                <a:gd name="T7" fmla="*/ 0 h 6"/>
                <a:gd name="T8" fmla="*/ 15 w 15"/>
                <a:gd name="T9" fmla="*/ 0 h 6"/>
                <a:gd name="T10" fmla="*/ 15 w 15"/>
                <a:gd name="T11" fmla="*/ 6 h 6"/>
                <a:gd name="T12" fmla="*/ 7 w 15"/>
                <a:gd name="T13" fmla="*/ 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7" y="6"/>
                  </a:moveTo>
                  <a:lnTo>
                    <a:pt x="0" y="6"/>
                  </a:lnTo>
                  <a:lnTo>
                    <a:pt x="0" y="0"/>
                  </a:lnTo>
                  <a:lnTo>
                    <a:pt x="7" y="0"/>
                  </a:lnTo>
                  <a:lnTo>
                    <a:pt x="15" y="0"/>
                  </a:lnTo>
                  <a:lnTo>
                    <a:pt x="15" y="6"/>
                  </a:lnTo>
                  <a:lnTo>
                    <a:pt x="7"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3" name="Line 7"/>
            <p:cNvSpPr>
              <a:spLocks noChangeShapeType="1"/>
            </p:cNvSpPr>
            <p:nvPr/>
          </p:nvSpPr>
          <p:spPr bwMode="auto">
            <a:xfrm flipV="1">
              <a:off x="1275" y="588"/>
              <a:ext cx="6" cy="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4" name="Freeform 8"/>
            <p:cNvSpPr>
              <a:spLocks/>
            </p:cNvSpPr>
            <p:nvPr/>
          </p:nvSpPr>
          <p:spPr bwMode="auto">
            <a:xfrm>
              <a:off x="1275" y="590"/>
              <a:ext cx="6" cy="7"/>
            </a:xfrm>
            <a:custGeom>
              <a:avLst/>
              <a:gdLst>
                <a:gd name="T0" fmla="*/ 6 w 6"/>
                <a:gd name="T1" fmla="*/ 7 h 7"/>
                <a:gd name="T2" fmla="*/ 0 w 6"/>
                <a:gd name="T3" fmla="*/ 7 h 7"/>
                <a:gd name="T4" fmla="*/ 6 w 6"/>
                <a:gd name="T5" fmla="*/ 7 h 7"/>
                <a:gd name="T6" fmla="*/ 6 w 6"/>
                <a:gd name="T7" fmla="*/ 0 h 7"/>
                <a:gd name="T8" fmla="*/ 6 w 6"/>
                <a:gd name="T9" fmla="*/ 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7"/>
                  </a:moveTo>
                  <a:lnTo>
                    <a:pt x="0" y="7"/>
                  </a:lnTo>
                  <a:lnTo>
                    <a:pt x="6" y="7"/>
                  </a:lnTo>
                  <a:lnTo>
                    <a:pt x="6" y="0"/>
                  </a:lnTo>
                  <a:lnTo>
                    <a:pt x="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5" name="Line 9"/>
            <p:cNvSpPr>
              <a:spLocks noChangeShapeType="1"/>
            </p:cNvSpPr>
            <p:nvPr/>
          </p:nvSpPr>
          <p:spPr bwMode="auto">
            <a:xfrm flipV="1">
              <a:off x="1212" y="740"/>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6" name="Rectangle 10"/>
            <p:cNvSpPr>
              <a:spLocks noChangeArrowheads="1"/>
            </p:cNvSpPr>
            <p:nvPr/>
          </p:nvSpPr>
          <p:spPr bwMode="auto">
            <a:xfrm>
              <a:off x="1212" y="742"/>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447" name="Line 11"/>
            <p:cNvSpPr>
              <a:spLocks noChangeShapeType="1"/>
            </p:cNvSpPr>
            <p:nvPr/>
          </p:nvSpPr>
          <p:spPr bwMode="auto">
            <a:xfrm flipV="1">
              <a:off x="1097" y="1052"/>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8" name="Line 12"/>
            <p:cNvSpPr>
              <a:spLocks noChangeShapeType="1"/>
            </p:cNvSpPr>
            <p:nvPr/>
          </p:nvSpPr>
          <p:spPr bwMode="auto">
            <a:xfrm flipV="1">
              <a:off x="1091" y="1080"/>
              <a:ext cx="26"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9" name="Line 13"/>
            <p:cNvSpPr>
              <a:spLocks noChangeShapeType="1"/>
            </p:cNvSpPr>
            <p:nvPr/>
          </p:nvSpPr>
          <p:spPr bwMode="auto">
            <a:xfrm flipV="1">
              <a:off x="1091" y="1109"/>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0" name="Line 14"/>
            <p:cNvSpPr>
              <a:spLocks noChangeShapeType="1"/>
            </p:cNvSpPr>
            <p:nvPr/>
          </p:nvSpPr>
          <p:spPr bwMode="auto">
            <a:xfrm flipV="1">
              <a:off x="1091" y="1138"/>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1" name="Line 15"/>
            <p:cNvSpPr>
              <a:spLocks noChangeShapeType="1"/>
            </p:cNvSpPr>
            <p:nvPr/>
          </p:nvSpPr>
          <p:spPr bwMode="auto">
            <a:xfrm flipV="1">
              <a:off x="1082" y="1175"/>
              <a:ext cx="15"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2" name="Freeform 16"/>
            <p:cNvSpPr>
              <a:spLocks/>
            </p:cNvSpPr>
            <p:nvPr/>
          </p:nvSpPr>
          <p:spPr bwMode="auto">
            <a:xfrm>
              <a:off x="1082" y="1037"/>
              <a:ext cx="35" cy="158"/>
            </a:xfrm>
            <a:custGeom>
              <a:avLst/>
              <a:gdLst>
                <a:gd name="T0" fmla="*/ 15 w 35"/>
                <a:gd name="T1" fmla="*/ 0 h 158"/>
                <a:gd name="T2" fmla="*/ 21 w 35"/>
                <a:gd name="T3" fmla="*/ 0 h 158"/>
                <a:gd name="T4" fmla="*/ 29 w 35"/>
                <a:gd name="T5" fmla="*/ 6 h 158"/>
                <a:gd name="T6" fmla="*/ 29 w 35"/>
                <a:gd name="T7" fmla="*/ 15 h 158"/>
                <a:gd name="T8" fmla="*/ 35 w 35"/>
                <a:gd name="T9" fmla="*/ 29 h 158"/>
                <a:gd name="T10" fmla="*/ 35 w 35"/>
                <a:gd name="T11" fmla="*/ 35 h 158"/>
                <a:gd name="T12" fmla="*/ 35 w 35"/>
                <a:gd name="T13" fmla="*/ 43 h 158"/>
                <a:gd name="T14" fmla="*/ 35 w 35"/>
                <a:gd name="T15" fmla="*/ 52 h 158"/>
                <a:gd name="T16" fmla="*/ 35 w 35"/>
                <a:gd name="T17" fmla="*/ 58 h 158"/>
                <a:gd name="T18" fmla="*/ 35 w 35"/>
                <a:gd name="T19" fmla="*/ 66 h 158"/>
                <a:gd name="T20" fmla="*/ 29 w 35"/>
                <a:gd name="T21" fmla="*/ 72 h 158"/>
                <a:gd name="T22" fmla="*/ 29 w 35"/>
                <a:gd name="T23" fmla="*/ 80 h 158"/>
                <a:gd name="T24" fmla="*/ 29 w 35"/>
                <a:gd name="T25" fmla="*/ 86 h 158"/>
                <a:gd name="T26" fmla="*/ 29 w 35"/>
                <a:gd name="T27" fmla="*/ 95 h 158"/>
                <a:gd name="T28" fmla="*/ 21 w 35"/>
                <a:gd name="T29" fmla="*/ 109 h 158"/>
                <a:gd name="T30" fmla="*/ 21 w 35"/>
                <a:gd name="T31" fmla="*/ 115 h 158"/>
                <a:gd name="T32" fmla="*/ 21 w 35"/>
                <a:gd name="T33" fmla="*/ 123 h 158"/>
                <a:gd name="T34" fmla="*/ 15 w 35"/>
                <a:gd name="T35" fmla="*/ 129 h 158"/>
                <a:gd name="T36" fmla="*/ 15 w 35"/>
                <a:gd name="T37" fmla="*/ 138 h 158"/>
                <a:gd name="T38" fmla="*/ 15 w 35"/>
                <a:gd name="T39" fmla="*/ 144 h 158"/>
                <a:gd name="T40" fmla="*/ 7 w 35"/>
                <a:gd name="T41" fmla="*/ 152 h 158"/>
                <a:gd name="T42" fmla="*/ 0 w 35"/>
                <a:gd name="T43" fmla="*/ 158 h 158"/>
                <a:gd name="T44" fmla="*/ 15 w 35"/>
                <a:gd name="T45" fmla="*/ 0 h 1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
                <a:gd name="T70" fmla="*/ 0 h 158"/>
                <a:gd name="T71" fmla="*/ 35 w 35"/>
                <a:gd name="T72" fmla="*/ 158 h 1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 h="158">
                  <a:moveTo>
                    <a:pt x="15" y="0"/>
                  </a:moveTo>
                  <a:lnTo>
                    <a:pt x="21" y="0"/>
                  </a:lnTo>
                  <a:lnTo>
                    <a:pt x="29" y="6"/>
                  </a:lnTo>
                  <a:lnTo>
                    <a:pt x="29" y="15"/>
                  </a:lnTo>
                  <a:lnTo>
                    <a:pt x="35" y="29"/>
                  </a:lnTo>
                  <a:lnTo>
                    <a:pt x="35" y="35"/>
                  </a:lnTo>
                  <a:lnTo>
                    <a:pt x="35" y="43"/>
                  </a:lnTo>
                  <a:lnTo>
                    <a:pt x="35" y="52"/>
                  </a:lnTo>
                  <a:lnTo>
                    <a:pt x="35" y="58"/>
                  </a:lnTo>
                  <a:lnTo>
                    <a:pt x="35" y="66"/>
                  </a:lnTo>
                  <a:lnTo>
                    <a:pt x="29" y="72"/>
                  </a:lnTo>
                  <a:lnTo>
                    <a:pt x="29" y="80"/>
                  </a:lnTo>
                  <a:lnTo>
                    <a:pt x="29" y="86"/>
                  </a:lnTo>
                  <a:lnTo>
                    <a:pt x="29" y="95"/>
                  </a:lnTo>
                  <a:lnTo>
                    <a:pt x="21" y="109"/>
                  </a:lnTo>
                  <a:lnTo>
                    <a:pt x="21" y="115"/>
                  </a:lnTo>
                  <a:lnTo>
                    <a:pt x="21" y="123"/>
                  </a:lnTo>
                  <a:lnTo>
                    <a:pt x="15" y="129"/>
                  </a:lnTo>
                  <a:lnTo>
                    <a:pt x="15" y="138"/>
                  </a:lnTo>
                  <a:lnTo>
                    <a:pt x="15" y="144"/>
                  </a:lnTo>
                  <a:lnTo>
                    <a:pt x="7" y="152"/>
                  </a:lnTo>
                  <a:lnTo>
                    <a:pt x="0" y="158"/>
                  </a:lnTo>
                  <a:lnTo>
                    <a:pt x="15"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3" name="Line 17"/>
            <p:cNvSpPr>
              <a:spLocks noChangeShapeType="1"/>
            </p:cNvSpPr>
            <p:nvPr/>
          </p:nvSpPr>
          <p:spPr bwMode="auto">
            <a:xfrm>
              <a:off x="1312" y="277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4" name="Freeform 18"/>
            <p:cNvSpPr>
              <a:spLocks/>
            </p:cNvSpPr>
            <p:nvPr/>
          </p:nvSpPr>
          <p:spPr bwMode="auto">
            <a:xfrm>
              <a:off x="1304" y="2768"/>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5" name="Line 19"/>
            <p:cNvSpPr>
              <a:spLocks noChangeShapeType="1"/>
            </p:cNvSpPr>
            <p:nvPr/>
          </p:nvSpPr>
          <p:spPr bwMode="auto">
            <a:xfrm flipV="1">
              <a:off x="705" y="1695"/>
              <a:ext cx="27"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6" name="Line 20"/>
            <p:cNvSpPr>
              <a:spLocks noChangeShapeType="1"/>
            </p:cNvSpPr>
            <p:nvPr/>
          </p:nvSpPr>
          <p:spPr bwMode="auto">
            <a:xfrm flipV="1">
              <a:off x="691" y="1710"/>
              <a:ext cx="63"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7" name="Line 21"/>
            <p:cNvSpPr>
              <a:spLocks noChangeShapeType="1"/>
            </p:cNvSpPr>
            <p:nvPr/>
          </p:nvSpPr>
          <p:spPr bwMode="auto">
            <a:xfrm flipV="1">
              <a:off x="697" y="1732"/>
              <a:ext cx="57" cy="3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8" name="Line 22"/>
            <p:cNvSpPr>
              <a:spLocks noChangeShapeType="1"/>
            </p:cNvSpPr>
            <p:nvPr/>
          </p:nvSpPr>
          <p:spPr bwMode="auto">
            <a:xfrm flipV="1">
              <a:off x="711" y="1767"/>
              <a:ext cx="43"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9" name="Line 23"/>
            <p:cNvSpPr>
              <a:spLocks noChangeShapeType="1"/>
            </p:cNvSpPr>
            <p:nvPr/>
          </p:nvSpPr>
          <p:spPr bwMode="auto">
            <a:xfrm flipV="1">
              <a:off x="720" y="1796"/>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0" name="Freeform 24"/>
            <p:cNvSpPr>
              <a:spLocks/>
            </p:cNvSpPr>
            <p:nvPr/>
          </p:nvSpPr>
          <p:spPr bwMode="auto">
            <a:xfrm>
              <a:off x="685" y="1697"/>
              <a:ext cx="69" cy="113"/>
            </a:xfrm>
            <a:custGeom>
              <a:avLst/>
              <a:gdLst>
                <a:gd name="T0" fmla="*/ 0 w 69"/>
                <a:gd name="T1" fmla="*/ 35 h 113"/>
                <a:gd name="T2" fmla="*/ 6 w 69"/>
                <a:gd name="T3" fmla="*/ 35 h 113"/>
                <a:gd name="T4" fmla="*/ 12 w 69"/>
                <a:gd name="T5" fmla="*/ 27 h 113"/>
                <a:gd name="T6" fmla="*/ 18 w 69"/>
                <a:gd name="T7" fmla="*/ 13 h 113"/>
                <a:gd name="T8" fmla="*/ 26 w 69"/>
                <a:gd name="T9" fmla="*/ 7 h 113"/>
                <a:gd name="T10" fmla="*/ 33 w 69"/>
                <a:gd name="T11" fmla="*/ 0 h 113"/>
                <a:gd name="T12" fmla="*/ 41 w 69"/>
                <a:gd name="T13" fmla="*/ 0 h 113"/>
                <a:gd name="T14" fmla="*/ 55 w 69"/>
                <a:gd name="T15" fmla="*/ 0 h 113"/>
                <a:gd name="T16" fmla="*/ 61 w 69"/>
                <a:gd name="T17" fmla="*/ 0 h 113"/>
                <a:gd name="T18" fmla="*/ 69 w 69"/>
                <a:gd name="T19" fmla="*/ 7 h 113"/>
                <a:gd name="T20" fmla="*/ 69 w 69"/>
                <a:gd name="T21" fmla="*/ 13 h 113"/>
                <a:gd name="T22" fmla="*/ 69 w 69"/>
                <a:gd name="T23" fmla="*/ 27 h 113"/>
                <a:gd name="T24" fmla="*/ 69 w 69"/>
                <a:gd name="T25" fmla="*/ 35 h 113"/>
                <a:gd name="T26" fmla="*/ 69 w 69"/>
                <a:gd name="T27" fmla="*/ 56 h 113"/>
                <a:gd name="T28" fmla="*/ 69 w 69"/>
                <a:gd name="T29" fmla="*/ 64 h 113"/>
                <a:gd name="T30" fmla="*/ 69 w 69"/>
                <a:gd name="T31" fmla="*/ 78 h 113"/>
                <a:gd name="T32" fmla="*/ 61 w 69"/>
                <a:gd name="T33" fmla="*/ 93 h 113"/>
                <a:gd name="T34" fmla="*/ 61 w 69"/>
                <a:gd name="T35" fmla="*/ 107 h 113"/>
                <a:gd name="T36" fmla="*/ 55 w 69"/>
                <a:gd name="T37" fmla="*/ 113 h 113"/>
                <a:gd name="T38" fmla="*/ 41 w 69"/>
                <a:gd name="T39" fmla="*/ 113 h 113"/>
                <a:gd name="T40" fmla="*/ 33 w 69"/>
                <a:gd name="T41" fmla="*/ 113 h 113"/>
                <a:gd name="T42" fmla="*/ 0 w 69"/>
                <a:gd name="T43" fmla="*/ 35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
                <a:gd name="T67" fmla="*/ 0 h 113"/>
                <a:gd name="T68" fmla="*/ 69 w 69"/>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 h="113">
                  <a:moveTo>
                    <a:pt x="0" y="35"/>
                  </a:moveTo>
                  <a:lnTo>
                    <a:pt x="6" y="35"/>
                  </a:lnTo>
                  <a:lnTo>
                    <a:pt x="12" y="27"/>
                  </a:lnTo>
                  <a:lnTo>
                    <a:pt x="18" y="13"/>
                  </a:lnTo>
                  <a:lnTo>
                    <a:pt x="26" y="7"/>
                  </a:lnTo>
                  <a:lnTo>
                    <a:pt x="33" y="0"/>
                  </a:lnTo>
                  <a:lnTo>
                    <a:pt x="41" y="0"/>
                  </a:lnTo>
                  <a:lnTo>
                    <a:pt x="55" y="0"/>
                  </a:lnTo>
                  <a:lnTo>
                    <a:pt x="61" y="0"/>
                  </a:lnTo>
                  <a:lnTo>
                    <a:pt x="69" y="7"/>
                  </a:lnTo>
                  <a:lnTo>
                    <a:pt x="69" y="13"/>
                  </a:lnTo>
                  <a:lnTo>
                    <a:pt x="69" y="27"/>
                  </a:lnTo>
                  <a:lnTo>
                    <a:pt x="69" y="35"/>
                  </a:lnTo>
                  <a:lnTo>
                    <a:pt x="69" y="56"/>
                  </a:lnTo>
                  <a:lnTo>
                    <a:pt x="69" y="64"/>
                  </a:lnTo>
                  <a:lnTo>
                    <a:pt x="69" y="78"/>
                  </a:lnTo>
                  <a:lnTo>
                    <a:pt x="61" y="93"/>
                  </a:lnTo>
                  <a:lnTo>
                    <a:pt x="61" y="107"/>
                  </a:lnTo>
                  <a:lnTo>
                    <a:pt x="55" y="113"/>
                  </a:lnTo>
                  <a:lnTo>
                    <a:pt x="41" y="113"/>
                  </a:lnTo>
                  <a:lnTo>
                    <a:pt x="33" y="113"/>
                  </a:lnTo>
                  <a:lnTo>
                    <a:pt x="0"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1" name="Line 25"/>
            <p:cNvSpPr>
              <a:spLocks noChangeShapeType="1"/>
            </p:cNvSpPr>
            <p:nvPr/>
          </p:nvSpPr>
          <p:spPr bwMode="auto">
            <a:xfrm flipV="1">
              <a:off x="1775" y="1775"/>
              <a:ext cx="56"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2" name="Line 26"/>
            <p:cNvSpPr>
              <a:spLocks noChangeShapeType="1"/>
            </p:cNvSpPr>
            <p:nvPr/>
          </p:nvSpPr>
          <p:spPr bwMode="auto">
            <a:xfrm flipV="1">
              <a:off x="1761" y="1781"/>
              <a:ext cx="105"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3" name="Line 27"/>
            <p:cNvSpPr>
              <a:spLocks noChangeShapeType="1"/>
            </p:cNvSpPr>
            <p:nvPr/>
          </p:nvSpPr>
          <p:spPr bwMode="auto">
            <a:xfrm flipV="1">
              <a:off x="1753" y="1781"/>
              <a:ext cx="164"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4" name="Line 28"/>
            <p:cNvSpPr>
              <a:spLocks noChangeShapeType="1"/>
            </p:cNvSpPr>
            <p:nvPr/>
          </p:nvSpPr>
          <p:spPr bwMode="auto">
            <a:xfrm flipV="1">
              <a:off x="1732" y="1781"/>
              <a:ext cx="228" cy="1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5" name="Line 29"/>
            <p:cNvSpPr>
              <a:spLocks noChangeShapeType="1"/>
            </p:cNvSpPr>
            <p:nvPr/>
          </p:nvSpPr>
          <p:spPr bwMode="auto">
            <a:xfrm flipV="1">
              <a:off x="1710" y="1767"/>
              <a:ext cx="313" cy="1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6" name="Line 30"/>
            <p:cNvSpPr>
              <a:spLocks noChangeShapeType="1"/>
            </p:cNvSpPr>
            <p:nvPr/>
          </p:nvSpPr>
          <p:spPr bwMode="auto">
            <a:xfrm flipV="1">
              <a:off x="1710" y="1775"/>
              <a:ext cx="356" cy="20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7" name="Line 31"/>
            <p:cNvSpPr>
              <a:spLocks noChangeShapeType="1"/>
            </p:cNvSpPr>
            <p:nvPr/>
          </p:nvSpPr>
          <p:spPr bwMode="auto">
            <a:xfrm flipV="1">
              <a:off x="1718" y="1781"/>
              <a:ext cx="383" cy="22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8" name="Line 32"/>
            <p:cNvSpPr>
              <a:spLocks noChangeShapeType="1"/>
            </p:cNvSpPr>
            <p:nvPr/>
          </p:nvSpPr>
          <p:spPr bwMode="auto">
            <a:xfrm flipV="1">
              <a:off x="1732" y="1790"/>
              <a:ext cx="398" cy="2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9" name="Line 33"/>
            <p:cNvSpPr>
              <a:spLocks noChangeShapeType="1"/>
            </p:cNvSpPr>
            <p:nvPr/>
          </p:nvSpPr>
          <p:spPr bwMode="auto">
            <a:xfrm flipV="1">
              <a:off x="1767" y="1810"/>
              <a:ext cx="386" cy="22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0" name="Line 34"/>
            <p:cNvSpPr>
              <a:spLocks noChangeShapeType="1"/>
            </p:cNvSpPr>
            <p:nvPr/>
          </p:nvSpPr>
          <p:spPr bwMode="auto">
            <a:xfrm flipV="1">
              <a:off x="1790" y="1827"/>
              <a:ext cx="383" cy="2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1" name="Line 35"/>
            <p:cNvSpPr>
              <a:spLocks noChangeShapeType="1"/>
            </p:cNvSpPr>
            <p:nvPr/>
          </p:nvSpPr>
          <p:spPr bwMode="auto">
            <a:xfrm flipV="1">
              <a:off x="1804" y="1833"/>
              <a:ext cx="404"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2" name="Line 36"/>
            <p:cNvSpPr>
              <a:spLocks noChangeShapeType="1"/>
            </p:cNvSpPr>
            <p:nvPr/>
          </p:nvSpPr>
          <p:spPr bwMode="auto">
            <a:xfrm flipV="1">
              <a:off x="1804" y="1855"/>
              <a:ext cx="412" cy="2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3" name="Line 37"/>
            <p:cNvSpPr>
              <a:spLocks noChangeShapeType="1"/>
            </p:cNvSpPr>
            <p:nvPr/>
          </p:nvSpPr>
          <p:spPr bwMode="auto">
            <a:xfrm flipV="1">
              <a:off x="1804" y="1870"/>
              <a:ext cx="433" cy="2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4" name="Line 38"/>
            <p:cNvSpPr>
              <a:spLocks noChangeShapeType="1"/>
            </p:cNvSpPr>
            <p:nvPr/>
          </p:nvSpPr>
          <p:spPr bwMode="auto">
            <a:xfrm flipV="1">
              <a:off x="1804" y="1876"/>
              <a:ext cx="461"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5" name="Line 39"/>
            <p:cNvSpPr>
              <a:spLocks noChangeShapeType="1"/>
            </p:cNvSpPr>
            <p:nvPr/>
          </p:nvSpPr>
          <p:spPr bwMode="auto">
            <a:xfrm flipV="1">
              <a:off x="1804" y="1884"/>
              <a:ext cx="498" cy="2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6" name="Line 40"/>
            <p:cNvSpPr>
              <a:spLocks noChangeShapeType="1"/>
            </p:cNvSpPr>
            <p:nvPr/>
          </p:nvSpPr>
          <p:spPr bwMode="auto">
            <a:xfrm flipV="1">
              <a:off x="1804" y="1898"/>
              <a:ext cx="527" cy="3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7" name="Line 41"/>
            <p:cNvSpPr>
              <a:spLocks noChangeShapeType="1"/>
            </p:cNvSpPr>
            <p:nvPr/>
          </p:nvSpPr>
          <p:spPr bwMode="auto">
            <a:xfrm flipV="1">
              <a:off x="1796" y="1913"/>
              <a:ext cx="562" cy="3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8" name="Line 42"/>
            <p:cNvSpPr>
              <a:spLocks noChangeShapeType="1"/>
            </p:cNvSpPr>
            <p:nvPr/>
          </p:nvSpPr>
          <p:spPr bwMode="auto">
            <a:xfrm flipV="1">
              <a:off x="1781" y="1927"/>
              <a:ext cx="599"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9" name="Line 43"/>
            <p:cNvSpPr>
              <a:spLocks noChangeShapeType="1"/>
            </p:cNvSpPr>
            <p:nvPr/>
          </p:nvSpPr>
          <p:spPr bwMode="auto">
            <a:xfrm flipV="1">
              <a:off x="1775" y="1933"/>
              <a:ext cx="634" cy="37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0" name="Line 44"/>
            <p:cNvSpPr>
              <a:spLocks noChangeShapeType="1"/>
            </p:cNvSpPr>
            <p:nvPr/>
          </p:nvSpPr>
          <p:spPr bwMode="auto">
            <a:xfrm flipV="1">
              <a:off x="1761" y="1950"/>
              <a:ext cx="668" cy="39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1" name="Line 45"/>
            <p:cNvSpPr>
              <a:spLocks noChangeShapeType="1"/>
            </p:cNvSpPr>
            <p:nvPr/>
          </p:nvSpPr>
          <p:spPr bwMode="auto">
            <a:xfrm flipV="1">
              <a:off x="1761" y="1950"/>
              <a:ext cx="720" cy="4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2" name="Line 46"/>
            <p:cNvSpPr>
              <a:spLocks noChangeShapeType="1"/>
            </p:cNvSpPr>
            <p:nvPr/>
          </p:nvSpPr>
          <p:spPr bwMode="auto">
            <a:xfrm flipV="1">
              <a:off x="1767" y="1956"/>
              <a:ext cx="755" cy="4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3" name="Line 47"/>
            <p:cNvSpPr>
              <a:spLocks noChangeShapeType="1"/>
            </p:cNvSpPr>
            <p:nvPr/>
          </p:nvSpPr>
          <p:spPr bwMode="auto">
            <a:xfrm flipV="1">
              <a:off x="1738" y="1984"/>
              <a:ext cx="777" cy="4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4" name="Line 48"/>
            <p:cNvSpPr>
              <a:spLocks noChangeShapeType="1"/>
            </p:cNvSpPr>
            <p:nvPr/>
          </p:nvSpPr>
          <p:spPr bwMode="auto">
            <a:xfrm flipV="1">
              <a:off x="1689" y="2007"/>
              <a:ext cx="833" cy="4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5" name="Line 49"/>
            <p:cNvSpPr>
              <a:spLocks noChangeShapeType="1"/>
            </p:cNvSpPr>
            <p:nvPr/>
          </p:nvSpPr>
          <p:spPr bwMode="auto">
            <a:xfrm flipV="1">
              <a:off x="1695" y="2036"/>
              <a:ext cx="827" cy="4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6" name="Line 50"/>
            <p:cNvSpPr>
              <a:spLocks noChangeShapeType="1"/>
            </p:cNvSpPr>
            <p:nvPr/>
          </p:nvSpPr>
          <p:spPr bwMode="auto">
            <a:xfrm flipV="1">
              <a:off x="1718" y="2107"/>
              <a:ext cx="734" cy="42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7" name="Line 51"/>
            <p:cNvSpPr>
              <a:spLocks noChangeShapeType="1"/>
            </p:cNvSpPr>
            <p:nvPr/>
          </p:nvSpPr>
          <p:spPr bwMode="auto">
            <a:xfrm flipV="1">
              <a:off x="1747" y="2144"/>
              <a:ext cx="682" cy="4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8" name="Line 52"/>
            <p:cNvSpPr>
              <a:spLocks noChangeShapeType="1"/>
            </p:cNvSpPr>
            <p:nvPr/>
          </p:nvSpPr>
          <p:spPr bwMode="auto">
            <a:xfrm flipV="1">
              <a:off x="1775" y="2173"/>
              <a:ext cx="654" cy="3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9" name="Line 53"/>
            <p:cNvSpPr>
              <a:spLocks noChangeShapeType="1"/>
            </p:cNvSpPr>
            <p:nvPr/>
          </p:nvSpPr>
          <p:spPr bwMode="auto">
            <a:xfrm flipV="1">
              <a:off x="1825" y="2202"/>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0" name="Line 54"/>
            <p:cNvSpPr>
              <a:spLocks noChangeShapeType="1"/>
            </p:cNvSpPr>
            <p:nvPr/>
          </p:nvSpPr>
          <p:spPr bwMode="auto">
            <a:xfrm flipV="1">
              <a:off x="1833" y="2224"/>
              <a:ext cx="604" cy="35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1" name="Line 55"/>
            <p:cNvSpPr>
              <a:spLocks noChangeShapeType="1"/>
            </p:cNvSpPr>
            <p:nvPr/>
          </p:nvSpPr>
          <p:spPr bwMode="auto">
            <a:xfrm flipV="1">
              <a:off x="1833" y="2245"/>
              <a:ext cx="619" cy="3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2" name="Line 56"/>
            <p:cNvSpPr>
              <a:spLocks noChangeShapeType="1"/>
            </p:cNvSpPr>
            <p:nvPr/>
          </p:nvSpPr>
          <p:spPr bwMode="auto">
            <a:xfrm flipV="1">
              <a:off x="1845" y="2267"/>
              <a:ext cx="621" cy="3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3" name="Line 57"/>
            <p:cNvSpPr>
              <a:spLocks noChangeShapeType="1"/>
            </p:cNvSpPr>
            <p:nvPr/>
          </p:nvSpPr>
          <p:spPr bwMode="auto">
            <a:xfrm flipV="1">
              <a:off x="1868" y="2282"/>
              <a:ext cx="613" cy="3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4" name="Line 58"/>
            <p:cNvSpPr>
              <a:spLocks noChangeShapeType="1"/>
            </p:cNvSpPr>
            <p:nvPr/>
          </p:nvSpPr>
          <p:spPr bwMode="auto">
            <a:xfrm flipV="1">
              <a:off x="1911" y="2296"/>
              <a:ext cx="596"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5" name="Line 59"/>
            <p:cNvSpPr>
              <a:spLocks noChangeShapeType="1"/>
            </p:cNvSpPr>
            <p:nvPr/>
          </p:nvSpPr>
          <p:spPr bwMode="auto">
            <a:xfrm flipV="1">
              <a:off x="1945" y="2310"/>
              <a:ext cx="591" cy="34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6" name="Line 60"/>
            <p:cNvSpPr>
              <a:spLocks noChangeShapeType="1"/>
            </p:cNvSpPr>
            <p:nvPr/>
          </p:nvSpPr>
          <p:spPr bwMode="auto">
            <a:xfrm flipV="1">
              <a:off x="2103" y="2325"/>
              <a:ext cx="455"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7" name="Line 61"/>
            <p:cNvSpPr>
              <a:spLocks noChangeShapeType="1"/>
            </p:cNvSpPr>
            <p:nvPr/>
          </p:nvSpPr>
          <p:spPr bwMode="auto">
            <a:xfrm flipV="1">
              <a:off x="2146" y="2396"/>
              <a:ext cx="335" cy="19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8" name="Line 62"/>
            <p:cNvSpPr>
              <a:spLocks noChangeShapeType="1"/>
            </p:cNvSpPr>
            <p:nvPr/>
          </p:nvSpPr>
          <p:spPr bwMode="auto">
            <a:xfrm flipV="1">
              <a:off x="2524" y="2339"/>
              <a:ext cx="49"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9" name="Line 63"/>
            <p:cNvSpPr>
              <a:spLocks noChangeShapeType="1"/>
            </p:cNvSpPr>
            <p:nvPr/>
          </p:nvSpPr>
          <p:spPr bwMode="auto">
            <a:xfrm flipV="1">
              <a:off x="2173" y="2433"/>
              <a:ext cx="293" cy="1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0" name="Line 64"/>
            <p:cNvSpPr>
              <a:spLocks noChangeShapeType="1"/>
            </p:cNvSpPr>
            <p:nvPr/>
          </p:nvSpPr>
          <p:spPr bwMode="auto">
            <a:xfrm flipV="1">
              <a:off x="2202" y="2519"/>
              <a:ext cx="156"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1" name="Line 65"/>
            <p:cNvSpPr>
              <a:spLocks noChangeShapeType="1"/>
            </p:cNvSpPr>
            <p:nvPr/>
          </p:nvSpPr>
          <p:spPr bwMode="auto">
            <a:xfrm>
              <a:off x="2374" y="251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2" name="Line 66"/>
            <p:cNvSpPr>
              <a:spLocks noChangeShapeType="1"/>
            </p:cNvSpPr>
            <p:nvPr/>
          </p:nvSpPr>
          <p:spPr bwMode="auto">
            <a:xfrm flipV="1">
              <a:off x="2409" y="2462"/>
              <a:ext cx="57"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3" name="Line 67"/>
            <p:cNvSpPr>
              <a:spLocks noChangeShapeType="1"/>
            </p:cNvSpPr>
            <p:nvPr/>
          </p:nvSpPr>
          <p:spPr bwMode="auto">
            <a:xfrm flipV="1">
              <a:off x="2230" y="2565"/>
              <a:ext cx="101"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4" name="Freeform 68"/>
            <p:cNvSpPr>
              <a:spLocks/>
            </p:cNvSpPr>
            <p:nvPr/>
          </p:nvSpPr>
          <p:spPr bwMode="auto">
            <a:xfrm>
              <a:off x="1689" y="1761"/>
              <a:ext cx="884" cy="896"/>
            </a:xfrm>
            <a:custGeom>
              <a:avLst/>
              <a:gdLst>
                <a:gd name="T0" fmla="*/ 242 w 884"/>
                <a:gd name="T1" fmla="*/ 890 h 896"/>
                <a:gd name="T2" fmla="*/ 170 w 884"/>
                <a:gd name="T3" fmla="*/ 881 h 896"/>
                <a:gd name="T4" fmla="*/ 142 w 884"/>
                <a:gd name="T5" fmla="*/ 832 h 896"/>
                <a:gd name="T6" fmla="*/ 136 w 884"/>
                <a:gd name="T7" fmla="*/ 795 h 896"/>
                <a:gd name="T8" fmla="*/ 84 w 884"/>
                <a:gd name="T9" fmla="*/ 795 h 896"/>
                <a:gd name="T10" fmla="*/ 21 w 884"/>
                <a:gd name="T11" fmla="*/ 773 h 896"/>
                <a:gd name="T12" fmla="*/ 0 w 884"/>
                <a:gd name="T13" fmla="*/ 730 h 896"/>
                <a:gd name="T14" fmla="*/ 27 w 884"/>
                <a:gd name="T15" fmla="*/ 709 h 896"/>
                <a:gd name="T16" fmla="*/ 64 w 884"/>
                <a:gd name="T17" fmla="*/ 664 h 896"/>
                <a:gd name="T18" fmla="*/ 70 w 884"/>
                <a:gd name="T19" fmla="*/ 607 h 896"/>
                <a:gd name="T20" fmla="*/ 78 w 884"/>
                <a:gd name="T21" fmla="*/ 558 h 896"/>
                <a:gd name="T22" fmla="*/ 92 w 884"/>
                <a:gd name="T23" fmla="*/ 498 h 896"/>
                <a:gd name="T24" fmla="*/ 113 w 884"/>
                <a:gd name="T25" fmla="*/ 418 h 896"/>
                <a:gd name="T26" fmla="*/ 113 w 884"/>
                <a:gd name="T27" fmla="*/ 303 h 896"/>
                <a:gd name="T28" fmla="*/ 49 w 884"/>
                <a:gd name="T29" fmla="*/ 266 h 896"/>
                <a:gd name="T30" fmla="*/ 21 w 884"/>
                <a:gd name="T31" fmla="*/ 217 h 896"/>
                <a:gd name="T32" fmla="*/ 49 w 884"/>
                <a:gd name="T33" fmla="*/ 137 h 896"/>
                <a:gd name="T34" fmla="*/ 78 w 884"/>
                <a:gd name="T35" fmla="*/ 72 h 896"/>
                <a:gd name="T36" fmla="*/ 127 w 884"/>
                <a:gd name="T37" fmla="*/ 14 h 896"/>
                <a:gd name="T38" fmla="*/ 205 w 884"/>
                <a:gd name="T39" fmla="*/ 29 h 896"/>
                <a:gd name="T40" fmla="*/ 285 w 884"/>
                <a:gd name="T41" fmla="*/ 20 h 896"/>
                <a:gd name="T42" fmla="*/ 326 w 884"/>
                <a:gd name="T43" fmla="*/ 6 h 896"/>
                <a:gd name="T44" fmla="*/ 369 w 884"/>
                <a:gd name="T45" fmla="*/ 6 h 896"/>
                <a:gd name="T46" fmla="*/ 420 w 884"/>
                <a:gd name="T47" fmla="*/ 20 h 896"/>
                <a:gd name="T48" fmla="*/ 470 w 884"/>
                <a:gd name="T49" fmla="*/ 57 h 896"/>
                <a:gd name="T50" fmla="*/ 533 w 884"/>
                <a:gd name="T51" fmla="*/ 100 h 896"/>
                <a:gd name="T52" fmla="*/ 613 w 884"/>
                <a:gd name="T53" fmla="*/ 123 h 896"/>
                <a:gd name="T54" fmla="*/ 697 w 884"/>
                <a:gd name="T55" fmla="*/ 166 h 896"/>
                <a:gd name="T56" fmla="*/ 806 w 884"/>
                <a:gd name="T57" fmla="*/ 189 h 896"/>
                <a:gd name="T58" fmla="*/ 841 w 884"/>
                <a:gd name="T59" fmla="*/ 260 h 896"/>
                <a:gd name="T60" fmla="*/ 798 w 884"/>
                <a:gd name="T61" fmla="*/ 318 h 896"/>
                <a:gd name="T62" fmla="*/ 740 w 884"/>
                <a:gd name="T63" fmla="*/ 375 h 896"/>
                <a:gd name="T64" fmla="*/ 748 w 884"/>
                <a:gd name="T65" fmla="*/ 463 h 896"/>
                <a:gd name="T66" fmla="*/ 826 w 884"/>
                <a:gd name="T67" fmla="*/ 535 h 896"/>
                <a:gd name="T68" fmla="*/ 884 w 884"/>
                <a:gd name="T69" fmla="*/ 592 h 896"/>
                <a:gd name="T70" fmla="*/ 818 w 884"/>
                <a:gd name="T71" fmla="*/ 615 h 896"/>
                <a:gd name="T72" fmla="*/ 777 w 884"/>
                <a:gd name="T73" fmla="*/ 681 h 896"/>
                <a:gd name="T74" fmla="*/ 763 w 884"/>
                <a:gd name="T75" fmla="*/ 724 h 896"/>
                <a:gd name="T76" fmla="*/ 720 w 884"/>
                <a:gd name="T77" fmla="*/ 730 h 896"/>
                <a:gd name="T78" fmla="*/ 669 w 884"/>
                <a:gd name="T79" fmla="*/ 767 h 896"/>
                <a:gd name="T80" fmla="*/ 605 w 884"/>
                <a:gd name="T81" fmla="*/ 838 h 896"/>
                <a:gd name="T82" fmla="*/ 548 w 884"/>
                <a:gd name="T83" fmla="*/ 867 h 896"/>
                <a:gd name="T84" fmla="*/ 513 w 884"/>
                <a:gd name="T85" fmla="*/ 847 h 896"/>
                <a:gd name="T86" fmla="*/ 455 w 884"/>
                <a:gd name="T87" fmla="*/ 832 h 896"/>
                <a:gd name="T88" fmla="*/ 412 w 884"/>
                <a:gd name="T89" fmla="*/ 824 h 896"/>
                <a:gd name="T90" fmla="*/ 384 w 884"/>
                <a:gd name="T91" fmla="*/ 838 h 896"/>
                <a:gd name="T92" fmla="*/ 341 w 884"/>
                <a:gd name="T93" fmla="*/ 853 h 896"/>
                <a:gd name="T94" fmla="*/ 300 w 884"/>
                <a:gd name="T95" fmla="*/ 890 h 8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4"/>
                <a:gd name="T145" fmla="*/ 0 h 896"/>
                <a:gd name="T146" fmla="*/ 884 w 884"/>
                <a:gd name="T147" fmla="*/ 896 h 8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4" h="896">
                  <a:moveTo>
                    <a:pt x="291" y="896"/>
                  </a:moveTo>
                  <a:lnTo>
                    <a:pt x="277" y="896"/>
                  </a:lnTo>
                  <a:lnTo>
                    <a:pt x="256" y="896"/>
                  </a:lnTo>
                  <a:lnTo>
                    <a:pt x="242" y="890"/>
                  </a:lnTo>
                  <a:lnTo>
                    <a:pt x="220" y="881"/>
                  </a:lnTo>
                  <a:lnTo>
                    <a:pt x="199" y="881"/>
                  </a:lnTo>
                  <a:lnTo>
                    <a:pt x="185" y="881"/>
                  </a:lnTo>
                  <a:lnTo>
                    <a:pt x="170" y="881"/>
                  </a:lnTo>
                  <a:lnTo>
                    <a:pt x="156" y="875"/>
                  </a:lnTo>
                  <a:lnTo>
                    <a:pt x="150" y="861"/>
                  </a:lnTo>
                  <a:lnTo>
                    <a:pt x="142" y="847"/>
                  </a:lnTo>
                  <a:lnTo>
                    <a:pt x="142" y="832"/>
                  </a:lnTo>
                  <a:lnTo>
                    <a:pt x="142" y="818"/>
                  </a:lnTo>
                  <a:lnTo>
                    <a:pt x="142" y="810"/>
                  </a:lnTo>
                  <a:lnTo>
                    <a:pt x="142" y="804"/>
                  </a:lnTo>
                  <a:lnTo>
                    <a:pt x="136" y="795"/>
                  </a:lnTo>
                  <a:lnTo>
                    <a:pt x="121" y="795"/>
                  </a:lnTo>
                  <a:lnTo>
                    <a:pt x="113" y="795"/>
                  </a:lnTo>
                  <a:lnTo>
                    <a:pt x="99" y="795"/>
                  </a:lnTo>
                  <a:lnTo>
                    <a:pt x="84" y="795"/>
                  </a:lnTo>
                  <a:lnTo>
                    <a:pt x="64" y="787"/>
                  </a:lnTo>
                  <a:lnTo>
                    <a:pt x="49" y="781"/>
                  </a:lnTo>
                  <a:lnTo>
                    <a:pt x="35" y="773"/>
                  </a:lnTo>
                  <a:lnTo>
                    <a:pt x="21" y="773"/>
                  </a:lnTo>
                  <a:lnTo>
                    <a:pt x="6" y="767"/>
                  </a:lnTo>
                  <a:lnTo>
                    <a:pt x="0" y="752"/>
                  </a:lnTo>
                  <a:lnTo>
                    <a:pt x="0" y="744"/>
                  </a:lnTo>
                  <a:lnTo>
                    <a:pt x="0" y="730"/>
                  </a:lnTo>
                  <a:lnTo>
                    <a:pt x="0" y="724"/>
                  </a:lnTo>
                  <a:lnTo>
                    <a:pt x="6" y="715"/>
                  </a:lnTo>
                  <a:lnTo>
                    <a:pt x="13" y="709"/>
                  </a:lnTo>
                  <a:lnTo>
                    <a:pt x="27" y="709"/>
                  </a:lnTo>
                  <a:lnTo>
                    <a:pt x="35" y="701"/>
                  </a:lnTo>
                  <a:lnTo>
                    <a:pt x="49" y="687"/>
                  </a:lnTo>
                  <a:lnTo>
                    <a:pt x="49" y="681"/>
                  </a:lnTo>
                  <a:lnTo>
                    <a:pt x="64" y="664"/>
                  </a:lnTo>
                  <a:lnTo>
                    <a:pt x="64" y="650"/>
                  </a:lnTo>
                  <a:lnTo>
                    <a:pt x="78" y="635"/>
                  </a:lnTo>
                  <a:lnTo>
                    <a:pt x="78" y="621"/>
                  </a:lnTo>
                  <a:lnTo>
                    <a:pt x="70" y="607"/>
                  </a:lnTo>
                  <a:lnTo>
                    <a:pt x="70" y="601"/>
                  </a:lnTo>
                  <a:lnTo>
                    <a:pt x="70" y="586"/>
                  </a:lnTo>
                  <a:lnTo>
                    <a:pt x="70" y="572"/>
                  </a:lnTo>
                  <a:lnTo>
                    <a:pt x="78" y="558"/>
                  </a:lnTo>
                  <a:lnTo>
                    <a:pt x="84" y="541"/>
                  </a:lnTo>
                  <a:lnTo>
                    <a:pt x="92" y="527"/>
                  </a:lnTo>
                  <a:lnTo>
                    <a:pt x="92" y="512"/>
                  </a:lnTo>
                  <a:lnTo>
                    <a:pt x="92" y="498"/>
                  </a:lnTo>
                  <a:lnTo>
                    <a:pt x="107" y="469"/>
                  </a:lnTo>
                  <a:lnTo>
                    <a:pt x="113" y="463"/>
                  </a:lnTo>
                  <a:lnTo>
                    <a:pt x="113" y="441"/>
                  </a:lnTo>
                  <a:lnTo>
                    <a:pt x="113" y="418"/>
                  </a:lnTo>
                  <a:lnTo>
                    <a:pt x="121" y="383"/>
                  </a:lnTo>
                  <a:lnTo>
                    <a:pt x="113" y="355"/>
                  </a:lnTo>
                  <a:lnTo>
                    <a:pt x="113" y="332"/>
                  </a:lnTo>
                  <a:lnTo>
                    <a:pt x="113" y="303"/>
                  </a:lnTo>
                  <a:lnTo>
                    <a:pt x="99" y="289"/>
                  </a:lnTo>
                  <a:lnTo>
                    <a:pt x="92" y="281"/>
                  </a:lnTo>
                  <a:lnTo>
                    <a:pt x="70" y="275"/>
                  </a:lnTo>
                  <a:lnTo>
                    <a:pt x="49" y="266"/>
                  </a:lnTo>
                  <a:lnTo>
                    <a:pt x="35" y="266"/>
                  </a:lnTo>
                  <a:lnTo>
                    <a:pt x="27" y="246"/>
                  </a:lnTo>
                  <a:lnTo>
                    <a:pt x="21" y="232"/>
                  </a:lnTo>
                  <a:lnTo>
                    <a:pt x="21" y="217"/>
                  </a:lnTo>
                  <a:lnTo>
                    <a:pt x="21" y="203"/>
                  </a:lnTo>
                  <a:lnTo>
                    <a:pt x="27" y="180"/>
                  </a:lnTo>
                  <a:lnTo>
                    <a:pt x="35" y="158"/>
                  </a:lnTo>
                  <a:lnTo>
                    <a:pt x="49" y="137"/>
                  </a:lnTo>
                  <a:lnTo>
                    <a:pt x="64" y="123"/>
                  </a:lnTo>
                  <a:lnTo>
                    <a:pt x="70" y="100"/>
                  </a:lnTo>
                  <a:lnTo>
                    <a:pt x="70" y="86"/>
                  </a:lnTo>
                  <a:lnTo>
                    <a:pt x="78" y="72"/>
                  </a:lnTo>
                  <a:lnTo>
                    <a:pt x="84" y="43"/>
                  </a:lnTo>
                  <a:lnTo>
                    <a:pt x="99" y="20"/>
                  </a:lnTo>
                  <a:lnTo>
                    <a:pt x="113" y="6"/>
                  </a:lnTo>
                  <a:lnTo>
                    <a:pt x="127" y="14"/>
                  </a:lnTo>
                  <a:lnTo>
                    <a:pt x="150" y="14"/>
                  </a:lnTo>
                  <a:lnTo>
                    <a:pt x="162" y="14"/>
                  </a:lnTo>
                  <a:lnTo>
                    <a:pt x="185" y="20"/>
                  </a:lnTo>
                  <a:lnTo>
                    <a:pt x="205" y="29"/>
                  </a:lnTo>
                  <a:lnTo>
                    <a:pt x="228" y="14"/>
                  </a:lnTo>
                  <a:lnTo>
                    <a:pt x="256" y="14"/>
                  </a:lnTo>
                  <a:lnTo>
                    <a:pt x="271" y="20"/>
                  </a:lnTo>
                  <a:lnTo>
                    <a:pt x="285" y="20"/>
                  </a:lnTo>
                  <a:lnTo>
                    <a:pt x="291" y="14"/>
                  </a:lnTo>
                  <a:lnTo>
                    <a:pt x="306" y="6"/>
                  </a:lnTo>
                  <a:lnTo>
                    <a:pt x="314" y="0"/>
                  </a:lnTo>
                  <a:lnTo>
                    <a:pt x="326" y="6"/>
                  </a:lnTo>
                  <a:lnTo>
                    <a:pt x="334" y="6"/>
                  </a:lnTo>
                  <a:lnTo>
                    <a:pt x="349" y="14"/>
                  </a:lnTo>
                  <a:lnTo>
                    <a:pt x="355" y="14"/>
                  </a:lnTo>
                  <a:lnTo>
                    <a:pt x="369" y="6"/>
                  </a:lnTo>
                  <a:lnTo>
                    <a:pt x="384" y="14"/>
                  </a:lnTo>
                  <a:lnTo>
                    <a:pt x="398" y="20"/>
                  </a:lnTo>
                  <a:lnTo>
                    <a:pt x="406" y="20"/>
                  </a:lnTo>
                  <a:lnTo>
                    <a:pt x="420" y="20"/>
                  </a:lnTo>
                  <a:lnTo>
                    <a:pt x="427" y="20"/>
                  </a:lnTo>
                  <a:lnTo>
                    <a:pt x="441" y="29"/>
                  </a:lnTo>
                  <a:lnTo>
                    <a:pt x="449" y="43"/>
                  </a:lnTo>
                  <a:lnTo>
                    <a:pt x="470" y="57"/>
                  </a:lnTo>
                  <a:lnTo>
                    <a:pt x="484" y="66"/>
                  </a:lnTo>
                  <a:lnTo>
                    <a:pt x="498" y="66"/>
                  </a:lnTo>
                  <a:lnTo>
                    <a:pt x="519" y="72"/>
                  </a:lnTo>
                  <a:lnTo>
                    <a:pt x="533" y="100"/>
                  </a:lnTo>
                  <a:lnTo>
                    <a:pt x="548" y="109"/>
                  </a:lnTo>
                  <a:lnTo>
                    <a:pt x="562" y="115"/>
                  </a:lnTo>
                  <a:lnTo>
                    <a:pt x="591" y="123"/>
                  </a:lnTo>
                  <a:lnTo>
                    <a:pt x="613" y="123"/>
                  </a:lnTo>
                  <a:lnTo>
                    <a:pt x="634" y="129"/>
                  </a:lnTo>
                  <a:lnTo>
                    <a:pt x="662" y="143"/>
                  </a:lnTo>
                  <a:lnTo>
                    <a:pt x="677" y="158"/>
                  </a:lnTo>
                  <a:lnTo>
                    <a:pt x="697" y="166"/>
                  </a:lnTo>
                  <a:lnTo>
                    <a:pt x="712" y="172"/>
                  </a:lnTo>
                  <a:lnTo>
                    <a:pt x="726" y="180"/>
                  </a:lnTo>
                  <a:lnTo>
                    <a:pt x="748" y="195"/>
                  </a:lnTo>
                  <a:lnTo>
                    <a:pt x="806" y="189"/>
                  </a:lnTo>
                  <a:lnTo>
                    <a:pt x="833" y="180"/>
                  </a:lnTo>
                  <a:lnTo>
                    <a:pt x="826" y="217"/>
                  </a:lnTo>
                  <a:lnTo>
                    <a:pt x="833" y="232"/>
                  </a:lnTo>
                  <a:lnTo>
                    <a:pt x="841" y="260"/>
                  </a:lnTo>
                  <a:lnTo>
                    <a:pt x="833" y="281"/>
                  </a:lnTo>
                  <a:lnTo>
                    <a:pt x="818" y="295"/>
                  </a:lnTo>
                  <a:lnTo>
                    <a:pt x="812" y="312"/>
                  </a:lnTo>
                  <a:lnTo>
                    <a:pt x="798" y="318"/>
                  </a:lnTo>
                  <a:lnTo>
                    <a:pt x="783" y="326"/>
                  </a:lnTo>
                  <a:lnTo>
                    <a:pt x="769" y="340"/>
                  </a:lnTo>
                  <a:lnTo>
                    <a:pt x="755" y="361"/>
                  </a:lnTo>
                  <a:lnTo>
                    <a:pt x="740" y="375"/>
                  </a:lnTo>
                  <a:lnTo>
                    <a:pt x="740" y="398"/>
                  </a:lnTo>
                  <a:lnTo>
                    <a:pt x="740" y="412"/>
                  </a:lnTo>
                  <a:lnTo>
                    <a:pt x="740" y="435"/>
                  </a:lnTo>
                  <a:lnTo>
                    <a:pt x="748" y="463"/>
                  </a:lnTo>
                  <a:lnTo>
                    <a:pt x="763" y="484"/>
                  </a:lnTo>
                  <a:lnTo>
                    <a:pt x="777" y="506"/>
                  </a:lnTo>
                  <a:lnTo>
                    <a:pt x="792" y="521"/>
                  </a:lnTo>
                  <a:lnTo>
                    <a:pt x="826" y="535"/>
                  </a:lnTo>
                  <a:lnTo>
                    <a:pt x="861" y="549"/>
                  </a:lnTo>
                  <a:lnTo>
                    <a:pt x="876" y="564"/>
                  </a:lnTo>
                  <a:lnTo>
                    <a:pt x="884" y="578"/>
                  </a:lnTo>
                  <a:lnTo>
                    <a:pt x="884" y="592"/>
                  </a:lnTo>
                  <a:lnTo>
                    <a:pt x="876" y="592"/>
                  </a:lnTo>
                  <a:lnTo>
                    <a:pt x="855" y="601"/>
                  </a:lnTo>
                  <a:lnTo>
                    <a:pt x="841" y="607"/>
                  </a:lnTo>
                  <a:lnTo>
                    <a:pt x="818" y="615"/>
                  </a:lnTo>
                  <a:lnTo>
                    <a:pt x="806" y="629"/>
                  </a:lnTo>
                  <a:lnTo>
                    <a:pt x="792" y="635"/>
                  </a:lnTo>
                  <a:lnTo>
                    <a:pt x="783" y="650"/>
                  </a:lnTo>
                  <a:lnTo>
                    <a:pt x="777" y="681"/>
                  </a:lnTo>
                  <a:lnTo>
                    <a:pt x="777" y="695"/>
                  </a:lnTo>
                  <a:lnTo>
                    <a:pt x="777" y="715"/>
                  </a:lnTo>
                  <a:lnTo>
                    <a:pt x="769" y="715"/>
                  </a:lnTo>
                  <a:lnTo>
                    <a:pt x="763" y="724"/>
                  </a:lnTo>
                  <a:lnTo>
                    <a:pt x="755" y="724"/>
                  </a:lnTo>
                  <a:lnTo>
                    <a:pt x="740" y="724"/>
                  </a:lnTo>
                  <a:lnTo>
                    <a:pt x="726" y="730"/>
                  </a:lnTo>
                  <a:lnTo>
                    <a:pt x="720" y="730"/>
                  </a:lnTo>
                  <a:lnTo>
                    <a:pt x="705" y="744"/>
                  </a:lnTo>
                  <a:lnTo>
                    <a:pt x="691" y="752"/>
                  </a:lnTo>
                  <a:lnTo>
                    <a:pt x="677" y="758"/>
                  </a:lnTo>
                  <a:lnTo>
                    <a:pt x="669" y="767"/>
                  </a:lnTo>
                  <a:lnTo>
                    <a:pt x="654" y="787"/>
                  </a:lnTo>
                  <a:lnTo>
                    <a:pt x="642" y="810"/>
                  </a:lnTo>
                  <a:lnTo>
                    <a:pt x="619" y="824"/>
                  </a:lnTo>
                  <a:lnTo>
                    <a:pt x="605" y="838"/>
                  </a:lnTo>
                  <a:lnTo>
                    <a:pt x="591" y="853"/>
                  </a:lnTo>
                  <a:lnTo>
                    <a:pt x="576" y="867"/>
                  </a:lnTo>
                  <a:lnTo>
                    <a:pt x="562" y="867"/>
                  </a:lnTo>
                  <a:lnTo>
                    <a:pt x="548" y="867"/>
                  </a:lnTo>
                  <a:lnTo>
                    <a:pt x="541" y="867"/>
                  </a:lnTo>
                  <a:lnTo>
                    <a:pt x="527" y="861"/>
                  </a:lnTo>
                  <a:lnTo>
                    <a:pt x="519" y="853"/>
                  </a:lnTo>
                  <a:lnTo>
                    <a:pt x="513" y="847"/>
                  </a:lnTo>
                  <a:lnTo>
                    <a:pt x="498" y="847"/>
                  </a:lnTo>
                  <a:lnTo>
                    <a:pt x="484" y="847"/>
                  </a:lnTo>
                  <a:lnTo>
                    <a:pt x="470" y="838"/>
                  </a:lnTo>
                  <a:lnTo>
                    <a:pt x="455" y="832"/>
                  </a:lnTo>
                  <a:lnTo>
                    <a:pt x="441" y="824"/>
                  </a:lnTo>
                  <a:lnTo>
                    <a:pt x="435" y="824"/>
                  </a:lnTo>
                  <a:lnTo>
                    <a:pt x="427" y="824"/>
                  </a:lnTo>
                  <a:lnTo>
                    <a:pt x="412" y="824"/>
                  </a:lnTo>
                  <a:lnTo>
                    <a:pt x="406" y="832"/>
                  </a:lnTo>
                  <a:lnTo>
                    <a:pt x="398" y="832"/>
                  </a:lnTo>
                  <a:lnTo>
                    <a:pt x="392" y="832"/>
                  </a:lnTo>
                  <a:lnTo>
                    <a:pt x="384" y="838"/>
                  </a:lnTo>
                  <a:lnTo>
                    <a:pt x="369" y="847"/>
                  </a:lnTo>
                  <a:lnTo>
                    <a:pt x="363" y="853"/>
                  </a:lnTo>
                  <a:lnTo>
                    <a:pt x="349" y="853"/>
                  </a:lnTo>
                  <a:lnTo>
                    <a:pt x="341" y="853"/>
                  </a:lnTo>
                  <a:lnTo>
                    <a:pt x="334" y="853"/>
                  </a:lnTo>
                  <a:lnTo>
                    <a:pt x="320" y="867"/>
                  </a:lnTo>
                  <a:lnTo>
                    <a:pt x="314" y="875"/>
                  </a:lnTo>
                  <a:lnTo>
                    <a:pt x="300" y="890"/>
                  </a:lnTo>
                  <a:lnTo>
                    <a:pt x="291" y="8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5" name="Rectangle 69"/>
            <p:cNvSpPr>
              <a:spLocks noChangeArrowheads="1"/>
            </p:cNvSpPr>
            <p:nvPr/>
          </p:nvSpPr>
          <p:spPr bwMode="auto">
            <a:xfrm>
              <a:off x="1554" y="20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506" name="Line 70"/>
            <p:cNvSpPr>
              <a:spLocks noChangeShapeType="1"/>
            </p:cNvSpPr>
            <p:nvPr/>
          </p:nvSpPr>
          <p:spPr bwMode="auto">
            <a:xfrm flipV="1">
              <a:off x="1111" y="2382"/>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7" name="Line 71"/>
            <p:cNvSpPr>
              <a:spLocks noChangeShapeType="1"/>
            </p:cNvSpPr>
            <p:nvPr/>
          </p:nvSpPr>
          <p:spPr bwMode="auto">
            <a:xfrm>
              <a:off x="1119" y="241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8" name="Freeform 72"/>
            <p:cNvSpPr>
              <a:spLocks/>
            </p:cNvSpPr>
            <p:nvPr/>
          </p:nvSpPr>
          <p:spPr bwMode="auto">
            <a:xfrm>
              <a:off x="1111" y="2384"/>
              <a:ext cx="14" cy="41"/>
            </a:xfrm>
            <a:custGeom>
              <a:avLst/>
              <a:gdLst>
                <a:gd name="T0" fmla="*/ 0 w 14"/>
                <a:gd name="T1" fmla="*/ 0 h 41"/>
                <a:gd name="T2" fmla="*/ 6 w 14"/>
                <a:gd name="T3" fmla="*/ 6 h 41"/>
                <a:gd name="T4" fmla="*/ 14 w 14"/>
                <a:gd name="T5" fmla="*/ 12 h 41"/>
                <a:gd name="T6" fmla="*/ 14 w 14"/>
                <a:gd name="T7" fmla="*/ 27 h 41"/>
                <a:gd name="T8" fmla="*/ 14 w 14"/>
                <a:gd name="T9" fmla="*/ 41 h 41"/>
                <a:gd name="T10" fmla="*/ 6 w 14"/>
                <a:gd name="T11" fmla="*/ 41 h 41"/>
                <a:gd name="T12" fmla="*/ 0 w 14"/>
                <a:gd name="T13" fmla="*/ 0 h 41"/>
                <a:gd name="T14" fmla="*/ 0 60000 65536"/>
                <a:gd name="T15" fmla="*/ 0 60000 65536"/>
                <a:gd name="T16" fmla="*/ 0 60000 65536"/>
                <a:gd name="T17" fmla="*/ 0 60000 65536"/>
                <a:gd name="T18" fmla="*/ 0 60000 65536"/>
                <a:gd name="T19" fmla="*/ 0 60000 65536"/>
                <a:gd name="T20" fmla="*/ 0 60000 65536"/>
                <a:gd name="T21" fmla="*/ 0 w 14"/>
                <a:gd name="T22" fmla="*/ 0 h 41"/>
                <a:gd name="T23" fmla="*/ 14 w 1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1">
                  <a:moveTo>
                    <a:pt x="0" y="0"/>
                  </a:moveTo>
                  <a:lnTo>
                    <a:pt x="6" y="6"/>
                  </a:lnTo>
                  <a:lnTo>
                    <a:pt x="14" y="12"/>
                  </a:lnTo>
                  <a:lnTo>
                    <a:pt x="14" y="27"/>
                  </a:lnTo>
                  <a:lnTo>
                    <a:pt x="14" y="41"/>
                  </a:lnTo>
                  <a:lnTo>
                    <a:pt x="6" y="41"/>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9" name="Line 73"/>
            <p:cNvSpPr>
              <a:spLocks noChangeShapeType="1"/>
            </p:cNvSpPr>
            <p:nvPr/>
          </p:nvSpPr>
          <p:spPr bwMode="auto">
            <a:xfrm flipV="1">
              <a:off x="2616" y="2802"/>
              <a:ext cx="29"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0" name="Line 74"/>
            <p:cNvSpPr>
              <a:spLocks noChangeShapeType="1"/>
            </p:cNvSpPr>
            <p:nvPr/>
          </p:nvSpPr>
          <p:spPr bwMode="auto">
            <a:xfrm flipV="1">
              <a:off x="2630" y="2825"/>
              <a:ext cx="21"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1" name="Freeform 75"/>
            <p:cNvSpPr>
              <a:spLocks/>
            </p:cNvSpPr>
            <p:nvPr/>
          </p:nvSpPr>
          <p:spPr bwMode="auto">
            <a:xfrm>
              <a:off x="2616" y="2804"/>
              <a:ext cx="35" cy="35"/>
            </a:xfrm>
            <a:custGeom>
              <a:avLst/>
              <a:gdLst>
                <a:gd name="T0" fmla="*/ 20 w 35"/>
                <a:gd name="T1" fmla="*/ 35 h 35"/>
                <a:gd name="T2" fmla="*/ 14 w 35"/>
                <a:gd name="T3" fmla="*/ 35 h 35"/>
                <a:gd name="T4" fmla="*/ 6 w 35"/>
                <a:gd name="T5" fmla="*/ 35 h 35"/>
                <a:gd name="T6" fmla="*/ 0 w 35"/>
                <a:gd name="T7" fmla="*/ 27 h 35"/>
                <a:gd name="T8" fmla="*/ 0 w 35"/>
                <a:gd name="T9" fmla="*/ 21 h 35"/>
                <a:gd name="T10" fmla="*/ 0 w 35"/>
                <a:gd name="T11" fmla="*/ 13 h 35"/>
                <a:gd name="T12" fmla="*/ 0 w 35"/>
                <a:gd name="T13" fmla="*/ 7 h 35"/>
                <a:gd name="T14" fmla="*/ 6 w 35"/>
                <a:gd name="T15" fmla="*/ 7 h 35"/>
                <a:gd name="T16" fmla="*/ 6 w 35"/>
                <a:gd name="T17" fmla="*/ 0 h 35"/>
                <a:gd name="T18" fmla="*/ 14 w 35"/>
                <a:gd name="T19" fmla="*/ 0 h 35"/>
                <a:gd name="T20" fmla="*/ 20 w 35"/>
                <a:gd name="T21" fmla="*/ 0 h 35"/>
                <a:gd name="T22" fmla="*/ 29 w 35"/>
                <a:gd name="T23" fmla="*/ 0 h 35"/>
                <a:gd name="T24" fmla="*/ 35 w 35"/>
                <a:gd name="T25" fmla="*/ 7 h 35"/>
                <a:gd name="T26" fmla="*/ 35 w 35"/>
                <a:gd name="T27" fmla="*/ 13 h 35"/>
                <a:gd name="T28" fmla="*/ 35 w 35"/>
                <a:gd name="T29" fmla="*/ 21 h 35"/>
                <a:gd name="T30" fmla="*/ 35 w 35"/>
                <a:gd name="T31" fmla="*/ 27 h 35"/>
                <a:gd name="T32" fmla="*/ 29 w 35"/>
                <a:gd name="T33" fmla="*/ 35 h 35"/>
                <a:gd name="T34" fmla="*/ 20 w 35"/>
                <a:gd name="T35" fmla="*/ 3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20" y="35"/>
                  </a:moveTo>
                  <a:lnTo>
                    <a:pt x="14" y="35"/>
                  </a:lnTo>
                  <a:lnTo>
                    <a:pt x="6" y="35"/>
                  </a:lnTo>
                  <a:lnTo>
                    <a:pt x="0" y="27"/>
                  </a:lnTo>
                  <a:lnTo>
                    <a:pt x="0" y="21"/>
                  </a:lnTo>
                  <a:lnTo>
                    <a:pt x="0" y="13"/>
                  </a:lnTo>
                  <a:lnTo>
                    <a:pt x="0" y="7"/>
                  </a:lnTo>
                  <a:lnTo>
                    <a:pt x="6" y="7"/>
                  </a:lnTo>
                  <a:lnTo>
                    <a:pt x="6" y="0"/>
                  </a:lnTo>
                  <a:lnTo>
                    <a:pt x="14" y="0"/>
                  </a:lnTo>
                  <a:lnTo>
                    <a:pt x="20" y="0"/>
                  </a:lnTo>
                  <a:lnTo>
                    <a:pt x="29" y="0"/>
                  </a:lnTo>
                  <a:lnTo>
                    <a:pt x="35" y="7"/>
                  </a:lnTo>
                  <a:lnTo>
                    <a:pt x="35" y="13"/>
                  </a:lnTo>
                  <a:lnTo>
                    <a:pt x="35" y="21"/>
                  </a:lnTo>
                  <a:lnTo>
                    <a:pt x="35" y="27"/>
                  </a:lnTo>
                  <a:lnTo>
                    <a:pt x="29" y="35"/>
                  </a:lnTo>
                  <a:lnTo>
                    <a:pt x="20"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2" name="Line 76"/>
            <p:cNvSpPr>
              <a:spLocks noChangeShapeType="1"/>
            </p:cNvSpPr>
            <p:nvPr/>
          </p:nvSpPr>
          <p:spPr bwMode="auto">
            <a:xfrm flipV="1">
              <a:off x="1289" y="2854"/>
              <a:ext cx="29"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3" name="Line 77"/>
            <p:cNvSpPr>
              <a:spLocks noChangeShapeType="1"/>
            </p:cNvSpPr>
            <p:nvPr/>
          </p:nvSpPr>
          <p:spPr bwMode="auto">
            <a:xfrm flipV="1">
              <a:off x="1312" y="288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4" name="Freeform 78"/>
            <p:cNvSpPr>
              <a:spLocks/>
            </p:cNvSpPr>
            <p:nvPr/>
          </p:nvSpPr>
          <p:spPr bwMode="auto">
            <a:xfrm>
              <a:off x="1283" y="2847"/>
              <a:ext cx="41" cy="41"/>
            </a:xfrm>
            <a:custGeom>
              <a:avLst/>
              <a:gdLst>
                <a:gd name="T0" fmla="*/ 0 w 41"/>
                <a:gd name="T1" fmla="*/ 7 h 41"/>
                <a:gd name="T2" fmla="*/ 6 w 41"/>
                <a:gd name="T3" fmla="*/ 0 h 41"/>
                <a:gd name="T4" fmla="*/ 13 w 41"/>
                <a:gd name="T5" fmla="*/ 0 h 41"/>
                <a:gd name="T6" fmla="*/ 21 w 41"/>
                <a:gd name="T7" fmla="*/ 0 h 41"/>
                <a:gd name="T8" fmla="*/ 27 w 41"/>
                <a:gd name="T9" fmla="*/ 0 h 41"/>
                <a:gd name="T10" fmla="*/ 35 w 41"/>
                <a:gd name="T11" fmla="*/ 0 h 41"/>
                <a:gd name="T12" fmla="*/ 35 w 41"/>
                <a:gd name="T13" fmla="*/ 7 h 41"/>
                <a:gd name="T14" fmla="*/ 41 w 41"/>
                <a:gd name="T15" fmla="*/ 13 h 41"/>
                <a:gd name="T16" fmla="*/ 41 w 41"/>
                <a:gd name="T17" fmla="*/ 21 h 41"/>
                <a:gd name="T18" fmla="*/ 41 w 41"/>
                <a:gd name="T19" fmla="*/ 27 h 41"/>
                <a:gd name="T20" fmla="*/ 35 w 41"/>
                <a:gd name="T21" fmla="*/ 35 h 41"/>
                <a:gd name="T22" fmla="*/ 35 w 41"/>
                <a:gd name="T23" fmla="*/ 41 h 41"/>
                <a:gd name="T24" fmla="*/ 27 w 41"/>
                <a:gd name="T25" fmla="*/ 41 h 41"/>
                <a:gd name="T26" fmla="*/ 0 w 41"/>
                <a:gd name="T27" fmla="*/ 7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1"/>
                <a:gd name="T44" fmla="*/ 41 w 41"/>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1">
                  <a:moveTo>
                    <a:pt x="0" y="7"/>
                  </a:moveTo>
                  <a:lnTo>
                    <a:pt x="6" y="0"/>
                  </a:lnTo>
                  <a:lnTo>
                    <a:pt x="13" y="0"/>
                  </a:lnTo>
                  <a:lnTo>
                    <a:pt x="21" y="0"/>
                  </a:lnTo>
                  <a:lnTo>
                    <a:pt x="27" y="0"/>
                  </a:lnTo>
                  <a:lnTo>
                    <a:pt x="35" y="0"/>
                  </a:lnTo>
                  <a:lnTo>
                    <a:pt x="35" y="7"/>
                  </a:lnTo>
                  <a:lnTo>
                    <a:pt x="41" y="13"/>
                  </a:lnTo>
                  <a:lnTo>
                    <a:pt x="41" y="21"/>
                  </a:lnTo>
                  <a:lnTo>
                    <a:pt x="41" y="27"/>
                  </a:lnTo>
                  <a:lnTo>
                    <a:pt x="35" y="35"/>
                  </a:lnTo>
                  <a:lnTo>
                    <a:pt x="35" y="41"/>
                  </a:lnTo>
                  <a:lnTo>
                    <a:pt x="27" y="41"/>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5" name="Line 79"/>
            <p:cNvSpPr>
              <a:spLocks noChangeShapeType="1"/>
            </p:cNvSpPr>
            <p:nvPr/>
          </p:nvSpPr>
          <p:spPr bwMode="auto">
            <a:xfrm flipV="1">
              <a:off x="2296" y="3180"/>
              <a:ext cx="41"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6" name="Line 80"/>
            <p:cNvSpPr>
              <a:spLocks noChangeShapeType="1"/>
            </p:cNvSpPr>
            <p:nvPr/>
          </p:nvSpPr>
          <p:spPr bwMode="auto">
            <a:xfrm flipV="1">
              <a:off x="2282" y="3200"/>
              <a:ext cx="55"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7" name="Line 81"/>
            <p:cNvSpPr>
              <a:spLocks noChangeShapeType="1"/>
            </p:cNvSpPr>
            <p:nvPr/>
          </p:nvSpPr>
          <p:spPr bwMode="auto">
            <a:xfrm flipV="1">
              <a:off x="2239" y="3237"/>
              <a:ext cx="92" cy="4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8" name="Line 82"/>
            <p:cNvSpPr>
              <a:spLocks noChangeShapeType="1"/>
            </p:cNvSpPr>
            <p:nvPr/>
          </p:nvSpPr>
          <p:spPr bwMode="auto">
            <a:xfrm flipV="1">
              <a:off x="2245" y="3280"/>
              <a:ext cx="49"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9" name="Freeform 83"/>
            <p:cNvSpPr>
              <a:spLocks/>
            </p:cNvSpPr>
            <p:nvPr/>
          </p:nvSpPr>
          <p:spPr bwMode="auto">
            <a:xfrm>
              <a:off x="2239" y="3173"/>
              <a:ext cx="98" cy="150"/>
            </a:xfrm>
            <a:custGeom>
              <a:avLst/>
              <a:gdLst>
                <a:gd name="T0" fmla="*/ 20 w 98"/>
                <a:gd name="T1" fmla="*/ 150 h 150"/>
                <a:gd name="T2" fmla="*/ 12 w 98"/>
                <a:gd name="T3" fmla="*/ 144 h 150"/>
                <a:gd name="T4" fmla="*/ 6 w 98"/>
                <a:gd name="T5" fmla="*/ 144 h 150"/>
                <a:gd name="T6" fmla="*/ 6 w 98"/>
                <a:gd name="T7" fmla="*/ 136 h 150"/>
                <a:gd name="T8" fmla="*/ 0 w 98"/>
                <a:gd name="T9" fmla="*/ 130 h 150"/>
                <a:gd name="T10" fmla="*/ 0 w 98"/>
                <a:gd name="T11" fmla="*/ 121 h 150"/>
                <a:gd name="T12" fmla="*/ 6 w 98"/>
                <a:gd name="T13" fmla="*/ 107 h 150"/>
                <a:gd name="T14" fmla="*/ 6 w 98"/>
                <a:gd name="T15" fmla="*/ 99 h 150"/>
                <a:gd name="T16" fmla="*/ 26 w 98"/>
                <a:gd name="T17" fmla="*/ 78 h 150"/>
                <a:gd name="T18" fmla="*/ 34 w 98"/>
                <a:gd name="T19" fmla="*/ 70 h 150"/>
                <a:gd name="T20" fmla="*/ 41 w 98"/>
                <a:gd name="T21" fmla="*/ 64 h 150"/>
                <a:gd name="T22" fmla="*/ 41 w 98"/>
                <a:gd name="T23" fmla="*/ 56 h 150"/>
                <a:gd name="T24" fmla="*/ 49 w 98"/>
                <a:gd name="T25" fmla="*/ 41 h 150"/>
                <a:gd name="T26" fmla="*/ 49 w 98"/>
                <a:gd name="T27" fmla="*/ 35 h 150"/>
                <a:gd name="T28" fmla="*/ 55 w 98"/>
                <a:gd name="T29" fmla="*/ 21 h 150"/>
                <a:gd name="T30" fmla="*/ 63 w 98"/>
                <a:gd name="T31" fmla="*/ 13 h 150"/>
                <a:gd name="T32" fmla="*/ 69 w 98"/>
                <a:gd name="T33" fmla="*/ 7 h 150"/>
                <a:gd name="T34" fmla="*/ 78 w 98"/>
                <a:gd name="T35" fmla="*/ 0 h 150"/>
                <a:gd name="T36" fmla="*/ 84 w 98"/>
                <a:gd name="T37" fmla="*/ 0 h 150"/>
                <a:gd name="T38" fmla="*/ 98 w 98"/>
                <a:gd name="T39" fmla="*/ 0 h 150"/>
                <a:gd name="T40" fmla="*/ 98 w 98"/>
                <a:gd name="T41" fmla="*/ 7 h 150"/>
                <a:gd name="T42" fmla="*/ 98 w 98"/>
                <a:gd name="T43" fmla="*/ 21 h 150"/>
                <a:gd name="T44" fmla="*/ 98 w 98"/>
                <a:gd name="T45" fmla="*/ 35 h 150"/>
                <a:gd name="T46" fmla="*/ 98 w 98"/>
                <a:gd name="T47" fmla="*/ 50 h 150"/>
                <a:gd name="T48" fmla="*/ 92 w 98"/>
                <a:gd name="T49" fmla="*/ 64 h 150"/>
                <a:gd name="T50" fmla="*/ 84 w 98"/>
                <a:gd name="T51" fmla="*/ 70 h 150"/>
                <a:gd name="T52" fmla="*/ 78 w 98"/>
                <a:gd name="T53" fmla="*/ 84 h 150"/>
                <a:gd name="T54" fmla="*/ 63 w 98"/>
                <a:gd name="T55" fmla="*/ 107 h 150"/>
                <a:gd name="T56" fmla="*/ 49 w 98"/>
                <a:gd name="T57" fmla="*/ 121 h 150"/>
                <a:gd name="T58" fmla="*/ 41 w 98"/>
                <a:gd name="T59" fmla="*/ 144 h 150"/>
                <a:gd name="T60" fmla="*/ 34 w 98"/>
                <a:gd name="T61" fmla="*/ 144 h 150"/>
                <a:gd name="T62" fmla="*/ 20 w 98"/>
                <a:gd name="T63" fmla="*/ 15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
                <a:gd name="T97" fmla="*/ 0 h 150"/>
                <a:gd name="T98" fmla="*/ 98 w 98"/>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 h="150">
                  <a:moveTo>
                    <a:pt x="20" y="150"/>
                  </a:moveTo>
                  <a:lnTo>
                    <a:pt x="12" y="144"/>
                  </a:lnTo>
                  <a:lnTo>
                    <a:pt x="6" y="144"/>
                  </a:lnTo>
                  <a:lnTo>
                    <a:pt x="6" y="136"/>
                  </a:lnTo>
                  <a:lnTo>
                    <a:pt x="0" y="130"/>
                  </a:lnTo>
                  <a:lnTo>
                    <a:pt x="0" y="121"/>
                  </a:lnTo>
                  <a:lnTo>
                    <a:pt x="6" y="107"/>
                  </a:lnTo>
                  <a:lnTo>
                    <a:pt x="6" y="99"/>
                  </a:lnTo>
                  <a:lnTo>
                    <a:pt x="26" y="78"/>
                  </a:lnTo>
                  <a:lnTo>
                    <a:pt x="34" y="70"/>
                  </a:lnTo>
                  <a:lnTo>
                    <a:pt x="41" y="64"/>
                  </a:lnTo>
                  <a:lnTo>
                    <a:pt x="41" y="56"/>
                  </a:lnTo>
                  <a:lnTo>
                    <a:pt x="49" y="41"/>
                  </a:lnTo>
                  <a:lnTo>
                    <a:pt x="49" y="35"/>
                  </a:lnTo>
                  <a:lnTo>
                    <a:pt x="55" y="21"/>
                  </a:lnTo>
                  <a:lnTo>
                    <a:pt x="63" y="13"/>
                  </a:lnTo>
                  <a:lnTo>
                    <a:pt x="69" y="7"/>
                  </a:lnTo>
                  <a:lnTo>
                    <a:pt x="78" y="0"/>
                  </a:lnTo>
                  <a:lnTo>
                    <a:pt x="84" y="0"/>
                  </a:lnTo>
                  <a:lnTo>
                    <a:pt x="98" y="0"/>
                  </a:lnTo>
                  <a:lnTo>
                    <a:pt x="98" y="7"/>
                  </a:lnTo>
                  <a:lnTo>
                    <a:pt x="98" y="21"/>
                  </a:lnTo>
                  <a:lnTo>
                    <a:pt x="98" y="35"/>
                  </a:lnTo>
                  <a:lnTo>
                    <a:pt x="98" y="50"/>
                  </a:lnTo>
                  <a:lnTo>
                    <a:pt x="92" y="64"/>
                  </a:lnTo>
                  <a:lnTo>
                    <a:pt x="84" y="70"/>
                  </a:lnTo>
                  <a:lnTo>
                    <a:pt x="78" y="84"/>
                  </a:lnTo>
                  <a:lnTo>
                    <a:pt x="63" y="107"/>
                  </a:lnTo>
                  <a:lnTo>
                    <a:pt x="49" y="121"/>
                  </a:lnTo>
                  <a:lnTo>
                    <a:pt x="41" y="144"/>
                  </a:lnTo>
                  <a:lnTo>
                    <a:pt x="34" y="144"/>
                  </a:lnTo>
                  <a:lnTo>
                    <a:pt x="20" y="1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0" name="Line 84"/>
            <p:cNvSpPr>
              <a:spLocks noChangeShapeType="1"/>
            </p:cNvSpPr>
            <p:nvPr/>
          </p:nvSpPr>
          <p:spPr bwMode="auto">
            <a:xfrm flipV="1">
              <a:off x="2181" y="3866"/>
              <a:ext cx="27"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1" name="Freeform 85"/>
            <p:cNvSpPr>
              <a:spLocks/>
            </p:cNvSpPr>
            <p:nvPr/>
          </p:nvSpPr>
          <p:spPr bwMode="auto">
            <a:xfrm>
              <a:off x="2173" y="3852"/>
              <a:ext cx="35" cy="35"/>
            </a:xfrm>
            <a:custGeom>
              <a:avLst/>
              <a:gdLst>
                <a:gd name="T0" fmla="*/ 14 w 35"/>
                <a:gd name="T1" fmla="*/ 35 h 35"/>
                <a:gd name="T2" fmla="*/ 6 w 35"/>
                <a:gd name="T3" fmla="*/ 29 h 35"/>
                <a:gd name="T4" fmla="*/ 0 w 35"/>
                <a:gd name="T5" fmla="*/ 20 h 35"/>
                <a:gd name="T6" fmla="*/ 0 w 35"/>
                <a:gd name="T7" fmla="*/ 14 h 35"/>
                <a:gd name="T8" fmla="*/ 6 w 35"/>
                <a:gd name="T9" fmla="*/ 14 h 35"/>
                <a:gd name="T10" fmla="*/ 6 w 35"/>
                <a:gd name="T11" fmla="*/ 6 h 35"/>
                <a:gd name="T12" fmla="*/ 14 w 35"/>
                <a:gd name="T13" fmla="*/ 6 h 35"/>
                <a:gd name="T14" fmla="*/ 14 w 35"/>
                <a:gd name="T15" fmla="*/ 0 h 35"/>
                <a:gd name="T16" fmla="*/ 21 w 35"/>
                <a:gd name="T17" fmla="*/ 0 h 35"/>
                <a:gd name="T18" fmla="*/ 21 w 35"/>
                <a:gd name="T19" fmla="*/ 6 h 35"/>
                <a:gd name="T20" fmla="*/ 29 w 35"/>
                <a:gd name="T21" fmla="*/ 6 h 35"/>
                <a:gd name="T22" fmla="*/ 29 w 35"/>
                <a:gd name="T23" fmla="*/ 14 h 35"/>
                <a:gd name="T24" fmla="*/ 35 w 35"/>
                <a:gd name="T25" fmla="*/ 14 h 35"/>
                <a:gd name="T26" fmla="*/ 35 w 35"/>
                <a:gd name="T27" fmla="*/ 20 h 35"/>
                <a:gd name="T28" fmla="*/ 29 w 35"/>
                <a:gd name="T29" fmla="*/ 29 h 35"/>
                <a:gd name="T30" fmla="*/ 29 w 35"/>
                <a:gd name="T31" fmla="*/ 35 h 35"/>
                <a:gd name="T32" fmla="*/ 21 w 35"/>
                <a:gd name="T33" fmla="*/ 35 h 35"/>
                <a:gd name="T34" fmla="*/ 14 w 35"/>
                <a:gd name="T35" fmla="*/ 3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14" y="35"/>
                  </a:moveTo>
                  <a:lnTo>
                    <a:pt x="6" y="29"/>
                  </a:lnTo>
                  <a:lnTo>
                    <a:pt x="0" y="20"/>
                  </a:lnTo>
                  <a:lnTo>
                    <a:pt x="0" y="14"/>
                  </a:lnTo>
                  <a:lnTo>
                    <a:pt x="6" y="14"/>
                  </a:lnTo>
                  <a:lnTo>
                    <a:pt x="6" y="6"/>
                  </a:lnTo>
                  <a:lnTo>
                    <a:pt x="14" y="6"/>
                  </a:lnTo>
                  <a:lnTo>
                    <a:pt x="14" y="0"/>
                  </a:lnTo>
                  <a:lnTo>
                    <a:pt x="21" y="0"/>
                  </a:lnTo>
                  <a:lnTo>
                    <a:pt x="21" y="6"/>
                  </a:lnTo>
                  <a:lnTo>
                    <a:pt x="29" y="6"/>
                  </a:lnTo>
                  <a:lnTo>
                    <a:pt x="29" y="14"/>
                  </a:lnTo>
                  <a:lnTo>
                    <a:pt x="35" y="14"/>
                  </a:lnTo>
                  <a:lnTo>
                    <a:pt x="35" y="20"/>
                  </a:lnTo>
                  <a:lnTo>
                    <a:pt x="29" y="29"/>
                  </a:lnTo>
                  <a:lnTo>
                    <a:pt x="29" y="35"/>
                  </a:lnTo>
                  <a:lnTo>
                    <a:pt x="21" y="35"/>
                  </a:lnTo>
                  <a:lnTo>
                    <a:pt x="14"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2" name="Line 86"/>
            <p:cNvSpPr>
              <a:spLocks noChangeShapeType="1"/>
            </p:cNvSpPr>
            <p:nvPr/>
          </p:nvSpPr>
          <p:spPr bwMode="auto">
            <a:xfrm flipV="1">
              <a:off x="1283" y="1890"/>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3" name="Line 87"/>
            <p:cNvSpPr>
              <a:spLocks noChangeShapeType="1"/>
            </p:cNvSpPr>
            <p:nvPr/>
          </p:nvSpPr>
          <p:spPr bwMode="auto">
            <a:xfrm flipV="1">
              <a:off x="1255" y="1876"/>
              <a:ext cx="112"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4" name="Line 88"/>
            <p:cNvSpPr>
              <a:spLocks noChangeShapeType="1"/>
            </p:cNvSpPr>
            <p:nvPr/>
          </p:nvSpPr>
          <p:spPr bwMode="auto">
            <a:xfrm flipV="1">
              <a:off x="1105" y="2036"/>
              <a:ext cx="49"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5" name="Line 89"/>
            <p:cNvSpPr>
              <a:spLocks noChangeShapeType="1"/>
            </p:cNvSpPr>
            <p:nvPr/>
          </p:nvSpPr>
          <p:spPr bwMode="auto">
            <a:xfrm flipV="1">
              <a:off x="1240" y="1870"/>
              <a:ext cx="191"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6" name="Line 90"/>
            <p:cNvSpPr>
              <a:spLocks noChangeShapeType="1"/>
            </p:cNvSpPr>
            <p:nvPr/>
          </p:nvSpPr>
          <p:spPr bwMode="auto">
            <a:xfrm flipV="1">
              <a:off x="1097" y="1884"/>
              <a:ext cx="356" cy="20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7" name="Line 91"/>
            <p:cNvSpPr>
              <a:spLocks noChangeShapeType="1"/>
            </p:cNvSpPr>
            <p:nvPr/>
          </p:nvSpPr>
          <p:spPr bwMode="auto">
            <a:xfrm flipV="1">
              <a:off x="1476" y="1861"/>
              <a:ext cx="12" cy="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8" name="Line 92"/>
            <p:cNvSpPr>
              <a:spLocks noChangeShapeType="1"/>
            </p:cNvSpPr>
            <p:nvPr/>
          </p:nvSpPr>
          <p:spPr bwMode="auto">
            <a:xfrm flipV="1">
              <a:off x="1039" y="1876"/>
              <a:ext cx="478"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9" name="Line 93"/>
            <p:cNvSpPr>
              <a:spLocks noChangeShapeType="1"/>
            </p:cNvSpPr>
            <p:nvPr/>
          </p:nvSpPr>
          <p:spPr bwMode="auto">
            <a:xfrm flipV="1">
              <a:off x="1048" y="1890"/>
              <a:ext cx="483"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0" name="Line 94"/>
            <p:cNvSpPr>
              <a:spLocks noChangeShapeType="1"/>
            </p:cNvSpPr>
            <p:nvPr/>
          </p:nvSpPr>
          <p:spPr bwMode="auto">
            <a:xfrm flipV="1">
              <a:off x="1054" y="1913"/>
              <a:ext cx="492"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1" name="Line 95"/>
            <p:cNvSpPr>
              <a:spLocks noChangeShapeType="1"/>
            </p:cNvSpPr>
            <p:nvPr/>
          </p:nvSpPr>
          <p:spPr bwMode="auto">
            <a:xfrm flipV="1">
              <a:off x="1062" y="1933"/>
              <a:ext cx="490" cy="29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2" name="Line 96"/>
            <p:cNvSpPr>
              <a:spLocks noChangeShapeType="1"/>
            </p:cNvSpPr>
            <p:nvPr/>
          </p:nvSpPr>
          <p:spPr bwMode="auto">
            <a:xfrm flipV="1">
              <a:off x="1076" y="1956"/>
              <a:ext cx="484"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3" name="Line 97"/>
            <p:cNvSpPr>
              <a:spLocks noChangeShapeType="1"/>
            </p:cNvSpPr>
            <p:nvPr/>
          </p:nvSpPr>
          <p:spPr bwMode="auto">
            <a:xfrm flipV="1">
              <a:off x="1082" y="1984"/>
              <a:ext cx="492" cy="2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4" name="Line 98"/>
            <p:cNvSpPr>
              <a:spLocks noChangeShapeType="1"/>
            </p:cNvSpPr>
            <p:nvPr/>
          </p:nvSpPr>
          <p:spPr bwMode="auto">
            <a:xfrm flipV="1">
              <a:off x="1097" y="1999"/>
              <a:ext cx="492"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5" name="Line 99"/>
            <p:cNvSpPr>
              <a:spLocks noChangeShapeType="1"/>
            </p:cNvSpPr>
            <p:nvPr/>
          </p:nvSpPr>
          <p:spPr bwMode="auto">
            <a:xfrm flipV="1">
              <a:off x="1119" y="2239"/>
              <a:ext cx="113"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6" name="Line 100"/>
            <p:cNvSpPr>
              <a:spLocks noChangeShapeType="1"/>
            </p:cNvSpPr>
            <p:nvPr/>
          </p:nvSpPr>
          <p:spPr bwMode="auto">
            <a:xfrm flipV="1">
              <a:off x="1255" y="2021"/>
              <a:ext cx="348" cy="20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7" name="Line 101"/>
            <p:cNvSpPr>
              <a:spLocks noChangeShapeType="1"/>
            </p:cNvSpPr>
            <p:nvPr/>
          </p:nvSpPr>
          <p:spPr bwMode="auto">
            <a:xfrm flipV="1">
              <a:off x="1162" y="2296"/>
              <a:ext cx="13"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8" name="Line 102"/>
            <p:cNvSpPr>
              <a:spLocks noChangeShapeType="1"/>
            </p:cNvSpPr>
            <p:nvPr/>
          </p:nvSpPr>
          <p:spPr bwMode="auto">
            <a:xfrm flipV="1">
              <a:off x="1318" y="2187"/>
              <a:ext cx="41"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9" name="Line 103"/>
            <p:cNvSpPr>
              <a:spLocks noChangeShapeType="1"/>
            </p:cNvSpPr>
            <p:nvPr/>
          </p:nvSpPr>
          <p:spPr bwMode="auto">
            <a:xfrm flipV="1">
              <a:off x="1390" y="2042"/>
              <a:ext cx="219" cy="1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0" name="Line 104"/>
            <p:cNvSpPr>
              <a:spLocks noChangeShapeType="1"/>
            </p:cNvSpPr>
            <p:nvPr/>
          </p:nvSpPr>
          <p:spPr bwMode="auto">
            <a:xfrm flipV="1">
              <a:off x="1410" y="2073"/>
              <a:ext cx="199"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1" name="Line 105"/>
            <p:cNvSpPr>
              <a:spLocks noChangeShapeType="1"/>
            </p:cNvSpPr>
            <p:nvPr/>
          </p:nvSpPr>
          <p:spPr bwMode="auto">
            <a:xfrm flipV="1">
              <a:off x="1439" y="2101"/>
              <a:ext cx="170"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2" name="Line 106"/>
            <p:cNvSpPr>
              <a:spLocks noChangeShapeType="1"/>
            </p:cNvSpPr>
            <p:nvPr/>
          </p:nvSpPr>
          <p:spPr bwMode="auto">
            <a:xfrm flipV="1">
              <a:off x="1560" y="2130"/>
              <a:ext cx="43"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3" name="Freeform 107"/>
            <p:cNvSpPr>
              <a:spLocks/>
            </p:cNvSpPr>
            <p:nvPr/>
          </p:nvSpPr>
          <p:spPr bwMode="auto">
            <a:xfrm>
              <a:off x="1039" y="1863"/>
              <a:ext cx="570" cy="447"/>
            </a:xfrm>
            <a:custGeom>
              <a:avLst/>
              <a:gdLst>
                <a:gd name="T0" fmla="*/ 93 w 570"/>
                <a:gd name="T1" fmla="*/ 447 h 447"/>
                <a:gd name="T2" fmla="*/ 64 w 570"/>
                <a:gd name="T3" fmla="*/ 433 h 447"/>
                <a:gd name="T4" fmla="*/ 43 w 570"/>
                <a:gd name="T5" fmla="*/ 396 h 447"/>
                <a:gd name="T6" fmla="*/ 29 w 570"/>
                <a:gd name="T7" fmla="*/ 367 h 447"/>
                <a:gd name="T8" fmla="*/ 15 w 570"/>
                <a:gd name="T9" fmla="*/ 339 h 447"/>
                <a:gd name="T10" fmla="*/ 7 w 570"/>
                <a:gd name="T11" fmla="*/ 310 h 447"/>
                <a:gd name="T12" fmla="*/ 0 w 570"/>
                <a:gd name="T13" fmla="*/ 296 h 447"/>
                <a:gd name="T14" fmla="*/ 7 w 570"/>
                <a:gd name="T15" fmla="*/ 273 h 447"/>
                <a:gd name="T16" fmla="*/ 35 w 570"/>
                <a:gd name="T17" fmla="*/ 253 h 447"/>
                <a:gd name="T18" fmla="*/ 58 w 570"/>
                <a:gd name="T19" fmla="*/ 230 h 447"/>
                <a:gd name="T20" fmla="*/ 64 w 570"/>
                <a:gd name="T21" fmla="*/ 193 h 447"/>
                <a:gd name="T22" fmla="*/ 86 w 570"/>
                <a:gd name="T23" fmla="*/ 179 h 447"/>
                <a:gd name="T24" fmla="*/ 115 w 570"/>
                <a:gd name="T25" fmla="*/ 164 h 447"/>
                <a:gd name="T26" fmla="*/ 171 w 570"/>
                <a:gd name="T27" fmla="*/ 144 h 447"/>
                <a:gd name="T28" fmla="*/ 193 w 570"/>
                <a:gd name="T29" fmla="*/ 130 h 447"/>
                <a:gd name="T30" fmla="*/ 199 w 570"/>
                <a:gd name="T31" fmla="*/ 115 h 447"/>
                <a:gd name="T32" fmla="*/ 207 w 570"/>
                <a:gd name="T33" fmla="*/ 93 h 447"/>
                <a:gd name="T34" fmla="*/ 214 w 570"/>
                <a:gd name="T35" fmla="*/ 70 h 447"/>
                <a:gd name="T36" fmla="*/ 236 w 570"/>
                <a:gd name="T37" fmla="*/ 50 h 447"/>
                <a:gd name="T38" fmla="*/ 257 w 570"/>
                <a:gd name="T39" fmla="*/ 27 h 447"/>
                <a:gd name="T40" fmla="*/ 285 w 570"/>
                <a:gd name="T41" fmla="*/ 21 h 447"/>
                <a:gd name="T42" fmla="*/ 320 w 570"/>
                <a:gd name="T43" fmla="*/ 13 h 447"/>
                <a:gd name="T44" fmla="*/ 343 w 570"/>
                <a:gd name="T45" fmla="*/ 13 h 447"/>
                <a:gd name="T46" fmla="*/ 371 w 570"/>
                <a:gd name="T47" fmla="*/ 0 h 447"/>
                <a:gd name="T48" fmla="*/ 392 w 570"/>
                <a:gd name="T49" fmla="*/ 7 h 447"/>
                <a:gd name="T50" fmla="*/ 414 w 570"/>
                <a:gd name="T51" fmla="*/ 21 h 447"/>
                <a:gd name="T52" fmla="*/ 429 w 570"/>
                <a:gd name="T53" fmla="*/ 13 h 447"/>
                <a:gd name="T54" fmla="*/ 443 w 570"/>
                <a:gd name="T55" fmla="*/ 0 h 447"/>
                <a:gd name="T56" fmla="*/ 472 w 570"/>
                <a:gd name="T57" fmla="*/ 7 h 447"/>
                <a:gd name="T58" fmla="*/ 484 w 570"/>
                <a:gd name="T59" fmla="*/ 21 h 447"/>
                <a:gd name="T60" fmla="*/ 507 w 570"/>
                <a:gd name="T61" fmla="*/ 56 h 447"/>
                <a:gd name="T62" fmla="*/ 527 w 570"/>
                <a:gd name="T63" fmla="*/ 107 h 447"/>
                <a:gd name="T64" fmla="*/ 550 w 570"/>
                <a:gd name="T65" fmla="*/ 136 h 447"/>
                <a:gd name="T66" fmla="*/ 564 w 570"/>
                <a:gd name="T67" fmla="*/ 158 h 447"/>
                <a:gd name="T68" fmla="*/ 570 w 570"/>
                <a:gd name="T69" fmla="*/ 193 h 447"/>
                <a:gd name="T70" fmla="*/ 564 w 570"/>
                <a:gd name="T71" fmla="*/ 253 h 447"/>
                <a:gd name="T72" fmla="*/ 556 w 570"/>
                <a:gd name="T73" fmla="*/ 287 h 447"/>
                <a:gd name="T74" fmla="*/ 535 w 570"/>
                <a:gd name="T75" fmla="*/ 296 h 447"/>
                <a:gd name="T76" fmla="*/ 513 w 570"/>
                <a:gd name="T77" fmla="*/ 296 h 447"/>
                <a:gd name="T78" fmla="*/ 484 w 570"/>
                <a:gd name="T79" fmla="*/ 302 h 447"/>
                <a:gd name="T80" fmla="*/ 458 w 570"/>
                <a:gd name="T81" fmla="*/ 316 h 447"/>
                <a:gd name="T82" fmla="*/ 421 w 570"/>
                <a:gd name="T83" fmla="*/ 333 h 447"/>
                <a:gd name="T84" fmla="*/ 378 w 570"/>
                <a:gd name="T85" fmla="*/ 333 h 447"/>
                <a:gd name="T86" fmla="*/ 357 w 570"/>
                <a:gd name="T87" fmla="*/ 316 h 447"/>
                <a:gd name="T88" fmla="*/ 335 w 570"/>
                <a:gd name="T89" fmla="*/ 310 h 447"/>
                <a:gd name="T90" fmla="*/ 320 w 570"/>
                <a:gd name="T91" fmla="*/ 324 h 447"/>
                <a:gd name="T92" fmla="*/ 308 w 570"/>
                <a:gd name="T93" fmla="*/ 353 h 447"/>
                <a:gd name="T94" fmla="*/ 285 w 570"/>
                <a:gd name="T95" fmla="*/ 353 h 447"/>
                <a:gd name="T96" fmla="*/ 271 w 570"/>
                <a:gd name="T97" fmla="*/ 347 h 447"/>
                <a:gd name="T98" fmla="*/ 257 w 570"/>
                <a:gd name="T99" fmla="*/ 339 h 447"/>
                <a:gd name="T100" fmla="*/ 236 w 570"/>
                <a:gd name="T101" fmla="*/ 353 h 447"/>
                <a:gd name="T102" fmla="*/ 214 w 570"/>
                <a:gd name="T103" fmla="*/ 361 h 447"/>
                <a:gd name="T104" fmla="*/ 199 w 570"/>
                <a:gd name="T105" fmla="*/ 361 h 447"/>
                <a:gd name="T106" fmla="*/ 185 w 570"/>
                <a:gd name="T107" fmla="*/ 382 h 447"/>
                <a:gd name="T108" fmla="*/ 150 w 570"/>
                <a:gd name="T109" fmla="*/ 419 h 447"/>
                <a:gd name="T110" fmla="*/ 115 w 570"/>
                <a:gd name="T111" fmla="*/ 447 h 4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0"/>
                <a:gd name="T169" fmla="*/ 0 h 447"/>
                <a:gd name="T170" fmla="*/ 570 w 570"/>
                <a:gd name="T171" fmla="*/ 447 h 4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0" h="447">
                  <a:moveTo>
                    <a:pt x="115" y="447"/>
                  </a:moveTo>
                  <a:lnTo>
                    <a:pt x="93" y="447"/>
                  </a:lnTo>
                  <a:lnTo>
                    <a:pt x="78" y="439"/>
                  </a:lnTo>
                  <a:lnTo>
                    <a:pt x="64" y="433"/>
                  </a:lnTo>
                  <a:lnTo>
                    <a:pt x="50" y="410"/>
                  </a:lnTo>
                  <a:lnTo>
                    <a:pt x="43" y="396"/>
                  </a:lnTo>
                  <a:lnTo>
                    <a:pt x="35" y="382"/>
                  </a:lnTo>
                  <a:lnTo>
                    <a:pt x="29" y="367"/>
                  </a:lnTo>
                  <a:lnTo>
                    <a:pt x="15" y="353"/>
                  </a:lnTo>
                  <a:lnTo>
                    <a:pt x="15" y="339"/>
                  </a:lnTo>
                  <a:lnTo>
                    <a:pt x="15" y="333"/>
                  </a:lnTo>
                  <a:lnTo>
                    <a:pt x="7" y="310"/>
                  </a:lnTo>
                  <a:lnTo>
                    <a:pt x="0" y="302"/>
                  </a:lnTo>
                  <a:lnTo>
                    <a:pt x="0" y="296"/>
                  </a:lnTo>
                  <a:lnTo>
                    <a:pt x="0" y="287"/>
                  </a:lnTo>
                  <a:lnTo>
                    <a:pt x="7" y="273"/>
                  </a:lnTo>
                  <a:lnTo>
                    <a:pt x="15" y="267"/>
                  </a:lnTo>
                  <a:lnTo>
                    <a:pt x="35" y="253"/>
                  </a:lnTo>
                  <a:lnTo>
                    <a:pt x="50" y="244"/>
                  </a:lnTo>
                  <a:lnTo>
                    <a:pt x="58" y="230"/>
                  </a:lnTo>
                  <a:lnTo>
                    <a:pt x="64" y="216"/>
                  </a:lnTo>
                  <a:lnTo>
                    <a:pt x="64" y="193"/>
                  </a:lnTo>
                  <a:lnTo>
                    <a:pt x="72" y="187"/>
                  </a:lnTo>
                  <a:lnTo>
                    <a:pt x="86" y="179"/>
                  </a:lnTo>
                  <a:lnTo>
                    <a:pt x="101" y="173"/>
                  </a:lnTo>
                  <a:lnTo>
                    <a:pt x="115" y="164"/>
                  </a:lnTo>
                  <a:lnTo>
                    <a:pt x="144" y="158"/>
                  </a:lnTo>
                  <a:lnTo>
                    <a:pt x="171" y="144"/>
                  </a:lnTo>
                  <a:lnTo>
                    <a:pt x="179" y="136"/>
                  </a:lnTo>
                  <a:lnTo>
                    <a:pt x="193" y="130"/>
                  </a:lnTo>
                  <a:lnTo>
                    <a:pt x="193" y="121"/>
                  </a:lnTo>
                  <a:lnTo>
                    <a:pt x="199" y="115"/>
                  </a:lnTo>
                  <a:lnTo>
                    <a:pt x="207" y="107"/>
                  </a:lnTo>
                  <a:lnTo>
                    <a:pt x="207" y="93"/>
                  </a:lnTo>
                  <a:lnTo>
                    <a:pt x="214" y="87"/>
                  </a:lnTo>
                  <a:lnTo>
                    <a:pt x="214" y="70"/>
                  </a:lnTo>
                  <a:lnTo>
                    <a:pt x="222" y="64"/>
                  </a:lnTo>
                  <a:lnTo>
                    <a:pt x="236" y="50"/>
                  </a:lnTo>
                  <a:lnTo>
                    <a:pt x="242" y="35"/>
                  </a:lnTo>
                  <a:lnTo>
                    <a:pt x="257" y="27"/>
                  </a:lnTo>
                  <a:lnTo>
                    <a:pt x="271" y="21"/>
                  </a:lnTo>
                  <a:lnTo>
                    <a:pt x="285" y="21"/>
                  </a:lnTo>
                  <a:lnTo>
                    <a:pt x="300" y="13"/>
                  </a:lnTo>
                  <a:lnTo>
                    <a:pt x="320" y="13"/>
                  </a:lnTo>
                  <a:lnTo>
                    <a:pt x="335" y="13"/>
                  </a:lnTo>
                  <a:lnTo>
                    <a:pt x="343" y="13"/>
                  </a:lnTo>
                  <a:lnTo>
                    <a:pt x="357" y="0"/>
                  </a:lnTo>
                  <a:lnTo>
                    <a:pt x="371" y="0"/>
                  </a:lnTo>
                  <a:lnTo>
                    <a:pt x="386" y="0"/>
                  </a:lnTo>
                  <a:lnTo>
                    <a:pt x="392" y="7"/>
                  </a:lnTo>
                  <a:lnTo>
                    <a:pt x="406" y="13"/>
                  </a:lnTo>
                  <a:lnTo>
                    <a:pt x="414" y="21"/>
                  </a:lnTo>
                  <a:lnTo>
                    <a:pt x="421" y="21"/>
                  </a:lnTo>
                  <a:lnTo>
                    <a:pt x="429" y="13"/>
                  </a:lnTo>
                  <a:lnTo>
                    <a:pt x="435" y="7"/>
                  </a:lnTo>
                  <a:lnTo>
                    <a:pt x="443" y="0"/>
                  </a:lnTo>
                  <a:lnTo>
                    <a:pt x="458" y="0"/>
                  </a:lnTo>
                  <a:lnTo>
                    <a:pt x="472" y="7"/>
                  </a:lnTo>
                  <a:lnTo>
                    <a:pt x="478" y="13"/>
                  </a:lnTo>
                  <a:lnTo>
                    <a:pt x="484" y="21"/>
                  </a:lnTo>
                  <a:lnTo>
                    <a:pt x="499" y="41"/>
                  </a:lnTo>
                  <a:lnTo>
                    <a:pt x="507" y="56"/>
                  </a:lnTo>
                  <a:lnTo>
                    <a:pt x="521" y="87"/>
                  </a:lnTo>
                  <a:lnTo>
                    <a:pt x="527" y="107"/>
                  </a:lnTo>
                  <a:lnTo>
                    <a:pt x="535" y="130"/>
                  </a:lnTo>
                  <a:lnTo>
                    <a:pt x="550" y="136"/>
                  </a:lnTo>
                  <a:lnTo>
                    <a:pt x="556" y="144"/>
                  </a:lnTo>
                  <a:lnTo>
                    <a:pt x="564" y="158"/>
                  </a:lnTo>
                  <a:lnTo>
                    <a:pt x="564" y="173"/>
                  </a:lnTo>
                  <a:lnTo>
                    <a:pt x="570" y="193"/>
                  </a:lnTo>
                  <a:lnTo>
                    <a:pt x="570" y="216"/>
                  </a:lnTo>
                  <a:lnTo>
                    <a:pt x="564" y="253"/>
                  </a:lnTo>
                  <a:lnTo>
                    <a:pt x="564" y="273"/>
                  </a:lnTo>
                  <a:lnTo>
                    <a:pt x="556" y="287"/>
                  </a:lnTo>
                  <a:lnTo>
                    <a:pt x="556" y="296"/>
                  </a:lnTo>
                  <a:lnTo>
                    <a:pt x="535" y="296"/>
                  </a:lnTo>
                  <a:lnTo>
                    <a:pt x="527" y="296"/>
                  </a:lnTo>
                  <a:lnTo>
                    <a:pt x="513" y="296"/>
                  </a:lnTo>
                  <a:lnTo>
                    <a:pt x="492" y="296"/>
                  </a:lnTo>
                  <a:lnTo>
                    <a:pt x="484" y="302"/>
                  </a:lnTo>
                  <a:lnTo>
                    <a:pt x="472" y="310"/>
                  </a:lnTo>
                  <a:lnTo>
                    <a:pt x="458" y="316"/>
                  </a:lnTo>
                  <a:lnTo>
                    <a:pt x="435" y="324"/>
                  </a:lnTo>
                  <a:lnTo>
                    <a:pt x="421" y="333"/>
                  </a:lnTo>
                  <a:lnTo>
                    <a:pt x="400" y="339"/>
                  </a:lnTo>
                  <a:lnTo>
                    <a:pt x="378" y="333"/>
                  </a:lnTo>
                  <a:lnTo>
                    <a:pt x="371" y="324"/>
                  </a:lnTo>
                  <a:lnTo>
                    <a:pt x="357" y="316"/>
                  </a:lnTo>
                  <a:lnTo>
                    <a:pt x="349" y="310"/>
                  </a:lnTo>
                  <a:lnTo>
                    <a:pt x="335" y="310"/>
                  </a:lnTo>
                  <a:lnTo>
                    <a:pt x="328" y="310"/>
                  </a:lnTo>
                  <a:lnTo>
                    <a:pt x="320" y="324"/>
                  </a:lnTo>
                  <a:lnTo>
                    <a:pt x="314" y="339"/>
                  </a:lnTo>
                  <a:lnTo>
                    <a:pt x="308" y="353"/>
                  </a:lnTo>
                  <a:lnTo>
                    <a:pt x="300" y="361"/>
                  </a:lnTo>
                  <a:lnTo>
                    <a:pt x="285" y="353"/>
                  </a:lnTo>
                  <a:lnTo>
                    <a:pt x="279" y="347"/>
                  </a:lnTo>
                  <a:lnTo>
                    <a:pt x="271" y="347"/>
                  </a:lnTo>
                  <a:lnTo>
                    <a:pt x="265" y="339"/>
                  </a:lnTo>
                  <a:lnTo>
                    <a:pt x="257" y="339"/>
                  </a:lnTo>
                  <a:lnTo>
                    <a:pt x="242" y="347"/>
                  </a:lnTo>
                  <a:lnTo>
                    <a:pt x="236" y="353"/>
                  </a:lnTo>
                  <a:lnTo>
                    <a:pt x="222" y="361"/>
                  </a:lnTo>
                  <a:lnTo>
                    <a:pt x="214" y="361"/>
                  </a:lnTo>
                  <a:lnTo>
                    <a:pt x="207" y="361"/>
                  </a:lnTo>
                  <a:lnTo>
                    <a:pt x="199" y="361"/>
                  </a:lnTo>
                  <a:lnTo>
                    <a:pt x="193" y="367"/>
                  </a:lnTo>
                  <a:lnTo>
                    <a:pt x="185" y="382"/>
                  </a:lnTo>
                  <a:lnTo>
                    <a:pt x="171" y="396"/>
                  </a:lnTo>
                  <a:lnTo>
                    <a:pt x="150" y="419"/>
                  </a:lnTo>
                  <a:lnTo>
                    <a:pt x="136" y="439"/>
                  </a:lnTo>
                  <a:lnTo>
                    <a:pt x="115" y="4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4" name="Line 108"/>
            <p:cNvSpPr>
              <a:spLocks noChangeShapeType="1"/>
            </p:cNvSpPr>
            <p:nvPr/>
          </p:nvSpPr>
          <p:spPr bwMode="auto">
            <a:xfrm flipV="1">
              <a:off x="875" y="1312"/>
              <a:ext cx="29"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5" name="Line 109"/>
            <p:cNvSpPr>
              <a:spLocks noChangeShapeType="1"/>
            </p:cNvSpPr>
            <p:nvPr/>
          </p:nvSpPr>
          <p:spPr bwMode="auto">
            <a:xfrm>
              <a:off x="1082" y="121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6" name="Line 110"/>
            <p:cNvSpPr>
              <a:spLocks noChangeShapeType="1"/>
            </p:cNvSpPr>
            <p:nvPr/>
          </p:nvSpPr>
          <p:spPr bwMode="auto">
            <a:xfrm flipV="1">
              <a:off x="869" y="1312"/>
              <a:ext cx="78"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7" name="Line 111"/>
            <p:cNvSpPr>
              <a:spLocks noChangeShapeType="1"/>
            </p:cNvSpPr>
            <p:nvPr/>
          </p:nvSpPr>
          <p:spPr bwMode="auto">
            <a:xfrm>
              <a:off x="1076" y="124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8" name="Line 112"/>
            <p:cNvSpPr>
              <a:spLocks noChangeShapeType="1"/>
            </p:cNvSpPr>
            <p:nvPr/>
          </p:nvSpPr>
          <p:spPr bwMode="auto">
            <a:xfrm flipV="1">
              <a:off x="875" y="1318"/>
              <a:ext cx="115"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9" name="Line 113"/>
            <p:cNvSpPr>
              <a:spLocks noChangeShapeType="1"/>
            </p:cNvSpPr>
            <p:nvPr/>
          </p:nvSpPr>
          <p:spPr bwMode="auto">
            <a:xfrm flipV="1">
              <a:off x="884" y="1349"/>
              <a:ext cx="106"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0" name="Line 114"/>
            <p:cNvSpPr>
              <a:spLocks noChangeShapeType="1"/>
            </p:cNvSpPr>
            <p:nvPr/>
          </p:nvSpPr>
          <p:spPr bwMode="auto">
            <a:xfrm flipV="1">
              <a:off x="890" y="1378"/>
              <a:ext cx="92"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1" name="Line 115"/>
            <p:cNvSpPr>
              <a:spLocks noChangeShapeType="1"/>
            </p:cNvSpPr>
            <p:nvPr/>
          </p:nvSpPr>
          <p:spPr bwMode="auto">
            <a:xfrm flipV="1">
              <a:off x="898" y="1435"/>
              <a:ext cx="27"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2" name="Line 116"/>
            <p:cNvSpPr>
              <a:spLocks noChangeShapeType="1"/>
            </p:cNvSpPr>
            <p:nvPr/>
          </p:nvSpPr>
          <p:spPr bwMode="auto">
            <a:xfrm flipV="1">
              <a:off x="955" y="1406"/>
              <a:ext cx="27" cy="2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3" name="Line 117"/>
            <p:cNvSpPr>
              <a:spLocks noChangeShapeType="1"/>
            </p:cNvSpPr>
            <p:nvPr/>
          </p:nvSpPr>
          <p:spPr bwMode="auto">
            <a:xfrm flipV="1">
              <a:off x="955" y="1427"/>
              <a:ext cx="41"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4" name="Line 118"/>
            <p:cNvSpPr>
              <a:spLocks noChangeShapeType="1"/>
            </p:cNvSpPr>
            <p:nvPr/>
          </p:nvSpPr>
          <p:spPr bwMode="auto">
            <a:xfrm flipV="1">
              <a:off x="955" y="1435"/>
              <a:ext cx="70"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5" name="Line 119"/>
            <p:cNvSpPr>
              <a:spLocks noChangeShapeType="1"/>
            </p:cNvSpPr>
            <p:nvPr/>
          </p:nvSpPr>
          <p:spPr bwMode="auto">
            <a:xfrm flipV="1">
              <a:off x="955" y="1449"/>
              <a:ext cx="99"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6" name="Line 120"/>
            <p:cNvSpPr>
              <a:spLocks noChangeShapeType="1"/>
            </p:cNvSpPr>
            <p:nvPr/>
          </p:nvSpPr>
          <p:spPr bwMode="auto">
            <a:xfrm flipV="1">
              <a:off x="970" y="1464"/>
              <a:ext cx="98"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7" name="Line 121"/>
            <p:cNvSpPr>
              <a:spLocks noChangeShapeType="1"/>
            </p:cNvSpPr>
            <p:nvPr/>
          </p:nvSpPr>
          <p:spPr bwMode="auto">
            <a:xfrm flipV="1">
              <a:off x="998" y="1492"/>
              <a:ext cx="76"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8" name="Line 122"/>
            <p:cNvSpPr>
              <a:spLocks noChangeShapeType="1"/>
            </p:cNvSpPr>
            <p:nvPr/>
          </p:nvSpPr>
          <p:spPr bwMode="auto">
            <a:xfrm flipV="1">
              <a:off x="1048" y="1521"/>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9" name="Freeform 123"/>
            <p:cNvSpPr>
              <a:spLocks/>
            </p:cNvSpPr>
            <p:nvPr/>
          </p:nvSpPr>
          <p:spPr bwMode="auto">
            <a:xfrm>
              <a:off x="869" y="1312"/>
              <a:ext cx="205" cy="223"/>
            </a:xfrm>
            <a:custGeom>
              <a:avLst/>
              <a:gdLst>
                <a:gd name="T0" fmla="*/ 121 w 205"/>
                <a:gd name="T1" fmla="*/ 223 h 223"/>
                <a:gd name="T2" fmla="*/ 107 w 205"/>
                <a:gd name="T3" fmla="*/ 223 h 223"/>
                <a:gd name="T4" fmla="*/ 99 w 205"/>
                <a:gd name="T5" fmla="*/ 217 h 223"/>
                <a:gd name="T6" fmla="*/ 84 w 205"/>
                <a:gd name="T7" fmla="*/ 203 h 223"/>
                <a:gd name="T8" fmla="*/ 84 w 205"/>
                <a:gd name="T9" fmla="*/ 180 h 223"/>
                <a:gd name="T10" fmla="*/ 84 w 205"/>
                <a:gd name="T11" fmla="*/ 166 h 223"/>
                <a:gd name="T12" fmla="*/ 84 w 205"/>
                <a:gd name="T13" fmla="*/ 146 h 223"/>
                <a:gd name="T14" fmla="*/ 84 w 205"/>
                <a:gd name="T15" fmla="*/ 129 h 223"/>
                <a:gd name="T16" fmla="*/ 84 w 205"/>
                <a:gd name="T17" fmla="*/ 115 h 223"/>
                <a:gd name="T18" fmla="*/ 78 w 205"/>
                <a:gd name="T19" fmla="*/ 109 h 223"/>
                <a:gd name="T20" fmla="*/ 78 w 205"/>
                <a:gd name="T21" fmla="*/ 115 h 223"/>
                <a:gd name="T22" fmla="*/ 70 w 205"/>
                <a:gd name="T23" fmla="*/ 115 h 223"/>
                <a:gd name="T24" fmla="*/ 64 w 205"/>
                <a:gd name="T25" fmla="*/ 123 h 223"/>
                <a:gd name="T26" fmla="*/ 56 w 205"/>
                <a:gd name="T27" fmla="*/ 129 h 223"/>
                <a:gd name="T28" fmla="*/ 49 w 205"/>
                <a:gd name="T29" fmla="*/ 146 h 223"/>
                <a:gd name="T30" fmla="*/ 41 w 205"/>
                <a:gd name="T31" fmla="*/ 152 h 223"/>
                <a:gd name="T32" fmla="*/ 35 w 205"/>
                <a:gd name="T33" fmla="*/ 152 h 223"/>
                <a:gd name="T34" fmla="*/ 27 w 205"/>
                <a:gd name="T35" fmla="*/ 146 h 223"/>
                <a:gd name="T36" fmla="*/ 27 w 205"/>
                <a:gd name="T37" fmla="*/ 137 h 223"/>
                <a:gd name="T38" fmla="*/ 21 w 205"/>
                <a:gd name="T39" fmla="*/ 129 h 223"/>
                <a:gd name="T40" fmla="*/ 13 w 205"/>
                <a:gd name="T41" fmla="*/ 109 h 223"/>
                <a:gd name="T42" fmla="*/ 6 w 205"/>
                <a:gd name="T43" fmla="*/ 86 h 223"/>
                <a:gd name="T44" fmla="*/ 6 w 205"/>
                <a:gd name="T45" fmla="*/ 66 h 223"/>
                <a:gd name="T46" fmla="*/ 0 w 205"/>
                <a:gd name="T47" fmla="*/ 43 h 223"/>
                <a:gd name="T48" fmla="*/ 6 w 205"/>
                <a:gd name="T49" fmla="*/ 23 h 223"/>
                <a:gd name="T50" fmla="*/ 13 w 205"/>
                <a:gd name="T51" fmla="*/ 0 h 223"/>
                <a:gd name="T52" fmla="*/ 142 w 205"/>
                <a:gd name="T53" fmla="*/ 6 h 223"/>
                <a:gd name="T54" fmla="*/ 127 w 205"/>
                <a:gd name="T55" fmla="*/ 14 h 223"/>
                <a:gd name="T56" fmla="*/ 121 w 205"/>
                <a:gd name="T57" fmla="*/ 29 h 223"/>
                <a:gd name="T58" fmla="*/ 113 w 205"/>
                <a:gd name="T59" fmla="*/ 43 h 223"/>
                <a:gd name="T60" fmla="*/ 113 w 205"/>
                <a:gd name="T61" fmla="*/ 57 h 223"/>
                <a:gd name="T62" fmla="*/ 113 w 205"/>
                <a:gd name="T63" fmla="*/ 80 h 223"/>
                <a:gd name="T64" fmla="*/ 113 w 205"/>
                <a:gd name="T65" fmla="*/ 86 h 223"/>
                <a:gd name="T66" fmla="*/ 113 w 205"/>
                <a:gd name="T67" fmla="*/ 100 h 223"/>
                <a:gd name="T68" fmla="*/ 121 w 205"/>
                <a:gd name="T69" fmla="*/ 109 h 223"/>
                <a:gd name="T70" fmla="*/ 136 w 205"/>
                <a:gd name="T71" fmla="*/ 123 h 223"/>
                <a:gd name="T72" fmla="*/ 150 w 205"/>
                <a:gd name="T73" fmla="*/ 123 h 223"/>
                <a:gd name="T74" fmla="*/ 162 w 205"/>
                <a:gd name="T75" fmla="*/ 129 h 223"/>
                <a:gd name="T76" fmla="*/ 177 w 205"/>
                <a:gd name="T77" fmla="*/ 129 h 223"/>
                <a:gd name="T78" fmla="*/ 191 w 205"/>
                <a:gd name="T79" fmla="*/ 137 h 223"/>
                <a:gd name="T80" fmla="*/ 199 w 205"/>
                <a:gd name="T81" fmla="*/ 146 h 223"/>
                <a:gd name="T82" fmla="*/ 205 w 205"/>
                <a:gd name="T83" fmla="*/ 166 h 223"/>
                <a:gd name="T84" fmla="*/ 205 w 205"/>
                <a:gd name="T85" fmla="*/ 174 h 223"/>
                <a:gd name="T86" fmla="*/ 205 w 205"/>
                <a:gd name="T87" fmla="*/ 189 h 223"/>
                <a:gd name="T88" fmla="*/ 205 w 205"/>
                <a:gd name="T89" fmla="*/ 203 h 223"/>
                <a:gd name="T90" fmla="*/ 191 w 205"/>
                <a:gd name="T91" fmla="*/ 217 h 223"/>
                <a:gd name="T92" fmla="*/ 191 w 205"/>
                <a:gd name="T93" fmla="*/ 223 h 223"/>
                <a:gd name="T94" fmla="*/ 170 w 205"/>
                <a:gd name="T95" fmla="*/ 223 h 223"/>
                <a:gd name="T96" fmla="*/ 162 w 205"/>
                <a:gd name="T97" fmla="*/ 223 h 223"/>
                <a:gd name="T98" fmla="*/ 156 w 205"/>
                <a:gd name="T99" fmla="*/ 223 h 223"/>
                <a:gd name="T100" fmla="*/ 136 w 205"/>
                <a:gd name="T101" fmla="*/ 223 h 223"/>
                <a:gd name="T102" fmla="*/ 121 w 205"/>
                <a:gd name="T103" fmla="*/ 223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5"/>
                <a:gd name="T157" fmla="*/ 0 h 223"/>
                <a:gd name="T158" fmla="*/ 205 w 205"/>
                <a:gd name="T159" fmla="*/ 223 h 2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5" h="223">
                  <a:moveTo>
                    <a:pt x="121" y="223"/>
                  </a:moveTo>
                  <a:lnTo>
                    <a:pt x="107" y="223"/>
                  </a:lnTo>
                  <a:lnTo>
                    <a:pt x="99" y="217"/>
                  </a:lnTo>
                  <a:lnTo>
                    <a:pt x="84" y="203"/>
                  </a:lnTo>
                  <a:lnTo>
                    <a:pt x="84" y="180"/>
                  </a:lnTo>
                  <a:lnTo>
                    <a:pt x="84" y="166"/>
                  </a:lnTo>
                  <a:lnTo>
                    <a:pt x="84" y="146"/>
                  </a:lnTo>
                  <a:lnTo>
                    <a:pt x="84" y="129"/>
                  </a:lnTo>
                  <a:lnTo>
                    <a:pt x="84" y="115"/>
                  </a:lnTo>
                  <a:lnTo>
                    <a:pt x="78" y="109"/>
                  </a:lnTo>
                  <a:lnTo>
                    <a:pt x="78" y="115"/>
                  </a:lnTo>
                  <a:lnTo>
                    <a:pt x="70" y="115"/>
                  </a:lnTo>
                  <a:lnTo>
                    <a:pt x="64" y="123"/>
                  </a:lnTo>
                  <a:lnTo>
                    <a:pt x="56" y="129"/>
                  </a:lnTo>
                  <a:lnTo>
                    <a:pt x="49" y="146"/>
                  </a:lnTo>
                  <a:lnTo>
                    <a:pt x="41" y="152"/>
                  </a:lnTo>
                  <a:lnTo>
                    <a:pt x="35" y="152"/>
                  </a:lnTo>
                  <a:lnTo>
                    <a:pt x="27" y="146"/>
                  </a:lnTo>
                  <a:lnTo>
                    <a:pt x="27" y="137"/>
                  </a:lnTo>
                  <a:lnTo>
                    <a:pt x="21" y="129"/>
                  </a:lnTo>
                  <a:lnTo>
                    <a:pt x="13" y="109"/>
                  </a:lnTo>
                  <a:lnTo>
                    <a:pt x="6" y="86"/>
                  </a:lnTo>
                  <a:lnTo>
                    <a:pt x="6" y="66"/>
                  </a:lnTo>
                  <a:lnTo>
                    <a:pt x="0" y="43"/>
                  </a:lnTo>
                  <a:lnTo>
                    <a:pt x="6" y="23"/>
                  </a:lnTo>
                  <a:lnTo>
                    <a:pt x="13" y="0"/>
                  </a:lnTo>
                  <a:lnTo>
                    <a:pt x="142" y="6"/>
                  </a:lnTo>
                  <a:lnTo>
                    <a:pt x="127" y="14"/>
                  </a:lnTo>
                  <a:lnTo>
                    <a:pt x="121" y="29"/>
                  </a:lnTo>
                  <a:lnTo>
                    <a:pt x="113" y="43"/>
                  </a:lnTo>
                  <a:lnTo>
                    <a:pt x="113" y="57"/>
                  </a:lnTo>
                  <a:lnTo>
                    <a:pt x="113" y="80"/>
                  </a:lnTo>
                  <a:lnTo>
                    <a:pt x="113" y="86"/>
                  </a:lnTo>
                  <a:lnTo>
                    <a:pt x="113" y="100"/>
                  </a:lnTo>
                  <a:lnTo>
                    <a:pt x="121" y="109"/>
                  </a:lnTo>
                  <a:lnTo>
                    <a:pt x="136" y="123"/>
                  </a:lnTo>
                  <a:lnTo>
                    <a:pt x="150" y="123"/>
                  </a:lnTo>
                  <a:lnTo>
                    <a:pt x="162" y="129"/>
                  </a:lnTo>
                  <a:lnTo>
                    <a:pt x="177" y="129"/>
                  </a:lnTo>
                  <a:lnTo>
                    <a:pt x="191" y="137"/>
                  </a:lnTo>
                  <a:lnTo>
                    <a:pt x="199" y="146"/>
                  </a:lnTo>
                  <a:lnTo>
                    <a:pt x="205" y="166"/>
                  </a:lnTo>
                  <a:lnTo>
                    <a:pt x="205" y="174"/>
                  </a:lnTo>
                  <a:lnTo>
                    <a:pt x="205" y="189"/>
                  </a:lnTo>
                  <a:lnTo>
                    <a:pt x="205" y="203"/>
                  </a:lnTo>
                  <a:lnTo>
                    <a:pt x="191" y="217"/>
                  </a:lnTo>
                  <a:lnTo>
                    <a:pt x="191" y="223"/>
                  </a:lnTo>
                  <a:lnTo>
                    <a:pt x="170" y="223"/>
                  </a:lnTo>
                  <a:lnTo>
                    <a:pt x="162" y="223"/>
                  </a:lnTo>
                  <a:lnTo>
                    <a:pt x="156" y="223"/>
                  </a:lnTo>
                  <a:lnTo>
                    <a:pt x="136" y="223"/>
                  </a:lnTo>
                  <a:lnTo>
                    <a:pt x="121" y="2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0" name="Freeform 124"/>
            <p:cNvSpPr>
              <a:spLocks/>
            </p:cNvSpPr>
            <p:nvPr/>
          </p:nvSpPr>
          <p:spPr bwMode="auto">
            <a:xfrm>
              <a:off x="1076" y="1183"/>
              <a:ext cx="13" cy="63"/>
            </a:xfrm>
            <a:custGeom>
              <a:avLst/>
              <a:gdLst>
                <a:gd name="T0" fmla="*/ 6 w 13"/>
                <a:gd name="T1" fmla="*/ 0 h 63"/>
                <a:gd name="T2" fmla="*/ 13 w 13"/>
                <a:gd name="T3" fmla="*/ 12 h 63"/>
                <a:gd name="T4" fmla="*/ 6 w 13"/>
                <a:gd name="T5" fmla="*/ 35 h 63"/>
                <a:gd name="T6" fmla="*/ 6 w 13"/>
                <a:gd name="T7" fmla="*/ 49 h 63"/>
                <a:gd name="T8" fmla="*/ 0 w 13"/>
                <a:gd name="T9" fmla="*/ 57 h 63"/>
                <a:gd name="T10" fmla="*/ 0 w 13"/>
                <a:gd name="T11" fmla="*/ 63 h 63"/>
                <a:gd name="T12" fmla="*/ 6 w 13"/>
                <a:gd name="T13" fmla="*/ 49 h 63"/>
                <a:gd name="T14" fmla="*/ 6 w 13"/>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3"/>
                <a:gd name="T26" fmla="*/ 13 w 13"/>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3">
                  <a:moveTo>
                    <a:pt x="6" y="0"/>
                  </a:moveTo>
                  <a:lnTo>
                    <a:pt x="13" y="12"/>
                  </a:lnTo>
                  <a:lnTo>
                    <a:pt x="6" y="35"/>
                  </a:lnTo>
                  <a:lnTo>
                    <a:pt x="6" y="49"/>
                  </a:lnTo>
                  <a:lnTo>
                    <a:pt x="0" y="57"/>
                  </a:lnTo>
                  <a:lnTo>
                    <a:pt x="0" y="63"/>
                  </a:lnTo>
                  <a:lnTo>
                    <a:pt x="6" y="49"/>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1" name="Line 125"/>
            <p:cNvSpPr>
              <a:spLocks noChangeShapeType="1"/>
            </p:cNvSpPr>
            <p:nvPr/>
          </p:nvSpPr>
          <p:spPr bwMode="auto">
            <a:xfrm flipV="1">
              <a:off x="2524" y="1950"/>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2" name="Line 126"/>
            <p:cNvSpPr>
              <a:spLocks noChangeShapeType="1"/>
            </p:cNvSpPr>
            <p:nvPr/>
          </p:nvSpPr>
          <p:spPr bwMode="auto">
            <a:xfrm flipV="1">
              <a:off x="2515" y="1970"/>
              <a:ext cx="21"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3" name="Line 127"/>
            <p:cNvSpPr>
              <a:spLocks noChangeShapeType="1"/>
            </p:cNvSpPr>
            <p:nvPr/>
          </p:nvSpPr>
          <p:spPr bwMode="auto">
            <a:xfrm flipV="1">
              <a:off x="2524" y="1993"/>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4" name="Line 128"/>
            <p:cNvSpPr>
              <a:spLocks noChangeShapeType="1"/>
            </p:cNvSpPr>
            <p:nvPr/>
          </p:nvSpPr>
          <p:spPr bwMode="auto">
            <a:xfrm flipV="1">
              <a:off x="2524" y="2013"/>
              <a:ext cx="41"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5" name="Line 129"/>
            <p:cNvSpPr>
              <a:spLocks noChangeShapeType="1"/>
            </p:cNvSpPr>
            <p:nvPr/>
          </p:nvSpPr>
          <p:spPr bwMode="auto">
            <a:xfrm flipV="1">
              <a:off x="2452" y="2036"/>
              <a:ext cx="121"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6" name="Line 130"/>
            <p:cNvSpPr>
              <a:spLocks noChangeShapeType="1"/>
            </p:cNvSpPr>
            <p:nvPr/>
          </p:nvSpPr>
          <p:spPr bwMode="auto">
            <a:xfrm flipV="1">
              <a:off x="2431" y="2056"/>
              <a:ext cx="148"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7" name="Line 131"/>
            <p:cNvSpPr>
              <a:spLocks noChangeShapeType="1"/>
            </p:cNvSpPr>
            <p:nvPr/>
          </p:nvSpPr>
          <p:spPr bwMode="auto">
            <a:xfrm flipV="1">
              <a:off x="2431" y="2087"/>
              <a:ext cx="14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8" name="Line 132"/>
            <p:cNvSpPr>
              <a:spLocks noChangeShapeType="1"/>
            </p:cNvSpPr>
            <p:nvPr/>
          </p:nvSpPr>
          <p:spPr bwMode="auto">
            <a:xfrm flipV="1">
              <a:off x="2431" y="2116"/>
              <a:ext cx="156"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9" name="Line 133"/>
            <p:cNvSpPr>
              <a:spLocks noChangeShapeType="1"/>
            </p:cNvSpPr>
            <p:nvPr/>
          </p:nvSpPr>
          <p:spPr bwMode="auto">
            <a:xfrm flipV="1">
              <a:off x="2437" y="2136"/>
              <a:ext cx="156"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0" name="Line 134"/>
            <p:cNvSpPr>
              <a:spLocks noChangeShapeType="1"/>
            </p:cNvSpPr>
            <p:nvPr/>
          </p:nvSpPr>
          <p:spPr bwMode="auto">
            <a:xfrm>
              <a:off x="2708" y="206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1" name="Line 135"/>
            <p:cNvSpPr>
              <a:spLocks noChangeShapeType="1"/>
            </p:cNvSpPr>
            <p:nvPr/>
          </p:nvSpPr>
          <p:spPr bwMode="auto">
            <a:xfrm flipV="1">
              <a:off x="2452" y="2159"/>
              <a:ext cx="149"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2" name="Line 136"/>
            <p:cNvSpPr>
              <a:spLocks noChangeShapeType="1"/>
            </p:cNvSpPr>
            <p:nvPr/>
          </p:nvSpPr>
          <p:spPr bwMode="auto">
            <a:xfrm flipV="1">
              <a:off x="2716" y="2073"/>
              <a:ext cx="27"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3" name="Line 137"/>
            <p:cNvSpPr>
              <a:spLocks noChangeShapeType="1"/>
            </p:cNvSpPr>
            <p:nvPr/>
          </p:nvSpPr>
          <p:spPr bwMode="auto">
            <a:xfrm flipV="1">
              <a:off x="2466" y="2179"/>
              <a:ext cx="142"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4" name="Line 138"/>
            <p:cNvSpPr>
              <a:spLocks noChangeShapeType="1"/>
            </p:cNvSpPr>
            <p:nvPr/>
          </p:nvSpPr>
          <p:spPr bwMode="auto">
            <a:xfrm flipV="1">
              <a:off x="2722" y="2093"/>
              <a:ext cx="35"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5" name="Line 139"/>
            <p:cNvSpPr>
              <a:spLocks noChangeShapeType="1"/>
            </p:cNvSpPr>
            <p:nvPr/>
          </p:nvSpPr>
          <p:spPr bwMode="auto">
            <a:xfrm flipV="1">
              <a:off x="2829" y="2007"/>
              <a:ext cx="78"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6" name="Line 140"/>
            <p:cNvSpPr>
              <a:spLocks noChangeShapeType="1"/>
            </p:cNvSpPr>
            <p:nvPr/>
          </p:nvSpPr>
          <p:spPr bwMode="auto">
            <a:xfrm flipV="1">
              <a:off x="2481" y="2202"/>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7" name="Line 141"/>
            <p:cNvSpPr>
              <a:spLocks noChangeShapeType="1"/>
            </p:cNvSpPr>
            <p:nvPr/>
          </p:nvSpPr>
          <p:spPr bwMode="auto">
            <a:xfrm flipV="1">
              <a:off x="2731" y="2116"/>
              <a:ext cx="41"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8" name="Line 142"/>
            <p:cNvSpPr>
              <a:spLocks noChangeShapeType="1"/>
            </p:cNvSpPr>
            <p:nvPr/>
          </p:nvSpPr>
          <p:spPr bwMode="auto">
            <a:xfrm flipV="1">
              <a:off x="2843" y="2013"/>
              <a:ext cx="101"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9" name="Line 143"/>
            <p:cNvSpPr>
              <a:spLocks noChangeShapeType="1"/>
            </p:cNvSpPr>
            <p:nvPr/>
          </p:nvSpPr>
          <p:spPr bwMode="auto">
            <a:xfrm flipV="1">
              <a:off x="2509" y="2224"/>
              <a:ext cx="121"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0" name="Line 144"/>
            <p:cNvSpPr>
              <a:spLocks noChangeShapeType="1"/>
            </p:cNvSpPr>
            <p:nvPr/>
          </p:nvSpPr>
          <p:spPr bwMode="auto">
            <a:xfrm flipV="1">
              <a:off x="2737" y="2122"/>
              <a:ext cx="72"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1" name="Line 145"/>
            <p:cNvSpPr>
              <a:spLocks noChangeShapeType="1"/>
            </p:cNvSpPr>
            <p:nvPr/>
          </p:nvSpPr>
          <p:spPr bwMode="auto">
            <a:xfrm flipV="1">
              <a:off x="2843" y="2027"/>
              <a:ext cx="121" cy="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2" name="Line 146"/>
            <p:cNvSpPr>
              <a:spLocks noChangeShapeType="1"/>
            </p:cNvSpPr>
            <p:nvPr/>
          </p:nvSpPr>
          <p:spPr bwMode="auto">
            <a:xfrm flipV="1">
              <a:off x="2538" y="2239"/>
              <a:ext cx="121"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3" name="Line 147"/>
            <p:cNvSpPr>
              <a:spLocks noChangeShapeType="1"/>
            </p:cNvSpPr>
            <p:nvPr/>
          </p:nvSpPr>
          <p:spPr bwMode="auto">
            <a:xfrm flipV="1">
              <a:off x="2737" y="2050"/>
              <a:ext cx="242" cy="1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4" name="Line 148"/>
            <p:cNvSpPr>
              <a:spLocks noChangeShapeType="1"/>
            </p:cNvSpPr>
            <p:nvPr/>
          </p:nvSpPr>
          <p:spPr bwMode="auto">
            <a:xfrm flipV="1">
              <a:off x="2558" y="2064"/>
              <a:ext cx="441" cy="2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5" name="Line 149"/>
            <p:cNvSpPr>
              <a:spLocks noChangeShapeType="1"/>
            </p:cNvSpPr>
            <p:nvPr/>
          </p:nvSpPr>
          <p:spPr bwMode="auto">
            <a:xfrm flipV="1">
              <a:off x="2573" y="2079"/>
              <a:ext cx="441"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6" name="Line 150"/>
            <p:cNvSpPr>
              <a:spLocks noChangeShapeType="1"/>
            </p:cNvSpPr>
            <p:nvPr/>
          </p:nvSpPr>
          <p:spPr bwMode="auto">
            <a:xfrm flipV="1">
              <a:off x="2595" y="2101"/>
              <a:ext cx="441" cy="2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7" name="Line 151"/>
            <p:cNvSpPr>
              <a:spLocks noChangeShapeType="1"/>
            </p:cNvSpPr>
            <p:nvPr/>
          </p:nvSpPr>
          <p:spPr bwMode="auto">
            <a:xfrm flipV="1">
              <a:off x="2616" y="2116"/>
              <a:ext cx="441"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8" name="Line 152"/>
            <p:cNvSpPr>
              <a:spLocks noChangeShapeType="1"/>
            </p:cNvSpPr>
            <p:nvPr/>
          </p:nvSpPr>
          <p:spPr bwMode="auto">
            <a:xfrm flipV="1">
              <a:off x="2595" y="2130"/>
              <a:ext cx="484" cy="28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9" name="Line 153"/>
            <p:cNvSpPr>
              <a:spLocks noChangeShapeType="1"/>
            </p:cNvSpPr>
            <p:nvPr/>
          </p:nvSpPr>
          <p:spPr bwMode="auto">
            <a:xfrm>
              <a:off x="2331" y="259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0" name="Line 154"/>
            <p:cNvSpPr>
              <a:spLocks noChangeShapeType="1"/>
            </p:cNvSpPr>
            <p:nvPr/>
          </p:nvSpPr>
          <p:spPr bwMode="auto">
            <a:xfrm flipV="1">
              <a:off x="2530" y="2144"/>
              <a:ext cx="563" cy="3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1" name="Line 155"/>
            <p:cNvSpPr>
              <a:spLocks noChangeShapeType="1"/>
            </p:cNvSpPr>
            <p:nvPr/>
          </p:nvSpPr>
          <p:spPr bwMode="auto">
            <a:xfrm flipV="1">
              <a:off x="2288" y="2565"/>
              <a:ext cx="149"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2" name="Line 156"/>
            <p:cNvSpPr>
              <a:spLocks noChangeShapeType="1"/>
            </p:cNvSpPr>
            <p:nvPr/>
          </p:nvSpPr>
          <p:spPr bwMode="auto">
            <a:xfrm flipV="1">
              <a:off x="2466" y="2267"/>
              <a:ext cx="478" cy="2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3" name="Line 157"/>
            <p:cNvSpPr>
              <a:spLocks noChangeShapeType="1"/>
            </p:cNvSpPr>
            <p:nvPr/>
          </p:nvSpPr>
          <p:spPr bwMode="auto">
            <a:xfrm flipV="1">
              <a:off x="2952" y="2165"/>
              <a:ext cx="162" cy="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4" name="Line 158"/>
            <p:cNvSpPr>
              <a:spLocks noChangeShapeType="1"/>
            </p:cNvSpPr>
            <p:nvPr/>
          </p:nvSpPr>
          <p:spPr bwMode="auto">
            <a:xfrm flipV="1">
              <a:off x="2267" y="2302"/>
              <a:ext cx="662" cy="3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5" name="Line 159"/>
            <p:cNvSpPr>
              <a:spLocks noChangeShapeType="1"/>
            </p:cNvSpPr>
            <p:nvPr/>
          </p:nvSpPr>
          <p:spPr bwMode="auto">
            <a:xfrm flipV="1">
              <a:off x="2981" y="2173"/>
              <a:ext cx="162" cy="10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6" name="Line 160"/>
            <p:cNvSpPr>
              <a:spLocks noChangeShapeType="1"/>
            </p:cNvSpPr>
            <p:nvPr/>
          </p:nvSpPr>
          <p:spPr bwMode="auto">
            <a:xfrm flipV="1">
              <a:off x="2239" y="2651"/>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7" name="Line 161"/>
            <p:cNvSpPr>
              <a:spLocks noChangeShapeType="1"/>
            </p:cNvSpPr>
            <p:nvPr/>
          </p:nvSpPr>
          <p:spPr bwMode="auto">
            <a:xfrm flipV="1">
              <a:off x="2394" y="2325"/>
              <a:ext cx="542" cy="3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8" name="Line 162"/>
            <p:cNvSpPr>
              <a:spLocks noChangeShapeType="1"/>
            </p:cNvSpPr>
            <p:nvPr/>
          </p:nvSpPr>
          <p:spPr bwMode="auto">
            <a:xfrm flipV="1">
              <a:off x="3007" y="2187"/>
              <a:ext cx="164"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9" name="Line 163"/>
            <p:cNvSpPr>
              <a:spLocks noChangeShapeType="1"/>
            </p:cNvSpPr>
            <p:nvPr/>
          </p:nvSpPr>
          <p:spPr bwMode="auto">
            <a:xfrm flipV="1">
              <a:off x="2202" y="2702"/>
              <a:ext cx="135"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0" name="Line 164"/>
            <p:cNvSpPr>
              <a:spLocks noChangeShapeType="1"/>
            </p:cNvSpPr>
            <p:nvPr/>
          </p:nvSpPr>
          <p:spPr bwMode="auto">
            <a:xfrm flipV="1">
              <a:off x="2489" y="2462"/>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1" name="Line 165"/>
            <p:cNvSpPr>
              <a:spLocks noChangeShapeType="1"/>
            </p:cNvSpPr>
            <p:nvPr/>
          </p:nvSpPr>
          <p:spPr bwMode="auto">
            <a:xfrm flipV="1">
              <a:off x="2774" y="2347"/>
              <a:ext cx="170" cy="10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2" name="Line 166"/>
            <p:cNvSpPr>
              <a:spLocks noChangeShapeType="1"/>
            </p:cNvSpPr>
            <p:nvPr/>
          </p:nvSpPr>
          <p:spPr bwMode="auto">
            <a:xfrm flipV="1">
              <a:off x="3065" y="2202"/>
              <a:ext cx="127"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3" name="Line 167"/>
            <p:cNvSpPr>
              <a:spLocks noChangeShapeType="1"/>
            </p:cNvSpPr>
            <p:nvPr/>
          </p:nvSpPr>
          <p:spPr bwMode="auto">
            <a:xfrm flipV="1">
              <a:off x="2173" y="2745"/>
              <a:ext cx="144"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4" name="Line 168"/>
            <p:cNvSpPr>
              <a:spLocks noChangeShapeType="1"/>
            </p:cNvSpPr>
            <p:nvPr/>
          </p:nvSpPr>
          <p:spPr bwMode="auto">
            <a:xfrm flipV="1">
              <a:off x="2515" y="2491"/>
              <a:ext cx="228" cy="1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5" name="Line 169"/>
            <p:cNvSpPr>
              <a:spLocks noChangeShapeType="1"/>
            </p:cNvSpPr>
            <p:nvPr/>
          </p:nvSpPr>
          <p:spPr bwMode="auto">
            <a:xfrm flipV="1">
              <a:off x="2794" y="2376"/>
              <a:ext cx="150"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6" name="Line 170"/>
            <p:cNvSpPr>
              <a:spLocks noChangeShapeType="1"/>
            </p:cNvSpPr>
            <p:nvPr/>
          </p:nvSpPr>
          <p:spPr bwMode="auto">
            <a:xfrm flipV="1">
              <a:off x="3102" y="2216"/>
              <a:ext cx="104"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7" name="Line 171"/>
            <p:cNvSpPr>
              <a:spLocks noChangeShapeType="1"/>
            </p:cNvSpPr>
            <p:nvPr/>
          </p:nvSpPr>
          <p:spPr bwMode="auto">
            <a:xfrm flipV="1">
              <a:off x="2196" y="2817"/>
              <a:ext cx="41"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8" name="Line 172"/>
            <p:cNvSpPr>
              <a:spLocks noChangeShapeType="1"/>
            </p:cNvSpPr>
            <p:nvPr/>
          </p:nvSpPr>
          <p:spPr bwMode="auto">
            <a:xfrm>
              <a:off x="2267" y="2804"/>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9" name="Line 173"/>
            <p:cNvSpPr>
              <a:spLocks noChangeShapeType="1"/>
            </p:cNvSpPr>
            <p:nvPr/>
          </p:nvSpPr>
          <p:spPr bwMode="auto">
            <a:xfrm flipV="1">
              <a:off x="2544" y="2519"/>
              <a:ext cx="199" cy="1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0" name="Line 174"/>
            <p:cNvSpPr>
              <a:spLocks noChangeShapeType="1"/>
            </p:cNvSpPr>
            <p:nvPr/>
          </p:nvSpPr>
          <p:spPr bwMode="auto">
            <a:xfrm flipV="1">
              <a:off x="2852" y="2405"/>
              <a:ext cx="92"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1" name="Line 175"/>
            <p:cNvSpPr>
              <a:spLocks noChangeShapeType="1"/>
            </p:cNvSpPr>
            <p:nvPr/>
          </p:nvSpPr>
          <p:spPr bwMode="auto">
            <a:xfrm flipV="1">
              <a:off x="1195" y="400"/>
              <a:ext cx="15"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2" name="Line 176"/>
            <p:cNvSpPr>
              <a:spLocks noChangeShapeType="1"/>
            </p:cNvSpPr>
            <p:nvPr/>
          </p:nvSpPr>
          <p:spPr bwMode="auto">
            <a:xfrm flipV="1">
              <a:off x="1203" y="400"/>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3" name="Line 177"/>
            <p:cNvSpPr>
              <a:spLocks noChangeShapeType="1"/>
            </p:cNvSpPr>
            <p:nvPr/>
          </p:nvSpPr>
          <p:spPr bwMode="auto">
            <a:xfrm flipV="1">
              <a:off x="1195" y="408"/>
              <a:ext cx="99"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4" name="Line 178"/>
            <p:cNvSpPr>
              <a:spLocks noChangeShapeType="1"/>
            </p:cNvSpPr>
            <p:nvPr/>
          </p:nvSpPr>
          <p:spPr bwMode="auto">
            <a:xfrm flipV="1">
              <a:off x="1181" y="422"/>
              <a:ext cx="135"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5" name="Line 179"/>
            <p:cNvSpPr>
              <a:spLocks noChangeShapeType="1"/>
            </p:cNvSpPr>
            <p:nvPr/>
          </p:nvSpPr>
          <p:spPr bwMode="auto">
            <a:xfrm flipV="1">
              <a:off x="1181" y="443"/>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6" name="Line 180"/>
            <p:cNvSpPr>
              <a:spLocks noChangeShapeType="1"/>
            </p:cNvSpPr>
            <p:nvPr/>
          </p:nvSpPr>
          <p:spPr bwMode="auto">
            <a:xfrm flipV="1">
              <a:off x="1166" y="465"/>
              <a:ext cx="164" cy="10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7" name="Line 181"/>
            <p:cNvSpPr>
              <a:spLocks noChangeShapeType="1"/>
            </p:cNvSpPr>
            <p:nvPr/>
          </p:nvSpPr>
          <p:spPr bwMode="auto">
            <a:xfrm flipV="1">
              <a:off x="1166" y="488"/>
              <a:ext cx="179" cy="10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8" name="Line 182"/>
            <p:cNvSpPr>
              <a:spLocks noChangeShapeType="1"/>
            </p:cNvSpPr>
            <p:nvPr/>
          </p:nvSpPr>
          <p:spPr bwMode="auto">
            <a:xfrm flipV="1">
              <a:off x="1160" y="508"/>
              <a:ext cx="191" cy="1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9" name="Line 183"/>
            <p:cNvSpPr>
              <a:spLocks noChangeShapeType="1"/>
            </p:cNvSpPr>
            <p:nvPr/>
          </p:nvSpPr>
          <p:spPr bwMode="auto">
            <a:xfrm flipV="1">
              <a:off x="1146" y="537"/>
              <a:ext cx="205" cy="1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0" name="Line 184"/>
            <p:cNvSpPr>
              <a:spLocks noChangeShapeType="1"/>
            </p:cNvSpPr>
            <p:nvPr/>
          </p:nvSpPr>
          <p:spPr bwMode="auto">
            <a:xfrm flipV="1">
              <a:off x="1117" y="560"/>
              <a:ext cx="242" cy="1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1" name="Line 185"/>
            <p:cNvSpPr>
              <a:spLocks noChangeShapeType="1"/>
            </p:cNvSpPr>
            <p:nvPr/>
          </p:nvSpPr>
          <p:spPr bwMode="auto">
            <a:xfrm flipV="1">
              <a:off x="1095" y="588"/>
              <a:ext cx="264"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2" name="Line 186"/>
            <p:cNvSpPr>
              <a:spLocks noChangeShapeType="1"/>
            </p:cNvSpPr>
            <p:nvPr/>
          </p:nvSpPr>
          <p:spPr bwMode="auto">
            <a:xfrm flipV="1">
              <a:off x="1095" y="617"/>
              <a:ext cx="270"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3" name="Line 187"/>
            <p:cNvSpPr>
              <a:spLocks noChangeShapeType="1"/>
            </p:cNvSpPr>
            <p:nvPr/>
          </p:nvSpPr>
          <p:spPr bwMode="auto">
            <a:xfrm flipV="1">
              <a:off x="1095" y="631"/>
              <a:ext cx="285" cy="1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4" name="Line 188"/>
            <p:cNvSpPr>
              <a:spLocks noChangeShapeType="1"/>
            </p:cNvSpPr>
            <p:nvPr/>
          </p:nvSpPr>
          <p:spPr bwMode="auto">
            <a:xfrm flipV="1">
              <a:off x="1103" y="646"/>
              <a:ext cx="305" cy="1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5" name="Line 189"/>
            <p:cNvSpPr>
              <a:spLocks noChangeShapeType="1"/>
            </p:cNvSpPr>
            <p:nvPr/>
          </p:nvSpPr>
          <p:spPr bwMode="auto">
            <a:xfrm flipV="1">
              <a:off x="1109" y="668"/>
              <a:ext cx="306" cy="18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6" name="Line 190"/>
            <p:cNvSpPr>
              <a:spLocks noChangeShapeType="1"/>
            </p:cNvSpPr>
            <p:nvPr/>
          </p:nvSpPr>
          <p:spPr bwMode="auto">
            <a:xfrm flipV="1">
              <a:off x="1117" y="683"/>
              <a:ext cx="320" cy="1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7" name="Line 191"/>
            <p:cNvSpPr>
              <a:spLocks noChangeShapeType="1"/>
            </p:cNvSpPr>
            <p:nvPr/>
          </p:nvSpPr>
          <p:spPr bwMode="auto">
            <a:xfrm flipV="1">
              <a:off x="1117" y="711"/>
              <a:ext cx="312" cy="1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8" name="Line 192"/>
            <p:cNvSpPr>
              <a:spLocks noChangeShapeType="1"/>
            </p:cNvSpPr>
            <p:nvPr/>
          </p:nvSpPr>
          <p:spPr bwMode="auto">
            <a:xfrm flipV="1">
              <a:off x="1132" y="748"/>
              <a:ext cx="297" cy="1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9" name="Line 193"/>
            <p:cNvSpPr>
              <a:spLocks noChangeShapeType="1"/>
            </p:cNvSpPr>
            <p:nvPr/>
          </p:nvSpPr>
          <p:spPr bwMode="auto">
            <a:xfrm flipV="1">
              <a:off x="1132" y="791"/>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0" name="Line 194"/>
            <p:cNvSpPr>
              <a:spLocks noChangeShapeType="1"/>
            </p:cNvSpPr>
            <p:nvPr/>
          </p:nvSpPr>
          <p:spPr bwMode="auto">
            <a:xfrm flipV="1">
              <a:off x="1394" y="783"/>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1" name="Line 195"/>
            <p:cNvSpPr>
              <a:spLocks noChangeShapeType="1"/>
            </p:cNvSpPr>
            <p:nvPr/>
          </p:nvSpPr>
          <p:spPr bwMode="auto">
            <a:xfrm flipV="1">
              <a:off x="1138" y="826"/>
              <a:ext cx="242" cy="1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2" name="Line 196"/>
            <p:cNvSpPr>
              <a:spLocks noChangeShapeType="1"/>
            </p:cNvSpPr>
            <p:nvPr/>
          </p:nvSpPr>
          <p:spPr bwMode="auto">
            <a:xfrm flipV="1">
              <a:off x="1138" y="857"/>
              <a:ext cx="242" cy="1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3" name="Line 197"/>
            <p:cNvSpPr>
              <a:spLocks noChangeShapeType="1"/>
            </p:cNvSpPr>
            <p:nvPr/>
          </p:nvSpPr>
          <p:spPr bwMode="auto">
            <a:xfrm flipV="1">
              <a:off x="1138" y="877"/>
              <a:ext cx="248" cy="1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4" name="Line 198"/>
            <p:cNvSpPr>
              <a:spLocks noChangeShapeType="1"/>
            </p:cNvSpPr>
            <p:nvPr/>
          </p:nvSpPr>
          <p:spPr bwMode="auto">
            <a:xfrm flipV="1">
              <a:off x="1138" y="900"/>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5" name="Line 199"/>
            <p:cNvSpPr>
              <a:spLocks noChangeShapeType="1"/>
            </p:cNvSpPr>
            <p:nvPr/>
          </p:nvSpPr>
          <p:spPr bwMode="auto">
            <a:xfrm flipV="1">
              <a:off x="1132" y="914"/>
              <a:ext cx="291" cy="1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6" name="Line 200"/>
            <p:cNvSpPr>
              <a:spLocks noChangeShapeType="1"/>
            </p:cNvSpPr>
            <p:nvPr/>
          </p:nvSpPr>
          <p:spPr bwMode="auto">
            <a:xfrm flipV="1">
              <a:off x="1123" y="935"/>
              <a:ext cx="314" cy="1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7" name="Line 201"/>
            <p:cNvSpPr>
              <a:spLocks noChangeShapeType="1"/>
            </p:cNvSpPr>
            <p:nvPr/>
          </p:nvSpPr>
          <p:spPr bwMode="auto">
            <a:xfrm flipV="1">
              <a:off x="1132" y="986"/>
              <a:ext cx="268"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8" name="Freeform 202"/>
            <p:cNvSpPr>
              <a:spLocks/>
            </p:cNvSpPr>
            <p:nvPr/>
          </p:nvSpPr>
          <p:spPr bwMode="auto">
            <a:xfrm>
              <a:off x="1089" y="394"/>
              <a:ext cx="354" cy="744"/>
            </a:xfrm>
            <a:custGeom>
              <a:avLst/>
              <a:gdLst>
                <a:gd name="T0" fmla="*/ 127 w 354"/>
                <a:gd name="T1" fmla="*/ 6 h 744"/>
                <a:gd name="T2" fmla="*/ 176 w 354"/>
                <a:gd name="T3" fmla="*/ 6 h 744"/>
                <a:gd name="T4" fmla="*/ 205 w 354"/>
                <a:gd name="T5" fmla="*/ 14 h 744"/>
                <a:gd name="T6" fmla="*/ 233 w 354"/>
                <a:gd name="T7" fmla="*/ 43 h 744"/>
                <a:gd name="T8" fmla="*/ 248 w 354"/>
                <a:gd name="T9" fmla="*/ 86 h 744"/>
                <a:gd name="T10" fmla="*/ 262 w 354"/>
                <a:gd name="T11" fmla="*/ 151 h 744"/>
                <a:gd name="T12" fmla="*/ 270 w 354"/>
                <a:gd name="T13" fmla="*/ 203 h 744"/>
                <a:gd name="T14" fmla="*/ 291 w 354"/>
                <a:gd name="T15" fmla="*/ 237 h 744"/>
                <a:gd name="T16" fmla="*/ 319 w 354"/>
                <a:gd name="T17" fmla="*/ 252 h 744"/>
                <a:gd name="T18" fmla="*/ 326 w 354"/>
                <a:gd name="T19" fmla="*/ 274 h 744"/>
                <a:gd name="T20" fmla="*/ 348 w 354"/>
                <a:gd name="T21" fmla="*/ 280 h 744"/>
                <a:gd name="T22" fmla="*/ 340 w 354"/>
                <a:gd name="T23" fmla="*/ 317 h 744"/>
                <a:gd name="T24" fmla="*/ 340 w 354"/>
                <a:gd name="T25" fmla="*/ 346 h 744"/>
                <a:gd name="T26" fmla="*/ 326 w 354"/>
                <a:gd name="T27" fmla="*/ 383 h 744"/>
                <a:gd name="T28" fmla="*/ 305 w 354"/>
                <a:gd name="T29" fmla="*/ 397 h 744"/>
                <a:gd name="T30" fmla="*/ 291 w 354"/>
                <a:gd name="T31" fmla="*/ 440 h 744"/>
                <a:gd name="T32" fmla="*/ 305 w 354"/>
                <a:gd name="T33" fmla="*/ 483 h 744"/>
                <a:gd name="T34" fmla="*/ 334 w 354"/>
                <a:gd name="T35" fmla="*/ 526 h 744"/>
                <a:gd name="T36" fmla="*/ 348 w 354"/>
                <a:gd name="T37" fmla="*/ 555 h 744"/>
                <a:gd name="T38" fmla="*/ 326 w 354"/>
                <a:gd name="T39" fmla="*/ 572 h 744"/>
                <a:gd name="T40" fmla="*/ 297 w 354"/>
                <a:gd name="T41" fmla="*/ 600 h 744"/>
                <a:gd name="T42" fmla="*/ 262 w 354"/>
                <a:gd name="T43" fmla="*/ 629 h 744"/>
                <a:gd name="T44" fmla="*/ 219 w 354"/>
                <a:gd name="T45" fmla="*/ 649 h 744"/>
                <a:gd name="T46" fmla="*/ 170 w 354"/>
                <a:gd name="T47" fmla="*/ 678 h 744"/>
                <a:gd name="T48" fmla="*/ 127 w 354"/>
                <a:gd name="T49" fmla="*/ 701 h 744"/>
                <a:gd name="T50" fmla="*/ 77 w 354"/>
                <a:gd name="T51" fmla="*/ 729 h 744"/>
                <a:gd name="T52" fmla="*/ 41 w 354"/>
                <a:gd name="T53" fmla="*/ 744 h 744"/>
                <a:gd name="T54" fmla="*/ 41 w 354"/>
                <a:gd name="T55" fmla="*/ 715 h 744"/>
                <a:gd name="T56" fmla="*/ 49 w 354"/>
                <a:gd name="T57" fmla="*/ 658 h 744"/>
                <a:gd name="T58" fmla="*/ 49 w 354"/>
                <a:gd name="T59" fmla="*/ 592 h 744"/>
                <a:gd name="T60" fmla="*/ 34 w 354"/>
                <a:gd name="T61" fmla="*/ 520 h 744"/>
                <a:gd name="T62" fmla="*/ 26 w 354"/>
                <a:gd name="T63" fmla="*/ 477 h 744"/>
                <a:gd name="T64" fmla="*/ 12 w 354"/>
                <a:gd name="T65" fmla="*/ 426 h 744"/>
                <a:gd name="T66" fmla="*/ 0 w 354"/>
                <a:gd name="T67" fmla="*/ 397 h 744"/>
                <a:gd name="T68" fmla="*/ 6 w 354"/>
                <a:gd name="T69" fmla="*/ 346 h 744"/>
                <a:gd name="T70" fmla="*/ 12 w 354"/>
                <a:gd name="T71" fmla="*/ 317 h 744"/>
                <a:gd name="T72" fmla="*/ 26 w 354"/>
                <a:gd name="T73" fmla="*/ 309 h 744"/>
                <a:gd name="T74" fmla="*/ 49 w 354"/>
                <a:gd name="T75" fmla="*/ 274 h 744"/>
                <a:gd name="T76" fmla="*/ 69 w 354"/>
                <a:gd name="T77" fmla="*/ 237 h 744"/>
                <a:gd name="T78" fmla="*/ 77 w 354"/>
                <a:gd name="T79" fmla="*/ 203 h 744"/>
                <a:gd name="T80" fmla="*/ 69 w 354"/>
                <a:gd name="T81" fmla="*/ 157 h 744"/>
                <a:gd name="T82" fmla="*/ 84 w 354"/>
                <a:gd name="T83" fmla="*/ 137 h 744"/>
                <a:gd name="T84" fmla="*/ 98 w 354"/>
                <a:gd name="T85" fmla="*/ 108 h 744"/>
                <a:gd name="T86" fmla="*/ 98 w 354"/>
                <a:gd name="T87" fmla="*/ 86 h 744"/>
                <a:gd name="T88" fmla="*/ 112 w 354"/>
                <a:gd name="T89" fmla="*/ 49 h 744"/>
                <a:gd name="T90" fmla="*/ 106 w 354"/>
                <a:gd name="T91" fmla="*/ 20 h 7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4"/>
                <a:gd name="T139" fmla="*/ 0 h 744"/>
                <a:gd name="T140" fmla="*/ 354 w 354"/>
                <a:gd name="T141" fmla="*/ 744 h 7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4" h="744">
                  <a:moveTo>
                    <a:pt x="98" y="0"/>
                  </a:moveTo>
                  <a:lnTo>
                    <a:pt x="112" y="6"/>
                  </a:lnTo>
                  <a:lnTo>
                    <a:pt x="127" y="6"/>
                  </a:lnTo>
                  <a:lnTo>
                    <a:pt x="141" y="0"/>
                  </a:lnTo>
                  <a:lnTo>
                    <a:pt x="155" y="6"/>
                  </a:lnTo>
                  <a:lnTo>
                    <a:pt x="176" y="6"/>
                  </a:lnTo>
                  <a:lnTo>
                    <a:pt x="190" y="6"/>
                  </a:lnTo>
                  <a:lnTo>
                    <a:pt x="198" y="6"/>
                  </a:lnTo>
                  <a:lnTo>
                    <a:pt x="205" y="14"/>
                  </a:lnTo>
                  <a:lnTo>
                    <a:pt x="219" y="20"/>
                  </a:lnTo>
                  <a:lnTo>
                    <a:pt x="227" y="28"/>
                  </a:lnTo>
                  <a:lnTo>
                    <a:pt x="233" y="43"/>
                  </a:lnTo>
                  <a:lnTo>
                    <a:pt x="233" y="57"/>
                  </a:lnTo>
                  <a:lnTo>
                    <a:pt x="233" y="63"/>
                  </a:lnTo>
                  <a:lnTo>
                    <a:pt x="248" y="86"/>
                  </a:lnTo>
                  <a:lnTo>
                    <a:pt x="262" y="108"/>
                  </a:lnTo>
                  <a:lnTo>
                    <a:pt x="262" y="137"/>
                  </a:lnTo>
                  <a:lnTo>
                    <a:pt x="262" y="151"/>
                  </a:lnTo>
                  <a:lnTo>
                    <a:pt x="270" y="166"/>
                  </a:lnTo>
                  <a:lnTo>
                    <a:pt x="270" y="186"/>
                  </a:lnTo>
                  <a:lnTo>
                    <a:pt x="270" y="203"/>
                  </a:lnTo>
                  <a:lnTo>
                    <a:pt x="276" y="223"/>
                  </a:lnTo>
                  <a:lnTo>
                    <a:pt x="285" y="231"/>
                  </a:lnTo>
                  <a:lnTo>
                    <a:pt x="291" y="237"/>
                  </a:lnTo>
                  <a:lnTo>
                    <a:pt x="305" y="246"/>
                  </a:lnTo>
                  <a:lnTo>
                    <a:pt x="311" y="252"/>
                  </a:lnTo>
                  <a:lnTo>
                    <a:pt x="319" y="252"/>
                  </a:lnTo>
                  <a:lnTo>
                    <a:pt x="326" y="260"/>
                  </a:lnTo>
                  <a:lnTo>
                    <a:pt x="326" y="266"/>
                  </a:lnTo>
                  <a:lnTo>
                    <a:pt x="326" y="274"/>
                  </a:lnTo>
                  <a:lnTo>
                    <a:pt x="334" y="274"/>
                  </a:lnTo>
                  <a:lnTo>
                    <a:pt x="340" y="274"/>
                  </a:lnTo>
                  <a:lnTo>
                    <a:pt x="348" y="280"/>
                  </a:lnTo>
                  <a:lnTo>
                    <a:pt x="348" y="289"/>
                  </a:lnTo>
                  <a:lnTo>
                    <a:pt x="340" y="303"/>
                  </a:lnTo>
                  <a:lnTo>
                    <a:pt x="340" y="317"/>
                  </a:lnTo>
                  <a:lnTo>
                    <a:pt x="340" y="326"/>
                  </a:lnTo>
                  <a:lnTo>
                    <a:pt x="340" y="340"/>
                  </a:lnTo>
                  <a:lnTo>
                    <a:pt x="340" y="346"/>
                  </a:lnTo>
                  <a:lnTo>
                    <a:pt x="334" y="354"/>
                  </a:lnTo>
                  <a:lnTo>
                    <a:pt x="334" y="360"/>
                  </a:lnTo>
                  <a:lnTo>
                    <a:pt x="326" y="383"/>
                  </a:lnTo>
                  <a:lnTo>
                    <a:pt x="319" y="383"/>
                  </a:lnTo>
                  <a:lnTo>
                    <a:pt x="311" y="397"/>
                  </a:lnTo>
                  <a:lnTo>
                    <a:pt x="305" y="397"/>
                  </a:lnTo>
                  <a:lnTo>
                    <a:pt x="297" y="412"/>
                  </a:lnTo>
                  <a:lnTo>
                    <a:pt x="291" y="426"/>
                  </a:lnTo>
                  <a:lnTo>
                    <a:pt x="291" y="440"/>
                  </a:lnTo>
                  <a:lnTo>
                    <a:pt x="291" y="455"/>
                  </a:lnTo>
                  <a:lnTo>
                    <a:pt x="291" y="469"/>
                  </a:lnTo>
                  <a:lnTo>
                    <a:pt x="305" y="483"/>
                  </a:lnTo>
                  <a:lnTo>
                    <a:pt x="311" y="506"/>
                  </a:lnTo>
                  <a:lnTo>
                    <a:pt x="319" y="512"/>
                  </a:lnTo>
                  <a:lnTo>
                    <a:pt x="334" y="526"/>
                  </a:lnTo>
                  <a:lnTo>
                    <a:pt x="348" y="535"/>
                  </a:lnTo>
                  <a:lnTo>
                    <a:pt x="354" y="549"/>
                  </a:lnTo>
                  <a:lnTo>
                    <a:pt x="348" y="555"/>
                  </a:lnTo>
                  <a:lnTo>
                    <a:pt x="340" y="555"/>
                  </a:lnTo>
                  <a:lnTo>
                    <a:pt x="326" y="563"/>
                  </a:lnTo>
                  <a:lnTo>
                    <a:pt x="326" y="572"/>
                  </a:lnTo>
                  <a:lnTo>
                    <a:pt x="319" y="578"/>
                  </a:lnTo>
                  <a:lnTo>
                    <a:pt x="311" y="592"/>
                  </a:lnTo>
                  <a:lnTo>
                    <a:pt x="297" y="600"/>
                  </a:lnTo>
                  <a:lnTo>
                    <a:pt x="285" y="606"/>
                  </a:lnTo>
                  <a:lnTo>
                    <a:pt x="270" y="615"/>
                  </a:lnTo>
                  <a:lnTo>
                    <a:pt x="262" y="629"/>
                  </a:lnTo>
                  <a:lnTo>
                    <a:pt x="248" y="629"/>
                  </a:lnTo>
                  <a:lnTo>
                    <a:pt x="233" y="643"/>
                  </a:lnTo>
                  <a:lnTo>
                    <a:pt x="219" y="649"/>
                  </a:lnTo>
                  <a:lnTo>
                    <a:pt x="205" y="658"/>
                  </a:lnTo>
                  <a:lnTo>
                    <a:pt x="184" y="664"/>
                  </a:lnTo>
                  <a:lnTo>
                    <a:pt x="170" y="678"/>
                  </a:lnTo>
                  <a:lnTo>
                    <a:pt x="155" y="686"/>
                  </a:lnTo>
                  <a:lnTo>
                    <a:pt x="141" y="695"/>
                  </a:lnTo>
                  <a:lnTo>
                    <a:pt x="127" y="701"/>
                  </a:lnTo>
                  <a:lnTo>
                    <a:pt x="112" y="715"/>
                  </a:lnTo>
                  <a:lnTo>
                    <a:pt x="92" y="723"/>
                  </a:lnTo>
                  <a:lnTo>
                    <a:pt x="77" y="729"/>
                  </a:lnTo>
                  <a:lnTo>
                    <a:pt x="63" y="738"/>
                  </a:lnTo>
                  <a:lnTo>
                    <a:pt x="55" y="744"/>
                  </a:lnTo>
                  <a:lnTo>
                    <a:pt x="41" y="744"/>
                  </a:lnTo>
                  <a:lnTo>
                    <a:pt x="41" y="738"/>
                  </a:lnTo>
                  <a:lnTo>
                    <a:pt x="34" y="729"/>
                  </a:lnTo>
                  <a:lnTo>
                    <a:pt x="41" y="715"/>
                  </a:lnTo>
                  <a:lnTo>
                    <a:pt x="41" y="701"/>
                  </a:lnTo>
                  <a:lnTo>
                    <a:pt x="49" y="686"/>
                  </a:lnTo>
                  <a:lnTo>
                    <a:pt x="49" y="658"/>
                  </a:lnTo>
                  <a:lnTo>
                    <a:pt x="49" y="635"/>
                  </a:lnTo>
                  <a:lnTo>
                    <a:pt x="49" y="615"/>
                  </a:lnTo>
                  <a:lnTo>
                    <a:pt x="49" y="592"/>
                  </a:lnTo>
                  <a:lnTo>
                    <a:pt x="49" y="563"/>
                  </a:lnTo>
                  <a:lnTo>
                    <a:pt x="41" y="549"/>
                  </a:lnTo>
                  <a:lnTo>
                    <a:pt x="34" y="520"/>
                  </a:lnTo>
                  <a:lnTo>
                    <a:pt x="26" y="506"/>
                  </a:lnTo>
                  <a:lnTo>
                    <a:pt x="26" y="483"/>
                  </a:lnTo>
                  <a:lnTo>
                    <a:pt x="26" y="477"/>
                  </a:lnTo>
                  <a:lnTo>
                    <a:pt x="20" y="455"/>
                  </a:lnTo>
                  <a:lnTo>
                    <a:pt x="12" y="440"/>
                  </a:lnTo>
                  <a:lnTo>
                    <a:pt x="12" y="426"/>
                  </a:lnTo>
                  <a:lnTo>
                    <a:pt x="12" y="412"/>
                  </a:lnTo>
                  <a:lnTo>
                    <a:pt x="6" y="403"/>
                  </a:lnTo>
                  <a:lnTo>
                    <a:pt x="0" y="397"/>
                  </a:lnTo>
                  <a:lnTo>
                    <a:pt x="6" y="383"/>
                  </a:lnTo>
                  <a:lnTo>
                    <a:pt x="6" y="360"/>
                  </a:lnTo>
                  <a:lnTo>
                    <a:pt x="6" y="346"/>
                  </a:lnTo>
                  <a:lnTo>
                    <a:pt x="6" y="340"/>
                  </a:lnTo>
                  <a:lnTo>
                    <a:pt x="12" y="326"/>
                  </a:lnTo>
                  <a:lnTo>
                    <a:pt x="12" y="317"/>
                  </a:lnTo>
                  <a:lnTo>
                    <a:pt x="26" y="326"/>
                  </a:lnTo>
                  <a:lnTo>
                    <a:pt x="26" y="317"/>
                  </a:lnTo>
                  <a:lnTo>
                    <a:pt x="26" y="309"/>
                  </a:lnTo>
                  <a:lnTo>
                    <a:pt x="34" y="303"/>
                  </a:lnTo>
                  <a:lnTo>
                    <a:pt x="41" y="289"/>
                  </a:lnTo>
                  <a:lnTo>
                    <a:pt x="49" y="274"/>
                  </a:lnTo>
                  <a:lnTo>
                    <a:pt x="63" y="260"/>
                  </a:lnTo>
                  <a:lnTo>
                    <a:pt x="69" y="252"/>
                  </a:lnTo>
                  <a:lnTo>
                    <a:pt x="69" y="237"/>
                  </a:lnTo>
                  <a:lnTo>
                    <a:pt x="69" y="223"/>
                  </a:lnTo>
                  <a:lnTo>
                    <a:pt x="69" y="217"/>
                  </a:lnTo>
                  <a:lnTo>
                    <a:pt x="77" y="203"/>
                  </a:lnTo>
                  <a:lnTo>
                    <a:pt x="77" y="186"/>
                  </a:lnTo>
                  <a:lnTo>
                    <a:pt x="77" y="172"/>
                  </a:lnTo>
                  <a:lnTo>
                    <a:pt x="69" y="157"/>
                  </a:lnTo>
                  <a:lnTo>
                    <a:pt x="77" y="151"/>
                  </a:lnTo>
                  <a:lnTo>
                    <a:pt x="77" y="143"/>
                  </a:lnTo>
                  <a:lnTo>
                    <a:pt x="84" y="137"/>
                  </a:lnTo>
                  <a:lnTo>
                    <a:pt x="92" y="137"/>
                  </a:lnTo>
                  <a:lnTo>
                    <a:pt x="92" y="123"/>
                  </a:lnTo>
                  <a:lnTo>
                    <a:pt x="98" y="108"/>
                  </a:lnTo>
                  <a:lnTo>
                    <a:pt x="92" y="100"/>
                  </a:lnTo>
                  <a:lnTo>
                    <a:pt x="84" y="94"/>
                  </a:lnTo>
                  <a:lnTo>
                    <a:pt x="98" y="86"/>
                  </a:lnTo>
                  <a:lnTo>
                    <a:pt x="106" y="71"/>
                  </a:lnTo>
                  <a:lnTo>
                    <a:pt x="106" y="57"/>
                  </a:lnTo>
                  <a:lnTo>
                    <a:pt x="112" y="49"/>
                  </a:lnTo>
                  <a:lnTo>
                    <a:pt x="112" y="34"/>
                  </a:lnTo>
                  <a:lnTo>
                    <a:pt x="106" y="28"/>
                  </a:lnTo>
                  <a:lnTo>
                    <a:pt x="106" y="20"/>
                  </a:lnTo>
                  <a:lnTo>
                    <a:pt x="106" y="6"/>
                  </a:lnTo>
                  <a:lnTo>
                    <a:pt x="9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9" name="Line 203"/>
            <p:cNvSpPr>
              <a:spLocks noChangeShapeType="1"/>
            </p:cNvSpPr>
            <p:nvPr/>
          </p:nvSpPr>
          <p:spPr bwMode="auto">
            <a:xfrm flipV="1">
              <a:off x="3130" y="2239"/>
              <a:ext cx="91"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0" name="Line 204"/>
            <p:cNvSpPr>
              <a:spLocks noChangeShapeType="1"/>
            </p:cNvSpPr>
            <p:nvPr/>
          </p:nvSpPr>
          <p:spPr bwMode="auto">
            <a:xfrm flipV="1">
              <a:off x="2601" y="2548"/>
              <a:ext cx="142"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1" name="Line 205"/>
            <p:cNvSpPr>
              <a:spLocks noChangeShapeType="1"/>
            </p:cNvSpPr>
            <p:nvPr/>
          </p:nvSpPr>
          <p:spPr bwMode="auto">
            <a:xfrm flipV="1">
              <a:off x="2858" y="2425"/>
              <a:ext cx="92"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2" name="Line 206"/>
            <p:cNvSpPr>
              <a:spLocks noChangeShapeType="1"/>
            </p:cNvSpPr>
            <p:nvPr/>
          </p:nvSpPr>
          <p:spPr bwMode="auto">
            <a:xfrm flipV="1">
              <a:off x="3145" y="2259"/>
              <a:ext cx="98"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3" name="Line 207"/>
            <p:cNvSpPr>
              <a:spLocks noChangeShapeType="1"/>
            </p:cNvSpPr>
            <p:nvPr/>
          </p:nvSpPr>
          <p:spPr bwMode="auto">
            <a:xfrm flipV="1">
              <a:off x="2645" y="2571"/>
              <a:ext cx="106"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4" name="Line 208"/>
            <p:cNvSpPr>
              <a:spLocks noChangeShapeType="1"/>
            </p:cNvSpPr>
            <p:nvPr/>
          </p:nvSpPr>
          <p:spPr bwMode="auto">
            <a:xfrm flipV="1">
              <a:off x="2872" y="2456"/>
              <a:ext cx="78"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5" name="Line 209"/>
            <p:cNvSpPr>
              <a:spLocks noChangeShapeType="1"/>
            </p:cNvSpPr>
            <p:nvPr/>
          </p:nvSpPr>
          <p:spPr bwMode="auto">
            <a:xfrm flipV="1">
              <a:off x="3157" y="2273"/>
              <a:ext cx="100"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6" name="Line 210"/>
            <p:cNvSpPr>
              <a:spLocks noChangeShapeType="1"/>
            </p:cNvSpPr>
            <p:nvPr/>
          </p:nvSpPr>
          <p:spPr bwMode="auto">
            <a:xfrm flipV="1">
              <a:off x="2708" y="2599"/>
              <a:ext cx="43"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7" name="Line 211"/>
            <p:cNvSpPr>
              <a:spLocks noChangeShapeType="1"/>
            </p:cNvSpPr>
            <p:nvPr/>
          </p:nvSpPr>
          <p:spPr bwMode="auto">
            <a:xfrm flipV="1">
              <a:off x="2895" y="2485"/>
              <a:ext cx="49"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8" name="Line 212"/>
            <p:cNvSpPr>
              <a:spLocks noChangeShapeType="1"/>
            </p:cNvSpPr>
            <p:nvPr/>
          </p:nvSpPr>
          <p:spPr bwMode="auto">
            <a:xfrm flipV="1">
              <a:off x="3171" y="2296"/>
              <a:ext cx="101"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9" name="Line 213"/>
            <p:cNvSpPr>
              <a:spLocks noChangeShapeType="1"/>
            </p:cNvSpPr>
            <p:nvPr/>
          </p:nvSpPr>
          <p:spPr bwMode="auto">
            <a:xfrm flipV="1">
              <a:off x="2909" y="2513"/>
              <a:ext cx="41" cy="2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0" name="Line 214"/>
            <p:cNvSpPr>
              <a:spLocks noChangeShapeType="1"/>
            </p:cNvSpPr>
            <p:nvPr/>
          </p:nvSpPr>
          <p:spPr bwMode="auto">
            <a:xfrm flipV="1">
              <a:off x="3186" y="2310"/>
              <a:ext cx="106"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1" name="Line 215"/>
            <p:cNvSpPr>
              <a:spLocks noChangeShapeType="1"/>
            </p:cNvSpPr>
            <p:nvPr/>
          </p:nvSpPr>
          <p:spPr bwMode="auto">
            <a:xfrm flipV="1">
              <a:off x="2915" y="2534"/>
              <a:ext cx="43" cy="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2" name="Line 216"/>
            <p:cNvSpPr>
              <a:spLocks noChangeShapeType="1"/>
            </p:cNvSpPr>
            <p:nvPr/>
          </p:nvSpPr>
          <p:spPr bwMode="auto">
            <a:xfrm flipV="1">
              <a:off x="3200" y="2325"/>
              <a:ext cx="107"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3" name="Line 217"/>
            <p:cNvSpPr>
              <a:spLocks noChangeShapeType="1"/>
            </p:cNvSpPr>
            <p:nvPr/>
          </p:nvSpPr>
          <p:spPr bwMode="auto">
            <a:xfrm flipV="1">
              <a:off x="2929" y="2556"/>
              <a:ext cx="44"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4" name="Line 218"/>
            <p:cNvSpPr>
              <a:spLocks noChangeShapeType="1"/>
            </p:cNvSpPr>
            <p:nvPr/>
          </p:nvSpPr>
          <p:spPr bwMode="auto">
            <a:xfrm flipV="1">
              <a:off x="3208" y="2347"/>
              <a:ext cx="113"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5" name="Line 219"/>
            <p:cNvSpPr>
              <a:spLocks noChangeShapeType="1"/>
            </p:cNvSpPr>
            <p:nvPr/>
          </p:nvSpPr>
          <p:spPr bwMode="auto">
            <a:xfrm flipV="1">
              <a:off x="2944" y="2585"/>
              <a:ext cx="29"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6" name="Line 220"/>
            <p:cNvSpPr>
              <a:spLocks noChangeShapeType="1"/>
            </p:cNvSpPr>
            <p:nvPr/>
          </p:nvSpPr>
          <p:spPr bwMode="auto">
            <a:xfrm flipV="1">
              <a:off x="3208" y="2376"/>
              <a:ext cx="119"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7" name="Line 221"/>
            <p:cNvSpPr>
              <a:spLocks noChangeShapeType="1"/>
            </p:cNvSpPr>
            <p:nvPr/>
          </p:nvSpPr>
          <p:spPr bwMode="auto">
            <a:xfrm flipV="1">
              <a:off x="3223" y="2396"/>
              <a:ext cx="104"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8" name="Line 222"/>
            <p:cNvSpPr>
              <a:spLocks noChangeShapeType="1"/>
            </p:cNvSpPr>
            <p:nvPr/>
          </p:nvSpPr>
          <p:spPr bwMode="auto">
            <a:xfrm flipV="1">
              <a:off x="3237" y="2419"/>
              <a:ext cx="98"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9" name="Line 223"/>
            <p:cNvSpPr>
              <a:spLocks noChangeShapeType="1"/>
            </p:cNvSpPr>
            <p:nvPr/>
          </p:nvSpPr>
          <p:spPr bwMode="auto">
            <a:xfrm flipV="1">
              <a:off x="3280" y="2448"/>
              <a:ext cx="62"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0" name="Rectangle 224"/>
            <p:cNvSpPr>
              <a:spLocks noChangeArrowheads="1"/>
            </p:cNvSpPr>
            <p:nvPr/>
          </p:nvSpPr>
          <p:spPr bwMode="auto">
            <a:xfrm>
              <a:off x="3214" y="2384"/>
              <a:ext cx="11"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1" name="Line 225"/>
            <p:cNvSpPr>
              <a:spLocks noChangeShapeType="1"/>
            </p:cNvSpPr>
            <p:nvPr/>
          </p:nvSpPr>
          <p:spPr bwMode="auto">
            <a:xfrm flipV="1">
              <a:off x="2694" y="2239"/>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2" name="Rectangle 226"/>
            <p:cNvSpPr>
              <a:spLocks noChangeArrowheads="1"/>
            </p:cNvSpPr>
            <p:nvPr/>
          </p:nvSpPr>
          <p:spPr bwMode="auto">
            <a:xfrm>
              <a:off x="2524" y="244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3" name="Line 227"/>
            <p:cNvSpPr>
              <a:spLocks noChangeShapeType="1"/>
            </p:cNvSpPr>
            <p:nvPr/>
          </p:nvSpPr>
          <p:spPr bwMode="auto">
            <a:xfrm flipV="1">
              <a:off x="1724" y="2882"/>
              <a:ext cx="29"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4" name="Line 228"/>
            <p:cNvSpPr>
              <a:spLocks noChangeShapeType="1"/>
            </p:cNvSpPr>
            <p:nvPr/>
          </p:nvSpPr>
          <p:spPr bwMode="auto">
            <a:xfrm flipV="1">
              <a:off x="1732" y="2903"/>
              <a:ext cx="27"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5" name="Freeform 229"/>
            <p:cNvSpPr>
              <a:spLocks/>
            </p:cNvSpPr>
            <p:nvPr/>
          </p:nvSpPr>
          <p:spPr bwMode="auto">
            <a:xfrm>
              <a:off x="1724" y="2876"/>
              <a:ext cx="35" cy="41"/>
            </a:xfrm>
            <a:custGeom>
              <a:avLst/>
              <a:gdLst>
                <a:gd name="T0" fmla="*/ 14 w 35"/>
                <a:gd name="T1" fmla="*/ 41 h 41"/>
                <a:gd name="T2" fmla="*/ 6 w 35"/>
                <a:gd name="T3" fmla="*/ 41 h 41"/>
                <a:gd name="T4" fmla="*/ 0 w 35"/>
                <a:gd name="T5" fmla="*/ 35 h 41"/>
                <a:gd name="T6" fmla="*/ 0 w 35"/>
                <a:gd name="T7" fmla="*/ 27 h 41"/>
                <a:gd name="T8" fmla="*/ 0 w 35"/>
                <a:gd name="T9" fmla="*/ 21 h 41"/>
                <a:gd name="T10" fmla="*/ 0 w 35"/>
                <a:gd name="T11" fmla="*/ 12 h 41"/>
                <a:gd name="T12" fmla="*/ 0 w 35"/>
                <a:gd name="T13" fmla="*/ 6 h 41"/>
                <a:gd name="T14" fmla="*/ 6 w 35"/>
                <a:gd name="T15" fmla="*/ 6 h 41"/>
                <a:gd name="T16" fmla="*/ 14 w 35"/>
                <a:gd name="T17" fmla="*/ 0 h 41"/>
                <a:gd name="T18" fmla="*/ 21 w 35"/>
                <a:gd name="T19" fmla="*/ 0 h 41"/>
                <a:gd name="T20" fmla="*/ 21 w 35"/>
                <a:gd name="T21" fmla="*/ 6 h 41"/>
                <a:gd name="T22" fmla="*/ 29 w 35"/>
                <a:gd name="T23" fmla="*/ 6 h 41"/>
                <a:gd name="T24" fmla="*/ 35 w 35"/>
                <a:gd name="T25" fmla="*/ 6 h 41"/>
                <a:gd name="T26" fmla="*/ 35 w 35"/>
                <a:gd name="T27" fmla="*/ 12 h 41"/>
                <a:gd name="T28" fmla="*/ 35 w 35"/>
                <a:gd name="T29" fmla="*/ 21 h 41"/>
                <a:gd name="T30" fmla="*/ 35 w 35"/>
                <a:gd name="T31" fmla="*/ 27 h 41"/>
                <a:gd name="T32" fmla="*/ 35 w 35"/>
                <a:gd name="T33" fmla="*/ 35 h 41"/>
                <a:gd name="T34" fmla="*/ 29 w 35"/>
                <a:gd name="T35" fmla="*/ 35 h 41"/>
                <a:gd name="T36" fmla="*/ 29 w 35"/>
                <a:gd name="T37" fmla="*/ 41 h 41"/>
                <a:gd name="T38" fmla="*/ 21 w 35"/>
                <a:gd name="T39" fmla="*/ 41 h 41"/>
                <a:gd name="T40" fmla="*/ 14 w 35"/>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41"/>
                <a:gd name="T65" fmla="*/ 35 w 35"/>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41">
                  <a:moveTo>
                    <a:pt x="14" y="41"/>
                  </a:moveTo>
                  <a:lnTo>
                    <a:pt x="6" y="41"/>
                  </a:lnTo>
                  <a:lnTo>
                    <a:pt x="0" y="35"/>
                  </a:lnTo>
                  <a:lnTo>
                    <a:pt x="0" y="27"/>
                  </a:lnTo>
                  <a:lnTo>
                    <a:pt x="0" y="21"/>
                  </a:lnTo>
                  <a:lnTo>
                    <a:pt x="0" y="12"/>
                  </a:lnTo>
                  <a:lnTo>
                    <a:pt x="0" y="6"/>
                  </a:lnTo>
                  <a:lnTo>
                    <a:pt x="6" y="6"/>
                  </a:lnTo>
                  <a:lnTo>
                    <a:pt x="14" y="0"/>
                  </a:lnTo>
                  <a:lnTo>
                    <a:pt x="21" y="0"/>
                  </a:lnTo>
                  <a:lnTo>
                    <a:pt x="21" y="6"/>
                  </a:lnTo>
                  <a:lnTo>
                    <a:pt x="29" y="6"/>
                  </a:lnTo>
                  <a:lnTo>
                    <a:pt x="35" y="6"/>
                  </a:lnTo>
                  <a:lnTo>
                    <a:pt x="35" y="12"/>
                  </a:lnTo>
                  <a:lnTo>
                    <a:pt x="35" y="21"/>
                  </a:lnTo>
                  <a:lnTo>
                    <a:pt x="35" y="27"/>
                  </a:lnTo>
                  <a:lnTo>
                    <a:pt x="35" y="35"/>
                  </a:lnTo>
                  <a:lnTo>
                    <a:pt x="29" y="35"/>
                  </a:lnTo>
                  <a:lnTo>
                    <a:pt x="29" y="41"/>
                  </a:lnTo>
                  <a:lnTo>
                    <a:pt x="21" y="41"/>
                  </a:lnTo>
                  <a:lnTo>
                    <a:pt x="14" y="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6" name="Rectangle 230"/>
            <p:cNvSpPr>
              <a:spLocks noChangeArrowheads="1"/>
            </p:cNvSpPr>
            <p:nvPr/>
          </p:nvSpPr>
          <p:spPr bwMode="auto">
            <a:xfrm>
              <a:off x="55" y="918"/>
              <a:ext cx="106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7" name="Rectangle 231"/>
            <p:cNvSpPr>
              <a:spLocks noChangeArrowheads="1"/>
            </p:cNvSpPr>
            <p:nvPr/>
          </p:nvSpPr>
          <p:spPr bwMode="auto">
            <a:xfrm>
              <a:off x="115" y="956"/>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6668" name="Rectangle 232"/>
            <p:cNvSpPr>
              <a:spLocks noChangeArrowheads="1"/>
            </p:cNvSpPr>
            <p:nvPr/>
          </p:nvSpPr>
          <p:spPr bwMode="auto">
            <a:xfrm>
              <a:off x="551" y="956"/>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6669" name="Rectangle 233"/>
            <p:cNvSpPr>
              <a:spLocks noChangeArrowheads="1"/>
            </p:cNvSpPr>
            <p:nvPr/>
          </p:nvSpPr>
          <p:spPr bwMode="auto">
            <a:xfrm>
              <a:off x="619" y="956"/>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6670" name="Freeform 234"/>
            <p:cNvSpPr>
              <a:spLocks/>
            </p:cNvSpPr>
            <p:nvPr/>
          </p:nvSpPr>
          <p:spPr bwMode="auto">
            <a:xfrm>
              <a:off x="2171" y="1927"/>
              <a:ext cx="1175" cy="904"/>
            </a:xfrm>
            <a:custGeom>
              <a:avLst/>
              <a:gdLst>
                <a:gd name="T0" fmla="*/ 12 w 1175"/>
                <a:gd name="T1" fmla="*/ 861 h 904"/>
                <a:gd name="T2" fmla="*/ 70 w 1175"/>
                <a:gd name="T3" fmla="*/ 802 h 904"/>
                <a:gd name="T4" fmla="*/ 113 w 1175"/>
                <a:gd name="T5" fmla="*/ 722 h 904"/>
                <a:gd name="T6" fmla="*/ 191 w 1175"/>
                <a:gd name="T7" fmla="*/ 644 h 904"/>
                <a:gd name="T8" fmla="*/ 277 w 1175"/>
                <a:gd name="T9" fmla="*/ 615 h 904"/>
                <a:gd name="T10" fmla="*/ 340 w 1175"/>
                <a:gd name="T11" fmla="*/ 564 h 904"/>
                <a:gd name="T12" fmla="*/ 418 w 1175"/>
                <a:gd name="T13" fmla="*/ 476 h 904"/>
                <a:gd name="T14" fmla="*/ 441 w 1175"/>
                <a:gd name="T15" fmla="*/ 426 h 904"/>
                <a:gd name="T16" fmla="*/ 398 w 1175"/>
                <a:gd name="T17" fmla="*/ 383 h 904"/>
                <a:gd name="T18" fmla="*/ 283 w 1175"/>
                <a:gd name="T19" fmla="*/ 303 h 904"/>
                <a:gd name="T20" fmla="*/ 262 w 1175"/>
                <a:gd name="T21" fmla="*/ 195 h 904"/>
                <a:gd name="T22" fmla="*/ 332 w 1175"/>
                <a:gd name="T23" fmla="*/ 129 h 904"/>
                <a:gd name="T24" fmla="*/ 346 w 1175"/>
                <a:gd name="T25" fmla="*/ 35 h 904"/>
                <a:gd name="T26" fmla="*/ 412 w 1175"/>
                <a:gd name="T27" fmla="*/ 129 h 904"/>
                <a:gd name="T28" fmla="*/ 441 w 1175"/>
                <a:gd name="T29" fmla="*/ 215 h 904"/>
                <a:gd name="T30" fmla="*/ 496 w 1175"/>
                <a:gd name="T31" fmla="*/ 295 h 904"/>
                <a:gd name="T32" fmla="*/ 562 w 1175"/>
                <a:gd name="T33" fmla="*/ 267 h 904"/>
                <a:gd name="T34" fmla="*/ 562 w 1175"/>
                <a:gd name="T35" fmla="*/ 187 h 904"/>
                <a:gd name="T36" fmla="*/ 568 w 1175"/>
                <a:gd name="T37" fmla="*/ 123 h 904"/>
                <a:gd name="T38" fmla="*/ 605 w 1175"/>
                <a:gd name="T39" fmla="*/ 166 h 904"/>
                <a:gd name="T40" fmla="*/ 674 w 1175"/>
                <a:gd name="T41" fmla="*/ 158 h 904"/>
                <a:gd name="T42" fmla="*/ 654 w 1175"/>
                <a:gd name="T43" fmla="*/ 86 h 904"/>
                <a:gd name="T44" fmla="*/ 754 w 1175"/>
                <a:gd name="T45" fmla="*/ 64 h 904"/>
                <a:gd name="T46" fmla="*/ 847 w 1175"/>
                <a:gd name="T47" fmla="*/ 137 h 904"/>
                <a:gd name="T48" fmla="*/ 925 w 1175"/>
                <a:gd name="T49" fmla="*/ 209 h 904"/>
                <a:gd name="T50" fmla="*/ 1011 w 1175"/>
                <a:gd name="T51" fmla="*/ 246 h 904"/>
                <a:gd name="T52" fmla="*/ 1068 w 1175"/>
                <a:gd name="T53" fmla="*/ 310 h 904"/>
                <a:gd name="T54" fmla="*/ 1125 w 1175"/>
                <a:gd name="T55" fmla="*/ 369 h 904"/>
                <a:gd name="T56" fmla="*/ 1160 w 1175"/>
                <a:gd name="T57" fmla="*/ 455 h 904"/>
                <a:gd name="T58" fmla="*/ 1166 w 1175"/>
                <a:gd name="T59" fmla="*/ 527 h 904"/>
                <a:gd name="T60" fmla="*/ 1097 w 1175"/>
                <a:gd name="T61" fmla="*/ 541 h 904"/>
                <a:gd name="T62" fmla="*/ 1039 w 1175"/>
                <a:gd name="T63" fmla="*/ 469 h 904"/>
                <a:gd name="T64" fmla="*/ 988 w 1175"/>
                <a:gd name="T65" fmla="*/ 390 h 904"/>
                <a:gd name="T66" fmla="*/ 925 w 1175"/>
                <a:gd name="T67" fmla="*/ 338 h 904"/>
                <a:gd name="T68" fmla="*/ 838 w 1175"/>
                <a:gd name="T69" fmla="*/ 338 h 904"/>
                <a:gd name="T70" fmla="*/ 789 w 1175"/>
                <a:gd name="T71" fmla="*/ 318 h 904"/>
                <a:gd name="T72" fmla="*/ 761 w 1175"/>
                <a:gd name="T73" fmla="*/ 361 h 904"/>
                <a:gd name="T74" fmla="*/ 775 w 1175"/>
                <a:gd name="T75" fmla="*/ 426 h 904"/>
                <a:gd name="T76" fmla="*/ 789 w 1175"/>
                <a:gd name="T77" fmla="*/ 498 h 904"/>
                <a:gd name="T78" fmla="*/ 789 w 1175"/>
                <a:gd name="T79" fmla="*/ 592 h 904"/>
                <a:gd name="T80" fmla="*/ 797 w 1175"/>
                <a:gd name="T81" fmla="*/ 644 h 904"/>
                <a:gd name="T82" fmla="*/ 746 w 1175"/>
                <a:gd name="T83" fmla="*/ 621 h 904"/>
                <a:gd name="T84" fmla="*/ 726 w 1175"/>
                <a:gd name="T85" fmla="*/ 578 h 904"/>
                <a:gd name="T86" fmla="*/ 683 w 1175"/>
                <a:gd name="T87" fmla="*/ 521 h 904"/>
                <a:gd name="T88" fmla="*/ 648 w 1175"/>
                <a:gd name="T89" fmla="*/ 527 h 904"/>
                <a:gd name="T90" fmla="*/ 611 w 1175"/>
                <a:gd name="T91" fmla="*/ 506 h 904"/>
                <a:gd name="T92" fmla="*/ 576 w 1175"/>
                <a:gd name="T93" fmla="*/ 535 h 904"/>
                <a:gd name="T94" fmla="*/ 582 w 1175"/>
                <a:gd name="T95" fmla="*/ 650 h 904"/>
                <a:gd name="T96" fmla="*/ 476 w 1175"/>
                <a:gd name="T97" fmla="*/ 693 h 904"/>
                <a:gd name="T98" fmla="*/ 398 w 1175"/>
                <a:gd name="T99" fmla="*/ 693 h 904"/>
                <a:gd name="T100" fmla="*/ 320 w 1175"/>
                <a:gd name="T101" fmla="*/ 672 h 904"/>
                <a:gd name="T102" fmla="*/ 234 w 1175"/>
                <a:gd name="T103" fmla="*/ 693 h 904"/>
                <a:gd name="T104" fmla="*/ 168 w 1175"/>
                <a:gd name="T105" fmla="*/ 759 h 904"/>
                <a:gd name="T106" fmla="*/ 119 w 1175"/>
                <a:gd name="T107" fmla="*/ 838 h 904"/>
                <a:gd name="T108" fmla="*/ 55 w 1175"/>
                <a:gd name="T109" fmla="*/ 890 h 9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5"/>
                <a:gd name="T166" fmla="*/ 0 h 904"/>
                <a:gd name="T167" fmla="*/ 1175 w 1175"/>
                <a:gd name="T168" fmla="*/ 904 h 9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5" h="904">
                  <a:moveTo>
                    <a:pt x="27" y="904"/>
                  </a:moveTo>
                  <a:lnTo>
                    <a:pt x="12" y="896"/>
                  </a:lnTo>
                  <a:lnTo>
                    <a:pt x="4" y="890"/>
                  </a:lnTo>
                  <a:lnTo>
                    <a:pt x="0" y="875"/>
                  </a:lnTo>
                  <a:lnTo>
                    <a:pt x="12" y="861"/>
                  </a:lnTo>
                  <a:lnTo>
                    <a:pt x="18" y="853"/>
                  </a:lnTo>
                  <a:lnTo>
                    <a:pt x="33" y="838"/>
                  </a:lnTo>
                  <a:lnTo>
                    <a:pt x="41" y="830"/>
                  </a:lnTo>
                  <a:lnTo>
                    <a:pt x="55" y="816"/>
                  </a:lnTo>
                  <a:lnTo>
                    <a:pt x="70" y="802"/>
                  </a:lnTo>
                  <a:lnTo>
                    <a:pt x="76" y="781"/>
                  </a:lnTo>
                  <a:lnTo>
                    <a:pt x="84" y="767"/>
                  </a:lnTo>
                  <a:lnTo>
                    <a:pt x="90" y="752"/>
                  </a:lnTo>
                  <a:lnTo>
                    <a:pt x="105" y="744"/>
                  </a:lnTo>
                  <a:lnTo>
                    <a:pt x="113" y="722"/>
                  </a:lnTo>
                  <a:lnTo>
                    <a:pt x="119" y="701"/>
                  </a:lnTo>
                  <a:lnTo>
                    <a:pt x="133" y="679"/>
                  </a:lnTo>
                  <a:lnTo>
                    <a:pt x="156" y="658"/>
                  </a:lnTo>
                  <a:lnTo>
                    <a:pt x="168" y="650"/>
                  </a:lnTo>
                  <a:lnTo>
                    <a:pt x="191" y="644"/>
                  </a:lnTo>
                  <a:lnTo>
                    <a:pt x="211" y="629"/>
                  </a:lnTo>
                  <a:lnTo>
                    <a:pt x="234" y="621"/>
                  </a:lnTo>
                  <a:lnTo>
                    <a:pt x="254" y="621"/>
                  </a:lnTo>
                  <a:lnTo>
                    <a:pt x="262" y="621"/>
                  </a:lnTo>
                  <a:lnTo>
                    <a:pt x="277" y="615"/>
                  </a:lnTo>
                  <a:lnTo>
                    <a:pt x="297" y="607"/>
                  </a:lnTo>
                  <a:lnTo>
                    <a:pt x="305" y="592"/>
                  </a:lnTo>
                  <a:lnTo>
                    <a:pt x="312" y="584"/>
                  </a:lnTo>
                  <a:lnTo>
                    <a:pt x="326" y="578"/>
                  </a:lnTo>
                  <a:lnTo>
                    <a:pt x="340" y="564"/>
                  </a:lnTo>
                  <a:lnTo>
                    <a:pt x="361" y="541"/>
                  </a:lnTo>
                  <a:lnTo>
                    <a:pt x="375" y="521"/>
                  </a:lnTo>
                  <a:lnTo>
                    <a:pt x="389" y="506"/>
                  </a:lnTo>
                  <a:lnTo>
                    <a:pt x="404" y="492"/>
                  </a:lnTo>
                  <a:lnTo>
                    <a:pt x="418" y="476"/>
                  </a:lnTo>
                  <a:lnTo>
                    <a:pt x="433" y="469"/>
                  </a:lnTo>
                  <a:lnTo>
                    <a:pt x="441" y="455"/>
                  </a:lnTo>
                  <a:lnTo>
                    <a:pt x="447" y="441"/>
                  </a:lnTo>
                  <a:lnTo>
                    <a:pt x="447" y="426"/>
                  </a:lnTo>
                  <a:lnTo>
                    <a:pt x="441" y="426"/>
                  </a:lnTo>
                  <a:lnTo>
                    <a:pt x="433" y="418"/>
                  </a:lnTo>
                  <a:lnTo>
                    <a:pt x="418" y="412"/>
                  </a:lnTo>
                  <a:lnTo>
                    <a:pt x="404" y="412"/>
                  </a:lnTo>
                  <a:lnTo>
                    <a:pt x="404" y="398"/>
                  </a:lnTo>
                  <a:lnTo>
                    <a:pt x="398" y="383"/>
                  </a:lnTo>
                  <a:lnTo>
                    <a:pt x="383" y="369"/>
                  </a:lnTo>
                  <a:lnTo>
                    <a:pt x="346" y="353"/>
                  </a:lnTo>
                  <a:lnTo>
                    <a:pt x="312" y="338"/>
                  </a:lnTo>
                  <a:lnTo>
                    <a:pt x="297" y="324"/>
                  </a:lnTo>
                  <a:lnTo>
                    <a:pt x="283" y="303"/>
                  </a:lnTo>
                  <a:lnTo>
                    <a:pt x="269" y="281"/>
                  </a:lnTo>
                  <a:lnTo>
                    <a:pt x="262" y="252"/>
                  </a:lnTo>
                  <a:lnTo>
                    <a:pt x="262" y="230"/>
                  </a:lnTo>
                  <a:lnTo>
                    <a:pt x="262" y="215"/>
                  </a:lnTo>
                  <a:lnTo>
                    <a:pt x="262" y="195"/>
                  </a:lnTo>
                  <a:lnTo>
                    <a:pt x="277" y="180"/>
                  </a:lnTo>
                  <a:lnTo>
                    <a:pt x="291" y="158"/>
                  </a:lnTo>
                  <a:lnTo>
                    <a:pt x="305" y="144"/>
                  </a:lnTo>
                  <a:lnTo>
                    <a:pt x="320" y="137"/>
                  </a:lnTo>
                  <a:lnTo>
                    <a:pt x="332" y="129"/>
                  </a:lnTo>
                  <a:lnTo>
                    <a:pt x="340" y="115"/>
                  </a:lnTo>
                  <a:lnTo>
                    <a:pt x="355" y="100"/>
                  </a:lnTo>
                  <a:lnTo>
                    <a:pt x="361" y="78"/>
                  </a:lnTo>
                  <a:lnTo>
                    <a:pt x="355" y="49"/>
                  </a:lnTo>
                  <a:lnTo>
                    <a:pt x="346" y="35"/>
                  </a:lnTo>
                  <a:lnTo>
                    <a:pt x="355" y="0"/>
                  </a:lnTo>
                  <a:lnTo>
                    <a:pt x="389" y="57"/>
                  </a:lnTo>
                  <a:lnTo>
                    <a:pt x="412" y="107"/>
                  </a:lnTo>
                  <a:lnTo>
                    <a:pt x="412" y="115"/>
                  </a:lnTo>
                  <a:lnTo>
                    <a:pt x="412" y="129"/>
                  </a:lnTo>
                  <a:lnTo>
                    <a:pt x="412" y="152"/>
                  </a:lnTo>
                  <a:lnTo>
                    <a:pt x="412" y="166"/>
                  </a:lnTo>
                  <a:lnTo>
                    <a:pt x="418" y="180"/>
                  </a:lnTo>
                  <a:lnTo>
                    <a:pt x="433" y="195"/>
                  </a:lnTo>
                  <a:lnTo>
                    <a:pt x="441" y="215"/>
                  </a:lnTo>
                  <a:lnTo>
                    <a:pt x="447" y="246"/>
                  </a:lnTo>
                  <a:lnTo>
                    <a:pt x="455" y="267"/>
                  </a:lnTo>
                  <a:lnTo>
                    <a:pt x="469" y="281"/>
                  </a:lnTo>
                  <a:lnTo>
                    <a:pt x="476" y="295"/>
                  </a:lnTo>
                  <a:lnTo>
                    <a:pt x="496" y="295"/>
                  </a:lnTo>
                  <a:lnTo>
                    <a:pt x="510" y="295"/>
                  </a:lnTo>
                  <a:lnTo>
                    <a:pt x="525" y="289"/>
                  </a:lnTo>
                  <a:lnTo>
                    <a:pt x="539" y="289"/>
                  </a:lnTo>
                  <a:lnTo>
                    <a:pt x="553" y="281"/>
                  </a:lnTo>
                  <a:lnTo>
                    <a:pt x="562" y="267"/>
                  </a:lnTo>
                  <a:lnTo>
                    <a:pt x="568" y="260"/>
                  </a:lnTo>
                  <a:lnTo>
                    <a:pt x="576" y="238"/>
                  </a:lnTo>
                  <a:lnTo>
                    <a:pt x="576" y="223"/>
                  </a:lnTo>
                  <a:lnTo>
                    <a:pt x="568" y="209"/>
                  </a:lnTo>
                  <a:lnTo>
                    <a:pt x="562" y="187"/>
                  </a:lnTo>
                  <a:lnTo>
                    <a:pt x="553" y="166"/>
                  </a:lnTo>
                  <a:lnTo>
                    <a:pt x="547" y="144"/>
                  </a:lnTo>
                  <a:lnTo>
                    <a:pt x="539" y="123"/>
                  </a:lnTo>
                  <a:lnTo>
                    <a:pt x="553" y="123"/>
                  </a:lnTo>
                  <a:lnTo>
                    <a:pt x="568" y="123"/>
                  </a:lnTo>
                  <a:lnTo>
                    <a:pt x="576" y="123"/>
                  </a:lnTo>
                  <a:lnTo>
                    <a:pt x="576" y="137"/>
                  </a:lnTo>
                  <a:lnTo>
                    <a:pt x="582" y="152"/>
                  </a:lnTo>
                  <a:lnTo>
                    <a:pt x="597" y="158"/>
                  </a:lnTo>
                  <a:lnTo>
                    <a:pt x="605" y="166"/>
                  </a:lnTo>
                  <a:lnTo>
                    <a:pt x="619" y="172"/>
                  </a:lnTo>
                  <a:lnTo>
                    <a:pt x="640" y="180"/>
                  </a:lnTo>
                  <a:lnTo>
                    <a:pt x="660" y="172"/>
                  </a:lnTo>
                  <a:lnTo>
                    <a:pt x="668" y="172"/>
                  </a:lnTo>
                  <a:lnTo>
                    <a:pt x="674" y="158"/>
                  </a:lnTo>
                  <a:lnTo>
                    <a:pt x="674" y="144"/>
                  </a:lnTo>
                  <a:lnTo>
                    <a:pt x="674" y="129"/>
                  </a:lnTo>
                  <a:lnTo>
                    <a:pt x="668" y="123"/>
                  </a:lnTo>
                  <a:lnTo>
                    <a:pt x="660" y="107"/>
                  </a:lnTo>
                  <a:lnTo>
                    <a:pt x="654" y="86"/>
                  </a:lnTo>
                  <a:lnTo>
                    <a:pt x="668" y="86"/>
                  </a:lnTo>
                  <a:lnTo>
                    <a:pt x="689" y="78"/>
                  </a:lnTo>
                  <a:lnTo>
                    <a:pt x="711" y="64"/>
                  </a:lnTo>
                  <a:lnTo>
                    <a:pt x="732" y="64"/>
                  </a:lnTo>
                  <a:lnTo>
                    <a:pt x="754" y="64"/>
                  </a:lnTo>
                  <a:lnTo>
                    <a:pt x="769" y="64"/>
                  </a:lnTo>
                  <a:lnTo>
                    <a:pt x="783" y="78"/>
                  </a:lnTo>
                  <a:lnTo>
                    <a:pt x="812" y="100"/>
                  </a:lnTo>
                  <a:lnTo>
                    <a:pt x="824" y="115"/>
                  </a:lnTo>
                  <a:lnTo>
                    <a:pt x="847" y="137"/>
                  </a:lnTo>
                  <a:lnTo>
                    <a:pt x="861" y="152"/>
                  </a:lnTo>
                  <a:lnTo>
                    <a:pt x="875" y="166"/>
                  </a:lnTo>
                  <a:lnTo>
                    <a:pt x="904" y="180"/>
                  </a:lnTo>
                  <a:lnTo>
                    <a:pt x="918" y="195"/>
                  </a:lnTo>
                  <a:lnTo>
                    <a:pt x="925" y="209"/>
                  </a:lnTo>
                  <a:lnTo>
                    <a:pt x="939" y="223"/>
                  </a:lnTo>
                  <a:lnTo>
                    <a:pt x="953" y="230"/>
                  </a:lnTo>
                  <a:lnTo>
                    <a:pt x="968" y="230"/>
                  </a:lnTo>
                  <a:lnTo>
                    <a:pt x="996" y="238"/>
                  </a:lnTo>
                  <a:lnTo>
                    <a:pt x="1011" y="246"/>
                  </a:lnTo>
                  <a:lnTo>
                    <a:pt x="1025" y="260"/>
                  </a:lnTo>
                  <a:lnTo>
                    <a:pt x="1039" y="275"/>
                  </a:lnTo>
                  <a:lnTo>
                    <a:pt x="1045" y="289"/>
                  </a:lnTo>
                  <a:lnTo>
                    <a:pt x="1060" y="295"/>
                  </a:lnTo>
                  <a:lnTo>
                    <a:pt x="1068" y="310"/>
                  </a:lnTo>
                  <a:lnTo>
                    <a:pt x="1082" y="324"/>
                  </a:lnTo>
                  <a:lnTo>
                    <a:pt x="1097" y="338"/>
                  </a:lnTo>
                  <a:lnTo>
                    <a:pt x="1103" y="346"/>
                  </a:lnTo>
                  <a:lnTo>
                    <a:pt x="1117" y="361"/>
                  </a:lnTo>
                  <a:lnTo>
                    <a:pt x="1125" y="369"/>
                  </a:lnTo>
                  <a:lnTo>
                    <a:pt x="1140" y="383"/>
                  </a:lnTo>
                  <a:lnTo>
                    <a:pt x="1146" y="390"/>
                  </a:lnTo>
                  <a:lnTo>
                    <a:pt x="1152" y="412"/>
                  </a:lnTo>
                  <a:lnTo>
                    <a:pt x="1160" y="418"/>
                  </a:lnTo>
                  <a:lnTo>
                    <a:pt x="1160" y="455"/>
                  </a:lnTo>
                  <a:lnTo>
                    <a:pt x="1166" y="469"/>
                  </a:lnTo>
                  <a:lnTo>
                    <a:pt x="1175" y="484"/>
                  </a:lnTo>
                  <a:lnTo>
                    <a:pt x="1175" y="498"/>
                  </a:lnTo>
                  <a:lnTo>
                    <a:pt x="1166" y="521"/>
                  </a:lnTo>
                  <a:lnTo>
                    <a:pt x="1166" y="527"/>
                  </a:lnTo>
                  <a:lnTo>
                    <a:pt x="1146" y="541"/>
                  </a:lnTo>
                  <a:lnTo>
                    <a:pt x="1140" y="541"/>
                  </a:lnTo>
                  <a:lnTo>
                    <a:pt x="1125" y="541"/>
                  </a:lnTo>
                  <a:lnTo>
                    <a:pt x="1111" y="541"/>
                  </a:lnTo>
                  <a:lnTo>
                    <a:pt x="1097" y="541"/>
                  </a:lnTo>
                  <a:lnTo>
                    <a:pt x="1074" y="541"/>
                  </a:lnTo>
                  <a:lnTo>
                    <a:pt x="1060" y="535"/>
                  </a:lnTo>
                  <a:lnTo>
                    <a:pt x="1045" y="513"/>
                  </a:lnTo>
                  <a:lnTo>
                    <a:pt x="1039" y="498"/>
                  </a:lnTo>
                  <a:lnTo>
                    <a:pt x="1039" y="469"/>
                  </a:lnTo>
                  <a:lnTo>
                    <a:pt x="1031" y="455"/>
                  </a:lnTo>
                  <a:lnTo>
                    <a:pt x="1025" y="441"/>
                  </a:lnTo>
                  <a:lnTo>
                    <a:pt x="1017" y="426"/>
                  </a:lnTo>
                  <a:lnTo>
                    <a:pt x="996" y="404"/>
                  </a:lnTo>
                  <a:lnTo>
                    <a:pt x="988" y="390"/>
                  </a:lnTo>
                  <a:lnTo>
                    <a:pt x="976" y="369"/>
                  </a:lnTo>
                  <a:lnTo>
                    <a:pt x="968" y="353"/>
                  </a:lnTo>
                  <a:lnTo>
                    <a:pt x="953" y="346"/>
                  </a:lnTo>
                  <a:lnTo>
                    <a:pt x="939" y="338"/>
                  </a:lnTo>
                  <a:lnTo>
                    <a:pt x="925" y="338"/>
                  </a:lnTo>
                  <a:lnTo>
                    <a:pt x="910" y="338"/>
                  </a:lnTo>
                  <a:lnTo>
                    <a:pt x="890" y="332"/>
                  </a:lnTo>
                  <a:lnTo>
                    <a:pt x="875" y="338"/>
                  </a:lnTo>
                  <a:lnTo>
                    <a:pt x="861" y="338"/>
                  </a:lnTo>
                  <a:lnTo>
                    <a:pt x="838" y="338"/>
                  </a:lnTo>
                  <a:lnTo>
                    <a:pt x="824" y="338"/>
                  </a:lnTo>
                  <a:lnTo>
                    <a:pt x="812" y="332"/>
                  </a:lnTo>
                  <a:lnTo>
                    <a:pt x="797" y="324"/>
                  </a:lnTo>
                  <a:lnTo>
                    <a:pt x="797" y="318"/>
                  </a:lnTo>
                  <a:lnTo>
                    <a:pt x="789" y="318"/>
                  </a:lnTo>
                  <a:lnTo>
                    <a:pt x="775" y="318"/>
                  </a:lnTo>
                  <a:lnTo>
                    <a:pt x="769" y="324"/>
                  </a:lnTo>
                  <a:lnTo>
                    <a:pt x="761" y="338"/>
                  </a:lnTo>
                  <a:lnTo>
                    <a:pt x="761" y="346"/>
                  </a:lnTo>
                  <a:lnTo>
                    <a:pt x="761" y="361"/>
                  </a:lnTo>
                  <a:lnTo>
                    <a:pt x="761" y="375"/>
                  </a:lnTo>
                  <a:lnTo>
                    <a:pt x="769" y="390"/>
                  </a:lnTo>
                  <a:lnTo>
                    <a:pt x="769" y="404"/>
                  </a:lnTo>
                  <a:lnTo>
                    <a:pt x="775" y="412"/>
                  </a:lnTo>
                  <a:lnTo>
                    <a:pt x="775" y="426"/>
                  </a:lnTo>
                  <a:lnTo>
                    <a:pt x="775" y="441"/>
                  </a:lnTo>
                  <a:lnTo>
                    <a:pt x="775" y="455"/>
                  </a:lnTo>
                  <a:lnTo>
                    <a:pt x="775" y="469"/>
                  </a:lnTo>
                  <a:lnTo>
                    <a:pt x="775" y="476"/>
                  </a:lnTo>
                  <a:lnTo>
                    <a:pt x="789" y="498"/>
                  </a:lnTo>
                  <a:lnTo>
                    <a:pt x="783" y="521"/>
                  </a:lnTo>
                  <a:lnTo>
                    <a:pt x="775" y="541"/>
                  </a:lnTo>
                  <a:lnTo>
                    <a:pt x="783" y="564"/>
                  </a:lnTo>
                  <a:lnTo>
                    <a:pt x="783" y="570"/>
                  </a:lnTo>
                  <a:lnTo>
                    <a:pt x="789" y="592"/>
                  </a:lnTo>
                  <a:lnTo>
                    <a:pt x="797" y="599"/>
                  </a:lnTo>
                  <a:lnTo>
                    <a:pt x="804" y="615"/>
                  </a:lnTo>
                  <a:lnTo>
                    <a:pt x="804" y="629"/>
                  </a:lnTo>
                  <a:lnTo>
                    <a:pt x="804" y="636"/>
                  </a:lnTo>
                  <a:lnTo>
                    <a:pt x="797" y="644"/>
                  </a:lnTo>
                  <a:lnTo>
                    <a:pt x="797" y="650"/>
                  </a:lnTo>
                  <a:lnTo>
                    <a:pt x="783" y="664"/>
                  </a:lnTo>
                  <a:lnTo>
                    <a:pt x="769" y="644"/>
                  </a:lnTo>
                  <a:lnTo>
                    <a:pt x="754" y="636"/>
                  </a:lnTo>
                  <a:lnTo>
                    <a:pt x="746" y="621"/>
                  </a:lnTo>
                  <a:lnTo>
                    <a:pt x="740" y="615"/>
                  </a:lnTo>
                  <a:lnTo>
                    <a:pt x="740" y="607"/>
                  </a:lnTo>
                  <a:lnTo>
                    <a:pt x="740" y="592"/>
                  </a:lnTo>
                  <a:lnTo>
                    <a:pt x="732" y="584"/>
                  </a:lnTo>
                  <a:lnTo>
                    <a:pt x="726" y="578"/>
                  </a:lnTo>
                  <a:lnTo>
                    <a:pt x="717" y="570"/>
                  </a:lnTo>
                  <a:lnTo>
                    <a:pt x="703" y="556"/>
                  </a:lnTo>
                  <a:lnTo>
                    <a:pt x="697" y="541"/>
                  </a:lnTo>
                  <a:lnTo>
                    <a:pt x="689" y="535"/>
                  </a:lnTo>
                  <a:lnTo>
                    <a:pt x="683" y="521"/>
                  </a:lnTo>
                  <a:lnTo>
                    <a:pt x="668" y="506"/>
                  </a:lnTo>
                  <a:lnTo>
                    <a:pt x="660" y="506"/>
                  </a:lnTo>
                  <a:lnTo>
                    <a:pt x="654" y="513"/>
                  </a:lnTo>
                  <a:lnTo>
                    <a:pt x="654" y="521"/>
                  </a:lnTo>
                  <a:lnTo>
                    <a:pt x="648" y="527"/>
                  </a:lnTo>
                  <a:lnTo>
                    <a:pt x="640" y="535"/>
                  </a:lnTo>
                  <a:lnTo>
                    <a:pt x="633" y="535"/>
                  </a:lnTo>
                  <a:lnTo>
                    <a:pt x="625" y="527"/>
                  </a:lnTo>
                  <a:lnTo>
                    <a:pt x="619" y="521"/>
                  </a:lnTo>
                  <a:lnTo>
                    <a:pt x="611" y="506"/>
                  </a:lnTo>
                  <a:lnTo>
                    <a:pt x="597" y="506"/>
                  </a:lnTo>
                  <a:lnTo>
                    <a:pt x="590" y="506"/>
                  </a:lnTo>
                  <a:lnTo>
                    <a:pt x="582" y="513"/>
                  </a:lnTo>
                  <a:lnTo>
                    <a:pt x="582" y="521"/>
                  </a:lnTo>
                  <a:lnTo>
                    <a:pt x="576" y="535"/>
                  </a:lnTo>
                  <a:lnTo>
                    <a:pt x="576" y="549"/>
                  </a:lnTo>
                  <a:lnTo>
                    <a:pt x="576" y="578"/>
                  </a:lnTo>
                  <a:lnTo>
                    <a:pt x="576" y="607"/>
                  </a:lnTo>
                  <a:lnTo>
                    <a:pt x="582" y="629"/>
                  </a:lnTo>
                  <a:lnTo>
                    <a:pt x="582" y="650"/>
                  </a:lnTo>
                  <a:lnTo>
                    <a:pt x="582" y="672"/>
                  </a:lnTo>
                  <a:lnTo>
                    <a:pt x="562" y="679"/>
                  </a:lnTo>
                  <a:lnTo>
                    <a:pt x="519" y="687"/>
                  </a:lnTo>
                  <a:lnTo>
                    <a:pt x="496" y="687"/>
                  </a:lnTo>
                  <a:lnTo>
                    <a:pt x="476" y="693"/>
                  </a:lnTo>
                  <a:lnTo>
                    <a:pt x="455" y="693"/>
                  </a:lnTo>
                  <a:lnTo>
                    <a:pt x="447" y="687"/>
                  </a:lnTo>
                  <a:lnTo>
                    <a:pt x="426" y="687"/>
                  </a:lnTo>
                  <a:lnTo>
                    <a:pt x="412" y="687"/>
                  </a:lnTo>
                  <a:lnTo>
                    <a:pt x="398" y="693"/>
                  </a:lnTo>
                  <a:lnTo>
                    <a:pt x="383" y="693"/>
                  </a:lnTo>
                  <a:lnTo>
                    <a:pt x="361" y="687"/>
                  </a:lnTo>
                  <a:lnTo>
                    <a:pt x="346" y="679"/>
                  </a:lnTo>
                  <a:lnTo>
                    <a:pt x="332" y="672"/>
                  </a:lnTo>
                  <a:lnTo>
                    <a:pt x="320" y="672"/>
                  </a:lnTo>
                  <a:lnTo>
                    <a:pt x="305" y="672"/>
                  </a:lnTo>
                  <a:lnTo>
                    <a:pt x="291" y="679"/>
                  </a:lnTo>
                  <a:lnTo>
                    <a:pt x="269" y="693"/>
                  </a:lnTo>
                  <a:lnTo>
                    <a:pt x="248" y="693"/>
                  </a:lnTo>
                  <a:lnTo>
                    <a:pt x="234" y="693"/>
                  </a:lnTo>
                  <a:lnTo>
                    <a:pt x="225" y="701"/>
                  </a:lnTo>
                  <a:lnTo>
                    <a:pt x="211" y="707"/>
                  </a:lnTo>
                  <a:lnTo>
                    <a:pt x="197" y="715"/>
                  </a:lnTo>
                  <a:lnTo>
                    <a:pt x="182" y="738"/>
                  </a:lnTo>
                  <a:lnTo>
                    <a:pt x="168" y="759"/>
                  </a:lnTo>
                  <a:lnTo>
                    <a:pt x="162" y="781"/>
                  </a:lnTo>
                  <a:lnTo>
                    <a:pt x="148" y="795"/>
                  </a:lnTo>
                  <a:lnTo>
                    <a:pt x="141" y="816"/>
                  </a:lnTo>
                  <a:lnTo>
                    <a:pt x="133" y="824"/>
                  </a:lnTo>
                  <a:lnTo>
                    <a:pt x="119" y="838"/>
                  </a:lnTo>
                  <a:lnTo>
                    <a:pt x="113" y="845"/>
                  </a:lnTo>
                  <a:lnTo>
                    <a:pt x="98" y="861"/>
                  </a:lnTo>
                  <a:lnTo>
                    <a:pt x="76" y="867"/>
                  </a:lnTo>
                  <a:lnTo>
                    <a:pt x="70" y="875"/>
                  </a:lnTo>
                  <a:lnTo>
                    <a:pt x="55" y="890"/>
                  </a:lnTo>
                  <a:lnTo>
                    <a:pt x="41" y="896"/>
                  </a:lnTo>
                  <a:lnTo>
                    <a:pt x="27" y="9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1" name="Group 235"/>
          <p:cNvGrpSpPr>
            <a:grpSpLocks/>
          </p:cNvGrpSpPr>
          <p:nvPr/>
        </p:nvGrpSpPr>
        <p:grpSpPr bwMode="auto">
          <a:xfrm>
            <a:off x="1562100" y="1630363"/>
            <a:ext cx="7231063" cy="3524250"/>
            <a:chOff x="984" y="1027"/>
            <a:chExt cx="4555" cy="2220"/>
          </a:xfrm>
        </p:grpSpPr>
        <p:grpSp>
          <p:nvGrpSpPr>
            <p:cNvPr id="76255" name="Group 236"/>
            <p:cNvGrpSpPr>
              <a:grpSpLocks/>
            </p:cNvGrpSpPr>
            <p:nvPr/>
          </p:nvGrpSpPr>
          <p:grpSpPr bwMode="auto">
            <a:xfrm>
              <a:off x="3081" y="1048"/>
              <a:ext cx="634" cy="701"/>
              <a:chOff x="3081" y="1048"/>
              <a:chExt cx="634" cy="701"/>
            </a:xfrm>
          </p:grpSpPr>
          <p:sp>
            <p:nvSpPr>
              <p:cNvPr id="76412" name="Line 237"/>
              <p:cNvSpPr>
                <a:spLocks noChangeShapeType="1"/>
              </p:cNvSpPr>
              <p:nvPr/>
            </p:nvSpPr>
            <p:spPr bwMode="auto">
              <a:xfrm flipH="1" flipV="1">
                <a:off x="3081" y="1162"/>
                <a:ext cx="156" cy="16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3" name="Line 238"/>
              <p:cNvSpPr>
                <a:spLocks noChangeShapeType="1"/>
              </p:cNvSpPr>
              <p:nvPr/>
            </p:nvSpPr>
            <p:spPr bwMode="auto">
              <a:xfrm flipH="1" flipV="1">
                <a:off x="3657" y="1714"/>
                <a:ext cx="29" cy="3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4" name="Line 239"/>
              <p:cNvSpPr>
                <a:spLocks noChangeShapeType="1"/>
              </p:cNvSpPr>
              <p:nvPr/>
            </p:nvSpPr>
            <p:spPr bwMode="auto">
              <a:xfrm flipH="1" flipV="1">
                <a:off x="3329" y="1388"/>
                <a:ext cx="244" cy="2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5" name="Line 240"/>
              <p:cNvSpPr>
                <a:spLocks noChangeShapeType="1"/>
              </p:cNvSpPr>
              <p:nvPr/>
            </p:nvSpPr>
            <p:spPr bwMode="auto">
              <a:xfrm flipH="1" flipV="1">
                <a:off x="3087" y="1142"/>
                <a:ext cx="144" cy="1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6" name="Line 241"/>
              <p:cNvSpPr>
                <a:spLocks noChangeShapeType="1"/>
              </p:cNvSpPr>
              <p:nvPr/>
            </p:nvSpPr>
            <p:spPr bwMode="auto">
              <a:xfrm>
                <a:off x="3694" y="1722"/>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7" name="Line 242"/>
              <p:cNvSpPr>
                <a:spLocks noChangeShapeType="1"/>
              </p:cNvSpPr>
              <p:nvPr/>
            </p:nvSpPr>
            <p:spPr bwMode="auto">
              <a:xfrm flipH="1" flipV="1">
                <a:off x="3415" y="1437"/>
                <a:ext cx="15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8" name="Line 243"/>
              <p:cNvSpPr>
                <a:spLocks noChangeShapeType="1"/>
              </p:cNvSpPr>
              <p:nvPr/>
            </p:nvSpPr>
            <p:spPr bwMode="auto">
              <a:xfrm flipH="1" flipV="1">
                <a:off x="3180" y="1199"/>
                <a:ext cx="57" cy="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9" name="Line 244"/>
              <p:cNvSpPr>
                <a:spLocks noChangeShapeType="1"/>
              </p:cNvSpPr>
              <p:nvPr/>
            </p:nvSpPr>
            <p:spPr bwMode="auto">
              <a:xfrm flipH="1" flipV="1">
                <a:off x="3096" y="1113"/>
                <a:ext cx="63"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0" name="Line 245"/>
              <p:cNvSpPr>
                <a:spLocks noChangeShapeType="1"/>
              </p:cNvSpPr>
              <p:nvPr/>
            </p:nvSpPr>
            <p:spPr bwMode="auto">
              <a:xfrm flipH="1" flipV="1">
                <a:off x="3479" y="1468"/>
                <a:ext cx="80"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1" name="Line 246"/>
              <p:cNvSpPr>
                <a:spLocks noChangeShapeType="1"/>
              </p:cNvSpPr>
              <p:nvPr/>
            </p:nvSpPr>
            <p:spPr bwMode="auto">
              <a:xfrm flipH="1" flipV="1">
                <a:off x="3202" y="1191"/>
                <a:ext cx="43" cy="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2" name="Line 247"/>
              <p:cNvSpPr>
                <a:spLocks noChangeShapeType="1"/>
              </p:cNvSpPr>
              <p:nvPr/>
            </p:nvSpPr>
            <p:spPr bwMode="auto">
              <a:xfrm flipH="1" flipV="1">
                <a:off x="3110" y="1091"/>
                <a:ext cx="4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3" name="Line 248"/>
              <p:cNvSpPr>
                <a:spLocks noChangeShapeType="1"/>
              </p:cNvSpPr>
              <p:nvPr/>
            </p:nvSpPr>
            <p:spPr bwMode="auto">
              <a:xfrm flipH="1" flipV="1">
                <a:off x="3508" y="1460"/>
                <a:ext cx="65" cy="7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4" name="Line 249"/>
              <p:cNvSpPr>
                <a:spLocks noChangeShapeType="1"/>
              </p:cNvSpPr>
              <p:nvPr/>
            </p:nvSpPr>
            <p:spPr bwMode="auto">
              <a:xfrm flipH="1" flipV="1">
                <a:off x="3223" y="1171"/>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5" name="Line 250"/>
              <p:cNvSpPr>
                <a:spLocks noChangeShapeType="1"/>
              </p:cNvSpPr>
              <p:nvPr/>
            </p:nvSpPr>
            <p:spPr bwMode="auto">
              <a:xfrm flipH="1" flipV="1">
                <a:off x="3124" y="1068"/>
                <a:ext cx="4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6" name="Line 251"/>
              <p:cNvSpPr>
                <a:spLocks noChangeShapeType="1"/>
              </p:cNvSpPr>
              <p:nvPr/>
            </p:nvSpPr>
            <p:spPr bwMode="auto">
              <a:xfrm flipH="1" flipV="1">
                <a:off x="3522" y="1445"/>
                <a:ext cx="72"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7" name="Line 252"/>
              <p:cNvSpPr>
                <a:spLocks noChangeShapeType="1"/>
              </p:cNvSpPr>
              <p:nvPr/>
            </p:nvSpPr>
            <p:spPr bwMode="auto">
              <a:xfrm flipH="1" flipV="1">
                <a:off x="3145" y="1062"/>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8" name="Line 253"/>
              <p:cNvSpPr>
                <a:spLocks noChangeShapeType="1"/>
              </p:cNvSpPr>
              <p:nvPr/>
            </p:nvSpPr>
            <p:spPr bwMode="auto">
              <a:xfrm flipH="1" flipV="1">
                <a:off x="3536" y="1423"/>
                <a:ext cx="86" cy="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9" name="Line 254"/>
              <p:cNvSpPr>
                <a:spLocks noChangeShapeType="1"/>
              </p:cNvSpPr>
              <p:nvPr/>
            </p:nvSpPr>
            <p:spPr bwMode="auto">
              <a:xfrm flipH="1" flipV="1">
                <a:off x="3173" y="1054"/>
                <a:ext cx="43" cy="4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0" name="Line 255"/>
              <p:cNvSpPr>
                <a:spLocks noChangeShapeType="1"/>
              </p:cNvSpPr>
              <p:nvPr/>
            </p:nvSpPr>
            <p:spPr bwMode="auto">
              <a:xfrm flipH="1" flipV="1">
                <a:off x="3536" y="1394"/>
                <a:ext cx="115"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1" name="Line 256"/>
              <p:cNvSpPr>
                <a:spLocks noChangeShapeType="1"/>
              </p:cNvSpPr>
              <p:nvPr/>
            </p:nvSpPr>
            <p:spPr bwMode="auto">
              <a:xfrm flipH="1" flipV="1">
                <a:off x="3202" y="1048"/>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2" name="Line 257"/>
              <p:cNvSpPr>
                <a:spLocks noChangeShapeType="1"/>
              </p:cNvSpPr>
              <p:nvPr/>
            </p:nvSpPr>
            <p:spPr bwMode="auto">
              <a:xfrm flipH="1" flipV="1">
                <a:off x="3544" y="1359"/>
                <a:ext cx="128"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3" name="Line 258"/>
              <p:cNvSpPr>
                <a:spLocks noChangeShapeType="1"/>
              </p:cNvSpPr>
              <p:nvPr/>
            </p:nvSpPr>
            <p:spPr bwMode="auto">
              <a:xfrm flipH="1" flipV="1">
                <a:off x="3237" y="1054"/>
                <a:ext cx="29"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4" name="Line 259"/>
              <p:cNvSpPr>
                <a:spLocks noChangeShapeType="1"/>
              </p:cNvSpPr>
              <p:nvPr/>
            </p:nvSpPr>
            <p:spPr bwMode="auto">
              <a:xfrm flipH="1" flipV="1">
                <a:off x="3551" y="1337"/>
                <a:ext cx="135"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5" name="Line 260"/>
              <p:cNvSpPr>
                <a:spLocks noChangeShapeType="1"/>
              </p:cNvSpPr>
              <p:nvPr/>
            </p:nvSpPr>
            <p:spPr bwMode="auto">
              <a:xfrm flipH="1" flipV="1">
                <a:off x="3274" y="1054"/>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6" name="Line 261"/>
              <p:cNvSpPr>
                <a:spLocks noChangeShapeType="1"/>
              </p:cNvSpPr>
              <p:nvPr/>
            </p:nvSpPr>
            <p:spPr bwMode="auto">
              <a:xfrm flipH="1" flipV="1">
                <a:off x="3559" y="1308"/>
                <a:ext cx="141" cy="1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7" name="Line 262"/>
              <p:cNvSpPr>
                <a:spLocks noChangeShapeType="1"/>
              </p:cNvSpPr>
              <p:nvPr/>
            </p:nvSpPr>
            <p:spPr bwMode="auto">
              <a:xfrm flipH="1" flipV="1">
                <a:off x="3565" y="1279"/>
                <a:ext cx="143"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8" name="Line 263"/>
              <p:cNvSpPr>
                <a:spLocks noChangeShapeType="1"/>
              </p:cNvSpPr>
              <p:nvPr/>
            </p:nvSpPr>
            <p:spPr bwMode="auto">
              <a:xfrm flipH="1" flipV="1">
                <a:off x="3573" y="1257"/>
                <a:ext cx="142" cy="14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9" name="Line 264"/>
              <p:cNvSpPr>
                <a:spLocks noChangeShapeType="1"/>
              </p:cNvSpPr>
              <p:nvPr/>
            </p:nvSpPr>
            <p:spPr bwMode="auto">
              <a:xfrm flipH="1" flipV="1">
                <a:off x="3665" y="1322"/>
                <a:ext cx="43" cy="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0" name="Line 265"/>
              <p:cNvSpPr>
                <a:spLocks noChangeShapeType="1"/>
              </p:cNvSpPr>
              <p:nvPr/>
            </p:nvSpPr>
            <p:spPr bwMode="auto">
              <a:xfrm flipH="1" flipV="1">
                <a:off x="3588" y="1236"/>
                <a:ext cx="20"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256" name="Line 266"/>
            <p:cNvSpPr>
              <a:spLocks noChangeShapeType="1"/>
            </p:cNvSpPr>
            <p:nvPr/>
          </p:nvSpPr>
          <p:spPr bwMode="auto">
            <a:xfrm flipH="1" flipV="1">
              <a:off x="3372" y="2647"/>
              <a:ext cx="15"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7" name="Line 267"/>
            <p:cNvSpPr>
              <a:spLocks noChangeShapeType="1"/>
            </p:cNvSpPr>
            <p:nvPr/>
          </p:nvSpPr>
          <p:spPr bwMode="auto">
            <a:xfrm flipH="1" flipV="1">
              <a:off x="3350" y="2589"/>
              <a:ext cx="123"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8" name="Line 268"/>
            <p:cNvSpPr>
              <a:spLocks noChangeShapeType="1"/>
            </p:cNvSpPr>
            <p:nvPr/>
          </p:nvSpPr>
          <p:spPr bwMode="auto">
            <a:xfrm flipH="1" flipV="1">
              <a:off x="3294" y="2501"/>
              <a:ext cx="214" cy="2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9" name="Line 269"/>
            <p:cNvSpPr>
              <a:spLocks noChangeShapeType="1"/>
            </p:cNvSpPr>
            <p:nvPr/>
          </p:nvSpPr>
          <p:spPr bwMode="auto">
            <a:xfrm flipH="1" flipV="1">
              <a:off x="3315" y="2495"/>
              <a:ext cx="242" cy="2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0" name="Line 270"/>
            <p:cNvSpPr>
              <a:spLocks noChangeShapeType="1"/>
            </p:cNvSpPr>
            <p:nvPr/>
          </p:nvSpPr>
          <p:spPr bwMode="auto">
            <a:xfrm flipH="1" flipV="1">
              <a:off x="3335" y="2472"/>
              <a:ext cx="265" cy="27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1" name="Line 271"/>
            <p:cNvSpPr>
              <a:spLocks noChangeShapeType="1"/>
            </p:cNvSpPr>
            <p:nvPr/>
          </p:nvSpPr>
          <p:spPr bwMode="auto">
            <a:xfrm flipH="1" flipV="1">
              <a:off x="3344" y="2444"/>
              <a:ext cx="299" cy="31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2" name="Line 272"/>
            <p:cNvSpPr>
              <a:spLocks noChangeShapeType="1"/>
            </p:cNvSpPr>
            <p:nvPr/>
          </p:nvSpPr>
          <p:spPr bwMode="auto">
            <a:xfrm flipH="1" flipV="1">
              <a:off x="3329" y="2401"/>
              <a:ext cx="349"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3" name="Line 273"/>
            <p:cNvSpPr>
              <a:spLocks noChangeShapeType="1"/>
            </p:cNvSpPr>
            <p:nvPr/>
          </p:nvSpPr>
          <p:spPr bwMode="auto">
            <a:xfrm flipH="1" flipV="1">
              <a:off x="3571" y="2618"/>
              <a:ext cx="150"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4" name="Line 274"/>
            <p:cNvSpPr>
              <a:spLocks noChangeShapeType="1"/>
            </p:cNvSpPr>
            <p:nvPr/>
          </p:nvSpPr>
          <p:spPr bwMode="auto">
            <a:xfrm flipH="1" flipV="1">
              <a:off x="3329" y="2372"/>
              <a:ext cx="35"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5" name="Line 275"/>
            <p:cNvSpPr>
              <a:spLocks noChangeShapeType="1"/>
            </p:cNvSpPr>
            <p:nvPr/>
          </p:nvSpPr>
          <p:spPr bwMode="auto">
            <a:xfrm flipH="1" flipV="1">
              <a:off x="3663" y="2675"/>
              <a:ext cx="95"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6" name="Line 276"/>
            <p:cNvSpPr>
              <a:spLocks noChangeShapeType="1"/>
            </p:cNvSpPr>
            <p:nvPr/>
          </p:nvSpPr>
          <p:spPr bwMode="auto">
            <a:xfrm flipH="1" flipV="1">
              <a:off x="3700" y="2675"/>
              <a:ext cx="64"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7" name="Line 277"/>
            <p:cNvSpPr>
              <a:spLocks noChangeShapeType="1"/>
            </p:cNvSpPr>
            <p:nvPr/>
          </p:nvSpPr>
          <p:spPr bwMode="auto">
            <a:xfrm flipH="1" flipV="1">
              <a:off x="3743" y="2681"/>
              <a:ext cx="15" cy="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8" name="Freeform 278"/>
            <p:cNvSpPr>
              <a:spLocks/>
            </p:cNvSpPr>
            <p:nvPr/>
          </p:nvSpPr>
          <p:spPr bwMode="auto">
            <a:xfrm>
              <a:off x="3294" y="2366"/>
              <a:ext cx="470" cy="404"/>
            </a:xfrm>
            <a:custGeom>
              <a:avLst/>
              <a:gdLst>
                <a:gd name="T0" fmla="*/ 421 w 470"/>
                <a:gd name="T1" fmla="*/ 404 h 404"/>
                <a:gd name="T2" fmla="*/ 369 w 470"/>
                <a:gd name="T3" fmla="*/ 389 h 404"/>
                <a:gd name="T4" fmla="*/ 320 w 470"/>
                <a:gd name="T5" fmla="*/ 381 h 404"/>
                <a:gd name="T6" fmla="*/ 285 w 470"/>
                <a:gd name="T7" fmla="*/ 375 h 404"/>
                <a:gd name="T8" fmla="*/ 242 w 470"/>
                <a:gd name="T9" fmla="*/ 361 h 404"/>
                <a:gd name="T10" fmla="*/ 205 w 470"/>
                <a:gd name="T11" fmla="*/ 352 h 404"/>
                <a:gd name="T12" fmla="*/ 179 w 470"/>
                <a:gd name="T13" fmla="*/ 352 h 404"/>
                <a:gd name="T14" fmla="*/ 164 w 470"/>
                <a:gd name="T15" fmla="*/ 352 h 404"/>
                <a:gd name="T16" fmla="*/ 142 w 470"/>
                <a:gd name="T17" fmla="*/ 332 h 404"/>
                <a:gd name="T18" fmla="*/ 107 w 470"/>
                <a:gd name="T19" fmla="*/ 309 h 404"/>
                <a:gd name="T20" fmla="*/ 84 w 470"/>
                <a:gd name="T21" fmla="*/ 295 h 404"/>
                <a:gd name="T22" fmla="*/ 70 w 470"/>
                <a:gd name="T23" fmla="*/ 266 h 404"/>
                <a:gd name="T24" fmla="*/ 56 w 470"/>
                <a:gd name="T25" fmla="*/ 223 h 404"/>
                <a:gd name="T26" fmla="*/ 41 w 470"/>
                <a:gd name="T27" fmla="*/ 192 h 404"/>
                <a:gd name="T28" fmla="*/ 21 w 470"/>
                <a:gd name="T29" fmla="*/ 172 h 404"/>
                <a:gd name="T30" fmla="*/ 0 w 470"/>
                <a:gd name="T31" fmla="*/ 143 h 404"/>
                <a:gd name="T32" fmla="*/ 15 w 470"/>
                <a:gd name="T33" fmla="*/ 129 h 404"/>
                <a:gd name="T34" fmla="*/ 41 w 470"/>
                <a:gd name="T35" fmla="*/ 115 h 404"/>
                <a:gd name="T36" fmla="*/ 50 w 470"/>
                <a:gd name="T37" fmla="*/ 86 h 404"/>
                <a:gd name="T38" fmla="*/ 41 w 470"/>
                <a:gd name="T39" fmla="*/ 55 h 404"/>
                <a:gd name="T40" fmla="*/ 35 w 470"/>
                <a:gd name="T41" fmla="*/ 6 h 404"/>
                <a:gd name="T42" fmla="*/ 56 w 470"/>
                <a:gd name="T43" fmla="*/ 12 h 404"/>
                <a:gd name="T44" fmla="*/ 78 w 470"/>
                <a:gd name="T45" fmla="*/ 55 h 404"/>
                <a:gd name="T46" fmla="*/ 107 w 470"/>
                <a:gd name="T47" fmla="*/ 92 h 404"/>
                <a:gd name="T48" fmla="*/ 136 w 470"/>
                <a:gd name="T49" fmla="*/ 106 h 404"/>
                <a:gd name="T50" fmla="*/ 164 w 470"/>
                <a:gd name="T51" fmla="*/ 135 h 404"/>
                <a:gd name="T52" fmla="*/ 171 w 470"/>
                <a:gd name="T53" fmla="*/ 158 h 404"/>
                <a:gd name="T54" fmla="*/ 191 w 470"/>
                <a:gd name="T55" fmla="*/ 186 h 404"/>
                <a:gd name="T56" fmla="*/ 220 w 470"/>
                <a:gd name="T57" fmla="*/ 215 h 404"/>
                <a:gd name="T58" fmla="*/ 242 w 470"/>
                <a:gd name="T59" fmla="*/ 229 h 404"/>
                <a:gd name="T60" fmla="*/ 271 w 470"/>
                <a:gd name="T61" fmla="*/ 244 h 404"/>
                <a:gd name="T62" fmla="*/ 300 w 470"/>
                <a:gd name="T63" fmla="*/ 266 h 404"/>
                <a:gd name="T64" fmla="*/ 328 w 470"/>
                <a:gd name="T65" fmla="*/ 295 h 404"/>
                <a:gd name="T66" fmla="*/ 355 w 470"/>
                <a:gd name="T67" fmla="*/ 309 h 404"/>
                <a:gd name="T68" fmla="*/ 384 w 470"/>
                <a:gd name="T69" fmla="*/ 309 h 404"/>
                <a:gd name="T70" fmla="*/ 412 w 470"/>
                <a:gd name="T71" fmla="*/ 309 h 404"/>
                <a:gd name="T72" fmla="*/ 441 w 470"/>
                <a:gd name="T73" fmla="*/ 315 h 404"/>
                <a:gd name="T74" fmla="*/ 464 w 470"/>
                <a:gd name="T75" fmla="*/ 332 h 404"/>
                <a:gd name="T76" fmla="*/ 470 w 470"/>
                <a:gd name="T77" fmla="*/ 352 h 404"/>
                <a:gd name="T78" fmla="*/ 470 w 470"/>
                <a:gd name="T79" fmla="*/ 381 h 404"/>
                <a:gd name="T80" fmla="*/ 455 w 470"/>
                <a:gd name="T81" fmla="*/ 395 h 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0"/>
                <a:gd name="T124" fmla="*/ 0 h 404"/>
                <a:gd name="T125" fmla="*/ 470 w 470"/>
                <a:gd name="T126" fmla="*/ 404 h 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0" h="404">
                  <a:moveTo>
                    <a:pt x="441" y="404"/>
                  </a:moveTo>
                  <a:lnTo>
                    <a:pt x="421" y="404"/>
                  </a:lnTo>
                  <a:lnTo>
                    <a:pt x="398" y="395"/>
                  </a:lnTo>
                  <a:lnTo>
                    <a:pt x="369" y="389"/>
                  </a:lnTo>
                  <a:lnTo>
                    <a:pt x="343" y="389"/>
                  </a:lnTo>
                  <a:lnTo>
                    <a:pt x="320" y="381"/>
                  </a:lnTo>
                  <a:lnTo>
                    <a:pt x="300" y="375"/>
                  </a:lnTo>
                  <a:lnTo>
                    <a:pt x="285" y="375"/>
                  </a:lnTo>
                  <a:lnTo>
                    <a:pt x="263" y="367"/>
                  </a:lnTo>
                  <a:lnTo>
                    <a:pt x="242" y="361"/>
                  </a:lnTo>
                  <a:lnTo>
                    <a:pt x="220" y="352"/>
                  </a:lnTo>
                  <a:lnTo>
                    <a:pt x="205" y="352"/>
                  </a:lnTo>
                  <a:lnTo>
                    <a:pt x="199" y="352"/>
                  </a:lnTo>
                  <a:lnTo>
                    <a:pt x="179" y="352"/>
                  </a:lnTo>
                  <a:lnTo>
                    <a:pt x="171" y="352"/>
                  </a:lnTo>
                  <a:lnTo>
                    <a:pt x="164" y="352"/>
                  </a:lnTo>
                  <a:lnTo>
                    <a:pt x="150" y="346"/>
                  </a:lnTo>
                  <a:lnTo>
                    <a:pt x="142" y="332"/>
                  </a:lnTo>
                  <a:lnTo>
                    <a:pt x="127" y="315"/>
                  </a:lnTo>
                  <a:lnTo>
                    <a:pt x="107" y="309"/>
                  </a:lnTo>
                  <a:lnTo>
                    <a:pt x="99" y="301"/>
                  </a:lnTo>
                  <a:lnTo>
                    <a:pt x="84" y="295"/>
                  </a:lnTo>
                  <a:lnTo>
                    <a:pt x="78" y="281"/>
                  </a:lnTo>
                  <a:lnTo>
                    <a:pt x="70" y="266"/>
                  </a:lnTo>
                  <a:lnTo>
                    <a:pt x="64" y="244"/>
                  </a:lnTo>
                  <a:lnTo>
                    <a:pt x="56" y="223"/>
                  </a:lnTo>
                  <a:lnTo>
                    <a:pt x="41" y="209"/>
                  </a:lnTo>
                  <a:lnTo>
                    <a:pt x="41" y="192"/>
                  </a:lnTo>
                  <a:lnTo>
                    <a:pt x="27" y="178"/>
                  </a:lnTo>
                  <a:lnTo>
                    <a:pt x="21" y="172"/>
                  </a:lnTo>
                  <a:lnTo>
                    <a:pt x="7" y="158"/>
                  </a:lnTo>
                  <a:lnTo>
                    <a:pt x="0" y="143"/>
                  </a:lnTo>
                  <a:lnTo>
                    <a:pt x="0" y="129"/>
                  </a:lnTo>
                  <a:lnTo>
                    <a:pt x="15" y="129"/>
                  </a:lnTo>
                  <a:lnTo>
                    <a:pt x="21" y="129"/>
                  </a:lnTo>
                  <a:lnTo>
                    <a:pt x="41" y="115"/>
                  </a:lnTo>
                  <a:lnTo>
                    <a:pt x="41" y="106"/>
                  </a:lnTo>
                  <a:lnTo>
                    <a:pt x="50" y="86"/>
                  </a:lnTo>
                  <a:lnTo>
                    <a:pt x="50" y="69"/>
                  </a:lnTo>
                  <a:lnTo>
                    <a:pt x="41" y="55"/>
                  </a:lnTo>
                  <a:lnTo>
                    <a:pt x="35" y="41"/>
                  </a:lnTo>
                  <a:lnTo>
                    <a:pt x="35" y="6"/>
                  </a:lnTo>
                  <a:lnTo>
                    <a:pt x="50" y="0"/>
                  </a:lnTo>
                  <a:lnTo>
                    <a:pt x="56" y="12"/>
                  </a:lnTo>
                  <a:lnTo>
                    <a:pt x="70" y="26"/>
                  </a:lnTo>
                  <a:lnTo>
                    <a:pt x="78" y="55"/>
                  </a:lnTo>
                  <a:lnTo>
                    <a:pt x="93" y="78"/>
                  </a:lnTo>
                  <a:lnTo>
                    <a:pt x="107" y="92"/>
                  </a:lnTo>
                  <a:lnTo>
                    <a:pt x="127" y="100"/>
                  </a:lnTo>
                  <a:lnTo>
                    <a:pt x="136" y="106"/>
                  </a:lnTo>
                  <a:lnTo>
                    <a:pt x="150" y="121"/>
                  </a:lnTo>
                  <a:lnTo>
                    <a:pt x="164" y="135"/>
                  </a:lnTo>
                  <a:lnTo>
                    <a:pt x="164" y="143"/>
                  </a:lnTo>
                  <a:lnTo>
                    <a:pt x="171" y="158"/>
                  </a:lnTo>
                  <a:lnTo>
                    <a:pt x="179" y="178"/>
                  </a:lnTo>
                  <a:lnTo>
                    <a:pt x="191" y="186"/>
                  </a:lnTo>
                  <a:lnTo>
                    <a:pt x="205" y="201"/>
                  </a:lnTo>
                  <a:lnTo>
                    <a:pt x="220" y="215"/>
                  </a:lnTo>
                  <a:lnTo>
                    <a:pt x="228" y="223"/>
                  </a:lnTo>
                  <a:lnTo>
                    <a:pt x="242" y="229"/>
                  </a:lnTo>
                  <a:lnTo>
                    <a:pt x="257" y="238"/>
                  </a:lnTo>
                  <a:lnTo>
                    <a:pt x="271" y="244"/>
                  </a:lnTo>
                  <a:lnTo>
                    <a:pt x="285" y="252"/>
                  </a:lnTo>
                  <a:lnTo>
                    <a:pt x="300" y="266"/>
                  </a:lnTo>
                  <a:lnTo>
                    <a:pt x="314" y="281"/>
                  </a:lnTo>
                  <a:lnTo>
                    <a:pt x="328" y="295"/>
                  </a:lnTo>
                  <a:lnTo>
                    <a:pt x="343" y="301"/>
                  </a:lnTo>
                  <a:lnTo>
                    <a:pt x="355" y="309"/>
                  </a:lnTo>
                  <a:lnTo>
                    <a:pt x="369" y="309"/>
                  </a:lnTo>
                  <a:lnTo>
                    <a:pt x="384" y="309"/>
                  </a:lnTo>
                  <a:lnTo>
                    <a:pt x="398" y="309"/>
                  </a:lnTo>
                  <a:lnTo>
                    <a:pt x="412" y="309"/>
                  </a:lnTo>
                  <a:lnTo>
                    <a:pt x="427" y="309"/>
                  </a:lnTo>
                  <a:lnTo>
                    <a:pt x="441" y="315"/>
                  </a:lnTo>
                  <a:lnTo>
                    <a:pt x="455" y="324"/>
                  </a:lnTo>
                  <a:lnTo>
                    <a:pt x="464" y="332"/>
                  </a:lnTo>
                  <a:lnTo>
                    <a:pt x="464" y="338"/>
                  </a:lnTo>
                  <a:lnTo>
                    <a:pt x="470" y="352"/>
                  </a:lnTo>
                  <a:lnTo>
                    <a:pt x="470" y="367"/>
                  </a:lnTo>
                  <a:lnTo>
                    <a:pt x="470" y="381"/>
                  </a:lnTo>
                  <a:lnTo>
                    <a:pt x="470" y="389"/>
                  </a:lnTo>
                  <a:lnTo>
                    <a:pt x="455" y="395"/>
                  </a:lnTo>
                  <a:lnTo>
                    <a:pt x="441" y="4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9" name="Line 279"/>
            <p:cNvSpPr>
              <a:spLocks noChangeShapeType="1"/>
            </p:cNvSpPr>
            <p:nvPr/>
          </p:nvSpPr>
          <p:spPr bwMode="auto">
            <a:xfrm flipH="1" flipV="1">
              <a:off x="2731" y="2813"/>
              <a:ext cx="34"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0" name="Line 280"/>
            <p:cNvSpPr>
              <a:spLocks noChangeShapeType="1"/>
            </p:cNvSpPr>
            <p:nvPr/>
          </p:nvSpPr>
          <p:spPr bwMode="auto">
            <a:xfrm flipH="1" flipV="1">
              <a:off x="2731" y="2784"/>
              <a:ext cx="106"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1" name="Line 281"/>
            <p:cNvSpPr>
              <a:spLocks noChangeShapeType="1"/>
            </p:cNvSpPr>
            <p:nvPr/>
          </p:nvSpPr>
          <p:spPr bwMode="auto">
            <a:xfrm flipH="1" flipV="1">
              <a:off x="2737" y="2755"/>
              <a:ext cx="129"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2" name="Line 282"/>
            <p:cNvSpPr>
              <a:spLocks noChangeShapeType="1"/>
            </p:cNvSpPr>
            <p:nvPr/>
          </p:nvSpPr>
          <p:spPr bwMode="auto">
            <a:xfrm flipH="1" flipV="1">
              <a:off x="2737" y="2727"/>
              <a:ext cx="164" cy="15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3" name="Line 283"/>
            <p:cNvSpPr>
              <a:spLocks noChangeShapeType="1"/>
            </p:cNvSpPr>
            <p:nvPr/>
          </p:nvSpPr>
          <p:spPr bwMode="auto">
            <a:xfrm flipH="1" flipV="1">
              <a:off x="2737" y="2690"/>
              <a:ext cx="221" cy="2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4" name="Line 284"/>
            <p:cNvSpPr>
              <a:spLocks noChangeShapeType="1"/>
            </p:cNvSpPr>
            <p:nvPr/>
          </p:nvSpPr>
          <p:spPr bwMode="auto">
            <a:xfrm flipH="1" flipV="1">
              <a:off x="2731" y="2647"/>
              <a:ext cx="313" cy="3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5" name="Line 285"/>
            <p:cNvSpPr>
              <a:spLocks noChangeShapeType="1"/>
            </p:cNvSpPr>
            <p:nvPr/>
          </p:nvSpPr>
          <p:spPr bwMode="auto">
            <a:xfrm flipH="1" flipV="1">
              <a:off x="2823" y="2704"/>
              <a:ext cx="250" cy="2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6" name="Line 286"/>
            <p:cNvSpPr>
              <a:spLocks noChangeShapeType="1"/>
            </p:cNvSpPr>
            <p:nvPr/>
          </p:nvSpPr>
          <p:spPr bwMode="auto">
            <a:xfrm flipH="1" flipV="1">
              <a:off x="2745" y="2624"/>
              <a:ext cx="20" cy="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7" name="Line 287"/>
            <p:cNvSpPr>
              <a:spLocks noChangeShapeType="1"/>
            </p:cNvSpPr>
            <p:nvPr/>
          </p:nvSpPr>
          <p:spPr bwMode="auto">
            <a:xfrm flipH="1" flipV="1">
              <a:off x="2858" y="2712"/>
              <a:ext cx="235"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8" name="Line 288"/>
            <p:cNvSpPr>
              <a:spLocks noChangeShapeType="1"/>
            </p:cNvSpPr>
            <p:nvPr/>
          </p:nvSpPr>
          <p:spPr bwMode="auto">
            <a:xfrm flipH="1" flipV="1">
              <a:off x="2923" y="2733"/>
              <a:ext cx="185" cy="1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9" name="Line 289"/>
            <p:cNvSpPr>
              <a:spLocks noChangeShapeType="1"/>
            </p:cNvSpPr>
            <p:nvPr/>
          </p:nvSpPr>
          <p:spPr bwMode="auto">
            <a:xfrm flipH="1" flipV="1">
              <a:off x="2938" y="2718"/>
              <a:ext cx="184" cy="18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0" name="Line 290"/>
            <p:cNvSpPr>
              <a:spLocks noChangeShapeType="1"/>
            </p:cNvSpPr>
            <p:nvPr/>
          </p:nvSpPr>
          <p:spPr bwMode="auto">
            <a:xfrm flipH="1" flipV="1">
              <a:off x="2952" y="2698"/>
              <a:ext cx="178" cy="1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1" name="Line 291"/>
            <p:cNvSpPr>
              <a:spLocks noChangeShapeType="1"/>
            </p:cNvSpPr>
            <p:nvPr/>
          </p:nvSpPr>
          <p:spPr bwMode="auto">
            <a:xfrm flipH="1" flipV="1">
              <a:off x="2952" y="2667"/>
              <a:ext cx="178" cy="1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2" name="Line 292"/>
            <p:cNvSpPr>
              <a:spLocks noChangeShapeType="1"/>
            </p:cNvSpPr>
            <p:nvPr/>
          </p:nvSpPr>
          <p:spPr bwMode="auto">
            <a:xfrm flipH="1" flipV="1">
              <a:off x="2958" y="2632"/>
              <a:ext cx="187" cy="1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3" name="Line 293"/>
            <p:cNvSpPr>
              <a:spLocks noChangeShapeType="1"/>
            </p:cNvSpPr>
            <p:nvPr/>
          </p:nvSpPr>
          <p:spPr bwMode="auto">
            <a:xfrm flipH="1" flipV="1">
              <a:off x="2958" y="2610"/>
              <a:ext cx="193" cy="1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4" name="Line 294"/>
            <p:cNvSpPr>
              <a:spLocks noChangeShapeType="1"/>
            </p:cNvSpPr>
            <p:nvPr/>
          </p:nvSpPr>
          <p:spPr bwMode="auto">
            <a:xfrm flipH="1" flipV="1">
              <a:off x="2973" y="2581"/>
              <a:ext cx="184" cy="1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5" name="Line 295"/>
            <p:cNvSpPr>
              <a:spLocks noChangeShapeType="1"/>
            </p:cNvSpPr>
            <p:nvPr/>
          </p:nvSpPr>
          <p:spPr bwMode="auto">
            <a:xfrm flipH="1" flipV="1">
              <a:off x="2958" y="2530"/>
              <a:ext cx="213" cy="2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6" name="Line 296"/>
            <p:cNvSpPr>
              <a:spLocks noChangeShapeType="1"/>
            </p:cNvSpPr>
            <p:nvPr/>
          </p:nvSpPr>
          <p:spPr bwMode="auto">
            <a:xfrm flipH="1" flipV="1">
              <a:off x="2944" y="2495"/>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7" name="Line 297"/>
            <p:cNvSpPr>
              <a:spLocks noChangeShapeType="1"/>
            </p:cNvSpPr>
            <p:nvPr/>
          </p:nvSpPr>
          <p:spPr bwMode="auto">
            <a:xfrm flipH="1" flipV="1">
              <a:off x="2952" y="2466"/>
              <a:ext cx="228" cy="2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8" name="Line 298"/>
            <p:cNvSpPr>
              <a:spLocks noChangeShapeType="1"/>
            </p:cNvSpPr>
            <p:nvPr/>
          </p:nvSpPr>
          <p:spPr bwMode="auto">
            <a:xfrm flipH="1" flipV="1">
              <a:off x="2973" y="2444"/>
              <a:ext cx="184" cy="1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9" name="Line 299"/>
            <p:cNvSpPr>
              <a:spLocks noChangeShapeType="1"/>
            </p:cNvSpPr>
            <p:nvPr/>
          </p:nvSpPr>
          <p:spPr bwMode="auto">
            <a:xfrm flipH="1" flipV="1">
              <a:off x="3001" y="2444"/>
              <a:ext cx="156" cy="16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0" name="Line 300"/>
            <p:cNvSpPr>
              <a:spLocks noChangeShapeType="1"/>
            </p:cNvSpPr>
            <p:nvPr/>
          </p:nvSpPr>
          <p:spPr bwMode="auto">
            <a:xfrm flipH="1" flipV="1">
              <a:off x="3093" y="2501"/>
              <a:ext cx="64"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1" name="Line 301"/>
            <p:cNvSpPr>
              <a:spLocks noChangeShapeType="1"/>
            </p:cNvSpPr>
            <p:nvPr/>
          </p:nvSpPr>
          <p:spPr bwMode="auto">
            <a:xfrm flipH="1" flipV="1">
              <a:off x="3145" y="2515"/>
              <a:ext cx="6" cy="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2" name="Freeform 302"/>
            <p:cNvSpPr>
              <a:spLocks/>
            </p:cNvSpPr>
            <p:nvPr/>
          </p:nvSpPr>
          <p:spPr bwMode="auto">
            <a:xfrm>
              <a:off x="2731" y="2437"/>
              <a:ext cx="449" cy="527"/>
            </a:xfrm>
            <a:custGeom>
              <a:avLst/>
              <a:gdLst>
                <a:gd name="T0" fmla="*/ 285 w 449"/>
                <a:gd name="T1" fmla="*/ 527 h 527"/>
                <a:gd name="T2" fmla="*/ 262 w 449"/>
                <a:gd name="T3" fmla="*/ 513 h 527"/>
                <a:gd name="T4" fmla="*/ 242 w 449"/>
                <a:gd name="T5" fmla="*/ 476 h 527"/>
                <a:gd name="T6" fmla="*/ 213 w 449"/>
                <a:gd name="T7" fmla="*/ 470 h 527"/>
                <a:gd name="T8" fmla="*/ 192 w 449"/>
                <a:gd name="T9" fmla="*/ 456 h 527"/>
                <a:gd name="T10" fmla="*/ 170 w 449"/>
                <a:gd name="T11" fmla="*/ 447 h 527"/>
                <a:gd name="T12" fmla="*/ 141 w 449"/>
                <a:gd name="T13" fmla="*/ 447 h 527"/>
                <a:gd name="T14" fmla="*/ 112 w 449"/>
                <a:gd name="T15" fmla="*/ 456 h 527"/>
                <a:gd name="T16" fmla="*/ 98 w 449"/>
                <a:gd name="T17" fmla="*/ 456 h 527"/>
                <a:gd name="T18" fmla="*/ 71 w 449"/>
                <a:gd name="T19" fmla="*/ 427 h 527"/>
                <a:gd name="T20" fmla="*/ 34 w 449"/>
                <a:gd name="T21" fmla="*/ 419 h 527"/>
                <a:gd name="T22" fmla="*/ 14 w 449"/>
                <a:gd name="T23" fmla="*/ 413 h 527"/>
                <a:gd name="T24" fmla="*/ 0 w 449"/>
                <a:gd name="T25" fmla="*/ 384 h 527"/>
                <a:gd name="T26" fmla="*/ 0 w 449"/>
                <a:gd name="T27" fmla="*/ 339 h 527"/>
                <a:gd name="T28" fmla="*/ 6 w 449"/>
                <a:gd name="T29" fmla="*/ 290 h 527"/>
                <a:gd name="T30" fmla="*/ 6 w 449"/>
                <a:gd name="T31" fmla="*/ 244 h 527"/>
                <a:gd name="T32" fmla="*/ 0 w 449"/>
                <a:gd name="T33" fmla="*/ 216 h 527"/>
                <a:gd name="T34" fmla="*/ 20 w 449"/>
                <a:gd name="T35" fmla="*/ 187 h 527"/>
                <a:gd name="T36" fmla="*/ 28 w 449"/>
                <a:gd name="T37" fmla="*/ 201 h 527"/>
                <a:gd name="T38" fmla="*/ 43 w 449"/>
                <a:gd name="T39" fmla="*/ 230 h 527"/>
                <a:gd name="T40" fmla="*/ 57 w 449"/>
                <a:gd name="T41" fmla="*/ 261 h 527"/>
                <a:gd name="T42" fmla="*/ 86 w 449"/>
                <a:gd name="T43" fmla="*/ 267 h 527"/>
                <a:gd name="T44" fmla="*/ 121 w 449"/>
                <a:gd name="T45" fmla="*/ 267 h 527"/>
                <a:gd name="T46" fmla="*/ 141 w 449"/>
                <a:gd name="T47" fmla="*/ 281 h 527"/>
                <a:gd name="T48" fmla="*/ 164 w 449"/>
                <a:gd name="T49" fmla="*/ 296 h 527"/>
                <a:gd name="T50" fmla="*/ 184 w 449"/>
                <a:gd name="T51" fmla="*/ 296 h 527"/>
                <a:gd name="T52" fmla="*/ 213 w 449"/>
                <a:gd name="T53" fmla="*/ 275 h 527"/>
                <a:gd name="T54" fmla="*/ 221 w 449"/>
                <a:gd name="T55" fmla="*/ 238 h 527"/>
                <a:gd name="T56" fmla="*/ 227 w 449"/>
                <a:gd name="T57" fmla="*/ 201 h 527"/>
                <a:gd name="T58" fmla="*/ 235 w 449"/>
                <a:gd name="T59" fmla="*/ 167 h 527"/>
                <a:gd name="T60" fmla="*/ 242 w 449"/>
                <a:gd name="T61" fmla="*/ 152 h 527"/>
                <a:gd name="T62" fmla="*/ 242 w 449"/>
                <a:gd name="T63" fmla="*/ 130 h 527"/>
                <a:gd name="T64" fmla="*/ 227 w 449"/>
                <a:gd name="T65" fmla="*/ 107 h 527"/>
                <a:gd name="T66" fmla="*/ 221 w 449"/>
                <a:gd name="T67" fmla="*/ 78 h 527"/>
                <a:gd name="T68" fmla="*/ 221 w 449"/>
                <a:gd name="T69" fmla="*/ 35 h 527"/>
                <a:gd name="T70" fmla="*/ 242 w 449"/>
                <a:gd name="T71" fmla="*/ 7 h 527"/>
                <a:gd name="T72" fmla="*/ 262 w 449"/>
                <a:gd name="T73" fmla="*/ 7 h 527"/>
                <a:gd name="T74" fmla="*/ 285 w 449"/>
                <a:gd name="T75" fmla="*/ 0 h 527"/>
                <a:gd name="T76" fmla="*/ 313 w 449"/>
                <a:gd name="T77" fmla="*/ 15 h 527"/>
                <a:gd name="T78" fmla="*/ 342 w 449"/>
                <a:gd name="T79" fmla="*/ 44 h 527"/>
                <a:gd name="T80" fmla="*/ 371 w 449"/>
                <a:gd name="T81" fmla="*/ 72 h 527"/>
                <a:gd name="T82" fmla="*/ 399 w 449"/>
                <a:gd name="T83" fmla="*/ 72 h 527"/>
                <a:gd name="T84" fmla="*/ 420 w 449"/>
                <a:gd name="T85" fmla="*/ 87 h 527"/>
                <a:gd name="T86" fmla="*/ 426 w 449"/>
                <a:gd name="T87" fmla="*/ 115 h 527"/>
                <a:gd name="T88" fmla="*/ 426 w 449"/>
                <a:gd name="T89" fmla="*/ 158 h 527"/>
                <a:gd name="T90" fmla="*/ 420 w 449"/>
                <a:gd name="T91" fmla="*/ 195 h 527"/>
                <a:gd name="T92" fmla="*/ 434 w 449"/>
                <a:gd name="T93" fmla="*/ 224 h 527"/>
                <a:gd name="T94" fmla="*/ 449 w 449"/>
                <a:gd name="T95" fmla="*/ 261 h 527"/>
                <a:gd name="T96" fmla="*/ 449 w 449"/>
                <a:gd name="T97" fmla="*/ 290 h 527"/>
                <a:gd name="T98" fmla="*/ 440 w 449"/>
                <a:gd name="T99" fmla="*/ 318 h 527"/>
                <a:gd name="T100" fmla="*/ 420 w 449"/>
                <a:gd name="T101" fmla="*/ 361 h 527"/>
                <a:gd name="T102" fmla="*/ 414 w 449"/>
                <a:gd name="T103" fmla="*/ 384 h 527"/>
                <a:gd name="T104" fmla="*/ 399 w 449"/>
                <a:gd name="T105" fmla="*/ 413 h 527"/>
                <a:gd name="T106" fmla="*/ 399 w 449"/>
                <a:gd name="T107" fmla="*/ 441 h 527"/>
                <a:gd name="T108" fmla="*/ 391 w 449"/>
                <a:gd name="T109" fmla="*/ 470 h 527"/>
                <a:gd name="T110" fmla="*/ 371 w 449"/>
                <a:gd name="T111" fmla="*/ 499 h 527"/>
                <a:gd name="T112" fmla="*/ 342 w 449"/>
                <a:gd name="T113" fmla="*/ 521 h 527"/>
                <a:gd name="T114" fmla="*/ 313 w 449"/>
                <a:gd name="T115" fmla="*/ 527 h 5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9"/>
                <a:gd name="T175" fmla="*/ 0 h 527"/>
                <a:gd name="T176" fmla="*/ 449 w 449"/>
                <a:gd name="T177" fmla="*/ 527 h 5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9" h="527">
                  <a:moveTo>
                    <a:pt x="299" y="527"/>
                  </a:moveTo>
                  <a:lnTo>
                    <a:pt x="285" y="527"/>
                  </a:lnTo>
                  <a:lnTo>
                    <a:pt x="276" y="521"/>
                  </a:lnTo>
                  <a:lnTo>
                    <a:pt x="262" y="513"/>
                  </a:lnTo>
                  <a:lnTo>
                    <a:pt x="256" y="484"/>
                  </a:lnTo>
                  <a:lnTo>
                    <a:pt x="242" y="476"/>
                  </a:lnTo>
                  <a:lnTo>
                    <a:pt x="227" y="476"/>
                  </a:lnTo>
                  <a:lnTo>
                    <a:pt x="213" y="470"/>
                  </a:lnTo>
                  <a:lnTo>
                    <a:pt x="207" y="462"/>
                  </a:lnTo>
                  <a:lnTo>
                    <a:pt x="192" y="456"/>
                  </a:lnTo>
                  <a:lnTo>
                    <a:pt x="178" y="447"/>
                  </a:lnTo>
                  <a:lnTo>
                    <a:pt x="170" y="447"/>
                  </a:lnTo>
                  <a:lnTo>
                    <a:pt x="155" y="447"/>
                  </a:lnTo>
                  <a:lnTo>
                    <a:pt x="141" y="447"/>
                  </a:lnTo>
                  <a:lnTo>
                    <a:pt x="127" y="447"/>
                  </a:lnTo>
                  <a:lnTo>
                    <a:pt x="112" y="456"/>
                  </a:lnTo>
                  <a:lnTo>
                    <a:pt x="106" y="456"/>
                  </a:lnTo>
                  <a:lnTo>
                    <a:pt x="98" y="456"/>
                  </a:lnTo>
                  <a:lnTo>
                    <a:pt x="78" y="441"/>
                  </a:lnTo>
                  <a:lnTo>
                    <a:pt x="71" y="427"/>
                  </a:lnTo>
                  <a:lnTo>
                    <a:pt x="57" y="427"/>
                  </a:lnTo>
                  <a:lnTo>
                    <a:pt x="34" y="419"/>
                  </a:lnTo>
                  <a:lnTo>
                    <a:pt x="20" y="413"/>
                  </a:lnTo>
                  <a:lnTo>
                    <a:pt x="14" y="413"/>
                  </a:lnTo>
                  <a:lnTo>
                    <a:pt x="6" y="398"/>
                  </a:lnTo>
                  <a:lnTo>
                    <a:pt x="0" y="384"/>
                  </a:lnTo>
                  <a:lnTo>
                    <a:pt x="0" y="361"/>
                  </a:lnTo>
                  <a:lnTo>
                    <a:pt x="0" y="339"/>
                  </a:lnTo>
                  <a:lnTo>
                    <a:pt x="6" y="318"/>
                  </a:lnTo>
                  <a:lnTo>
                    <a:pt x="6" y="290"/>
                  </a:lnTo>
                  <a:lnTo>
                    <a:pt x="6" y="267"/>
                  </a:lnTo>
                  <a:lnTo>
                    <a:pt x="6" y="244"/>
                  </a:lnTo>
                  <a:lnTo>
                    <a:pt x="0" y="224"/>
                  </a:lnTo>
                  <a:lnTo>
                    <a:pt x="0" y="216"/>
                  </a:lnTo>
                  <a:lnTo>
                    <a:pt x="0" y="195"/>
                  </a:lnTo>
                  <a:lnTo>
                    <a:pt x="20" y="187"/>
                  </a:lnTo>
                  <a:lnTo>
                    <a:pt x="20" y="195"/>
                  </a:lnTo>
                  <a:lnTo>
                    <a:pt x="28" y="201"/>
                  </a:lnTo>
                  <a:lnTo>
                    <a:pt x="34" y="210"/>
                  </a:lnTo>
                  <a:lnTo>
                    <a:pt x="43" y="230"/>
                  </a:lnTo>
                  <a:lnTo>
                    <a:pt x="49" y="244"/>
                  </a:lnTo>
                  <a:lnTo>
                    <a:pt x="57" y="261"/>
                  </a:lnTo>
                  <a:lnTo>
                    <a:pt x="78" y="267"/>
                  </a:lnTo>
                  <a:lnTo>
                    <a:pt x="86" y="267"/>
                  </a:lnTo>
                  <a:lnTo>
                    <a:pt x="98" y="267"/>
                  </a:lnTo>
                  <a:lnTo>
                    <a:pt x="121" y="267"/>
                  </a:lnTo>
                  <a:lnTo>
                    <a:pt x="135" y="275"/>
                  </a:lnTo>
                  <a:lnTo>
                    <a:pt x="141" y="281"/>
                  </a:lnTo>
                  <a:lnTo>
                    <a:pt x="149" y="290"/>
                  </a:lnTo>
                  <a:lnTo>
                    <a:pt x="164" y="296"/>
                  </a:lnTo>
                  <a:lnTo>
                    <a:pt x="170" y="304"/>
                  </a:lnTo>
                  <a:lnTo>
                    <a:pt x="184" y="296"/>
                  </a:lnTo>
                  <a:lnTo>
                    <a:pt x="198" y="290"/>
                  </a:lnTo>
                  <a:lnTo>
                    <a:pt x="213" y="275"/>
                  </a:lnTo>
                  <a:lnTo>
                    <a:pt x="221" y="261"/>
                  </a:lnTo>
                  <a:lnTo>
                    <a:pt x="221" y="238"/>
                  </a:lnTo>
                  <a:lnTo>
                    <a:pt x="221" y="216"/>
                  </a:lnTo>
                  <a:lnTo>
                    <a:pt x="227" y="201"/>
                  </a:lnTo>
                  <a:lnTo>
                    <a:pt x="221" y="181"/>
                  </a:lnTo>
                  <a:lnTo>
                    <a:pt x="235" y="167"/>
                  </a:lnTo>
                  <a:lnTo>
                    <a:pt x="235" y="158"/>
                  </a:lnTo>
                  <a:lnTo>
                    <a:pt x="242" y="152"/>
                  </a:lnTo>
                  <a:lnTo>
                    <a:pt x="242" y="144"/>
                  </a:lnTo>
                  <a:lnTo>
                    <a:pt x="242" y="130"/>
                  </a:lnTo>
                  <a:lnTo>
                    <a:pt x="235" y="115"/>
                  </a:lnTo>
                  <a:lnTo>
                    <a:pt x="227" y="107"/>
                  </a:lnTo>
                  <a:lnTo>
                    <a:pt x="221" y="87"/>
                  </a:lnTo>
                  <a:lnTo>
                    <a:pt x="221" y="78"/>
                  </a:lnTo>
                  <a:lnTo>
                    <a:pt x="213" y="58"/>
                  </a:lnTo>
                  <a:lnTo>
                    <a:pt x="221" y="35"/>
                  </a:lnTo>
                  <a:lnTo>
                    <a:pt x="227" y="15"/>
                  </a:lnTo>
                  <a:lnTo>
                    <a:pt x="242" y="7"/>
                  </a:lnTo>
                  <a:lnTo>
                    <a:pt x="250" y="7"/>
                  </a:lnTo>
                  <a:lnTo>
                    <a:pt x="262" y="7"/>
                  </a:lnTo>
                  <a:lnTo>
                    <a:pt x="276" y="0"/>
                  </a:lnTo>
                  <a:lnTo>
                    <a:pt x="285" y="0"/>
                  </a:lnTo>
                  <a:lnTo>
                    <a:pt x="291" y="0"/>
                  </a:lnTo>
                  <a:lnTo>
                    <a:pt x="313" y="15"/>
                  </a:lnTo>
                  <a:lnTo>
                    <a:pt x="319" y="29"/>
                  </a:lnTo>
                  <a:lnTo>
                    <a:pt x="342" y="44"/>
                  </a:lnTo>
                  <a:lnTo>
                    <a:pt x="356" y="64"/>
                  </a:lnTo>
                  <a:lnTo>
                    <a:pt x="371" y="72"/>
                  </a:lnTo>
                  <a:lnTo>
                    <a:pt x="385" y="72"/>
                  </a:lnTo>
                  <a:lnTo>
                    <a:pt x="399" y="72"/>
                  </a:lnTo>
                  <a:lnTo>
                    <a:pt x="414" y="78"/>
                  </a:lnTo>
                  <a:lnTo>
                    <a:pt x="420" y="87"/>
                  </a:lnTo>
                  <a:lnTo>
                    <a:pt x="426" y="101"/>
                  </a:lnTo>
                  <a:lnTo>
                    <a:pt x="426" y="115"/>
                  </a:lnTo>
                  <a:lnTo>
                    <a:pt x="426" y="138"/>
                  </a:lnTo>
                  <a:lnTo>
                    <a:pt x="426" y="158"/>
                  </a:lnTo>
                  <a:lnTo>
                    <a:pt x="426" y="181"/>
                  </a:lnTo>
                  <a:lnTo>
                    <a:pt x="420" y="195"/>
                  </a:lnTo>
                  <a:lnTo>
                    <a:pt x="426" y="210"/>
                  </a:lnTo>
                  <a:lnTo>
                    <a:pt x="434" y="224"/>
                  </a:lnTo>
                  <a:lnTo>
                    <a:pt x="440" y="244"/>
                  </a:lnTo>
                  <a:lnTo>
                    <a:pt x="449" y="261"/>
                  </a:lnTo>
                  <a:lnTo>
                    <a:pt x="449" y="275"/>
                  </a:lnTo>
                  <a:lnTo>
                    <a:pt x="449" y="290"/>
                  </a:lnTo>
                  <a:lnTo>
                    <a:pt x="449" y="304"/>
                  </a:lnTo>
                  <a:lnTo>
                    <a:pt x="440" y="318"/>
                  </a:lnTo>
                  <a:lnTo>
                    <a:pt x="426" y="339"/>
                  </a:lnTo>
                  <a:lnTo>
                    <a:pt x="420" y="361"/>
                  </a:lnTo>
                  <a:lnTo>
                    <a:pt x="414" y="376"/>
                  </a:lnTo>
                  <a:lnTo>
                    <a:pt x="414" y="384"/>
                  </a:lnTo>
                  <a:lnTo>
                    <a:pt x="406" y="398"/>
                  </a:lnTo>
                  <a:lnTo>
                    <a:pt x="399" y="413"/>
                  </a:lnTo>
                  <a:lnTo>
                    <a:pt x="399" y="427"/>
                  </a:lnTo>
                  <a:lnTo>
                    <a:pt x="399" y="441"/>
                  </a:lnTo>
                  <a:lnTo>
                    <a:pt x="399" y="456"/>
                  </a:lnTo>
                  <a:lnTo>
                    <a:pt x="391" y="470"/>
                  </a:lnTo>
                  <a:lnTo>
                    <a:pt x="385" y="484"/>
                  </a:lnTo>
                  <a:lnTo>
                    <a:pt x="371" y="499"/>
                  </a:lnTo>
                  <a:lnTo>
                    <a:pt x="356" y="513"/>
                  </a:lnTo>
                  <a:lnTo>
                    <a:pt x="342" y="521"/>
                  </a:lnTo>
                  <a:lnTo>
                    <a:pt x="328" y="521"/>
                  </a:lnTo>
                  <a:lnTo>
                    <a:pt x="313" y="527"/>
                  </a:lnTo>
                  <a:lnTo>
                    <a:pt x="299" y="5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3" name="Rectangle 303"/>
            <p:cNvSpPr>
              <a:spLocks noChangeArrowheads="1"/>
            </p:cNvSpPr>
            <p:nvPr/>
          </p:nvSpPr>
          <p:spPr bwMode="auto">
            <a:xfrm>
              <a:off x="3936" y="2907"/>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294" name="Line 304"/>
            <p:cNvSpPr>
              <a:spLocks noChangeShapeType="1"/>
            </p:cNvSpPr>
            <p:nvPr/>
          </p:nvSpPr>
          <p:spPr bwMode="auto">
            <a:xfrm flipH="1" flipV="1">
              <a:off x="3985" y="3001"/>
              <a:ext cx="21"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5" name="Line 305"/>
            <p:cNvSpPr>
              <a:spLocks noChangeShapeType="1"/>
            </p:cNvSpPr>
            <p:nvPr/>
          </p:nvSpPr>
          <p:spPr bwMode="auto">
            <a:xfrm flipH="1" flipV="1">
              <a:off x="3991" y="2973"/>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6" name="Line 306"/>
            <p:cNvSpPr>
              <a:spLocks noChangeShapeType="1"/>
            </p:cNvSpPr>
            <p:nvPr/>
          </p:nvSpPr>
          <p:spPr bwMode="auto">
            <a:xfrm flipH="1" flipV="1">
              <a:off x="4006" y="2950"/>
              <a:ext cx="43"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7" name="Freeform 307"/>
            <p:cNvSpPr>
              <a:spLocks/>
            </p:cNvSpPr>
            <p:nvPr/>
          </p:nvSpPr>
          <p:spPr bwMode="auto">
            <a:xfrm>
              <a:off x="3985" y="2952"/>
              <a:ext cx="72" cy="70"/>
            </a:xfrm>
            <a:custGeom>
              <a:avLst/>
              <a:gdLst>
                <a:gd name="T0" fmla="*/ 35 w 72"/>
                <a:gd name="T1" fmla="*/ 70 h 70"/>
                <a:gd name="T2" fmla="*/ 29 w 72"/>
                <a:gd name="T3" fmla="*/ 70 h 70"/>
                <a:gd name="T4" fmla="*/ 21 w 72"/>
                <a:gd name="T5" fmla="*/ 70 h 70"/>
                <a:gd name="T6" fmla="*/ 15 w 72"/>
                <a:gd name="T7" fmla="*/ 64 h 70"/>
                <a:gd name="T8" fmla="*/ 6 w 72"/>
                <a:gd name="T9" fmla="*/ 64 h 70"/>
                <a:gd name="T10" fmla="*/ 6 w 72"/>
                <a:gd name="T11" fmla="*/ 55 h 70"/>
                <a:gd name="T12" fmla="*/ 0 w 72"/>
                <a:gd name="T13" fmla="*/ 49 h 70"/>
                <a:gd name="T14" fmla="*/ 0 w 72"/>
                <a:gd name="T15" fmla="*/ 41 h 70"/>
                <a:gd name="T16" fmla="*/ 0 w 72"/>
                <a:gd name="T17" fmla="*/ 35 h 70"/>
                <a:gd name="T18" fmla="*/ 0 w 72"/>
                <a:gd name="T19" fmla="*/ 27 h 70"/>
                <a:gd name="T20" fmla="*/ 0 w 72"/>
                <a:gd name="T21" fmla="*/ 21 h 70"/>
                <a:gd name="T22" fmla="*/ 6 w 72"/>
                <a:gd name="T23" fmla="*/ 12 h 70"/>
                <a:gd name="T24" fmla="*/ 15 w 72"/>
                <a:gd name="T25" fmla="*/ 6 h 70"/>
                <a:gd name="T26" fmla="*/ 21 w 72"/>
                <a:gd name="T27" fmla="*/ 6 h 70"/>
                <a:gd name="T28" fmla="*/ 29 w 72"/>
                <a:gd name="T29" fmla="*/ 0 h 70"/>
                <a:gd name="T30" fmla="*/ 35 w 72"/>
                <a:gd name="T31" fmla="*/ 0 h 70"/>
                <a:gd name="T32" fmla="*/ 43 w 72"/>
                <a:gd name="T33" fmla="*/ 0 h 70"/>
                <a:gd name="T34" fmla="*/ 49 w 72"/>
                <a:gd name="T35" fmla="*/ 6 h 70"/>
                <a:gd name="T36" fmla="*/ 58 w 72"/>
                <a:gd name="T37" fmla="*/ 6 h 70"/>
                <a:gd name="T38" fmla="*/ 58 w 72"/>
                <a:gd name="T39" fmla="*/ 12 h 70"/>
                <a:gd name="T40" fmla="*/ 64 w 72"/>
                <a:gd name="T41" fmla="*/ 21 h 70"/>
                <a:gd name="T42" fmla="*/ 72 w 72"/>
                <a:gd name="T43" fmla="*/ 27 h 70"/>
                <a:gd name="T44" fmla="*/ 72 w 72"/>
                <a:gd name="T45" fmla="*/ 35 h 70"/>
                <a:gd name="T46" fmla="*/ 72 w 72"/>
                <a:gd name="T47" fmla="*/ 41 h 70"/>
                <a:gd name="T48" fmla="*/ 64 w 72"/>
                <a:gd name="T49" fmla="*/ 49 h 70"/>
                <a:gd name="T50" fmla="*/ 64 w 72"/>
                <a:gd name="T51" fmla="*/ 55 h 70"/>
                <a:gd name="T52" fmla="*/ 58 w 72"/>
                <a:gd name="T53" fmla="*/ 55 h 70"/>
                <a:gd name="T54" fmla="*/ 58 w 72"/>
                <a:gd name="T55" fmla="*/ 64 h 70"/>
                <a:gd name="T56" fmla="*/ 49 w 72"/>
                <a:gd name="T57" fmla="*/ 64 h 70"/>
                <a:gd name="T58" fmla="*/ 43 w 72"/>
                <a:gd name="T59" fmla="*/ 70 h 70"/>
                <a:gd name="T60" fmla="*/ 35 w 72"/>
                <a:gd name="T61" fmla="*/ 70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2"/>
                <a:gd name="T94" fmla="*/ 0 h 70"/>
                <a:gd name="T95" fmla="*/ 72 w 72"/>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2" h="70">
                  <a:moveTo>
                    <a:pt x="35" y="70"/>
                  </a:moveTo>
                  <a:lnTo>
                    <a:pt x="29" y="70"/>
                  </a:lnTo>
                  <a:lnTo>
                    <a:pt x="21" y="70"/>
                  </a:lnTo>
                  <a:lnTo>
                    <a:pt x="15" y="64"/>
                  </a:lnTo>
                  <a:lnTo>
                    <a:pt x="6" y="64"/>
                  </a:lnTo>
                  <a:lnTo>
                    <a:pt x="6" y="55"/>
                  </a:lnTo>
                  <a:lnTo>
                    <a:pt x="0" y="49"/>
                  </a:lnTo>
                  <a:lnTo>
                    <a:pt x="0" y="41"/>
                  </a:lnTo>
                  <a:lnTo>
                    <a:pt x="0" y="35"/>
                  </a:lnTo>
                  <a:lnTo>
                    <a:pt x="0" y="27"/>
                  </a:lnTo>
                  <a:lnTo>
                    <a:pt x="0" y="21"/>
                  </a:lnTo>
                  <a:lnTo>
                    <a:pt x="6" y="12"/>
                  </a:lnTo>
                  <a:lnTo>
                    <a:pt x="15" y="6"/>
                  </a:lnTo>
                  <a:lnTo>
                    <a:pt x="21" y="6"/>
                  </a:lnTo>
                  <a:lnTo>
                    <a:pt x="29" y="0"/>
                  </a:lnTo>
                  <a:lnTo>
                    <a:pt x="35" y="0"/>
                  </a:lnTo>
                  <a:lnTo>
                    <a:pt x="43" y="0"/>
                  </a:lnTo>
                  <a:lnTo>
                    <a:pt x="49" y="6"/>
                  </a:lnTo>
                  <a:lnTo>
                    <a:pt x="58" y="6"/>
                  </a:lnTo>
                  <a:lnTo>
                    <a:pt x="58" y="12"/>
                  </a:lnTo>
                  <a:lnTo>
                    <a:pt x="64" y="21"/>
                  </a:lnTo>
                  <a:lnTo>
                    <a:pt x="72" y="27"/>
                  </a:lnTo>
                  <a:lnTo>
                    <a:pt x="72" y="35"/>
                  </a:lnTo>
                  <a:lnTo>
                    <a:pt x="72" y="41"/>
                  </a:lnTo>
                  <a:lnTo>
                    <a:pt x="64" y="49"/>
                  </a:lnTo>
                  <a:lnTo>
                    <a:pt x="64" y="55"/>
                  </a:lnTo>
                  <a:lnTo>
                    <a:pt x="58" y="55"/>
                  </a:lnTo>
                  <a:lnTo>
                    <a:pt x="58" y="64"/>
                  </a:lnTo>
                  <a:lnTo>
                    <a:pt x="49" y="64"/>
                  </a:lnTo>
                  <a:lnTo>
                    <a:pt x="43" y="70"/>
                  </a:lnTo>
                  <a:lnTo>
                    <a:pt x="35"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8" name="Rectangle 308"/>
            <p:cNvSpPr>
              <a:spLocks noChangeArrowheads="1"/>
            </p:cNvSpPr>
            <p:nvPr/>
          </p:nvSpPr>
          <p:spPr bwMode="auto">
            <a:xfrm>
              <a:off x="1847" y="2560"/>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299" name="Line 309"/>
            <p:cNvSpPr>
              <a:spLocks noChangeShapeType="1"/>
            </p:cNvSpPr>
            <p:nvPr/>
          </p:nvSpPr>
          <p:spPr bwMode="auto">
            <a:xfrm flipH="1" flipV="1">
              <a:off x="1283" y="1142"/>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0" name="Freeform 310"/>
            <p:cNvSpPr>
              <a:spLocks/>
            </p:cNvSpPr>
            <p:nvPr/>
          </p:nvSpPr>
          <p:spPr bwMode="auto">
            <a:xfrm>
              <a:off x="1283" y="1142"/>
              <a:ext cx="15" cy="14"/>
            </a:xfrm>
            <a:custGeom>
              <a:avLst/>
              <a:gdLst>
                <a:gd name="T0" fmla="*/ 6 w 15"/>
                <a:gd name="T1" fmla="*/ 14 h 14"/>
                <a:gd name="T2" fmla="*/ 0 w 15"/>
                <a:gd name="T3" fmla="*/ 14 h 14"/>
                <a:gd name="T4" fmla="*/ 0 w 15"/>
                <a:gd name="T5" fmla="*/ 6 h 14"/>
                <a:gd name="T6" fmla="*/ 0 w 15"/>
                <a:gd name="T7" fmla="*/ 0 h 14"/>
                <a:gd name="T8" fmla="*/ 6 w 15"/>
                <a:gd name="T9" fmla="*/ 0 h 14"/>
                <a:gd name="T10" fmla="*/ 15 w 15"/>
                <a:gd name="T11" fmla="*/ 0 h 14"/>
                <a:gd name="T12" fmla="*/ 15 w 15"/>
                <a:gd name="T13" fmla="*/ 6 h 14"/>
                <a:gd name="T14" fmla="*/ 15 w 15"/>
                <a:gd name="T15" fmla="*/ 14 h 14"/>
                <a:gd name="T16" fmla="*/ 6 w 1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6" y="14"/>
                  </a:moveTo>
                  <a:lnTo>
                    <a:pt x="0" y="14"/>
                  </a:lnTo>
                  <a:lnTo>
                    <a:pt x="0" y="6"/>
                  </a:lnTo>
                  <a:lnTo>
                    <a:pt x="0" y="0"/>
                  </a:lnTo>
                  <a:lnTo>
                    <a:pt x="6" y="0"/>
                  </a:lnTo>
                  <a:lnTo>
                    <a:pt x="15" y="0"/>
                  </a:lnTo>
                  <a:lnTo>
                    <a:pt x="15" y="6"/>
                  </a:lnTo>
                  <a:lnTo>
                    <a:pt x="15"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1" name="Freeform 311"/>
            <p:cNvSpPr>
              <a:spLocks/>
            </p:cNvSpPr>
            <p:nvPr/>
          </p:nvSpPr>
          <p:spPr bwMode="auto">
            <a:xfrm>
              <a:off x="2474" y="1989"/>
              <a:ext cx="7" cy="6"/>
            </a:xfrm>
            <a:custGeom>
              <a:avLst/>
              <a:gdLst>
                <a:gd name="T0" fmla="*/ 7 w 7"/>
                <a:gd name="T1" fmla="*/ 6 h 6"/>
                <a:gd name="T2" fmla="*/ 0 w 7"/>
                <a:gd name="T3" fmla="*/ 6 h 6"/>
                <a:gd name="T4" fmla="*/ 7 w 7"/>
                <a:gd name="T5" fmla="*/ 6 h 6"/>
                <a:gd name="T6" fmla="*/ 7 w 7"/>
                <a:gd name="T7" fmla="*/ 0 h 6"/>
                <a:gd name="T8" fmla="*/ 7 w 7"/>
                <a:gd name="T9" fmla="*/ 6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7" y="6"/>
                  </a:moveTo>
                  <a:lnTo>
                    <a:pt x="0" y="6"/>
                  </a:lnTo>
                  <a:lnTo>
                    <a:pt x="7" y="6"/>
                  </a:lnTo>
                  <a:lnTo>
                    <a:pt x="7" y="0"/>
                  </a:lnTo>
                  <a:lnTo>
                    <a:pt x="7"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2" name="Line 312"/>
            <p:cNvSpPr>
              <a:spLocks noChangeShapeType="1"/>
            </p:cNvSpPr>
            <p:nvPr/>
          </p:nvSpPr>
          <p:spPr bwMode="auto">
            <a:xfrm flipH="1" flipV="1">
              <a:off x="1732" y="2112"/>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3" name="Freeform 313"/>
            <p:cNvSpPr>
              <a:spLocks/>
            </p:cNvSpPr>
            <p:nvPr/>
          </p:nvSpPr>
          <p:spPr bwMode="auto">
            <a:xfrm>
              <a:off x="1732" y="2097"/>
              <a:ext cx="29" cy="29"/>
            </a:xfrm>
            <a:custGeom>
              <a:avLst/>
              <a:gdLst>
                <a:gd name="T0" fmla="*/ 15 w 29"/>
                <a:gd name="T1" fmla="*/ 29 h 29"/>
                <a:gd name="T2" fmla="*/ 6 w 29"/>
                <a:gd name="T3" fmla="*/ 29 h 29"/>
                <a:gd name="T4" fmla="*/ 6 w 29"/>
                <a:gd name="T5" fmla="*/ 21 h 29"/>
                <a:gd name="T6" fmla="*/ 0 w 29"/>
                <a:gd name="T7" fmla="*/ 21 h 29"/>
                <a:gd name="T8" fmla="*/ 0 w 29"/>
                <a:gd name="T9" fmla="*/ 15 h 29"/>
                <a:gd name="T10" fmla="*/ 0 w 29"/>
                <a:gd name="T11" fmla="*/ 6 h 29"/>
                <a:gd name="T12" fmla="*/ 6 w 29"/>
                <a:gd name="T13" fmla="*/ 6 h 29"/>
                <a:gd name="T14" fmla="*/ 6 w 29"/>
                <a:gd name="T15" fmla="*/ 0 h 29"/>
                <a:gd name="T16" fmla="*/ 15 w 29"/>
                <a:gd name="T17" fmla="*/ 0 h 29"/>
                <a:gd name="T18" fmla="*/ 21 w 29"/>
                <a:gd name="T19" fmla="*/ 0 h 29"/>
                <a:gd name="T20" fmla="*/ 21 w 29"/>
                <a:gd name="T21" fmla="*/ 6 h 29"/>
                <a:gd name="T22" fmla="*/ 29 w 29"/>
                <a:gd name="T23" fmla="*/ 6 h 29"/>
                <a:gd name="T24" fmla="*/ 29 w 29"/>
                <a:gd name="T25" fmla="*/ 15 h 29"/>
                <a:gd name="T26" fmla="*/ 29 w 29"/>
                <a:gd name="T27" fmla="*/ 21 h 29"/>
                <a:gd name="T28" fmla="*/ 21 w 29"/>
                <a:gd name="T29" fmla="*/ 21 h 29"/>
                <a:gd name="T30" fmla="*/ 21 w 29"/>
                <a:gd name="T31" fmla="*/ 29 h 29"/>
                <a:gd name="T32" fmla="*/ 15 w 29"/>
                <a:gd name="T33" fmla="*/ 2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5" y="29"/>
                  </a:moveTo>
                  <a:lnTo>
                    <a:pt x="6" y="29"/>
                  </a:lnTo>
                  <a:lnTo>
                    <a:pt x="6" y="21"/>
                  </a:lnTo>
                  <a:lnTo>
                    <a:pt x="0" y="21"/>
                  </a:lnTo>
                  <a:lnTo>
                    <a:pt x="0" y="15"/>
                  </a:lnTo>
                  <a:lnTo>
                    <a:pt x="0" y="6"/>
                  </a:lnTo>
                  <a:lnTo>
                    <a:pt x="6" y="6"/>
                  </a:lnTo>
                  <a:lnTo>
                    <a:pt x="6" y="0"/>
                  </a:lnTo>
                  <a:lnTo>
                    <a:pt x="15" y="0"/>
                  </a:lnTo>
                  <a:lnTo>
                    <a:pt x="21" y="0"/>
                  </a:lnTo>
                  <a:lnTo>
                    <a:pt x="21" y="6"/>
                  </a:lnTo>
                  <a:lnTo>
                    <a:pt x="29" y="6"/>
                  </a:lnTo>
                  <a:lnTo>
                    <a:pt x="29" y="15"/>
                  </a:lnTo>
                  <a:lnTo>
                    <a:pt x="29" y="21"/>
                  </a:lnTo>
                  <a:lnTo>
                    <a:pt x="21" y="21"/>
                  </a:lnTo>
                  <a:lnTo>
                    <a:pt x="21" y="29"/>
                  </a:lnTo>
                  <a:lnTo>
                    <a:pt x="15" y="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4" name="Line 314"/>
            <p:cNvSpPr>
              <a:spLocks noChangeShapeType="1"/>
            </p:cNvSpPr>
            <p:nvPr/>
          </p:nvSpPr>
          <p:spPr bwMode="auto">
            <a:xfrm flipH="1" flipV="1">
              <a:off x="1732" y="214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5" name="Freeform 315"/>
            <p:cNvSpPr>
              <a:spLocks/>
            </p:cNvSpPr>
            <p:nvPr/>
          </p:nvSpPr>
          <p:spPr bwMode="auto">
            <a:xfrm>
              <a:off x="1732" y="2134"/>
              <a:ext cx="15" cy="12"/>
            </a:xfrm>
            <a:custGeom>
              <a:avLst/>
              <a:gdLst>
                <a:gd name="T0" fmla="*/ 6 w 15"/>
                <a:gd name="T1" fmla="*/ 12 h 12"/>
                <a:gd name="T2" fmla="*/ 0 w 15"/>
                <a:gd name="T3" fmla="*/ 12 h 12"/>
                <a:gd name="T4" fmla="*/ 0 w 15"/>
                <a:gd name="T5" fmla="*/ 6 h 12"/>
                <a:gd name="T6" fmla="*/ 0 w 15"/>
                <a:gd name="T7" fmla="*/ 0 h 12"/>
                <a:gd name="T8" fmla="*/ 6 w 15"/>
                <a:gd name="T9" fmla="*/ 0 h 12"/>
                <a:gd name="T10" fmla="*/ 15 w 15"/>
                <a:gd name="T11" fmla="*/ 0 h 12"/>
                <a:gd name="T12" fmla="*/ 15 w 15"/>
                <a:gd name="T13" fmla="*/ 6 h 12"/>
                <a:gd name="T14" fmla="*/ 15 w 15"/>
                <a:gd name="T15" fmla="*/ 12 h 12"/>
                <a:gd name="T16" fmla="*/ 6 w 15"/>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6" y="12"/>
                  </a:moveTo>
                  <a:lnTo>
                    <a:pt x="0" y="12"/>
                  </a:lnTo>
                  <a:lnTo>
                    <a:pt x="0" y="6"/>
                  </a:lnTo>
                  <a:lnTo>
                    <a:pt x="0" y="0"/>
                  </a:lnTo>
                  <a:lnTo>
                    <a:pt x="6" y="0"/>
                  </a:lnTo>
                  <a:lnTo>
                    <a:pt x="15" y="0"/>
                  </a:lnTo>
                  <a:lnTo>
                    <a:pt x="15" y="6"/>
                  </a:lnTo>
                  <a:lnTo>
                    <a:pt x="15"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6" name="Line 316"/>
            <p:cNvSpPr>
              <a:spLocks noChangeShapeType="1"/>
            </p:cNvSpPr>
            <p:nvPr/>
          </p:nvSpPr>
          <p:spPr bwMode="auto">
            <a:xfrm>
              <a:off x="2454" y="239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7" name="Line 317"/>
            <p:cNvSpPr>
              <a:spLocks noChangeShapeType="1"/>
            </p:cNvSpPr>
            <p:nvPr/>
          </p:nvSpPr>
          <p:spPr bwMode="auto">
            <a:xfrm flipH="1" flipV="1">
              <a:off x="2595" y="2501"/>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8" name="Freeform 318"/>
            <p:cNvSpPr>
              <a:spLocks/>
            </p:cNvSpPr>
            <p:nvPr/>
          </p:nvSpPr>
          <p:spPr bwMode="auto">
            <a:xfrm>
              <a:off x="2581" y="2503"/>
              <a:ext cx="20" cy="21"/>
            </a:xfrm>
            <a:custGeom>
              <a:avLst/>
              <a:gdLst>
                <a:gd name="T0" fmla="*/ 14 w 20"/>
                <a:gd name="T1" fmla="*/ 21 h 21"/>
                <a:gd name="T2" fmla="*/ 6 w 20"/>
                <a:gd name="T3" fmla="*/ 21 h 21"/>
                <a:gd name="T4" fmla="*/ 0 w 20"/>
                <a:gd name="T5" fmla="*/ 21 h 21"/>
                <a:gd name="T6" fmla="*/ 0 w 20"/>
                <a:gd name="T7" fmla="*/ 12 h 21"/>
                <a:gd name="T8" fmla="*/ 0 w 20"/>
                <a:gd name="T9" fmla="*/ 6 h 21"/>
                <a:gd name="T10" fmla="*/ 6 w 20"/>
                <a:gd name="T11" fmla="*/ 6 h 21"/>
                <a:gd name="T12" fmla="*/ 14 w 20"/>
                <a:gd name="T13" fmla="*/ 0 h 21"/>
                <a:gd name="T14" fmla="*/ 20 w 20"/>
                <a:gd name="T15" fmla="*/ 6 h 21"/>
                <a:gd name="T16" fmla="*/ 20 w 20"/>
                <a:gd name="T17" fmla="*/ 12 h 21"/>
                <a:gd name="T18" fmla="*/ 20 w 20"/>
                <a:gd name="T19" fmla="*/ 21 h 21"/>
                <a:gd name="T20" fmla="*/ 14 w 20"/>
                <a:gd name="T21" fmla="*/ 2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1"/>
                <a:gd name="T35" fmla="*/ 20 w 20"/>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1">
                  <a:moveTo>
                    <a:pt x="14" y="21"/>
                  </a:moveTo>
                  <a:lnTo>
                    <a:pt x="6" y="21"/>
                  </a:lnTo>
                  <a:lnTo>
                    <a:pt x="0" y="21"/>
                  </a:lnTo>
                  <a:lnTo>
                    <a:pt x="0" y="12"/>
                  </a:lnTo>
                  <a:lnTo>
                    <a:pt x="0" y="6"/>
                  </a:lnTo>
                  <a:lnTo>
                    <a:pt x="6" y="6"/>
                  </a:lnTo>
                  <a:lnTo>
                    <a:pt x="14" y="0"/>
                  </a:lnTo>
                  <a:lnTo>
                    <a:pt x="20" y="6"/>
                  </a:lnTo>
                  <a:lnTo>
                    <a:pt x="20" y="12"/>
                  </a:lnTo>
                  <a:lnTo>
                    <a:pt x="20" y="21"/>
                  </a:lnTo>
                  <a:lnTo>
                    <a:pt x="14"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9" name="Line 319"/>
            <p:cNvSpPr>
              <a:spLocks noChangeShapeType="1"/>
            </p:cNvSpPr>
            <p:nvPr/>
          </p:nvSpPr>
          <p:spPr bwMode="auto">
            <a:xfrm flipV="1">
              <a:off x="1070" y="1568"/>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0" name="Line 320"/>
            <p:cNvSpPr>
              <a:spLocks noChangeShapeType="1"/>
            </p:cNvSpPr>
            <p:nvPr/>
          </p:nvSpPr>
          <p:spPr bwMode="auto">
            <a:xfrm flipH="1" flipV="1">
              <a:off x="1068" y="1540"/>
              <a:ext cx="5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1" name="Line 321"/>
            <p:cNvSpPr>
              <a:spLocks noChangeShapeType="1"/>
            </p:cNvSpPr>
            <p:nvPr/>
          </p:nvSpPr>
          <p:spPr bwMode="auto">
            <a:xfrm flipH="1" flipV="1">
              <a:off x="1076" y="1511"/>
              <a:ext cx="72"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2" name="Line 322"/>
            <p:cNvSpPr>
              <a:spLocks noChangeShapeType="1"/>
            </p:cNvSpPr>
            <p:nvPr/>
          </p:nvSpPr>
          <p:spPr bwMode="auto">
            <a:xfrm flipH="1" flipV="1">
              <a:off x="984" y="1417"/>
              <a:ext cx="21"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3" name="Line 323"/>
            <p:cNvSpPr>
              <a:spLocks noChangeShapeType="1"/>
            </p:cNvSpPr>
            <p:nvPr/>
          </p:nvSpPr>
          <p:spPr bwMode="auto">
            <a:xfrm flipH="1" flipV="1">
              <a:off x="1068" y="1474"/>
              <a:ext cx="101" cy="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4" name="Line 324"/>
            <p:cNvSpPr>
              <a:spLocks noChangeShapeType="1"/>
            </p:cNvSpPr>
            <p:nvPr/>
          </p:nvSpPr>
          <p:spPr bwMode="auto">
            <a:xfrm flipH="1" flipV="1">
              <a:off x="984" y="1380"/>
              <a:ext cx="70" cy="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5" name="Line 325"/>
            <p:cNvSpPr>
              <a:spLocks noChangeShapeType="1"/>
            </p:cNvSpPr>
            <p:nvPr/>
          </p:nvSpPr>
          <p:spPr bwMode="auto">
            <a:xfrm flipH="1" flipV="1">
              <a:off x="990" y="1359"/>
              <a:ext cx="199" cy="20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6" name="Line 326"/>
            <p:cNvSpPr>
              <a:spLocks noChangeShapeType="1"/>
            </p:cNvSpPr>
            <p:nvPr/>
          </p:nvSpPr>
          <p:spPr bwMode="auto">
            <a:xfrm flipH="1" flipV="1">
              <a:off x="1005" y="1337"/>
              <a:ext cx="198" cy="20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7" name="Line 327"/>
            <p:cNvSpPr>
              <a:spLocks noChangeShapeType="1"/>
            </p:cNvSpPr>
            <p:nvPr/>
          </p:nvSpPr>
          <p:spPr bwMode="auto">
            <a:xfrm flipH="1" flipV="1">
              <a:off x="1033" y="1328"/>
              <a:ext cx="156" cy="16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8" name="Line 328"/>
            <p:cNvSpPr>
              <a:spLocks noChangeShapeType="1"/>
            </p:cNvSpPr>
            <p:nvPr/>
          </p:nvSpPr>
          <p:spPr bwMode="auto">
            <a:xfrm flipH="1" flipV="1">
              <a:off x="1048" y="1308"/>
              <a:ext cx="149"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9" name="Line 329"/>
            <p:cNvSpPr>
              <a:spLocks noChangeShapeType="1"/>
            </p:cNvSpPr>
            <p:nvPr/>
          </p:nvSpPr>
          <p:spPr bwMode="auto">
            <a:xfrm flipH="1" flipV="1">
              <a:off x="1054" y="1285"/>
              <a:ext cx="108"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0" name="Line 330"/>
            <p:cNvSpPr>
              <a:spLocks noChangeShapeType="1"/>
            </p:cNvSpPr>
            <p:nvPr/>
          </p:nvSpPr>
          <p:spPr bwMode="auto">
            <a:xfrm flipH="1" flipV="1">
              <a:off x="1068" y="1265"/>
              <a:ext cx="80" cy="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1" name="Line 331"/>
            <p:cNvSpPr>
              <a:spLocks noChangeShapeType="1"/>
            </p:cNvSpPr>
            <p:nvPr/>
          </p:nvSpPr>
          <p:spPr bwMode="auto">
            <a:xfrm flipH="1" flipV="1">
              <a:off x="1082" y="1242"/>
              <a:ext cx="58"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2" name="Line 332"/>
            <p:cNvSpPr>
              <a:spLocks noChangeShapeType="1"/>
            </p:cNvSpPr>
            <p:nvPr/>
          </p:nvSpPr>
          <p:spPr bwMode="auto">
            <a:xfrm flipH="1" flipV="1">
              <a:off x="1082" y="1214"/>
              <a:ext cx="66" cy="6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3" name="Line 333"/>
            <p:cNvSpPr>
              <a:spLocks noChangeShapeType="1"/>
            </p:cNvSpPr>
            <p:nvPr/>
          </p:nvSpPr>
          <p:spPr bwMode="auto">
            <a:xfrm flipH="1" flipV="1">
              <a:off x="1091" y="1185"/>
              <a:ext cx="63"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4" name="Line 334"/>
            <p:cNvSpPr>
              <a:spLocks noChangeShapeType="1"/>
            </p:cNvSpPr>
            <p:nvPr/>
          </p:nvSpPr>
          <p:spPr bwMode="auto">
            <a:xfrm flipH="1" flipV="1">
              <a:off x="1091" y="1148"/>
              <a:ext cx="57"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5" name="Line 335"/>
            <p:cNvSpPr>
              <a:spLocks noChangeShapeType="1"/>
            </p:cNvSpPr>
            <p:nvPr/>
          </p:nvSpPr>
          <p:spPr bwMode="auto">
            <a:xfrm flipH="1" flipV="1">
              <a:off x="1091" y="1119"/>
              <a:ext cx="28"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6" name="Line 336"/>
            <p:cNvSpPr>
              <a:spLocks noChangeShapeType="1"/>
            </p:cNvSpPr>
            <p:nvPr/>
          </p:nvSpPr>
          <p:spPr bwMode="auto">
            <a:xfrm flipH="1" flipV="1">
              <a:off x="1097" y="1091"/>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7" name="Freeform 337"/>
            <p:cNvSpPr>
              <a:spLocks/>
            </p:cNvSpPr>
            <p:nvPr/>
          </p:nvSpPr>
          <p:spPr bwMode="auto">
            <a:xfrm>
              <a:off x="984" y="1076"/>
              <a:ext cx="219" cy="515"/>
            </a:xfrm>
            <a:custGeom>
              <a:avLst/>
              <a:gdLst>
                <a:gd name="T0" fmla="*/ 121 w 219"/>
                <a:gd name="T1" fmla="*/ 515 h 515"/>
                <a:gd name="T2" fmla="*/ 84 w 219"/>
                <a:gd name="T3" fmla="*/ 498 h 515"/>
                <a:gd name="T4" fmla="*/ 78 w 219"/>
                <a:gd name="T5" fmla="*/ 470 h 515"/>
                <a:gd name="T6" fmla="*/ 92 w 219"/>
                <a:gd name="T7" fmla="*/ 449 h 515"/>
                <a:gd name="T8" fmla="*/ 92 w 219"/>
                <a:gd name="T9" fmla="*/ 421 h 515"/>
                <a:gd name="T10" fmla="*/ 84 w 219"/>
                <a:gd name="T11" fmla="*/ 392 h 515"/>
                <a:gd name="T12" fmla="*/ 64 w 219"/>
                <a:gd name="T13" fmla="*/ 375 h 515"/>
                <a:gd name="T14" fmla="*/ 35 w 219"/>
                <a:gd name="T15" fmla="*/ 369 h 515"/>
                <a:gd name="T16" fmla="*/ 6 w 219"/>
                <a:gd name="T17" fmla="*/ 355 h 515"/>
                <a:gd name="T18" fmla="*/ 0 w 219"/>
                <a:gd name="T19" fmla="*/ 332 h 515"/>
                <a:gd name="T20" fmla="*/ 0 w 219"/>
                <a:gd name="T21" fmla="*/ 304 h 515"/>
                <a:gd name="T22" fmla="*/ 6 w 219"/>
                <a:gd name="T23" fmla="*/ 275 h 515"/>
                <a:gd name="T24" fmla="*/ 29 w 219"/>
                <a:gd name="T25" fmla="*/ 252 h 515"/>
                <a:gd name="T26" fmla="*/ 92 w 219"/>
                <a:gd name="T27" fmla="*/ 181 h 515"/>
                <a:gd name="T28" fmla="*/ 98 w 219"/>
                <a:gd name="T29" fmla="*/ 166 h 515"/>
                <a:gd name="T30" fmla="*/ 107 w 219"/>
                <a:gd name="T31" fmla="*/ 129 h 515"/>
                <a:gd name="T32" fmla="*/ 113 w 219"/>
                <a:gd name="T33" fmla="*/ 6 h 515"/>
                <a:gd name="T34" fmla="*/ 127 w 219"/>
                <a:gd name="T35" fmla="*/ 0 h 515"/>
                <a:gd name="T36" fmla="*/ 141 w 219"/>
                <a:gd name="T37" fmla="*/ 15 h 515"/>
                <a:gd name="T38" fmla="*/ 135 w 219"/>
                <a:gd name="T39" fmla="*/ 52 h 515"/>
                <a:gd name="T40" fmla="*/ 135 w 219"/>
                <a:gd name="T41" fmla="*/ 86 h 515"/>
                <a:gd name="T42" fmla="*/ 156 w 219"/>
                <a:gd name="T43" fmla="*/ 115 h 515"/>
                <a:gd name="T44" fmla="*/ 170 w 219"/>
                <a:gd name="T45" fmla="*/ 146 h 515"/>
                <a:gd name="T46" fmla="*/ 170 w 219"/>
                <a:gd name="T47" fmla="*/ 181 h 515"/>
                <a:gd name="T48" fmla="*/ 156 w 219"/>
                <a:gd name="T49" fmla="*/ 218 h 515"/>
                <a:gd name="T50" fmla="*/ 156 w 219"/>
                <a:gd name="T51" fmla="*/ 252 h 515"/>
                <a:gd name="T52" fmla="*/ 193 w 219"/>
                <a:gd name="T53" fmla="*/ 361 h 515"/>
                <a:gd name="T54" fmla="*/ 205 w 219"/>
                <a:gd name="T55" fmla="*/ 375 h 515"/>
                <a:gd name="T56" fmla="*/ 213 w 219"/>
                <a:gd name="T57" fmla="*/ 398 h 515"/>
                <a:gd name="T58" fmla="*/ 205 w 219"/>
                <a:gd name="T59" fmla="*/ 421 h 515"/>
                <a:gd name="T60" fmla="*/ 219 w 219"/>
                <a:gd name="T61" fmla="*/ 449 h 515"/>
                <a:gd name="T62" fmla="*/ 213 w 219"/>
                <a:gd name="T63" fmla="*/ 478 h 515"/>
                <a:gd name="T64" fmla="*/ 205 w 219"/>
                <a:gd name="T65" fmla="*/ 484 h 515"/>
                <a:gd name="T66" fmla="*/ 185 w 219"/>
                <a:gd name="T67" fmla="*/ 498 h 515"/>
                <a:gd name="T68" fmla="*/ 156 w 219"/>
                <a:gd name="T69" fmla="*/ 507 h 5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9"/>
                <a:gd name="T106" fmla="*/ 0 h 515"/>
                <a:gd name="T107" fmla="*/ 219 w 219"/>
                <a:gd name="T108" fmla="*/ 515 h 5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9" h="515">
                  <a:moveTo>
                    <a:pt x="141" y="515"/>
                  </a:moveTo>
                  <a:lnTo>
                    <a:pt x="121" y="515"/>
                  </a:lnTo>
                  <a:lnTo>
                    <a:pt x="107" y="507"/>
                  </a:lnTo>
                  <a:lnTo>
                    <a:pt x="84" y="498"/>
                  </a:lnTo>
                  <a:lnTo>
                    <a:pt x="78" y="484"/>
                  </a:lnTo>
                  <a:lnTo>
                    <a:pt x="78" y="470"/>
                  </a:lnTo>
                  <a:lnTo>
                    <a:pt x="78" y="464"/>
                  </a:lnTo>
                  <a:lnTo>
                    <a:pt x="92" y="449"/>
                  </a:lnTo>
                  <a:lnTo>
                    <a:pt x="92" y="435"/>
                  </a:lnTo>
                  <a:lnTo>
                    <a:pt x="92" y="421"/>
                  </a:lnTo>
                  <a:lnTo>
                    <a:pt x="92" y="412"/>
                  </a:lnTo>
                  <a:lnTo>
                    <a:pt x="84" y="392"/>
                  </a:lnTo>
                  <a:lnTo>
                    <a:pt x="78" y="384"/>
                  </a:lnTo>
                  <a:lnTo>
                    <a:pt x="64" y="375"/>
                  </a:lnTo>
                  <a:lnTo>
                    <a:pt x="49" y="375"/>
                  </a:lnTo>
                  <a:lnTo>
                    <a:pt x="35" y="369"/>
                  </a:lnTo>
                  <a:lnTo>
                    <a:pt x="21" y="369"/>
                  </a:lnTo>
                  <a:lnTo>
                    <a:pt x="6" y="355"/>
                  </a:lnTo>
                  <a:lnTo>
                    <a:pt x="0" y="347"/>
                  </a:lnTo>
                  <a:lnTo>
                    <a:pt x="0" y="332"/>
                  </a:lnTo>
                  <a:lnTo>
                    <a:pt x="0" y="326"/>
                  </a:lnTo>
                  <a:lnTo>
                    <a:pt x="0" y="304"/>
                  </a:lnTo>
                  <a:lnTo>
                    <a:pt x="0" y="289"/>
                  </a:lnTo>
                  <a:lnTo>
                    <a:pt x="6" y="275"/>
                  </a:lnTo>
                  <a:lnTo>
                    <a:pt x="14" y="261"/>
                  </a:lnTo>
                  <a:lnTo>
                    <a:pt x="29" y="252"/>
                  </a:lnTo>
                  <a:lnTo>
                    <a:pt x="49" y="252"/>
                  </a:lnTo>
                  <a:lnTo>
                    <a:pt x="92" y="181"/>
                  </a:lnTo>
                  <a:lnTo>
                    <a:pt x="92" y="175"/>
                  </a:lnTo>
                  <a:lnTo>
                    <a:pt x="98" y="166"/>
                  </a:lnTo>
                  <a:lnTo>
                    <a:pt x="98" y="152"/>
                  </a:lnTo>
                  <a:lnTo>
                    <a:pt x="107" y="129"/>
                  </a:lnTo>
                  <a:lnTo>
                    <a:pt x="98" y="115"/>
                  </a:lnTo>
                  <a:lnTo>
                    <a:pt x="113" y="6"/>
                  </a:lnTo>
                  <a:lnTo>
                    <a:pt x="113" y="0"/>
                  </a:lnTo>
                  <a:lnTo>
                    <a:pt x="127" y="0"/>
                  </a:lnTo>
                  <a:lnTo>
                    <a:pt x="135" y="6"/>
                  </a:lnTo>
                  <a:lnTo>
                    <a:pt x="141" y="15"/>
                  </a:lnTo>
                  <a:lnTo>
                    <a:pt x="135" y="29"/>
                  </a:lnTo>
                  <a:lnTo>
                    <a:pt x="135" y="52"/>
                  </a:lnTo>
                  <a:lnTo>
                    <a:pt x="135" y="72"/>
                  </a:lnTo>
                  <a:lnTo>
                    <a:pt x="135" y="86"/>
                  </a:lnTo>
                  <a:lnTo>
                    <a:pt x="141" y="101"/>
                  </a:lnTo>
                  <a:lnTo>
                    <a:pt x="156" y="115"/>
                  </a:lnTo>
                  <a:lnTo>
                    <a:pt x="164" y="129"/>
                  </a:lnTo>
                  <a:lnTo>
                    <a:pt x="170" y="146"/>
                  </a:lnTo>
                  <a:lnTo>
                    <a:pt x="170" y="160"/>
                  </a:lnTo>
                  <a:lnTo>
                    <a:pt x="170" y="181"/>
                  </a:lnTo>
                  <a:lnTo>
                    <a:pt x="164" y="195"/>
                  </a:lnTo>
                  <a:lnTo>
                    <a:pt x="156" y="218"/>
                  </a:lnTo>
                  <a:lnTo>
                    <a:pt x="156" y="232"/>
                  </a:lnTo>
                  <a:lnTo>
                    <a:pt x="156" y="252"/>
                  </a:lnTo>
                  <a:lnTo>
                    <a:pt x="185" y="341"/>
                  </a:lnTo>
                  <a:lnTo>
                    <a:pt x="193" y="361"/>
                  </a:lnTo>
                  <a:lnTo>
                    <a:pt x="199" y="369"/>
                  </a:lnTo>
                  <a:lnTo>
                    <a:pt x="205" y="375"/>
                  </a:lnTo>
                  <a:lnTo>
                    <a:pt x="213" y="384"/>
                  </a:lnTo>
                  <a:lnTo>
                    <a:pt x="213" y="398"/>
                  </a:lnTo>
                  <a:lnTo>
                    <a:pt x="205" y="412"/>
                  </a:lnTo>
                  <a:lnTo>
                    <a:pt x="205" y="421"/>
                  </a:lnTo>
                  <a:lnTo>
                    <a:pt x="205" y="435"/>
                  </a:lnTo>
                  <a:lnTo>
                    <a:pt x="219" y="449"/>
                  </a:lnTo>
                  <a:lnTo>
                    <a:pt x="219" y="464"/>
                  </a:lnTo>
                  <a:lnTo>
                    <a:pt x="213" y="478"/>
                  </a:lnTo>
                  <a:lnTo>
                    <a:pt x="213" y="484"/>
                  </a:lnTo>
                  <a:lnTo>
                    <a:pt x="205" y="484"/>
                  </a:lnTo>
                  <a:lnTo>
                    <a:pt x="193" y="492"/>
                  </a:lnTo>
                  <a:lnTo>
                    <a:pt x="185" y="498"/>
                  </a:lnTo>
                  <a:lnTo>
                    <a:pt x="170" y="498"/>
                  </a:lnTo>
                  <a:lnTo>
                    <a:pt x="156" y="507"/>
                  </a:lnTo>
                  <a:lnTo>
                    <a:pt x="141" y="5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8" name="Line 338"/>
            <p:cNvSpPr>
              <a:spLocks noChangeShapeType="1"/>
            </p:cNvSpPr>
            <p:nvPr/>
          </p:nvSpPr>
          <p:spPr bwMode="auto">
            <a:xfrm flipH="1" flipV="1">
              <a:off x="3928" y="1337"/>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9" name="Freeform 339"/>
            <p:cNvSpPr>
              <a:spLocks/>
            </p:cNvSpPr>
            <p:nvPr/>
          </p:nvSpPr>
          <p:spPr bwMode="auto">
            <a:xfrm>
              <a:off x="3930" y="1339"/>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0" name="Line 340"/>
            <p:cNvSpPr>
              <a:spLocks noChangeShapeType="1"/>
            </p:cNvSpPr>
            <p:nvPr/>
          </p:nvSpPr>
          <p:spPr bwMode="auto">
            <a:xfrm flipH="1" flipV="1">
              <a:off x="4356" y="2112"/>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1" name="Rectangle 341"/>
            <p:cNvSpPr>
              <a:spLocks noChangeArrowheads="1"/>
            </p:cNvSpPr>
            <p:nvPr/>
          </p:nvSpPr>
          <p:spPr bwMode="auto">
            <a:xfrm>
              <a:off x="4356" y="2112"/>
              <a:ext cx="11"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332" name="Line 342"/>
            <p:cNvSpPr>
              <a:spLocks noChangeShapeType="1"/>
            </p:cNvSpPr>
            <p:nvPr/>
          </p:nvSpPr>
          <p:spPr bwMode="auto">
            <a:xfrm flipH="1" flipV="1">
              <a:off x="3907" y="2372"/>
              <a:ext cx="35"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3" name="Line 343"/>
            <p:cNvSpPr>
              <a:spLocks noChangeShapeType="1"/>
            </p:cNvSpPr>
            <p:nvPr/>
          </p:nvSpPr>
          <p:spPr bwMode="auto">
            <a:xfrm flipH="1" flipV="1">
              <a:off x="3922" y="2349"/>
              <a:ext cx="43" cy="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4" name="Line 344"/>
            <p:cNvSpPr>
              <a:spLocks noChangeShapeType="1"/>
            </p:cNvSpPr>
            <p:nvPr/>
          </p:nvSpPr>
          <p:spPr bwMode="auto">
            <a:xfrm flipH="1" flipV="1">
              <a:off x="3942" y="2343"/>
              <a:ext cx="29"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5" name="Freeform 345"/>
            <p:cNvSpPr>
              <a:spLocks/>
            </p:cNvSpPr>
            <p:nvPr/>
          </p:nvSpPr>
          <p:spPr bwMode="auto">
            <a:xfrm>
              <a:off x="3907" y="2343"/>
              <a:ext cx="64" cy="72"/>
            </a:xfrm>
            <a:custGeom>
              <a:avLst/>
              <a:gdLst>
                <a:gd name="T0" fmla="*/ 29 w 64"/>
                <a:gd name="T1" fmla="*/ 72 h 72"/>
                <a:gd name="T2" fmla="*/ 21 w 64"/>
                <a:gd name="T3" fmla="*/ 72 h 72"/>
                <a:gd name="T4" fmla="*/ 21 w 64"/>
                <a:gd name="T5" fmla="*/ 64 h 72"/>
                <a:gd name="T6" fmla="*/ 15 w 64"/>
                <a:gd name="T7" fmla="*/ 64 h 72"/>
                <a:gd name="T8" fmla="*/ 6 w 64"/>
                <a:gd name="T9" fmla="*/ 58 h 72"/>
                <a:gd name="T10" fmla="*/ 0 w 64"/>
                <a:gd name="T11" fmla="*/ 49 h 72"/>
                <a:gd name="T12" fmla="*/ 0 w 64"/>
                <a:gd name="T13" fmla="*/ 43 h 72"/>
                <a:gd name="T14" fmla="*/ 0 w 64"/>
                <a:gd name="T15" fmla="*/ 35 h 72"/>
                <a:gd name="T16" fmla="*/ 0 w 64"/>
                <a:gd name="T17" fmla="*/ 29 h 72"/>
                <a:gd name="T18" fmla="*/ 0 w 64"/>
                <a:gd name="T19" fmla="*/ 21 h 72"/>
                <a:gd name="T20" fmla="*/ 6 w 64"/>
                <a:gd name="T21" fmla="*/ 15 h 72"/>
                <a:gd name="T22" fmla="*/ 6 w 64"/>
                <a:gd name="T23" fmla="*/ 6 h 72"/>
                <a:gd name="T24" fmla="*/ 15 w 64"/>
                <a:gd name="T25" fmla="*/ 6 h 72"/>
                <a:gd name="T26" fmla="*/ 21 w 64"/>
                <a:gd name="T27" fmla="*/ 0 h 72"/>
                <a:gd name="T28" fmla="*/ 29 w 64"/>
                <a:gd name="T29" fmla="*/ 0 h 72"/>
                <a:gd name="T30" fmla="*/ 35 w 64"/>
                <a:gd name="T31" fmla="*/ 0 h 72"/>
                <a:gd name="T32" fmla="*/ 43 w 64"/>
                <a:gd name="T33" fmla="*/ 0 h 72"/>
                <a:gd name="T34" fmla="*/ 50 w 64"/>
                <a:gd name="T35" fmla="*/ 6 h 72"/>
                <a:gd name="T36" fmla="*/ 58 w 64"/>
                <a:gd name="T37" fmla="*/ 15 h 72"/>
                <a:gd name="T38" fmla="*/ 64 w 64"/>
                <a:gd name="T39" fmla="*/ 15 h 72"/>
                <a:gd name="T40" fmla="*/ 64 w 64"/>
                <a:gd name="T41" fmla="*/ 21 h 72"/>
                <a:gd name="T42" fmla="*/ 64 w 64"/>
                <a:gd name="T43" fmla="*/ 29 h 72"/>
                <a:gd name="T44" fmla="*/ 64 w 64"/>
                <a:gd name="T45" fmla="*/ 35 h 72"/>
                <a:gd name="T46" fmla="*/ 64 w 64"/>
                <a:gd name="T47" fmla="*/ 43 h 72"/>
                <a:gd name="T48" fmla="*/ 64 w 64"/>
                <a:gd name="T49" fmla="*/ 49 h 72"/>
                <a:gd name="T50" fmla="*/ 58 w 64"/>
                <a:gd name="T51" fmla="*/ 58 h 72"/>
                <a:gd name="T52" fmla="*/ 50 w 64"/>
                <a:gd name="T53" fmla="*/ 64 h 72"/>
                <a:gd name="T54" fmla="*/ 43 w 64"/>
                <a:gd name="T55" fmla="*/ 72 h 72"/>
                <a:gd name="T56" fmla="*/ 35 w 64"/>
                <a:gd name="T57" fmla="*/ 72 h 72"/>
                <a:gd name="T58" fmla="*/ 29 w 64"/>
                <a:gd name="T59" fmla="*/ 72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72"/>
                <a:gd name="T92" fmla="*/ 64 w 64"/>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72">
                  <a:moveTo>
                    <a:pt x="29" y="72"/>
                  </a:moveTo>
                  <a:lnTo>
                    <a:pt x="21" y="72"/>
                  </a:lnTo>
                  <a:lnTo>
                    <a:pt x="21" y="64"/>
                  </a:lnTo>
                  <a:lnTo>
                    <a:pt x="15" y="64"/>
                  </a:lnTo>
                  <a:lnTo>
                    <a:pt x="6" y="58"/>
                  </a:lnTo>
                  <a:lnTo>
                    <a:pt x="0" y="49"/>
                  </a:lnTo>
                  <a:lnTo>
                    <a:pt x="0" y="43"/>
                  </a:lnTo>
                  <a:lnTo>
                    <a:pt x="0" y="35"/>
                  </a:lnTo>
                  <a:lnTo>
                    <a:pt x="0" y="29"/>
                  </a:lnTo>
                  <a:lnTo>
                    <a:pt x="0" y="21"/>
                  </a:lnTo>
                  <a:lnTo>
                    <a:pt x="6" y="15"/>
                  </a:lnTo>
                  <a:lnTo>
                    <a:pt x="6" y="6"/>
                  </a:lnTo>
                  <a:lnTo>
                    <a:pt x="15" y="6"/>
                  </a:lnTo>
                  <a:lnTo>
                    <a:pt x="21" y="0"/>
                  </a:lnTo>
                  <a:lnTo>
                    <a:pt x="29" y="0"/>
                  </a:lnTo>
                  <a:lnTo>
                    <a:pt x="35" y="0"/>
                  </a:lnTo>
                  <a:lnTo>
                    <a:pt x="43" y="0"/>
                  </a:lnTo>
                  <a:lnTo>
                    <a:pt x="50" y="6"/>
                  </a:lnTo>
                  <a:lnTo>
                    <a:pt x="58" y="15"/>
                  </a:lnTo>
                  <a:lnTo>
                    <a:pt x="64" y="15"/>
                  </a:lnTo>
                  <a:lnTo>
                    <a:pt x="64" y="21"/>
                  </a:lnTo>
                  <a:lnTo>
                    <a:pt x="64" y="29"/>
                  </a:lnTo>
                  <a:lnTo>
                    <a:pt x="64" y="35"/>
                  </a:lnTo>
                  <a:lnTo>
                    <a:pt x="64" y="43"/>
                  </a:lnTo>
                  <a:lnTo>
                    <a:pt x="64" y="49"/>
                  </a:lnTo>
                  <a:lnTo>
                    <a:pt x="58" y="58"/>
                  </a:lnTo>
                  <a:lnTo>
                    <a:pt x="50" y="64"/>
                  </a:lnTo>
                  <a:lnTo>
                    <a:pt x="43" y="72"/>
                  </a:lnTo>
                  <a:lnTo>
                    <a:pt x="35" y="72"/>
                  </a:lnTo>
                  <a:lnTo>
                    <a:pt x="29"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6" name="Line 346"/>
            <p:cNvSpPr>
              <a:spLocks noChangeShapeType="1"/>
            </p:cNvSpPr>
            <p:nvPr/>
          </p:nvSpPr>
          <p:spPr bwMode="auto">
            <a:xfrm flipH="1" flipV="1">
              <a:off x="1997" y="2415"/>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7" name="Freeform 347"/>
            <p:cNvSpPr>
              <a:spLocks/>
            </p:cNvSpPr>
            <p:nvPr/>
          </p:nvSpPr>
          <p:spPr bwMode="auto">
            <a:xfrm>
              <a:off x="1991" y="2415"/>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8" name="Rectangle 348"/>
            <p:cNvSpPr>
              <a:spLocks noChangeArrowheads="1"/>
            </p:cNvSpPr>
            <p:nvPr/>
          </p:nvSpPr>
          <p:spPr bwMode="auto">
            <a:xfrm>
              <a:off x="2068" y="2675"/>
              <a:ext cx="9"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339" name="Line 349"/>
            <p:cNvSpPr>
              <a:spLocks noChangeShapeType="1"/>
            </p:cNvSpPr>
            <p:nvPr/>
          </p:nvSpPr>
          <p:spPr bwMode="auto">
            <a:xfrm>
              <a:off x="3409" y="3233"/>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0" name="Freeform 350"/>
            <p:cNvSpPr>
              <a:spLocks/>
            </p:cNvSpPr>
            <p:nvPr/>
          </p:nvSpPr>
          <p:spPr bwMode="auto">
            <a:xfrm>
              <a:off x="3395" y="3227"/>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1" name="Line 351"/>
            <p:cNvSpPr>
              <a:spLocks noChangeShapeType="1"/>
            </p:cNvSpPr>
            <p:nvPr/>
          </p:nvSpPr>
          <p:spPr bwMode="auto">
            <a:xfrm flipH="1" flipV="1">
              <a:off x="1747" y="1611"/>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2" name="Line 352"/>
            <p:cNvSpPr>
              <a:spLocks noChangeShapeType="1"/>
            </p:cNvSpPr>
            <p:nvPr/>
          </p:nvSpPr>
          <p:spPr bwMode="auto">
            <a:xfrm flipH="1" flipV="1">
              <a:off x="1859" y="1697"/>
              <a:ext cx="95" cy="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3" name="Line 353"/>
            <p:cNvSpPr>
              <a:spLocks noChangeShapeType="1"/>
            </p:cNvSpPr>
            <p:nvPr/>
          </p:nvSpPr>
          <p:spPr bwMode="auto">
            <a:xfrm flipH="1" flipV="1">
              <a:off x="1775" y="1605"/>
              <a:ext cx="58"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4" name="Line 354"/>
            <p:cNvSpPr>
              <a:spLocks noChangeShapeType="1"/>
            </p:cNvSpPr>
            <p:nvPr/>
          </p:nvSpPr>
          <p:spPr bwMode="auto">
            <a:xfrm flipH="1" flipV="1">
              <a:off x="1810" y="1605"/>
              <a:ext cx="172" cy="18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5" name="Line 355"/>
            <p:cNvSpPr>
              <a:spLocks noChangeShapeType="1"/>
            </p:cNvSpPr>
            <p:nvPr/>
          </p:nvSpPr>
          <p:spPr bwMode="auto">
            <a:xfrm flipH="1" flipV="1">
              <a:off x="1845" y="1611"/>
              <a:ext cx="158" cy="1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6" name="Line 356"/>
            <p:cNvSpPr>
              <a:spLocks noChangeShapeType="1"/>
            </p:cNvSpPr>
            <p:nvPr/>
          </p:nvSpPr>
          <p:spPr bwMode="auto">
            <a:xfrm flipH="1" flipV="1">
              <a:off x="1882" y="1611"/>
              <a:ext cx="164" cy="17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7" name="Line 357"/>
            <p:cNvSpPr>
              <a:spLocks noChangeShapeType="1"/>
            </p:cNvSpPr>
            <p:nvPr/>
          </p:nvSpPr>
          <p:spPr bwMode="auto">
            <a:xfrm flipH="1" flipV="1">
              <a:off x="1925" y="1626"/>
              <a:ext cx="170" cy="1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8" name="Line 358"/>
            <p:cNvSpPr>
              <a:spLocks noChangeShapeType="1"/>
            </p:cNvSpPr>
            <p:nvPr/>
          </p:nvSpPr>
          <p:spPr bwMode="auto">
            <a:xfrm flipH="1" flipV="1">
              <a:off x="1968" y="1634"/>
              <a:ext cx="185" cy="1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9" name="Line 359"/>
            <p:cNvSpPr>
              <a:spLocks noChangeShapeType="1"/>
            </p:cNvSpPr>
            <p:nvPr/>
          </p:nvSpPr>
          <p:spPr bwMode="auto">
            <a:xfrm flipH="1" flipV="1">
              <a:off x="2003" y="1634"/>
              <a:ext cx="199" cy="2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0" name="Line 360"/>
            <p:cNvSpPr>
              <a:spLocks noChangeShapeType="1"/>
            </p:cNvSpPr>
            <p:nvPr/>
          </p:nvSpPr>
          <p:spPr bwMode="auto">
            <a:xfrm flipH="1" flipV="1">
              <a:off x="2023" y="1626"/>
              <a:ext cx="201" cy="20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1" name="Line 361"/>
            <p:cNvSpPr>
              <a:spLocks noChangeShapeType="1"/>
            </p:cNvSpPr>
            <p:nvPr/>
          </p:nvSpPr>
          <p:spPr bwMode="auto">
            <a:xfrm flipH="1" flipV="1">
              <a:off x="2052" y="1620"/>
              <a:ext cx="201" cy="2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2" name="Line 362"/>
            <p:cNvSpPr>
              <a:spLocks noChangeShapeType="1"/>
            </p:cNvSpPr>
            <p:nvPr/>
          </p:nvSpPr>
          <p:spPr bwMode="auto">
            <a:xfrm flipH="1" flipV="1">
              <a:off x="2075" y="1605"/>
              <a:ext cx="221" cy="2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3" name="Line 363"/>
            <p:cNvSpPr>
              <a:spLocks noChangeShapeType="1"/>
            </p:cNvSpPr>
            <p:nvPr/>
          </p:nvSpPr>
          <p:spPr bwMode="auto">
            <a:xfrm flipH="1" flipV="1">
              <a:off x="2081" y="1583"/>
              <a:ext cx="328" cy="3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4" name="Line 364"/>
            <p:cNvSpPr>
              <a:spLocks noChangeShapeType="1"/>
            </p:cNvSpPr>
            <p:nvPr/>
          </p:nvSpPr>
          <p:spPr bwMode="auto">
            <a:xfrm flipH="1" flipV="1">
              <a:off x="2573" y="2038"/>
              <a:ext cx="80" cy="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5" name="Line 365"/>
            <p:cNvSpPr>
              <a:spLocks noChangeShapeType="1"/>
            </p:cNvSpPr>
            <p:nvPr/>
          </p:nvSpPr>
          <p:spPr bwMode="auto">
            <a:xfrm flipH="1" flipV="1">
              <a:off x="2095" y="1554"/>
              <a:ext cx="342" cy="35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6" name="Line 366"/>
            <p:cNvSpPr>
              <a:spLocks noChangeShapeType="1"/>
            </p:cNvSpPr>
            <p:nvPr/>
          </p:nvSpPr>
          <p:spPr bwMode="auto">
            <a:xfrm flipH="1" flipV="1">
              <a:off x="2530" y="1966"/>
              <a:ext cx="135"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7" name="Line 367"/>
            <p:cNvSpPr>
              <a:spLocks noChangeShapeType="1"/>
            </p:cNvSpPr>
            <p:nvPr/>
          </p:nvSpPr>
          <p:spPr bwMode="auto">
            <a:xfrm flipH="1" flipV="1">
              <a:off x="2109" y="1531"/>
              <a:ext cx="351" cy="3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8" name="Line 368"/>
            <p:cNvSpPr>
              <a:spLocks noChangeShapeType="1"/>
            </p:cNvSpPr>
            <p:nvPr/>
          </p:nvSpPr>
          <p:spPr bwMode="auto">
            <a:xfrm flipH="1" flipV="1">
              <a:off x="2509" y="1909"/>
              <a:ext cx="170" cy="1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9" name="Line 369"/>
            <p:cNvSpPr>
              <a:spLocks noChangeShapeType="1"/>
            </p:cNvSpPr>
            <p:nvPr/>
          </p:nvSpPr>
          <p:spPr bwMode="auto">
            <a:xfrm flipH="1" flipV="1">
              <a:off x="2124" y="1517"/>
              <a:ext cx="365" cy="37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0" name="Line 370"/>
            <p:cNvSpPr>
              <a:spLocks noChangeShapeType="1"/>
            </p:cNvSpPr>
            <p:nvPr/>
          </p:nvSpPr>
          <p:spPr bwMode="auto">
            <a:xfrm flipH="1" flipV="1">
              <a:off x="2146" y="1503"/>
              <a:ext cx="562"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1" name="Line 371"/>
            <p:cNvSpPr>
              <a:spLocks noChangeShapeType="1"/>
            </p:cNvSpPr>
            <p:nvPr/>
          </p:nvSpPr>
          <p:spPr bwMode="auto">
            <a:xfrm flipH="1" flipV="1">
              <a:off x="2167" y="1488"/>
              <a:ext cx="512" cy="5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2" name="Line 372"/>
            <p:cNvSpPr>
              <a:spLocks noChangeShapeType="1"/>
            </p:cNvSpPr>
            <p:nvPr/>
          </p:nvSpPr>
          <p:spPr bwMode="auto">
            <a:xfrm flipH="1" flipV="1">
              <a:off x="2181" y="1474"/>
              <a:ext cx="498" cy="5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3" name="Line 373"/>
            <p:cNvSpPr>
              <a:spLocks noChangeShapeType="1"/>
            </p:cNvSpPr>
            <p:nvPr/>
          </p:nvSpPr>
          <p:spPr bwMode="auto">
            <a:xfrm flipH="1" flipV="1">
              <a:off x="2202" y="1460"/>
              <a:ext cx="506" cy="5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4" name="Line 374"/>
            <p:cNvSpPr>
              <a:spLocks noChangeShapeType="1"/>
            </p:cNvSpPr>
            <p:nvPr/>
          </p:nvSpPr>
          <p:spPr bwMode="auto">
            <a:xfrm flipH="1" flipV="1">
              <a:off x="2759" y="1995"/>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5" name="Line 375"/>
            <p:cNvSpPr>
              <a:spLocks noChangeShapeType="1"/>
            </p:cNvSpPr>
            <p:nvPr/>
          </p:nvSpPr>
          <p:spPr bwMode="auto">
            <a:xfrm flipH="1" flipV="1">
              <a:off x="2224" y="1451"/>
              <a:ext cx="535" cy="5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6" name="Line 376"/>
            <p:cNvSpPr>
              <a:spLocks noChangeShapeType="1"/>
            </p:cNvSpPr>
            <p:nvPr/>
          </p:nvSpPr>
          <p:spPr bwMode="auto">
            <a:xfrm flipH="1" flipV="1">
              <a:off x="2259" y="1451"/>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7" name="Line 377"/>
            <p:cNvSpPr>
              <a:spLocks noChangeShapeType="1"/>
            </p:cNvSpPr>
            <p:nvPr/>
          </p:nvSpPr>
          <p:spPr bwMode="auto">
            <a:xfrm flipH="1" flipV="1">
              <a:off x="2288" y="1445"/>
              <a:ext cx="535" cy="5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8" name="Line 378"/>
            <p:cNvSpPr>
              <a:spLocks noChangeShapeType="1"/>
            </p:cNvSpPr>
            <p:nvPr/>
          </p:nvSpPr>
          <p:spPr bwMode="auto">
            <a:xfrm flipH="1" flipV="1">
              <a:off x="2317" y="1437"/>
              <a:ext cx="520" cy="5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9" name="Line 379"/>
            <p:cNvSpPr>
              <a:spLocks noChangeShapeType="1"/>
            </p:cNvSpPr>
            <p:nvPr/>
          </p:nvSpPr>
          <p:spPr bwMode="auto">
            <a:xfrm flipH="1" flipV="1">
              <a:off x="2345" y="1437"/>
              <a:ext cx="507" cy="5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0" name="Line 380"/>
            <p:cNvSpPr>
              <a:spLocks noChangeShapeType="1"/>
            </p:cNvSpPr>
            <p:nvPr/>
          </p:nvSpPr>
          <p:spPr bwMode="auto">
            <a:xfrm flipH="1" flipV="1">
              <a:off x="2380" y="1437"/>
              <a:ext cx="492" cy="5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1" name="Line 381"/>
            <p:cNvSpPr>
              <a:spLocks noChangeShapeType="1"/>
            </p:cNvSpPr>
            <p:nvPr/>
          </p:nvSpPr>
          <p:spPr bwMode="auto">
            <a:xfrm flipH="1" flipV="1">
              <a:off x="2403" y="1423"/>
              <a:ext cx="469" cy="47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2" name="Line 382"/>
            <p:cNvSpPr>
              <a:spLocks noChangeShapeType="1"/>
            </p:cNvSpPr>
            <p:nvPr/>
          </p:nvSpPr>
          <p:spPr bwMode="auto">
            <a:xfrm flipH="1" flipV="1">
              <a:off x="2417" y="1408"/>
              <a:ext cx="455" cy="4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3" name="Line 383"/>
            <p:cNvSpPr>
              <a:spLocks noChangeShapeType="1"/>
            </p:cNvSpPr>
            <p:nvPr/>
          </p:nvSpPr>
          <p:spPr bwMode="auto">
            <a:xfrm flipH="1" flipV="1">
              <a:off x="2431" y="1388"/>
              <a:ext cx="455" cy="4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4" name="Line 384"/>
            <p:cNvSpPr>
              <a:spLocks noChangeShapeType="1"/>
            </p:cNvSpPr>
            <p:nvPr/>
          </p:nvSpPr>
          <p:spPr bwMode="auto">
            <a:xfrm flipH="1" flipV="1">
              <a:off x="2446" y="1374"/>
              <a:ext cx="463" cy="4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5" name="Line 385"/>
            <p:cNvSpPr>
              <a:spLocks noChangeShapeType="1"/>
            </p:cNvSpPr>
            <p:nvPr/>
          </p:nvSpPr>
          <p:spPr bwMode="auto">
            <a:xfrm flipH="1" flipV="1">
              <a:off x="2452" y="1337"/>
              <a:ext cx="471" cy="4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6" name="Line 386"/>
            <p:cNvSpPr>
              <a:spLocks noChangeShapeType="1"/>
            </p:cNvSpPr>
            <p:nvPr/>
          </p:nvSpPr>
          <p:spPr bwMode="auto">
            <a:xfrm flipH="1" flipV="1">
              <a:off x="2460" y="1308"/>
              <a:ext cx="478" cy="4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7" name="Line 387"/>
            <p:cNvSpPr>
              <a:spLocks noChangeShapeType="1"/>
            </p:cNvSpPr>
            <p:nvPr/>
          </p:nvSpPr>
          <p:spPr bwMode="auto">
            <a:xfrm flipH="1" flipV="1">
              <a:off x="2474" y="1294"/>
              <a:ext cx="478" cy="4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8" name="Line 388"/>
            <p:cNvSpPr>
              <a:spLocks noChangeShapeType="1"/>
            </p:cNvSpPr>
            <p:nvPr/>
          </p:nvSpPr>
          <p:spPr bwMode="auto">
            <a:xfrm flipH="1" flipV="1">
              <a:off x="2552" y="1345"/>
              <a:ext cx="429" cy="4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9" name="Line 389"/>
            <p:cNvSpPr>
              <a:spLocks noChangeShapeType="1"/>
            </p:cNvSpPr>
            <p:nvPr/>
          </p:nvSpPr>
          <p:spPr bwMode="auto">
            <a:xfrm flipH="1" flipV="1">
              <a:off x="2489" y="1279"/>
              <a:ext cx="49"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0" name="Line 390"/>
            <p:cNvSpPr>
              <a:spLocks noChangeShapeType="1"/>
            </p:cNvSpPr>
            <p:nvPr/>
          </p:nvSpPr>
          <p:spPr bwMode="auto">
            <a:xfrm flipH="1" flipV="1">
              <a:off x="2595" y="1345"/>
              <a:ext cx="406" cy="4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1" name="Line 391"/>
            <p:cNvSpPr>
              <a:spLocks noChangeShapeType="1"/>
            </p:cNvSpPr>
            <p:nvPr/>
          </p:nvSpPr>
          <p:spPr bwMode="auto">
            <a:xfrm flipH="1" flipV="1">
              <a:off x="2624" y="1345"/>
              <a:ext cx="392" cy="3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2" name="Line 392"/>
            <p:cNvSpPr>
              <a:spLocks noChangeShapeType="1"/>
            </p:cNvSpPr>
            <p:nvPr/>
          </p:nvSpPr>
          <p:spPr bwMode="auto">
            <a:xfrm flipH="1" flipV="1">
              <a:off x="3200" y="1900"/>
              <a:ext cx="29"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3" name="Line 393"/>
            <p:cNvSpPr>
              <a:spLocks noChangeShapeType="1"/>
            </p:cNvSpPr>
            <p:nvPr/>
          </p:nvSpPr>
          <p:spPr bwMode="auto">
            <a:xfrm flipH="1" flipV="1">
              <a:off x="2659" y="1345"/>
              <a:ext cx="385" cy="38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4" name="Line 394"/>
            <p:cNvSpPr>
              <a:spLocks noChangeShapeType="1"/>
            </p:cNvSpPr>
            <p:nvPr/>
          </p:nvSpPr>
          <p:spPr bwMode="auto">
            <a:xfrm flipH="1" flipV="1">
              <a:off x="3223" y="1880"/>
              <a:ext cx="71"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5" name="Line 395"/>
            <p:cNvSpPr>
              <a:spLocks noChangeShapeType="1"/>
            </p:cNvSpPr>
            <p:nvPr/>
          </p:nvSpPr>
          <p:spPr bwMode="auto">
            <a:xfrm flipH="1" flipV="1">
              <a:off x="2679" y="1337"/>
              <a:ext cx="400" cy="4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6" name="Line 396"/>
            <p:cNvSpPr>
              <a:spLocks noChangeShapeType="1"/>
            </p:cNvSpPr>
            <p:nvPr/>
          </p:nvSpPr>
          <p:spPr bwMode="auto">
            <a:xfrm flipH="1" flipV="1">
              <a:off x="3243" y="1866"/>
              <a:ext cx="101" cy="1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7" name="Line 397"/>
            <p:cNvSpPr>
              <a:spLocks noChangeShapeType="1"/>
            </p:cNvSpPr>
            <p:nvPr/>
          </p:nvSpPr>
          <p:spPr bwMode="auto">
            <a:xfrm flipH="1" flipV="1">
              <a:off x="2708" y="1328"/>
              <a:ext cx="429" cy="43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8" name="Line 398"/>
            <p:cNvSpPr>
              <a:spLocks noChangeShapeType="1"/>
            </p:cNvSpPr>
            <p:nvPr/>
          </p:nvSpPr>
          <p:spPr bwMode="auto">
            <a:xfrm flipH="1" flipV="1">
              <a:off x="3266" y="1857"/>
              <a:ext cx="112" cy="1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9" name="Line 399"/>
            <p:cNvSpPr>
              <a:spLocks noChangeShapeType="1"/>
            </p:cNvSpPr>
            <p:nvPr/>
          </p:nvSpPr>
          <p:spPr bwMode="auto">
            <a:xfrm flipH="1" flipV="1">
              <a:off x="2765" y="1351"/>
              <a:ext cx="406" cy="4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0" name="Line 400"/>
            <p:cNvSpPr>
              <a:spLocks noChangeShapeType="1"/>
            </p:cNvSpPr>
            <p:nvPr/>
          </p:nvSpPr>
          <p:spPr bwMode="auto">
            <a:xfrm flipH="1" flipV="1">
              <a:off x="3272" y="1837"/>
              <a:ext cx="143"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1" name="Line 401"/>
            <p:cNvSpPr>
              <a:spLocks noChangeShapeType="1"/>
            </p:cNvSpPr>
            <p:nvPr/>
          </p:nvSpPr>
          <p:spPr bwMode="auto">
            <a:xfrm flipH="1" flipV="1">
              <a:off x="2817" y="1365"/>
              <a:ext cx="377" cy="3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2" name="Line 402"/>
            <p:cNvSpPr>
              <a:spLocks noChangeShapeType="1"/>
            </p:cNvSpPr>
            <p:nvPr/>
          </p:nvSpPr>
          <p:spPr bwMode="auto">
            <a:xfrm flipH="1" flipV="1">
              <a:off x="2837" y="1351"/>
              <a:ext cx="613" cy="6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3" name="Line 403"/>
            <p:cNvSpPr>
              <a:spLocks noChangeShapeType="1"/>
            </p:cNvSpPr>
            <p:nvPr/>
          </p:nvSpPr>
          <p:spPr bwMode="auto">
            <a:xfrm flipH="1" flipV="1">
              <a:off x="2858" y="1345"/>
              <a:ext cx="635" cy="6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4" name="Line 404"/>
            <p:cNvSpPr>
              <a:spLocks noChangeShapeType="1"/>
            </p:cNvSpPr>
            <p:nvPr/>
          </p:nvSpPr>
          <p:spPr bwMode="auto">
            <a:xfrm flipH="1" flipV="1">
              <a:off x="2880" y="1328"/>
              <a:ext cx="642" cy="6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5" name="Line 405"/>
            <p:cNvSpPr>
              <a:spLocks noChangeShapeType="1"/>
            </p:cNvSpPr>
            <p:nvPr/>
          </p:nvSpPr>
          <p:spPr bwMode="auto">
            <a:xfrm flipH="1" flipV="1">
              <a:off x="2901" y="1322"/>
              <a:ext cx="656" cy="6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6" name="Line 406"/>
            <p:cNvSpPr>
              <a:spLocks noChangeShapeType="1"/>
            </p:cNvSpPr>
            <p:nvPr/>
          </p:nvSpPr>
          <p:spPr bwMode="auto">
            <a:xfrm flipH="1" flipV="1">
              <a:off x="2923" y="1308"/>
              <a:ext cx="671" cy="68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7" name="Line 407"/>
            <p:cNvSpPr>
              <a:spLocks noChangeShapeType="1"/>
            </p:cNvSpPr>
            <p:nvPr/>
          </p:nvSpPr>
          <p:spPr bwMode="auto">
            <a:xfrm flipH="1" flipV="1">
              <a:off x="2944" y="1294"/>
              <a:ext cx="685" cy="6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8" name="Line 408"/>
            <p:cNvSpPr>
              <a:spLocks noChangeShapeType="1"/>
            </p:cNvSpPr>
            <p:nvPr/>
          </p:nvSpPr>
          <p:spPr bwMode="auto">
            <a:xfrm flipH="1" flipV="1">
              <a:off x="2958" y="1271"/>
              <a:ext cx="699" cy="7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9" name="Line 409"/>
            <p:cNvSpPr>
              <a:spLocks noChangeShapeType="1"/>
            </p:cNvSpPr>
            <p:nvPr/>
          </p:nvSpPr>
          <p:spPr bwMode="auto">
            <a:xfrm flipH="1" flipV="1">
              <a:off x="2973" y="1257"/>
              <a:ext cx="656" cy="6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0" name="Line 410"/>
            <p:cNvSpPr>
              <a:spLocks noChangeShapeType="1"/>
            </p:cNvSpPr>
            <p:nvPr/>
          </p:nvSpPr>
          <p:spPr bwMode="auto">
            <a:xfrm flipH="1" flipV="1">
              <a:off x="2987" y="1236"/>
              <a:ext cx="642"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1" name="Line 411"/>
            <p:cNvSpPr>
              <a:spLocks noChangeShapeType="1"/>
            </p:cNvSpPr>
            <p:nvPr/>
          </p:nvSpPr>
          <p:spPr bwMode="auto">
            <a:xfrm flipH="1" flipV="1">
              <a:off x="3007" y="1222"/>
              <a:ext cx="622" cy="6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2" name="Line 412"/>
            <p:cNvSpPr>
              <a:spLocks noChangeShapeType="1"/>
            </p:cNvSpPr>
            <p:nvPr/>
          </p:nvSpPr>
          <p:spPr bwMode="auto">
            <a:xfrm flipH="1" flipV="1">
              <a:off x="3030" y="1205"/>
              <a:ext cx="599" cy="6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3" name="Line 413"/>
            <p:cNvSpPr>
              <a:spLocks noChangeShapeType="1"/>
            </p:cNvSpPr>
            <p:nvPr/>
          </p:nvSpPr>
          <p:spPr bwMode="auto">
            <a:xfrm flipH="1" flipV="1">
              <a:off x="3059" y="1205"/>
              <a:ext cx="578" cy="58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4" name="Line 414"/>
            <p:cNvSpPr>
              <a:spLocks noChangeShapeType="1"/>
            </p:cNvSpPr>
            <p:nvPr/>
          </p:nvSpPr>
          <p:spPr bwMode="auto">
            <a:xfrm flipH="1" flipV="1">
              <a:off x="3079" y="1191"/>
              <a:ext cx="578" cy="5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5" name="Line 415"/>
            <p:cNvSpPr>
              <a:spLocks noChangeShapeType="1"/>
            </p:cNvSpPr>
            <p:nvPr/>
          </p:nvSpPr>
          <p:spPr bwMode="auto">
            <a:xfrm flipH="1" flipV="1">
              <a:off x="3614" y="1697"/>
              <a:ext cx="58"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6" name="Line 416"/>
            <p:cNvSpPr>
              <a:spLocks noChangeShapeType="1"/>
            </p:cNvSpPr>
            <p:nvPr/>
          </p:nvSpPr>
          <p:spPr bwMode="auto">
            <a:xfrm flipH="1" flipV="1">
              <a:off x="3286" y="1365"/>
              <a:ext cx="299"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7" name="Rectangle 417"/>
            <p:cNvSpPr>
              <a:spLocks noChangeArrowheads="1"/>
            </p:cNvSpPr>
            <p:nvPr/>
          </p:nvSpPr>
          <p:spPr bwMode="auto">
            <a:xfrm>
              <a:off x="4428" y="1421"/>
              <a:ext cx="106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408" name="Rectangle 418"/>
            <p:cNvSpPr>
              <a:spLocks noChangeArrowheads="1"/>
            </p:cNvSpPr>
            <p:nvPr/>
          </p:nvSpPr>
          <p:spPr bwMode="auto">
            <a:xfrm>
              <a:off x="4487" y="1458"/>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6409" name="Rectangle 419"/>
            <p:cNvSpPr>
              <a:spLocks noChangeArrowheads="1"/>
            </p:cNvSpPr>
            <p:nvPr/>
          </p:nvSpPr>
          <p:spPr bwMode="auto">
            <a:xfrm>
              <a:off x="4924" y="1458"/>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6410" name="Rectangle 420"/>
            <p:cNvSpPr>
              <a:spLocks noChangeArrowheads="1"/>
            </p:cNvSpPr>
            <p:nvPr/>
          </p:nvSpPr>
          <p:spPr bwMode="auto">
            <a:xfrm>
              <a:off x="4992" y="1458"/>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6411" name="Freeform 421"/>
            <p:cNvSpPr>
              <a:spLocks/>
            </p:cNvSpPr>
            <p:nvPr/>
          </p:nvSpPr>
          <p:spPr bwMode="auto">
            <a:xfrm>
              <a:off x="1765" y="1027"/>
              <a:ext cx="1974" cy="1085"/>
            </a:xfrm>
            <a:custGeom>
              <a:avLst/>
              <a:gdLst>
                <a:gd name="T0" fmla="*/ 812 w 1974"/>
                <a:gd name="T1" fmla="*/ 962 h 1085"/>
                <a:gd name="T2" fmla="*/ 734 w 1974"/>
                <a:gd name="T3" fmla="*/ 839 h 1085"/>
                <a:gd name="T4" fmla="*/ 640 w 1974"/>
                <a:gd name="T5" fmla="*/ 853 h 1085"/>
                <a:gd name="T6" fmla="*/ 576 w 1974"/>
                <a:gd name="T7" fmla="*/ 787 h 1085"/>
                <a:gd name="T8" fmla="*/ 461 w 1974"/>
                <a:gd name="T9" fmla="*/ 795 h 1085"/>
                <a:gd name="T10" fmla="*/ 363 w 1974"/>
                <a:gd name="T11" fmla="*/ 744 h 1085"/>
                <a:gd name="T12" fmla="*/ 277 w 1974"/>
                <a:gd name="T13" fmla="*/ 730 h 1085"/>
                <a:gd name="T14" fmla="*/ 199 w 1974"/>
                <a:gd name="T15" fmla="*/ 736 h 1085"/>
                <a:gd name="T16" fmla="*/ 119 w 1974"/>
                <a:gd name="T17" fmla="*/ 658 h 1085"/>
                <a:gd name="T18" fmla="*/ 49 w 1974"/>
                <a:gd name="T19" fmla="*/ 607 h 1085"/>
                <a:gd name="T20" fmla="*/ 6 w 1974"/>
                <a:gd name="T21" fmla="*/ 556 h 1085"/>
                <a:gd name="T22" fmla="*/ 306 w 1974"/>
                <a:gd name="T23" fmla="*/ 570 h 1085"/>
                <a:gd name="T24" fmla="*/ 369 w 1974"/>
                <a:gd name="T25" fmla="*/ 476 h 1085"/>
                <a:gd name="T26" fmla="*/ 527 w 1974"/>
                <a:gd name="T27" fmla="*/ 404 h 1085"/>
                <a:gd name="T28" fmla="*/ 662 w 1974"/>
                <a:gd name="T29" fmla="*/ 367 h 1085"/>
                <a:gd name="T30" fmla="*/ 705 w 1974"/>
                <a:gd name="T31" fmla="*/ 289 h 1085"/>
                <a:gd name="T32" fmla="*/ 761 w 1974"/>
                <a:gd name="T33" fmla="*/ 215 h 1085"/>
                <a:gd name="T34" fmla="*/ 832 w 1974"/>
                <a:gd name="T35" fmla="*/ 295 h 1085"/>
                <a:gd name="T36" fmla="*/ 1183 w 1974"/>
                <a:gd name="T37" fmla="*/ 252 h 1085"/>
                <a:gd name="T38" fmla="*/ 1339 w 1974"/>
                <a:gd name="T39" fmla="*/ 129 h 1085"/>
                <a:gd name="T40" fmla="*/ 1396 w 1974"/>
                <a:gd name="T41" fmla="*/ 12 h 1085"/>
                <a:gd name="T42" fmla="*/ 1531 w 1974"/>
                <a:gd name="T43" fmla="*/ 21 h 1085"/>
                <a:gd name="T44" fmla="*/ 1445 w 1974"/>
                <a:gd name="T45" fmla="*/ 57 h 1085"/>
                <a:gd name="T46" fmla="*/ 1417 w 1974"/>
                <a:gd name="T47" fmla="*/ 129 h 1085"/>
                <a:gd name="T48" fmla="*/ 1454 w 1974"/>
                <a:gd name="T49" fmla="*/ 144 h 1085"/>
                <a:gd name="T50" fmla="*/ 1511 w 1974"/>
                <a:gd name="T51" fmla="*/ 121 h 1085"/>
                <a:gd name="T52" fmla="*/ 1497 w 1974"/>
                <a:gd name="T53" fmla="*/ 187 h 1085"/>
                <a:gd name="T54" fmla="*/ 1497 w 1974"/>
                <a:gd name="T55" fmla="*/ 289 h 1085"/>
                <a:gd name="T56" fmla="*/ 1618 w 1974"/>
                <a:gd name="T57" fmla="*/ 353 h 1085"/>
                <a:gd name="T58" fmla="*/ 1718 w 1974"/>
                <a:gd name="T59" fmla="*/ 412 h 1085"/>
                <a:gd name="T60" fmla="*/ 1796 w 1974"/>
                <a:gd name="T61" fmla="*/ 353 h 1085"/>
                <a:gd name="T62" fmla="*/ 1825 w 1974"/>
                <a:gd name="T63" fmla="*/ 215 h 1085"/>
                <a:gd name="T64" fmla="*/ 1882 w 1974"/>
                <a:gd name="T65" fmla="*/ 238 h 1085"/>
                <a:gd name="T66" fmla="*/ 1966 w 1974"/>
                <a:gd name="T67" fmla="*/ 310 h 1085"/>
                <a:gd name="T68" fmla="*/ 1952 w 1974"/>
                <a:gd name="T69" fmla="*/ 418 h 1085"/>
                <a:gd name="T70" fmla="*/ 1859 w 1974"/>
                <a:gd name="T71" fmla="*/ 470 h 1085"/>
                <a:gd name="T72" fmla="*/ 1816 w 1974"/>
                <a:gd name="T73" fmla="*/ 527 h 1085"/>
                <a:gd name="T74" fmla="*/ 1839 w 1974"/>
                <a:gd name="T75" fmla="*/ 627 h 1085"/>
                <a:gd name="T76" fmla="*/ 1937 w 1974"/>
                <a:gd name="T77" fmla="*/ 672 h 1085"/>
                <a:gd name="T78" fmla="*/ 1923 w 1974"/>
                <a:gd name="T79" fmla="*/ 716 h 1085"/>
                <a:gd name="T80" fmla="*/ 1882 w 1974"/>
                <a:gd name="T81" fmla="*/ 816 h 1085"/>
                <a:gd name="T82" fmla="*/ 1902 w 1974"/>
                <a:gd name="T83" fmla="*/ 896 h 1085"/>
                <a:gd name="T84" fmla="*/ 1853 w 1974"/>
                <a:gd name="T85" fmla="*/ 939 h 1085"/>
                <a:gd name="T86" fmla="*/ 1753 w 1974"/>
                <a:gd name="T87" fmla="*/ 933 h 1085"/>
                <a:gd name="T88" fmla="*/ 1568 w 1974"/>
                <a:gd name="T89" fmla="*/ 918 h 1085"/>
                <a:gd name="T90" fmla="*/ 1468 w 1974"/>
                <a:gd name="T91" fmla="*/ 873 h 1085"/>
                <a:gd name="T92" fmla="*/ 1511 w 1974"/>
                <a:gd name="T93" fmla="*/ 810 h 1085"/>
                <a:gd name="T94" fmla="*/ 1474 w 1974"/>
                <a:gd name="T95" fmla="*/ 722 h 1085"/>
                <a:gd name="T96" fmla="*/ 1376 w 1974"/>
                <a:gd name="T97" fmla="*/ 707 h 1085"/>
                <a:gd name="T98" fmla="*/ 1275 w 1974"/>
                <a:gd name="T99" fmla="*/ 693 h 1085"/>
                <a:gd name="T100" fmla="*/ 1212 w 1974"/>
                <a:gd name="T101" fmla="*/ 730 h 1085"/>
                <a:gd name="T102" fmla="*/ 1160 w 1974"/>
                <a:gd name="T103" fmla="*/ 787 h 1085"/>
                <a:gd name="T104" fmla="*/ 1126 w 1974"/>
                <a:gd name="T105" fmla="*/ 859 h 1085"/>
                <a:gd name="T106" fmla="*/ 1082 w 1974"/>
                <a:gd name="T107" fmla="*/ 925 h 1085"/>
                <a:gd name="T108" fmla="*/ 1076 w 1974"/>
                <a:gd name="T109" fmla="*/ 990 h 1085"/>
                <a:gd name="T110" fmla="*/ 1011 w 1974"/>
                <a:gd name="T111" fmla="*/ 947 h 1085"/>
                <a:gd name="T112" fmla="*/ 939 w 1974"/>
                <a:gd name="T113" fmla="*/ 933 h 1085"/>
                <a:gd name="T114" fmla="*/ 962 w 1974"/>
                <a:gd name="T115" fmla="*/ 1027 h 1085"/>
                <a:gd name="T116" fmla="*/ 898 w 1974"/>
                <a:gd name="T117" fmla="*/ 1085 h 10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74"/>
                <a:gd name="T178" fmla="*/ 0 h 1085"/>
                <a:gd name="T179" fmla="*/ 1974 w 1974"/>
                <a:gd name="T180" fmla="*/ 1085 h 10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74" h="1085">
                  <a:moveTo>
                    <a:pt x="898" y="1085"/>
                  </a:moveTo>
                  <a:lnTo>
                    <a:pt x="890" y="1085"/>
                  </a:lnTo>
                  <a:lnTo>
                    <a:pt x="884" y="1076"/>
                  </a:lnTo>
                  <a:lnTo>
                    <a:pt x="875" y="1056"/>
                  </a:lnTo>
                  <a:lnTo>
                    <a:pt x="869" y="1041"/>
                  </a:lnTo>
                  <a:lnTo>
                    <a:pt x="832" y="1011"/>
                  </a:lnTo>
                  <a:lnTo>
                    <a:pt x="812" y="962"/>
                  </a:lnTo>
                  <a:lnTo>
                    <a:pt x="775" y="904"/>
                  </a:lnTo>
                  <a:lnTo>
                    <a:pt x="761" y="882"/>
                  </a:lnTo>
                  <a:lnTo>
                    <a:pt x="761" y="867"/>
                  </a:lnTo>
                  <a:lnTo>
                    <a:pt x="761" y="859"/>
                  </a:lnTo>
                  <a:lnTo>
                    <a:pt x="754" y="845"/>
                  </a:lnTo>
                  <a:lnTo>
                    <a:pt x="748" y="845"/>
                  </a:lnTo>
                  <a:lnTo>
                    <a:pt x="734" y="839"/>
                  </a:lnTo>
                  <a:lnTo>
                    <a:pt x="726" y="839"/>
                  </a:lnTo>
                  <a:lnTo>
                    <a:pt x="711" y="845"/>
                  </a:lnTo>
                  <a:lnTo>
                    <a:pt x="705" y="853"/>
                  </a:lnTo>
                  <a:lnTo>
                    <a:pt x="691" y="859"/>
                  </a:lnTo>
                  <a:lnTo>
                    <a:pt x="677" y="859"/>
                  </a:lnTo>
                  <a:lnTo>
                    <a:pt x="662" y="859"/>
                  </a:lnTo>
                  <a:lnTo>
                    <a:pt x="640" y="853"/>
                  </a:lnTo>
                  <a:lnTo>
                    <a:pt x="625" y="845"/>
                  </a:lnTo>
                  <a:lnTo>
                    <a:pt x="619" y="839"/>
                  </a:lnTo>
                  <a:lnTo>
                    <a:pt x="605" y="816"/>
                  </a:lnTo>
                  <a:lnTo>
                    <a:pt x="597" y="810"/>
                  </a:lnTo>
                  <a:lnTo>
                    <a:pt x="590" y="802"/>
                  </a:lnTo>
                  <a:lnTo>
                    <a:pt x="584" y="795"/>
                  </a:lnTo>
                  <a:lnTo>
                    <a:pt x="576" y="787"/>
                  </a:lnTo>
                  <a:lnTo>
                    <a:pt x="556" y="781"/>
                  </a:lnTo>
                  <a:lnTo>
                    <a:pt x="541" y="773"/>
                  </a:lnTo>
                  <a:lnTo>
                    <a:pt x="527" y="773"/>
                  </a:lnTo>
                  <a:lnTo>
                    <a:pt x="519" y="765"/>
                  </a:lnTo>
                  <a:lnTo>
                    <a:pt x="498" y="773"/>
                  </a:lnTo>
                  <a:lnTo>
                    <a:pt x="476" y="781"/>
                  </a:lnTo>
                  <a:lnTo>
                    <a:pt x="461" y="795"/>
                  </a:lnTo>
                  <a:lnTo>
                    <a:pt x="441" y="787"/>
                  </a:lnTo>
                  <a:lnTo>
                    <a:pt x="426" y="787"/>
                  </a:lnTo>
                  <a:lnTo>
                    <a:pt x="412" y="781"/>
                  </a:lnTo>
                  <a:lnTo>
                    <a:pt x="392" y="765"/>
                  </a:lnTo>
                  <a:lnTo>
                    <a:pt x="383" y="750"/>
                  </a:lnTo>
                  <a:lnTo>
                    <a:pt x="369" y="744"/>
                  </a:lnTo>
                  <a:lnTo>
                    <a:pt x="363" y="744"/>
                  </a:lnTo>
                  <a:lnTo>
                    <a:pt x="349" y="744"/>
                  </a:lnTo>
                  <a:lnTo>
                    <a:pt x="340" y="744"/>
                  </a:lnTo>
                  <a:lnTo>
                    <a:pt x="326" y="736"/>
                  </a:lnTo>
                  <a:lnTo>
                    <a:pt x="312" y="730"/>
                  </a:lnTo>
                  <a:lnTo>
                    <a:pt x="297" y="736"/>
                  </a:lnTo>
                  <a:lnTo>
                    <a:pt x="291" y="736"/>
                  </a:lnTo>
                  <a:lnTo>
                    <a:pt x="277" y="730"/>
                  </a:lnTo>
                  <a:lnTo>
                    <a:pt x="269" y="730"/>
                  </a:lnTo>
                  <a:lnTo>
                    <a:pt x="256" y="722"/>
                  </a:lnTo>
                  <a:lnTo>
                    <a:pt x="248" y="730"/>
                  </a:lnTo>
                  <a:lnTo>
                    <a:pt x="234" y="736"/>
                  </a:lnTo>
                  <a:lnTo>
                    <a:pt x="228" y="744"/>
                  </a:lnTo>
                  <a:lnTo>
                    <a:pt x="213" y="744"/>
                  </a:lnTo>
                  <a:lnTo>
                    <a:pt x="199" y="736"/>
                  </a:lnTo>
                  <a:lnTo>
                    <a:pt x="170" y="736"/>
                  </a:lnTo>
                  <a:lnTo>
                    <a:pt x="162" y="730"/>
                  </a:lnTo>
                  <a:lnTo>
                    <a:pt x="156" y="716"/>
                  </a:lnTo>
                  <a:lnTo>
                    <a:pt x="142" y="701"/>
                  </a:lnTo>
                  <a:lnTo>
                    <a:pt x="127" y="687"/>
                  </a:lnTo>
                  <a:lnTo>
                    <a:pt x="119" y="672"/>
                  </a:lnTo>
                  <a:lnTo>
                    <a:pt x="119" y="658"/>
                  </a:lnTo>
                  <a:lnTo>
                    <a:pt x="113" y="650"/>
                  </a:lnTo>
                  <a:lnTo>
                    <a:pt x="113" y="642"/>
                  </a:lnTo>
                  <a:lnTo>
                    <a:pt x="98" y="627"/>
                  </a:lnTo>
                  <a:lnTo>
                    <a:pt x="84" y="613"/>
                  </a:lnTo>
                  <a:lnTo>
                    <a:pt x="70" y="607"/>
                  </a:lnTo>
                  <a:lnTo>
                    <a:pt x="55" y="607"/>
                  </a:lnTo>
                  <a:lnTo>
                    <a:pt x="49" y="607"/>
                  </a:lnTo>
                  <a:lnTo>
                    <a:pt x="35" y="607"/>
                  </a:lnTo>
                  <a:lnTo>
                    <a:pt x="21" y="599"/>
                  </a:lnTo>
                  <a:lnTo>
                    <a:pt x="12" y="593"/>
                  </a:lnTo>
                  <a:lnTo>
                    <a:pt x="6" y="578"/>
                  </a:lnTo>
                  <a:lnTo>
                    <a:pt x="0" y="564"/>
                  </a:lnTo>
                  <a:lnTo>
                    <a:pt x="0" y="556"/>
                  </a:lnTo>
                  <a:lnTo>
                    <a:pt x="6" y="556"/>
                  </a:lnTo>
                  <a:lnTo>
                    <a:pt x="27" y="556"/>
                  </a:lnTo>
                  <a:lnTo>
                    <a:pt x="148" y="564"/>
                  </a:lnTo>
                  <a:lnTo>
                    <a:pt x="176" y="578"/>
                  </a:lnTo>
                  <a:lnTo>
                    <a:pt x="213" y="578"/>
                  </a:lnTo>
                  <a:lnTo>
                    <a:pt x="256" y="584"/>
                  </a:lnTo>
                  <a:lnTo>
                    <a:pt x="291" y="578"/>
                  </a:lnTo>
                  <a:lnTo>
                    <a:pt x="306" y="570"/>
                  </a:lnTo>
                  <a:lnTo>
                    <a:pt x="320" y="556"/>
                  </a:lnTo>
                  <a:lnTo>
                    <a:pt x="334" y="541"/>
                  </a:lnTo>
                  <a:lnTo>
                    <a:pt x="340" y="527"/>
                  </a:lnTo>
                  <a:lnTo>
                    <a:pt x="340" y="513"/>
                  </a:lnTo>
                  <a:lnTo>
                    <a:pt x="349" y="498"/>
                  </a:lnTo>
                  <a:lnTo>
                    <a:pt x="363" y="484"/>
                  </a:lnTo>
                  <a:lnTo>
                    <a:pt x="369" y="476"/>
                  </a:lnTo>
                  <a:lnTo>
                    <a:pt x="392" y="461"/>
                  </a:lnTo>
                  <a:lnTo>
                    <a:pt x="412" y="447"/>
                  </a:lnTo>
                  <a:lnTo>
                    <a:pt x="441" y="418"/>
                  </a:lnTo>
                  <a:lnTo>
                    <a:pt x="455" y="412"/>
                  </a:lnTo>
                  <a:lnTo>
                    <a:pt x="476" y="404"/>
                  </a:lnTo>
                  <a:lnTo>
                    <a:pt x="504" y="404"/>
                  </a:lnTo>
                  <a:lnTo>
                    <a:pt x="527" y="404"/>
                  </a:lnTo>
                  <a:lnTo>
                    <a:pt x="547" y="396"/>
                  </a:lnTo>
                  <a:lnTo>
                    <a:pt x="584" y="390"/>
                  </a:lnTo>
                  <a:lnTo>
                    <a:pt x="605" y="390"/>
                  </a:lnTo>
                  <a:lnTo>
                    <a:pt x="625" y="390"/>
                  </a:lnTo>
                  <a:lnTo>
                    <a:pt x="640" y="381"/>
                  </a:lnTo>
                  <a:lnTo>
                    <a:pt x="648" y="381"/>
                  </a:lnTo>
                  <a:lnTo>
                    <a:pt x="662" y="367"/>
                  </a:lnTo>
                  <a:lnTo>
                    <a:pt x="668" y="361"/>
                  </a:lnTo>
                  <a:lnTo>
                    <a:pt x="677" y="347"/>
                  </a:lnTo>
                  <a:lnTo>
                    <a:pt x="691" y="338"/>
                  </a:lnTo>
                  <a:lnTo>
                    <a:pt x="697" y="332"/>
                  </a:lnTo>
                  <a:lnTo>
                    <a:pt x="697" y="318"/>
                  </a:lnTo>
                  <a:lnTo>
                    <a:pt x="705" y="303"/>
                  </a:lnTo>
                  <a:lnTo>
                    <a:pt x="705" y="289"/>
                  </a:lnTo>
                  <a:lnTo>
                    <a:pt x="711" y="267"/>
                  </a:lnTo>
                  <a:lnTo>
                    <a:pt x="711" y="252"/>
                  </a:lnTo>
                  <a:lnTo>
                    <a:pt x="726" y="238"/>
                  </a:lnTo>
                  <a:lnTo>
                    <a:pt x="734" y="238"/>
                  </a:lnTo>
                  <a:lnTo>
                    <a:pt x="748" y="224"/>
                  </a:lnTo>
                  <a:lnTo>
                    <a:pt x="754" y="215"/>
                  </a:lnTo>
                  <a:lnTo>
                    <a:pt x="761" y="215"/>
                  </a:lnTo>
                  <a:lnTo>
                    <a:pt x="769" y="224"/>
                  </a:lnTo>
                  <a:lnTo>
                    <a:pt x="775" y="230"/>
                  </a:lnTo>
                  <a:lnTo>
                    <a:pt x="783" y="244"/>
                  </a:lnTo>
                  <a:lnTo>
                    <a:pt x="783" y="258"/>
                  </a:lnTo>
                  <a:lnTo>
                    <a:pt x="798" y="289"/>
                  </a:lnTo>
                  <a:lnTo>
                    <a:pt x="804" y="295"/>
                  </a:lnTo>
                  <a:lnTo>
                    <a:pt x="832" y="295"/>
                  </a:lnTo>
                  <a:lnTo>
                    <a:pt x="855" y="303"/>
                  </a:lnTo>
                  <a:lnTo>
                    <a:pt x="890" y="295"/>
                  </a:lnTo>
                  <a:lnTo>
                    <a:pt x="912" y="295"/>
                  </a:lnTo>
                  <a:lnTo>
                    <a:pt x="939" y="289"/>
                  </a:lnTo>
                  <a:lnTo>
                    <a:pt x="953" y="273"/>
                  </a:lnTo>
                  <a:lnTo>
                    <a:pt x="1062" y="318"/>
                  </a:lnTo>
                  <a:lnTo>
                    <a:pt x="1183" y="252"/>
                  </a:lnTo>
                  <a:lnTo>
                    <a:pt x="1261" y="166"/>
                  </a:lnTo>
                  <a:lnTo>
                    <a:pt x="1275" y="166"/>
                  </a:lnTo>
                  <a:lnTo>
                    <a:pt x="1290" y="158"/>
                  </a:lnTo>
                  <a:lnTo>
                    <a:pt x="1310" y="158"/>
                  </a:lnTo>
                  <a:lnTo>
                    <a:pt x="1324" y="150"/>
                  </a:lnTo>
                  <a:lnTo>
                    <a:pt x="1333" y="135"/>
                  </a:lnTo>
                  <a:lnTo>
                    <a:pt x="1339" y="129"/>
                  </a:lnTo>
                  <a:lnTo>
                    <a:pt x="1339" y="115"/>
                  </a:lnTo>
                  <a:lnTo>
                    <a:pt x="1347" y="92"/>
                  </a:lnTo>
                  <a:lnTo>
                    <a:pt x="1347" y="78"/>
                  </a:lnTo>
                  <a:lnTo>
                    <a:pt x="1347" y="72"/>
                  </a:lnTo>
                  <a:lnTo>
                    <a:pt x="1347" y="64"/>
                  </a:lnTo>
                  <a:lnTo>
                    <a:pt x="1390" y="12"/>
                  </a:lnTo>
                  <a:lnTo>
                    <a:pt x="1396" y="12"/>
                  </a:lnTo>
                  <a:lnTo>
                    <a:pt x="1404" y="12"/>
                  </a:lnTo>
                  <a:lnTo>
                    <a:pt x="1410" y="6"/>
                  </a:lnTo>
                  <a:lnTo>
                    <a:pt x="1431" y="6"/>
                  </a:lnTo>
                  <a:lnTo>
                    <a:pt x="1431" y="0"/>
                  </a:lnTo>
                  <a:lnTo>
                    <a:pt x="1460" y="0"/>
                  </a:lnTo>
                  <a:lnTo>
                    <a:pt x="1540" y="6"/>
                  </a:lnTo>
                  <a:lnTo>
                    <a:pt x="1531" y="21"/>
                  </a:lnTo>
                  <a:lnTo>
                    <a:pt x="1525" y="27"/>
                  </a:lnTo>
                  <a:lnTo>
                    <a:pt x="1511" y="35"/>
                  </a:lnTo>
                  <a:lnTo>
                    <a:pt x="1497" y="43"/>
                  </a:lnTo>
                  <a:lnTo>
                    <a:pt x="1488" y="49"/>
                  </a:lnTo>
                  <a:lnTo>
                    <a:pt x="1474" y="49"/>
                  </a:lnTo>
                  <a:lnTo>
                    <a:pt x="1454" y="57"/>
                  </a:lnTo>
                  <a:lnTo>
                    <a:pt x="1445" y="57"/>
                  </a:lnTo>
                  <a:lnTo>
                    <a:pt x="1431" y="64"/>
                  </a:lnTo>
                  <a:lnTo>
                    <a:pt x="1425" y="72"/>
                  </a:lnTo>
                  <a:lnTo>
                    <a:pt x="1410" y="86"/>
                  </a:lnTo>
                  <a:lnTo>
                    <a:pt x="1410" y="92"/>
                  </a:lnTo>
                  <a:lnTo>
                    <a:pt x="1410" y="107"/>
                  </a:lnTo>
                  <a:lnTo>
                    <a:pt x="1410" y="115"/>
                  </a:lnTo>
                  <a:lnTo>
                    <a:pt x="1417" y="129"/>
                  </a:lnTo>
                  <a:lnTo>
                    <a:pt x="1425" y="135"/>
                  </a:lnTo>
                  <a:lnTo>
                    <a:pt x="1425" y="144"/>
                  </a:lnTo>
                  <a:lnTo>
                    <a:pt x="1425" y="150"/>
                  </a:lnTo>
                  <a:lnTo>
                    <a:pt x="1431" y="150"/>
                  </a:lnTo>
                  <a:lnTo>
                    <a:pt x="1439" y="150"/>
                  </a:lnTo>
                  <a:lnTo>
                    <a:pt x="1445" y="150"/>
                  </a:lnTo>
                  <a:lnTo>
                    <a:pt x="1454" y="144"/>
                  </a:lnTo>
                  <a:lnTo>
                    <a:pt x="1468" y="135"/>
                  </a:lnTo>
                  <a:lnTo>
                    <a:pt x="1474" y="129"/>
                  </a:lnTo>
                  <a:lnTo>
                    <a:pt x="1482" y="121"/>
                  </a:lnTo>
                  <a:lnTo>
                    <a:pt x="1488" y="121"/>
                  </a:lnTo>
                  <a:lnTo>
                    <a:pt x="1497" y="121"/>
                  </a:lnTo>
                  <a:lnTo>
                    <a:pt x="1503" y="121"/>
                  </a:lnTo>
                  <a:lnTo>
                    <a:pt x="1511" y="121"/>
                  </a:lnTo>
                  <a:lnTo>
                    <a:pt x="1511" y="129"/>
                  </a:lnTo>
                  <a:lnTo>
                    <a:pt x="1517" y="144"/>
                  </a:lnTo>
                  <a:lnTo>
                    <a:pt x="1517" y="150"/>
                  </a:lnTo>
                  <a:lnTo>
                    <a:pt x="1511" y="158"/>
                  </a:lnTo>
                  <a:lnTo>
                    <a:pt x="1511" y="166"/>
                  </a:lnTo>
                  <a:lnTo>
                    <a:pt x="1503" y="180"/>
                  </a:lnTo>
                  <a:lnTo>
                    <a:pt x="1497" y="187"/>
                  </a:lnTo>
                  <a:lnTo>
                    <a:pt x="1497" y="195"/>
                  </a:lnTo>
                  <a:lnTo>
                    <a:pt x="1488" y="209"/>
                  </a:lnTo>
                  <a:lnTo>
                    <a:pt x="1488" y="224"/>
                  </a:lnTo>
                  <a:lnTo>
                    <a:pt x="1488" y="244"/>
                  </a:lnTo>
                  <a:lnTo>
                    <a:pt x="1488" y="267"/>
                  </a:lnTo>
                  <a:lnTo>
                    <a:pt x="1497" y="281"/>
                  </a:lnTo>
                  <a:lnTo>
                    <a:pt x="1497" y="289"/>
                  </a:lnTo>
                  <a:lnTo>
                    <a:pt x="1511" y="310"/>
                  </a:lnTo>
                  <a:lnTo>
                    <a:pt x="1525" y="310"/>
                  </a:lnTo>
                  <a:lnTo>
                    <a:pt x="1540" y="318"/>
                  </a:lnTo>
                  <a:lnTo>
                    <a:pt x="1560" y="324"/>
                  </a:lnTo>
                  <a:lnTo>
                    <a:pt x="1581" y="332"/>
                  </a:lnTo>
                  <a:lnTo>
                    <a:pt x="1595" y="347"/>
                  </a:lnTo>
                  <a:lnTo>
                    <a:pt x="1618" y="353"/>
                  </a:lnTo>
                  <a:lnTo>
                    <a:pt x="1632" y="367"/>
                  </a:lnTo>
                  <a:lnTo>
                    <a:pt x="1646" y="381"/>
                  </a:lnTo>
                  <a:lnTo>
                    <a:pt x="1661" y="390"/>
                  </a:lnTo>
                  <a:lnTo>
                    <a:pt x="1667" y="390"/>
                  </a:lnTo>
                  <a:lnTo>
                    <a:pt x="1689" y="396"/>
                  </a:lnTo>
                  <a:lnTo>
                    <a:pt x="1704" y="404"/>
                  </a:lnTo>
                  <a:lnTo>
                    <a:pt x="1718" y="412"/>
                  </a:lnTo>
                  <a:lnTo>
                    <a:pt x="1732" y="418"/>
                  </a:lnTo>
                  <a:lnTo>
                    <a:pt x="1745" y="418"/>
                  </a:lnTo>
                  <a:lnTo>
                    <a:pt x="1759" y="418"/>
                  </a:lnTo>
                  <a:lnTo>
                    <a:pt x="1773" y="412"/>
                  </a:lnTo>
                  <a:lnTo>
                    <a:pt x="1782" y="396"/>
                  </a:lnTo>
                  <a:lnTo>
                    <a:pt x="1796" y="375"/>
                  </a:lnTo>
                  <a:lnTo>
                    <a:pt x="1796" y="353"/>
                  </a:lnTo>
                  <a:lnTo>
                    <a:pt x="1796" y="332"/>
                  </a:lnTo>
                  <a:lnTo>
                    <a:pt x="1802" y="318"/>
                  </a:lnTo>
                  <a:lnTo>
                    <a:pt x="1802" y="303"/>
                  </a:lnTo>
                  <a:lnTo>
                    <a:pt x="1810" y="281"/>
                  </a:lnTo>
                  <a:lnTo>
                    <a:pt x="1816" y="258"/>
                  </a:lnTo>
                  <a:lnTo>
                    <a:pt x="1825" y="238"/>
                  </a:lnTo>
                  <a:lnTo>
                    <a:pt x="1825" y="215"/>
                  </a:lnTo>
                  <a:lnTo>
                    <a:pt x="1831" y="201"/>
                  </a:lnTo>
                  <a:lnTo>
                    <a:pt x="1845" y="195"/>
                  </a:lnTo>
                  <a:lnTo>
                    <a:pt x="1845" y="187"/>
                  </a:lnTo>
                  <a:lnTo>
                    <a:pt x="1859" y="195"/>
                  </a:lnTo>
                  <a:lnTo>
                    <a:pt x="1868" y="209"/>
                  </a:lnTo>
                  <a:lnTo>
                    <a:pt x="1874" y="224"/>
                  </a:lnTo>
                  <a:lnTo>
                    <a:pt x="1882" y="238"/>
                  </a:lnTo>
                  <a:lnTo>
                    <a:pt x="1888" y="252"/>
                  </a:lnTo>
                  <a:lnTo>
                    <a:pt x="1909" y="258"/>
                  </a:lnTo>
                  <a:lnTo>
                    <a:pt x="1923" y="267"/>
                  </a:lnTo>
                  <a:lnTo>
                    <a:pt x="1937" y="273"/>
                  </a:lnTo>
                  <a:lnTo>
                    <a:pt x="1946" y="281"/>
                  </a:lnTo>
                  <a:lnTo>
                    <a:pt x="1960" y="295"/>
                  </a:lnTo>
                  <a:lnTo>
                    <a:pt x="1966" y="310"/>
                  </a:lnTo>
                  <a:lnTo>
                    <a:pt x="1974" y="332"/>
                  </a:lnTo>
                  <a:lnTo>
                    <a:pt x="1974" y="338"/>
                  </a:lnTo>
                  <a:lnTo>
                    <a:pt x="1974" y="361"/>
                  </a:lnTo>
                  <a:lnTo>
                    <a:pt x="1974" y="375"/>
                  </a:lnTo>
                  <a:lnTo>
                    <a:pt x="1966" y="390"/>
                  </a:lnTo>
                  <a:lnTo>
                    <a:pt x="1960" y="404"/>
                  </a:lnTo>
                  <a:lnTo>
                    <a:pt x="1952" y="418"/>
                  </a:lnTo>
                  <a:lnTo>
                    <a:pt x="1946" y="433"/>
                  </a:lnTo>
                  <a:lnTo>
                    <a:pt x="1931" y="441"/>
                  </a:lnTo>
                  <a:lnTo>
                    <a:pt x="1917" y="447"/>
                  </a:lnTo>
                  <a:lnTo>
                    <a:pt x="1902" y="455"/>
                  </a:lnTo>
                  <a:lnTo>
                    <a:pt x="1888" y="461"/>
                  </a:lnTo>
                  <a:lnTo>
                    <a:pt x="1874" y="461"/>
                  </a:lnTo>
                  <a:lnTo>
                    <a:pt x="1859" y="470"/>
                  </a:lnTo>
                  <a:lnTo>
                    <a:pt x="1845" y="476"/>
                  </a:lnTo>
                  <a:lnTo>
                    <a:pt x="1839" y="484"/>
                  </a:lnTo>
                  <a:lnTo>
                    <a:pt x="1825" y="490"/>
                  </a:lnTo>
                  <a:lnTo>
                    <a:pt x="1816" y="498"/>
                  </a:lnTo>
                  <a:lnTo>
                    <a:pt x="1816" y="504"/>
                  </a:lnTo>
                  <a:lnTo>
                    <a:pt x="1816" y="519"/>
                  </a:lnTo>
                  <a:lnTo>
                    <a:pt x="1816" y="527"/>
                  </a:lnTo>
                  <a:lnTo>
                    <a:pt x="1825" y="541"/>
                  </a:lnTo>
                  <a:lnTo>
                    <a:pt x="1825" y="556"/>
                  </a:lnTo>
                  <a:lnTo>
                    <a:pt x="1831" y="570"/>
                  </a:lnTo>
                  <a:lnTo>
                    <a:pt x="1831" y="593"/>
                  </a:lnTo>
                  <a:lnTo>
                    <a:pt x="1831" y="607"/>
                  </a:lnTo>
                  <a:lnTo>
                    <a:pt x="1839" y="621"/>
                  </a:lnTo>
                  <a:lnTo>
                    <a:pt x="1839" y="627"/>
                  </a:lnTo>
                  <a:lnTo>
                    <a:pt x="1853" y="642"/>
                  </a:lnTo>
                  <a:lnTo>
                    <a:pt x="1859" y="650"/>
                  </a:lnTo>
                  <a:lnTo>
                    <a:pt x="1874" y="658"/>
                  </a:lnTo>
                  <a:lnTo>
                    <a:pt x="1888" y="658"/>
                  </a:lnTo>
                  <a:lnTo>
                    <a:pt x="1909" y="664"/>
                  </a:lnTo>
                  <a:lnTo>
                    <a:pt x="1923" y="672"/>
                  </a:lnTo>
                  <a:lnTo>
                    <a:pt x="1937" y="672"/>
                  </a:lnTo>
                  <a:lnTo>
                    <a:pt x="1946" y="672"/>
                  </a:lnTo>
                  <a:lnTo>
                    <a:pt x="1952" y="672"/>
                  </a:lnTo>
                  <a:lnTo>
                    <a:pt x="1960" y="687"/>
                  </a:lnTo>
                  <a:lnTo>
                    <a:pt x="1952" y="693"/>
                  </a:lnTo>
                  <a:lnTo>
                    <a:pt x="1946" y="701"/>
                  </a:lnTo>
                  <a:lnTo>
                    <a:pt x="1937" y="707"/>
                  </a:lnTo>
                  <a:lnTo>
                    <a:pt x="1923" y="716"/>
                  </a:lnTo>
                  <a:lnTo>
                    <a:pt x="1909" y="722"/>
                  </a:lnTo>
                  <a:lnTo>
                    <a:pt x="1902" y="736"/>
                  </a:lnTo>
                  <a:lnTo>
                    <a:pt x="1896" y="744"/>
                  </a:lnTo>
                  <a:lnTo>
                    <a:pt x="1888" y="759"/>
                  </a:lnTo>
                  <a:lnTo>
                    <a:pt x="1882" y="773"/>
                  </a:lnTo>
                  <a:lnTo>
                    <a:pt x="1882" y="795"/>
                  </a:lnTo>
                  <a:lnTo>
                    <a:pt x="1882" y="816"/>
                  </a:lnTo>
                  <a:lnTo>
                    <a:pt x="1882" y="839"/>
                  </a:lnTo>
                  <a:lnTo>
                    <a:pt x="1882" y="853"/>
                  </a:lnTo>
                  <a:lnTo>
                    <a:pt x="1882" y="859"/>
                  </a:lnTo>
                  <a:lnTo>
                    <a:pt x="1882" y="873"/>
                  </a:lnTo>
                  <a:lnTo>
                    <a:pt x="1888" y="882"/>
                  </a:lnTo>
                  <a:lnTo>
                    <a:pt x="1896" y="888"/>
                  </a:lnTo>
                  <a:lnTo>
                    <a:pt x="1902" y="896"/>
                  </a:lnTo>
                  <a:lnTo>
                    <a:pt x="1902" y="910"/>
                  </a:lnTo>
                  <a:lnTo>
                    <a:pt x="1909" y="918"/>
                  </a:lnTo>
                  <a:lnTo>
                    <a:pt x="1909" y="933"/>
                  </a:lnTo>
                  <a:lnTo>
                    <a:pt x="1902" y="939"/>
                  </a:lnTo>
                  <a:lnTo>
                    <a:pt x="1896" y="939"/>
                  </a:lnTo>
                  <a:lnTo>
                    <a:pt x="1874" y="939"/>
                  </a:lnTo>
                  <a:lnTo>
                    <a:pt x="1853" y="939"/>
                  </a:lnTo>
                  <a:lnTo>
                    <a:pt x="1839" y="939"/>
                  </a:lnTo>
                  <a:lnTo>
                    <a:pt x="1825" y="939"/>
                  </a:lnTo>
                  <a:lnTo>
                    <a:pt x="1810" y="933"/>
                  </a:lnTo>
                  <a:lnTo>
                    <a:pt x="1788" y="933"/>
                  </a:lnTo>
                  <a:lnTo>
                    <a:pt x="1782" y="933"/>
                  </a:lnTo>
                  <a:lnTo>
                    <a:pt x="1767" y="933"/>
                  </a:lnTo>
                  <a:lnTo>
                    <a:pt x="1753" y="933"/>
                  </a:lnTo>
                  <a:lnTo>
                    <a:pt x="1745" y="939"/>
                  </a:lnTo>
                  <a:lnTo>
                    <a:pt x="1732" y="933"/>
                  </a:lnTo>
                  <a:lnTo>
                    <a:pt x="1718" y="925"/>
                  </a:lnTo>
                  <a:lnTo>
                    <a:pt x="1704" y="925"/>
                  </a:lnTo>
                  <a:lnTo>
                    <a:pt x="1624" y="925"/>
                  </a:lnTo>
                  <a:lnTo>
                    <a:pt x="1589" y="925"/>
                  </a:lnTo>
                  <a:lnTo>
                    <a:pt x="1568" y="918"/>
                  </a:lnTo>
                  <a:lnTo>
                    <a:pt x="1546" y="910"/>
                  </a:lnTo>
                  <a:lnTo>
                    <a:pt x="1531" y="896"/>
                  </a:lnTo>
                  <a:lnTo>
                    <a:pt x="1517" y="888"/>
                  </a:lnTo>
                  <a:lnTo>
                    <a:pt x="1503" y="882"/>
                  </a:lnTo>
                  <a:lnTo>
                    <a:pt x="1488" y="882"/>
                  </a:lnTo>
                  <a:lnTo>
                    <a:pt x="1474" y="873"/>
                  </a:lnTo>
                  <a:lnTo>
                    <a:pt x="1468" y="873"/>
                  </a:lnTo>
                  <a:lnTo>
                    <a:pt x="1454" y="859"/>
                  </a:lnTo>
                  <a:lnTo>
                    <a:pt x="1454" y="853"/>
                  </a:lnTo>
                  <a:lnTo>
                    <a:pt x="1460" y="845"/>
                  </a:lnTo>
                  <a:lnTo>
                    <a:pt x="1468" y="830"/>
                  </a:lnTo>
                  <a:lnTo>
                    <a:pt x="1482" y="824"/>
                  </a:lnTo>
                  <a:lnTo>
                    <a:pt x="1497" y="816"/>
                  </a:lnTo>
                  <a:lnTo>
                    <a:pt x="1511" y="810"/>
                  </a:lnTo>
                  <a:lnTo>
                    <a:pt x="1525" y="795"/>
                  </a:lnTo>
                  <a:lnTo>
                    <a:pt x="1525" y="781"/>
                  </a:lnTo>
                  <a:lnTo>
                    <a:pt x="1525" y="765"/>
                  </a:lnTo>
                  <a:lnTo>
                    <a:pt x="1511" y="744"/>
                  </a:lnTo>
                  <a:lnTo>
                    <a:pt x="1497" y="736"/>
                  </a:lnTo>
                  <a:lnTo>
                    <a:pt x="1482" y="722"/>
                  </a:lnTo>
                  <a:lnTo>
                    <a:pt x="1474" y="722"/>
                  </a:lnTo>
                  <a:lnTo>
                    <a:pt x="1460" y="707"/>
                  </a:lnTo>
                  <a:lnTo>
                    <a:pt x="1445" y="701"/>
                  </a:lnTo>
                  <a:lnTo>
                    <a:pt x="1439" y="707"/>
                  </a:lnTo>
                  <a:lnTo>
                    <a:pt x="1431" y="707"/>
                  </a:lnTo>
                  <a:lnTo>
                    <a:pt x="1417" y="716"/>
                  </a:lnTo>
                  <a:lnTo>
                    <a:pt x="1390" y="716"/>
                  </a:lnTo>
                  <a:lnTo>
                    <a:pt x="1376" y="707"/>
                  </a:lnTo>
                  <a:lnTo>
                    <a:pt x="1361" y="701"/>
                  </a:lnTo>
                  <a:lnTo>
                    <a:pt x="1347" y="693"/>
                  </a:lnTo>
                  <a:lnTo>
                    <a:pt x="1333" y="693"/>
                  </a:lnTo>
                  <a:lnTo>
                    <a:pt x="1318" y="687"/>
                  </a:lnTo>
                  <a:lnTo>
                    <a:pt x="1296" y="687"/>
                  </a:lnTo>
                  <a:lnTo>
                    <a:pt x="1290" y="687"/>
                  </a:lnTo>
                  <a:lnTo>
                    <a:pt x="1275" y="693"/>
                  </a:lnTo>
                  <a:lnTo>
                    <a:pt x="1267" y="701"/>
                  </a:lnTo>
                  <a:lnTo>
                    <a:pt x="1261" y="707"/>
                  </a:lnTo>
                  <a:lnTo>
                    <a:pt x="1253" y="722"/>
                  </a:lnTo>
                  <a:lnTo>
                    <a:pt x="1240" y="722"/>
                  </a:lnTo>
                  <a:lnTo>
                    <a:pt x="1232" y="730"/>
                  </a:lnTo>
                  <a:lnTo>
                    <a:pt x="1218" y="730"/>
                  </a:lnTo>
                  <a:lnTo>
                    <a:pt x="1212" y="730"/>
                  </a:lnTo>
                  <a:lnTo>
                    <a:pt x="1203" y="730"/>
                  </a:lnTo>
                  <a:lnTo>
                    <a:pt x="1197" y="736"/>
                  </a:lnTo>
                  <a:lnTo>
                    <a:pt x="1189" y="744"/>
                  </a:lnTo>
                  <a:lnTo>
                    <a:pt x="1183" y="765"/>
                  </a:lnTo>
                  <a:lnTo>
                    <a:pt x="1175" y="773"/>
                  </a:lnTo>
                  <a:lnTo>
                    <a:pt x="1169" y="781"/>
                  </a:lnTo>
                  <a:lnTo>
                    <a:pt x="1160" y="787"/>
                  </a:lnTo>
                  <a:lnTo>
                    <a:pt x="1146" y="787"/>
                  </a:lnTo>
                  <a:lnTo>
                    <a:pt x="1132" y="802"/>
                  </a:lnTo>
                  <a:lnTo>
                    <a:pt x="1132" y="810"/>
                  </a:lnTo>
                  <a:lnTo>
                    <a:pt x="1117" y="824"/>
                  </a:lnTo>
                  <a:lnTo>
                    <a:pt x="1117" y="830"/>
                  </a:lnTo>
                  <a:lnTo>
                    <a:pt x="1126" y="845"/>
                  </a:lnTo>
                  <a:lnTo>
                    <a:pt x="1126" y="859"/>
                  </a:lnTo>
                  <a:lnTo>
                    <a:pt x="1126" y="867"/>
                  </a:lnTo>
                  <a:lnTo>
                    <a:pt x="1126" y="882"/>
                  </a:lnTo>
                  <a:lnTo>
                    <a:pt x="1117" y="888"/>
                  </a:lnTo>
                  <a:lnTo>
                    <a:pt x="1111" y="896"/>
                  </a:lnTo>
                  <a:lnTo>
                    <a:pt x="1103" y="910"/>
                  </a:lnTo>
                  <a:lnTo>
                    <a:pt x="1089" y="918"/>
                  </a:lnTo>
                  <a:lnTo>
                    <a:pt x="1082" y="925"/>
                  </a:lnTo>
                  <a:lnTo>
                    <a:pt x="1076" y="939"/>
                  </a:lnTo>
                  <a:lnTo>
                    <a:pt x="1076" y="947"/>
                  </a:lnTo>
                  <a:lnTo>
                    <a:pt x="1076" y="953"/>
                  </a:lnTo>
                  <a:lnTo>
                    <a:pt x="1076" y="962"/>
                  </a:lnTo>
                  <a:lnTo>
                    <a:pt x="1076" y="976"/>
                  </a:lnTo>
                  <a:lnTo>
                    <a:pt x="1076" y="982"/>
                  </a:lnTo>
                  <a:lnTo>
                    <a:pt x="1076" y="990"/>
                  </a:lnTo>
                  <a:lnTo>
                    <a:pt x="1062" y="990"/>
                  </a:lnTo>
                  <a:lnTo>
                    <a:pt x="1054" y="982"/>
                  </a:lnTo>
                  <a:lnTo>
                    <a:pt x="1048" y="982"/>
                  </a:lnTo>
                  <a:lnTo>
                    <a:pt x="1039" y="976"/>
                  </a:lnTo>
                  <a:lnTo>
                    <a:pt x="1033" y="962"/>
                  </a:lnTo>
                  <a:lnTo>
                    <a:pt x="1019" y="953"/>
                  </a:lnTo>
                  <a:lnTo>
                    <a:pt x="1011" y="947"/>
                  </a:lnTo>
                  <a:lnTo>
                    <a:pt x="1005" y="939"/>
                  </a:lnTo>
                  <a:lnTo>
                    <a:pt x="1005" y="933"/>
                  </a:lnTo>
                  <a:lnTo>
                    <a:pt x="990" y="933"/>
                  </a:lnTo>
                  <a:lnTo>
                    <a:pt x="982" y="933"/>
                  </a:lnTo>
                  <a:lnTo>
                    <a:pt x="968" y="933"/>
                  </a:lnTo>
                  <a:lnTo>
                    <a:pt x="953" y="933"/>
                  </a:lnTo>
                  <a:lnTo>
                    <a:pt x="939" y="933"/>
                  </a:lnTo>
                  <a:lnTo>
                    <a:pt x="933" y="933"/>
                  </a:lnTo>
                  <a:lnTo>
                    <a:pt x="925" y="939"/>
                  </a:lnTo>
                  <a:lnTo>
                    <a:pt x="925" y="953"/>
                  </a:lnTo>
                  <a:lnTo>
                    <a:pt x="933" y="976"/>
                  </a:lnTo>
                  <a:lnTo>
                    <a:pt x="939" y="990"/>
                  </a:lnTo>
                  <a:lnTo>
                    <a:pt x="947" y="1011"/>
                  </a:lnTo>
                  <a:lnTo>
                    <a:pt x="962" y="1027"/>
                  </a:lnTo>
                  <a:lnTo>
                    <a:pt x="953" y="1027"/>
                  </a:lnTo>
                  <a:lnTo>
                    <a:pt x="947" y="1033"/>
                  </a:lnTo>
                  <a:lnTo>
                    <a:pt x="933" y="1033"/>
                  </a:lnTo>
                  <a:lnTo>
                    <a:pt x="925" y="1048"/>
                  </a:lnTo>
                  <a:lnTo>
                    <a:pt x="918" y="1062"/>
                  </a:lnTo>
                  <a:lnTo>
                    <a:pt x="912" y="1070"/>
                  </a:lnTo>
                  <a:lnTo>
                    <a:pt x="898" y="108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2" name="Group 422"/>
          <p:cNvGrpSpPr>
            <a:grpSpLocks/>
          </p:cNvGrpSpPr>
          <p:nvPr/>
        </p:nvGrpSpPr>
        <p:grpSpPr bwMode="auto">
          <a:xfrm>
            <a:off x="1249363" y="1016000"/>
            <a:ext cx="4843462" cy="5232400"/>
            <a:chOff x="787" y="640"/>
            <a:chExt cx="3051" cy="3296"/>
          </a:xfrm>
        </p:grpSpPr>
        <p:sp>
          <p:nvSpPr>
            <p:cNvPr id="75971" name="Rectangle 423"/>
            <p:cNvSpPr>
              <a:spLocks noChangeArrowheads="1"/>
            </p:cNvSpPr>
            <p:nvPr/>
          </p:nvSpPr>
          <p:spPr bwMode="auto">
            <a:xfrm>
              <a:off x="2300" y="391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72" name="Line 424"/>
            <p:cNvSpPr>
              <a:spLocks noChangeShapeType="1"/>
            </p:cNvSpPr>
            <p:nvPr/>
          </p:nvSpPr>
          <p:spPr bwMode="auto">
            <a:xfrm>
              <a:off x="2759" y="393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3" name="Freeform 425"/>
            <p:cNvSpPr>
              <a:spLocks/>
            </p:cNvSpPr>
            <p:nvPr/>
          </p:nvSpPr>
          <p:spPr bwMode="auto">
            <a:xfrm>
              <a:off x="2759" y="3930"/>
              <a:ext cx="13" cy="6"/>
            </a:xfrm>
            <a:custGeom>
              <a:avLst/>
              <a:gdLst>
                <a:gd name="T0" fmla="*/ 6 w 13"/>
                <a:gd name="T1" fmla="*/ 6 h 6"/>
                <a:gd name="T2" fmla="*/ 0 w 13"/>
                <a:gd name="T3" fmla="*/ 6 h 6"/>
                <a:gd name="T4" fmla="*/ 0 w 13"/>
                <a:gd name="T5" fmla="*/ 0 h 6"/>
                <a:gd name="T6" fmla="*/ 6 w 13"/>
                <a:gd name="T7" fmla="*/ 0 h 6"/>
                <a:gd name="T8" fmla="*/ 13 w 13"/>
                <a:gd name="T9" fmla="*/ 0 h 6"/>
                <a:gd name="T10" fmla="*/ 13 w 13"/>
                <a:gd name="T11" fmla="*/ 6 h 6"/>
                <a:gd name="T12" fmla="*/ 6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6" y="6"/>
                  </a:moveTo>
                  <a:lnTo>
                    <a:pt x="0" y="6"/>
                  </a:lnTo>
                  <a:lnTo>
                    <a:pt x="0" y="0"/>
                  </a:lnTo>
                  <a:lnTo>
                    <a:pt x="6" y="0"/>
                  </a:lnTo>
                  <a:lnTo>
                    <a:pt x="13" y="0"/>
                  </a:lnTo>
                  <a:lnTo>
                    <a:pt x="13"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5974" name="Group 426"/>
            <p:cNvGrpSpPr>
              <a:grpSpLocks/>
            </p:cNvGrpSpPr>
            <p:nvPr/>
          </p:nvGrpSpPr>
          <p:grpSpPr bwMode="auto">
            <a:xfrm>
              <a:off x="787" y="640"/>
              <a:ext cx="3001" cy="2683"/>
              <a:chOff x="787" y="640"/>
              <a:chExt cx="3001" cy="2683"/>
            </a:xfrm>
          </p:grpSpPr>
          <p:sp>
            <p:nvSpPr>
              <p:cNvPr id="76121" name="Rectangle 427"/>
              <p:cNvSpPr>
                <a:spLocks noChangeArrowheads="1"/>
              </p:cNvSpPr>
              <p:nvPr/>
            </p:nvSpPr>
            <p:spPr bwMode="auto">
              <a:xfrm>
                <a:off x="2860" y="1337"/>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6122" name="Group 428"/>
              <p:cNvGrpSpPr>
                <a:grpSpLocks/>
              </p:cNvGrpSpPr>
              <p:nvPr/>
            </p:nvGrpSpPr>
            <p:grpSpPr bwMode="auto">
              <a:xfrm>
                <a:off x="2835" y="3116"/>
                <a:ext cx="109" cy="207"/>
                <a:chOff x="2835" y="3116"/>
                <a:chExt cx="109" cy="207"/>
              </a:xfrm>
            </p:grpSpPr>
            <p:sp>
              <p:nvSpPr>
                <p:cNvPr id="76245" name="Line 429"/>
                <p:cNvSpPr>
                  <a:spLocks noChangeShapeType="1"/>
                </p:cNvSpPr>
                <p:nvPr/>
              </p:nvSpPr>
              <p:spPr bwMode="auto">
                <a:xfrm flipV="1">
                  <a:off x="2841" y="3116"/>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6" name="Line 430"/>
                <p:cNvSpPr>
                  <a:spLocks noChangeShapeType="1"/>
                </p:cNvSpPr>
                <p:nvPr/>
              </p:nvSpPr>
              <p:spPr bwMode="auto">
                <a:xfrm flipV="1">
                  <a:off x="2835" y="3128"/>
                  <a:ext cx="64"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7" name="Line 431"/>
                <p:cNvSpPr>
                  <a:spLocks noChangeShapeType="1"/>
                </p:cNvSpPr>
                <p:nvPr/>
              </p:nvSpPr>
              <p:spPr bwMode="auto">
                <a:xfrm flipV="1">
                  <a:off x="2841" y="3149"/>
                  <a:ext cx="64"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8" name="Line 432"/>
                <p:cNvSpPr>
                  <a:spLocks noChangeShapeType="1"/>
                </p:cNvSpPr>
                <p:nvPr/>
              </p:nvSpPr>
              <p:spPr bwMode="auto">
                <a:xfrm flipV="1">
                  <a:off x="2841" y="3169"/>
                  <a:ext cx="70"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9" name="Line 433"/>
                <p:cNvSpPr>
                  <a:spLocks noChangeShapeType="1"/>
                </p:cNvSpPr>
                <p:nvPr/>
              </p:nvSpPr>
              <p:spPr bwMode="auto">
                <a:xfrm flipV="1">
                  <a:off x="2847" y="3190"/>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0" name="Line 434"/>
                <p:cNvSpPr>
                  <a:spLocks noChangeShapeType="1"/>
                </p:cNvSpPr>
                <p:nvPr/>
              </p:nvSpPr>
              <p:spPr bwMode="auto">
                <a:xfrm flipV="1">
                  <a:off x="2854" y="3210"/>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1" name="Line 435"/>
                <p:cNvSpPr>
                  <a:spLocks noChangeShapeType="1"/>
                </p:cNvSpPr>
                <p:nvPr/>
              </p:nvSpPr>
              <p:spPr bwMode="auto">
                <a:xfrm flipV="1">
                  <a:off x="2862" y="3229"/>
                  <a:ext cx="76" cy="4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2" name="Line 436"/>
                <p:cNvSpPr>
                  <a:spLocks noChangeShapeType="1"/>
                </p:cNvSpPr>
                <p:nvPr/>
              </p:nvSpPr>
              <p:spPr bwMode="auto">
                <a:xfrm flipV="1">
                  <a:off x="2874" y="3257"/>
                  <a:ext cx="70"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3" name="Line 437"/>
                <p:cNvSpPr>
                  <a:spLocks noChangeShapeType="1"/>
                </p:cNvSpPr>
                <p:nvPr/>
              </p:nvSpPr>
              <p:spPr bwMode="auto">
                <a:xfrm flipV="1">
                  <a:off x="2895" y="3284"/>
                  <a:ext cx="49"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4" name="Line 438"/>
                <p:cNvSpPr>
                  <a:spLocks noChangeShapeType="1"/>
                </p:cNvSpPr>
                <p:nvPr/>
              </p:nvSpPr>
              <p:spPr bwMode="auto">
                <a:xfrm flipV="1">
                  <a:off x="2919" y="3311"/>
                  <a:ext cx="25"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123" name="Rectangle 439"/>
              <p:cNvSpPr>
                <a:spLocks noChangeArrowheads="1"/>
              </p:cNvSpPr>
              <p:nvPr/>
            </p:nvSpPr>
            <p:spPr bwMode="auto">
              <a:xfrm>
                <a:off x="3780" y="1437"/>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6124" name="Group 440"/>
              <p:cNvGrpSpPr>
                <a:grpSpLocks/>
              </p:cNvGrpSpPr>
              <p:nvPr/>
            </p:nvGrpSpPr>
            <p:grpSpPr bwMode="auto">
              <a:xfrm>
                <a:off x="787" y="640"/>
                <a:ext cx="1599" cy="1293"/>
                <a:chOff x="787" y="640"/>
                <a:chExt cx="1599" cy="1293"/>
              </a:xfrm>
            </p:grpSpPr>
            <p:sp>
              <p:nvSpPr>
                <p:cNvPr id="76125" name="Line 441"/>
                <p:cNvSpPr>
                  <a:spLocks noChangeShapeType="1"/>
                </p:cNvSpPr>
                <p:nvPr/>
              </p:nvSpPr>
              <p:spPr bwMode="auto">
                <a:xfrm flipV="1">
                  <a:off x="1259" y="1283"/>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6" name="Freeform 442"/>
                <p:cNvSpPr>
                  <a:spLocks/>
                </p:cNvSpPr>
                <p:nvPr/>
              </p:nvSpPr>
              <p:spPr bwMode="auto">
                <a:xfrm>
                  <a:off x="1193" y="1183"/>
                  <a:ext cx="117" cy="121"/>
                </a:xfrm>
                <a:custGeom>
                  <a:avLst/>
                  <a:gdLst>
                    <a:gd name="T0" fmla="*/ 53 w 117"/>
                    <a:gd name="T1" fmla="*/ 121 h 121"/>
                    <a:gd name="T2" fmla="*/ 39 w 117"/>
                    <a:gd name="T3" fmla="*/ 121 h 121"/>
                    <a:gd name="T4" fmla="*/ 33 w 117"/>
                    <a:gd name="T5" fmla="*/ 115 h 121"/>
                    <a:gd name="T6" fmla="*/ 27 w 117"/>
                    <a:gd name="T7" fmla="*/ 106 h 121"/>
                    <a:gd name="T8" fmla="*/ 21 w 117"/>
                    <a:gd name="T9" fmla="*/ 100 h 121"/>
                    <a:gd name="T10" fmla="*/ 12 w 117"/>
                    <a:gd name="T11" fmla="*/ 94 h 121"/>
                    <a:gd name="T12" fmla="*/ 6 w 117"/>
                    <a:gd name="T13" fmla="*/ 88 h 121"/>
                    <a:gd name="T14" fmla="*/ 0 w 117"/>
                    <a:gd name="T15" fmla="*/ 80 h 121"/>
                    <a:gd name="T16" fmla="*/ 0 w 117"/>
                    <a:gd name="T17" fmla="*/ 68 h 121"/>
                    <a:gd name="T18" fmla="*/ 0 w 117"/>
                    <a:gd name="T19" fmla="*/ 53 h 121"/>
                    <a:gd name="T20" fmla="*/ 0 w 117"/>
                    <a:gd name="T21" fmla="*/ 41 h 121"/>
                    <a:gd name="T22" fmla="*/ 6 w 117"/>
                    <a:gd name="T23" fmla="*/ 33 h 121"/>
                    <a:gd name="T24" fmla="*/ 12 w 117"/>
                    <a:gd name="T25" fmla="*/ 27 h 121"/>
                    <a:gd name="T26" fmla="*/ 21 w 117"/>
                    <a:gd name="T27" fmla="*/ 20 h 121"/>
                    <a:gd name="T28" fmla="*/ 27 w 117"/>
                    <a:gd name="T29" fmla="*/ 14 h 121"/>
                    <a:gd name="T30" fmla="*/ 33 w 117"/>
                    <a:gd name="T31" fmla="*/ 6 h 121"/>
                    <a:gd name="T32" fmla="*/ 47 w 117"/>
                    <a:gd name="T33" fmla="*/ 6 h 121"/>
                    <a:gd name="T34" fmla="*/ 53 w 117"/>
                    <a:gd name="T35" fmla="*/ 0 h 121"/>
                    <a:gd name="T36" fmla="*/ 66 w 117"/>
                    <a:gd name="T37" fmla="*/ 0 h 121"/>
                    <a:gd name="T38" fmla="*/ 72 w 117"/>
                    <a:gd name="T39" fmla="*/ 6 h 121"/>
                    <a:gd name="T40" fmla="*/ 84 w 117"/>
                    <a:gd name="T41" fmla="*/ 6 h 121"/>
                    <a:gd name="T42" fmla="*/ 92 w 117"/>
                    <a:gd name="T43" fmla="*/ 14 h 121"/>
                    <a:gd name="T44" fmla="*/ 99 w 117"/>
                    <a:gd name="T45" fmla="*/ 20 h 121"/>
                    <a:gd name="T46" fmla="*/ 105 w 117"/>
                    <a:gd name="T47" fmla="*/ 27 h 121"/>
                    <a:gd name="T48" fmla="*/ 111 w 117"/>
                    <a:gd name="T49" fmla="*/ 33 h 121"/>
                    <a:gd name="T50" fmla="*/ 111 w 117"/>
                    <a:gd name="T51" fmla="*/ 47 h 121"/>
                    <a:gd name="T52" fmla="*/ 117 w 117"/>
                    <a:gd name="T53" fmla="*/ 53 h 121"/>
                    <a:gd name="T54" fmla="*/ 117 w 117"/>
                    <a:gd name="T55" fmla="*/ 68 h 121"/>
                    <a:gd name="T56" fmla="*/ 111 w 117"/>
                    <a:gd name="T57" fmla="*/ 74 h 121"/>
                    <a:gd name="T58" fmla="*/ 111 w 117"/>
                    <a:gd name="T59" fmla="*/ 88 h 121"/>
                    <a:gd name="T60" fmla="*/ 105 w 117"/>
                    <a:gd name="T61" fmla="*/ 94 h 121"/>
                    <a:gd name="T62" fmla="*/ 99 w 117"/>
                    <a:gd name="T63" fmla="*/ 100 h 121"/>
                    <a:gd name="T64" fmla="*/ 92 w 117"/>
                    <a:gd name="T65" fmla="*/ 106 h 121"/>
                    <a:gd name="T66" fmla="*/ 84 w 117"/>
                    <a:gd name="T67" fmla="*/ 115 h 121"/>
                    <a:gd name="T68" fmla="*/ 78 w 117"/>
                    <a:gd name="T69" fmla="*/ 121 h 121"/>
                    <a:gd name="T70" fmla="*/ 66 w 117"/>
                    <a:gd name="T71" fmla="*/ 121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7"/>
                    <a:gd name="T109" fmla="*/ 0 h 121"/>
                    <a:gd name="T110" fmla="*/ 117 w 117"/>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7" h="121">
                      <a:moveTo>
                        <a:pt x="60" y="121"/>
                      </a:moveTo>
                      <a:lnTo>
                        <a:pt x="53" y="121"/>
                      </a:lnTo>
                      <a:lnTo>
                        <a:pt x="47" y="121"/>
                      </a:lnTo>
                      <a:lnTo>
                        <a:pt x="39" y="121"/>
                      </a:lnTo>
                      <a:lnTo>
                        <a:pt x="39" y="115"/>
                      </a:lnTo>
                      <a:lnTo>
                        <a:pt x="33" y="115"/>
                      </a:lnTo>
                      <a:lnTo>
                        <a:pt x="27" y="115"/>
                      </a:lnTo>
                      <a:lnTo>
                        <a:pt x="27" y="106"/>
                      </a:lnTo>
                      <a:lnTo>
                        <a:pt x="21" y="106"/>
                      </a:lnTo>
                      <a:lnTo>
                        <a:pt x="21" y="100"/>
                      </a:lnTo>
                      <a:lnTo>
                        <a:pt x="12" y="100"/>
                      </a:lnTo>
                      <a:lnTo>
                        <a:pt x="12" y="94"/>
                      </a:lnTo>
                      <a:lnTo>
                        <a:pt x="6" y="94"/>
                      </a:lnTo>
                      <a:lnTo>
                        <a:pt x="6" y="88"/>
                      </a:lnTo>
                      <a:lnTo>
                        <a:pt x="6" y="80"/>
                      </a:lnTo>
                      <a:lnTo>
                        <a:pt x="0" y="80"/>
                      </a:lnTo>
                      <a:lnTo>
                        <a:pt x="0" y="74"/>
                      </a:lnTo>
                      <a:lnTo>
                        <a:pt x="0" y="68"/>
                      </a:lnTo>
                      <a:lnTo>
                        <a:pt x="0" y="59"/>
                      </a:lnTo>
                      <a:lnTo>
                        <a:pt x="0" y="53"/>
                      </a:lnTo>
                      <a:lnTo>
                        <a:pt x="0" y="47"/>
                      </a:lnTo>
                      <a:lnTo>
                        <a:pt x="0" y="41"/>
                      </a:lnTo>
                      <a:lnTo>
                        <a:pt x="6" y="41"/>
                      </a:lnTo>
                      <a:lnTo>
                        <a:pt x="6" y="33"/>
                      </a:lnTo>
                      <a:lnTo>
                        <a:pt x="6" y="27"/>
                      </a:lnTo>
                      <a:lnTo>
                        <a:pt x="12" y="27"/>
                      </a:lnTo>
                      <a:lnTo>
                        <a:pt x="12" y="20"/>
                      </a:lnTo>
                      <a:lnTo>
                        <a:pt x="21" y="20"/>
                      </a:lnTo>
                      <a:lnTo>
                        <a:pt x="21" y="14"/>
                      </a:lnTo>
                      <a:lnTo>
                        <a:pt x="27" y="14"/>
                      </a:lnTo>
                      <a:lnTo>
                        <a:pt x="27" y="6"/>
                      </a:lnTo>
                      <a:lnTo>
                        <a:pt x="33" y="6"/>
                      </a:lnTo>
                      <a:lnTo>
                        <a:pt x="39" y="6"/>
                      </a:lnTo>
                      <a:lnTo>
                        <a:pt x="47" y="6"/>
                      </a:lnTo>
                      <a:lnTo>
                        <a:pt x="47" y="0"/>
                      </a:lnTo>
                      <a:lnTo>
                        <a:pt x="53" y="0"/>
                      </a:lnTo>
                      <a:lnTo>
                        <a:pt x="60" y="0"/>
                      </a:lnTo>
                      <a:lnTo>
                        <a:pt x="66" y="0"/>
                      </a:lnTo>
                      <a:lnTo>
                        <a:pt x="72" y="0"/>
                      </a:lnTo>
                      <a:lnTo>
                        <a:pt x="72" y="6"/>
                      </a:lnTo>
                      <a:lnTo>
                        <a:pt x="78" y="6"/>
                      </a:lnTo>
                      <a:lnTo>
                        <a:pt x="84" y="6"/>
                      </a:lnTo>
                      <a:lnTo>
                        <a:pt x="84" y="14"/>
                      </a:lnTo>
                      <a:lnTo>
                        <a:pt x="92" y="14"/>
                      </a:lnTo>
                      <a:lnTo>
                        <a:pt x="99" y="14"/>
                      </a:lnTo>
                      <a:lnTo>
                        <a:pt x="99" y="20"/>
                      </a:lnTo>
                      <a:lnTo>
                        <a:pt x="105" y="20"/>
                      </a:lnTo>
                      <a:lnTo>
                        <a:pt x="105" y="27"/>
                      </a:lnTo>
                      <a:lnTo>
                        <a:pt x="105" y="33"/>
                      </a:lnTo>
                      <a:lnTo>
                        <a:pt x="111" y="33"/>
                      </a:lnTo>
                      <a:lnTo>
                        <a:pt x="111" y="41"/>
                      </a:lnTo>
                      <a:lnTo>
                        <a:pt x="111" y="47"/>
                      </a:lnTo>
                      <a:lnTo>
                        <a:pt x="117" y="47"/>
                      </a:lnTo>
                      <a:lnTo>
                        <a:pt x="117" y="53"/>
                      </a:lnTo>
                      <a:lnTo>
                        <a:pt x="117" y="59"/>
                      </a:lnTo>
                      <a:lnTo>
                        <a:pt x="117" y="68"/>
                      </a:lnTo>
                      <a:lnTo>
                        <a:pt x="117" y="74"/>
                      </a:lnTo>
                      <a:lnTo>
                        <a:pt x="111" y="74"/>
                      </a:lnTo>
                      <a:lnTo>
                        <a:pt x="111" y="80"/>
                      </a:lnTo>
                      <a:lnTo>
                        <a:pt x="111" y="88"/>
                      </a:lnTo>
                      <a:lnTo>
                        <a:pt x="111" y="94"/>
                      </a:lnTo>
                      <a:lnTo>
                        <a:pt x="105" y="94"/>
                      </a:lnTo>
                      <a:lnTo>
                        <a:pt x="105" y="100"/>
                      </a:lnTo>
                      <a:lnTo>
                        <a:pt x="99" y="100"/>
                      </a:lnTo>
                      <a:lnTo>
                        <a:pt x="99" y="106"/>
                      </a:lnTo>
                      <a:lnTo>
                        <a:pt x="92" y="106"/>
                      </a:lnTo>
                      <a:lnTo>
                        <a:pt x="92" y="115"/>
                      </a:lnTo>
                      <a:lnTo>
                        <a:pt x="84" y="115"/>
                      </a:lnTo>
                      <a:lnTo>
                        <a:pt x="78" y="115"/>
                      </a:lnTo>
                      <a:lnTo>
                        <a:pt x="78" y="121"/>
                      </a:lnTo>
                      <a:lnTo>
                        <a:pt x="72" y="121"/>
                      </a:lnTo>
                      <a:lnTo>
                        <a:pt x="66" y="121"/>
                      </a:lnTo>
                      <a:lnTo>
                        <a:pt x="60"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7" name="Line 443"/>
                <p:cNvSpPr>
                  <a:spLocks noChangeShapeType="1"/>
                </p:cNvSpPr>
                <p:nvPr/>
              </p:nvSpPr>
              <p:spPr bwMode="auto">
                <a:xfrm>
                  <a:off x="1082" y="1540"/>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8" name="Rectangle 444"/>
                <p:cNvSpPr>
                  <a:spLocks noChangeArrowheads="1"/>
                </p:cNvSpPr>
                <p:nvPr/>
              </p:nvSpPr>
              <p:spPr bwMode="auto">
                <a:xfrm>
                  <a:off x="1076" y="1531"/>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29" name="Freeform 445"/>
                <p:cNvSpPr>
                  <a:spLocks/>
                </p:cNvSpPr>
                <p:nvPr/>
              </p:nvSpPr>
              <p:spPr bwMode="auto">
                <a:xfrm>
                  <a:off x="1070" y="1546"/>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0" name="Rectangle 446"/>
                <p:cNvSpPr>
                  <a:spLocks noChangeArrowheads="1"/>
                </p:cNvSpPr>
                <p:nvPr/>
              </p:nvSpPr>
              <p:spPr bwMode="auto">
                <a:xfrm>
                  <a:off x="1097" y="1546"/>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31" name="Line 447"/>
                <p:cNvSpPr>
                  <a:spLocks noChangeShapeType="1"/>
                </p:cNvSpPr>
                <p:nvPr/>
              </p:nvSpPr>
              <p:spPr bwMode="auto">
                <a:xfrm flipV="1">
                  <a:off x="2204" y="1277"/>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2" name="Line 448"/>
                <p:cNvSpPr>
                  <a:spLocks noChangeShapeType="1"/>
                </p:cNvSpPr>
                <p:nvPr/>
              </p:nvSpPr>
              <p:spPr bwMode="auto">
                <a:xfrm flipV="1">
                  <a:off x="2198" y="1283"/>
                  <a:ext cx="51"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3" name="Line 449"/>
                <p:cNvSpPr>
                  <a:spLocks noChangeShapeType="1"/>
                </p:cNvSpPr>
                <p:nvPr/>
              </p:nvSpPr>
              <p:spPr bwMode="auto">
                <a:xfrm flipV="1">
                  <a:off x="2191" y="1310"/>
                  <a:ext cx="64"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4" name="Line 450"/>
                <p:cNvSpPr>
                  <a:spLocks noChangeShapeType="1"/>
                </p:cNvSpPr>
                <p:nvPr/>
              </p:nvSpPr>
              <p:spPr bwMode="auto">
                <a:xfrm flipV="1">
                  <a:off x="2159" y="1322"/>
                  <a:ext cx="110"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5" name="Line 451"/>
                <p:cNvSpPr>
                  <a:spLocks noChangeShapeType="1"/>
                </p:cNvSpPr>
                <p:nvPr/>
              </p:nvSpPr>
              <p:spPr bwMode="auto">
                <a:xfrm flipV="1">
                  <a:off x="2146" y="1343"/>
                  <a:ext cx="136"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6" name="Line 452"/>
                <p:cNvSpPr>
                  <a:spLocks noChangeShapeType="1"/>
                </p:cNvSpPr>
                <p:nvPr/>
              </p:nvSpPr>
              <p:spPr bwMode="auto">
                <a:xfrm flipV="1">
                  <a:off x="2132" y="1357"/>
                  <a:ext cx="170" cy="10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7" name="Line 453"/>
                <p:cNvSpPr>
                  <a:spLocks noChangeShapeType="1"/>
                </p:cNvSpPr>
                <p:nvPr/>
              </p:nvSpPr>
              <p:spPr bwMode="auto">
                <a:xfrm flipV="1">
                  <a:off x="2132" y="1369"/>
                  <a:ext cx="189" cy="1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8" name="Line 454"/>
                <p:cNvSpPr>
                  <a:spLocks noChangeShapeType="1"/>
                </p:cNvSpPr>
                <p:nvPr/>
              </p:nvSpPr>
              <p:spPr bwMode="auto">
                <a:xfrm flipV="1">
                  <a:off x="2066" y="1470"/>
                  <a:ext cx="138" cy="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9" name="Line 455"/>
                <p:cNvSpPr>
                  <a:spLocks noChangeShapeType="1"/>
                </p:cNvSpPr>
                <p:nvPr/>
              </p:nvSpPr>
              <p:spPr bwMode="auto">
                <a:xfrm flipV="1">
                  <a:off x="2066" y="1490"/>
                  <a:ext cx="144"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0" name="Line 456"/>
                <p:cNvSpPr>
                  <a:spLocks noChangeShapeType="1"/>
                </p:cNvSpPr>
                <p:nvPr/>
              </p:nvSpPr>
              <p:spPr bwMode="auto">
                <a:xfrm flipV="1">
                  <a:off x="2073" y="1505"/>
                  <a:ext cx="155"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1" name="Line 457"/>
                <p:cNvSpPr>
                  <a:spLocks noChangeShapeType="1"/>
                </p:cNvSpPr>
                <p:nvPr/>
              </p:nvSpPr>
              <p:spPr bwMode="auto">
                <a:xfrm flipV="1">
                  <a:off x="2087" y="1525"/>
                  <a:ext cx="15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2" name="Freeform 458"/>
                <p:cNvSpPr>
                  <a:spLocks/>
                </p:cNvSpPr>
                <p:nvPr/>
              </p:nvSpPr>
              <p:spPr bwMode="auto">
                <a:xfrm>
                  <a:off x="2066" y="1277"/>
                  <a:ext cx="261" cy="355"/>
                </a:xfrm>
                <a:custGeom>
                  <a:avLst/>
                  <a:gdLst>
                    <a:gd name="T0" fmla="*/ 33 w 261"/>
                    <a:gd name="T1" fmla="*/ 349 h 355"/>
                    <a:gd name="T2" fmla="*/ 19 w 261"/>
                    <a:gd name="T3" fmla="*/ 343 h 355"/>
                    <a:gd name="T4" fmla="*/ 7 w 261"/>
                    <a:gd name="T5" fmla="*/ 328 h 355"/>
                    <a:gd name="T6" fmla="*/ 0 w 261"/>
                    <a:gd name="T7" fmla="*/ 308 h 355"/>
                    <a:gd name="T8" fmla="*/ 0 w 261"/>
                    <a:gd name="T9" fmla="*/ 281 h 355"/>
                    <a:gd name="T10" fmla="*/ 0 w 261"/>
                    <a:gd name="T11" fmla="*/ 267 h 355"/>
                    <a:gd name="T12" fmla="*/ 0 w 261"/>
                    <a:gd name="T13" fmla="*/ 254 h 355"/>
                    <a:gd name="T14" fmla="*/ 13 w 261"/>
                    <a:gd name="T15" fmla="*/ 240 h 355"/>
                    <a:gd name="T16" fmla="*/ 25 w 261"/>
                    <a:gd name="T17" fmla="*/ 234 h 355"/>
                    <a:gd name="T18" fmla="*/ 60 w 261"/>
                    <a:gd name="T19" fmla="*/ 215 h 355"/>
                    <a:gd name="T20" fmla="*/ 66 w 261"/>
                    <a:gd name="T21" fmla="*/ 201 h 355"/>
                    <a:gd name="T22" fmla="*/ 66 w 261"/>
                    <a:gd name="T23" fmla="*/ 174 h 355"/>
                    <a:gd name="T24" fmla="*/ 72 w 261"/>
                    <a:gd name="T25" fmla="*/ 160 h 355"/>
                    <a:gd name="T26" fmla="*/ 78 w 261"/>
                    <a:gd name="T27" fmla="*/ 148 h 355"/>
                    <a:gd name="T28" fmla="*/ 84 w 261"/>
                    <a:gd name="T29" fmla="*/ 121 h 355"/>
                    <a:gd name="T30" fmla="*/ 97 w 261"/>
                    <a:gd name="T31" fmla="*/ 115 h 355"/>
                    <a:gd name="T32" fmla="*/ 111 w 261"/>
                    <a:gd name="T33" fmla="*/ 94 h 355"/>
                    <a:gd name="T34" fmla="*/ 123 w 261"/>
                    <a:gd name="T35" fmla="*/ 66 h 355"/>
                    <a:gd name="T36" fmla="*/ 138 w 261"/>
                    <a:gd name="T37" fmla="*/ 33 h 355"/>
                    <a:gd name="T38" fmla="*/ 138 w 261"/>
                    <a:gd name="T39" fmla="*/ 6 h 355"/>
                    <a:gd name="T40" fmla="*/ 144 w 261"/>
                    <a:gd name="T41" fmla="*/ 0 h 355"/>
                    <a:gd name="T42" fmla="*/ 177 w 261"/>
                    <a:gd name="T43" fmla="*/ 0 h 355"/>
                    <a:gd name="T44" fmla="*/ 183 w 261"/>
                    <a:gd name="T45" fmla="*/ 12 h 355"/>
                    <a:gd name="T46" fmla="*/ 197 w 261"/>
                    <a:gd name="T47" fmla="*/ 39 h 355"/>
                    <a:gd name="T48" fmla="*/ 224 w 261"/>
                    <a:gd name="T49" fmla="*/ 66 h 355"/>
                    <a:gd name="T50" fmla="*/ 248 w 261"/>
                    <a:gd name="T51" fmla="*/ 86 h 355"/>
                    <a:gd name="T52" fmla="*/ 261 w 261"/>
                    <a:gd name="T53" fmla="*/ 94 h 355"/>
                    <a:gd name="T54" fmla="*/ 255 w 261"/>
                    <a:gd name="T55" fmla="*/ 107 h 355"/>
                    <a:gd name="T56" fmla="*/ 248 w 261"/>
                    <a:gd name="T57" fmla="*/ 115 h 355"/>
                    <a:gd name="T58" fmla="*/ 236 w 261"/>
                    <a:gd name="T59" fmla="*/ 127 h 355"/>
                    <a:gd name="T60" fmla="*/ 216 w 261"/>
                    <a:gd name="T61" fmla="*/ 133 h 355"/>
                    <a:gd name="T62" fmla="*/ 203 w 261"/>
                    <a:gd name="T63" fmla="*/ 140 h 355"/>
                    <a:gd name="T64" fmla="*/ 177 w 261"/>
                    <a:gd name="T65" fmla="*/ 154 h 355"/>
                    <a:gd name="T66" fmla="*/ 144 w 261"/>
                    <a:gd name="T67" fmla="*/ 166 h 355"/>
                    <a:gd name="T68" fmla="*/ 138 w 261"/>
                    <a:gd name="T69" fmla="*/ 181 h 355"/>
                    <a:gd name="T70" fmla="*/ 138 w 261"/>
                    <a:gd name="T71" fmla="*/ 193 h 355"/>
                    <a:gd name="T72" fmla="*/ 144 w 261"/>
                    <a:gd name="T73" fmla="*/ 207 h 355"/>
                    <a:gd name="T74" fmla="*/ 164 w 261"/>
                    <a:gd name="T75" fmla="*/ 222 h 355"/>
                    <a:gd name="T76" fmla="*/ 177 w 261"/>
                    <a:gd name="T77" fmla="*/ 234 h 355"/>
                    <a:gd name="T78" fmla="*/ 177 w 261"/>
                    <a:gd name="T79" fmla="*/ 248 h 355"/>
                    <a:gd name="T80" fmla="*/ 171 w 261"/>
                    <a:gd name="T81" fmla="*/ 261 h 355"/>
                    <a:gd name="T82" fmla="*/ 156 w 261"/>
                    <a:gd name="T83" fmla="*/ 275 h 355"/>
                    <a:gd name="T84" fmla="*/ 144 w 261"/>
                    <a:gd name="T85" fmla="*/ 281 h 355"/>
                    <a:gd name="T86" fmla="*/ 130 w 261"/>
                    <a:gd name="T87" fmla="*/ 287 h 355"/>
                    <a:gd name="T88" fmla="*/ 111 w 261"/>
                    <a:gd name="T89" fmla="*/ 293 h 355"/>
                    <a:gd name="T90" fmla="*/ 84 w 261"/>
                    <a:gd name="T91" fmla="*/ 308 h 355"/>
                    <a:gd name="T92" fmla="*/ 72 w 261"/>
                    <a:gd name="T93" fmla="*/ 322 h 355"/>
                    <a:gd name="T94" fmla="*/ 60 w 261"/>
                    <a:gd name="T95" fmla="*/ 328 h 355"/>
                    <a:gd name="T96" fmla="*/ 46 w 261"/>
                    <a:gd name="T97" fmla="*/ 343 h 355"/>
                    <a:gd name="T98" fmla="*/ 39 w 261"/>
                    <a:gd name="T99" fmla="*/ 355 h 3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1"/>
                    <a:gd name="T151" fmla="*/ 0 h 355"/>
                    <a:gd name="T152" fmla="*/ 261 w 261"/>
                    <a:gd name="T153" fmla="*/ 355 h 3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1" h="355">
                      <a:moveTo>
                        <a:pt x="39" y="355"/>
                      </a:moveTo>
                      <a:lnTo>
                        <a:pt x="33" y="349"/>
                      </a:lnTo>
                      <a:lnTo>
                        <a:pt x="25" y="349"/>
                      </a:lnTo>
                      <a:lnTo>
                        <a:pt x="19" y="343"/>
                      </a:lnTo>
                      <a:lnTo>
                        <a:pt x="13" y="334"/>
                      </a:lnTo>
                      <a:lnTo>
                        <a:pt x="7" y="328"/>
                      </a:lnTo>
                      <a:lnTo>
                        <a:pt x="0" y="314"/>
                      </a:lnTo>
                      <a:lnTo>
                        <a:pt x="0" y="308"/>
                      </a:lnTo>
                      <a:lnTo>
                        <a:pt x="0" y="287"/>
                      </a:lnTo>
                      <a:lnTo>
                        <a:pt x="0" y="281"/>
                      </a:lnTo>
                      <a:lnTo>
                        <a:pt x="0" y="275"/>
                      </a:lnTo>
                      <a:lnTo>
                        <a:pt x="0" y="267"/>
                      </a:lnTo>
                      <a:lnTo>
                        <a:pt x="0" y="261"/>
                      </a:lnTo>
                      <a:lnTo>
                        <a:pt x="0" y="254"/>
                      </a:lnTo>
                      <a:lnTo>
                        <a:pt x="13" y="248"/>
                      </a:lnTo>
                      <a:lnTo>
                        <a:pt x="13" y="240"/>
                      </a:lnTo>
                      <a:lnTo>
                        <a:pt x="19" y="234"/>
                      </a:lnTo>
                      <a:lnTo>
                        <a:pt x="25" y="234"/>
                      </a:lnTo>
                      <a:lnTo>
                        <a:pt x="39" y="228"/>
                      </a:lnTo>
                      <a:lnTo>
                        <a:pt x="60" y="215"/>
                      </a:lnTo>
                      <a:lnTo>
                        <a:pt x="66" y="207"/>
                      </a:lnTo>
                      <a:lnTo>
                        <a:pt x="66" y="201"/>
                      </a:lnTo>
                      <a:lnTo>
                        <a:pt x="66" y="181"/>
                      </a:lnTo>
                      <a:lnTo>
                        <a:pt x="66" y="174"/>
                      </a:lnTo>
                      <a:lnTo>
                        <a:pt x="66" y="166"/>
                      </a:lnTo>
                      <a:lnTo>
                        <a:pt x="72" y="160"/>
                      </a:lnTo>
                      <a:lnTo>
                        <a:pt x="78" y="154"/>
                      </a:lnTo>
                      <a:lnTo>
                        <a:pt x="78" y="148"/>
                      </a:lnTo>
                      <a:lnTo>
                        <a:pt x="78" y="140"/>
                      </a:lnTo>
                      <a:lnTo>
                        <a:pt x="84" y="121"/>
                      </a:lnTo>
                      <a:lnTo>
                        <a:pt x="91" y="115"/>
                      </a:lnTo>
                      <a:lnTo>
                        <a:pt x="97" y="115"/>
                      </a:lnTo>
                      <a:lnTo>
                        <a:pt x="97" y="107"/>
                      </a:lnTo>
                      <a:lnTo>
                        <a:pt x="111" y="94"/>
                      </a:lnTo>
                      <a:lnTo>
                        <a:pt x="123" y="74"/>
                      </a:lnTo>
                      <a:lnTo>
                        <a:pt x="123" y="66"/>
                      </a:lnTo>
                      <a:lnTo>
                        <a:pt x="130" y="53"/>
                      </a:lnTo>
                      <a:lnTo>
                        <a:pt x="138" y="33"/>
                      </a:lnTo>
                      <a:lnTo>
                        <a:pt x="138" y="27"/>
                      </a:lnTo>
                      <a:lnTo>
                        <a:pt x="138" y="6"/>
                      </a:lnTo>
                      <a:lnTo>
                        <a:pt x="138" y="0"/>
                      </a:lnTo>
                      <a:lnTo>
                        <a:pt x="144" y="0"/>
                      </a:lnTo>
                      <a:lnTo>
                        <a:pt x="150" y="0"/>
                      </a:lnTo>
                      <a:lnTo>
                        <a:pt x="177" y="0"/>
                      </a:lnTo>
                      <a:lnTo>
                        <a:pt x="183" y="6"/>
                      </a:lnTo>
                      <a:lnTo>
                        <a:pt x="183" y="12"/>
                      </a:lnTo>
                      <a:lnTo>
                        <a:pt x="191" y="27"/>
                      </a:lnTo>
                      <a:lnTo>
                        <a:pt x="197" y="39"/>
                      </a:lnTo>
                      <a:lnTo>
                        <a:pt x="210" y="53"/>
                      </a:lnTo>
                      <a:lnTo>
                        <a:pt x="224" y="66"/>
                      </a:lnTo>
                      <a:lnTo>
                        <a:pt x="224" y="74"/>
                      </a:lnTo>
                      <a:lnTo>
                        <a:pt x="248" y="86"/>
                      </a:lnTo>
                      <a:lnTo>
                        <a:pt x="255" y="94"/>
                      </a:lnTo>
                      <a:lnTo>
                        <a:pt x="261" y="94"/>
                      </a:lnTo>
                      <a:lnTo>
                        <a:pt x="261" y="101"/>
                      </a:lnTo>
                      <a:lnTo>
                        <a:pt x="255" y="107"/>
                      </a:lnTo>
                      <a:lnTo>
                        <a:pt x="255" y="115"/>
                      </a:lnTo>
                      <a:lnTo>
                        <a:pt x="248" y="115"/>
                      </a:lnTo>
                      <a:lnTo>
                        <a:pt x="242" y="121"/>
                      </a:lnTo>
                      <a:lnTo>
                        <a:pt x="236" y="127"/>
                      </a:lnTo>
                      <a:lnTo>
                        <a:pt x="224" y="127"/>
                      </a:lnTo>
                      <a:lnTo>
                        <a:pt x="216" y="133"/>
                      </a:lnTo>
                      <a:lnTo>
                        <a:pt x="210" y="133"/>
                      </a:lnTo>
                      <a:lnTo>
                        <a:pt x="203" y="140"/>
                      </a:lnTo>
                      <a:lnTo>
                        <a:pt x="177" y="148"/>
                      </a:lnTo>
                      <a:lnTo>
                        <a:pt x="177" y="154"/>
                      </a:lnTo>
                      <a:lnTo>
                        <a:pt x="150" y="160"/>
                      </a:lnTo>
                      <a:lnTo>
                        <a:pt x="144" y="166"/>
                      </a:lnTo>
                      <a:lnTo>
                        <a:pt x="144" y="174"/>
                      </a:lnTo>
                      <a:lnTo>
                        <a:pt x="138" y="181"/>
                      </a:lnTo>
                      <a:lnTo>
                        <a:pt x="138" y="187"/>
                      </a:lnTo>
                      <a:lnTo>
                        <a:pt x="138" y="193"/>
                      </a:lnTo>
                      <a:lnTo>
                        <a:pt x="138" y="201"/>
                      </a:lnTo>
                      <a:lnTo>
                        <a:pt x="144" y="207"/>
                      </a:lnTo>
                      <a:lnTo>
                        <a:pt x="156" y="222"/>
                      </a:lnTo>
                      <a:lnTo>
                        <a:pt x="164" y="222"/>
                      </a:lnTo>
                      <a:lnTo>
                        <a:pt x="171" y="228"/>
                      </a:lnTo>
                      <a:lnTo>
                        <a:pt x="177" y="234"/>
                      </a:lnTo>
                      <a:lnTo>
                        <a:pt x="177" y="240"/>
                      </a:lnTo>
                      <a:lnTo>
                        <a:pt x="177" y="248"/>
                      </a:lnTo>
                      <a:lnTo>
                        <a:pt x="177" y="254"/>
                      </a:lnTo>
                      <a:lnTo>
                        <a:pt x="171" y="261"/>
                      </a:lnTo>
                      <a:lnTo>
                        <a:pt x="164" y="267"/>
                      </a:lnTo>
                      <a:lnTo>
                        <a:pt x="156" y="275"/>
                      </a:lnTo>
                      <a:lnTo>
                        <a:pt x="150" y="275"/>
                      </a:lnTo>
                      <a:lnTo>
                        <a:pt x="144" y="281"/>
                      </a:lnTo>
                      <a:lnTo>
                        <a:pt x="138" y="287"/>
                      </a:lnTo>
                      <a:lnTo>
                        <a:pt x="130" y="287"/>
                      </a:lnTo>
                      <a:lnTo>
                        <a:pt x="123" y="293"/>
                      </a:lnTo>
                      <a:lnTo>
                        <a:pt x="111" y="293"/>
                      </a:lnTo>
                      <a:lnTo>
                        <a:pt x="91" y="302"/>
                      </a:lnTo>
                      <a:lnTo>
                        <a:pt x="84" y="308"/>
                      </a:lnTo>
                      <a:lnTo>
                        <a:pt x="72" y="314"/>
                      </a:lnTo>
                      <a:lnTo>
                        <a:pt x="72" y="322"/>
                      </a:lnTo>
                      <a:lnTo>
                        <a:pt x="66" y="322"/>
                      </a:lnTo>
                      <a:lnTo>
                        <a:pt x="60" y="328"/>
                      </a:lnTo>
                      <a:lnTo>
                        <a:pt x="52" y="343"/>
                      </a:lnTo>
                      <a:lnTo>
                        <a:pt x="46" y="343"/>
                      </a:lnTo>
                      <a:lnTo>
                        <a:pt x="39" y="349"/>
                      </a:lnTo>
                      <a:lnTo>
                        <a:pt x="39" y="35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3" name="Line 459"/>
                <p:cNvSpPr>
                  <a:spLocks noChangeShapeType="1"/>
                </p:cNvSpPr>
                <p:nvPr/>
              </p:nvSpPr>
              <p:spPr bwMode="auto">
                <a:xfrm flipV="1">
                  <a:off x="1542" y="1685"/>
                  <a:ext cx="24"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4" name="Line 460"/>
                <p:cNvSpPr>
                  <a:spLocks noChangeShapeType="1"/>
                </p:cNvSpPr>
                <p:nvPr/>
              </p:nvSpPr>
              <p:spPr bwMode="auto">
                <a:xfrm flipV="1">
                  <a:off x="1523" y="1706"/>
                  <a:ext cx="58"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5" name="Line 461"/>
                <p:cNvSpPr>
                  <a:spLocks noChangeShapeType="1"/>
                </p:cNvSpPr>
                <p:nvPr/>
              </p:nvSpPr>
              <p:spPr bwMode="auto">
                <a:xfrm flipV="1">
                  <a:off x="1542" y="1732"/>
                  <a:ext cx="30"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6" name="Freeform 462"/>
                <p:cNvSpPr>
                  <a:spLocks/>
                </p:cNvSpPr>
                <p:nvPr/>
              </p:nvSpPr>
              <p:spPr bwMode="auto">
                <a:xfrm>
                  <a:off x="1523" y="1685"/>
                  <a:ext cx="58" cy="74"/>
                </a:xfrm>
                <a:custGeom>
                  <a:avLst/>
                  <a:gdLst>
                    <a:gd name="T0" fmla="*/ 19 w 58"/>
                    <a:gd name="T1" fmla="*/ 74 h 74"/>
                    <a:gd name="T2" fmla="*/ 12 w 58"/>
                    <a:gd name="T3" fmla="*/ 68 h 74"/>
                    <a:gd name="T4" fmla="*/ 0 w 58"/>
                    <a:gd name="T5" fmla="*/ 62 h 74"/>
                    <a:gd name="T6" fmla="*/ 0 w 58"/>
                    <a:gd name="T7" fmla="*/ 47 h 74"/>
                    <a:gd name="T8" fmla="*/ 6 w 58"/>
                    <a:gd name="T9" fmla="*/ 41 h 74"/>
                    <a:gd name="T10" fmla="*/ 6 w 58"/>
                    <a:gd name="T11" fmla="*/ 35 h 74"/>
                    <a:gd name="T12" fmla="*/ 12 w 58"/>
                    <a:gd name="T13" fmla="*/ 35 h 74"/>
                    <a:gd name="T14" fmla="*/ 12 w 58"/>
                    <a:gd name="T15" fmla="*/ 27 h 74"/>
                    <a:gd name="T16" fmla="*/ 19 w 58"/>
                    <a:gd name="T17" fmla="*/ 12 h 74"/>
                    <a:gd name="T18" fmla="*/ 25 w 58"/>
                    <a:gd name="T19" fmla="*/ 6 h 74"/>
                    <a:gd name="T20" fmla="*/ 31 w 58"/>
                    <a:gd name="T21" fmla="*/ 6 h 74"/>
                    <a:gd name="T22" fmla="*/ 31 w 58"/>
                    <a:gd name="T23" fmla="*/ 0 h 74"/>
                    <a:gd name="T24" fmla="*/ 45 w 58"/>
                    <a:gd name="T25" fmla="*/ 0 h 74"/>
                    <a:gd name="T26" fmla="*/ 51 w 58"/>
                    <a:gd name="T27" fmla="*/ 6 h 74"/>
                    <a:gd name="T28" fmla="*/ 58 w 58"/>
                    <a:gd name="T29" fmla="*/ 6 h 74"/>
                    <a:gd name="T30" fmla="*/ 58 w 58"/>
                    <a:gd name="T31" fmla="*/ 12 h 74"/>
                    <a:gd name="T32" fmla="*/ 58 w 58"/>
                    <a:gd name="T33" fmla="*/ 21 h 74"/>
                    <a:gd name="T34" fmla="*/ 58 w 58"/>
                    <a:gd name="T35" fmla="*/ 27 h 74"/>
                    <a:gd name="T36" fmla="*/ 58 w 58"/>
                    <a:gd name="T37" fmla="*/ 35 h 74"/>
                    <a:gd name="T38" fmla="*/ 58 w 58"/>
                    <a:gd name="T39" fmla="*/ 41 h 74"/>
                    <a:gd name="T40" fmla="*/ 51 w 58"/>
                    <a:gd name="T41" fmla="*/ 47 h 74"/>
                    <a:gd name="T42" fmla="*/ 51 w 58"/>
                    <a:gd name="T43" fmla="*/ 53 h 74"/>
                    <a:gd name="T44" fmla="*/ 51 w 58"/>
                    <a:gd name="T45" fmla="*/ 62 h 74"/>
                    <a:gd name="T46" fmla="*/ 45 w 58"/>
                    <a:gd name="T47" fmla="*/ 62 h 74"/>
                    <a:gd name="T48" fmla="*/ 37 w 58"/>
                    <a:gd name="T49" fmla="*/ 68 h 74"/>
                    <a:gd name="T50" fmla="*/ 25 w 58"/>
                    <a:gd name="T51" fmla="*/ 74 h 74"/>
                    <a:gd name="T52" fmla="*/ 19 w 58"/>
                    <a:gd name="T53" fmla="*/ 74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74"/>
                    <a:gd name="T83" fmla="*/ 58 w 58"/>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74">
                      <a:moveTo>
                        <a:pt x="19" y="74"/>
                      </a:moveTo>
                      <a:lnTo>
                        <a:pt x="12" y="68"/>
                      </a:lnTo>
                      <a:lnTo>
                        <a:pt x="0" y="62"/>
                      </a:lnTo>
                      <a:lnTo>
                        <a:pt x="0" y="47"/>
                      </a:lnTo>
                      <a:lnTo>
                        <a:pt x="6" y="41"/>
                      </a:lnTo>
                      <a:lnTo>
                        <a:pt x="6" y="35"/>
                      </a:lnTo>
                      <a:lnTo>
                        <a:pt x="12" y="35"/>
                      </a:lnTo>
                      <a:lnTo>
                        <a:pt x="12" y="27"/>
                      </a:lnTo>
                      <a:lnTo>
                        <a:pt x="19" y="12"/>
                      </a:lnTo>
                      <a:lnTo>
                        <a:pt x="25" y="6"/>
                      </a:lnTo>
                      <a:lnTo>
                        <a:pt x="31" y="6"/>
                      </a:lnTo>
                      <a:lnTo>
                        <a:pt x="31" y="0"/>
                      </a:lnTo>
                      <a:lnTo>
                        <a:pt x="45" y="0"/>
                      </a:lnTo>
                      <a:lnTo>
                        <a:pt x="51" y="6"/>
                      </a:lnTo>
                      <a:lnTo>
                        <a:pt x="58" y="6"/>
                      </a:lnTo>
                      <a:lnTo>
                        <a:pt x="58" y="12"/>
                      </a:lnTo>
                      <a:lnTo>
                        <a:pt x="58" y="21"/>
                      </a:lnTo>
                      <a:lnTo>
                        <a:pt x="58" y="27"/>
                      </a:lnTo>
                      <a:lnTo>
                        <a:pt x="58" y="35"/>
                      </a:lnTo>
                      <a:lnTo>
                        <a:pt x="58" y="41"/>
                      </a:lnTo>
                      <a:lnTo>
                        <a:pt x="51" y="47"/>
                      </a:lnTo>
                      <a:lnTo>
                        <a:pt x="51" y="53"/>
                      </a:lnTo>
                      <a:lnTo>
                        <a:pt x="51" y="62"/>
                      </a:lnTo>
                      <a:lnTo>
                        <a:pt x="45" y="62"/>
                      </a:lnTo>
                      <a:lnTo>
                        <a:pt x="37" y="68"/>
                      </a:lnTo>
                      <a:lnTo>
                        <a:pt x="25" y="74"/>
                      </a:lnTo>
                      <a:lnTo>
                        <a:pt x="19" y="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7" name="Line 463"/>
                <p:cNvSpPr>
                  <a:spLocks noChangeShapeType="1"/>
                </p:cNvSpPr>
                <p:nvPr/>
              </p:nvSpPr>
              <p:spPr bwMode="auto">
                <a:xfrm>
                  <a:off x="793" y="1732"/>
                  <a:ext cx="7"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8" name="Freeform 464"/>
                <p:cNvSpPr>
                  <a:spLocks/>
                </p:cNvSpPr>
                <p:nvPr/>
              </p:nvSpPr>
              <p:spPr bwMode="auto">
                <a:xfrm>
                  <a:off x="787" y="1720"/>
                  <a:ext cx="13" cy="12"/>
                </a:xfrm>
                <a:custGeom>
                  <a:avLst/>
                  <a:gdLst>
                    <a:gd name="T0" fmla="*/ 6 w 13"/>
                    <a:gd name="T1" fmla="*/ 12 h 12"/>
                    <a:gd name="T2" fmla="*/ 0 w 13"/>
                    <a:gd name="T3" fmla="*/ 12 h 12"/>
                    <a:gd name="T4" fmla="*/ 0 w 13"/>
                    <a:gd name="T5" fmla="*/ 6 h 12"/>
                    <a:gd name="T6" fmla="*/ 0 w 13"/>
                    <a:gd name="T7" fmla="*/ 0 h 12"/>
                    <a:gd name="T8" fmla="*/ 6 w 13"/>
                    <a:gd name="T9" fmla="*/ 0 h 12"/>
                    <a:gd name="T10" fmla="*/ 13 w 13"/>
                    <a:gd name="T11" fmla="*/ 0 h 12"/>
                    <a:gd name="T12" fmla="*/ 13 w 13"/>
                    <a:gd name="T13" fmla="*/ 6 h 12"/>
                    <a:gd name="T14" fmla="*/ 13 w 13"/>
                    <a:gd name="T15" fmla="*/ 12 h 12"/>
                    <a:gd name="T16" fmla="*/ 6 w 13"/>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6" y="12"/>
                      </a:moveTo>
                      <a:lnTo>
                        <a:pt x="0" y="12"/>
                      </a:lnTo>
                      <a:lnTo>
                        <a:pt x="0" y="6"/>
                      </a:lnTo>
                      <a:lnTo>
                        <a:pt x="0" y="0"/>
                      </a:lnTo>
                      <a:lnTo>
                        <a:pt x="6" y="0"/>
                      </a:lnTo>
                      <a:lnTo>
                        <a:pt x="13" y="0"/>
                      </a:lnTo>
                      <a:lnTo>
                        <a:pt x="13" y="6"/>
                      </a:lnTo>
                      <a:lnTo>
                        <a:pt x="13"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9" name="Line 465"/>
                <p:cNvSpPr>
                  <a:spLocks noChangeShapeType="1"/>
                </p:cNvSpPr>
                <p:nvPr/>
              </p:nvSpPr>
              <p:spPr bwMode="auto">
                <a:xfrm flipV="1">
                  <a:off x="1318" y="1109"/>
                  <a:ext cx="14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0" name="Line 466"/>
                <p:cNvSpPr>
                  <a:spLocks noChangeShapeType="1"/>
                </p:cNvSpPr>
                <p:nvPr/>
              </p:nvSpPr>
              <p:spPr bwMode="auto">
                <a:xfrm flipV="1">
                  <a:off x="1339" y="1115"/>
                  <a:ext cx="143"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1" name="Line 467"/>
                <p:cNvSpPr>
                  <a:spLocks noChangeShapeType="1"/>
                </p:cNvSpPr>
                <p:nvPr/>
              </p:nvSpPr>
              <p:spPr bwMode="auto">
                <a:xfrm flipV="1">
                  <a:off x="1324" y="1136"/>
                  <a:ext cx="170"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2" name="Line 468"/>
                <p:cNvSpPr>
                  <a:spLocks noChangeShapeType="1"/>
                </p:cNvSpPr>
                <p:nvPr/>
              </p:nvSpPr>
              <p:spPr bwMode="auto">
                <a:xfrm flipV="1">
                  <a:off x="1351" y="1156"/>
                  <a:ext cx="16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3" name="Line 469"/>
                <p:cNvSpPr>
                  <a:spLocks noChangeShapeType="1"/>
                </p:cNvSpPr>
                <p:nvPr/>
              </p:nvSpPr>
              <p:spPr bwMode="auto">
                <a:xfrm flipV="1">
                  <a:off x="1365" y="1169"/>
                  <a:ext cx="162"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4" name="Line 470"/>
                <p:cNvSpPr>
                  <a:spLocks noChangeShapeType="1"/>
                </p:cNvSpPr>
                <p:nvPr/>
              </p:nvSpPr>
              <p:spPr bwMode="auto">
                <a:xfrm flipV="1">
                  <a:off x="1371" y="1195"/>
                  <a:ext cx="156"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5" name="Line 471"/>
                <p:cNvSpPr>
                  <a:spLocks noChangeShapeType="1"/>
                </p:cNvSpPr>
                <p:nvPr/>
              </p:nvSpPr>
              <p:spPr bwMode="auto">
                <a:xfrm flipV="1">
                  <a:off x="1371" y="1216"/>
                  <a:ext cx="162"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6" name="Line 472"/>
                <p:cNvSpPr>
                  <a:spLocks noChangeShapeType="1"/>
                </p:cNvSpPr>
                <p:nvPr/>
              </p:nvSpPr>
              <p:spPr bwMode="auto">
                <a:xfrm flipV="1">
                  <a:off x="1359" y="1242"/>
                  <a:ext cx="183" cy="1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7" name="Line 473"/>
                <p:cNvSpPr>
                  <a:spLocks noChangeShapeType="1"/>
                </p:cNvSpPr>
                <p:nvPr/>
              </p:nvSpPr>
              <p:spPr bwMode="auto">
                <a:xfrm flipV="1">
                  <a:off x="1253" y="1423"/>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8" name="Line 474"/>
                <p:cNvSpPr>
                  <a:spLocks noChangeShapeType="1"/>
                </p:cNvSpPr>
                <p:nvPr/>
              </p:nvSpPr>
              <p:spPr bwMode="auto">
                <a:xfrm flipV="1">
                  <a:off x="1365" y="1269"/>
                  <a:ext cx="168"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9" name="Line 475"/>
                <p:cNvSpPr>
                  <a:spLocks noChangeShapeType="1"/>
                </p:cNvSpPr>
                <p:nvPr/>
              </p:nvSpPr>
              <p:spPr bwMode="auto">
                <a:xfrm flipV="1">
                  <a:off x="1265" y="1437"/>
                  <a:ext cx="27"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0" name="Line 476"/>
                <p:cNvSpPr>
                  <a:spLocks noChangeShapeType="1"/>
                </p:cNvSpPr>
                <p:nvPr/>
              </p:nvSpPr>
              <p:spPr bwMode="auto">
                <a:xfrm flipV="1">
                  <a:off x="1378" y="1296"/>
                  <a:ext cx="155"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1" name="Line 477"/>
                <p:cNvSpPr>
                  <a:spLocks noChangeShapeType="1"/>
                </p:cNvSpPr>
                <p:nvPr/>
              </p:nvSpPr>
              <p:spPr bwMode="auto">
                <a:xfrm flipV="1">
                  <a:off x="1279" y="1423"/>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2" name="Line 478"/>
                <p:cNvSpPr>
                  <a:spLocks noChangeShapeType="1"/>
                </p:cNvSpPr>
                <p:nvPr/>
              </p:nvSpPr>
              <p:spPr bwMode="auto">
                <a:xfrm flipV="1">
                  <a:off x="1384" y="1316"/>
                  <a:ext cx="158"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3" name="Line 479"/>
                <p:cNvSpPr>
                  <a:spLocks noChangeShapeType="1"/>
                </p:cNvSpPr>
                <p:nvPr/>
              </p:nvSpPr>
              <p:spPr bwMode="auto">
                <a:xfrm flipV="1">
                  <a:off x="1279" y="1337"/>
                  <a:ext cx="269"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4" name="Line 480"/>
                <p:cNvSpPr>
                  <a:spLocks noChangeShapeType="1"/>
                </p:cNvSpPr>
                <p:nvPr/>
              </p:nvSpPr>
              <p:spPr bwMode="auto">
                <a:xfrm flipV="1">
                  <a:off x="1285" y="1357"/>
                  <a:ext cx="275"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5" name="Line 481"/>
                <p:cNvSpPr>
                  <a:spLocks noChangeShapeType="1"/>
                </p:cNvSpPr>
                <p:nvPr/>
              </p:nvSpPr>
              <p:spPr bwMode="auto">
                <a:xfrm flipV="1">
                  <a:off x="1300" y="1378"/>
                  <a:ext cx="266"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6" name="Line 482"/>
                <p:cNvSpPr>
                  <a:spLocks noChangeShapeType="1"/>
                </p:cNvSpPr>
                <p:nvPr/>
              </p:nvSpPr>
              <p:spPr bwMode="auto">
                <a:xfrm flipV="1">
                  <a:off x="1324" y="1404"/>
                  <a:ext cx="248" cy="1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7" name="Line 483"/>
                <p:cNvSpPr>
                  <a:spLocks noChangeShapeType="1"/>
                </p:cNvSpPr>
                <p:nvPr/>
              </p:nvSpPr>
              <p:spPr bwMode="auto">
                <a:xfrm flipV="1">
                  <a:off x="1359" y="1423"/>
                  <a:ext cx="222" cy="1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8" name="Line 484"/>
                <p:cNvSpPr>
                  <a:spLocks noChangeShapeType="1"/>
                </p:cNvSpPr>
                <p:nvPr/>
              </p:nvSpPr>
              <p:spPr bwMode="auto">
                <a:xfrm flipV="1">
                  <a:off x="1423" y="1443"/>
                  <a:ext cx="164" cy="10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9" name="Line 485"/>
                <p:cNvSpPr>
                  <a:spLocks noChangeShapeType="1"/>
                </p:cNvSpPr>
                <p:nvPr/>
              </p:nvSpPr>
              <p:spPr bwMode="auto">
                <a:xfrm flipV="1">
                  <a:off x="1482" y="1470"/>
                  <a:ext cx="105"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0" name="Line 486"/>
                <p:cNvSpPr>
                  <a:spLocks noChangeShapeType="1"/>
                </p:cNvSpPr>
                <p:nvPr/>
              </p:nvSpPr>
              <p:spPr bwMode="auto">
                <a:xfrm flipV="1">
                  <a:off x="1523" y="1499"/>
                  <a:ext cx="64"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1" name="Line 487"/>
                <p:cNvSpPr>
                  <a:spLocks noChangeShapeType="1"/>
                </p:cNvSpPr>
                <p:nvPr/>
              </p:nvSpPr>
              <p:spPr bwMode="auto">
                <a:xfrm flipV="1">
                  <a:off x="1560" y="1531"/>
                  <a:ext cx="12"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2" name="Freeform 488"/>
                <p:cNvSpPr>
                  <a:spLocks/>
                </p:cNvSpPr>
                <p:nvPr/>
              </p:nvSpPr>
              <p:spPr bwMode="auto">
                <a:xfrm>
                  <a:off x="1253" y="1103"/>
                  <a:ext cx="334" cy="455"/>
                </a:xfrm>
                <a:custGeom>
                  <a:avLst/>
                  <a:gdLst>
                    <a:gd name="T0" fmla="*/ 32 w 334"/>
                    <a:gd name="T1" fmla="*/ 389 h 455"/>
                    <a:gd name="T2" fmla="*/ 18 w 334"/>
                    <a:gd name="T3" fmla="*/ 355 h 455"/>
                    <a:gd name="T4" fmla="*/ 12 w 334"/>
                    <a:gd name="T5" fmla="*/ 340 h 455"/>
                    <a:gd name="T6" fmla="*/ 0 w 334"/>
                    <a:gd name="T7" fmla="*/ 328 h 455"/>
                    <a:gd name="T8" fmla="*/ 12 w 334"/>
                    <a:gd name="T9" fmla="*/ 314 h 455"/>
                    <a:gd name="T10" fmla="*/ 32 w 334"/>
                    <a:gd name="T11" fmla="*/ 334 h 455"/>
                    <a:gd name="T12" fmla="*/ 51 w 334"/>
                    <a:gd name="T13" fmla="*/ 340 h 455"/>
                    <a:gd name="T14" fmla="*/ 92 w 334"/>
                    <a:gd name="T15" fmla="*/ 322 h 455"/>
                    <a:gd name="T16" fmla="*/ 110 w 334"/>
                    <a:gd name="T17" fmla="*/ 322 h 455"/>
                    <a:gd name="T18" fmla="*/ 131 w 334"/>
                    <a:gd name="T19" fmla="*/ 314 h 455"/>
                    <a:gd name="T20" fmla="*/ 118 w 334"/>
                    <a:gd name="T21" fmla="*/ 281 h 455"/>
                    <a:gd name="T22" fmla="*/ 110 w 334"/>
                    <a:gd name="T23" fmla="*/ 268 h 455"/>
                    <a:gd name="T24" fmla="*/ 104 w 334"/>
                    <a:gd name="T25" fmla="*/ 246 h 455"/>
                    <a:gd name="T26" fmla="*/ 104 w 334"/>
                    <a:gd name="T27" fmla="*/ 227 h 455"/>
                    <a:gd name="T28" fmla="*/ 118 w 334"/>
                    <a:gd name="T29" fmla="*/ 207 h 455"/>
                    <a:gd name="T30" fmla="*/ 118 w 334"/>
                    <a:gd name="T31" fmla="*/ 186 h 455"/>
                    <a:gd name="T32" fmla="*/ 110 w 334"/>
                    <a:gd name="T33" fmla="*/ 160 h 455"/>
                    <a:gd name="T34" fmla="*/ 92 w 334"/>
                    <a:gd name="T35" fmla="*/ 145 h 455"/>
                    <a:gd name="T36" fmla="*/ 71 w 334"/>
                    <a:gd name="T37" fmla="*/ 139 h 455"/>
                    <a:gd name="T38" fmla="*/ 77 w 334"/>
                    <a:gd name="T39" fmla="*/ 113 h 455"/>
                    <a:gd name="T40" fmla="*/ 77 w 334"/>
                    <a:gd name="T41" fmla="*/ 100 h 455"/>
                    <a:gd name="T42" fmla="*/ 65 w 334"/>
                    <a:gd name="T43" fmla="*/ 86 h 455"/>
                    <a:gd name="T44" fmla="*/ 92 w 334"/>
                    <a:gd name="T45" fmla="*/ 53 h 455"/>
                    <a:gd name="T46" fmla="*/ 125 w 334"/>
                    <a:gd name="T47" fmla="*/ 53 h 455"/>
                    <a:gd name="T48" fmla="*/ 155 w 334"/>
                    <a:gd name="T49" fmla="*/ 33 h 455"/>
                    <a:gd name="T50" fmla="*/ 190 w 334"/>
                    <a:gd name="T51" fmla="*/ 0 h 455"/>
                    <a:gd name="T52" fmla="*/ 235 w 334"/>
                    <a:gd name="T53" fmla="*/ 18 h 455"/>
                    <a:gd name="T54" fmla="*/ 262 w 334"/>
                    <a:gd name="T55" fmla="*/ 47 h 455"/>
                    <a:gd name="T56" fmla="*/ 274 w 334"/>
                    <a:gd name="T57" fmla="*/ 59 h 455"/>
                    <a:gd name="T58" fmla="*/ 268 w 334"/>
                    <a:gd name="T59" fmla="*/ 86 h 455"/>
                    <a:gd name="T60" fmla="*/ 289 w 334"/>
                    <a:gd name="T61" fmla="*/ 133 h 455"/>
                    <a:gd name="T62" fmla="*/ 282 w 334"/>
                    <a:gd name="T63" fmla="*/ 174 h 455"/>
                    <a:gd name="T64" fmla="*/ 289 w 334"/>
                    <a:gd name="T65" fmla="*/ 213 h 455"/>
                    <a:gd name="T66" fmla="*/ 295 w 334"/>
                    <a:gd name="T67" fmla="*/ 234 h 455"/>
                    <a:gd name="T68" fmla="*/ 307 w 334"/>
                    <a:gd name="T69" fmla="*/ 268 h 455"/>
                    <a:gd name="T70" fmla="*/ 321 w 334"/>
                    <a:gd name="T71" fmla="*/ 295 h 455"/>
                    <a:gd name="T72" fmla="*/ 334 w 334"/>
                    <a:gd name="T73" fmla="*/ 334 h 455"/>
                    <a:gd name="T74" fmla="*/ 334 w 334"/>
                    <a:gd name="T75" fmla="*/ 355 h 455"/>
                    <a:gd name="T76" fmla="*/ 334 w 334"/>
                    <a:gd name="T77" fmla="*/ 381 h 455"/>
                    <a:gd name="T78" fmla="*/ 328 w 334"/>
                    <a:gd name="T79" fmla="*/ 416 h 455"/>
                    <a:gd name="T80" fmla="*/ 321 w 334"/>
                    <a:gd name="T81" fmla="*/ 435 h 455"/>
                    <a:gd name="T82" fmla="*/ 241 w 334"/>
                    <a:gd name="T83" fmla="*/ 428 h 455"/>
                    <a:gd name="T84" fmla="*/ 203 w 334"/>
                    <a:gd name="T85" fmla="*/ 428 h 455"/>
                    <a:gd name="T86" fmla="*/ 137 w 334"/>
                    <a:gd name="T87" fmla="*/ 449 h 455"/>
                    <a:gd name="T88" fmla="*/ 59 w 334"/>
                    <a:gd name="T89" fmla="*/ 443 h 455"/>
                    <a:gd name="T90" fmla="*/ 24 w 334"/>
                    <a:gd name="T91" fmla="*/ 402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4"/>
                    <a:gd name="T139" fmla="*/ 0 h 455"/>
                    <a:gd name="T140" fmla="*/ 334 w 334"/>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4" h="455">
                      <a:moveTo>
                        <a:pt x="18" y="389"/>
                      </a:moveTo>
                      <a:lnTo>
                        <a:pt x="24" y="396"/>
                      </a:lnTo>
                      <a:lnTo>
                        <a:pt x="32" y="389"/>
                      </a:lnTo>
                      <a:lnTo>
                        <a:pt x="32" y="381"/>
                      </a:lnTo>
                      <a:lnTo>
                        <a:pt x="24" y="361"/>
                      </a:lnTo>
                      <a:lnTo>
                        <a:pt x="18" y="355"/>
                      </a:lnTo>
                      <a:lnTo>
                        <a:pt x="12" y="355"/>
                      </a:lnTo>
                      <a:lnTo>
                        <a:pt x="12" y="348"/>
                      </a:lnTo>
                      <a:lnTo>
                        <a:pt x="12" y="340"/>
                      </a:lnTo>
                      <a:lnTo>
                        <a:pt x="6" y="340"/>
                      </a:lnTo>
                      <a:lnTo>
                        <a:pt x="0" y="334"/>
                      </a:lnTo>
                      <a:lnTo>
                        <a:pt x="0" y="328"/>
                      </a:lnTo>
                      <a:lnTo>
                        <a:pt x="6" y="328"/>
                      </a:lnTo>
                      <a:lnTo>
                        <a:pt x="6" y="322"/>
                      </a:lnTo>
                      <a:lnTo>
                        <a:pt x="12" y="314"/>
                      </a:lnTo>
                      <a:lnTo>
                        <a:pt x="18" y="322"/>
                      </a:lnTo>
                      <a:lnTo>
                        <a:pt x="24" y="328"/>
                      </a:lnTo>
                      <a:lnTo>
                        <a:pt x="32" y="334"/>
                      </a:lnTo>
                      <a:lnTo>
                        <a:pt x="39" y="340"/>
                      </a:lnTo>
                      <a:lnTo>
                        <a:pt x="45" y="340"/>
                      </a:lnTo>
                      <a:lnTo>
                        <a:pt x="51" y="340"/>
                      </a:lnTo>
                      <a:lnTo>
                        <a:pt x="65" y="334"/>
                      </a:lnTo>
                      <a:lnTo>
                        <a:pt x="84" y="322"/>
                      </a:lnTo>
                      <a:lnTo>
                        <a:pt x="92" y="322"/>
                      </a:lnTo>
                      <a:lnTo>
                        <a:pt x="98" y="322"/>
                      </a:lnTo>
                      <a:lnTo>
                        <a:pt x="104" y="322"/>
                      </a:lnTo>
                      <a:lnTo>
                        <a:pt x="110" y="322"/>
                      </a:lnTo>
                      <a:lnTo>
                        <a:pt x="118" y="322"/>
                      </a:lnTo>
                      <a:lnTo>
                        <a:pt x="125" y="322"/>
                      </a:lnTo>
                      <a:lnTo>
                        <a:pt x="131" y="314"/>
                      </a:lnTo>
                      <a:lnTo>
                        <a:pt x="137" y="301"/>
                      </a:lnTo>
                      <a:lnTo>
                        <a:pt x="131" y="295"/>
                      </a:lnTo>
                      <a:lnTo>
                        <a:pt x="118" y="281"/>
                      </a:lnTo>
                      <a:lnTo>
                        <a:pt x="118" y="275"/>
                      </a:lnTo>
                      <a:lnTo>
                        <a:pt x="110" y="275"/>
                      </a:lnTo>
                      <a:lnTo>
                        <a:pt x="110" y="268"/>
                      </a:lnTo>
                      <a:lnTo>
                        <a:pt x="110" y="260"/>
                      </a:lnTo>
                      <a:lnTo>
                        <a:pt x="110" y="246"/>
                      </a:lnTo>
                      <a:lnTo>
                        <a:pt x="104" y="246"/>
                      </a:lnTo>
                      <a:lnTo>
                        <a:pt x="104" y="240"/>
                      </a:lnTo>
                      <a:lnTo>
                        <a:pt x="104" y="234"/>
                      </a:lnTo>
                      <a:lnTo>
                        <a:pt x="104" y="227"/>
                      </a:lnTo>
                      <a:lnTo>
                        <a:pt x="110" y="227"/>
                      </a:lnTo>
                      <a:lnTo>
                        <a:pt x="118" y="213"/>
                      </a:lnTo>
                      <a:lnTo>
                        <a:pt x="118" y="207"/>
                      </a:lnTo>
                      <a:lnTo>
                        <a:pt x="110" y="201"/>
                      </a:lnTo>
                      <a:lnTo>
                        <a:pt x="118" y="195"/>
                      </a:lnTo>
                      <a:lnTo>
                        <a:pt x="118" y="186"/>
                      </a:lnTo>
                      <a:lnTo>
                        <a:pt x="118" y="174"/>
                      </a:lnTo>
                      <a:lnTo>
                        <a:pt x="110" y="174"/>
                      </a:lnTo>
                      <a:lnTo>
                        <a:pt x="110" y="160"/>
                      </a:lnTo>
                      <a:lnTo>
                        <a:pt x="104" y="154"/>
                      </a:lnTo>
                      <a:lnTo>
                        <a:pt x="98" y="145"/>
                      </a:lnTo>
                      <a:lnTo>
                        <a:pt x="92" y="145"/>
                      </a:lnTo>
                      <a:lnTo>
                        <a:pt x="84" y="139"/>
                      </a:lnTo>
                      <a:lnTo>
                        <a:pt x="77" y="139"/>
                      </a:lnTo>
                      <a:lnTo>
                        <a:pt x="71" y="139"/>
                      </a:lnTo>
                      <a:lnTo>
                        <a:pt x="71" y="133"/>
                      </a:lnTo>
                      <a:lnTo>
                        <a:pt x="71" y="127"/>
                      </a:lnTo>
                      <a:lnTo>
                        <a:pt x="77" y="113"/>
                      </a:lnTo>
                      <a:lnTo>
                        <a:pt x="84" y="107"/>
                      </a:lnTo>
                      <a:lnTo>
                        <a:pt x="84" y="100"/>
                      </a:lnTo>
                      <a:lnTo>
                        <a:pt x="77" y="100"/>
                      </a:lnTo>
                      <a:lnTo>
                        <a:pt x="65" y="100"/>
                      </a:lnTo>
                      <a:lnTo>
                        <a:pt x="65" y="92"/>
                      </a:lnTo>
                      <a:lnTo>
                        <a:pt x="65" y="86"/>
                      </a:lnTo>
                      <a:lnTo>
                        <a:pt x="65" y="80"/>
                      </a:lnTo>
                      <a:lnTo>
                        <a:pt x="71" y="74"/>
                      </a:lnTo>
                      <a:lnTo>
                        <a:pt x="92" y="53"/>
                      </a:lnTo>
                      <a:lnTo>
                        <a:pt x="98" y="53"/>
                      </a:lnTo>
                      <a:lnTo>
                        <a:pt x="104" y="53"/>
                      </a:lnTo>
                      <a:lnTo>
                        <a:pt x="125" y="53"/>
                      </a:lnTo>
                      <a:lnTo>
                        <a:pt x="131" y="47"/>
                      </a:lnTo>
                      <a:lnTo>
                        <a:pt x="137" y="39"/>
                      </a:lnTo>
                      <a:lnTo>
                        <a:pt x="155" y="33"/>
                      </a:lnTo>
                      <a:lnTo>
                        <a:pt x="170" y="18"/>
                      </a:lnTo>
                      <a:lnTo>
                        <a:pt x="182" y="0"/>
                      </a:lnTo>
                      <a:lnTo>
                        <a:pt x="190" y="0"/>
                      </a:lnTo>
                      <a:lnTo>
                        <a:pt x="203" y="0"/>
                      </a:lnTo>
                      <a:lnTo>
                        <a:pt x="229" y="12"/>
                      </a:lnTo>
                      <a:lnTo>
                        <a:pt x="235" y="18"/>
                      </a:lnTo>
                      <a:lnTo>
                        <a:pt x="235" y="25"/>
                      </a:lnTo>
                      <a:lnTo>
                        <a:pt x="241" y="33"/>
                      </a:lnTo>
                      <a:lnTo>
                        <a:pt x="262" y="47"/>
                      </a:lnTo>
                      <a:lnTo>
                        <a:pt x="262" y="53"/>
                      </a:lnTo>
                      <a:lnTo>
                        <a:pt x="268" y="53"/>
                      </a:lnTo>
                      <a:lnTo>
                        <a:pt x="274" y="59"/>
                      </a:lnTo>
                      <a:lnTo>
                        <a:pt x="274" y="66"/>
                      </a:lnTo>
                      <a:lnTo>
                        <a:pt x="268" y="80"/>
                      </a:lnTo>
                      <a:lnTo>
                        <a:pt x="268" y="86"/>
                      </a:lnTo>
                      <a:lnTo>
                        <a:pt x="274" y="92"/>
                      </a:lnTo>
                      <a:lnTo>
                        <a:pt x="282" y="100"/>
                      </a:lnTo>
                      <a:lnTo>
                        <a:pt x="289" y="133"/>
                      </a:lnTo>
                      <a:lnTo>
                        <a:pt x="282" y="154"/>
                      </a:lnTo>
                      <a:lnTo>
                        <a:pt x="282" y="160"/>
                      </a:lnTo>
                      <a:lnTo>
                        <a:pt x="282" y="174"/>
                      </a:lnTo>
                      <a:lnTo>
                        <a:pt x="282" y="186"/>
                      </a:lnTo>
                      <a:lnTo>
                        <a:pt x="282" y="201"/>
                      </a:lnTo>
                      <a:lnTo>
                        <a:pt x="289" y="213"/>
                      </a:lnTo>
                      <a:lnTo>
                        <a:pt x="295" y="221"/>
                      </a:lnTo>
                      <a:lnTo>
                        <a:pt x="295" y="227"/>
                      </a:lnTo>
                      <a:lnTo>
                        <a:pt x="295" y="234"/>
                      </a:lnTo>
                      <a:lnTo>
                        <a:pt x="301" y="240"/>
                      </a:lnTo>
                      <a:lnTo>
                        <a:pt x="301" y="254"/>
                      </a:lnTo>
                      <a:lnTo>
                        <a:pt x="307" y="268"/>
                      </a:lnTo>
                      <a:lnTo>
                        <a:pt x="313" y="275"/>
                      </a:lnTo>
                      <a:lnTo>
                        <a:pt x="313" y="287"/>
                      </a:lnTo>
                      <a:lnTo>
                        <a:pt x="321" y="295"/>
                      </a:lnTo>
                      <a:lnTo>
                        <a:pt x="328" y="314"/>
                      </a:lnTo>
                      <a:lnTo>
                        <a:pt x="328" y="328"/>
                      </a:lnTo>
                      <a:lnTo>
                        <a:pt x="334" y="334"/>
                      </a:lnTo>
                      <a:lnTo>
                        <a:pt x="334" y="340"/>
                      </a:lnTo>
                      <a:lnTo>
                        <a:pt x="334" y="348"/>
                      </a:lnTo>
                      <a:lnTo>
                        <a:pt x="334" y="355"/>
                      </a:lnTo>
                      <a:lnTo>
                        <a:pt x="334" y="367"/>
                      </a:lnTo>
                      <a:lnTo>
                        <a:pt x="334" y="375"/>
                      </a:lnTo>
                      <a:lnTo>
                        <a:pt x="334" y="381"/>
                      </a:lnTo>
                      <a:lnTo>
                        <a:pt x="334" y="389"/>
                      </a:lnTo>
                      <a:lnTo>
                        <a:pt x="334" y="402"/>
                      </a:lnTo>
                      <a:lnTo>
                        <a:pt x="328" y="416"/>
                      </a:lnTo>
                      <a:lnTo>
                        <a:pt x="321" y="422"/>
                      </a:lnTo>
                      <a:lnTo>
                        <a:pt x="321" y="428"/>
                      </a:lnTo>
                      <a:lnTo>
                        <a:pt x="321" y="435"/>
                      </a:lnTo>
                      <a:lnTo>
                        <a:pt x="301" y="435"/>
                      </a:lnTo>
                      <a:lnTo>
                        <a:pt x="268" y="435"/>
                      </a:lnTo>
                      <a:lnTo>
                        <a:pt x="241" y="428"/>
                      </a:lnTo>
                      <a:lnTo>
                        <a:pt x="223" y="428"/>
                      </a:lnTo>
                      <a:lnTo>
                        <a:pt x="209" y="428"/>
                      </a:lnTo>
                      <a:lnTo>
                        <a:pt x="203" y="428"/>
                      </a:lnTo>
                      <a:lnTo>
                        <a:pt x="190" y="435"/>
                      </a:lnTo>
                      <a:lnTo>
                        <a:pt x="155" y="443"/>
                      </a:lnTo>
                      <a:lnTo>
                        <a:pt x="137" y="449"/>
                      </a:lnTo>
                      <a:lnTo>
                        <a:pt x="98" y="455"/>
                      </a:lnTo>
                      <a:lnTo>
                        <a:pt x="77" y="449"/>
                      </a:lnTo>
                      <a:lnTo>
                        <a:pt x="59" y="443"/>
                      </a:lnTo>
                      <a:lnTo>
                        <a:pt x="45" y="428"/>
                      </a:lnTo>
                      <a:lnTo>
                        <a:pt x="32" y="416"/>
                      </a:lnTo>
                      <a:lnTo>
                        <a:pt x="24" y="402"/>
                      </a:lnTo>
                      <a:lnTo>
                        <a:pt x="18" y="3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3" name="Line 489"/>
                <p:cNvSpPr>
                  <a:spLocks noChangeShapeType="1"/>
                </p:cNvSpPr>
                <p:nvPr/>
              </p:nvSpPr>
              <p:spPr bwMode="auto">
                <a:xfrm flipV="1">
                  <a:off x="1661" y="834"/>
                  <a:ext cx="43"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4" name="Line 490"/>
                <p:cNvSpPr>
                  <a:spLocks noChangeShapeType="1"/>
                </p:cNvSpPr>
                <p:nvPr/>
              </p:nvSpPr>
              <p:spPr bwMode="auto">
                <a:xfrm flipV="1">
                  <a:off x="1646" y="847"/>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5" name="Line 491"/>
                <p:cNvSpPr>
                  <a:spLocks noChangeShapeType="1"/>
                </p:cNvSpPr>
                <p:nvPr/>
              </p:nvSpPr>
              <p:spPr bwMode="auto">
                <a:xfrm flipV="1">
                  <a:off x="1613" y="929"/>
                  <a:ext cx="27"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6" name="Line 492"/>
                <p:cNvSpPr>
                  <a:spLocks noChangeShapeType="1"/>
                </p:cNvSpPr>
                <p:nvPr/>
              </p:nvSpPr>
              <p:spPr bwMode="auto">
                <a:xfrm flipV="1">
                  <a:off x="1646" y="861"/>
                  <a:ext cx="105"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7" name="Line 493"/>
                <p:cNvSpPr>
                  <a:spLocks noChangeShapeType="1"/>
                </p:cNvSpPr>
                <p:nvPr/>
              </p:nvSpPr>
              <p:spPr bwMode="auto">
                <a:xfrm flipV="1">
                  <a:off x="1620" y="935"/>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8" name="Line 494"/>
                <p:cNvSpPr>
                  <a:spLocks noChangeShapeType="1"/>
                </p:cNvSpPr>
                <p:nvPr/>
              </p:nvSpPr>
              <p:spPr bwMode="auto">
                <a:xfrm flipV="1">
                  <a:off x="1679" y="873"/>
                  <a:ext cx="90" cy="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9" name="Line 495"/>
                <p:cNvSpPr>
                  <a:spLocks noChangeShapeType="1"/>
                </p:cNvSpPr>
                <p:nvPr/>
              </p:nvSpPr>
              <p:spPr bwMode="auto">
                <a:xfrm flipV="1">
                  <a:off x="1693" y="888"/>
                  <a:ext cx="97"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0" name="Line 496"/>
                <p:cNvSpPr>
                  <a:spLocks noChangeShapeType="1"/>
                </p:cNvSpPr>
                <p:nvPr/>
              </p:nvSpPr>
              <p:spPr bwMode="auto">
                <a:xfrm flipV="1">
                  <a:off x="1712" y="900"/>
                  <a:ext cx="92" cy="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1" name="Line 497"/>
                <p:cNvSpPr>
                  <a:spLocks noChangeShapeType="1"/>
                </p:cNvSpPr>
                <p:nvPr/>
              </p:nvSpPr>
              <p:spPr bwMode="auto">
                <a:xfrm flipV="1">
                  <a:off x="1738" y="920"/>
                  <a:ext cx="78"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2" name="Line 498"/>
                <p:cNvSpPr>
                  <a:spLocks noChangeShapeType="1"/>
                </p:cNvSpPr>
                <p:nvPr/>
              </p:nvSpPr>
              <p:spPr bwMode="auto">
                <a:xfrm flipV="1">
                  <a:off x="1745" y="941"/>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3" name="Line 499"/>
                <p:cNvSpPr>
                  <a:spLocks noChangeShapeType="1"/>
                </p:cNvSpPr>
                <p:nvPr/>
              </p:nvSpPr>
              <p:spPr bwMode="auto">
                <a:xfrm flipV="1">
                  <a:off x="1751" y="955"/>
                  <a:ext cx="9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4" name="Line 500"/>
                <p:cNvSpPr>
                  <a:spLocks noChangeShapeType="1"/>
                </p:cNvSpPr>
                <p:nvPr/>
              </p:nvSpPr>
              <p:spPr bwMode="auto">
                <a:xfrm flipV="1">
                  <a:off x="1738" y="974"/>
                  <a:ext cx="117" cy="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5" name="Line 501"/>
                <p:cNvSpPr>
                  <a:spLocks noChangeShapeType="1"/>
                </p:cNvSpPr>
                <p:nvPr/>
              </p:nvSpPr>
              <p:spPr bwMode="auto">
                <a:xfrm flipV="1">
                  <a:off x="1732" y="994"/>
                  <a:ext cx="136"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6" name="Line 502"/>
                <p:cNvSpPr>
                  <a:spLocks noChangeShapeType="1"/>
                </p:cNvSpPr>
                <p:nvPr/>
              </p:nvSpPr>
              <p:spPr bwMode="auto">
                <a:xfrm flipV="1">
                  <a:off x="1706" y="1009"/>
                  <a:ext cx="182" cy="10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7" name="Line 503"/>
                <p:cNvSpPr>
                  <a:spLocks noChangeShapeType="1"/>
                </p:cNvSpPr>
                <p:nvPr/>
              </p:nvSpPr>
              <p:spPr bwMode="auto">
                <a:xfrm flipV="1">
                  <a:off x="1712" y="1021"/>
                  <a:ext cx="197"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8" name="Line 504"/>
                <p:cNvSpPr>
                  <a:spLocks noChangeShapeType="1"/>
                </p:cNvSpPr>
                <p:nvPr/>
              </p:nvSpPr>
              <p:spPr bwMode="auto">
                <a:xfrm flipV="1">
                  <a:off x="1115" y="1499"/>
                  <a:ext cx="31"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9" name="Line 505"/>
                <p:cNvSpPr>
                  <a:spLocks noChangeShapeType="1"/>
                </p:cNvSpPr>
                <p:nvPr/>
              </p:nvSpPr>
              <p:spPr bwMode="auto">
                <a:xfrm flipV="1">
                  <a:off x="1154" y="1490"/>
                  <a:ext cx="6" cy="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0" name="Line 506"/>
                <p:cNvSpPr>
                  <a:spLocks noChangeShapeType="1"/>
                </p:cNvSpPr>
                <p:nvPr/>
              </p:nvSpPr>
              <p:spPr bwMode="auto">
                <a:xfrm flipV="1">
                  <a:off x="1718" y="1035"/>
                  <a:ext cx="209"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1" name="Line 507"/>
                <p:cNvSpPr>
                  <a:spLocks noChangeShapeType="1"/>
                </p:cNvSpPr>
                <p:nvPr/>
              </p:nvSpPr>
              <p:spPr bwMode="auto">
                <a:xfrm flipV="1">
                  <a:off x="1064" y="1552"/>
                  <a:ext cx="31"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2" name="Line 508"/>
                <p:cNvSpPr>
                  <a:spLocks noChangeShapeType="1"/>
                </p:cNvSpPr>
                <p:nvPr/>
              </p:nvSpPr>
              <p:spPr bwMode="auto">
                <a:xfrm flipV="1">
                  <a:off x="1097" y="1499"/>
                  <a:ext cx="90"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3" name="Line 509"/>
                <p:cNvSpPr>
                  <a:spLocks noChangeShapeType="1"/>
                </p:cNvSpPr>
                <p:nvPr/>
              </p:nvSpPr>
              <p:spPr bwMode="auto">
                <a:xfrm flipV="1">
                  <a:off x="1535" y="1283"/>
                  <a:ext cx="13"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4" name="Line 510"/>
                <p:cNvSpPr>
                  <a:spLocks noChangeShapeType="1"/>
                </p:cNvSpPr>
                <p:nvPr/>
              </p:nvSpPr>
              <p:spPr bwMode="auto">
                <a:xfrm flipV="1">
                  <a:off x="1738" y="1048"/>
                  <a:ext cx="210" cy="1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5" name="Line 511"/>
                <p:cNvSpPr>
                  <a:spLocks noChangeShapeType="1"/>
                </p:cNvSpPr>
                <p:nvPr/>
              </p:nvSpPr>
              <p:spPr bwMode="auto">
                <a:xfrm flipV="1">
                  <a:off x="1082" y="1484"/>
                  <a:ext cx="169" cy="1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6" name="Line 512"/>
                <p:cNvSpPr>
                  <a:spLocks noChangeShapeType="1"/>
                </p:cNvSpPr>
                <p:nvPr/>
              </p:nvSpPr>
              <p:spPr bwMode="auto">
                <a:xfrm flipV="1">
                  <a:off x="1542" y="130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7" name="Line 513"/>
                <p:cNvSpPr>
                  <a:spLocks noChangeShapeType="1"/>
                </p:cNvSpPr>
                <p:nvPr/>
              </p:nvSpPr>
              <p:spPr bwMode="auto">
                <a:xfrm flipV="1">
                  <a:off x="1771" y="1062"/>
                  <a:ext cx="203"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8" name="Line 514"/>
                <p:cNvSpPr>
                  <a:spLocks noChangeShapeType="1"/>
                </p:cNvSpPr>
                <p:nvPr/>
              </p:nvSpPr>
              <p:spPr bwMode="auto">
                <a:xfrm flipV="1">
                  <a:off x="1115" y="1499"/>
                  <a:ext cx="16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9" name="Line 515"/>
                <p:cNvSpPr>
                  <a:spLocks noChangeShapeType="1"/>
                </p:cNvSpPr>
                <p:nvPr/>
              </p:nvSpPr>
              <p:spPr bwMode="auto">
                <a:xfrm flipV="1">
                  <a:off x="1548" y="1316"/>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0" name="Line 516"/>
                <p:cNvSpPr>
                  <a:spLocks noChangeShapeType="1"/>
                </p:cNvSpPr>
                <p:nvPr/>
              </p:nvSpPr>
              <p:spPr bwMode="auto">
                <a:xfrm flipV="1">
                  <a:off x="1777" y="1074"/>
                  <a:ext cx="216"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1" name="Line 517"/>
                <p:cNvSpPr>
                  <a:spLocks noChangeShapeType="1"/>
                </p:cNvSpPr>
                <p:nvPr/>
              </p:nvSpPr>
              <p:spPr bwMode="auto">
                <a:xfrm flipV="1">
                  <a:off x="1142" y="1517"/>
                  <a:ext cx="143"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2" name="Line 518"/>
                <p:cNvSpPr>
                  <a:spLocks noChangeShapeType="1"/>
                </p:cNvSpPr>
                <p:nvPr/>
              </p:nvSpPr>
              <p:spPr bwMode="auto">
                <a:xfrm flipV="1">
                  <a:off x="1560" y="1330"/>
                  <a:ext cx="45"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3" name="Line 519"/>
                <p:cNvSpPr>
                  <a:spLocks noChangeShapeType="1"/>
                </p:cNvSpPr>
                <p:nvPr/>
              </p:nvSpPr>
              <p:spPr bwMode="auto">
                <a:xfrm flipV="1">
                  <a:off x="1712" y="1089"/>
                  <a:ext cx="307" cy="1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4" name="Line 520"/>
                <p:cNvSpPr>
                  <a:spLocks noChangeShapeType="1"/>
                </p:cNvSpPr>
                <p:nvPr/>
              </p:nvSpPr>
              <p:spPr bwMode="auto">
                <a:xfrm flipV="1">
                  <a:off x="1136" y="1538"/>
                  <a:ext cx="162"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5" name="Line 521"/>
                <p:cNvSpPr>
                  <a:spLocks noChangeShapeType="1"/>
                </p:cNvSpPr>
                <p:nvPr/>
              </p:nvSpPr>
              <p:spPr bwMode="auto">
                <a:xfrm flipV="1">
                  <a:off x="1568" y="1343"/>
                  <a:ext cx="64"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6" name="Line 522"/>
                <p:cNvSpPr>
                  <a:spLocks noChangeShapeType="1"/>
                </p:cNvSpPr>
                <p:nvPr/>
              </p:nvSpPr>
              <p:spPr bwMode="auto">
                <a:xfrm flipV="1">
                  <a:off x="1693" y="1089"/>
                  <a:ext cx="365" cy="2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7" name="Line 523"/>
                <p:cNvSpPr>
                  <a:spLocks noChangeShapeType="1"/>
                </p:cNvSpPr>
                <p:nvPr/>
              </p:nvSpPr>
              <p:spPr bwMode="auto">
                <a:xfrm flipV="1">
                  <a:off x="1160" y="1552"/>
                  <a:ext cx="16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8" name="Line 524"/>
                <p:cNvSpPr>
                  <a:spLocks noChangeShapeType="1"/>
                </p:cNvSpPr>
                <p:nvPr/>
              </p:nvSpPr>
              <p:spPr bwMode="auto">
                <a:xfrm flipV="1">
                  <a:off x="1574" y="1095"/>
                  <a:ext cx="517" cy="30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9" name="Line 525"/>
                <p:cNvSpPr>
                  <a:spLocks noChangeShapeType="1"/>
                </p:cNvSpPr>
                <p:nvPr/>
              </p:nvSpPr>
              <p:spPr bwMode="auto">
                <a:xfrm flipV="1">
                  <a:off x="1175" y="1552"/>
                  <a:ext cx="182" cy="1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0" name="Line 526"/>
                <p:cNvSpPr>
                  <a:spLocks noChangeShapeType="1"/>
                </p:cNvSpPr>
                <p:nvPr/>
              </p:nvSpPr>
              <p:spPr bwMode="auto">
                <a:xfrm flipV="1">
                  <a:off x="1581" y="1101"/>
                  <a:ext cx="551" cy="3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1" name="Line 527"/>
                <p:cNvSpPr>
                  <a:spLocks noChangeShapeType="1"/>
                </p:cNvSpPr>
                <p:nvPr/>
              </p:nvSpPr>
              <p:spPr bwMode="auto">
                <a:xfrm flipV="1">
                  <a:off x="1201" y="1544"/>
                  <a:ext cx="222"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2" name="Line 528"/>
                <p:cNvSpPr>
                  <a:spLocks noChangeShapeType="1"/>
                </p:cNvSpPr>
                <p:nvPr/>
              </p:nvSpPr>
              <p:spPr bwMode="auto">
                <a:xfrm flipV="1">
                  <a:off x="1587" y="1101"/>
                  <a:ext cx="576" cy="3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3" name="Line 529"/>
                <p:cNvSpPr>
                  <a:spLocks noChangeShapeType="1"/>
                </p:cNvSpPr>
                <p:nvPr/>
              </p:nvSpPr>
              <p:spPr bwMode="auto">
                <a:xfrm flipV="1">
                  <a:off x="1193" y="1531"/>
                  <a:ext cx="289" cy="1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4" name="Line 530"/>
                <p:cNvSpPr>
                  <a:spLocks noChangeShapeType="1"/>
                </p:cNvSpPr>
                <p:nvPr/>
              </p:nvSpPr>
              <p:spPr bwMode="auto">
                <a:xfrm flipV="1">
                  <a:off x="1587" y="1115"/>
                  <a:ext cx="602" cy="3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5" name="Line 531"/>
                <p:cNvSpPr>
                  <a:spLocks noChangeShapeType="1"/>
                </p:cNvSpPr>
                <p:nvPr/>
              </p:nvSpPr>
              <p:spPr bwMode="auto">
                <a:xfrm flipV="1">
                  <a:off x="1228" y="1706"/>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6" name="Line 532"/>
                <p:cNvSpPr>
                  <a:spLocks noChangeShapeType="1"/>
                </p:cNvSpPr>
                <p:nvPr/>
              </p:nvSpPr>
              <p:spPr bwMode="auto">
                <a:xfrm flipV="1">
                  <a:off x="1246" y="1685"/>
                  <a:ext cx="19"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7" name="Line 533"/>
                <p:cNvSpPr>
                  <a:spLocks noChangeShapeType="1"/>
                </p:cNvSpPr>
                <p:nvPr/>
              </p:nvSpPr>
              <p:spPr bwMode="auto">
                <a:xfrm flipV="1">
                  <a:off x="1292" y="1538"/>
                  <a:ext cx="229" cy="1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8" name="Line 534"/>
                <p:cNvSpPr>
                  <a:spLocks noChangeShapeType="1"/>
                </p:cNvSpPr>
                <p:nvPr/>
              </p:nvSpPr>
              <p:spPr bwMode="auto">
                <a:xfrm flipV="1">
                  <a:off x="1587" y="1128"/>
                  <a:ext cx="629" cy="37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9" name="Line 535"/>
                <p:cNvSpPr>
                  <a:spLocks noChangeShapeType="1"/>
                </p:cNvSpPr>
                <p:nvPr/>
              </p:nvSpPr>
              <p:spPr bwMode="auto">
                <a:xfrm flipV="1">
                  <a:off x="1300" y="1538"/>
                  <a:ext cx="260" cy="1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0" name="Line 536"/>
                <p:cNvSpPr>
                  <a:spLocks noChangeShapeType="1"/>
                </p:cNvSpPr>
                <p:nvPr/>
              </p:nvSpPr>
              <p:spPr bwMode="auto">
                <a:xfrm flipV="1">
                  <a:off x="1574" y="1136"/>
                  <a:ext cx="663" cy="3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1" name="Line 537"/>
                <p:cNvSpPr>
                  <a:spLocks noChangeShapeType="1"/>
                </p:cNvSpPr>
                <p:nvPr/>
              </p:nvSpPr>
              <p:spPr bwMode="auto">
                <a:xfrm flipV="1">
                  <a:off x="1365" y="1150"/>
                  <a:ext cx="890" cy="5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2" name="Line 538"/>
                <p:cNvSpPr>
                  <a:spLocks noChangeShapeType="1"/>
                </p:cNvSpPr>
                <p:nvPr/>
              </p:nvSpPr>
              <p:spPr bwMode="auto">
                <a:xfrm flipV="1">
                  <a:off x="1410" y="1162"/>
                  <a:ext cx="872" cy="51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3" name="Line 539"/>
                <p:cNvSpPr>
                  <a:spLocks noChangeShapeType="1"/>
                </p:cNvSpPr>
                <p:nvPr/>
              </p:nvSpPr>
              <p:spPr bwMode="auto">
                <a:xfrm flipV="1">
                  <a:off x="1443" y="1177"/>
                  <a:ext cx="859" cy="50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4" name="Line 540"/>
                <p:cNvSpPr>
                  <a:spLocks noChangeShapeType="1"/>
                </p:cNvSpPr>
                <p:nvPr/>
              </p:nvSpPr>
              <p:spPr bwMode="auto">
                <a:xfrm flipV="1">
                  <a:off x="1548" y="1195"/>
                  <a:ext cx="773" cy="44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5" name="Line 541"/>
                <p:cNvSpPr>
                  <a:spLocks noChangeShapeType="1"/>
                </p:cNvSpPr>
                <p:nvPr/>
              </p:nvSpPr>
              <p:spPr bwMode="auto">
                <a:xfrm flipV="1">
                  <a:off x="1593" y="1242"/>
                  <a:ext cx="689" cy="4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6" name="Line 542"/>
                <p:cNvSpPr>
                  <a:spLocks noChangeShapeType="1"/>
                </p:cNvSpPr>
                <p:nvPr/>
              </p:nvSpPr>
              <p:spPr bwMode="auto">
                <a:xfrm flipV="1">
                  <a:off x="2323" y="121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7" name="Line 543"/>
                <p:cNvSpPr>
                  <a:spLocks noChangeShapeType="1"/>
                </p:cNvSpPr>
                <p:nvPr/>
              </p:nvSpPr>
              <p:spPr bwMode="auto">
                <a:xfrm flipV="1">
                  <a:off x="1620" y="1617"/>
                  <a:ext cx="59"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8" name="Line 544"/>
                <p:cNvSpPr>
                  <a:spLocks noChangeShapeType="1"/>
                </p:cNvSpPr>
                <p:nvPr/>
              </p:nvSpPr>
              <p:spPr bwMode="auto">
                <a:xfrm flipV="1">
                  <a:off x="1706" y="1283"/>
                  <a:ext cx="543" cy="3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9" name="Line 545"/>
                <p:cNvSpPr>
                  <a:spLocks noChangeShapeType="1"/>
                </p:cNvSpPr>
                <p:nvPr/>
              </p:nvSpPr>
              <p:spPr bwMode="auto">
                <a:xfrm flipV="1">
                  <a:off x="1652" y="1644"/>
                  <a:ext cx="27"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0" name="Line 546"/>
                <p:cNvSpPr>
                  <a:spLocks noChangeShapeType="1"/>
                </p:cNvSpPr>
                <p:nvPr/>
              </p:nvSpPr>
              <p:spPr bwMode="auto">
                <a:xfrm flipV="1">
                  <a:off x="1792" y="1304"/>
                  <a:ext cx="471" cy="28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1" name="Line 547"/>
                <p:cNvSpPr>
                  <a:spLocks noChangeShapeType="1"/>
                </p:cNvSpPr>
                <p:nvPr/>
              </p:nvSpPr>
              <p:spPr bwMode="auto">
                <a:xfrm flipV="1">
                  <a:off x="1825" y="1316"/>
                  <a:ext cx="457" cy="2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2" name="Line 548"/>
                <p:cNvSpPr>
                  <a:spLocks noChangeShapeType="1"/>
                </p:cNvSpPr>
                <p:nvPr/>
              </p:nvSpPr>
              <p:spPr bwMode="auto">
                <a:xfrm flipV="1">
                  <a:off x="1843" y="1337"/>
                  <a:ext cx="459"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3" name="Line 549"/>
                <p:cNvSpPr>
                  <a:spLocks noChangeShapeType="1"/>
                </p:cNvSpPr>
                <p:nvPr/>
              </p:nvSpPr>
              <p:spPr bwMode="auto">
                <a:xfrm flipV="1">
                  <a:off x="1863" y="1349"/>
                  <a:ext cx="458"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4" name="Line 550"/>
                <p:cNvSpPr>
                  <a:spLocks noChangeShapeType="1"/>
                </p:cNvSpPr>
                <p:nvPr/>
              </p:nvSpPr>
              <p:spPr bwMode="auto">
                <a:xfrm flipV="1">
                  <a:off x="1888" y="1617"/>
                  <a:ext cx="12" cy="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5" name="Line 551"/>
                <p:cNvSpPr>
                  <a:spLocks noChangeShapeType="1"/>
                </p:cNvSpPr>
                <p:nvPr/>
              </p:nvSpPr>
              <p:spPr bwMode="auto">
                <a:xfrm flipV="1">
                  <a:off x="1962" y="1449"/>
                  <a:ext cx="227" cy="13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6" name="Line 552"/>
                <p:cNvSpPr>
                  <a:spLocks noChangeShapeType="1"/>
                </p:cNvSpPr>
                <p:nvPr/>
              </p:nvSpPr>
              <p:spPr bwMode="auto">
                <a:xfrm flipV="1">
                  <a:off x="2204" y="1363"/>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7" name="Line 553"/>
                <p:cNvSpPr>
                  <a:spLocks noChangeShapeType="1"/>
                </p:cNvSpPr>
                <p:nvPr/>
              </p:nvSpPr>
              <p:spPr bwMode="auto">
                <a:xfrm flipV="1">
                  <a:off x="1974" y="1484"/>
                  <a:ext cx="203"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8" name="Line 554"/>
                <p:cNvSpPr>
                  <a:spLocks noChangeShapeType="1"/>
                </p:cNvSpPr>
                <p:nvPr/>
              </p:nvSpPr>
              <p:spPr bwMode="auto">
                <a:xfrm flipV="1">
                  <a:off x="2308" y="1363"/>
                  <a:ext cx="66"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9" name="Line 555"/>
                <p:cNvSpPr>
                  <a:spLocks noChangeShapeType="1"/>
                </p:cNvSpPr>
                <p:nvPr/>
              </p:nvSpPr>
              <p:spPr bwMode="auto">
                <a:xfrm flipV="1">
                  <a:off x="2027" y="1511"/>
                  <a:ext cx="142"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0" name="Line 556"/>
                <p:cNvSpPr>
                  <a:spLocks noChangeShapeType="1"/>
                </p:cNvSpPr>
                <p:nvPr/>
              </p:nvSpPr>
              <p:spPr bwMode="auto">
                <a:xfrm flipV="1">
                  <a:off x="2335" y="1396"/>
                  <a:ext cx="25"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1" name="Line 557"/>
                <p:cNvSpPr>
                  <a:spLocks noChangeShapeType="1"/>
                </p:cNvSpPr>
                <p:nvPr/>
              </p:nvSpPr>
              <p:spPr bwMode="auto">
                <a:xfrm flipV="1">
                  <a:off x="2112" y="1531"/>
                  <a:ext cx="71"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2" name="Freeform 558"/>
                <p:cNvSpPr>
                  <a:spLocks/>
                </p:cNvSpPr>
                <p:nvPr/>
              </p:nvSpPr>
              <p:spPr bwMode="auto">
                <a:xfrm>
                  <a:off x="1056" y="834"/>
                  <a:ext cx="1330" cy="878"/>
                </a:xfrm>
                <a:custGeom>
                  <a:avLst/>
                  <a:gdLst>
                    <a:gd name="T0" fmla="*/ 1127 w 1330"/>
                    <a:gd name="T1" fmla="*/ 712 h 878"/>
                    <a:gd name="T2" fmla="*/ 1037 w 1330"/>
                    <a:gd name="T3" fmla="*/ 751 h 878"/>
                    <a:gd name="T4" fmla="*/ 996 w 1330"/>
                    <a:gd name="T5" fmla="*/ 765 h 878"/>
                    <a:gd name="T6" fmla="*/ 912 w 1330"/>
                    <a:gd name="T7" fmla="*/ 757 h 878"/>
                    <a:gd name="T8" fmla="*/ 879 w 1330"/>
                    <a:gd name="T9" fmla="*/ 745 h 878"/>
                    <a:gd name="T10" fmla="*/ 846 w 1330"/>
                    <a:gd name="T11" fmla="*/ 792 h 878"/>
                    <a:gd name="T12" fmla="*/ 781 w 1330"/>
                    <a:gd name="T13" fmla="*/ 757 h 878"/>
                    <a:gd name="T14" fmla="*/ 707 w 1330"/>
                    <a:gd name="T15" fmla="*/ 751 h 878"/>
                    <a:gd name="T16" fmla="*/ 648 w 1330"/>
                    <a:gd name="T17" fmla="*/ 771 h 878"/>
                    <a:gd name="T18" fmla="*/ 623 w 1330"/>
                    <a:gd name="T19" fmla="*/ 818 h 878"/>
                    <a:gd name="T20" fmla="*/ 551 w 1330"/>
                    <a:gd name="T21" fmla="*/ 812 h 878"/>
                    <a:gd name="T22" fmla="*/ 447 w 1330"/>
                    <a:gd name="T23" fmla="*/ 818 h 878"/>
                    <a:gd name="T24" fmla="*/ 387 w 1330"/>
                    <a:gd name="T25" fmla="*/ 851 h 878"/>
                    <a:gd name="T26" fmla="*/ 295 w 1330"/>
                    <a:gd name="T27" fmla="*/ 845 h 878"/>
                    <a:gd name="T28" fmla="*/ 242 w 1330"/>
                    <a:gd name="T29" fmla="*/ 857 h 878"/>
                    <a:gd name="T30" fmla="*/ 203 w 1330"/>
                    <a:gd name="T31" fmla="*/ 857 h 878"/>
                    <a:gd name="T32" fmla="*/ 137 w 1330"/>
                    <a:gd name="T33" fmla="*/ 851 h 878"/>
                    <a:gd name="T34" fmla="*/ 110 w 1330"/>
                    <a:gd name="T35" fmla="*/ 824 h 878"/>
                    <a:gd name="T36" fmla="*/ 72 w 1330"/>
                    <a:gd name="T37" fmla="*/ 792 h 878"/>
                    <a:gd name="T38" fmla="*/ 72 w 1330"/>
                    <a:gd name="T39" fmla="*/ 765 h 878"/>
                    <a:gd name="T40" fmla="*/ 26 w 1330"/>
                    <a:gd name="T41" fmla="*/ 757 h 878"/>
                    <a:gd name="T42" fmla="*/ 26 w 1330"/>
                    <a:gd name="T43" fmla="*/ 730 h 878"/>
                    <a:gd name="T44" fmla="*/ 59 w 1330"/>
                    <a:gd name="T45" fmla="*/ 691 h 878"/>
                    <a:gd name="T46" fmla="*/ 92 w 1330"/>
                    <a:gd name="T47" fmla="*/ 665 h 878"/>
                    <a:gd name="T48" fmla="*/ 131 w 1330"/>
                    <a:gd name="T49" fmla="*/ 665 h 878"/>
                    <a:gd name="T50" fmla="*/ 176 w 1330"/>
                    <a:gd name="T51" fmla="*/ 650 h 878"/>
                    <a:gd name="T52" fmla="*/ 223 w 1330"/>
                    <a:gd name="T53" fmla="*/ 671 h 878"/>
                    <a:gd name="T54" fmla="*/ 352 w 1330"/>
                    <a:gd name="T55" fmla="*/ 712 h 878"/>
                    <a:gd name="T56" fmla="*/ 498 w 1330"/>
                    <a:gd name="T57" fmla="*/ 704 h 878"/>
                    <a:gd name="T58" fmla="*/ 531 w 1330"/>
                    <a:gd name="T59" fmla="*/ 650 h 878"/>
                    <a:gd name="T60" fmla="*/ 525 w 1330"/>
                    <a:gd name="T61" fmla="*/ 597 h 878"/>
                    <a:gd name="T62" fmla="*/ 498 w 1330"/>
                    <a:gd name="T63" fmla="*/ 509 h 878"/>
                    <a:gd name="T64" fmla="*/ 479 w 1330"/>
                    <a:gd name="T65" fmla="*/ 443 h 878"/>
                    <a:gd name="T66" fmla="*/ 537 w 1330"/>
                    <a:gd name="T67" fmla="*/ 490 h 878"/>
                    <a:gd name="T68" fmla="*/ 596 w 1330"/>
                    <a:gd name="T69" fmla="*/ 503 h 878"/>
                    <a:gd name="T70" fmla="*/ 662 w 1330"/>
                    <a:gd name="T71" fmla="*/ 429 h 878"/>
                    <a:gd name="T72" fmla="*/ 721 w 1330"/>
                    <a:gd name="T73" fmla="*/ 376 h 878"/>
                    <a:gd name="T74" fmla="*/ 701 w 1330"/>
                    <a:gd name="T75" fmla="*/ 343 h 878"/>
                    <a:gd name="T76" fmla="*/ 662 w 1330"/>
                    <a:gd name="T77" fmla="*/ 328 h 878"/>
                    <a:gd name="T78" fmla="*/ 656 w 1330"/>
                    <a:gd name="T79" fmla="*/ 261 h 878"/>
                    <a:gd name="T80" fmla="*/ 682 w 1330"/>
                    <a:gd name="T81" fmla="*/ 222 h 878"/>
                    <a:gd name="T82" fmla="*/ 689 w 1330"/>
                    <a:gd name="T83" fmla="*/ 154 h 878"/>
                    <a:gd name="T84" fmla="*/ 656 w 1330"/>
                    <a:gd name="T85" fmla="*/ 121 h 878"/>
                    <a:gd name="T86" fmla="*/ 629 w 1330"/>
                    <a:gd name="T87" fmla="*/ 101 h 878"/>
                    <a:gd name="T88" fmla="*/ 596 w 1330"/>
                    <a:gd name="T89" fmla="*/ 115 h 878"/>
                    <a:gd name="T90" fmla="*/ 557 w 1330"/>
                    <a:gd name="T91" fmla="*/ 115 h 878"/>
                    <a:gd name="T92" fmla="*/ 602 w 1330"/>
                    <a:gd name="T93" fmla="*/ 27 h 878"/>
                    <a:gd name="T94" fmla="*/ 1121 w 1330"/>
                    <a:gd name="T95" fmla="*/ 275 h 878"/>
                    <a:gd name="T96" fmla="*/ 1258 w 1330"/>
                    <a:gd name="T97" fmla="*/ 382 h 878"/>
                    <a:gd name="T98" fmla="*/ 1213 w 1330"/>
                    <a:gd name="T99" fmla="*/ 423 h 878"/>
                    <a:gd name="T100" fmla="*/ 1240 w 1330"/>
                    <a:gd name="T101" fmla="*/ 496 h 878"/>
                    <a:gd name="T102" fmla="*/ 1312 w 1330"/>
                    <a:gd name="T103" fmla="*/ 537 h 878"/>
                    <a:gd name="T104" fmla="*/ 1306 w 1330"/>
                    <a:gd name="T105" fmla="*/ 570 h 878"/>
                    <a:gd name="T106" fmla="*/ 1246 w 1330"/>
                    <a:gd name="T107" fmla="*/ 570 h 878"/>
                    <a:gd name="T108" fmla="*/ 1154 w 1330"/>
                    <a:gd name="T109" fmla="*/ 603 h 8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0"/>
                    <a:gd name="T166" fmla="*/ 0 h 878"/>
                    <a:gd name="T167" fmla="*/ 1330 w 1330"/>
                    <a:gd name="T168" fmla="*/ 878 h 8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0" h="878">
                      <a:moveTo>
                        <a:pt x="1121" y="658"/>
                      </a:moveTo>
                      <a:lnTo>
                        <a:pt x="1121" y="665"/>
                      </a:lnTo>
                      <a:lnTo>
                        <a:pt x="1121" y="671"/>
                      </a:lnTo>
                      <a:lnTo>
                        <a:pt x="1115" y="677"/>
                      </a:lnTo>
                      <a:lnTo>
                        <a:pt x="1121" y="691"/>
                      </a:lnTo>
                      <a:lnTo>
                        <a:pt x="1127" y="704"/>
                      </a:lnTo>
                      <a:lnTo>
                        <a:pt x="1127" y="712"/>
                      </a:lnTo>
                      <a:lnTo>
                        <a:pt x="1121" y="712"/>
                      </a:lnTo>
                      <a:lnTo>
                        <a:pt x="1115" y="718"/>
                      </a:lnTo>
                      <a:lnTo>
                        <a:pt x="1097" y="730"/>
                      </a:lnTo>
                      <a:lnTo>
                        <a:pt x="1088" y="730"/>
                      </a:lnTo>
                      <a:lnTo>
                        <a:pt x="1076" y="736"/>
                      </a:lnTo>
                      <a:lnTo>
                        <a:pt x="1056" y="736"/>
                      </a:lnTo>
                      <a:lnTo>
                        <a:pt x="1037" y="751"/>
                      </a:lnTo>
                      <a:lnTo>
                        <a:pt x="1023" y="757"/>
                      </a:lnTo>
                      <a:lnTo>
                        <a:pt x="1017" y="757"/>
                      </a:lnTo>
                      <a:lnTo>
                        <a:pt x="1010" y="751"/>
                      </a:lnTo>
                      <a:lnTo>
                        <a:pt x="1010" y="745"/>
                      </a:lnTo>
                      <a:lnTo>
                        <a:pt x="1002" y="751"/>
                      </a:lnTo>
                      <a:lnTo>
                        <a:pt x="996" y="757"/>
                      </a:lnTo>
                      <a:lnTo>
                        <a:pt x="996" y="765"/>
                      </a:lnTo>
                      <a:lnTo>
                        <a:pt x="990" y="765"/>
                      </a:lnTo>
                      <a:lnTo>
                        <a:pt x="978" y="765"/>
                      </a:lnTo>
                      <a:lnTo>
                        <a:pt x="969" y="765"/>
                      </a:lnTo>
                      <a:lnTo>
                        <a:pt x="951" y="771"/>
                      </a:lnTo>
                      <a:lnTo>
                        <a:pt x="924" y="771"/>
                      </a:lnTo>
                      <a:lnTo>
                        <a:pt x="918" y="765"/>
                      </a:lnTo>
                      <a:lnTo>
                        <a:pt x="912" y="757"/>
                      </a:lnTo>
                      <a:lnTo>
                        <a:pt x="912" y="751"/>
                      </a:lnTo>
                      <a:lnTo>
                        <a:pt x="906" y="751"/>
                      </a:lnTo>
                      <a:lnTo>
                        <a:pt x="898" y="751"/>
                      </a:lnTo>
                      <a:lnTo>
                        <a:pt x="898" y="745"/>
                      </a:lnTo>
                      <a:lnTo>
                        <a:pt x="892" y="745"/>
                      </a:lnTo>
                      <a:lnTo>
                        <a:pt x="885" y="736"/>
                      </a:lnTo>
                      <a:lnTo>
                        <a:pt x="879" y="745"/>
                      </a:lnTo>
                      <a:lnTo>
                        <a:pt x="871" y="751"/>
                      </a:lnTo>
                      <a:lnTo>
                        <a:pt x="865" y="751"/>
                      </a:lnTo>
                      <a:lnTo>
                        <a:pt x="865" y="765"/>
                      </a:lnTo>
                      <a:lnTo>
                        <a:pt x="859" y="777"/>
                      </a:lnTo>
                      <a:lnTo>
                        <a:pt x="853" y="777"/>
                      </a:lnTo>
                      <a:lnTo>
                        <a:pt x="846" y="786"/>
                      </a:lnTo>
                      <a:lnTo>
                        <a:pt x="846" y="792"/>
                      </a:lnTo>
                      <a:lnTo>
                        <a:pt x="838" y="798"/>
                      </a:lnTo>
                      <a:lnTo>
                        <a:pt x="832" y="798"/>
                      </a:lnTo>
                      <a:lnTo>
                        <a:pt x="820" y="792"/>
                      </a:lnTo>
                      <a:lnTo>
                        <a:pt x="814" y="786"/>
                      </a:lnTo>
                      <a:lnTo>
                        <a:pt x="805" y="786"/>
                      </a:lnTo>
                      <a:lnTo>
                        <a:pt x="793" y="771"/>
                      </a:lnTo>
                      <a:lnTo>
                        <a:pt x="781" y="757"/>
                      </a:lnTo>
                      <a:lnTo>
                        <a:pt x="766" y="757"/>
                      </a:lnTo>
                      <a:lnTo>
                        <a:pt x="748" y="751"/>
                      </a:lnTo>
                      <a:lnTo>
                        <a:pt x="742" y="751"/>
                      </a:lnTo>
                      <a:lnTo>
                        <a:pt x="734" y="751"/>
                      </a:lnTo>
                      <a:lnTo>
                        <a:pt x="728" y="751"/>
                      </a:lnTo>
                      <a:lnTo>
                        <a:pt x="721" y="751"/>
                      </a:lnTo>
                      <a:lnTo>
                        <a:pt x="707" y="751"/>
                      </a:lnTo>
                      <a:lnTo>
                        <a:pt x="701" y="757"/>
                      </a:lnTo>
                      <a:lnTo>
                        <a:pt x="695" y="765"/>
                      </a:lnTo>
                      <a:lnTo>
                        <a:pt x="689" y="771"/>
                      </a:lnTo>
                      <a:lnTo>
                        <a:pt x="689" y="777"/>
                      </a:lnTo>
                      <a:lnTo>
                        <a:pt x="682" y="777"/>
                      </a:lnTo>
                      <a:lnTo>
                        <a:pt x="668" y="777"/>
                      </a:lnTo>
                      <a:lnTo>
                        <a:pt x="648" y="771"/>
                      </a:lnTo>
                      <a:lnTo>
                        <a:pt x="635" y="777"/>
                      </a:lnTo>
                      <a:lnTo>
                        <a:pt x="629" y="777"/>
                      </a:lnTo>
                      <a:lnTo>
                        <a:pt x="623" y="798"/>
                      </a:lnTo>
                      <a:lnTo>
                        <a:pt x="623" y="804"/>
                      </a:lnTo>
                      <a:lnTo>
                        <a:pt x="629" y="804"/>
                      </a:lnTo>
                      <a:lnTo>
                        <a:pt x="623" y="812"/>
                      </a:lnTo>
                      <a:lnTo>
                        <a:pt x="623" y="818"/>
                      </a:lnTo>
                      <a:lnTo>
                        <a:pt x="617" y="824"/>
                      </a:lnTo>
                      <a:lnTo>
                        <a:pt x="611" y="824"/>
                      </a:lnTo>
                      <a:lnTo>
                        <a:pt x="590" y="831"/>
                      </a:lnTo>
                      <a:lnTo>
                        <a:pt x="584" y="831"/>
                      </a:lnTo>
                      <a:lnTo>
                        <a:pt x="578" y="831"/>
                      </a:lnTo>
                      <a:lnTo>
                        <a:pt x="557" y="818"/>
                      </a:lnTo>
                      <a:lnTo>
                        <a:pt x="551" y="812"/>
                      </a:lnTo>
                      <a:lnTo>
                        <a:pt x="543" y="812"/>
                      </a:lnTo>
                      <a:lnTo>
                        <a:pt x="510" y="818"/>
                      </a:lnTo>
                      <a:lnTo>
                        <a:pt x="504" y="818"/>
                      </a:lnTo>
                      <a:lnTo>
                        <a:pt x="498" y="812"/>
                      </a:lnTo>
                      <a:lnTo>
                        <a:pt x="492" y="812"/>
                      </a:lnTo>
                      <a:lnTo>
                        <a:pt x="465" y="812"/>
                      </a:lnTo>
                      <a:lnTo>
                        <a:pt x="447" y="818"/>
                      </a:lnTo>
                      <a:lnTo>
                        <a:pt x="438" y="824"/>
                      </a:lnTo>
                      <a:lnTo>
                        <a:pt x="432" y="831"/>
                      </a:lnTo>
                      <a:lnTo>
                        <a:pt x="420" y="839"/>
                      </a:lnTo>
                      <a:lnTo>
                        <a:pt x="412" y="845"/>
                      </a:lnTo>
                      <a:lnTo>
                        <a:pt x="406" y="857"/>
                      </a:lnTo>
                      <a:lnTo>
                        <a:pt x="400" y="857"/>
                      </a:lnTo>
                      <a:lnTo>
                        <a:pt x="387" y="851"/>
                      </a:lnTo>
                      <a:lnTo>
                        <a:pt x="373" y="845"/>
                      </a:lnTo>
                      <a:lnTo>
                        <a:pt x="361" y="845"/>
                      </a:lnTo>
                      <a:lnTo>
                        <a:pt x="352" y="845"/>
                      </a:lnTo>
                      <a:lnTo>
                        <a:pt x="346" y="845"/>
                      </a:lnTo>
                      <a:lnTo>
                        <a:pt x="342" y="845"/>
                      </a:lnTo>
                      <a:lnTo>
                        <a:pt x="322" y="845"/>
                      </a:lnTo>
                      <a:lnTo>
                        <a:pt x="295" y="845"/>
                      </a:lnTo>
                      <a:lnTo>
                        <a:pt x="283" y="851"/>
                      </a:lnTo>
                      <a:lnTo>
                        <a:pt x="274" y="851"/>
                      </a:lnTo>
                      <a:lnTo>
                        <a:pt x="262" y="857"/>
                      </a:lnTo>
                      <a:lnTo>
                        <a:pt x="256" y="865"/>
                      </a:lnTo>
                      <a:lnTo>
                        <a:pt x="248" y="865"/>
                      </a:lnTo>
                      <a:lnTo>
                        <a:pt x="248" y="857"/>
                      </a:lnTo>
                      <a:lnTo>
                        <a:pt x="242" y="857"/>
                      </a:lnTo>
                      <a:lnTo>
                        <a:pt x="242" y="845"/>
                      </a:lnTo>
                      <a:lnTo>
                        <a:pt x="242" y="839"/>
                      </a:lnTo>
                      <a:lnTo>
                        <a:pt x="236" y="839"/>
                      </a:lnTo>
                      <a:lnTo>
                        <a:pt x="229" y="839"/>
                      </a:lnTo>
                      <a:lnTo>
                        <a:pt x="223" y="839"/>
                      </a:lnTo>
                      <a:lnTo>
                        <a:pt x="215" y="845"/>
                      </a:lnTo>
                      <a:lnTo>
                        <a:pt x="203" y="857"/>
                      </a:lnTo>
                      <a:lnTo>
                        <a:pt x="176" y="865"/>
                      </a:lnTo>
                      <a:lnTo>
                        <a:pt x="176" y="872"/>
                      </a:lnTo>
                      <a:lnTo>
                        <a:pt x="176" y="878"/>
                      </a:lnTo>
                      <a:lnTo>
                        <a:pt x="151" y="878"/>
                      </a:lnTo>
                      <a:lnTo>
                        <a:pt x="143" y="872"/>
                      </a:lnTo>
                      <a:lnTo>
                        <a:pt x="137" y="865"/>
                      </a:lnTo>
                      <a:lnTo>
                        <a:pt x="137" y="851"/>
                      </a:lnTo>
                      <a:lnTo>
                        <a:pt x="143" y="851"/>
                      </a:lnTo>
                      <a:lnTo>
                        <a:pt x="143" y="845"/>
                      </a:lnTo>
                      <a:lnTo>
                        <a:pt x="143" y="839"/>
                      </a:lnTo>
                      <a:lnTo>
                        <a:pt x="137" y="831"/>
                      </a:lnTo>
                      <a:lnTo>
                        <a:pt x="131" y="831"/>
                      </a:lnTo>
                      <a:lnTo>
                        <a:pt x="117" y="831"/>
                      </a:lnTo>
                      <a:lnTo>
                        <a:pt x="110" y="824"/>
                      </a:lnTo>
                      <a:lnTo>
                        <a:pt x="104" y="818"/>
                      </a:lnTo>
                      <a:lnTo>
                        <a:pt x="98" y="804"/>
                      </a:lnTo>
                      <a:lnTo>
                        <a:pt x="92" y="798"/>
                      </a:lnTo>
                      <a:lnTo>
                        <a:pt x="84" y="798"/>
                      </a:lnTo>
                      <a:lnTo>
                        <a:pt x="78" y="798"/>
                      </a:lnTo>
                      <a:lnTo>
                        <a:pt x="72" y="798"/>
                      </a:lnTo>
                      <a:lnTo>
                        <a:pt x="72" y="792"/>
                      </a:lnTo>
                      <a:lnTo>
                        <a:pt x="78" y="792"/>
                      </a:lnTo>
                      <a:lnTo>
                        <a:pt x="78" y="786"/>
                      </a:lnTo>
                      <a:lnTo>
                        <a:pt x="84" y="777"/>
                      </a:lnTo>
                      <a:lnTo>
                        <a:pt x="84" y="771"/>
                      </a:lnTo>
                      <a:lnTo>
                        <a:pt x="84" y="757"/>
                      </a:lnTo>
                      <a:lnTo>
                        <a:pt x="78" y="757"/>
                      </a:lnTo>
                      <a:lnTo>
                        <a:pt x="72" y="765"/>
                      </a:lnTo>
                      <a:lnTo>
                        <a:pt x="65" y="765"/>
                      </a:lnTo>
                      <a:lnTo>
                        <a:pt x="59" y="765"/>
                      </a:lnTo>
                      <a:lnTo>
                        <a:pt x="59" y="757"/>
                      </a:lnTo>
                      <a:lnTo>
                        <a:pt x="51" y="757"/>
                      </a:lnTo>
                      <a:lnTo>
                        <a:pt x="45" y="751"/>
                      </a:lnTo>
                      <a:lnTo>
                        <a:pt x="33" y="757"/>
                      </a:lnTo>
                      <a:lnTo>
                        <a:pt x="26" y="757"/>
                      </a:lnTo>
                      <a:lnTo>
                        <a:pt x="20" y="757"/>
                      </a:lnTo>
                      <a:lnTo>
                        <a:pt x="12" y="757"/>
                      </a:lnTo>
                      <a:lnTo>
                        <a:pt x="0" y="757"/>
                      </a:lnTo>
                      <a:lnTo>
                        <a:pt x="0" y="751"/>
                      </a:lnTo>
                      <a:lnTo>
                        <a:pt x="6" y="736"/>
                      </a:lnTo>
                      <a:lnTo>
                        <a:pt x="12" y="730"/>
                      </a:lnTo>
                      <a:lnTo>
                        <a:pt x="26" y="730"/>
                      </a:lnTo>
                      <a:lnTo>
                        <a:pt x="26" y="724"/>
                      </a:lnTo>
                      <a:lnTo>
                        <a:pt x="33" y="724"/>
                      </a:lnTo>
                      <a:lnTo>
                        <a:pt x="39" y="724"/>
                      </a:lnTo>
                      <a:lnTo>
                        <a:pt x="39" y="718"/>
                      </a:lnTo>
                      <a:lnTo>
                        <a:pt x="45" y="718"/>
                      </a:lnTo>
                      <a:lnTo>
                        <a:pt x="51" y="704"/>
                      </a:lnTo>
                      <a:lnTo>
                        <a:pt x="59" y="691"/>
                      </a:lnTo>
                      <a:lnTo>
                        <a:pt x="59" y="685"/>
                      </a:lnTo>
                      <a:lnTo>
                        <a:pt x="65" y="671"/>
                      </a:lnTo>
                      <a:lnTo>
                        <a:pt x="72" y="665"/>
                      </a:lnTo>
                      <a:lnTo>
                        <a:pt x="72" y="658"/>
                      </a:lnTo>
                      <a:lnTo>
                        <a:pt x="78" y="658"/>
                      </a:lnTo>
                      <a:lnTo>
                        <a:pt x="84" y="665"/>
                      </a:lnTo>
                      <a:lnTo>
                        <a:pt x="92" y="665"/>
                      </a:lnTo>
                      <a:lnTo>
                        <a:pt x="98" y="671"/>
                      </a:lnTo>
                      <a:lnTo>
                        <a:pt x="98" y="665"/>
                      </a:lnTo>
                      <a:lnTo>
                        <a:pt x="98" y="658"/>
                      </a:lnTo>
                      <a:lnTo>
                        <a:pt x="104" y="658"/>
                      </a:lnTo>
                      <a:lnTo>
                        <a:pt x="110" y="665"/>
                      </a:lnTo>
                      <a:lnTo>
                        <a:pt x="117" y="671"/>
                      </a:lnTo>
                      <a:lnTo>
                        <a:pt x="131" y="665"/>
                      </a:lnTo>
                      <a:lnTo>
                        <a:pt x="143" y="671"/>
                      </a:lnTo>
                      <a:lnTo>
                        <a:pt x="143" y="665"/>
                      </a:lnTo>
                      <a:lnTo>
                        <a:pt x="151" y="665"/>
                      </a:lnTo>
                      <a:lnTo>
                        <a:pt x="158" y="658"/>
                      </a:lnTo>
                      <a:lnTo>
                        <a:pt x="164" y="658"/>
                      </a:lnTo>
                      <a:lnTo>
                        <a:pt x="170" y="650"/>
                      </a:lnTo>
                      <a:lnTo>
                        <a:pt x="176" y="650"/>
                      </a:lnTo>
                      <a:lnTo>
                        <a:pt x="184" y="650"/>
                      </a:lnTo>
                      <a:lnTo>
                        <a:pt x="190" y="650"/>
                      </a:lnTo>
                      <a:lnTo>
                        <a:pt x="197" y="650"/>
                      </a:lnTo>
                      <a:lnTo>
                        <a:pt x="203" y="658"/>
                      </a:lnTo>
                      <a:lnTo>
                        <a:pt x="209" y="658"/>
                      </a:lnTo>
                      <a:lnTo>
                        <a:pt x="215" y="658"/>
                      </a:lnTo>
                      <a:lnTo>
                        <a:pt x="223" y="671"/>
                      </a:lnTo>
                      <a:lnTo>
                        <a:pt x="229" y="685"/>
                      </a:lnTo>
                      <a:lnTo>
                        <a:pt x="242" y="697"/>
                      </a:lnTo>
                      <a:lnTo>
                        <a:pt x="256" y="712"/>
                      </a:lnTo>
                      <a:lnTo>
                        <a:pt x="274" y="718"/>
                      </a:lnTo>
                      <a:lnTo>
                        <a:pt x="295" y="724"/>
                      </a:lnTo>
                      <a:lnTo>
                        <a:pt x="334" y="718"/>
                      </a:lnTo>
                      <a:lnTo>
                        <a:pt x="352" y="712"/>
                      </a:lnTo>
                      <a:lnTo>
                        <a:pt x="387" y="704"/>
                      </a:lnTo>
                      <a:lnTo>
                        <a:pt x="400" y="697"/>
                      </a:lnTo>
                      <a:lnTo>
                        <a:pt x="406" y="697"/>
                      </a:lnTo>
                      <a:lnTo>
                        <a:pt x="420" y="697"/>
                      </a:lnTo>
                      <a:lnTo>
                        <a:pt x="438" y="697"/>
                      </a:lnTo>
                      <a:lnTo>
                        <a:pt x="465" y="704"/>
                      </a:lnTo>
                      <a:lnTo>
                        <a:pt x="498" y="704"/>
                      </a:lnTo>
                      <a:lnTo>
                        <a:pt x="518" y="704"/>
                      </a:lnTo>
                      <a:lnTo>
                        <a:pt x="518" y="697"/>
                      </a:lnTo>
                      <a:lnTo>
                        <a:pt x="518" y="691"/>
                      </a:lnTo>
                      <a:lnTo>
                        <a:pt x="525" y="685"/>
                      </a:lnTo>
                      <a:lnTo>
                        <a:pt x="531" y="671"/>
                      </a:lnTo>
                      <a:lnTo>
                        <a:pt x="531" y="658"/>
                      </a:lnTo>
                      <a:lnTo>
                        <a:pt x="531" y="650"/>
                      </a:lnTo>
                      <a:lnTo>
                        <a:pt x="531" y="644"/>
                      </a:lnTo>
                      <a:lnTo>
                        <a:pt x="531" y="636"/>
                      </a:lnTo>
                      <a:lnTo>
                        <a:pt x="531" y="624"/>
                      </a:lnTo>
                      <a:lnTo>
                        <a:pt x="531" y="617"/>
                      </a:lnTo>
                      <a:lnTo>
                        <a:pt x="531" y="609"/>
                      </a:lnTo>
                      <a:lnTo>
                        <a:pt x="531" y="603"/>
                      </a:lnTo>
                      <a:lnTo>
                        <a:pt x="525" y="597"/>
                      </a:lnTo>
                      <a:lnTo>
                        <a:pt x="525" y="583"/>
                      </a:lnTo>
                      <a:lnTo>
                        <a:pt x="518" y="564"/>
                      </a:lnTo>
                      <a:lnTo>
                        <a:pt x="510" y="556"/>
                      </a:lnTo>
                      <a:lnTo>
                        <a:pt x="510" y="544"/>
                      </a:lnTo>
                      <a:lnTo>
                        <a:pt x="504" y="537"/>
                      </a:lnTo>
                      <a:lnTo>
                        <a:pt x="498" y="523"/>
                      </a:lnTo>
                      <a:lnTo>
                        <a:pt x="498" y="509"/>
                      </a:lnTo>
                      <a:lnTo>
                        <a:pt x="492" y="503"/>
                      </a:lnTo>
                      <a:lnTo>
                        <a:pt x="492" y="496"/>
                      </a:lnTo>
                      <a:lnTo>
                        <a:pt x="492" y="490"/>
                      </a:lnTo>
                      <a:lnTo>
                        <a:pt x="486" y="482"/>
                      </a:lnTo>
                      <a:lnTo>
                        <a:pt x="479" y="470"/>
                      </a:lnTo>
                      <a:lnTo>
                        <a:pt x="479" y="455"/>
                      </a:lnTo>
                      <a:lnTo>
                        <a:pt x="479" y="443"/>
                      </a:lnTo>
                      <a:lnTo>
                        <a:pt x="486" y="443"/>
                      </a:lnTo>
                      <a:lnTo>
                        <a:pt x="486" y="449"/>
                      </a:lnTo>
                      <a:lnTo>
                        <a:pt x="492" y="449"/>
                      </a:lnTo>
                      <a:lnTo>
                        <a:pt x="504" y="455"/>
                      </a:lnTo>
                      <a:lnTo>
                        <a:pt x="518" y="470"/>
                      </a:lnTo>
                      <a:lnTo>
                        <a:pt x="525" y="476"/>
                      </a:lnTo>
                      <a:lnTo>
                        <a:pt x="537" y="490"/>
                      </a:lnTo>
                      <a:lnTo>
                        <a:pt x="543" y="490"/>
                      </a:lnTo>
                      <a:lnTo>
                        <a:pt x="551" y="496"/>
                      </a:lnTo>
                      <a:lnTo>
                        <a:pt x="557" y="503"/>
                      </a:lnTo>
                      <a:lnTo>
                        <a:pt x="570" y="503"/>
                      </a:lnTo>
                      <a:lnTo>
                        <a:pt x="578" y="509"/>
                      </a:lnTo>
                      <a:lnTo>
                        <a:pt x="584" y="509"/>
                      </a:lnTo>
                      <a:lnTo>
                        <a:pt x="596" y="503"/>
                      </a:lnTo>
                      <a:lnTo>
                        <a:pt x="611" y="496"/>
                      </a:lnTo>
                      <a:lnTo>
                        <a:pt x="629" y="482"/>
                      </a:lnTo>
                      <a:lnTo>
                        <a:pt x="635" y="470"/>
                      </a:lnTo>
                      <a:lnTo>
                        <a:pt x="643" y="464"/>
                      </a:lnTo>
                      <a:lnTo>
                        <a:pt x="643" y="455"/>
                      </a:lnTo>
                      <a:lnTo>
                        <a:pt x="643" y="449"/>
                      </a:lnTo>
                      <a:lnTo>
                        <a:pt x="662" y="429"/>
                      </a:lnTo>
                      <a:lnTo>
                        <a:pt x="674" y="423"/>
                      </a:lnTo>
                      <a:lnTo>
                        <a:pt x="682" y="414"/>
                      </a:lnTo>
                      <a:lnTo>
                        <a:pt x="689" y="408"/>
                      </a:lnTo>
                      <a:lnTo>
                        <a:pt x="701" y="402"/>
                      </a:lnTo>
                      <a:lnTo>
                        <a:pt x="707" y="396"/>
                      </a:lnTo>
                      <a:lnTo>
                        <a:pt x="715" y="382"/>
                      </a:lnTo>
                      <a:lnTo>
                        <a:pt x="721" y="376"/>
                      </a:lnTo>
                      <a:lnTo>
                        <a:pt x="721" y="369"/>
                      </a:lnTo>
                      <a:lnTo>
                        <a:pt x="728" y="361"/>
                      </a:lnTo>
                      <a:lnTo>
                        <a:pt x="721" y="355"/>
                      </a:lnTo>
                      <a:lnTo>
                        <a:pt x="721" y="349"/>
                      </a:lnTo>
                      <a:lnTo>
                        <a:pt x="707" y="337"/>
                      </a:lnTo>
                      <a:lnTo>
                        <a:pt x="701" y="337"/>
                      </a:lnTo>
                      <a:lnTo>
                        <a:pt x="701" y="343"/>
                      </a:lnTo>
                      <a:lnTo>
                        <a:pt x="701" y="349"/>
                      </a:lnTo>
                      <a:lnTo>
                        <a:pt x="695" y="355"/>
                      </a:lnTo>
                      <a:lnTo>
                        <a:pt x="689" y="355"/>
                      </a:lnTo>
                      <a:lnTo>
                        <a:pt x="689" y="349"/>
                      </a:lnTo>
                      <a:lnTo>
                        <a:pt x="682" y="343"/>
                      </a:lnTo>
                      <a:lnTo>
                        <a:pt x="668" y="337"/>
                      </a:lnTo>
                      <a:lnTo>
                        <a:pt x="662" y="328"/>
                      </a:lnTo>
                      <a:lnTo>
                        <a:pt x="656" y="328"/>
                      </a:lnTo>
                      <a:lnTo>
                        <a:pt x="656" y="322"/>
                      </a:lnTo>
                      <a:lnTo>
                        <a:pt x="648" y="302"/>
                      </a:lnTo>
                      <a:lnTo>
                        <a:pt x="648" y="281"/>
                      </a:lnTo>
                      <a:lnTo>
                        <a:pt x="648" y="269"/>
                      </a:lnTo>
                      <a:lnTo>
                        <a:pt x="648" y="261"/>
                      </a:lnTo>
                      <a:lnTo>
                        <a:pt x="656" y="261"/>
                      </a:lnTo>
                      <a:lnTo>
                        <a:pt x="662" y="261"/>
                      </a:lnTo>
                      <a:lnTo>
                        <a:pt x="668" y="255"/>
                      </a:lnTo>
                      <a:lnTo>
                        <a:pt x="674" y="255"/>
                      </a:lnTo>
                      <a:lnTo>
                        <a:pt x="674" y="248"/>
                      </a:lnTo>
                      <a:lnTo>
                        <a:pt x="674" y="234"/>
                      </a:lnTo>
                      <a:lnTo>
                        <a:pt x="682" y="228"/>
                      </a:lnTo>
                      <a:lnTo>
                        <a:pt x="682" y="222"/>
                      </a:lnTo>
                      <a:lnTo>
                        <a:pt x="682" y="216"/>
                      </a:lnTo>
                      <a:lnTo>
                        <a:pt x="674" y="207"/>
                      </a:lnTo>
                      <a:lnTo>
                        <a:pt x="682" y="201"/>
                      </a:lnTo>
                      <a:lnTo>
                        <a:pt x="689" y="201"/>
                      </a:lnTo>
                      <a:lnTo>
                        <a:pt x="695" y="195"/>
                      </a:lnTo>
                      <a:lnTo>
                        <a:pt x="695" y="175"/>
                      </a:lnTo>
                      <a:lnTo>
                        <a:pt x="689" y="154"/>
                      </a:lnTo>
                      <a:lnTo>
                        <a:pt x="689" y="142"/>
                      </a:lnTo>
                      <a:lnTo>
                        <a:pt x="682" y="134"/>
                      </a:lnTo>
                      <a:lnTo>
                        <a:pt x="674" y="134"/>
                      </a:lnTo>
                      <a:lnTo>
                        <a:pt x="668" y="127"/>
                      </a:lnTo>
                      <a:lnTo>
                        <a:pt x="662" y="127"/>
                      </a:lnTo>
                      <a:lnTo>
                        <a:pt x="662" y="121"/>
                      </a:lnTo>
                      <a:lnTo>
                        <a:pt x="656" y="121"/>
                      </a:lnTo>
                      <a:lnTo>
                        <a:pt x="648" y="127"/>
                      </a:lnTo>
                      <a:lnTo>
                        <a:pt x="643" y="127"/>
                      </a:lnTo>
                      <a:lnTo>
                        <a:pt x="635" y="127"/>
                      </a:lnTo>
                      <a:lnTo>
                        <a:pt x="635" y="121"/>
                      </a:lnTo>
                      <a:lnTo>
                        <a:pt x="635" y="115"/>
                      </a:lnTo>
                      <a:lnTo>
                        <a:pt x="635" y="107"/>
                      </a:lnTo>
                      <a:lnTo>
                        <a:pt x="629" y="101"/>
                      </a:lnTo>
                      <a:lnTo>
                        <a:pt x="623" y="95"/>
                      </a:lnTo>
                      <a:lnTo>
                        <a:pt x="623" y="89"/>
                      </a:lnTo>
                      <a:lnTo>
                        <a:pt x="617" y="89"/>
                      </a:lnTo>
                      <a:lnTo>
                        <a:pt x="611" y="89"/>
                      </a:lnTo>
                      <a:lnTo>
                        <a:pt x="611" y="101"/>
                      </a:lnTo>
                      <a:lnTo>
                        <a:pt x="602" y="115"/>
                      </a:lnTo>
                      <a:lnTo>
                        <a:pt x="596" y="115"/>
                      </a:lnTo>
                      <a:lnTo>
                        <a:pt x="590" y="121"/>
                      </a:lnTo>
                      <a:lnTo>
                        <a:pt x="584" y="127"/>
                      </a:lnTo>
                      <a:lnTo>
                        <a:pt x="584" y="134"/>
                      </a:lnTo>
                      <a:lnTo>
                        <a:pt x="578" y="134"/>
                      </a:lnTo>
                      <a:lnTo>
                        <a:pt x="570" y="127"/>
                      </a:lnTo>
                      <a:lnTo>
                        <a:pt x="564" y="121"/>
                      </a:lnTo>
                      <a:lnTo>
                        <a:pt x="557" y="115"/>
                      </a:lnTo>
                      <a:lnTo>
                        <a:pt x="557" y="101"/>
                      </a:lnTo>
                      <a:lnTo>
                        <a:pt x="570" y="95"/>
                      </a:lnTo>
                      <a:lnTo>
                        <a:pt x="590" y="95"/>
                      </a:lnTo>
                      <a:lnTo>
                        <a:pt x="590" y="89"/>
                      </a:lnTo>
                      <a:lnTo>
                        <a:pt x="590" y="39"/>
                      </a:lnTo>
                      <a:lnTo>
                        <a:pt x="596" y="33"/>
                      </a:lnTo>
                      <a:lnTo>
                        <a:pt x="602" y="27"/>
                      </a:lnTo>
                      <a:lnTo>
                        <a:pt x="617" y="13"/>
                      </a:lnTo>
                      <a:lnTo>
                        <a:pt x="629" y="7"/>
                      </a:lnTo>
                      <a:lnTo>
                        <a:pt x="643" y="0"/>
                      </a:lnTo>
                      <a:lnTo>
                        <a:pt x="734" y="48"/>
                      </a:lnTo>
                      <a:lnTo>
                        <a:pt x="826" y="175"/>
                      </a:lnTo>
                      <a:lnTo>
                        <a:pt x="951" y="248"/>
                      </a:lnTo>
                      <a:lnTo>
                        <a:pt x="1121" y="275"/>
                      </a:lnTo>
                      <a:lnTo>
                        <a:pt x="1234" y="337"/>
                      </a:lnTo>
                      <a:lnTo>
                        <a:pt x="1297" y="382"/>
                      </a:lnTo>
                      <a:lnTo>
                        <a:pt x="1285" y="382"/>
                      </a:lnTo>
                      <a:lnTo>
                        <a:pt x="1279" y="388"/>
                      </a:lnTo>
                      <a:lnTo>
                        <a:pt x="1273" y="388"/>
                      </a:lnTo>
                      <a:lnTo>
                        <a:pt x="1265" y="388"/>
                      </a:lnTo>
                      <a:lnTo>
                        <a:pt x="1258" y="382"/>
                      </a:lnTo>
                      <a:lnTo>
                        <a:pt x="1252" y="382"/>
                      </a:lnTo>
                      <a:lnTo>
                        <a:pt x="1252" y="388"/>
                      </a:lnTo>
                      <a:lnTo>
                        <a:pt x="1240" y="396"/>
                      </a:lnTo>
                      <a:lnTo>
                        <a:pt x="1234" y="396"/>
                      </a:lnTo>
                      <a:lnTo>
                        <a:pt x="1226" y="402"/>
                      </a:lnTo>
                      <a:lnTo>
                        <a:pt x="1220" y="408"/>
                      </a:lnTo>
                      <a:lnTo>
                        <a:pt x="1213" y="423"/>
                      </a:lnTo>
                      <a:lnTo>
                        <a:pt x="1193" y="437"/>
                      </a:lnTo>
                      <a:lnTo>
                        <a:pt x="1193" y="443"/>
                      </a:lnTo>
                      <a:lnTo>
                        <a:pt x="1193" y="449"/>
                      </a:lnTo>
                      <a:lnTo>
                        <a:pt x="1193" y="455"/>
                      </a:lnTo>
                      <a:lnTo>
                        <a:pt x="1220" y="476"/>
                      </a:lnTo>
                      <a:lnTo>
                        <a:pt x="1226" y="490"/>
                      </a:lnTo>
                      <a:lnTo>
                        <a:pt x="1240" y="496"/>
                      </a:lnTo>
                      <a:lnTo>
                        <a:pt x="1246" y="503"/>
                      </a:lnTo>
                      <a:lnTo>
                        <a:pt x="1252" y="503"/>
                      </a:lnTo>
                      <a:lnTo>
                        <a:pt x="1258" y="509"/>
                      </a:lnTo>
                      <a:lnTo>
                        <a:pt x="1285" y="529"/>
                      </a:lnTo>
                      <a:lnTo>
                        <a:pt x="1297" y="537"/>
                      </a:lnTo>
                      <a:lnTo>
                        <a:pt x="1306" y="537"/>
                      </a:lnTo>
                      <a:lnTo>
                        <a:pt x="1312" y="537"/>
                      </a:lnTo>
                      <a:lnTo>
                        <a:pt x="1324" y="529"/>
                      </a:lnTo>
                      <a:lnTo>
                        <a:pt x="1330" y="529"/>
                      </a:lnTo>
                      <a:lnTo>
                        <a:pt x="1330" y="537"/>
                      </a:lnTo>
                      <a:lnTo>
                        <a:pt x="1324" y="550"/>
                      </a:lnTo>
                      <a:lnTo>
                        <a:pt x="1318" y="550"/>
                      </a:lnTo>
                      <a:lnTo>
                        <a:pt x="1312" y="556"/>
                      </a:lnTo>
                      <a:lnTo>
                        <a:pt x="1306" y="570"/>
                      </a:lnTo>
                      <a:lnTo>
                        <a:pt x="1306" y="576"/>
                      </a:lnTo>
                      <a:lnTo>
                        <a:pt x="1297" y="583"/>
                      </a:lnTo>
                      <a:lnTo>
                        <a:pt x="1291" y="583"/>
                      </a:lnTo>
                      <a:lnTo>
                        <a:pt x="1285" y="583"/>
                      </a:lnTo>
                      <a:lnTo>
                        <a:pt x="1273" y="576"/>
                      </a:lnTo>
                      <a:lnTo>
                        <a:pt x="1252" y="570"/>
                      </a:lnTo>
                      <a:lnTo>
                        <a:pt x="1246" y="570"/>
                      </a:lnTo>
                      <a:lnTo>
                        <a:pt x="1234" y="570"/>
                      </a:lnTo>
                      <a:lnTo>
                        <a:pt x="1220" y="576"/>
                      </a:lnTo>
                      <a:lnTo>
                        <a:pt x="1207" y="583"/>
                      </a:lnTo>
                      <a:lnTo>
                        <a:pt x="1193" y="583"/>
                      </a:lnTo>
                      <a:lnTo>
                        <a:pt x="1174" y="591"/>
                      </a:lnTo>
                      <a:lnTo>
                        <a:pt x="1174" y="597"/>
                      </a:lnTo>
                      <a:lnTo>
                        <a:pt x="1154" y="603"/>
                      </a:lnTo>
                      <a:lnTo>
                        <a:pt x="1142" y="609"/>
                      </a:lnTo>
                      <a:lnTo>
                        <a:pt x="1133" y="617"/>
                      </a:lnTo>
                      <a:lnTo>
                        <a:pt x="1127" y="624"/>
                      </a:lnTo>
                      <a:lnTo>
                        <a:pt x="1121" y="636"/>
                      </a:lnTo>
                      <a:lnTo>
                        <a:pt x="1121" y="6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3" name="Freeform 559"/>
                <p:cNvSpPr>
                  <a:spLocks/>
                </p:cNvSpPr>
                <p:nvPr/>
              </p:nvSpPr>
              <p:spPr bwMode="auto">
                <a:xfrm>
                  <a:off x="1214" y="640"/>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4" name="Freeform 560"/>
                <p:cNvSpPr>
                  <a:spLocks/>
                </p:cNvSpPr>
                <p:nvPr/>
              </p:nvSpPr>
              <p:spPr bwMode="auto">
                <a:xfrm>
                  <a:off x="1187" y="1921"/>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5975" name="Line 561"/>
            <p:cNvSpPr>
              <a:spLocks noChangeShapeType="1"/>
            </p:cNvSpPr>
            <p:nvPr/>
          </p:nvSpPr>
          <p:spPr bwMode="auto">
            <a:xfrm flipV="1">
              <a:off x="1968" y="2296"/>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6" name="Freeform 562"/>
            <p:cNvSpPr>
              <a:spLocks/>
            </p:cNvSpPr>
            <p:nvPr/>
          </p:nvSpPr>
          <p:spPr bwMode="auto">
            <a:xfrm>
              <a:off x="1968" y="2290"/>
              <a:ext cx="27" cy="27"/>
            </a:xfrm>
            <a:custGeom>
              <a:avLst/>
              <a:gdLst>
                <a:gd name="T0" fmla="*/ 12 w 27"/>
                <a:gd name="T1" fmla="*/ 27 h 27"/>
                <a:gd name="T2" fmla="*/ 6 w 27"/>
                <a:gd name="T3" fmla="*/ 27 h 27"/>
                <a:gd name="T4" fmla="*/ 6 w 27"/>
                <a:gd name="T5" fmla="*/ 20 h 27"/>
                <a:gd name="T6" fmla="*/ 0 w 27"/>
                <a:gd name="T7" fmla="*/ 20 h 27"/>
                <a:gd name="T8" fmla="*/ 0 w 27"/>
                <a:gd name="T9" fmla="*/ 14 h 27"/>
                <a:gd name="T10" fmla="*/ 0 w 27"/>
                <a:gd name="T11" fmla="*/ 6 h 27"/>
                <a:gd name="T12" fmla="*/ 0 w 27"/>
                <a:gd name="T13" fmla="*/ 0 h 27"/>
                <a:gd name="T14" fmla="*/ 6 w 27"/>
                <a:gd name="T15" fmla="*/ 0 h 27"/>
                <a:gd name="T16" fmla="*/ 12 w 27"/>
                <a:gd name="T17" fmla="*/ 0 h 27"/>
                <a:gd name="T18" fmla="*/ 21 w 27"/>
                <a:gd name="T19" fmla="*/ 0 h 27"/>
                <a:gd name="T20" fmla="*/ 21 w 27"/>
                <a:gd name="T21" fmla="*/ 6 h 27"/>
                <a:gd name="T22" fmla="*/ 27 w 27"/>
                <a:gd name="T23" fmla="*/ 6 h 27"/>
                <a:gd name="T24" fmla="*/ 27 w 27"/>
                <a:gd name="T25" fmla="*/ 14 h 27"/>
                <a:gd name="T26" fmla="*/ 27 w 27"/>
                <a:gd name="T27" fmla="*/ 20 h 27"/>
                <a:gd name="T28" fmla="*/ 21 w 27"/>
                <a:gd name="T29" fmla="*/ 20 h 27"/>
                <a:gd name="T30" fmla="*/ 21 w 27"/>
                <a:gd name="T31" fmla="*/ 27 h 27"/>
                <a:gd name="T32" fmla="*/ 12 w 27"/>
                <a:gd name="T33" fmla="*/ 2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7"/>
                <a:gd name="T53" fmla="*/ 27 w 27"/>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7">
                  <a:moveTo>
                    <a:pt x="12" y="27"/>
                  </a:moveTo>
                  <a:lnTo>
                    <a:pt x="6" y="27"/>
                  </a:lnTo>
                  <a:lnTo>
                    <a:pt x="6" y="20"/>
                  </a:lnTo>
                  <a:lnTo>
                    <a:pt x="0" y="20"/>
                  </a:lnTo>
                  <a:lnTo>
                    <a:pt x="0" y="14"/>
                  </a:lnTo>
                  <a:lnTo>
                    <a:pt x="0" y="6"/>
                  </a:lnTo>
                  <a:lnTo>
                    <a:pt x="0" y="0"/>
                  </a:lnTo>
                  <a:lnTo>
                    <a:pt x="6" y="0"/>
                  </a:lnTo>
                  <a:lnTo>
                    <a:pt x="12" y="0"/>
                  </a:lnTo>
                  <a:lnTo>
                    <a:pt x="21" y="0"/>
                  </a:lnTo>
                  <a:lnTo>
                    <a:pt x="21" y="6"/>
                  </a:lnTo>
                  <a:lnTo>
                    <a:pt x="27" y="6"/>
                  </a:lnTo>
                  <a:lnTo>
                    <a:pt x="27" y="14"/>
                  </a:lnTo>
                  <a:lnTo>
                    <a:pt x="27" y="20"/>
                  </a:lnTo>
                  <a:lnTo>
                    <a:pt x="21" y="20"/>
                  </a:lnTo>
                  <a:lnTo>
                    <a:pt x="21" y="27"/>
                  </a:lnTo>
                  <a:lnTo>
                    <a:pt x="12"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7" name="Freeform 563"/>
            <p:cNvSpPr>
              <a:spLocks/>
            </p:cNvSpPr>
            <p:nvPr/>
          </p:nvSpPr>
          <p:spPr bwMode="auto">
            <a:xfrm>
              <a:off x="1259" y="2310"/>
              <a:ext cx="6" cy="7"/>
            </a:xfrm>
            <a:custGeom>
              <a:avLst/>
              <a:gdLst>
                <a:gd name="T0" fmla="*/ 0 w 6"/>
                <a:gd name="T1" fmla="*/ 7 h 7"/>
                <a:gd name="T2" fmla="*/ 0 w 6"/>
                <a:gd name="T3" fmla="*/ 0 h 7"/>
                <a:gd name="T4" fmla="*/ 6 w 6"/>
                <a:gd name="T5" fmla="*/ 7 h 7"/>
                <a:gd name="T6" fmla="*/ 0 w 6"/>
                <a:gd name="T7" fmla="*/ 7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7"/>
                  </a:moveTo>
                  <a:lnTo>
                    <a:pt x="0" y="0"/>
                  </a:lnTo>
                  <a:lnTo>
                    <a:pt x="6" y="7"/>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8" name="Line 564"/>
            <p:cNvSpPr>
              <a:spLocks noChangeShapeType="1"/>
            </p:cNvSpPr>
            <p:nvPr/>
          </p:nvSpPr>
          <p:spPr bwMode="auto">
            <a:xfrm>
              <a:off x="3569" y="105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9" name="Freeform 565"/>
            <p:cNvSpPr>
              <a:spLocks/>
            </p:cNvSpPr>
            <p:nvPr/>
          </p:nvSpPr>
          <p:spPr bwMode="auto">
            <a:xfrm>
              <a:off x="3563" y="1043"/>
              <a:ext cx="12" cy="7"/>
            </a:xfrm>
            <a:custGeom>
              <a:avLst/>
              <a:gdLst>
                <a:gd name="T0" fmla="*/ 6 w 12"/>
                <a:gd name="T1" fmla="*/ 7 h 7"/>
                <a:gd name="T2" fmla="*/ 0 w 12"/>
                <a:gd name="T3" fmla="*/ 7 h 7"/>
                <a:gd name="T4" fmla="*/ 0 w 12"/>
                <a:gd name="T5" fmla="*/ 0 h 7"/>
                <a:gd name="T6" fmla="*/ 6 w 12"/>
                <a:gd name="T7" fmla="*/ 0 h 7"/>
                <a:gd name="T8" fmla="*/ 12 w 12"/>
                <a:gd name="T9" fmla="*/ 0 h 7"/>
                <a:gd name="T10" fmla="*/ 12 w 12"/>
                <a:gd name="T11" fmla="*/ 7 h 7"/>
                <a:gd name="T12" fmla="*/ 6 w 12"/>
                <a:gd name="T13" fmla="*/ 7 h 7"/>
                <a:gd name="T14" fmla="*/ 0 60000 65536"/>
                <a:gd name="T15" fmla="*/ 0 60000 65536"/>
                <a:gd name="T16" fmla="*/ 0 60000 65536"/>
                <a:gd name="T17" fmla="*/ 0 60000 65536"/>
                <a:gd name="T18" fmla="*/ 0 60000 65536"/>
                <a:gd name="T19" fmla="*/ 0 60000 65536"/>
                <a:gd name="T20" fmla="*/ 0 60000 65536"/>
                <a:gd name="T21" fmla="*/ 0 w 12"/>
                <a:gd name="T22" fmla="*/ 0 h 7"/>
                <a:gd name="T23" fmla="*/ 12 w 1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7">
                  <a:moveTo>
                    <a:pt x="6" y="7"/>
                  </a:moveTo>
                  <a:lnTo>
                    <a:pt x="0" y="7"/>
                  </a:lnTo>
                  <a:lnTo>
                    <a:pt x="0" y="0"/>
                  </a:lnTo>
                  <a:lnTo>
                    <a:pt x="6" y="0"/>
                  </a:lnTo>
                  <a:lnTo>
                    <a:pt x="12" y="0"/>
                  </a:lnTo>
                  <a:lnTo>
                    <a:pt x="12" y="7"/>
                  </a:lnTo>
                  <a:lnTo>
                    <a:pt x="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0" name="Line 566"/>
            <p:cNvSpPr>
              <a:spLocks noChangeShapeType="1"/>
            </p:cNvSpPr>
            <p:nvPr/>
          </p:nvSpPr>
          <p:spPr bwMode="auto">
            <a:xfrm>
              <a:off x="978" y="1445"/>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1" name="Rectangle 567"/>
            <p:cNvSpPr>
              <a:spLocks noChangeArrowheads="1"/>
            </p:cNvSpPr>
            <p:nvPr/>
          </p:nvSpPr>
          <p:spPr bwMode="auto">
            <a:xfrm>
              <a:off x="978" y="1439"/>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82" name="Line 568"/>
            <p:cNvSpPr>
              <a:spLocks noChangeShapeType="1"/>
            </p:cNvSpPr>
            <p:nvPr/>
          </p:nvSpPr>
          <p:spPr bwMode="auto">
            <a:xfrm flipV="1">
              <a:off x="2794" y="1661"/>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3" name="Line 569"/>
            <p:cNvSpPr>
              <a:spLocks noChangeShapeType="1"/>
            </p:cNvSpPr>
            <p:nvPr/>
          </p:nvSpPr>
          <p:spPr bwMode="auto">
            <a:xfrm flipV="1">
              <a:off x="2794" y="1640"/>
              <a:ext cx="8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4" name="Line 570"/>
            <p:cNvSpPr>
              <a:spLocks noChangeShapeType="1"/>
            </p:cNvSpPr>
            <p:nvPr/>
          </p:nvSpPr>
          <p:spPr bwMode="auto">
            <a:xfrm flipV="1">
              <a:off x="2895" y="1599"/>
              <a:ext cx="49"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5" name="Line 571"/>
            <p:cNvSpPr>
              <a:spLocks noChangeShapeType="1"/>
            </p:cNvSpPr>
            <p:nvPr/>
          </p:nvSpPr>
          <p:spPr bwMode="auto">
            <a:xfrm flipV="1">
              <a:off x="2788" y="1585"/>
              <a:ext cx="230" cy="1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6" name="Line 572"/>
            <p:cNvSpPr>
              <a:spLocks noChangeShapeType="1"/>
            </p:cNvSpPr>
            <p:nvPr/>
          </p:nvSpPr>
          <p:spPr bwMode="auto">
            <a:xfrm flipV="1">
              <a:off x="2749" y="1599"/>
              <a:ext cx="289" cy="1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7" name="Line 573"/>
            <p:cNvSpPr>
              <a:spLocks noChangeShapeType="1"/>
            </p:cNvSpPr>
            <p:nvPr/>
          </p:nvSpPr>
          <p:spPr bwMode="auto">
            <a:xfrm flipV="1">
              <a:off x="2749" y="1611"/>
              <a:ext cx="301" cy="18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8" name="Line 574"/>
            <p:cNvSpPr>
              <a:spLocks noChangeShapeType="1"/>
            </p:cNvSpPr>
            <p:nvPr/>
          </p:nvSpPr>
          <p:spPr bwMode="auto">
            <a:xfrm flipV="1">
              <a:off x="2481" y="1927"/>
              <a:ext cx="90" cy="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9" name="Line 575"/>
            <p:cNvSpPr>
              <a:spLocks noChangeShapeType="1"/>
            </p:cNvSpPr>
            <p:nvPr/>
          </p:nvSpPr>
          <p:spPr bwMode="auto">
            <a:xfrm flipV="1">
              <a:off x="2737" y="1634"/>
              <a:ext cx="326" cy="19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0" name="Line 576"/>
            <p:cNvSpPr>
              <a:spLocks noChangeShapeType="1"/>
            </p:cNvSpPr>
            <p:nvPr/>
          </p:nvSpPr>
          <p:spPr bwMode="auto">
            <a:xfrm flipV="1">
              <a:off x="2487" y="1921"/>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1" name="Line 577"/>
            <p:cNvSpPr>
              <a:spLocks noChangeShapeType="1"/>
            </p:cNvSpPr>
            <p:nvPr/>
          </p:nvSpPr>
          <p:spPr bwMode="auto">
            <a:xfrm flipV="1">
              <a:off x="2663" y="1882"/>
              <a:ext cx="27"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2" name="Line 578"/>
            <p:cNvSpPr>
              <a:spLocks noChangeShapeType="1"/>
            </p:cNvSpPr>
            <p:nvPr/>
          </p:nvSpPr>
          <p:spPr bwMode="auto">
            <a:xfrm flipV="1">
              <a:off x="2716" y="1652"/>
              <a:ext cx="359"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3" name="Line 579"/>
            <p:cNvSpPr>
              <a:spLocks noChangeShapeType="1"/>
            </p:cNvSpPr>
            <p:nvPr/>
          </p:nvSpPr>
          <p:spPr bwMode="auto">
            <a:xfrm flipV="1">
              <a:off x="2493" y="1667"/>
              <a:ext cx="603"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4" name="Line 580"/>
            <p:cNvSpPr>
              <a:spLocks noChangeShapeType="1"/>
            </p:cNvSpPr>
            <p:nvPr/>
          </p:nvSpPr>
          <p:spPr bwMode="auto">
            <a:xfrm flipV="1">
              <a:off x="2499" y="1679"/>
              <a:ext cx="617" cy="36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5" name="Line 581"/>
            <p:cNvSpPr>
              <a:spLocks noChangeShapeType="1"/>
            </p:cNvSpPr>
            <p:nvPr/>
          </p:nvSpPr>
          <p:spPr bwMode="auto">
            <a:xfrm flipV="1">
              <a:off x="2513" y="1693"/>
              <a:ext cx="630"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6" name="Line 582"/>
            <p:cNvSpPr>
              <a:spLocks noChangeShapeType="1"/>
            </p:cNvSpPr>
            <p:nvPr/>
          </p:nvSpPr>
          <p:spPr bwMode="auto">
            <a:xfrm flipV="1">
              <a:off x="2532" y="1706"/>
              <a:ext cx="629"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7" name="Line 583"/>
            <p:cNvSpPr>
              <a:spLocks noChangeShapeType="1"/>
            </p:cNvSpPr>
            <p:nvPr/>
          </p:nvSpPr>
          <p:spPr bwMode="auto">
            <a:xfrm flipV="1">
              <a:off x="2546" y="1714"/>
              <a:ext cx="642" cy="38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8" name="Line 584"/>
            <p:cNvSpPr>
              <a:spLocks noChangeShapeType="1"/>
            </p:cNvSpPr>
            <p:nvPr/>
          </p:nvSpPr>
          <p:spPr bwMode="auto">
            <a:xfrm flipV="1">
              <a:off x="2558" y="1740"/>
              <a:ext cx="636" cy="3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9" name="Line 585"/>
            <p:cNvSpPr>
              <a:spLocks noChangeShapeType="1"/>
            </p:cNvSpPr>
            <p:nvPr/>
          </p:nvSpPr>
          <p:spPr bwMode="auto">
            <a:xfrm flipV="1">
              <a:off x="2567" y="1767"/>
              <a:ext cx="627"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0" name="Line 586"/>
            <p:cNvSpPr>
              <a:spLocks noChangeShapeType="1"/>
            </p:cNvSpPr>
            <p:nvPr/>
          </p:nvSpPr>
          <p:spPr bwMode="auto">
            <a:xfrm flipV="1">
              <a:off x="2573" y="1794"/>
              <a:ext cx="621" cy="3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1" name="Line 587"/>
            <p:cNvSpPr>
              <a:spLocks noChangeShapeType="1"/>
            </p:cNvSpPr>
            <p:nvPr/>
          </p:nvSpPr>
          <p:spPr bwMode="auto">
            <a:xfrm flipV="1">
              <a:off x="2579" y="1833"/>
              <a:ext cx="582" cy="3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2" name="Line 588"/>
            <p:cNvSpPr>
              <a:spLocks noChangeShapeType="1"/>
            </p:cNvSpPr>
            <p:nvPr/>
          </p:nvSpPr>
          <p:spPr bwMode="auto">
            <a:xfrm flipV="1">
              <a:off x="2599" y="1868"/>
              <a:ext cx="556" cy="3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3" name="Line 589"/>
            <p:cNvSpPr>
              <a:spLocks noChangeShapeType="1"/>
            </p:cNvSpPr>
            <p:nvPr/>
          </p:nvSpPr>
          <p:spPr bwMode="auto">
            <a:xfrm flipV="1">
              <a:off x="2599" y="2095"/>
              <a:ext cx="207"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4" name="Line 590"/>
            <p:cNvSpPr>
              <a:spLocks noChangeShapeType="1"/>
            </p:cNvSpPr>
            <p:nvPr/>
          </p:nvSpPr>
          <p:spPr bwMode="auto">
            <a:xfrm flipV="1">
              <a:off x="2821" y="1907"/>
              <a:ext cx="307" cy="1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5" name="Line 591"/>
            <p:cNvSpPr>
              <a:spLocks noChangeShapeType="1"/>
            </p:cNvSpPr>
            <p:nvPr/>
          </p:nvSpPr>
          <p:spPr bwMode="auto">
            <a:xfrm flipV="1">
              <a:off x="2698" y="1933"/>
              <a:ext cx="430" cy="2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6" name="Line 592"/>
            <p:cNvSpPr>
              <a:spLocks noChangeShapeType="1"/>
            </p:cNvSpPr>
            <p:nvPr/>
          </p:nvSpPr>
          <p:spPr bwMode="auto">
            <a:xfrm flipV="1">
              <a:off x="2788" y="1948"/>
              <a:ext cx="355" cy="2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7" name="Line 593"/>
            <p:cNvSpPr>
              <a:spLocks noChangeShapeType="1"/>
            </p:cNvSpPr>
            <p:nvPr/>
          </p:nvSpPr>
          <p:spPr bwMode="auto">
            <a:xfrm flipV="1">
              <a:off x="2827" y="2148"/>
              <a:ext cx="12" cy="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8" name="Line 594"/>
            <p:cNvSpPr>
              <a:spLocks noChangeShapeType="1"/>
            </p:cNvSpPr>
            <p:nvPr/>
          </p:nvSpPr>
          <p:spPr bwMode="auto">
            <a:xfrm flipV="1">
              <a:off x="2874" y="1954"/>
              <a:ext cx="308" cy="1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9" name="Line 595"/>
            <p:cNvSpPr>
              <a:spLocks noChangeShapeType="1"/>
            </p:cNvSpPr>
            <p:nvPr/>
          </p:nvSpPr>
          <p:spPr bwMode="auto">
            <a:xfrm flipV="1">
              <a:off x="2821" y="1968"/>
              <a:ext cx="381"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0" name="Line 596"/>
            <p:cNvSpPr>
              <a:spLocks noChangeShapeType="1"/>
            </p:cNvSpPr>
            <p:nvPr/>
          </p:nvSpPr>
          <p:spPr bwMode="auto">
            <a:xfrm flipV="1">
              <a:off x="2835" y="1974"/>
              <a:ext cx="398" cy="23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1" name="Line 597"/>
            <p:cNvSpPr>
              <a:spLocks noChangeShapeType="1"/>
            </p:cNvSpPr>
            <p:nvPr/>
          </p:nvSpPr>
          <p:spPr bwMode="auto">
            <a:xfrm flipV="1">
              <a:off x="2886" y="1982"/>
              <a:ext cx="367"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2" name="Line 598"/>
            <p:cNvSpPr>
              <a:spLocks noChangeShapeType="1"/>
            </p:cNvSpPr>
            <p:nvPr/>
          </p:nvSpPr>
          <p:spPr bwMode="auto">
            <a:xfrm flipV="1">
              <a:off x="2925" y="1982"/>
              <a:ext cx="382"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3" name="Line 599"/>
            <p:cNvSpPr>
              <a:spLocks noChangeShapeType="1"/>
            </p:cNvSpPr>
            <p:nvPr/>
          </p:nvSpPr>
          <p:spPr bwMode="auto">
            <a:xfrm flipV="1">
              <a:off x="2966" y="1989"/>
              <a:ext cx="373"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4" name="Line 600"/>
            <p:cNvSpPr>
              <a:spLocks noChangeShapeType="1"/>
            </p:cNvSpPr>
            <p:nvPr/>
          </p:nvSpPr>
          <p:spPr bwMode="auto">
            <a:xfrm flipV="1">
              <a:off x="2999" y="1995"/>
              <a:ext cx="365"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5" name="Line 601"/>
            <p:cNvSpPr>
              <a:spLocks noChangeShapeType="1"/>
            </p:cNvSpPr>
            <p:nvPr/>
          </p:nvSpPr>
          <p:spPr bwMode="auto">
            <a:xfrm flipV="1">
              <a:off x="3026" y="1995"/>
              <a:ext cx="385" cy="2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6" name="Line 602"/>
            <p:cNvSpPr>
              <a:spLocks noChangeShapeType="1"/>
            </p:cNvSpPr>
            <p:nvPr/>
          </p:nvSpPr>
          <p:spPr bwMode="auto">
            <a:xfrm flipV="1">
              <a:off x="3059" y="2009"/>
              <a:ext cx="371" cy="21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7" name="Line 603"/>
            <p:cNvSpPr>
              <a:spLocks noChangeShapeType="1"/>
            </p:cNvSpPr>
            <p:nvPr/>
          </p:nvSpPr>
          <p:spPr bwMode="auto">
            <a:xfrm flipV="1">
              <a:off x="3077" y="2027"/>
              <a:ext cx="367"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8" name="Line 604"/>
            <p:cNvSpPr>
              <a:spLocks noChangeShapeType="1"/>
            </p:cNvSpPr>
            <p:nvPr/>
          </p:nvSpPr>
          <p:spPr bwMode="auto">
            <a:xfrm flipV="1">
              <a:off x="3104" y="2048"/>
              <a:ext cx="346" cy="2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9" name="Line 605"/>
            <p:cNvSpPr>
              <a:spLocks noChangeShapeType="1"/>
            </p:cNvSpPr>
            <p:nvPr/>
          </p:nvSpPr>
          <p:spPr bwMode="auto">
            <a:xfrm flipV="1">
              <a:off x="3137" y="2075"/>
              <a:ext cx="313"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0" name="Line 606"/>
            <p:cNvSpPr>
              <a:spLocks noChangeShapeType="1"/>
            </p:cNvSpPr>
            <p:nvPr/>
          </p:nvSpPr>
          <p:spPr bwMode="auto">
            <a:xfrm flipV="1">
              <a:off x="3163" y="2101"/>
              <a:ext cx="287" cy="1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1" name="Line 607"/>
            <p:cNvSpPr>
              <a:spLocks noChangeShapeType="1"/>
            </p:cNvSpPr>
            <p:nvPr/>
          </p:nvSpPr>
          <p:spPr bwMode="auto">
            <a:xfrm flipV="1">
              <a:off x="3190" y="2122"/>
              <a:ext cx="266"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2" name="Line 608"/>
            <p:cNvSpPr>
              <a:spLocks noChangeShapeType="1"/>
            </p:cNvSpPr>
            <p:nvPr/>
          </p:nvSpPr>
          <p:spPr bwMode="auto">
            <a:xfrm flipV="1">
              <a:off x="3221" y="2142"/>
              <a:ext cx="250" cy="1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3" name="Line 609"/>
            <p:cNvSpPr>
              <a:spLocks noChangeShapeType="1"/>
            </p:cNvSpPr>
            <p:nvPr/>
          </p:nvSpPr>
          <p:spPr bwMode="auto">
            <a:xfrm flipV="1">
              <a:off x="3253" y="2163"/>
              <a:ext cx="230" cy="1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4" name="Line 610"/>
            <p:cNvSpPr>
              <a:spLocks noChangeShapeType="1"/>
            </p:cNvSpPr>
            <p:nvPr/>
          </p:nvSpPr>
          <p:spPr bwMode="auto">
            <a:xfrm flipV="1">
              <a:off x="3288" y="2181"/>
              <a:ext cx="201"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5" name="Line 611"/>
            <p:cNvSpPr>
              <a:spLocks noChangeShapeType="1"/>
            </p:cNvSpPr>
            <p:nvPr/>
          </p:nvSpPr>
          <p:spPr bwMode="auto">
            <a:xfrm flipV="1">
              <a:off x="3321" y="2204"/>
              <a:ext cx="176" cy="10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6" name="Line 612"/>
            <p:cNvSpPr>
              <a:spLocks noChangeShapeType="1"/>
            </p:cNvSpPr>
            <p:nvPr/>
          </p:nvSpPr>
          <p:spPr bwMode="auto">
            <a:xfrm flipV="1">
              <a:off x="3360" y="2222"/>
              <a:ext cx="150"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7" name="Line 613"/>
            <p:cNvSpPr>
              <a:spLocks noChangeShapeType="1"/>
            </p:cNvSpPr>
            <p:nvPr/>
          </p:nvSpPr>
          <p:spPr bwMode="auto">
            <a:xfrm flipV="1">
              <a:off x="3385" y="2243"/>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8" name="Line 614"/>
            <p:cNvSpPr>
              <a:spLocks noChangeShapeType="1"/>
            </p:cNvSpPr>
            <p:nvPr/>
          </p:nvSpPr>
          <p:spPr bwMode="auto">
            <a:xfrm flipV="1">
              <a:off x="3419" y="2263"/>
              <a:ext cx="109"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9" name="Line 615"/>
            <p:cNvSpPr>
              <a:spLocks noChangeShapeType="1"/>
            </p:cNvSpPr>
            <p:nvPr/>
          </p:nvSpPr>
          <p:spPr bwMode="auto">
            <a:xfrm flipV="1">
              <a:off x="3458" y="2317"/>
              <a:ext cx="25"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0" name="Freeform 616"/>
            <p:cNvSpPr>
              <a:spLocks/>
            </p:cNvSpPr>
            <p:nvPr/>
          </p:nvSpPr>
          <p:spPr bwMode="auto">
            <a:xfrm>
              <a:off x="2472" y="1581"/>
              <a:ext cx="1056" cy="756"/>
            </a:xfrm>
            <a:custGeom>
              <a:avLst/>
              <a:gdLst>
                <a:gd name="T0" fmla="*/ 1038 w 1056"/>
                <a:gd name="T1" fmla="*/ 635 h 756"/>
                <a:gd name="T2" fmla="*/ 1056 w 1056"/>
                <a:gd name="T3" fmla="*/ 688 h 756"/>
                <a:gd name="T4" fmla="*/ 1025 w 1056"/>
                <a:gd name="T5" fmla="*/ 715 h 756"/>
                <a:gd name="T6" fmla="*/ 1005 w 1056"/>
                <a:gd name="T7" fmla="*/ 756 h 756"/>
                <a:gd name="T8" fmla="*/ 952 w 1056"/>
                <a:gd name="T9" fmla="*/ 750 h 756"/>
                <a:gd name="T10" fmla="*/ 892 w 1056"/>
                <a:gd name="T11" fmla="*/ 736 h 756"/>
                <a:gd name="T12" fmla="*/ 835 w 1056"/>
                <a:gd name="T13" fmla="*/ 729 h 756"/>
                <a:gd name="T14" fmla="*/ 775 w 1056"/>
                <a:gd name="T15" fmla="*/ 715 h 756"/>
                <a:gd name="T16" fmla="*/ 724 w 1056"/>
                <a:gd name="T17" fmla="*/ 703 h 756"/>
                <a:gd name="T18" fmla="*/ 671 w 1056"/>
                <a:gd name="T19" fmla="*/ 682 h 756"/>
                <a:gd name="T20" fmla="*/ 617 w 1056"/>
                <a:gd name="T21" fmla="*/ 668 h 756"/>
                <a:gd name="T22" fmla="*/ 566 w 1056"/>
                <a:gd name="T23" fmla="*/ 649 h 756"/>
                <a:gd name="T24" fmla="*/ 519 w 1056"/>
                <a:gd name="T25" fmla="*/ 635 h 756"/>
                <a:gd name="T26" fmla="*/ 466 w 1056"/>
                <a:gd name="T27" fmla="*/ 629 h 756"/>
                <a:gd name="T28" fmla="*/ 408 w 1056"/>
                <a:gd name="T29" fmla="*/ 623 h 756"/>
                <a:gd name="T30" fmla="*/ 349 w 1056"/>
                <a:gd name="T31" fmla="*/ 623 h 756"/>
                <a:gd name="T32" fmla="*/ 343 w 1056"/>
                <a:gd name="T33" fmla="*/ 576 h 756"/>
                <a:gd name="T34" fmla="*/ 296 w 1056"/>
                <a:gd name="T35" fmla="*/ 588 h 756"/>
                <a:gd name="T36" fmla="*/ 244 w 1056"/>
                <a:gd name="T37" fmla="*/ 602 h 756"/>
                <a:gd name="T38" fmla="*/ 191 w 1056"/>
                <a:gd name="T39" fmla="*/ 623 h 756"/>
                <a:gd name="T40" fmla="*/ 170 w 1056"/>
                <a:gd name="T41" fmla="*/ 668 h 756"/>
                <a:gd name="T42" fmla="*/ 125 w 1056"/>
                <a:gd name="T43" fmla="*/ 623 h 756"/>
                <a:gd name="T44" fmla="*/ 99 w 1056"/>
                <a:gd name="T45" fmla="*/ 567 h 756"/>
                <a:gd name="T46" fmla="*/ 80 w 1056"/>
                <a:gd name="T47" fmla="*/ 522 h 756"/>
                <a:gd name="T48" fmla="*/ 47 w 1056"/>
                <a:gd name="T49" fmla="*/ 481 h 756"/>
                <a:gd name="T50" fmla="*/ 21 w 1056"/>
                <a:gd name="T51" fmla="*/ 440 h 756"/>
                <a:gd name="T52" fmla="*/ 6 w 1056"/>
                <a:gd name="T53" fmla="*/ 395 h 756"/>
                <a:gd name="T54" fmla="*/ 33 w 1056"/>
                <a:gd name="T55" fmla="*/ 367 h 756"/>
                <a:gd name="T56" fmla="*/ 80 w 1056"/>
                <a:gd name="T57" fmla="*/ 334 h 756"/>
                <a:gd name="T58" fmla="*/ 132 w 1056"/>
                <a:gd name="T59" fmla="*/ 346 h 756"/>
                <a:gd name="T60" fmla="*/ 179 w 1056"/>
                <a:gd name="T61" fmla="*/ 328 h 756"/>
                <a:gd name="T62" fmla="*/ 211 w 1056"/>
                <a:gd name="T63" fmla="*/ 301 h 756"/>
                <a:gd name="T64" fmla="*/ 257 w 1056"/>
                <a:gd name="T65" fmla="*/ 274 h 756"/>
                <a:gd name="T66" fmla="*/ 277 w 1056"/>
                <a:gd name="T67" fmla="*/ 213 h 756"/>
                <a:gd name="T68" fmla="*/ 296 w 1056"/>
                <a:gd name="T69" fmla="*/ 159 h 756"/>
                <a:gd name="T70" fmla="*/ 322 w 1056"/>
                <a:gd name="T71" fmla="*/ 106 h 756"/>
                <a:gd name="T72" fmla="*/ 355 w 1056"/>
                <a:gd name="T73" fmla="*/ 73 h 756"/>
                <a:gd name="T74" fmla="*/ 402 w 1056"/>
                <a:gd name="T75" fmla="*/ 59 h 756"/>
                <a:gd name="T76" fmla="*/ 439 w 1056"/>
                <a:gd name="T77" fmla="*/ 24 h 756"/>
                <a:gd name="T78" fmla="*/ 492 w 1056"/>
                <a:gd name="T79" fmla="*/ 12 h 756"/>
                <a:gd name="T80" fmla="*/ 539 w 1056"/>
                <a:gd name="T81" fmla="*/ 0 h 756"/>
                <a:gd name="T82" fmla="*/ 578 w 1056"/>
                <a:gd name="T83" fmla="*/ 32 h 756"/>
                <a:gd name="T84" fmla="*/ 611 w 1056"/>
                <a:gd name="T85" fmla="*/ 80 h 756"/>
                <a:gd name="T86" fmla="*/ 650 w 1056"/>
                <a:gd name="T87" fmla="*/ 100 h 756"/>
                <a:gd name="T88" fmla="*/ 703 w 1056"/>
                <a:gd name="T89" fmla="*/ 127 h 756"/>
                <a:gd name="T90" fmla="*/ 716 w 1056"/>
                <a:gd name="T91" fmla="*/ 180 h 756"/>
                <a:gd name="T92" fmla="*/ 710 w 1056"/>
                <a:gd name="T93" fmla="*/ 227 h 756"/>
                <a:gd name="T94" fmla="*/ 689 w 1056"/>
                <a:gd name="T95" fmla="*/ 266 h 756"/>
                <a:gd name="T96" fmla="*/ 656 w 1056"/>
                <a:gd name="T97" fmla="*/ 328 h 756"/>
                <a:gd name="T98" fmla="*/ 671 w 1056"/>
                <a:gd name="T99" fmla="*/ 367 h 756"/>
                <a:gd name="T100" fmla="*/ 724 w 1056"/>
                <a:gd name="T101" fmla="*/ 381 h 756"/>
                <a:gd name="T102" fmla="*/ 781 w 1056"/>
                <a:gd name="T103" fmla="*/ 401 h 756"/>
                <a:gd name="T104" fmla="*/ 829 w 1056"/>
                <a:gd name="T105" fmla="*/ 401 h 756"/>
                <a:gd name="T106" fmla="*/ 888 w 1056"/>
                <a:gd name="T107" fmla="*/ 414 h 756"/>
                <a:gd name="T108" fmla="*/ 939 w 1056"/>
                <a:gd name="T109" fmla="*/ 414 h 756"/>
                <a:gd name="T110" fmla="*/ 972 w 1056"/>
                <a:gd name="T111" fmla="*/ 449 h 756"/>
                <a:gd name="T112" fmla="*/ 978 w 1056"/>
                <a:gd name="T113" fmla="*/ 508 h 756"/>
                <a:gd name="T114" fmla="*/ 993 w 1056"/>
                <a:gd name="T115" fmla="*/ 561 h 7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756"/>
                <a:gd name="T176" fmla="*/ 1056 w 1056"/>
                <a:gd name="T177" fmla="*/ 756 h 7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756">
                  <a:moveTo>
                    <a:pt x="1019" y="594"/>
                  </a:moveTo>
                  <a:lnTo>
                    <a:pt x="1025" y="602"/>
                  </a:lnTo>
                  <a:lnTo>
                    <a:pt x="1025" y="608"/>
                  </a:lnTo>
                  <a:lnTo>
                    <a:pt x="1025" y="615"/>
                  </a:lnTo>
                  <a:lnTo>
                    <a:pt x="1025" y="623"/>
                  </a:lnTo>
                  <a:lnTo>
                    <a:pt x="1031" y="623"/>
                  </a:lnTo>
                  <a:lnTo>
                    <a:pt x="1031" y="629"/>
                  </a:lnTo>
                  <a:lnTo>
                    <a:pt x="1031" y="635"/>
                  </a:lnTo>
                  <a:lnTo>
                    <a:pt x="1038" y="635"/>
                  </a:lnTo>
                  <a:lnTo>
                    <a:pt x="1038" y="641"/>
                  </a:lnTo>
                  <a:lnTo>
                    <a:pt x="1038" y="649"/>
                  </a:lnTo>
                  <a:lnTo>
                    <a:pt x="1044" y="656"/>
                  </a:lnTo>
                  <a:lnTo>
                    <a:pt x="1044" y="662"/>
                  </a:lnTo>
                  <a:lnTo>
                    <a:pt x="1050" y="662"/>
                  </a:lnTo>
                  <a:lnTo>
                    <a:pt x="1050" y="668"/>
                  </a:lnTo>
                  <a:lnTo>
                    <a:pt x="1056" y="676"/>
                  </a:lnTo>
                  <a:lnTo>
                    <a:pt x="1056" y="682"/>
                  </a:lnTo>
                  <a:lnTo>
                    <a:pt x="1056" y="688"/>
                  </a:lnTo>
                  <a:lnTo>
                    <a:pt x="1056" y="695"/>
                  </a:lnTo>
                  <a:lnTo>
                    <a:pt x="1056" y="703"/>
                  </a:lnTo>
                  <a:lnTo>
                    <a:pt x="1050" y="703"/>
                  </a:lnTo>
                  <a:lnTo>
                    <a:pt x="1044" y="703"/>
                  </a:lnTo>
                  <a:lnTo>
                    <a:pt x="1044" y="709"/>
                  </a:lnTo>
                  <a:lnTo>
                    <a:pt x="1038" y="709"/>
                  </a:lnTo>
                  <a:lnTo>
                    <a:pt x="1031" y="709"/>
                  </a:lnTo>
                  <a:lnTo>
                    <a:pt x="1025" y="709"/>
                  </a:lnTo>
                  <a:lnTo>
                    <a:pt x="1025" y="715"/>
                  </a:lnTo>
                  <a:lnTo>
                    <a:pt x="1019" y="715"/>
                  </a:lnTo>
                  <a:lnTo>
                    <a:pt x="1019" y="721"/>
                  </a:lnTo>
                  <a:lnTo>
                    <a:pt x="1011" y="721"/>
                  </a:lnTo>
                  <a:lnTo>
                    <a:pt x="1011" y="729"/>
                  </a:lnTo>
                  <a:lnTo>
                    <a:pt x="1011" y="736"/>
                  </a:lnTo>
                  <a:lnTo>
                    <a:pt x="1005" y="736"/>
                  </a:lnTo>
                  <a:lnTo>
                    <a:pt x="1005" y="744"/>
                  </a:lnTo>
                  <a:lnTo>
                    <a:pt x="1005" y="750"/>
                  </a:lnTo>
                  <a:lnTo>
                    <a:pt x="1005" y="756"/>
                  </a:lnTo>
                  <a:lnTo>
                    <a:pt x="999" y="756"/>
                  </a:lnTo>
                  <a:lnTo>
                    <a:pt x="993" y="756"/>
                  </a:lnTo>
                  <a:lnTo>
                    <a:pt x="986" y="756"/>
                  </a:lnTo>
                  <a:lnTo>
                    <a:pt x="986" y="750"/>
                  </a:lnTo>
                  <a:lnTo>
                    <a:pt x="978" y="750"/>
                  </a:lnTo>
                  <a:lnTo>
                    <a:pt x="972" y="750"/>
                  </a:lnTo>
                  <a:lnTo>
                    <a:pt x="966" y="750"/>
                  </a:lnTo>
                  <a:lnTo>
                    <a:pt x="960" y="750"/>
                  </a:lnTo>
                  <a:lnTo>
                    <a:pt x="952" y="750"/>
                  </a:lnTo>
                  <a:lnTo>
                    <a:pt x="945" y="744"/>
                  </a:lnTo>
                  <a:lnTo>
                    <a:pt x="939" y="744"/>
                  </a:lnTo>
                  <a:lnTo>
                    <a:pt x="933" y="744"/>
                  </a:lnTo>
                  <a:lnTo>
                    <a:pt x="927" y="744"/>
                  </a:lnTo>
                  <a:lnTo>
                    <a:pt x="919" y="744"/>
                  </a:lnTo>
                  <a:lnTo>
                    <a:pt x="913" y="736"/>
                  </a:lnTo>
                  <a:lnTo>
                    <a:pt x="906" y="736"/>
                  </a:lnTo>
                  <a:lnTo>
                    <a:pt x="900" y="736"/>
                  </a:lnTo>
                  <a:lnTo>
                    <a:pt x="892" y="736"/>
                  </a:lnTo>
                  <a:lnTo>
                    <a:pt x="888" y="736"/>
                  </a:lnTo>
                  <a:lnTo>
                    <a:pt x="880" y="729"/>
                  </a:lnTo>
                  <a:lnTo>
                    <a:pt x="874" y="729"/>
                  </a:lnTo>
                  <a:lnTo>
                    <a:pt x="867" y="729"/>
                  </a:lnTo>
                  <a:lnTo>
                    <a:pt x="861" y="729"/>
                  </a:lnTo>
                  <a:lnTo>
                    <a:pt x="855" y="729"/>
                  </a:lnTo>
                  <a:lnTo>
                    <a:pt x="847" y="729"/>
                  </a:lnTo>
                  <a:lnTo>
                    <a:pt x="841" y="729"/>
                  </a:lnTo>
                  <a:lnTo>
                    <a:pt x="835" y="729"/>
                  </a:lnTo>
                  <a:lnTo>
                    <a:pt x="829" y="721"/>
                  </a:lnTo>
                  <a:lnTo>
                    <a:pt x="820" y="721"/>
                  </a:lnTo>
                  <a:lnTo>
                    <a:pt x="814" y="721"/>
                  </a:lnTo>
                  <a:lnTo>
                    <a:pt x="808" y="721"/>
                  </a:lnTo>
                  <a:lnTo>
                    <a:pt x="802" y="721"/>
                  </a:lnTo>
                  <a:lnTo>
                    <a:pt x="796" y="715"/>
                  </a:lnTo>
                  <a:lnTo>
                    <a:pt x="788" y="715"/>
                  </a:lnTo>
                  <a:lnTo>
                    <a:pt x="781" y="715"/>
                  </a:lnTo>
                  <a:lnTo>
                    <a:pt x="775" y="715"/>
                  </a:lnTo>
                  <a:lnTo>
                    <a:pt x="769" y="715"/>
                  </a:lnTo>
                  <a:lnTo>
                    <a:pt x="761" y="709"/>
                  </a:lnTo>
                  <a:lnTo>
                    <a:pt x="755" y="709"/>
                  </a:lnTo>
                  <a:lnTo>
                    <a:pt x="749" y="709"/>
                  </a:lnTo>
                  <a:lnTo>
                    <a:pt x="742" y="709"/>
                  </a:lnTo>
                  <a:lnTo>
                    <a:pt x="736" y="709"/>
                  </a:lnTo>
                  <a:lnTo>
                    <a:pt x="736" y="703"/>
                  </a:lnTo>
                  <a:lnTo>
                    <a:pt x="730" y="703"/>
                  </a:lnTo>
                  <a:lnTo>
                    <a:pt x="724" y="703"/>
                  </a:lnTo>
                  <a:lnTo>
                    <a:pt x="716" y="703"/>
                  </a:lnTo>
                  <a:lnTo>
                    <a:pt x="710" y="695"/>
                  </a:lnTo>
                  <a:lnTo>
                    <a:pt x="703" y="695"/>
                  </a:lnTo>
                  <a:lnTo>
                    <a:pt x="697" y="695"/>
                  </a:lnTo>
                  <a:lnTo>
                    <a:pt x="697" y="688"/>
                  </a:lnTo>
                  <a:lnTo>
                    <a:pt x="689" y="688"/>
                  </a:lnTo>
                  <a:lnTo>
                    <a:pt x="683" y="688"/>
                  </a:lnTo>
                  <a:lnTo>
                    <a:pt x="677" y="688"/>
                  </a:lnTo>
                  <a:lnTo>
                    <a:pt x="671" y="682"/>
                  </a:lnTo>
                  <a:lnTo>
                    <a:pt x="665" y="682"/>
                  </a:lnTo>
                  <a:lnTo>
                    <a:pt x="656" y="682"/>
                  </a:lnTo>
                  <a:lnTo>
                    <a:pt x="650" y="682"/>
                  </a:lnTo>
                  <a:lnTo>
                    <a:pt x="644" y="676"/>
                  </a:lnTo>
                  <a:lnTo>
                    <a:pt x="638" y="676"/>
                  </a:lnTo>
                  <a:lnTo>
                    <a:pt x="630" y="676"/>
                  </a:lnTo>
                  <a:lnTo>
                    <a:pt x="624" y="676"/>
                  </a:lnTo>
                  <a:lnTo>
                    <a:pt x="624" y="668"/>
                  </a:lnTo>
                  <a:lnTo>
                    <a:pt x="617" y="668"/>
                  </a:lnTo>
                  <a:lnTo>
                    <a:pt x="611" y="668"/>
                  </a:lnTo>
                  <a:lnTo>
                    <a:pt x="605" y="668"/>
                  </a:lnTo>
                  <a:lnTo>
                    <a:pt x="605" y="662"/>
                  </a:lnTo>
                  <a:lnTo>
                    <a:pt x="597" y="662"/>
                  </a:lnTo>
                  <a:lnTo>
                    <a:pt x="591" y="656"/>
                  </a:lnTo>
                  <a:lnTo>
                    <a:pt x="585" y="649"/>
                  </a:lnTo>
                  <a:lnTo>
                    <a:pt x="578" y="649"/>
                  </a:lnTo>
                  <a:lnTo>
                    <a:pt x="572" y="649"/>
                  </a:lnTo>
                  <a:lnTo>
                    <a:pt x="566" y="649"/>
                  </a:lnTo>
                  <a:lnTo>
                    <a:pt x="558" y="649"/>
                  </a:lnTo>
                  <a:lnTo>
                    <a:pt x="552" y="649"/>
                  </a:lnTo>
                  <a:lnTo>
                    <a:pt x="546" y="649"/>
                  </a:lnTo>
                  <a:lnTo>
                    <a:pt x="546" y="641"/>
                  </a:lnTo>
                  <a:lnTo>
                    <a:pt x="539" y="641"/>
                  </a:lnTo>
                  <a:lnTo>
                    <a:pt x="533" y="641"/>
                  </a:lnTo>
                  <a:lnTo>
                    <a:pt x="533" y="635"/>
                  </a:lnTo>
                  <a:lnTo>
                    <a:pt x="525" y="635"/>
                  </a:lnTo>
                  <a:lnTo>
                    <a:pt x="519" y="635"/>
                  </a:lnTo>
                  <a:lnTo>
                    <a:pt x="513" y="635"/>
                  </a:lnTo>
                  <a:lnTo>
                    <a:pt x="513" y="629"/>
                  </a:lnTo>
                  <a:lnTo>
                    <a:pt x="507" y="629"/>
                  </a:lnTo>
                  <a:lnTo>
                    <a:pt x="498" y="629"/>
                  </a:lnTo>
                  <a:lnTo>
                    <a:pt x="492" y="629"/>
                  </a:lnTo>
                  <a:lnTo>
                    <a:pt x="486" y="629"/>
                  </a:lnTo>
                  <a:lnTo>
                    <a:pt x="480" y="629"/>
                  </a:lnTo>
                  <a:lnTo>
                    <a:pt x="474" y="629"/>
                  </a:lnTo>
                  <a:lnTo>
                    <a:pt x="466" y="629"/>
                  </a:lnTo>
                  <a:lnTo>
                    <a:pt x="460" y="629"/>
                  </a:lnTo>
                  <a:lnTo>
                    <a:pt x="453" y="629"/>
                  </a:lnTo>
                  <a:lnTo>
                    <a:pt x="447" y="629"/>
                  </a:lnTo>
                  <a:lnTo>
                    <a:pt x="439" y="623"/>
                  </a:lnTo>
                  <a:lnTo>
                    <a:pt x="435" y="623"/>
                  </a:lnTo>
                  <a:lnTo>
                    <a:pt x="429" y="623"/>
                  </a:lnTo>
                  <a:lnTo>
                    <a:pt x="421" y="623"/>
                  </a:lnTo>
                  <a:lnTo>
                    <a:pt x="414" y="623"/>
                  </a:lnTo>
                  <a:lnTo>
                    <a:pt x="408" y="623"/>
                  </a:lnTo>
                  <a:lnTo>
                    <a:pt x="402" y="629"/>
                  </a:lnTo>
                  <a:lnTo>
                    <a:pt x="394" y="629"/>
                  </a:lnTo>
                  <a:lnTo>
                    <a:pt x="388" y="629"/>
                  </a:lnTo>
                  <a:lnTo>
                    <a:pt x="382" y="629"/>
                  </a:lnTo>
                  <a:lnTo>
                    <a:pt x="375" y="629"/>
                  </a:lnTo>
                  <a:lnTo>
                    <a:pt x="369" y="629"/>
                  </a:lnTo>
                  <a:lnTo>
                    <a:pt x="361" y="629"/>
                  </a:lnTo>
                  <a:lnTo>
                    <a:pt x="355" y="629"/>
                  </a:lnTo>
                  <a:lnTo>
                    <a:pt x="349" y="623"/>
                  </a:lnTo>
                  <a:lnTo>
                    <a:pt x="349" y="615"/>
                  </a:lnTo>
                  <a:lnTo>
                    <a:pt x="349" y="608"/>
                  </a:lnTo>
                  <a:lnTo>
                    <a:pt x="349" y="602"/>
                  </a:lnTo>
                  <a:lnTo>
                    <a:pt x="349" y="594"/>
                  </a:lnTo>
                  <a:lnTo>
                    <a:pt x="355" y="594"/>
                  </a:lnTo>
                  <a:lnTo>
                    <a:pt x="355" y="588"/>
                  </a:lnTo>
                  <a:lnTo>
                    <a:pt x="355" y="582"/>
                  </a:lnTo>
                  <a:lnTo>
                    <a:pt x="349" y="576"/>
                  </a:lnTo>
                  <a:lnTo>
                    <a:pt x="343" y="576"/>
                  </a:lnTo>
                  <a:lnTo>
                    <a:pt x="334" y="576"/>
                  </a:lnTo>
                  <a:lnTo>
                    <a:pt x="328" y="576"/>
                  </a:lnTo>
                  <a:lnTo>
                    <a:pt x="322" y="576"/>
                  </a:lnTo>
                  <a:lnTo>
                    <a:pt x="316" y="576"/>
                  </a:lnTo>
                  <a:lnTo>
                    <a:pt x="310" y="576"/>
                  </a:lnTo>
                  <a:lnTo>
                    <a:pt x="310" y="582"/>
                  </a:lnTo>
                  <a:lnTo>
                    <a:pt x="302" y="582"/>
                  </a:lnTo>
                  <a:lnTo>
                    <a:pt x="296" y="582"/>
                  </a:lnTo>
                  <a:lnTo>
                    <a:pt x="296" y="588"/>
                  </a:lnTo>
                  <a:lnTo>
                    <a:pt x="289" y="588"/>
                  </a:lnTo>
                  <a:lnTo>
                    <a:pt x="289" y="594"/>
                  </a:lnTo>
                  <a:lnTo>
                    <a:pt x="283" y="594"/>
                  </a:lnTo>
                  <a:lnTo>
                    <a:pt x="277" y="594"/>
                  </a:lnTo>
                  <a:lnTo>
                    <a:pt x="271" y="602"/>
                  </a:lnTo>
                  <a:lnTo>
                    <a:pt x="263" y="602"/>
                  </a:lnTo>
                  <a:lnTo>
                    <a:pt x="257" y="602"/>
                  </a:lnTo>
                  <a:lnTo>
                    <a:pt x="250" y="602"/>
                  </a:lnTo>
                  <a:lnTo>
                    <a:pt x="244" y="602"/>
                  </a:lnTo>
                  <a:lnTo>
                    <a:pt x="238" y="602"/>
                  </a:lnTo>
                  <a:lnTo>
                    <a:pt x="230" y="602"/>
                  </a:lnTo>
                  <a:lnTo>
                    <a:pt x="224" y="608"/>
                  </a:lnTo>
                  <a:lnTo>
                    <a:pt x="218" y="608"/>
                  </a:lnTo>
                  <a:lnTo>
                    <a:pt x="211" y="608"/>
                  </a:lnTo>
                  <a:lnTo>
                    <a:pt x="203" y="608"/>
                  </a:lnTo>
                  <a:lnTo>
                    <a:pt x="197" y="615"/>
                  </a:lnTo>
                  <a:lnTo>
                    <a:pt x="191" y="615"/>
                  </a:lnTo>
                  <a:lnTo>
                    <a:pt x="191" y="623"/>
                  </a:lnTo>
                  <a:lnTo>
                    <a:pt x="185" y="623"/>
                  </a:lnTo>
                  <a:lnTo>
                    <a:pt x="185" y="629"/>
                  </a:lnTo>
                  <a:lnTo>
                    <a:pt x="179" y="635"/>
                  </a:lnTo>
                  <a:lnTo>
                    <a:pt x="179" y="641"/>
                  </a:lnTo>
                  <a:lnTo>
                    <a:pt x="179" y="649"/>
                  </a:lnTo>
                  <a:lnTo>
                    <a:pt x="179" y="656"/>
                  </a:lnTo>
                  <a:lnTo>
                    <a:pt x="179" y="662"/>
                  </a:lnTo>
                  <a:lnTo>
                    <a:pt x="170" y="662"/>
                  </a:lnTo>
                  <a:lnTo>
                    <a:pt x="170" y="668"/>
                  </a:lnTo>
                  <a:lnTo>
                    <a:pt x="158" y="662"/>
                  </a:lnTo>
                  <a:lnTo>
                    <a:pt x="152" y="656"/>
                  </a:lnTo>
                  <a:lnTo>
                    <a:pt x="144" y="656"/>
                  </a:lnTo>
                  <a:lnTo>
                    <a:pt x="138" y="649"/>
                  </a:lnTo>
                  <a:lnTo>
                    <a:pt x="132" y="649"/>
                  </a:lnTo>
                  <a:lnTo>
                    <a:pt x="132" y="641"/>
                  </a:lnTo>
                  <a:lnTo>
                    <a:pt x="125" y="635"/>
                  </a:lnTo>
                  <a:lnTo>
                    <a:pt x="125" y="629"/>
                  </a:lnTo>
                  <a:lnTo>
                    <a:pt x="125" y="623"/>
                  </a:lnTo>
                  <a:lnTo>
                    <a:pt x="125" y="615"/>
                  </a:lnTo>
                  <a:lnTo>
                    <a:pt x="119" y="608"/>
                  </a:lnTo>
                  <a:lnTo>
                    <a:pt x="113" y="602"/>
                  </a:lnTo>
                  <a:lnTo>
                    <a:pt x="107" y="602"/>
                  </a:lnTo>
                  <a:lnTo>
                    <a:pt x="107" y="594"/>
                  </a:lnTo>
                  <a:lnTo>
                    <a:pt x="99" y="588"/>
                  </a:lnTo>
                  <a:lnTo>
                    <a:pt x="99" y="582"/>
                  </a:lnTo>
                  <a:lnTo>
                    <a:pt x="99" y="576"/>
                  </a:lnTo>
                  <a:lnTo>
                    <a:pt x="99" y="567"/>
                  </a:lnTo>
                  <a:lnTo>
                    <a:pt x="99" y="561"/>
                  </a:lnTo>
                  <a:lnTo>
                    <a:pt x="93" y="561"/>
                  </a:lnTo>
                  <a:lnTo>
                    <a:pt x="93" y="555"/>
                  </a:lnTo>
                  <a:lnTo>
                    <a:pt x="93" y="549"/>
                  </a:lnTo>
                  <a:lnTo>
                    <a:pt x="93" y="541"/>
                  </a:lnTo>
                  <a:lnTo>
                    <a:pt x="86" y="535"/>
                  </a:lnTo>
                  <a:lnTo>
                    <a:pt x="86" y="528"/>
                  </a:lnTo>
                  <a:lnTo>
                    <a:pt x="86" y="522"/>
                  </a:lnTo>
                  <a:lnTo>
                    <a:pt x="80" y="522"/>
                  </a:lnTo>
                  <a:lnTo>
                    <a:pt x="80" y="514"/>
                  </a:lnTo>
                  <a:lnTo>
                    <a:pt x="72" y="514"/>
                  </a:lnTo>
                  <a:lnTo>
                    <a:pt x="72" y="508"/>
                  </a:lnTo>
                  <a:lnTo>
                    <a:pt x="66" y="502"/>
                  </a:lnTo>
                  <a:lnTo>
                    <a:pt x="66" y="494"/>
                  </a:lnTo>
                  <a:lnTo>
                    <a:pt x="60" y="494"/>
                  </a:lnTo>
                  <a:lnTo>
                    <a:pt x="54" y="487"/>
                  </a:lnTo>
                  <a:lnTo>
                    <a:pt x="47" y="487"/>
                  </a:lnTo>
                  <a:lnTo>
                    <a:pt x="47" y="481"/>
                  </a:lnTo>
                  <a:lnTo>
                    <a:pt x="39" y="481"/>
                  </a:lnTo>
                  <a:lnTo>
                    <a:pt x="39" y="473"/>
                  </a:lnTo>
                  <a:lnTo>
                    <a:pt x="33" y="473"/>
                  </a:lnTo>
                  <a:lnTo>
                    <a:pt x="33" y="467"/>
                  </a:lnTo>
                  <a:lnTo>
                    <a:pt x="27" y="467"/>
                  </a:lnTo>
                  <a:lnTo>
                    <a:pt x="27" y="461"/>
                  </a:lnTo>
                  <a:lnTo>
                    <a:pt x="27" y="455"/>
                  </a:lnTo>
                  <a:lnTo>
                    <a:pt x="21" y="449"/>
                  </a:lnTo>
                  <a:lnTo>
                    <a:pt x="21" y="440"/>
                  </a:lnTo>
                  <a:lnTo>
                    <a:pt x="21" y="434"/>
                  </a:lnTo>
                  <a:lnTo>
                    <a:pt x="21" y="428"/>
                  </a:lnTo>
                  <a:lnTo>
                    <a:pt x="13" y="428"/>
                  </a:lnTo>
                  <a:lnTo>
                    <a:pt x="13" y="422"/>
                  </a:lnTo>
                  <a:lnTo>
                    <a:pt x="13" y="414"/>
                  </a:lnTo>
                  <a:lnTo>
                    <a:pt x="13" y="408"/>
                  </a:lnTo>
                  <a:lnTo>
                    <a:pt x="6" y="408"/>
                  </a:lnTo>
                  <a:lnTo>
                    <a:pt x="6" y="401"/>
                  </a:lnTo>
                  <a:lnTo>
                    <a:pt x="6" y="395"/>
                  </a:lnTo>
                  <a:lnTo>
                    <a:pt x="0" y="395"/>
                  </a:lnTo>
                  <a:lnTo>
                    <a:pt x="0" y="387"/>
                  </a:lnTo>
                  <a:lnTo>
                    <a:pt x="0" y="381"/>
                  </a:lnTo>
                  <a:lnTo>
                    <a:pt x="6" y="373"/>
                  </a:lnTo>
                  <a:lnTo>
                    <a:pt x="13" y="373"/>
                  </a:lnTo>
                  <a:lnTo>
                    <a:pt x="21" y="373"/>
                  </a:lnTo>
                  <a:lnTo>
                    <a:pt x="27" y="373"/>
                  </a:lnTo>
                  <a:lnTo>
                    <a:pt x="27" y="367"/>
                  </a:lnTo>
                  <a:lnTo>
                    <a:pt x="33" y="367"/>
                  </a:lnTo>
                  <a:lnTo>
                    <a:pt x="39" y="360"/>
                  </a:lnTo>
                  <a:lnTo>
                    <a:pt x="47" y="360"/>
                  </a:lnTo>
                  <a:lnTo>
                    <a:pt x="54" y="354"/>
                  </a:lnTo>
                  <a:lnTo>
                    <a:pt x="54" y="346"/>
                  </a:lnTo>
                  <a:lnTo>
                    <a:pt x="60" y="346"/>
                  </a:lnTo>
                  <a:lnTo>
                    <a:pt x="60" y="340"/>
                  </a:lnTo>
                  <a:lnTo>
                    <a:pt x="66" y="340"/>
                  </a:lnTo>
                  <a:lnTo>
                    <a:pt x="72" y="334"/>
                  </a:lnTo>
                  <a:lnTo>
                    <a:pt x="80" y="334"/>
                  </a:lnTo>
                  <a:lnTo>
                    <a:pt x="80" y="340"/>
                  </a:lnTo>
                  <a:lnTo>
                    <a:pt x="86" y="340"/>
                  </a:lnTo>
                  <a:lnTo>
                    <a:pt x="93" y="340"/>
                  </a:lnTo>
                  <a:lnTo>
                    <a:pt x="99" y="346"/>
                  </a:lnTo>
                  <a:lnTo>
                    <a:pt x="107" y="346"/>
                  </a:lnTo>
                  <a:lnTo>
                    <a:pt x="113" y="346"/>
                  </a:lnTo>
                  <a:lnTo>
                    <a:pt x="119" y="346"/>
                  </a:lnTo>
                  <a:lnTo>
                    <a:pt x="125" y="346"/>
                  </a:lnTo>
                  <a:lnTo>
                    <a:pt x="132" y="346"/>
                  </a:lnTo>
                  <a:lnTo>
                    <a:pt x="138" y="346"/>
                  </a:lnTo>
                  <a:lnTo>
                    <a:pt x="138" y="340"/>
                  </a:lnTo>
                  <a:lnTo>
                    <a:pt x="144" y="340"/>
                  </a:lnTo>
                  <a:lnTo>
                    <a:pt x="158" y="340"/>
                  </a:lnTo>
                  <a:lnTo>
                    <a:pt x="158" y="334"/>
                  </a:lnTo>
                  <a:lnTo>
                    <a:pt x="164" y="334"/>
                  </a:lnTo>
                  <a:lnTo>
                    <a:pt x="170" y="334"/>
                  </a:lnTo>
                  <a:lnTo>
                    <a:pt x="179" y="334"/>
                  </a:lnTo>
                  <a:lnTo>
                    <a:pt x="179" y="328"/>
                  </a:lnTo>
                  <a:lnTo>
                    <a:pt x="185" y="328"/>
                  </a:lnTo>
                  <a:lnTo>
                    <a:pt x="191" y="328"/>
                  </a:lnTo>
                  <a:lnTo>
                    <a:pt x="191" y="319"/>
                  </a:lnTo>
                  <a:lnTo>
                    <a:pt x="191" y="313"/>
                  </a:lnTo>
                  <a:lnTo>
                    <a:pt x="191" y="307"/>
                  </a:lnTo>
                  <a:lnTo>
                    <a:pt x="191" y="301"/>
                  </a:lnTo>
                  <a:lnTo>
                    <a:pt x="197" y="301"/>
                  </a:lnTo>
                  <a:lnTo>
                    <a:pt x="203" y="301"/>
                  </a:lnTo>
                  <a:lnTo>
                    <a:pt x="211" y="301"/>
                  </a:lnTo>
                  <a:lnTo>
                    <a:pt x="218" y="301"/>
                  </a:lnTo>
                  <a:lnTo>
                    <a:pt x="224" y="301"/>
                  </a:lnTo>
                  <a:lnTo>
                    <a:pt x="230" y="295"/>
                  </a:lnTo>
                  <a:lnTo>
                    <a:pt x="238" y="295"/>
                  </a:lnTo>
                  <a:lnTo>
                    <a:pt x="244" y="287"/>
                  </a:lnTo>
                  <a:lnTo>
                    <a:pt x="244" y="280"/>
                  </a:lnTo>
                  <a:lnTo>
                    <a:pt x="250" y="280"/>
                  </a:lnTo>
                  <a:lnTo>
                    <a:pt x="250" y="274"/>
                  </a:lnTo>
                  <a:lnTo>
                    <a:pt x="257" y="274"/>
                  </a:lnTo>
                  <a:lnTo>
                    <a:pt x="257" y="266"/>
                  </a:lnTo>
                  <a:lnTo>
                    <a:pt x="257" y="260"/>
                  </a:lnTo>
                  <a:lnTo>
                    <a:pt x="263" y="254"/>
                  </a:lnTo>
                  <a:lnTo>
                    <a:pt x="263" y="246"/>
                  </a:lnTo>
                  <a:lnTo>
                    <a:pt x="271" y="239"/>
                  </a:lnTo>
                  <a:lnTo>
                    <a:pt x="271" y="233"/>
                  </a:lnTo>
                  <a:lnTo>
                    <a:pt x="277" y="227"/>
                  </a:lnTo>
                  <a:lnTo>
                    <a:pt x="277" y="219"/>
                  </a:lnTo>
                  <a:lnTo>
                    <a:pt x="277" y="213"/>
                  </a:lnTo>
                  <a:lnTo>
                    <a:pt x="277" y="207"/>
                  </a:lnTo>
                  <a:lnTo>
                    <a:pt x="277" y="200"/>
                  </a:lnTo>
                  <a:lnTo>
                    <a:pt x="277" y="192"/>
                  </a:lnTo>
                  <a:lnTo>
                    <a:pt x="277" y="186"/>
                  </a:lnTo>
                  <a:lnTo>
                    <a:pt x="277" y="180"/>
                  </a:lnTo>
                  <a:lnTo>
                    <a:pt x="277" y="174"/>
                  </a:lnTo>
                  <a:lnTo>
                    <a:pt x="283" y="166"/>
                  </a:lnTo>
                  <a:lnTo>
                    <a:pt x="289" y="166"/>
                  </a:lnTo>
                  <a:lnTo>
                    <a:pt x="296" y="159"/>
                  </a:lnTo>
                  <a:lnTo>
                    <a:pt x="302" y="153"/>
                  </a:lnTo>
                  <a:lnTo>
                    <a:pt x="310" y="145"/>
                  </a:lnTo>
                  <a:lnTo>
                    <a:pt x="316" y="139"/>
                  </a:lnTo>
                  <a:lnTo>
                    <a:pt x="316" y="133"/>
                  </a:lnTo>
                  <a:lnTo>
                    <a:pt x="322" y="133"/>
                  </a:lnTo>
                  <a:lnTo>
                    <a:pt x="322" y="127"/>
                  </a:lnTo>
                  <a:lnTo>
                    <a:pt x="322" y="118"/>
                  </a:lnTo>
                  <a:lnTo>
                    <a:pt x="322" y="112"/>
                  </a:lnTo>
                  <a:lnTo>
                    <a:pt x="322" y="106"/>
                  </a:lnTo>
                  <a:lnTo>
                    <a:pt x="322" y="100"/>
                  </a:lnTo>
                  <a:lnTo>
                    <a:pt x="322" y="92"/>
                  </a:lnTo>
                  <a:lnTo>
                    <a:pt x="322" y="86"/>
                  </a:lnTo>
                  <a:lnTo>
                    <a:pt x="322" y="80"/>
                  </a:lnTo>
                  <a:lnTo>
                    <a:pt x="328" y="80"/>
                  </a:lnTo>
                  <a:lnTo>
                    <a:pt x="334" y="80"/>
                  </a:lnTo>
                  <a:lnTo>
                    <a:pt x="343" y="80"/>
                  </a:lnTo>
                  <a:lnTo>
                    <a:pt x="349" y="73"/>
                  </a:lnTo>
                  <a:lnTo>
                    <a:pt x="355" y="73"/>
                  </a:lnTo>
                  <a:lnTo>
                    <a:pt x="361" y="73"/>
                  </a:lnTo>
                  <a:lnTo>
                    <a:pt x="361" y="65"/>
                  </a:lnTo>
                  <a:lnTo>
                    <a:pt x="369" y="65"/>
                  </a:lnTo>
                  <a:lnTo>
                    <a:pt x="375" y="65"/>
                  </a:lnTo>
                  <a:lnTo>
                    <a:pt x="382" y="65"/>
                  </a:lnTo>
                  <a:lnTo>
                    <a:pt x="388" y="65"/>
                  </a:lnTo>
                  <a:lnTo>
                    <a:pt x="388" y="59"/>
                  </a:lnTo>
                  <a:lnTo>
                    <a:pt x="394" y="59"/>
                  </a:lnTo>
                  <a:lnTo>
                    <a:pt x="402" y="59"/>
                  </a:lnTo>
                  <a:lnTo>
                    <a:pt x="408" y="59"/>
                  </a:lnTo>
                  <a:lnTo>
                    <a:pt x="414" y="59"/>
                  </a:lnTo>
                  <a:lnTo>
                    <a:pt x="421" y="53"/>
                  </a:lnTo>
                  <a:lnTo>
                    <a:pt x="429" y="47"/>
                  </a:lnTo>
                  <a:lnTo>
                    <a:pt x="429" y="39"/>
                  </a:lnTo>
                  <a:lnTo>
                    <a:pt x="435" y="39"/>
                  </a:lnTo>
                  <a:lnTo>
                    <a:pt x="435" y="32"/>
                  </a:lnTo>
                  <a:lnTo>
                    <a:pt x="439" y="32"/>
                  </a:lnTo>
                  <a:lnTo>
                    <a:pt x="439" y="24"/>
                  </a:lnTo>
                  <a:lnTo>
                    <a:pt x="447" y="24"/>
                  </a:lnTo>
                  <a:lnTo>
                    <a:pt x="453" y="24"/>
                  </a:lnTo>
                  <a:lnTo>
                    <a:pt x="460" y="24"/>
                  </a:lnTo>
                  <a:lnTo>
                    <a:pt x="466" y="18"/>
                  </a:lnTo>
                  <a:lnTo>
                    <a:pt x="474" y="18"/>
                  </a:lnTo>
                  <a:lnTo>
                    <a:pt x="480" y="18"/>
                  </a:lnTo>
                  <a:lnTo>
                    <a:pt x="486" y="18"/>
                  </a:lnTo>
                  <a:lnTo>
                    <a:pt x="486" y="12"/>
                  </a:lnTo>
                  <a:lnTo>
                    <a:pt x="492" y="12"/>
                  </a:lnTo>
                  <a:lnTo>
                    <a:pt x="498" y="12"/>
                  </a:lnTo>
                  <a:lnTo>
                    <a:pt x="507" y="12"/>
                  </a:lnTo>
                  <a:lnTo>
                    <a:pt x="507" y="6"/>
                  </a:lnTo>
                  <a:lnTo>
                    <a:pt x="513" y="6"/>
                  </a:lnTo>
                  <a:lnTo>
                    <a:pt x="519" y="6"/>
                  </a:lnTo>
                  <a:lnTo>
                    <a:pt x="525" y="6"/>
                  </a:lnTo>
                  <a:lnTo>
                    <a:pt x="533" y="6"/>
                  </a:lnTo>
                  <a:lnTo>
                    <a:pt x="533" y="0"/>
                  </a:lnTo>
                  <a:lnTo>
                    <a:pt x="539" y="0"/>
                  </a:lnTo>
                  <a:lnTo>
                    <a:pt x="546" y="6"/>
                  </a:lnTo>
                  <a:lnTo>
                    <a:pt x="552" y="6"/>
                  </a:lnTo>
                  <a:lnTo>
                    <a:pt x="558" y="6"/>
                  </a:lnTo>
                  <a:lnTo>
                    <a:pt x="558" y="12"/>
                  </a:lnTo>
                  <a:lnTo>
                    <a:pt x="566" y="12"/>
                  </a:lnTo>
                  <a:lnTo>
                    <a:pt x="572" y="18"/>
                  </a:lnTo>
                  <a:lnTo>
                    <a:pt x="572" y="24"/>
                  </a:lnTo>
                  <a:lnTo>
                    <a:pt x="578" y="24"/>
                  </a:lnTo>
                  <a:lnTo>
                    <a:pt x="578" y="32"/>
                  </a:lnTo>
                  <a:lnTo>
                    <a:pt x="585" y="39"/>
                  </a:lnTo>
                  <a:lnTo>
                    <a:pt x="585" y="47"/>
                  </a:lnTo>
                  <a:lnTo>
                    <a:pt x="591" y="47"/>
                  </a:lnTo>
                  <a:lnTo>
                    <a:pt x="591" y="53"/>
                  </a:lnTo>
                  <a:lnTo>
                    <a:pt x="597" y="59"/>
                  </a:lnTo>
                  <a:lnTo>
                    <a:pt x="605" y="65"/>
                  </a:lnTo>
                  <a:lnTo>
                    <a:pt x="605" y="73"/>
                  </a:lnTo>
                  <a:lnTo>
                    <a:pt x="611" y="73"/>
                  </a:lnTo>
                  <a:lnTo>
                    <a:pt x="611" y="80"/>
                  </a:lnTo>
                  <a:lnTo>
                    <a:pt x="617" y="80"/>
                  </a:lnTo>
                  <a:lnTo>
                    <a:pt x="617" y="86"/>
                  </a:lnTo>
                  <a:lnTo>
                    <a:pt x="624" y="86"/>
                  </a:lnTo>
                  <a:lnTo>
                    <a:pt x="624" y="92"/>
                  </a:lnTo>
                  <a:lnTo>
                    <a:pt x="630" y="92"/>
                  </a:lnTo>
                  <a:lnTo>
                    <a:pt x="638" y="92"/>
                  </a:lnTo>
                  <a:lnTo>
                    <a:pt x="638" y="100"/>
                  </a:lnTo>
                  <a:lnTo>
                    <a:pt x="644" y="100"/>
                  </a:lnTo>
                  <a:lnTo>
                    <a:pt x="650" y="100"/>
                  </a:lnTo>
                  <a:lnTo>
                    <a:pt x="650" y="106"/>
                  </a:lnTo>
                  <a:lnTo>
                    <a:pt x="656" y="106"/>
                  </a:lnTo>
                  <a:lnTo>
                    <a:pt x="665" y="112"/>
                  </a:lnTo>
                  <a:lnTo>
                    <a:pt x="671" y="112"/>
                  </a:lnTo>
                  <a:lnTo>
                    <a:pt x="677" y="112"/>
                  </a:lnTo>
                  <a:lnTo>
                    <a:pt x="683" y="118"/>
                  </a:lnTo>
                  <a:lnTo>
                    <a:pt x="689" y="118"/>
                  </a:lnTo>
                  <a:lnTo>
                    <a:pt x="697" y="127"/>
                  </a:lnTo>
                  <a:lnTo>
                    <a:pt x="703" y="127"/>
                  </a:lnTo>
                  <a:lnTo>
                    <a:pt x="710" y="133"/>
                  </a:lnTo>
                  <a:lnTo>
                    <a:pt x="716" y="133"/>
                  </a:lnTo>
                  <a:lnTo>
                    <a:pt x="716" y="139"/>
                  </a:lnTo>
                  <a:lnTo>
                    <a:pt x="724" y="145"/>
                  </a:lnTo>
                  <a:lnTo>
                    <a:pt x="724" y="153"/>
                  </a:lnTo>
                  <a:lnTo>
                    <a:pt x="724" y="159"/>
                  </a:lnTo>
                  <a:lnTo>
                    <a:pt x="724" y="166"/>
                  </a:lnTo>
                  <a:lnTo>
                    <a:pt x="716" y="174"/>
                  </a:lnTo>
                  <a:lnTo>
                    <a:pt x="716" y="180"/>
                  </a:lnTo>
                  <a:lnTo>
                    <a:pt x="724" y="180"/>
                  </a:lnTo>
                  <a:lnTo>
                    <a:pt x="724" y="186"/>
                  </a:lnTo>
                  <a:lnTo>
                    <a:pt x="724" y="192"/>
                  </a:lnTo>
                  <a:lnTo>
                    <a:pt x="724" y="200"/>
                  </a:lnTo>
                  <a:lnTo>
                    <a:pt x="724" y="207"/>
                  </a:lnTo>
                  <a:lnTo>
                    <a:pt x="724" y="213"/>
                  </a:lnTo>
                  <a:lnTo>
                    <a:pt x="716" y="219"/>
                  </a:lnTo>
                  <a:lnTo>
                    <a:pt x="716" y="227"/>
                  </a:lnTo>
                  <a:lnTo>
                    <a:pt x="710" y="227"/>
                  </a:lnTo>
                  <a:lnTo>
                    <a:pt x="710" y="233"/>
                  </a:lnTo>
                  <a:lnTo>
                    <a:pt x="703" y="233"/>
                  </a:lnTo>
                  <a:lnTo>
                    <a:pt x="703" y="239"/>
                  </a:lnTo>
                  <a:lnTo>
                    <a:pt x="697" y="239"/>
                  </a:lnTo>
                  <a:lnTo>
                    <a:pt x="697" y="246"/>
                  </a:lnTo>
                  <a:lnTo>
                    <a:pt x="689" y="246"/>
                  </a:lnTo>
                  <a:lnTo>
                    <a:pt x="689" y="254"/>
                  </a:lnTo>
                  <a:lnTo>
                    <a:pt x="689" y="260"/>
                  </a:lnTo>
                  <a:lnTo>
                    <a:pt x="689" y="266"/>
                  </a:lnTo>
                  <a:lnTo>
                    <a:pt x="689" y="274"/>
                  </a:lnTo>
                  <a:lnTo>
                    <a:pt x="683" y="280"/>
                  </a:lnTo>
                  <a:lnTo>
                    <a:pt x="677" y="287"/>
                  </a:lnTo>
                  <a:lnTo>
                    <a:pt x="671" y="295"/>
                  </a:lnTo>
                  <a:lnTo>
                    <a:pt x="671" y="301"/>
                  </a:lnTo>
                  <a:lnTo>
                    <a:pt x="665" y="307"/>
                  </a:lnTo>
                  <a:lnTo>
                    <a:pt x="656" y="313"/>
                  </a:lnTo>
                  <a:lnTo>
                    <a:pt x="656" y="319"/>
                  </a:lnTo>
                  <a:lnTo>
                    <a:pt x="656" y="328"/>
                  </a:lnTo>
                  <a:lnTo>
                    <a:pt x="650" y="328"/>
                  </a:lnTo>
                  <a:lnTo>
                    <a:pt x="650" y="334"/>
                  </a:lnTo>
                  <a:lnTo>
                    <a:pt x="650" y="340"/>
                  </a:lnTo>
                  <a:lnTo>
                    <a:pt x="650" y="346"/>
                  </a:lnTo>
                  <a:lnTo>
                    <a:pt x="656" y="354"/>
                  </a:lnTo>
                  <a:lnTo>
                    <a:pt x="656" y="360"/>
                  </a:lnTo>
                  <a:lnTo>
                    <a:pt x="665" y="360"/>
                  </a:lnTo>
                  <a:lnTo>
                    <a:pt x="665" y="367"/>
                  </a:lnTo>
                  <a:lnTo>
                    <a:pt x="671" y="367"/>
                  </a:lnTo>
                  <a:lnTo>
                    <a:pt x="677" y="367"/>
                  </a:lnTo>
                  <a:lnTo>
                    <a:pt x="683" y="367"/>
                  </a:lnTo>
                  <a:lnTo>
                    <a:pt x="689" y="367"/>
                  </a:lnTo>
                  <a:lnTo>
                    <a:pt x="697" y="367"/>
                  </a:lnTo>
                  <a:lnTo>
                    <a:pt x="703" y="367"/>
                  </a:lnTo>
                  <a:lnTo>
                    <a:pt x="710" y="373"/>
                  </a:lnTo>
                  <a:lnTo>
                    <a:pt x="716" y="373"/>
                  </a:lnTo>
                  <a:lnTo>
                    <a:pt x="716" y="381"/>
                  </a:lnTo>
                  <a:lnTo>
                    <a:pt x="724" y="381"/>
                  </a:lnTo>
                  <a:lnTo>
                    <a:pt x="730" y="387"/>
                  </a:lnTo>
                  <a:lnTo>
                    <a:pt x="736" y="387"/>
                  </a:lnTo>
                  <a:lnTo>
                    <a:pt x="742" y="395"/>
                  </a:lnTo>
                  <a:lnTo>
                    <a:pt x="749" y="395"/>
                  </a:lnTo>
                  <a:lnTo>
                    <a:pt x="755" y="395"/>
                  </a:lnTo>
                  <a:lnTo>
                    <a:pt x="761" y="395"/>
                  </a:lnTo>
                  <a:lnTo>
                    <a:pt x="769" y="395"/>
                  </a:lnTo>
                  <a:lnTo>
                    <a:pt x="775" y="395"/>
                  </a:lnTo>
                  <a:lnTo>
                    <a:pt x="781" y="401"/>
                  </a:lnTo>
                  <a:lnTo>
                    <a:pt x="788" y="408"/>
                  </a:lnTo>
                  <a:lnTo>
                    <a:pt x="796" y="414"/>
                  </a:lnTo>
                  <a:lnTo>
                    <a:pt x="802" y="414"/>
                  </a:lnTo>
                  <a:lnTo>
                    <a:pt x="802" y="408"/>
                  </a:lnTo>
                  <a:lnTo>
                    <a:pt x="808" y="408"/>
                  </a:lnTo>
                  <a:lnTo>
                    <a:pt x="814" y="408"/>
                  </a:lnTo>
                  <a:lnTo>
                    <a:pt x="814" y="401"/>
                  </a:lnTo>
                  <a:lnTo>
                    <a:pt x="820" y="401"/>
                  </a:lnTo>
                  <a:lnTo>
                    <a:pt x="829" y="401"/>
                  </a:lnTo>
                  <a:lnTo>
                    <a:pt x="835" y="401"/>
                  </a:lnTo>
                  <a:lnTo>
                    <a:pt x="841" y="401"/>
                  </a:lnTo>
                  <a:lnTo>
                    <a:pt x="847" y="401"/>
                  </a:lnTo>
                  <a:lnTo>
                    <a:pt x="855" y="401"/>
                  </a:lnTo>
                  <a:lnTo>
                    <a:pt x="861" y="408"/>
                  </a:lnTo>
                  <a:lnTo>
                    <a:pt x="867" y="408"/>
                  </a:lnTo>
                  <a:lnTo>
                    <a:pt x="874" y="408"/>
                  </a:lnTo>
                  <a:lnTo>
                    <a:pt x="880" y="414"/>
                  </a:lnTo>
                  <a:lnTo>
                    <a:pt x="888" y="414"/>
                  </a:lnTo>
                  <a:lnTo>
                    <a:pt x="892" y="414"/>
                  </a:lnTo>
                  <a:lnTo>
                    <a:pt x="892" y="422"/>
                  </a:lnTo>
                  <a:lnTo>
                    <a:pt x="900" y="422"/>
                  </a:lnTo>
                  <a:lnTo>
                    <a:pt x="906" y="422"/>
                  </a:lnTo>
                  <a:lnTo>
                    <a:pt x="913" y="414"/>
                  </a:lnTo>
                  <a:lnTo>
                    <a:pt x="919" y="414"/>
                  </a:lnTo>
                  <a:lnTo>
                    <a:pt x="927" y="414"/>
                  </a:lnTo>
                  <a:lnTo>
                    <a:pt x="933" y="414"/>
                  </a:lnTo>
                  <a:lnTo>
                    <a:pt x="939" y="414"/>
                  </a:lnTo>
                  <a:lnTo>
                    <a:pt x="945" y="414"/>
                  </a:lnTo>
                  <a:lnTo>
                    <a:pt x="945" y="422"/>
                  </a:lnTo>
                  <a:lnTo>
                    <a:pt x="952" y="422"/>
                  </a:lnTo>
                  <a:lnTo>
                    <a:pt x="960" y="422"/>
                  </a:lnTo>
                  <a:lnTo>
                    <a:pt x="960" y="428"/>
                  </a:lnTo>
                  <a:lnTo>
                    <a:pt x="966" y="434"/>
                  </a:lnTo>
                  <a:lnTo>
                    <a:pt x="966" y="440"/>
                  </a:lnTo>
                  <a:lnTo>
                    <a:pt x="972" y="440"/>
                  </a:lnTo>
                  <a:lnTo>
                    <a:pt x="972" y="449"/>
                  </a:lnTo>
                  <a:lnTo>
                    <a:pt x="972" y="455"/>
                  </a:lnTo>
                  <a:lnTo>
                    <a:pt x="978" y="461"/>
                  </a:lnTo>
                  <a:lnTo>
                    <a:pt x="978" y="467"/>
                  </a:lnTo>
                  <a:lnTo>
                    <a:pt x="978" y="473"/>
                  </a:lnTo>
                  <a:lnTo>
                    <a:pt x="978" y="481"/>
                  </a:lnTo>
                  <a:lnTo>
                    <a:pt x="978" y="487"/>
                  </a:lnTo>
                  <a:lnTo>
                    <a:pt x="978" y="494"/>
                  </a:lnTo>
                  <a:lnTo>
                    <a:pt x="978" y="502"/>
                  </a:lnTo>
                  <a:lnTo>
                    <a:pt x="978" y="508"/>
                  </a:lnTo>
                  <a:lnTo>
                    <a:pt x="978" y="514"/>
                  </a:lnTo>
                  <a:lnTo>
                    <a:pt x="978" y="522"/>
                  </a:lnTo>
                  <a:lnTo>
                    <a:pt x="978" y="528"/>
                  </a:lnTo>
                  <a:lnTo>
                    <a:pt x="978" y="535"/>
                  </a:lnTo>
                  <a:lnTo>
                    <a:pt x="986" y="535"/>
                  </a:lnTo>
                  <a:lnTo>
                    <a:pt x="986" y="541"/>
                  </a:lnTo>
                  <a:lnTo>
                    <a:pt x="986" y="549"/>
                  </a:lnTo>
                  <a:lnTo>
                    <a:pt x="993" y="555"/>
                  </a:lnTo>
                  <a:lnTo>
                    <a:pt x="993" y="561"/>
                  </a:lnTo>
                  <a:lnTo>
                    <a:pt x="999" y="567"/>
                  </a:lnTo>
                  <a:lnTo>
                    <a:pt x="1005" y="576"/>
                  </a:lnTo>
                  <a:lnTo>
                    <a:pt x="1005" y="582"/>
                  </a:lnTo>
                  <a:lnTo>
                    <a:pt x="1011" y="582"/>
                  </a:lnTo>
                  <a:lnTo>
                    <a:pt x="1011" y="588"/>
                  </a:lnTo>
                  <a:lnTo>
                    <a:pt x="1019" y="588"/>
                  </a:lnTo>
                  <a:lnTo>
                    <a:pt x="1019" y="5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1" name="Freeform 617"/>
            <p:cNvSpPr>
              <a:spLocks/>
            </p:cNvSpPr>
            <p:nvPr/>
          </p:nvSpPr>
          <p:spPr bwMode="auto">
            <a:xfrm>
              <a:off x="2841" y="2130"/>
              <a:ext cx="39" cy="33"/>
            </a:xfrm>
            <a:custGeom>
              <a:avLst/>
              <a:gdLst>
                <a:gd name="T0" fmla="*/ 19 w 39"/>
                <a:gd name="T1" fmla="*/ 33 h 33"/>
                <a:gd name="T2" fmla="*/ 25 w 39"/>
                <a:gd name="T3" fmla="*/ 33 h 33"/>
                <a:gd name="T4" fmla="*/ 33 w 39"/>
                <a:gd name="T5" fmla="*/ 33 h 33"/>
                <a:gd name="T6" fmla="*/ 33 w 39"/>
                <a:gd name="T7" fmla="*/ 27 h 33"/>
                <a:gd name="T8" fmla="*/ 33 w 39"/>
                <a:gd name="T9" fmla="*/ 18 h 33"/>
                <a:gd name="T10" fmla="*/ 39 w 39"/>
                <a:gd name="T11" fmla="*/ 18 h 33"/>
                <a:gd name="T12" fmla="*/ 39 w 39"/>
                <a:gd name="T13" fmla="*/ 12 h 33"/>
                <a:gd name="T14" fmla="*/ 33 w 39"/>
                <a:gd name="T15" fmla="*/ 6 h 33"/>
                <a:gd name="T16" fmla="*/ 33 w 39"/>
                <a:gd name="T17" fmla="*/ 0 h 33"/>
                <a:gd name="T18" fmla="*/ 25 w 39"/>
                <a:gd name="T19" fmla="*/ 0 h 33"/>
                <a:gd name="T20" fmla="*/ 19 w 39"/>
                <a:gd name="T21" fmla="*/ 0 h 33"/>
                <a:gd name="T22" fmla="*/ 13 w 39"/>
                <a:gd name="T23" fmla="*/ 0 h 33"/>
                <a:gd name="T24" fmla="*/ 6 w 39"/>
                <a:gd name="T25" fmla="*/ 0 h 33"/>
                <a:gd name="T26" fmla="*/ 6 w 39"/>
                <a:gd name="T27" fmla="*/ 6 h 33"/>
                <a:gd name="T28" fmla="*/ 0 w 39"/>
                <a:gd name="T29" fmla="*/ 6 h 33"/>
                <a:gd name="T30" fmla="*/ 0 w 39"/>
                <a:gd name="T31" fmla="*/ 12 h 33"/>
                <a:gd name="T32" fmla="*/ 0 w 39"/>
                <a:gd name="T33" fmla="*/ 18 h 33"/>
                <a:gd name="T34" fmla="*/ 0 w 39"/>
                <a:gd name="T35" fmla="*/ 27 h 33"/>
                <a:gd name="T36" fmla="*/ 6 w 39"/>
                <a:gd name="T37" fmla="*/ 27 h 33"/>
                <a:gd name="T38" fmla="*/ 6 w 39"/>
                <a:gd name="T39" fmla="*/ 33 h 33"/>
                <a:gd name="T40" fmla="*/ 13 w 39"/>
                <a:gd name="T41" fmla="*/ 33 h 33"/>
                <a:gd name="T42" fmla="*/ 19 w 39"/>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33"/>
                <a:gd name="T68" fmla="*/ 39 w 39"/>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33">
                  <a:moveTo>
                    <a:pt x="19" y="33"/>
                  </a:moveTo>
                  <a:lnTo>
                    <a:pt x="25" y="33"/>
                  </a:lnTo>
                  <a:lnTo>
                    <a:pt x="33" y="33"/>
                  </a:lnTo>
                  <a:lnTo>
                    <a:pt x="33" y="27"/>
                  </a:lnTo>
                  <a:lnTo>
                    <a:pt x="33" y="18"/>
                  </a:lnTo>
                  <a:lnTo>
                    <a:pt x="39" y="18"/>
                  </a:lnTo>
                  <a:lnTo>
                    <a:pt x="39" y="12"/>
                  </a:lnTo>
                  <a:lnTo>
                    <a:pt x="33" y="6"/>
                  </a:lnTo>
                  <a:lnTo>
                    <a:pt x="33" y="0"/>
                  </a:lnTo>
                  <a:lnTo>
                    <a:pt x="25" y="0"/>
                  </a:lnTo>
                  <a:lnTo>
                    <a:pt x="19" y="0"/>
                  </a:lnTo>
                  <a:lnTo>
                    <a:pt x="13" y="0"/>
                  </a:lnTo>
                  <a:lnTo>
                    <a:pt x="6" y="0"/>
                  </a:lnTo>
                  <a:lnTo>
                    <a:pt x="6" y="6"/>
                  </a:lnTo>
                  <a:lnTo>
                    <a:pt x="0" y="6"/>
                  </a:lnTo>
                  <a:lnTo>
                    <a:pt x="0" y="12"/>
                  </a:lnTo>
                  <a:lnTo>
                    <a:pt x="0" y="18"/>
                  </a:lnTo>
                  <a:lnTo>
                    <a:pt x="0" y="27"/>
                  </a:lnTo>
                  <a:lnTo>
                    <a:pt x="6" y="27"/>
                  </a:lnTo>
                  <a:lnTo>
                    <a:pt x="6" y="33"/>
                  </a:lnTo>
                  <a:lnTo>
                    <a:pt x="13" y="33"/>
                  </a:lnTo>
                  <a:lnTo>
                    <a:pt x="19"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2" name="Freeform 618"/>
            <p:cNvSpPr>
              <a:spLocks/>
            </p:cNvSpPr>
            <p:nvPr/>
          </p:nvSpPr>
          <p:spPr bwMode="auto">
            <a:xfrm>
              <a:off x="2809" y="2077"/>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3" name="Line 619"/>
            <p:cNvSpPr>
              <a:spLocks noChangeShapeType="1"/>
            </p:cNvSpPr>
            <p:nvPr/>
          </p:nvSpPr>
          <p:spPr bwMode="auto">
            <a:xfrm flipV="1">
              <a:off x="2809" y="2089"/>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4" name="Freeform 620"/>
            <p:cNvSpPr>
              <a:spLocks/>
            </p:cNvSpPr>
            <p:nvPr/>
          </p:nvSpPr>
          <p:spPr bwMode="auto">
            <a:xfrm>
              <a:off x="2809" y="2077"/>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5" name="Line 621"/>
            <p:cNvSpPr>
              <a:spLocks noChangeShapeType="1"/>
            </p:cNvSpPr>
            <p:nvPr/>
          </p:nvSpPr>
          <p:spPr bwMode="auto">
            <a:xfrm flipV="1">
              <a:off x="2841" y="2136"/>
              <a:ext cx="33"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6" name="Freeform 622"/>
            <p:cNvSpPr>
              <a:spLocks/>
            </p:cNvSpPr>
            <p:nvPr/>
          </p:nvSpPr>
          <p:spPr bwMode="auto">
            <a:xfrm>
              <a:off x="2841" y="2130"/>
              <a:ext cx="39" cy="33"/>
            </a:xfrm>
            <a:custGeom>
              <a:avLst/>
              <a:gdLst>
                <a:gd name="T0" fmla="*/ 19 w 39"/>
                <a:gd name="T1" fmla="*/ 33 h 33"/>
                <a:gd name="T2" fmla="*/ 13 w 39"/>
                <a:gd name="T3" fmla="*/ 33 h 33"/>
                <a:gd name="T4" fmla="*/ 6 w 39"/>
                <a:gd name="T5" fmla="*/ 33 h 33"/>
                <a:gd name="T6" fmla="*/ 6 w 39"/>
                <a:gd name="T7" fmla="*/ 27 h 33"/>
                <a:gd name="T8" fmla="*/ 0 w 39"/>
                <a:gd name="T9" fmla="*/ 27 h 33"/>
                <a:gd name="T10" fmla="*/ 0 w 39"/>
                <a:gd name="T11" fmla="*/ 18 h 33"/>
                <a:gd name="T12" fmla="*/ 0 w 39"/>
                <a:gd name="T13" fmla="*/ 12 h 33"/>
                <a:gd name="T14" fmla="*/ 0 w 39"/>
                <a:gd name="T15" fmla="*/ 6 h 33"/>
                <a:gd name="T16" fmla="*/ 6 w 39"/>
                <a:gd name="T17" fmla="*/ 6 h 33"/>
                <a:gd name="T18" fmla="*/ 6 w 39"/>
                <a:gd name="T19" fmla="*/ 0 h 33"/>
                <a:gd name="T20" fmla="*/ 13 w 39"/>
                <a:gd name="T21" fmla="*/ 0 h 33"/>
                <a:gd name="T22" fmla="*/ 19 w 39"/>
                <a:gd name="T23" fmla="*/ 0 h 33"/>
                <a:gd name="T24" fmla="*/ 25 w 39"/>
                <a:gd name="T25" fmla="*/ 0 h 33"/>
                <a:gd name="T26" fmla="*/ 33 w 39"/>
                <a:gd name="T27" fmla="*/ 0 h 33"/>
                <a:gd name="T28" fmla="*/ 33 w 39"/>
                <a:gd name="T29" fmla="*/ 6 h 33"/>
                <a:gd name="T30" fmla="*/ 39 w 39"/>
                <a:gd name="T31" fmla="*/ 12 h 33"/>
                <a:gd name="T32" fmla="*/ 39 w 39"/>
                <a:gd name="T33" fmla="*/ 18 h 33"/>
                <a:gd name="T34" fmla="*/ 33 w 39"/>
                <a:gd name="T35" fmla="*/ 18 h 33"/>
                <a:gd name="T36" fmla="*/ 33 w 39"/>
                <a:gd name="T37" fmla="*/ 27 h 33"/>
                <a:gd name="T38" fmla="*/ 33 w 39"/>
                <a:gd name="T39" fmla="*/ 33 h 33"/>
                <a:gd name="T40" fmla="*/ 25 w 39"/>
                <a:gd name="T41" fmla="*/ 33 h 33"/>
                <a:gd name="T42" fmla="*/ 19 w 39"/>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33"/>
                <a:gd name="T68" fmla="*/ 39 w 39"/>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33">
                  <a:moveTo>
                    <a:pt x="19" y="33"/>
                  </a:moveTo>
                  <a:lnTo>
                    <a:pt x="13" y="33"/>
                  </a:lnTo>
                  <a:lnTo>
                    <a:pt x="6" y="33"/>
                  </a:lnTo>
                  <a:lnTo>
                    <a:pt x="6" y="27"/>
                  </a:lnTo>
                  <a:lnTo>
                    <a:pt x="0" y="27"/>
                  </a:lnTo>
                  <a:lnTo>
                    <a:pt x="0" y="18"/>
                  </a:lnTo>
                  <a:lnTo>
                    <a:pt x="0" y="12"/>
                  </a:lnTo>
                  <a:lnTo>
                    <a:pt x="0" y="6"/>
                  </a:lnTo>
                  <a:lnTo>
                    <a:pt x="6" y="6"/>
                  </a:lnTo>
                  <a:lnTo>
                    <a:pt x="6" y="0"/>
                  </a:lnTo>
                  <a:lnTo>
                    <a:pt x="13" y="0"/>
                  </a:lnTo>
                  <a:lnTo>
                    <a:pt x="19" y="0"/>
                  </a:lnTo>
                  <a:lnTo>
                    <a:pt x="25" y="0"/>
                  </a:lnTo>
                  <a:lnTo>
                    <a:pt x="33" y="0"/>
                  </a:lnTo>
                  <a:lnTo>
                    <a:pt x="33" y="6"/>
                  </a:lnTo>
                  <a:lnTo>
                    <a:pt x="39" y="12"/>
                  </a:lnTo>
                  <a:lnTo>
                    <a:pt x="39" y="18"/>
                  </a:lnTo>
                  <a:lnTo>
                    <a:pt x="33" y="18"/>
                  </a:lnTo>
                  <a:lnTo>
                    <a:pt x="33" y="27"/>
                  </a:lnTo>
                  <a:lnTo>
                    <a:pt x="33" y="33"/>
                  </a:lnTo>
                  <a:lnTo>
                    <a:pt x="25" y="33"/>
                  </a:lnTo>
                  <a:lnTo>
                    <a:pt x="19"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7" name="Line 623"/>
            <p:cNvSpPr>
              <a:spLocks noChangeShapeType="1"/>
            </p:cNvSpPr>
            <p:nvPr/>
          </p:nvSpPr>
          <p:spPr bwMode="auto">
            <a:xfrm flipV="1">
              <a:off x="1220" y="2511"/>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8" name="Line 624"/>
            <p:cNvSpPr>
              <a:spLocks noChangeShapeType="1"/>
            </p:cNvSpPr>
            <p:nvPr/>
          </p:nvSpPr>
          <p:spPr bwMode="auto">
            <a:xfrm flipV="1">
              <a:off x="1228" y="2511"/>
              <a:ext cx="37"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9" name="Line 625"/>
            <p:cNvSpPr>
              <a:spLocks noChangeShapeType="1"/>
            </p:cNvSpPr>
            <p:nvPr/>
          </p:nvSpPr>
          <p:spPr bwMode="auto">
            <a:xfrm flipV="1">
              <a:off x="1234" y="2524"/>
              <a:ext cx="5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0" name="Line 626"/>
            <p:cNvSpPr>
              <a:spLocks noChangeShapeType="1"/>
            </p:cNvSpPr>
            <p:nvPr/>
          </p:nvSpPr>
          <p:spPr bwMode="auto">
            <a:xfrm flipV="1">
              <a:off x="1240" y="2538"/>
              <a:ext cx="72"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1" name="Line 627"/>
            <p:cNvSpPr>
              <a:spLocks noChangeShapeType="1"/>
            </p:cNvSpPr>
            <p:nvPr/>
          </p:nvSpPr>
          <p:spPr bwMode="auto">
            <a:xfrm flipV="1">
              <a:off x="1246" y="2558"/>
              <a:ext cx="7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2" name="Line 628"/>
            <p:cNvSpPr>
              <a:spLocks noChangeShapeType="1"/>
            </p:cNvSpPr>
            <p:nvPr/>
          </p:nvSpPr>
          <p:spPr bwMode="auto">
            <a:xfrm flipV="1">
              <a:off x="1246" y="2585"/>
              <a:ext cx="72"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3" name="Freeform 629"/>
            <p:cNvSpPr>
              <a:spLocks/>
            </p:cNvSpPr>
            <p:nvPr/>
          </p:nvSpPr>
          <p:spPr bwMode="auto">
            <a:xfrm>
              <a:off x="1214" y="2505"/>
              <a:ext cx="104" cy="133"/>
            </a:xfrm>
            <a:custGeom>
              <a:avLst/>
              <a:gdLst>
                <a:gd name="T0" fmla="*/ 0 w 104"/>
                <a:gd name="T1" fmla="*/ 0 h 133"/>
                <a:gd name="T2" fmla="*/ 6 w 104"/>
                <a:gd name="T3" fmla="*/ 6 h 133"/>
                <a:gd name="T4" fmla="*/ 12 w 104"/>
                <a:gd name="T5" fmla="*/ 6 h 133"/>
                <a:gd name="T6" fmla="*/ 12 w 104"/>
                <a:gd name="T7" fmla="*/ 12 h 133"/>
                <a:gd name="T8" fmla="*/ 20 w 104"/>
                <a:gd name="T9" fmla="*/ 12 h 133"/>
                <a:gd name="T10" fmla="*/ 26 w 104"/>
                <a:gd name="T11" fmla="*/ 12 h 133"/>
                <a:gd name="T12" fmla="*/ 32 w 104"/>
                <a:gd name="T13" fmla="*/ 12 h 133"/>
                <a:gd name="T14" fmla="*/ 39 w 104"/>
                <a:gd name="T15" fmla="*/ 12 h 133"/>
                <a:gd name="T16" fmla="*/ 45 w 104"/>
                <a:gd name="T17" fmla="*/ 12 h 133"/>
                <a:gd name="T18" fmla="*/ 51 w 104"/>
                <a:gd name="T19" fmla="*/ 6 h 133"/>
                <a:gd name="T20" fmla="*/ 57 w 104"/>
                <a:gd name="T21" fmla="*/ 6 h 133"/>
                <a:gd name="T22" fmla="*/ 65 w 104"/>
                <a:gd name="T23" fmla="*/ 6 h 133"/>
                <a:gd name="T24" fmla="*/ 71 w 104"/>
                <a:gd name="T25" fmla="*/ 12 h 133"/>
                <a:gd name="T26" fmla="*/ 78 w 104"/>
                <a:gd name="T27" fmla="*/ 12 h 133"/>
                <a:gd name="T28" fmla="*/ 84 w 104"/>
                <a:gd name="T29" fmla="*/ 19 h 133"/>
                <a:gd name="T30" fmla="*/ 84 w 104"/>
                <a:gd name="T31" fmla="*/ 27 h 133"/>
                <a:gd name="T32" fmla="*/ 92 w 104"/>
                <a:gd name="T33" fmla="*/ 27 h 133"/>
                <a:gd name="T34" fmla="*/ 92 w 104"/>
                <a:gd name="T35" fmla="*/ 33 h 133"/>
                <a:gd name="T36" fmla="*/ 98 w 104"/>
                <a:gd name="T37" fmla="*/ 39 h 133"/>
                <a:gd name="T38" fmla="*/ 98 w 104"/>
                <a:gd name="T39" fmla="*/ 47 h 133"/>
                <a:gd name="T40" fmla="*/ 104 w 104"/>
                <a:gd name="T41" fmla="*/ 47 h 133"/>
                <a:gd name="T42" fmla="*/ 104 w 104"/>
                <a:gd name="T43" fmla="*/ 53 h 133"/>
                <a:gd name="T44" fmla="*/ 104 w 104"/>
                <a:gd name="T45" fmla="*/ 60 h 133"/>
                <a:gd name="T46" fmla="*/ 104 w 104"/>
                <a:gd name="T47" fmla="*/ 66 h 133"/>
                <a:gd name="T48" fmla="*/ 104 w 104"/>
                <a:gd name="T49" fmla="*/ 74 h 133"/>
                <a:gd name="T50" fmla="*/ 104 w 104"/>
                <a:gd name="T51" fmla="*/ 80 h 133"/>
                <a:gd name="T52" fmla="*/ 104 w 104"/>
                <a:gd name="T53" fmla="*/ 86 h 133"/>
                <a:gd name="T54" fmla="*/ 98 w 104"/>
                <a:gd name="T55" fmla="*/ 86 h 133"/>
                <a:gd name="T56" fmla="*/ 98 w 104"/>
                <a:gd name="T57" fmla="*/ 92 h 133"/>
                <a:gd name="T58" fmla="*/ 98 w 104"/>
                <a:gd name="T59" fmla="*/ 101 h 133"/>
                <a:gd name="T60" fmla="*/ 92 w 104"/>
                <a:gd name="T61" fmla="*/ 101 h 133"/>
                <a:gd name="T62" fmla="*/ 84 w 104"/>
                <a:gd name="T63" fmla="*/ 107 h 133"/>
                <a:gd name="T64" fmla="*/ 78 w 104"/>
                <a:gd name="T65" fmla="*/ 107 h 133"/>
                <a:gd name="T66" fmla="*/ 78 w 104"/>
                <a:gd name="T67" fmla="*/ 113 h 133"/>
                <a:gd name="T68" fmla="*/ 71 w 104"/>
                <a:gd name="T69" fmla="*/ 113 h 133"/>
                <a:gd name="T70" fmla="*/ 65 w 104"/>
                <a:gd name="T71" fmla="*/ 113 h 133"/>
                <a:gd name="T72" fmla="*/ 65 w 104"/>
                <a:gd name="T73" fmla="*/ 119 h 133"/>
                <a:gd name="T74" fmla="*/ 57 w 104"/>
                <a:gd name="T75" fmla="*/ 119 h 133"/>
                <a:gd name="T76" fmla="*/ 51 w 104"/>
                <a:gd name="T77" fmla="*/ 119 h 133"/>
                <a:gd name="T78" fmla="*/ 45 w 104"/>
                <a:gd name="T79" fmla="*/ 119 h 133"/>
                <a:gd name="T80" fmla="*/ 45 w 104"/>
                <a:gd name="T81" fmla="*/ 127 h 133"/>
                <a:gd name="T82" fmla="*/ 39 w 104"/>
                <a:gd name="T83" fmla="*/ 127 h 133"/>
                <a:gd name="T84" fmla="*/ 32 w 104"/>
                <a:gd name="T85" fmla="*/ 133 h 133"/>
                <a:gd name="T86" fmla="*/ 26 w 104"/>
                <a:gd name="T87" fmla="*/ 53 h 133"/>
                <a:gd name="T88" fmla="*/ 0 w 104"/>
                <a:gd name="T89" fmla="*/ 0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
                <a:gd name="T136" fmla="*/ 0 h 133"/>
                <a:gd name="T137" fmla="*/ 104 w 104"/>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 h="133">
                  <a:moveTo>
                    <a:pt x="0" y="0"/>
                  </a:moveTo>
                  <a:lnTo>
                    <a:pt x="6" y="6"/>
                  </a:lnTo>
                  <a:lnTo>
                    <a:pt x="12" y="6"/>
                  </a:lnTo>
                  <a:lnTo>
                    <a:pt x="12" y="12"/>
                  </a:lnTo>
                  <a:lnTo>
                    <a:pt x="20" y="12"/>
                  </a:lnTo>
                  <a:lnTo>
                    <a:pt x="26" y="12"/>
                  </a:lnTo>
                  <a:lnTo>
                    <a:pt x="32" y="12"/>
                  </a:lnTo>
                  <a:lnTo>
                    <a:pt x="39" y="12"/>
                  </a:lnTo>
                  <a:lnTo>
                    <a:pt x="45" y="12"/>
                  </a:lnTo>
                  <a:lnTo>
                    <a:pt x="51" y="6"/>
                  </a:lnTo>
                  <a:lnTo>
                    <a:pt x="57" y="6"/>
                  </a:lnTo>
                  <a:lnTo>
                    <a:pt x="65" y="6"/>
                  </a:lnTo>
                  <a:lnTo>
                    <a:pt x="71" y="12"/>
                  </a:lnTo>
                  <a:lnTo>
                    <a:pt x="78" y="12"/>
                  </a:lnTo>
                  <a:lnTo>
                    <a:pt x="84" y="19"/>
                  </a:lnTo>
                  <a:lnTo>
                    <a:pt x="84" y="27"/>
                  </a:lnTo>
                  <a:lnTo>
                    <a:pt x="92" y="27"/>
                  </a:lnTo>
                  <a:lnTo>
                    <a:pt x="92" y="33"/>
                  </a:lnTo>
                  <a:lnTo>
                    <a:pt x="98" y="39"/>
                  </a:lnTo>
                  <a:lnTo>
                    <a:pt x="98" y="47"/>
                  </a:lnTo>
                  <a:lnTo>
                    <a:pt x="104" y="47"/>
                  </a:lnTo>
                  <a:lnTo>
                    <a:pt x="104" y="53"/>
                  </a:lnTo>
                  <a:lnTo>
                    <a:pt x="104" y="60"/>
                  </a:lnTo>
                  <a:lnTo>
                    <a:pt x="104" y="66"/>
                  </a:lnTo>
                  <a:lnTo>
                    <a:pt x="104" y="74"/>
                  </a:lnTo>
                  <a:lnTo>
                    <a:pt x="104" y="80"/>
                  </a:lnTo>
                  <a:lnTo>
                    <a:pt x="104" y="86"/>
                  </a:lnTo>
                  <a:lnTo>
                    <a:pt x="98" y="86"/>
                  </a:lnTo>
                  <a:lnTo>
                    <a:pt x="98" y="92"/>
                  </a:lnTo>
                  <a:lnTo>
                    <a:pt x="98" y="101"/>
                  </a:lnTo>
                  <a:lnTo>
                    <a:pt x="92" y="101"/>
                  </a:lnTo>
                  <a:lnTo>
                    <a:pt x="84" y="107"/>
                  </a:lnTo>
                  <a:lnTo>
                    <a:pt x="78" y="107"/>
                  </a:lnTo>
                  <a:lnTo>
                    <a:pt x="78" y="113"/>
                  </a:lnTo>
                  <a:lnTo>
                    <a:pt x="71" y="113"/>
                  </a:lnTo>
                  <a:lnTo>
                    <a:pt x="65" y="113"/>
                  </a:lnTo>
                  <a:lnTo>
                    <a:pt x="65" y="119"/>
                  </a:lnTo>
                  <a:lnTo>
                    <a:pt x="57" y="119"/>
                  </a:lnTo>
                  <a:lnTo>
                    <a:pt x="51" y="119"/>
                  </a:lnTo>
                  <a:lnTo>
                    <a:pt x="45" y="119"/>
                  </a:lnTo>
                  <a:lnTo>
                    <a:pt x="45" y="127"/>
                  </a:lnTo>
                  <a:lnTo>
                    <a:pt x="39" y="127"/>
                  </a:lnTo>
                  <a:lnTo>
                    <a:pt x="32" y="133"/>
                  </a:lnTo>
                  <a:lnTo>
                    <a:pt x="26" y="53"/>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4" name="Freeform 630"/>
            <p:cNvSpPr>
              <a:spLocks/>
            </p:cNvSpPr>
            <p:nvPr/>
          </p:nvSpPr>
          <p:spPr bwMode="auto">
            <a:xfrm>
              <a:off x="3825" y="2532"/>
              <a:ext cx="13" cy="6"/>
            </a:xfrm>
            <a:custGeom>
              <a:avLst/>
              <a:gdLst>
                <a:gd name="T0" fmla="*/ 6 w 13"/>
                <a:gd name="T1" fmla="*/ 6 h 6"/>
                <a:gd name="T2" fmla="*/ 0 w 13"/>
                <a:gd name="T3" fmla="*/ 6 h 6"/>
                <a:gd name="T4" fmla="*/ 0 w 13"/>
                <a:gd name="T5" fmla="*/ 0 h 6"/>
                <a:gd name="T6" fmla="*/ 6 w 13"/>
                <a:gd name="T7" fmla="*/ 0 h 6"/>
                <a:gd name="T8" fmla="*/ 13 w 13"/>
                <a:gd name="T9" fmla="*/ 0 h 6"/>
                <a:gd name="T10" fmla="*/ 13 w 13"/>
                <a:gd name="T11" fmla="*/ 6 h 6"/>
                <a:gd name="T12" fmla="*/ 6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6" y="6"/>
                  </a:moveTo>
                  <a:lnTo>
                    <a:pt x="0" y="6"/>
                  </a:lnTo>
                  <a:lnTo>
                    <a:pt x="0" y="0"/>
                  </a:lnTo>
                  <a:lnTo>
                    <a:pt x="6" y="0"/>
                  </a:lnTo>
                  <a:lnTo>
                    <a:pt x="13" y="0"/>
                  </a:lnTo>
                  <a:lnTo>
                    <a:pt x="13"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5" name="Line 631"/>
            <p:cNvSpPr>
              <a:spLocks noChangeShapeType="1"/>
            </p:cNvSpPr>
            <p:nvPr/>
          </p:nvSpPr>
          <p:spPr bwMode="auto">
            <a:xfrm flipV="1">
              <a:off x="2481" y="2686"/>
              <a:ext cx="71"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6" name="Line 632"/>
            <p:cNvSpPr>
              <a:spLocks noChangeShapeType="1"/>
            </p:cNvSpPr>
            <p:nvPr/>
          </p:nvSpPr>
          <p:spPr bwMode="auto">
            <a:xfrm flipV="1">
              <a:off x="2472" y="2692"/>
              <a:ext cx="113" cy="6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7" name="Line 633"/>
            <p:cNvSpPr>
              <a:spLocks noChangeShapeType="1"/>
            </p:cNvSpPr>
            <p:nvPr/>
          </p:nvSpPr>
          <p:spPr bwMode="auto">
            <a:xfrm flipV="1">
              <a:off x="2466" y="2698"/>
              <a:ext cx="144"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8" name="Line 634"/>
            <p:cNvSpPr>
              <a:spLocks noChangeShapeType="1"/>
            </p:cNvSpPr>
            <p:nvPr/>
          </p:nvSpPr>
          <p:spPr bwMode="auto">
            <a:xfrm flipV="1">
              <a:off x="2466" y="2718"/>
              <a:ext cx="158"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9" name="Line 635"/>
            <p:cNvSpPr>
              <a:spLocks noChangeShapeType="1"/>
            </p:cNvSpPr>
            <p:nvPr/>
          </p:nvSpPr>
          <p:spPr bwMode="auto">
            <a:xfrm flipV="1">
              <a:off x="2481" y="2739"/>
              <a:ext cx="149"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0" name="Line 636"/>
            <p:cNvSpPr>
              <a:spLocks noChangeShapeType="1"/>
            </p:cNvSpPr>
            <p:nvPr/>
          </p:nvSpPr>
          <p:spPr bwMode="auto">
            <a:xfrm flipV="1">
              <a:off x="2499" y="2757"/>
              <a:ext cx="137" cy="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1" name="Line 637"/>
            <p:cNvSpPr>
              <a:spLocks noChangeShapeType="1"/>
            </p:cNvSpPr>
            <p:nvPr/>
          </p:nvSpPr>
          <p:spPr bwMode="auto">
            <a:xfrm flipV="1">
              <a:off x="2532" y="2786"/>
              <a:ext cx="110"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2" name="Line 638"/>
            <p:cNvSpPr>
              <a:spLocks noChangeShapeType="1"/>
            </p:cNvSpPr>
            <p:nvPr/>
          </p:nvSpPr>
          <p:spPr bwMode="auto">
            <a:xfrm flipV="1">
              <a:off x="2540" y="2813"/>
              <a:ext cx="102"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3" name="Line 639"/>
            <p:cNvSpPr>
              <a:spLocks noChangeShapeType="1"/>
            </p:cNvSpPr>
            <p:nvPr/>
          </p:nvSpPr>
          <p:spPr bwMode="auto">
            <a:xfrm flipV="1">
              <a:off x="2546" y="2880"/>
              <a:ext cx="25"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4" name="Line 640"/>
            <p:cNvSpPr>
              <a:spLocks noChangeShapeType="1"/>
            </p:cNvSpPr>
            <p:nvPr/>
          </p:nvSpPr>
          <p:spPr bwMode="auto">
            <a:xfrm flipV="1">
              <a:off x="2585" y="2833"/>
              <a:ext cx="57"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5" name="Line 641"/>
            <p:cNvSpPr>
              <a:spLocks noChangeShapeType="1"/>
            </p:cNvSpPr>
            <p:nvPr/>
          </p:nvSpPr>
          <p:spPr bwMode="auto">
            <a:xfrm flipV="1">
              <a:off x="2567" y="2907"/>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6" name="Line 642"/>
            <p:cNvSpPr>
              <a:spLocks noChangeShapeType="1"/>
            </p:cNvSpPr>
            <p:nvPr/>
          </p:nvSpPr>
          <p:spPr bwMode="auto">
            <a:xfrm flipV="1">
              <a:off x="2591" y="2860"/>
              <a:ext cx="58"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7" name="Line 643"/>
            <p:cNvSpPr>
              <a:spLocks noChangeShapeType="1"/>
            </p:cNvSpPr>
            <p:nvPr/>
          </p:nvSpPr>
          <p:spPr bwMode="auto">
            <a:xfrm flipV="1">
              <a:off x="2599" y="2886"/>
              <a:ext cx="43"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8" name="Freeform 644"/>
            <p:cNvSpPr>
              <a:spLocks/>
            </p:cNvSpPr>
            <p:nvPr/>
          </p:nvSpPr>
          <p:spPr bwMode="auto">
            <a:xfrm>
              <a:off x="2466" y="2686"/>
              <a:ext cx="183" cy="227"/>
            </a:xfrm>
            <a:custGeom>
              <a:avLst/>
              <a:gdLst>
                <a:gd name="T0" fmla="*/ 131 w 183"/>
                <a:gd name="T1" fmla="*/ 227 h 227"/>
                <a:gd name="T2" fmla="*/ 125 w 183"/>
                <a:gd name="T3" fmla="*/ 221 h 227"/>
                <a:gd name="T4" fmla="*/ 125 w 183"/>
                <a:gd name="T5" fmla="*/ 207 h 227"/>
                <a:gd name="T6" fmla="*/ 119 w 183"/>
                <a:gd name="T7" fmla="*/ 200 h 227"/>
                <a:gd name="T8" fmla="*/ 119 w 183"/>
                <a:gd name="T9" fmla="*/ 186 h 227"/>
                <a:gd name="T10" fmla="*/ 105 w 183"/>
                <a:gd name="T11" fmla="*/ 186 h 227"/>
                <a:gd name="T12" fmla="*/ 105 w 183"/>
                <a:gd name="T13" fmla="*/ 200 h 227"/>
                <a:gd name="T14" fmla="*/ 105 w 183"/>
                <a:gd name="T15" fmla="*/ 215 h 227"/>
                <a:gd name="T16" fmla="*/ 99 w 183"/>
                <a:gd name="T17" fmla="*/ 227 h 227"/>
                <a:gd name="T18" fmla="*/ 86 w 183"/>
                <a:gd name="T19" fmla="*/ 227 h 227"/>
                <a:gd name="T20" fmla="*/ 80 w 183"/>
                <a:gd name="T21" fmla="*/ 215 h 227"/>
                <a:gd name="T22" fmla="*/ 80 w 183"/>
                <a:gd name="T23" fmla="*/ 200 h 227"/>
                <a:gd name="T24" fmla="*/ 72 w 183"/>
                <a:gd name="T25" fmla="*/ 194 h 227"/>
                <a:gd name="T26" fmla="*/ 72 w 183"/>
                <a:gd name="T27" fmla="*/ 180 h 227"/>
                <a:gd name="T28" fmla="*/ 72 w 183"/>
                <a:gd name="T29" fmla="*/ 166 h 227"/>
                <a:gd name="T30" fmla="*/ 60 w 183"/>
                <a:gd name="T31" fmla="*/ 166 h 227"/>
                <a:gd name="T32" fmla="*/ 39 w 183"/>
                <a:gd name="T33" fmla="*/ 159 h 227"/>
                <a:gd name="T34" fmla="*/ 27 w 183"/>
                <a:gd name="T35" fmla="*/ 153 h 227"/>
                <a:gd name="T36" fmla="*/ 21 w 183"/>
                <a:gd name="T37" fmla="*/ 147 h 227"/>
                <a:gd name="T38" fmla="*/ 12 w 183"/>
                <a:gd name="T39" fmla="*/ 139 h 227"/>
                <a:gd name="T40" fmla="*/ 6 w 183"/>
                <a:gd name="T41" fmla="*/ 133 h 227"/>
                <a:gd name="T42" fmla="*/ 0 w 183"/>
                <a:gd name="T43" fmla="*/ 127 h 227"/>
                <a:gd name="T44" fmla="*/ 0 w 183"/>
                <a:gd name="T45" fmla="*/ 112 h 227"/>
                <a:gd name="T46" fmla="*/ 0 w 183"/>
                <a:gd name="T47" fmla="*/ 100 h 227"/>
                <a:gd name="T48" fmla="*/ 0 w 183"/>
                <a:gd name="T49" fmla="*/ 88 h 227"/>
                <a:gd name="T50" fmla="*/ 6 w 183"/>
                <a:gd name="T51" fmla="*/ 79 h 227"/>
                <a:gd name="T52" fmla="*/ 6 w 183"/>
                <a:gd name="T53" fmla="*/ 65 h 227"/>
                <a:gd name="T54" fmla="*/ 6 w 183"/>
                <a:gd name="T55" fmla="*/ 53 h 227"/>
                <a:gd name="T56" fmla="*/ 12 w 183"/>
                <a:gd name="T57" fmla="*/ 47 h 227"/>
                <a:gd name="T58" fmla="*/ 21 w 183"/>
                <a:gd name="T59" fmla="*/ 32 h 227"/>
                <a:gd name="T60" fmla="*/ 27 w 183"/>
                <a:gd name="T61" fmla="*/ 26 h 227"/>
                <a:gd name="T62" fmla="*/ 33 w 183"/>
                <a:gd name="T63" fmla="*/ 20 h 227"/>
                <a:gd name="T64" fmla="*/ 39 w 183"/>
                <a:gd name="T65" fmla="*/ 12 h 227"/>
                <a:gd name="T66" fmla="*/ 53 w 183"/>
                <a:gd name="T67" fmla="*/ 6 h 227"/>
                <a:gd name="T68" fmla="*/ 66 w 183"/>
                <a:gd name="T69" fmla="*/ 0 h 227"/>
                <a:gd name="T70" fmla="*/ 80 w 183"/>
                <a:gd name="T71" fmla="*/ 0 h 227"/>
                <a:gd name="T72" fmla="*/ 92 w 183"/>
                <a:gd name="T73" fmla="*/ 0 h 227"/>
                <a:gd name="T74" fmla="*/ 105 w 183"/>
                <a:gd name="T75" fmla="*/ 6 h 227"/>
                <a:gd name="T76" fmla="*/ 119 w 183"/>
                <a:gd name="T77" fmla="*/ 6 h 227"/>
                <a:gd name="T78" fmla="*/ 131 w 183"/>
                <a:gd name="T79" fmla="*/ 6 h 227"/>
                <a:gd name="T80" fmla="*/ 138 w 183"/>
                <a:gd name="T81" fmla="*/ 12 h 227"/>
                <a:gd name="T82" fmla="*/ 144 w 183"/>
                <a:gd name="T83" fmla="*/ 20 h 227"/>
                <a:gd name="T84" fmla="*/ 150 w 183"/>
                <a:gd name="T85" fmla="*/ 26 h 227"/>
                <a:gd name="T86" fmla="*/ 158 w 183"/>
                <a:gd name="T87" fmla="*/ 32 h 227"/>
                <a:gd name="T88" fmla="*/ 164 w 183"/>
                <a:gd name="T89" fmla="*/ 38 h 227"/>
                <a:gd name="T90" fmla="*/ 164 w 183"/>
                <a:gd name="T91" fmla="*/ 53 h 227"/>
                <a:gd name="T92" fmla="*/ 170 w 183"/>
                <a:gd name="T93" fmla="*/ 59 h 227"/>
                <a:gd name="T94" fmla="*/ 170 w 183"/>
                <a:gd name="T95" fmla="*/ 73 h 227"/>
                <a:gd name="T96" fmla="*/ 176 w 183"/>
                <a:gd name="T97" fmla="*/ 79 h 227"/>
                <a:gd name="T98" fmla="*/ 176 w 183"/>
                <a:gd name="T99" fmla="*/ 94 h 227"/>
                <a:gd name="T100" fmla="*/ 176 w 183"/>
                <a:gd name="T101" fmla="*/ 106 h 227"/>
                <a:gd name="T102" fmla="*/ 176 w 183"/>
                <a:gd name="T103" fmla="*/ 120 h 227"/>
                <a:gd name="T104" fmla="*/ 176 w 183"/>
                <a:gd name="T105" fmla="*/ 133 h 227"/>
                <a:gd name="T106" fmla="*/ 176 w 183"/>
                <a:gd name="T107" fmla="*/ 147 h 227"/>
                <a:gd name="T108" fmla="*/ 176 w 183"/>
                <a:gd name="T109" fmla="*/ 159 h 227"/>
                <a:gd name="T110" fmla="*/ 183 w 183"/>
                <a:gd name="T111" fmla="*/ 166 h 227"/>
                <a:gd name="T112" fmla="*/ 183 w 183"/>
                <a:gd name="T113" fmla="*/ 180 h 227"/>
                <a:gd name="T114" fmla="*/ 176 w 183"/>
                <a:gd name="T115" fmla="*/ 194 h 227"/>
                <a:gd name="T116" fmla="*/ 176 w 183"/>
                <a:gd name="T117" fmla="*/ 207 h 227"/>
                <a:gd name="T118" fmla="*/ 170 w 183"/>
                <a:gd name="T119" fmla="*/ 221 h 227"/>
                <a:gd name="T120" fmla="*/ 158 w 183"/>
                <a:gd name="T121" fmla="*/ 227 h 227"/>
                <a:gd name="T122" fmla="*/ 144 w 183"/>
                <a:gd name="T123" fmla="*/ 227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
                <a:gd name="T187" fmla="*/ 0 h 227"/>
                <a:gd name="T188" fmla="*/ 183 w 183"/>
                <a:gd name="T189" fmla="*/ 227 h 2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 h="227">
                  <a:moveTo>
                    <a:pt x="138" y="227"/>
                  </a:moveTo>
                  <a:lnTo>
                    <a:pt x="131" y="227"/>
                  </a:lnTo>
                  <a:lnTo>
                    <a:pt x="131" y="221"/>
                  </a:lnTo>
                  <a:lnTo>
                    <a:pt x="125" y="221"/>
                  </a:lnTo>
                  <a:lnTo>
                    <a:pt x="125" y="215"/>
                  </a:lnTo>
                  <a:lnTo>
                    <a:pt x="125" y="207"/>
                  </a:lnTo>
                  <a:lnTo>
                    <a:pt x="119" y="207"/>
                  </a:lnTo>
                  <a:lnTo>
                    <a:pt x="119" y="200"/>
                  </a:lnTo>
                  <a:lnTo>
                    <a:pt x="119" y="194"/>
                  </a:lnTo>
                  <a:lnTo>
                    <a:pt x="119" y="186"/>
                  </a:lnTo>
                  <a:lnTo>
                    <a:pt x="113" y="186"/>
                  </a:lnTo>
                  <a:lnTo>
                    <a:pt x="105" y="186"/>
                  </a:lnTo>
                  <a:lnTo>
                    <a:pt x="105" y="194"/>
                  </a:lnTo>
                  <a:lnTo>
                    <a:pt x="105" y="200"/>
                  </a:lnTo>
                  <a:lnTo>
                    <a:pt x="105" y="207"/>
                  </a:lnTo>
                  <a:lnTo>
                    <a:pt x="105" y="215"/>
                  </a:lnTo>
                  <a:lnTo>
                    <a:pt x="99" y="221"/>
                  </a:lnTo>
                  <a:lnTo>
                    <a:pt x="99" y="227"/>
                  </a:lnTo>
                  <a:lnTo>
                    <a:pt x="92" y="227"/>
                  </a:lnTo>
                  <a:lnTo>
                    <a:pt x="86" y="227"/>
                  </a:lnTo>
                  <a:lnTo>
                    <a:pt x="86" y="221"/>
                  </a:lnTo>
                  <a:lnTo>
                    <a:pt x="80" y="215"/>
                  </a:lnTo>
                  <a:lnTo>
                    <a:pt x="80" y="207"/>
                  </a:lnTo>
                  <a:lnTo>
                    <a:pt x="80" y="200"/>
                  </a:lnTo>
                  <a:lnTo>
                    <a:pt x="80" y="194"/>
                  </a:lnTo>
                  <a:lnTo>
                    <a:pt x="72" y="194"/>
                  </a:lnTo>
                  <a:lnTo>
                    <a:pt x="72" y="186"/>
                  </a:lnTo>
                  <a:lnTo>
                    <a:pt x="72" y="180"/>
                  </a:lnTo>
                  <a:lnTo>
                    <a:pt x="72" y="174"/>
                  </a:lnTo>
                  <a:lnTo>
                    <a:pt x="72" y="166"/>
                  </a:lnTo>
                  <a:lnTo>
                    <a:pt x="66" y="166"/>
                  </a:lnTo>
                  <a:lnTo>
                    <a:pt x="60" y="166"/>
                  </a:lnTo>
                  <a:lnTo>
                    <a:pt x="60" y="159"/>
                  </a:lnTo>
                  <a:lnTo>
                    <a:pt x="39" y="159"/>
                  </a:lnTo>
                  <a:lnTo>
                    <a:pt x="33" y="153"/>
                  </a:lnTo>
                  <a:lnTo>
                    <a:pt x="27" y="153"/>
                  </a:lnTo>
                  <a:lnTo>
                    <a:pt x="27" y="147"/>
                  </a:lnTo>
                  <a:lnTo>
                    <a:pt x="21" y="147"/>
                  </a:lnTo>
                  <a:lnTo>
                    <a:pt x="12" y="147"/>
                  </a:lnTo>
                  <a:lnTo>
                    <a:pt x="12" y="139"/>
                  </a:lnTo>
                  <a:lnTo>
                    <a:pt x="6" y="139"/>
                  </a:lnTo>
                  <a:lnTo>
                    <a:pt x="6" y="133"/>
                  </a:lnTo>
                  <a:lnTo>
                    <a:pt x="6" y="127"/>
                  </a:lnTo>
                  <a:lnTo>
                    <a:pt x="0" y="127"/>
                  </a:lnTo>
                  <a:lnTo>
                    <a:pt x="0" y="120"/>
                  </a:lnTo>
                  <a:lnTo>
                    <a:pt x="0" y="112"/>
                  </a:lnTo>
                  <a:lnTo>
                    <a:pt x="0" y="106"/>
                  </a:lnTo>
                  <a:lnTo>
                    <a:pt x="0" y="100"/>
                  </a:lnTo>
                  <a:lnTo>
                    <a:pt x="0" y="94"/>
                  </a:lnTo>
                  <a:lnTo>
                    <a:pt x="0" y="88"/>
                  </a:lnTo>
                  <a:lnTo>
                    <a:pt x="0" y="79"/>
                  </a:lnTo>
                  <a:lnTo>
                    <a:pt x="6" y="79"/>
                  </a:lnTo>
                  <a:lnTo>
                    <a:pt x="6" y="73"/>
                  </a:lnTo>
                  <a:lnTo>
                    <a:pt x="6" y="65"/>
                  </a:lnTo>
                  <a:lnTo>
                    <a:pt x="6" y="59"/>
                  </a:lnTo>
                  <a:lnTo>
                    <a:pt x="6" y="53"/>
                  </a:lnTo>
                  <a:lnTo>
                    <a:pt x="6" y="47"/>
                  </a:lnTo>
                  <a:lnTo>
                    <a:pt x="12" y="47"/>
                  </a:lnTo>
                  <a:lnTo>
                    <a:pt x="12" y="38"/>
                  </a:lnTo>
                  <a:lnTo>
                    <a:pt x="21" y="32"/>
                  </a:lnTo>
                  <a:lnTo>
                    <a:pt x="21" y="26"/>
                  </a:lnTo>
                  <a:lnTo>
                    <a:pt x="27" y="26"/>
                  </a:lnTo>
                  <a:lnTo>
                    <a:pt x="27" y="20"/>
                  </a:lnTo>
                  <a:lnTo>
                    <a:pt x="33" y="20"/>
                  </a:lnTo>
                  <a:lnTo>
                    <a:pt x="33" y="12"/>
                  </a:lnTo>
                  <a:lnTo>
                    <a:pt x="39" y="12"/>
                  </a:lnTo>
                  <a:lnTo>
                    <a:pt x="45" y="6"/>
                  </a:lnTo>
                  <a:lnTo>
                    <a:pt x="53" y="6"/>
                  </a:lnTo>
                  <a:lnTo>
                    <a:pt x="60" y="0"/>
                  </a:lnTo>
                  <a:lnTo>
                    <a:pt x="66" y="0"/>
                  </a:lnTo>
                  <a:lnTo>
                    <a:pt x="72" y="0"/>
                  </a:lnTo>
                  <a:lnTo>
                    <a:pt x="80" y="0"/>
                  </a:lnTo>
                  <a:lnTo>
                    <a:pt x="86" y="0"/>
                  </a:lnTo>
                  <a:lnTo>
                    <a:pt x="92" y="0"/>
                  </a:lnTo>
                  <a:lnTo>
                    <a:pt x="99" y="0"/>
                  </a:lnTo>
                  <a:lnTo>
                    <a:pt x="105" y="6"/>
                  </a:lnTo>
                  <a:lnTo>
                    <a:pt x="113" y="6"/>
                  </a:lnTo>
                  <a:lnTo>
                    <a:pt x="119" y="6"/>
                  </a:lnTo>
                  <a:lnTo>
                    <a:pt x="125" y="6"/>
                  </a:lnTo>
                  <a:lnTo>
                    <a:pt x="131" y="6"/>
                  </a:lnTo>
                  <a:lnTo>
                    <a:pt x="131" y="12"/>
                  </a:lnTo>
                  <a:lnTo>
                    <a:pt x="138" y="12"/>
                  </a:lnTo>
                  <a:lnTo>
                    <a:pt x="144" y="12"/>
                  </a:lnTo>
                  <a:lnTo>
                    <a:pt x="144" y="20"/>
                  </a:lnTo>
                  <a:lnTo>
                    <a:pt x="150" y="20"/>
                  </a:lnTo>
                  <a:lnTo>
                    <a:pt x="150" y="26"/>
                  </a:lnTo>
                  <a:lnTo>
                    <a:pt x="158" y="26"/>
                  </a:lnTo>
                  <a:lnTo>
                    <a:pt x="158" y="32"/>
                  </a:lnTo>
                  <a:lnTo>
                    <a:pt x="158" y="38"/>
                  </a:lnTo>
                  <a:lnTo>
                    <a:pt x="164" y="38"/>
                  </a:lnTo>
                  <a:lnTo>
                    <a:pt x="164" y="47"/>
                  </a:lnTo>
                  <a:lnTo>
                    <a:pt x="164" y="53"/>
                  </a:lnTo>
                  <a:lnTo>
                    <a:pt x="164" y="59"/>
                  </a:lnTo>
                  <a:lnTo>
                    <a:pt x="170" y="59"/>
                  </a:lnTo>
                  <a:lnTo>
                    <a:pt x="170" y="65"/>
                  </a:lnTo>
                  <a:lnTo>
                    <a:pt x="170" y="73"/>
                  </a:lnTo>
                  <a:lnTo>
                    <a:pt x="170" y="79"/>
                  </a:lnTo>
                  <a:lnTo>
                    <a:pt x="176" y="79"/>
                  </a:lnTo>
                  <a:lnTo>
                    <a:pt x="176" y="88"/>
                  </a:lnTo>
                  <a:lnTo>
                    <a:pt x="176" y="94"/>
                  </a:lnTo>
                  <a:lnTo>
                    <a:pt x="176" y="100"/>
                  </a:lnTo>
                  <a:lnTo>
                    <a:pt x="176" y="106"/>
                  </a:lnTo>
                  <a:lnTo>
                    <a:pt x="176" y="112"/>
                  </a:lnTo>
                  <a:lnTo>
                    <a:pt x="176" y="120"/>
                  </a:lnTo>
                  <a:lnTo>
                    <a:pt x="176" y="127"/>
                  </a:lnTo>
                  <a:lnTo>
                    <a:pt x="176" y="133"/>
                  </a:lnTo>
                  <a:lnTo>
                    <a:pt x="176" y="139"/>
                  </a:lnTo>
                  <a:lnTo>
                    <a:pt x="176" y="147"/>
                  </a:lnTo>
                  <a:lnTo>
                    <a:pt x="176" y="153"/>
                  </a:lnTo>
                  <a:lnTo>
                    <a:pt x="176" y="159"/>
                  </a:lnTo>
                  <a:lnTo>
                    <a:pt x="176" y="166"/>
                  </a:lnTo>
                  <a:lnTo>
                    <a:pt x="183" y="166"/>
                  </a:lnTo>
                  <a:lnTo>
                    <a:pt x="183" y="174"/>
                  </a:lnTo>
                  <a:lnTo>
                    <a:pt x="183" y="180"/>
                  </a:lnTo>
                  <a:lnTo>
                    <a:pt x="183" y="186"/>
                  </a:lnTo>
                  <a:lnTo>
                    <a:pt x="176" y="194"/>
                  </a:lnTo>
                  <a:lnTo>
                    <a:pt x="176" y="200"/>
                  </a:lnTo>
                  <a:lnTo>
                    <a:pt x="176" y="207"/>
                  </a:lnTo>
                  <a:lnTo>
                    <a:pt x="170" y="215"/>
                  </a:lnTo>
                  <a:lnTo>
                    <a:pt x="170" y="221"/>
                  </a:lnTo>
                  <a:lnTo>
                    <a:pt x="164" y="221"/>
                  </a:lnTo>
                  <a:lnTo>
                    <a:pt x="158" y="227"/>
                  </a:lnTo>
                  <a:lnTo>
                    <a:pt x="150" y="227"/>
                  </a:lnTo>
                  <a:lnTo>
                    <a:pt x="144" y="227"/>
                  </a:lnTo>
                  <a:lnTo>
                    <a:pt x="138" y="2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9" name="Line 645"/>
            <p:cNvSpPr>
              <a:spLocks noChangeShapeType="1"/>
            </p:cNvSpPr>
            <p:nvPr/>
          </p:nvSpPr>
          <p:spPr bwMode="auto">
            <a:xfrm flipV="1">
              <a:off x="3104" y="3155"/>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0" name="Rectangle 646"/>
            <p:cNvSpPr>
              <a:spLocks noChangeArrowheads="1"/>
            </p:cNvSpPr>
            <p:nvPr/>
          </p:nvSpPr>
          <p:spPr bwMode="auto">
            <a:xfrm>
              <a:off x="3104" y="3155"/>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61" name="Rectangle 647"/>
            <p:cNvSpPr>
              <a:spLocks noChangeArrowheads="1"/>
            </p:cNvSpPr>
            <p:nvPr/>
          </p:nvSpPr>
          <p:spPr bwMode="auto">
            <a:xfrm>
              <a:off x="1300" y="154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62" name="Line 648"/>
            <p:cNvSpPr>
              <a:spLocks noChangeShapeType="1"/>
            </p:cNvSpPr>
            <p:nvPr/>
          </p:nvSpPr>
          <p:spPr bwMode="auto">
            <a:xfrm flipV="1">
              <a:off x="859" y="1941"/>
              <a:ext cx="18"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3" name="Line 649"/>
            <p:cNvSpPr>
              <a:spLocks noChangeShapeType="1"/>
            </p:cNvSpPr>
            <p:nvPr/>
          </p:nvSpPr>
          <p:spPr bwMode="auto">
            <a:xfrm flipV="1">
              <a:off x="865" y="1960"/>
              <a:ext cx="27"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4" name="Line 650"/>
            <p:cNvSpPr>
              <a:spLocks noChangeShapeType="1"/>
            </p:cNvSpPr>
            <p:nvPr/>
          </p:nvSpPr>
          <p:spPr bwMode="auto">
            <a:xfrm flipV="1">
              <a:off x="873" y="1982"/>
              <a:ext cx="25"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5" name="Line 651"/>
            <p:cNvSpPr>
              <a:spLocks noChangeShapeType="1"/>
            </p:cNvSpPr>
            <p:nvPr/>
          </p:nvSpPr>
          <p:spPr bwMode="auto">
            <a:xfrm flipV="1">
              <a:off x="886" y="1995"/>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6" name="Line 652"/>
            <p:cNvSpPr>
              <a:spLocks noChangeShapeType="1"/>
            </p:cNvSpPr>
            <p:nvPr/>
          </p:nvSpPr>
          <p:spPr bwMode="auto">
            <a:xfrm flipV="1">
              <a:off x="900" y="2015"/>
              <a:ext cx="31"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7" name="Line 653"/>
            <p:cNvSpPr>
              <a:spLocks noChangeShapeType="1"/>
            </p:cNvSpPr>
            <p:nvPr/>
          </p:nvSpPr>
          <p:spPr bwMode="auto">
            <a:xfrm flipV="1">
              <a:off x="918" y="2036"/>
              <a:ext cx="19"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8" name="Line 654"/>
            <p:cNvSpPr>
              <a:spLocks noChangeShapeType="1"/>
            </p:cNvSpPr>
            <p:nvPr/>
          </p:nvSpPr>
          <p:spPr bwMode="auto">
            <a:xfrm flipV="1">
              <a:off x="933" y="2048"/>
              <a:ext cx="31"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9" name="Line 655"/>
            <p:cNvSpPr>
              <a:spLocks noChangeShapeType="1"/>
            </p:cNvSpPr>
            <p:nvPr/>
          </p:nvSpPr>
          <p:spPr bwMode="auto">
            <a:xfrm flipV="1">
              <a:off x="945" y="2036"/>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0" name="Line 656"/>
            <p:cNvSpPr>
              <a:spLocks noChangeShapeType="1"/>
            </p:cNvSpPr>
            <p:nvPr/>
          </p:nvSpPr>
          <p:spPr bwMode="auto">
            <a:xfrm flipV="1">
              <a:off x="964" y="2048"/>
              <a:ext cx="8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1" name="Line 657"/>
            <p:cNvSpPr>
              <a:spLocks noChangeShapeType="1"/>
            </p:cNvSpPr>
            <p:nvPr/>
          </p:nvSpPr>
          <p:spPr bwMode="auto">
            <a:xfrm flipV="1">
              <a:off x="978" y="2062"/>
              <a:ext cx="9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2" name="Line 658"/>
            <p:cNvSpPr>
              <a:spLocks noChangeShapeType="1"/>
            </p:cNvSpPr>
            <p:nvPr/>
          </p:nvSpPr>
          <p:spPr bwMode="auto">
            <a:xfrm flipV="1">
              <a:off x="996" y="2075"/>
              <a:ext cx="93"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3" name="Line 659"/>
            <p:cNvSpPr>
              <a:spLocks noChangeShapeType="1"/>
            </p:cNvSpPr>
            <p:nvPr/>
          </p:nvSpPr>
          <p:spPr bwMode="auto">
            <a:xfrm flipV="1">
              <a:off x="1011" y="2095"/>
              <a:ext cx="9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4" name="Line 660"/>
            <p:cNvSpPr>
              <a:spLocks noChangeShapeType="1"/>
            </p:cNvSpPr>
            <p:nvPr/>
          </p:nvSpPr>
          <p:spPr bwMode="auto">
            <a:xfrm flipV="1">
              <a:off x="1023" y="2101"/>
              <a:ext cx="105"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5" name="Line 661"/>
            <p:cNvSpPr>
              <a:spLocks noChangeShapeType="1"/>
            </p:cNvSpPr>
            <p:nvPr/>
          </p:nvSpPr>
          <p:spPr bwMode="auto">
            <a:xfrm flipV="1">
              <a:off x="1043" y="2122"/>
              <a:ext cx="97"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6" name="Line 662"/>
            <p:cNvSpPr>
              <a:spLocks noChangeShapeType="1"/>
            </p:cNvSpPr>
            <p:nvPr/>
          </p:nvSpPr>
          <p:spPr bwMode="auto">
            <a:xfrm flipV="1">
              <a:off x="1056" y="2136"/>
              <a:ext cx="104"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7" name="Line 663"/>
            <p:cNvSpPr>
              <a:spLocks noChangeShapeType="1"/>
            </p:cNvSpPr>
            <p:nvPr/>
          </p:nvSpPr>
          <p:spPr bwMode="auto">
            <a:xfrm flipV="1">
              <a:off x="1070" y="2155"/>
              <a:ext cx="103"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8" name="Line 664"/>
            <p:cNvSpPr>
              <a:spLocks noChangeShapeType="1"/>
            </p:cNvSpPr>
            <p:nvPr/>
          </p:nvSpPr>
          <p:spPr bwMode="auto">
            <a:xfrm flipV="1">
              <a:off x="1089" y="2169"/>
              <a:ext cx="104"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9" name="Line 665"/>
            <p:cNvSpPr>
              <a:spLocks noChangeShapeType="1"/>
            </p:cNvSpPr>
            <p:nvPr/>
          </p:nvSpPr>
          <p:spPr bwMode="auto">
            <a:xfrm flipV="1">
              <a:off x="1101" y="2189"/>
              <a:ext cx="10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0" name="Line 666"/>
            <p:cNvSpPr>
              <a:spLocks noChangeShapeType="1"/>
            </p:cNvSpPr>
            <p:nvPr/>
          </p:nvSpPr>
          <p:spPr bwMode="auto">
            <a:xfrm flipV="1">
              <a:off x="1115" y="2216"/>
              <a:ext cx="84"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1" name="Line 667"/>
            <p:cNvSpPr>
              <a:spLocks noChangeShapeType="1"/>
            </p:cNvSpPr>
            <p:nvPr/>
          </p:nvSpPr>
          <p:spPr bwMode="auto">
            <a:xfrm flipV="1">
              <a:off x="1136" y="2243"/>
              <a:ext cx="57"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2" name="Line 668"/>
            <p:cNvSpPr>
              <a:spLocks noChangeShapeType="1"/>
            </p:cNvSpPr>
            <p:nvPr/>
          </p:nvSpPr>
          <p:spPr bwMode="auto">
            <a:xfrm flipV="1">
              <a:off x="1148" y="2290"/>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3" name="Freeform 669"/>
            <p:cNvSpPr>
              <a:spLocks/>
            </p:cNvSpPr>
            <p:nvPr/>
          </p:nvSpPr>
          <p:spPr bwMode="auto">
            <a:xfrm>
              <a:off x="853" y="1935"/>
              <a:ext cx="352" cy="375"/>
            </a:xfrm>
            <a:custGeom>
              <a:avLst/>
              <a:gdLst>
                <a:gd name="T0" fmla="*/ 6 w 352"/>
                <a:gd name="T1" fmla="*/ 0 h 375"/>
                <a:gd name="T2" fmla="*/ 18 w 352"/>
                <a:gd name="T3" fmla="*/ 6 h 375"/>
                <a:gd name="T4" fmla="*/ 33 w 352"/>
                <a:gd name="T5" fmla="*/ 13 h 375"/>
                <a:gd name="T6" fmla="*/ 39 w 352"/>
                <a:gd name="T7" fmla="*/ 25 h 375"/>
                <a:gd name="T8" fmla="*/ 45 w 352"/>
                <a:gd name="T9" fmla="*/ 33 h 375"/>
                <a:gd name="T10" fmla="*/ 51 w 352"/>
                <a:gd name="T11" fmla="*/ 47 h 375"/>
                <a:gd name="T12" fmla="*/ 57 w 352"/>
                <a:gd name="T13" fmla="*/ 60 h 375"/>
                <a:gd name="T14" fmla="*/ 65 w 352"/>
                <a:gd name="T15" fmla="*/ 66 h 375"/>
                <a:gd name="T16" fmla="*/ 72 w 352"/>
                <a:gd name="T17" fmla="*/ 80 h 375"/>
                <a:gd name="T18" fmla="*/ 78 w 352"/>
                <a:gd name="T19" fmla="*/ 86 h 375"/>
                <a:gd name="T20" fmla="*/ 78 w 352"/>
                <a:gd name="T21" fmla="*/ 101 h 375"/>
                <a:gd name="T22" fmla="*/ 84 w 352"/>
                <a:gd name="T23" fmla="*/ 107 h 375"/>
                <a:gd name="T24" fmla="*/ 84 w 352"/>
                <a:gd name="T25" fmla="*/ 119 h 375"/>
                <a:gd name="T26" fmla="*/ 96 w 352"/>
                <a:gd name="T27" fmla="*/ 119 h 375"/>
                <a:gd name="T28" fmla="*/ 111 w 352"/>
                <a:gd name="T29" fmla="*/ 113 h 375"/>
                <a:gd name="T30" fmla="*/ 123 w 352"/>
                <a:gd name="T31" fmla="*/ 113 h 375"/>
                <a:gd name="T32" fmla="*/ 137 w 352"/>
                <a:gd name="T33" fmla="*/ 107 h 375"/>
                <a:gd name="T34" fmla="*/ 149 w 352"/>
                <a:gd name="T35" fmla="*/ 107 h 375"/>
                <a:gd name="T36" fmla="*/ 164 w 352"/>
                <a:gd name="T37" fmla="*/ 107 h 375"/>
                <a:gd name="T38" fmla="*/ 170 w 352"/>
                <a:gd name="T39" fmla="*/ 101 h 375"/>
                <a:gd name="T40" fmla="*/ 182 w 352"/>
                <a:gd name="T41" fmla="*/ 101 h 375"/>
                <a:gd name="T42" fmla="*/ 188 w 352"/>
                <a:gd name="T43" fmla="*/ 107 h 375"/>
                <a:gd name="T44" fmla="*/ 197 w 352"/>
                <a:gd name="T45" fmla="*/ 113 h 375"/>
                <a:gd name="T46" fmla="*/ 209 w 352"/>
                <a:gd name="T47" fmla="*/ 113 h 375"/>
                <a:gd name="T48" fmla="*/ 223 w 352"/>
                <a:gd name="T49" fmla="*/ 119 h 375"/>
                <a:gd name="T50" fmla="*/ 229 w 352"/>
                <a:gd name="T51" fmla="*/ 127 h 375"/>
                <a:gd name="T52" fmla="*/ 236 w 352"/>
                <a:gd name="T53" fmla="*/ 140 h 375"/>
                <a:gd name="T54" fmla="*/ 242 w 352"/>
                <a:gd name="T55" fmla="*/ 154 h 375"/>
                <a:gd name="T56" fmla="*/ 254 w 352"/>
                <a:gd name="T57" fmla="*/ 160 h 375"/>
                <a:gd name="T58" fmla="*/ 268 w 352"/>
                <a:gd name="T59" fmla="*/ 168 h 375"/>
                <a:gd name="T60" fmla="*/ 275 w 352"/>
                <a:gd name="T61" fmla="*/ 174 h 375"/>
                <a:gd name="T62" fmla="*/ 281 w 352"/>
                <a:gd name="T63" fmla="*/ 181 h 375"/>
                <a:gd name="T64" fmla="*/ 287 w 352"/>
                <a:gd name="T65" fmla="*/ 187 h 375"/>
                <a:gd name="T66" fmla="*/ 295 w 352"/>
                <a:gd name="T67" fmla="*/ 193 h 375"/>
                <a:gd name="T68" fmla="*/ 307 w 352"/>
                <a:gd name="T69" fmla="*/ 207 h 375"/>
                <a:gd name="T70" fmla="*/ 320 w 352"/>
                <a:gd name="T71" fmla="*/ 220 h 375"/>
                <a:gd name="T72" fmla="*/ 328 w 352"/>
                <a:gd name="T73" fmla="*/ 228 h 375"/>
                <a:gd name="T74" fmla="*/ 340 w 352"/>
                <a:gd name="T75" fmla="*/ 234 h 375"/>
                <a:gd name="T76" fmla="*/ 352 w 352"/>
                <a:gd name="T77" fmla="*/ 246 h 375"/>
                <a:gd name="T78" fmla="*/ 352 w 352"/>
                <a:gd name="T79" fmla="*/ 261 h 375"/>
                <a:gd name="T80" fmla="*/ 346 w 352"/>
                <a:gd name="T81" fmla="*/ 269 h 375"/>
                <a:gd name="T82" fmla="*/ 346 w 352"/>
                <a:gd name="T83" fmla="*/ 281 h 375"/>
                <a:gd name="T84" fmla="*/ 346 w 352"/>
                <a:gd name="T85" fmla="*/ 295 h 375"/>
                <a:gd name="T86" fmla="*/ 340 w 352"/>
                <a:gd name="T87" fmla="*/ 308 h 375"/>
                <a:gd name="T88" fmla="*/ 334 w 352"/>
                <a:gd name="T89" fmla="*/ 322 h 375"/>
                <a:gd name="T90" fmla="*/ 328 w 352"/>
                <a:gd name="T91" fmla="*/ 328 h 375"/>
                <a:gd name="T92" fmla="*/ 320 w 352"/>
                <a:gd name="T93" fmla="*/ 341 h 375"/>
                <a:gd name="T94" fmla="*/ 313 w 352"/>
                <a:gd name="T95" fmla="*/ 349 h 375"/>
                <a:gd name="T96" fmla="*/ 307 w 352"/>
                <a:gd name="T97" fmla="*/ 361 h 375"/>
                <a:gd name="T98" fmla="*/ 301 w 352"/>
                <a:gd name="T99" fmla="*/ 375 h 375"/>
                <a:gd name="T100" fmla="*/ 0 w 352"/>
                <a:gd name="T101" fmla="*/ 0 h 3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2"/>
                <a:gd name="T154" fmla="*/ 0 h 375"/>
                <a:gd name="T155" fmla="*/ 352 w 352"/>
                <a:gd name="T156" fmla="*/ 375 h 3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2" h="375">
                  <a:moveTo>
                    <a:pt x="0" y="0"/>
                  </a:moveTo>
                  <a:lnTo>
                    <a:pt x="6" y="0"/>
                  </a:lnTo>
                  <a:lnTo>
                    <a:pt x="12" y="6"/>
                  </a:lnTo>
                  <a:lnTo>
                    <a:pt x="18" y="6"/>
                  </a:lnTo>
                  <a:lnTo>
                    <a:pt x="24" y="13"/>
                  </a:lnTo>
                  <a:lnTo>
                    <a:pt x="33" y="13"/>
                  </a:lnTo>
                  <a:lnTo>
                    <a:pt x="39" y="19"/>
                  </a:lnTo>
                  <a:lnTo>
                    <a:pt x="39" y="25"/>
                  </a:lnTo>
                  <a:lnTo>
                    <a:pt x="45" y="25"/>
                  </a:lnTo>
                  <a:lnTo>
                    <a:pt x="45" y="33"/>
                  </a:lnTo>
                  <a:lnTo>
                    <a:pt x="45" y="39"/>
                  </a:lnTo>
                  <a:lnTo>
                    <a:pt x="51" y="47"/>
                  </a:lnTo>
                  <a:lnTo>
                    <a:pt x="51" y="54"/>
                  </a:lnTo>
                  <a:lnTo>
                    <a:pt x="57" y="60"/>
                  </a:lnTo>
                  <a:lnTo>
                    <a:pt x="65" y="60"/>
                  </a:lnTo>
                  <a:lnTo>
                    <a:pt x="65" y="66"/>
                  </a:lnTo>
                  <a:lnTo>
                    <a:pt x="72" y="74"/>
                  </a:lnTo>
                  <a:lnTo>
                    <a:pt x="72" y="80"/>
                  </a:lnTo>
                  <a:lnTo>
                    <a:pt x="78" y="80"/>
                  </a:lnTo>
                  <a:lnTo>
                    <a:pt x="78" y="86"/>
                  </a:lnTo>
                  <a:lnTo>
                    <a:pt x="78" y="92"/>
                  </a:lnTo>
                  <a:lnTo>
                    <a:pt x="78" y="101"/>
                  </a:lnTo>
                  <a:lnTo>
                    <a:pt x="84" y="101"/>
                  </a:lnTo>
                  <a:lnTo>
                    <a:pt x="84" y="107"/>
                  </a:lnTo>
                  <a:lnTo>
                    <a:pt x="84" y="113"/>
                  </a:lnTo>
                  <a:lnTo>
                    <a:pt x="84" y="119"/>
                  </a:lnTo>
                  <a:lnTo>
                    <a:pt x="92" y="119"/>
                  </a:lnTo>
                  <a:lnTo>
                    <a:pt x="96" y="119"/>
                  </a:lnTo>
                  <a:lnTo>
                    <a:pt x="104" y="113"/>
                  </a:lnTo>
                  <a:lnTo>
                    <a:pt x="111" y="113"/>
                  </a:lnTo>
                  <a:lnTo>
                    <a:pt x="117" y="113"/>
                  </a:lnTo>
                  <a:lnTo>
                    <a:pt x="123" y="113"/>
                  </a:lnTo>
                  <a:lnTo>
                    <a:pt x="129" y="107"/>
                  </a:lnTo>
                  <a:lnTo>
                    <a:pt x="137" y="107"/>
                  </a:lnTo>
                  <a:lnTo>
                    <a:pt x="143" y="107"/>
                  </a:lnTo>
                  <a:lnTo>
                    <a:pt x="149" y="107"/>
                  </a:lnTo>
                  <a:lnTo>
                    <a:pt x="156" y="107"/>
                  </a:lnTo>
                  <a:lnTo>
                    <a:pt x="164" y="107"/>
                  </a:lnTo>
                  <a:lnTo>
                    <a:pt x="164" y="101"/>
                  </a:lnTo>
                  <a:lnTo>
                    <a:pt x="170" y="101"/>
                  </a:lnTo>
                  <a:lnTo>
                    <a:pt x="176" y="101"/>
                  </a:lnTo>
                  <a:lnTo>
                    <a:pt x="182" y="101"/>
                  </a:lnTo>
                  <a:lnTo>
                    <a:pt x="182" y="107"/>
                  </a:lnTo>
                  <a:lnTo>
                    <a:pt x="188" y="107"/>
                  </a:lnTo>
                  <a:lnTo>
                    <a:pt x="188" y="113"/>
                  </a:lnTo>
                  <a:lnTo>
                    <a:pt x="197" y="113"/>
                  </a:lnTo>
                  <a:lnTo>
                    <a:pt x="203" y="113"/>
                  </a:lnTo>
                  <a:lnTo>
                    <a:pt x="209" y="113"/>
                  </a:lnTo>
                  <a:lnTo>
                    <a:pt x="215" y="119"/>
                  </a:lnTo>
                  <a:lnTo>
                    <a:pt x="223" y="119"/>
                  </a:lnTo>
                  <a:lnTo>
                    <a:pt x="223" y="127"/>
                  </a:lnTo>
                  <a:lnTo>
                    <a:pt x="229" y="127"/>
                  </a:lnTo>
                  <a:lnTo>
                    <a:pt x="229" y="133"/>
                  </a:lnTo>
                  <a:lnTo>
                    <a:pt x="236" y="140"/>
                  </a:lnTo>
                  <a:lnTo>
                    <a:pt x="236" y="148"/>
                  </a:lnTo>
                  <a:lnTo>
                    <a:pt x="242" y="154"/>
                  </a:lnTo>
                  <a:lnTo>
                    <a:pt x="248" y="154"/>
                  </a:lnTo>
                  <a:lnTo>
                    <a:pt x="254" y="160"/>
                  </a:lnTo>
                  <a:lnTo>
                    <a:pt x="260" y="160"/>
                  </a:lnTo>
                  <a:lnTo>
                    <a:pt x="268" y="168"/>
                  </a:lnTo>
                  <a:lnTo>
                    <a:pt x="275" y="168"/>
                  </a:lnTo>
                  <a:lnTo>
                    <a:pt x="275" y="174"/>
                  </a:lnTo>
                  <a:lnTo>
                    <a:pt x="281" y="174"/>
                  </a:lnTo>
                  <a:lnTo>
                    <a:pt x="281" y="181"/>
                  </a:lnTo>
                  <a:lnTo>
                    <a:pt x="287" y="181"/>
                  </a:lnTo>
                  <a:lnTo>
                    <a:pt x="287" y="187"/>
                  </a:lnTo>
                  <a:lnTo>
                    <a:pt x="295" y="187"/>
                  </a:lnTo>
                  <a:lnTo>
                    <a:pt x="295" y="193"/>
                  </a:lnTo>
                  <a:lnTo>
                    <a:pt x="301" y="201"/>
                  </a:lnTo>
                  <a:lnTo>
                    <a:pt x="307" y="207"/>
                  </a:lnTo>
                  <a:lnTo>
                    <a:pt x="313" y="213"/>
                  </a:lnTo>
                  <a:lnTo>
                    <a:pt x="320" y="220"/>
                  </a:lnTo>
                  <a:lnTo>
                    <a:pt x="328" y="220"/>
                  </a:lnTo>
                  <a:lnTo>
                    <a:pt x="328" y="228"/>
                  </a:lnTo>
                  <a:lnTo>
                    <a:pt x="334" y="228"/>
                  </a:lnTo>
                  <a:lnTo>
                    <a:pt x="340" y="234"/>
                  </a:lnTo>
                  <a:lnTo>
                    <a:pt x="346" y="240"/>
                  </a:lnTo>
                  <a:lnTo>
                    <a:pt x="352" y="246"/>
                  </a:lnTo>
                  <a:lnTo>
                    <a:pt x="352" y="254"/>
                  </a:lnTo>
                  <a:lnTo>
                    <a:pt x="352" y="261"/>
                  </a:lnTo>
                  <a:lnTo>
                    <a:pt x="352" y="269"/>
                  </a:lnTo>
                  <a:lnTo>
                    <a:pt x="346" y="269"/>
                  </a:lnTo>
                  <a:lnTo>
                    <a:pt x="346" y="275"/>
                  </a:lnTo>
                  <a:lnTo>
                    <a:pt x="346" y="281"/>
                  </a:lnTo>
                  <a:lnTo>
                    <a:pt x="346" y="287"/>
                  </a:lnTo>
                  <a:lnTo>
                    <a:pt x="346" y="295"/>
                  </a:lnTo>
                  <a:lnTo>
                    <a:pt x="346" y="302"/>
                  </a:lnTo>
                  <a:lnTo>
                    <a:pt x="340" y="308"/>
                  </a:lnTo>
                  <a:lnTo>
                    <a:pt x="340" y="314"/>
                  </a:lnTo>
                  <a:lnTo>
                    <a:pt x="334" y="322"/>
                  </a:lnTo>
                  <a:lnTo>
                    <a:pt x="334" y="328"/>
                  </a:lnTo>
                  <a:lnTo>
                    <a:pt x="328" y="328"/>
                  </a:lnTo>
                  <a:lnTo>
                    <a:pt x="328" y="334"/>
                  </a:lnTo>
                  <a:lnTo>
                    <a:pt x="320" y="341"/>
                  </a:lnTo>
                  <a:lnTo>
                    <a:pt x="320" y="349"/>
                  </a:lnTo>
                  <a:lnTo>
                    <a:pt x="313" y="349"/>
                  </a:lnTo>
                  <a:lnTo>
                    <a:pt x="313" y="355"/>
                  </a:lnTo>
                  <a:lnTo>
                    <a:pt x="307" y="361"/>
                  </a:lnTo>
                  <a:lnTo>
                    <a:pt x="307" y="367"/>
                  </a:lnTo>
                  <a:lnTo>
                    <a:pt x="301" y="375"/>
                  </a:lnTo>
                  <a:lnTo>
                    <a:pt x="18" y="6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4" name="Freeform 670"/>
            <p:cNvSpPr>
              <a:spLocks/>
            </p:cNvSpPr>
            <p:nvPr/>
          </p:nvSpPr>
          <p:spPr bwMode="auto">
            <a:xfrm>
              <a:off x="925" y="1915"/>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5" name="Line 671"/>
            <p:cNvSpPr>
              <a:spLocks noChangeShapeType="1"/>
            </p:cNvSpPr>
            <p:nvPr/>
          </p:nvSpPr>
          <p:spPr bwMode="auto">
            <a:xfrm flipV="1">
              <a:off x="957" y="1915"/>
              <a:ext cx="7"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6" name="Freeform 672"/>
            <p:cNvSpPr>
              <a:spLocks/>
            </p:cNvSpPr>
            <p:nvPr/>
          </p:nvSpPr>
          <p:spPr bwMode="auto">
            <a:xfrm>
              <a:off x="957" y="1915"/>
              <a:ext cx="13" cy="18"/>
            </a:xfrm>
            <a:custGeom>
              <a:avLst/>
              <a:gdLst>
                <a:gd name="T0" fmla="*/ 7 w 13"/>
                <a:gd name="T1" fmla="*/ 18 h 18"/>
                <a:gd name="T2" fmla="*/ 0 w 13"/>
                <a:gd name="T3" fmla="*/ 18 h 18"/>
                <a:gd name="T4" fmla="*/ 0 w 13"/>
                <a:gd name="T5" fmla="*/ 12 h 18"/>
                <a:gd name="T6" fmla="*/ 0 w 13"/>
                <a:gd name="T7" fmla="*/ 6 h 18"/>
                <a:gd name="T8" fmla="*/ 7 w 13"/>
                <a:gd name="T9" fmla="*/ 0 h 18"/>
                <a:gd name="T10" fmla="*/ 13 w 13"/>
                <a:gd name="T11" fmla="*/ 6 h 18"/>
                <a:gd name="T12" fmla="*/ 13 w 13"/>
                <a:gd name="T13" fmla="*/ 12 h 18"/>
                <a:gd name="T14" fmla="*/ 13 w 13"/>
                <a:gd name="T15" fmla="*/ 18 h 18"/>
                <a:gd name="T16" fmla="*/ 7 w 13"/>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7" y="18"/>
                  </a:moveTo>
                  <a:lnTo>
                    <a:pt x="0" y="18"/>
                  </a:lnTo>
                  <a:lnTo>
                    <a:pt x="0" y="12"/>
                  </a:lnTo>
                  <a:lnTo>
                    <a:pt x="0" y="6"/>
                  </a:lnTo>
                  <a:lnTo>
                    <a:pt x="7" y="0"/>
                  </a:lnTo>
                  <a:lnTo>
                    <a:pt x="13" y="6"/>
                  </a:lnTo>
                  <a:lnTo>
                    <a:pt x="13" y="12"/>
                  </a:lnTo>
                  <a:lnTo>
                    <a:pt x="13" y="18"/>
                  </a:lnTo>
                  <a:lnTo>
                    <a:pt x="7"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7" name="Line 673"/>
            <p:cNvSpPr>
              <a:spLocks noChangeShapeType="1"/>
            </p:cNvSpPr>
            <p:nvPr/>
          </p:nvSpPr>
          <p:spPr bwMode="auto">
            <a:xfrm flipV="1">
              <a:off x="906" y="1941"/>
              <a:ext cx="12"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8" name="Freeform 674"/>
            <p:cNvSpPr>
              <a:spLocks/>
            </p:cNvSpPr>
            <p:nvPr/>
          </p:nvSpPr>
          <p:spPr bwMode="auto">
            <a:xfrm>
              <a:off x="906" y="1935"/>
              <a:ext cx="19" cy="19"/>
            </a:xfrm>
            <a:custGeom>
              <a:avLst/>
              <a:gdLst>
                <a:gd name="T0" fmla="*/ 6 w 19"/>
                <a:gd name="T1" fmla="*/ 19 h 19"/>
                <a:gd name="T2" fmla="*/ 0 w 19"/>
                <a:gd name="T3" fmla="*/ 13 h 19"/>
                <a:gd name="T4" fmla="*/ 0 w 19"/>
                <a:gd name="T5" fmla="*/ 6 h 19"/>
                <a:gd name="T6" fmla="*/ 6 w 19"/>
                <a:gd name="T7" fmla="*/ 0 h 19"/>
                <a:gd name="T8" fmla="*/ 12 w 19"/>
                <a:gd name="T9" fmla="*/ 0 h 19"/>
                <a:gd name="T10" fmla="*/ 12 w 19"/>
                <a:gd name="T11" fmla="*/ 6 h 19"/>
                <a:gd name="T12" fmla="*/ 19 w 19"/>
                <a:gd name="T13" fmla="*/ 13 h 19"/>
                <a:gd name="T14" fmla="*/ 12 w 19"/>
                <a:gd name="T15" fmla="*/ 13 h 19"/>
                <a:gd name="T16" fmla="*/ 12 w 19"/>
                <a:gd name="T17" fmla="*/ 19 h 19"/>
                <a:gd name="T18" fmla="*/ 6 w 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9"/>
                <a:gd name="T32" fmla="*/ 19 w 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9">
                  <a:moveTo>
                    <a:pt x="6" y="19"/>
                  </a:moveTo>
                  <a:lnTo>
                    <a:pt x="0" y="13"/>
                  </a:lnTo>
                  <a:lnTo>
                    <a:pt x="0" y="6"/>
                  </a:lnTo>
                  <a:lnTo>
                    <a:pt x="6" y="0"/>
                  </a:lnTo>
                  <a:lnTo>
                    <a:pt x="12" y="0"/>
                  </a:lnTo>
                  <a:lnTo>
                    <a:pt x="12" y="6"/>
                  </a:lnTo>
                  <a:lnTo>
                    <a:pt x="19" y="13"/>
                  </a:lnTo>
                  <a:lnTo>
                    <a:pt x="12" y="13"/>
                  </a:lnTo>
                  <a:lnTo>
                    <a:pt x="12" y="19"/>
                  </a:lnTo>
                  <a:lnTo>
                    <a:pt x="6"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9" name="Line 675"/>
            <p:cNvSpPr>
              <a:spLocks noChangeShapeType="1"/>
            </p:cNvSpPr>
            <p:nvPr/>
          </p:nvSpPr>
          <p:spPr bwMode="auto">
            <a:xfrm flipV="1">
              <a:off x="1187" y="2083"/>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0" name="Freeform 676"/>
            <p:cNvSpPr>
              <a:spLocks/>
            </p:cNvSpPr>
            <p:nvPr/>
          </p:nvSpPr>
          <p:spPr bwMode="auto">
            <a:xfrm>
              <a:off x="1187" y="2083"/>
              <a:ext cx="27" cy="12"/>
            </a:xfrm>
            <a:custGeom>
              <a:avLst/>
              <a:gdLst>
                <a:gd name="T0" fmla="*/ 20 w 27"/>
                <a:gd name="T1" fmla="*/ 12 h 12"/>
                <a:gd name="T2" fmla="*/ 12 w 27"/>
                <a:gd name="T3" fmla="*/ 12 h 12"/>
                <a:gd name="T4" fmla="*/ 6 w 27"/>
                <a:gd name="T5" fmla="*/ 12 h 12"/>
                <a:gd name="T6" fmla="*/ 0 w 27"/>
                <a:gd name="T7" fmla="*/ 12 h 12"/>
                <a:gd name="T8" fmla="*/ 0 w 27"/>
                <a:gd name="T9" fmla="*/ 6 h 12"/>
                <a:gd name="T10" fmla="*/ 0 w 27"/>
                <a:gd name="T11" fmla="*/ 0 h 12"/>
                <a:gd name="T12" fmla="*/ 6 w 27"/>
                <a:gd name="T13" fmla="*/ 0 h 12"/>
                <a:gd name="T14" fmla="*/ 12 w 27"/>
                <a:gd name="T15" fmla="*/ 0 h 12"/>
                <a:gd name="T16" fmla="*/ 20 w 27"/>
                <a:gd name="T17" fmla="*/ 0 h 12"/>
                <a:gd name="T18" fmla="*/ 27 w 27"/>
                <a:gd name="T19" fmla="*/ 6 h 12"/>
                <a:gd name="T20" fmla="*/ 27 w 27"/>
                <a:gd name="T21" fmla="*/ 12 h 12"/>
                <a:gd name="T22" fmla="*/ 20 w 27"/>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2"/>
                <a:gd name="T38" fmla="*/ 27 w 2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2">
                  <a:moveTo>
                    <a:pt x="20" y="12"/>
                  </a:moveTo>
                  <a:lnTo>
                    <a:pt x="12" y="12"/>
                  </a:lnTo>
                  <a:lnTo>
                    <a:pt x="6" y="12"/>
                  </a:lnTo>
                  <a:lnTo>
                    <a:pt x="0" y="12"/>
                  </a:lnTo>
                  <a:lnTo>
                    <a:pt x="0" y="6"/>
                  </a:lnTo>
                  <a:lnTo>
                    <a:pt x="0" y="0"/>
                  </a:lnTo>
                  <a:lnTo>
                    <a:pt x="6" y="0"/>
                  </a:lnTo>
                  <a:lnTo>
                    <a:pt x="12" y="0"/>
                  </a:lnTo>
                  <a:lnTo>
                    <a:pt x="20" y="0"/>
                  </a:lnTo>
                  <a:lnTo>
                    <a:pt x="27" y="6"/>
                  </a:lnTo>
                  <a:lnTo>
                    <a:pt x="27"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1" name="Freeform 677"/>
            <p:cNvSpPr>
              <a:spLocks/>
            </p:cNvSpPr>
            <p:nvPr/>
          </p:nvSpPr>
          <p:spPr bwMode="auto">
            <a:xfrm>
              <a:off x="1154" y="2097"/>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2" name="Line 678"/>
            <p:cNvSpPr>
              <a:spLocks noChangeShapeType="1"/>
            </p:cNvSpPr>
            <p:nvPr/>
          </p:nvSpPr>
          <p:spPr bwMode="auto">
            <a:xfrm flipV="1">
              <a:off x="1187" y="2142"/>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3" name="Freeform 679"/>
            <p:cNvSpPr>
              <a:spLocks/>
            </p:cNvSpPr>
            <p:nvPr/>
          </p:nvSpPr>
          <p:spPr bwMode="auto">
            <a:xfrm>
              <a:off x="1181" y="2136"/>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4" name="Rectangle 680"/>
            <p:cNvSpPr>
              <a:spLocks noChangeArrowheads="1"/>
            </p:cNvSpPr>
            <p:nvPr/>
          </p:nvSpPr>
          <p:spPr bwMode="auto">
            <a:xfrm>
              <a:off x="2034" y="2251"/>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5" name="Rectangle 681"/>
            <p:cNvSpPr>
              <a:spLocks noChangeArrowheads="1"/>
            </p:cNvSpPr>
            <p:nvPr/>
          </p:nvSpPr>
          <p:spPr bwMode="auto">
            <a:xfrm>
              <a:off x="2054" y="3214"/>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6" name="Line 682"/>
            <p:cNvSpPr>
              <a:spLocks noChangeShapeType="1"/>
            </p:cNvSpPr>
            <p:nvPr/>
          </p:nvSpPr>
          <p:spPr bwMode="auto">
            <a:xfrm>
              <a:off x="1792" y="1199"/>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7" name="Rectangle 683"/>
            <p:cNvSpPr>
              <a:spLocks noChangeArrowheads="1"/>
            </p:cNvSpPr>
            <p:nvPr/>
          </p:nvSpPr>
          <p:spPr bwMode="auto">
            <a:xfrm>
              <a:off x="1792" y="1191"/>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8" name="Line 684"/>
            <p:cNvSpPr>
              <a:spLocks noChangeShapeType="1"/>
            </p:cNvSpPr>
            <p:nvPr/>
          </p:nvSpPr>
          <p:spPr bwMode="auto">
            <a:xfrm>
              <a:off x="1326" y="162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9" name="Line 685"/>
            <p:cNvSpPr>
              <a:spLocks noChangeShapeType="1"/>
            </p:cNvSpPr>
            <p:nvPr/>
          </p:nvSpPr>
          <p:spPr bwMode="auto">
            <a:xfrm>
              <a:off x="1345" y="2827"/>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0" name="Line 686"/>
            <p:cNvSpPr>
              <a:spLocks noChangeShapeType="1"/>
            </p:cNvSpPr>
            <p:nvPr/>
          </p:nvSpPr>
          <p:spPr bwMode="auto">
            <a:xfrm flipV="1">
              <a:off x="1365" y="2839"/>
              <a:ext cx="13"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1" name="Line 687"/>
            <p:cNvSpPr>
              <a:spLocks noChangeShapeType="1"/>
            </p:cNvSpPr>
            <p:nvPr/>
          </p:nvSpPr>
          <p:spPr bwMode="auto">
            <a:xfrm flipV="1">
              <a:off x="1378" y="285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2" name="Line 688"/>
            <p:cNvSpPr>
              <a:spLocks noChangeShapeType="1"/>
            </p:cNvSpPr>
            <p:nvPr/>
          </p:nvSpPr>
          <p:spPr bwMode="auto">
            <a:xfrm>
              <a:off x="1398" y="287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3" name="Line 689"/>
            <p:cNvSpPr>
              <a:spLocks noChangeShapeType="1"/>
            </p:cNvSpPr>
            <p:nvPr/>
          </p:nvSpPr>
          <p:spPr bwMode="auto">
            <a:xfrm flipV="1">
              <a:off x="1529" y="2973"/>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4" name="Line 690"/>
            <p:cNvSpPr>
              <a:spLocks noChangeShapeType="1"/>
            </p:cNvSpPr>
            <p:nvPr/>
          </p:nvSpPr>
          <p:spPr bwMode="auto">
            <a:xfrm>
              <a:off x="1542" y="2995"/>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5" name="Line 691"/>
            <p:cNvSpPr>
              <a:spLocks noChangeShapeType="1"/>
            </p:cNvSpPr>
            <p:nvPr/>
          </p:nvSpPr>
          <p:spPr bwMode="auto">
            <a:xfrm>
              <a:off x="1554" y="3016"/>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6" name="Freeform 692"/>
            <p:cNvSpPr>
              <a:spLocks/>
            </p:cNvSpPr>
            <p:nvPr/>
          </p:nvSpPr>
          <p:spPr bwMode="auto">
            <a:xfrm>
              <a:off x="1339" y="2813"/>
              <a:ext cx="57" cy="59"/>
            </a:xfrm>
            <a:custGeom>
              <a:avLst/>
              <a:gdLst>
                <a:gd name="T0" fmla="*/ 0 w 57"/>
                <a:gd name="T1" fmla="*/ 0 h 59"/>
                <a:gd name="T2" fmla="*/ 6 w 57"/>
                <a:gd name="T3" fmla="*/ 0 h 59"/>
                <a:gd name="T4" fmla="*/ 6 w 57"/>
                <a:gd name="T5" fmla="*/ 6 h 59"/>
                <a:gd name="T6" fmla="*/ 12 w 57"/>
                <a:gd name="T7" fmla="*/ 6 h 59"/>
                <a:gd name="T8" fmla="*/ 32 w 57"/>
                <a:gd name="T9" fmla="*/ 20 h 59"/>
                <a:gd name="T10" fmla="*/ 45 w 57"/>
                <a:gd name="T11" fmla="*/ 32 h 59"/>
                <a:gd name="T12" fmla="*/ 51 w 57"/>
                <a:gd name="T13" fmla="*/ 41 h 59"/>
                <a:gd name="T14" fmla="*/ 57 w 57"/>
                <a:gd name="T15" fmla="*/ 53 h 59"/>
                <a:gd name="T16" fmla="*/ 57 w 57"/>
                <a:gd name="T17" fmla="*/ 59 h 59"/>
                <a:gd name="T18" fmla="*/ 39 w 57"/>
                <a:gd name="T19" fmla="*/ 47 h 59"/>
                <a:gd name="T20" fmla="*/ 0 w 57"/>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9"/>
                <a:gd name="T35" fmla="*/ 57 w 5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9">
                  <a:moveTo>
                    <a:pt x="0" y="0"/>
                  </a:moveTo>
                  <a:lnTo>
                    <a:pt x="6" y="0"/>
                  </a:lnTo>
                  <a:lnTo>
                    <a:pt x="6" y="6"/>
                  </a:lnTo>
                  <a:lnTo>
                    <a:pt x="12" y="6"/>
                  </a:lnTo>
                  <a:lnTo>
                    <a:pt x="32" y="20"/>
                  </a:lnTo>
                  <a:lnTo>
                    <a:pt x="45" y="32"/>
                  </a:lnTo>
                  <a:lnTo>
                    <a:pt x="51" y="41"/>
                  </a:lnTo>
                  <a:lnTo>
                    <a:pt x="57" y="53"/>
                  </a:lnTo>
                  <a:lnTo>
                    <a:pt x="57" y="59"/>
                  </a:lnTo>
                  <a:lnTo>
                    <a:pt x="39" y="47"/>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7" name="Freeform 693"/>
            <p:cNvSpPr>
              <a:spLocks/>
            </p:cNvSpPr>
            <p:nvPr/>
          </p:nvSpPr>
          <p:spPr bwMode="auto">
            <a:xfrm>
              <a:off x="1529" y="2975"/>
              <a:ext cx="31" cy="39"/>
            </a:xfrm>
            <a:custGeom>
              <a:avLst/>
              <a:gdLst>
                <a:gd name="T0" fmla="*/ 0 w 31"/>
                <a:gd name="T1" fmla="*/ 0 h 39"/>
                <a:gd name="T2" fmla="*/ 6 w 31"/>
                <a:gd name="T3" fmla="*/ 0 h 39"/>
                <a:gd name="T4" fmla="*/ 6 w 31"/>
                <a:gd name="T5" fmla="*/ 6 h 39"/>
                <a:gd name="T6" fmla="*/ 19 w 31"/>
                <a:gd name="T7" fmla="*/ 12 h 39"/>
                <a:gd name="T8" fmla="*/ 25 w 31"/>
                <a:gd name="T9" fmla="*/ 20 h 39"/>
                <a:gd name="T10" fmla="*/ 31 w 31"/>
                <a:gd name="T11" fmla="*/ 26 h 39"/>
                <a:gd name="T12" fmla="*/ 31 w 31"/>
                <a:gd name="T13" fmla="*/ 32 h 39"/>
                <a:gd name="T14" fmla="*/ 31 w 31"/>
                <a:gd name="T15" fmla="*/ 39 h 39"/>
                <a:gd name="T16" fmla="*/ 25 w 31"/>
                <a:gd name="T17" fmla="*/ 39 h 39"/>
                <a:gd name="T18" fmla="*/ 0 w 31"/>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39"/>
                <a:gd name="T32" fmla="*/ 31 w 31"/>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39">
                  <a:moveTo>
                    <a:pt x="0" y="0"/>
                  </a:moveTo>
                  <a:lnTo>
                    <a:pt x="6" y="0"/>
                  </a:lnTo>
                  <a:lnTo>
                    <a:pt x="6" y="6"/>
                  </a:lnTo>
                  <a:lnTo>
                    <a:pt x="19" y="12"/>
                  </a:lnTo>
                  <a:lnTo>
                    <a:pt x="25" y="20"/>
                  </a:lnTo>
                  <a:lnTo>
                    <a:pt x="31" y="26"/>
                  </a:lnTo>
                  <a:lnTo>
                    <a:pt x="31" y="32"/>
                  </a:lnTo>
                  <a:lnTo>
                    <a:pt x="31" y="39"/>
                  </a:lnTo>
                  <a:lnTo>
                    <a:pt x="25" y="39"/>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8" name="Freeform 694"/>
            <p:cNvSpPr>
              <a:spLocks/>
            </p:cNvSpPr>
            <p:nvPr/>
          </p:nvSpPr>
          <p:spPr bwMode="auto">
            <a:xfrm>
              <a:off x="2946" y="2821"/>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9" name="Line 695"/>
            <p:cNvSpPr>
              <a:spLocks noChangeShapeType="1"/>
            </p:cNvSpPr>
            <p:nvPr/>
          </p:nvSpPr>
          <p:spPr bwMode="auto">
            <a:xfrm flipV="1">
              <a:off x="1195" y="1218"/>
              <a:ext cx="82" cy="4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0" name="Line 696"/>
            <p:cNvSpPr>
              <a:spLocks noChangeShapeType="1"/>
            </p:cNvSpPr>
            <p:nvPr/>
          </p:nvSpPr>
          <p:spPr bwMode="auto">
            <a:xfrm flipV="1">
              <a:off x="1195" y="1230"/>
              <a:ext cx="97" cy="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1" name="Line 697"/>
            <p:cNvSpPr>
              <a:spLocks noChangeShapeType="1"/>
            </p:cNvSpPr>
            <p:nvPr/>
          </p:nvSpPr>
          <p:spPr bwMode="auto">
            <a:xfrm flipV="1">
              <a:off x="1207" y="1251"/>
              <a:ext cx="97"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2" name="Line 698"/>
            <p:cNvSpPr>
              <a:spLocks noChangeShapeType="1"/>
            </p:cNvSpPr>
            <p:nvPr/>
          </p:nvSpPr>
          <p:spPr bwMode="auto">
            <a:xfrm flipV="1">
              <a:off x="1228" y="1277"/>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3" name="Line 699"/>
            <p:cNvSpPr>
              <a:spLocks noChangeShapeType="1"/>
            </p:cNvSpPr>
            <p:nvPr/>
          </p:nvSpPr>
          <p:spPr bwMode="auto">
            <a:xfrm flipV="1">
              <a:off x="1232" y="1218"/>
              <a:ext cx="33"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4" name="Line 700"/>
            <p:cNvSpPr>
              <a:spLocks noChangeShapeType="1"/>
            </p:cNvSpPr>
            <p:nvPr/>
          </p:nvSpPr>
          <p:spPr bwMode="auto">
            <a:xfrm flipV="1">
              <a:off x="2618" y="2210"/>
              <a:ext cx="39"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5" name="Line 701"/>
            <p:cNvSpPr>
              <a:spLocks noChangeShapeType="1"/>
            </p:cNvSpPr>
            <p:nvPr/>
          </p:nvSpPr>
          <p:spPr bwMode="auto">
            <a:xfrm flipV="1">
              <a:off x="2862" y="2597"/>
              <a:ext cx="18"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6" name="Rectangle 702"/>
            <p:cNvSpPr>
              <a:spLocks noChangeArrowheads="1"/>
            </p:cNvSpPr>
            <p:nvPr/>
          </p:nvSpPr>
          <p:spPr bwMode="auto">
            <a:xfrm>
              <a:off x="1929" y="822"/>
              <a:ext cx="106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17" name="Rectangle 703"/>
            <p:cNvSpPr>
              <a:spLocks noChangeArrowheads="1"/>
            </p:cNvSpPr>
            <p:nvPr/>
          </p:nvSpPr>
          <p:spPr bwMode="auto">
            <a:xfrm>
              <a:off x="1989" y="859"/>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6118" name="Rectangle 704"/>
            <p:cNvSpPr>
              <a:spLocks noChangeArrowheads="1"/>
            </p:cNvSpPr>
            <p:nvPr/>
          </p:nvSpPr>
          <p:spPr bwMode="auto">
            <a:xfrm>
              <a:off x="2425" y="859"/>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6119" name="Rectangle 705"/>
            <p:cNvSpPr>
              <a:spLocks noChangeArrowheads="1"/>
            </p:cNvSpPr>
            <p:nvPr/>
          </p:nvSpPr>
          <p:spPr bwMode="auto">
            <a:xfrm>
              <a:off x="2493" y="859"/>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6120" name="Freeform 706"/>
            <p:cNvSpPr>
              <a:spLocks/>
            </p:cNvSpPr>
            <p:nvPr/>
          </p:nvSpPr>
          <p:spPr bwMode="auto">
            <a:xfrm>
              <a:off x="2825" y="3108"/>
              <a:ext cx="111" cy="219"/>
            </a:xfrm>
            <a:custGeom>
              <a:avLst/>
              <a:gdLst>
                <a:gd name="T0" fmla="*/ 98 w 111"/>
                <a:gd name="T1" fmla="*/ 219 h 219"/>
                <a:gd name="T2" fmla="*/ 90 w 111"/>
                <a:gd name="T3" fmla="*/ 219 h 219"/>
                <a:gd name="T4" fmla="*/ 84 w 111"/>
                <a:gd name="T5" fmla="*/ 219 h 219"/>
                <a:gd name="T6" fmla="*/ 66 w 111"/>
                <a:gd name="T7" fmla="*/ 213 h 219"/>
                <a:gd name="T8" fmla="*/ 59 w 111"/>
                <a:gd name="T9" fmla="*/ 213 h 219"/>
                <a:gd name="T10" fmla="*/ 53 w 111"/>
                <a:gd name="T11" fmla="*/ 207 h 219"/>
                <a:gd name="T12" fmla="*/ 45 w 111"/>
                <a:gd name="T13" fmla="*/ 201 h 219"/>
                <a:gd name="T14" fmla="*/ 45 w 111"/>
                <a:gd name="T15" fmla="*/ 195 h 219"/>
                <a:gd name="T16" fmla="*/ 39 w 111"/>
                <a:gd name="T17" fmla="*/ 195 h 219"/>
                <a:gd name="T18" fmla="*/ 33 w 111"/>
                <a:gd name="T19" fmla="*/ 186 h 219"/>
                <a:gd name="T20" fmla="*/ 33 w 111"/>
                <a:gd name="T21" fmla="*/ 180 h 219"/>
                <a:gd name="T22" fmla="*/ 27 w 111"/>
                <a:gd name="T23" fmla="*/ 180 h 219"/>
                <a:gd name="T24" fmla="*/ 27 w 111"/>
                <a:gd name="T25" fmla="*/ 174 h 219"/>
                <a:gd name="T26" fmla="*/ 20 w 111"/>
                <a:gd name="T27" fmla="*/ 168 h 219"/>
                <a:gd name="T28" fmla="*/ 20 w 111"/>
                <a:gd name="T29" fmla="*/ 160 h 219"/>
                <a:gd name="T30" fmla="*/ 20 w 111"/>
                <a:gd name="T31" fmla="*/ 154 h 219"/>
                <a:gd name="T32" fmla="*/ 12 w 111"/>
                <a:gd name="T33" fmla="*/ 147 h 219"/>
                <a:gd name="T34" fmla="*/ 12 w 111"/>
                <a:gd name="T35" fmla="*/ 139 h 219"/>
                <a:gd name="T36" fmla="*/ 12 w 111"/>
                <a:gd name="T37" fmla="*/ 133 h 219"/>
                <a:gd name="T38" fmla="*/ 12 w 111"/>
                <a:gd name="T39" fmla="*/ 127 h 219"/>
                <a:gd name="T40" fmla="*/ 12 w 111"/>
                <a:gd name="T41" fmla="*/ 119 h 219"/>
                <a:gd name="T42" fmla="*/ 12 w 111"/>
                <a:gd name="T43" fmla="*/ 113 h 219"/>
                <a:gd name="T44" fmla="*/ 6 w 111"/>
                <a:gd name="T45" fmla="*/ 113 h 219"/>
                <a:gd name="T46" fmla="*/ 6 w 111"/>
                <a:gd name="T47" fmla="*/ 106 h 219"/>
                <a:gd name="T48" fmla="*/ 6 w 111"/>
                <a:gd name="T49" fmla="*/ 100 h 219"/>
                <a:gd name="T50" fmla="*/ 6 w 111"/>
                <a:gd name="T51" fmla="*/ 92 h 219"/>
                <a:gd name="T52" fmla="*/ 6 w 111"/>
                <a:gd name="T53" fmla="*/ 80 h 219"/>
                <a:gd name="T54" fmla="*/ 6 w 111"/>
                <a:gd name="T55" fmla="*/ 65 h 219"/>
                <a:gd name="T56" fmla="*/ 0 w 111"/>
                <a:gd name="T57" fmla="*/ 65 h 219"/>
                <a:gd name="T58" fmla="*/ 0 w 111"/>
                <a:gd name="T59" fmla="*/ 59 h 219"/>
                <a:gd name="T60" fmla="*/ 6 w 111"/>
                <a:gd name="T61" fmla="*/ 47 h 219"/>
                <a:gd name="T62" fmla="*/ 6 w 111"/>
                <a:gd name="T63" fmla="*/ 39 h 219"/>
                <a:gd name="T64" fmla="*/ 6 w 111"/>
                <a:gd name="T65" fmla="*/ 33 h 219"/>
                <a:gd name="T66" fmla="*/ 6 w 111"/>
                <a:gd name="T67" fmla="*/ 24 h 219"/>
                <a:gd name="T68" fmla="*/ 6 w 111"/>
                <a:gd name="T69" fmla="*/ 18 h 219"/>
                <a:gd name="T70" fmla="*/ 6 w 111"/>
                <a:gd name="T71" fmla="*/ 12 h 219"/>
                <a:gd name="T72" fmla="*/ 12 w 111"/>
                <a:gd name="T73" fmla="*/ 0 h 219"/>
                <a:gd name="T74" fmla="*/ 20 w 111"/>
                <a:gd name="T75" fmla="*/ 0 h 219"/>
                <a:gd name="T76" fmla="*/ 27 w 111"/>
                <a:gd name="T77" fmla="*/ 0 h 219"/>
                <a:gd name="T78" fmla="*/ 66 w 111"/>
                <a:gd name="T79" fmla="*/ 18 h 219"/>
                <a:gd name="T80" fmla="*/ 66 w 111"/>
                <a:gd name="T81" fmla="*/ 24 h 219"/>
                <a:gd name="T82" fmla="*/ 72 w 111"/>
                <a:gd name="T83" fmla="*/ 33 h 219"/>
                <a:gd name="T84" fmla="*/ 72 w 111"/>
                <a:gd name="T85" fmla="*/ 39 h 219"/>
                <a:gd name="T86" fmla="*/ 72 w 111"/>
                <a:gd name="T87" fmla="*/ 47 h 219"/>
                <a:gd name="T88" fmla="*/ 72 w 111"/>
                <a:gd name="T89" fmla="*/ 53 h 219"/>
                <a:gd name="T90" fmla="*/ 78 w 111"/>
                <a:gd name="T91" fmla="*/ 59 h 219"/>
                <a:gd name="T92" fmla="*/ 78 w 111"/>
                <a:gd name="T93" fmla="*/ 65 h 219"/>
                <a:gd name="T94" fmla="*/ 84 w 111"/>
                <a:gd name="T95" fmla="*/ 74 h 219"/>
                <a:gd name="T96" fmla="*/ 104 w 111"/>
                <a:gd name="T97" fmla="*/ 113 h 219"/>
                <a:gd name="T98" fmla="*/ 104 w 111"/>
                <a:gd name="T99" fmla="*/ 119 h 219"/>
                <a:gd name="T100" fmla="*/ 104 w 111"/>
                <a:gd name="T101" fmla="*/ 127 h 219"/>
                <a:gd name="T102" fmla="*/ 111 w 111"/>
                <a:gd name="T103" fmla="*/ 133 h 219"/>
                <a:gd name="T104" fmla="*/ 111 w 111"/>
                <a:gd name="T105" fmla="*/ 139 h 219"/>
                <a:gd name="T106" fmla="*/ 111 w 111"/>
                <a:gd name="T107" fmla="*/ 147 h 219"/>
                <a:gd name="T108" fmla="*/ 111 w 111"/>
                <a:gd name="T109" fmla="*/ 154 h 219"/>
                <a:gd name="T110" fmla="*/ 111 w 111"/>
                <a:gd name="T111" fmla="*/ 160 h 219"/>
                <a:gd name="T112" fmla="*/ 111 w 111"/>
                <a:gd name="T113" fmla="*/ 168 h 219"/>
                <a:gd name="T114" fmla="*/ 111 w 111"/>
                <a:gd name="T115" fmla="*/ 174 h 219"/>
                <a:gd name="T116" fmla="*/ 111 w 111"/>
                <a:gd name="T117" fmla="*/ 180 h 219"/>
                <a:gd name="T118" fmla="*/ 111 w 111"/>
                <a:gd name="T119" fmla="*/ 201 h 219"/>
                <a:gd name="T120" fmla="*/ 111 w 111"/>
                <a:gd name="T121" fmla="*/ 207 h 219"/>
                <a:gd name="T122" fmla="*/ 104 w 111"/>
                <a:gd name="T123" fmla="*/ 213 h 219"/>
                <a:gd name="T124" fmla="*/ 98 w 111"/>
                <a:gd name="T125" fmla="*/ 219 h 2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
                <a:gd name="T190" fmla="*/ 0 h 219"/>
                <a:gd name="T191" fmla="*/ 111 w 111"/>
                <a:gd name="T192" fmla="*/ 219 h 2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 h="219">
                  <a:moveTo>
                    <a:pt x="98" y="219"/>
                  </a:moveTo>
                  <a:lnTo>
                    <a:pt x="90" y="219"/>
                  </a:lnTo>
                  <a:lnTo>
                    <a:pt x="84" y="219"/>
                  </a:lnTo>
                  <a:lnTo>
                    <a:pt x="66" y="213"/>
                  </a:lnTo>
                  <a:lnTo>
                    <a:pt x="59" y="213"/>
                  </a:lnTo>
                  <a:lnTo>
                    <a:pt x="53" y="207"/>
                  </a:lnTo>
                  <a:lnTo>
                    <a:pt x="45" y="201"/>
                  </a:lnTo>
                  <a:lnTo>
                    <a:pt x="45" y="195"/>
                  </a:lnTo>
                  <a:lnTo>
                    <a:pt x="39" y="195"/>
                  </a:lnTo>
                  <a:lnTo>
                    <a:pt x="33" y="186"/>
                  </a:lnTo>
                  <a:lnTo>
                    <a:pt x="33" y="180"/>
                  </a:lnTo>
                  <a:lnTo>
                    <a:pt x="27" y="180"/>
                  </a:lnTo>
                  <a:lnTo>
                    <a:pt x="27" y="174"/>
                  </a:lnTo>
                  <a:lnTo>
                    <a:pt x="20" y="168"/>
                  </a:lnTo>
                  <a:lnTo>
                    <a:pt x="20" y="160"/>
                  </a:lnTo>
                  <a:lnTo>
                    <a:pt x="20" y="154"/>
                  </a:lnTo>
                  <a:lnTo>
                    <a:pt x="12" y="147"/>
                  </a:lnTo>
                  <a:lnTo>
                    <a:pt x="12" y="139"/>
                  </a:lnTo>
                  <a:lnTo>
                    <a:pt x="12" y="133"/>
                  </a:lnTo>
                  <a:lnTo>
                    <a:pt x="12" y="127"/>
                  </a:lnTo>
                  <a:lnTo>
                    <a:pt x="12" y="119"/>
                  </a:lnTo>
                  <a:lnTo>
                    <a:pt x="12" y="113"/>
                  </a:lnTo>
                  <a:lnTo>
                    <a:pt x="6" y="113"/>
                  </a:lnTo>
                  <a:lnTo>
                    <a:pt x="6" y="106"/>
                  </a:lnTo>
                  <a:lnTo>
                    <a:pt x="6" y="100"/>
                  </a:lnTo>
                  <a:lnTo>
                    <a:pt x="6" y="92"/>
                  </a:lnTo>
                  <a:lnTo>
                    <a:pt x="6" y="80"/>
                  </a:lnTo>
                  <a:lnTo>
                    <a:pt x="6" y="65"/>
                  </a:lnTo>
                  <a:lnTo>
                    <a:pt x="0" y="65"/>
                  </a:lnTo>
                  <a:lnTo>
                    <a:pt x="0" y="59"/>
                  </a:lnTo>
                  <a:lnTo>
                    <a:pt x="6" y="47"/>
                  </a:lnTo>
                  <a:lnTo>
                    <a:pt x="6" y="39"/>
                  </a:lnTo>
                  <a:lnTo>
                    <a:pt x="6" y="33"/>
                  </a:lnTo>
                  <a:lnTo>
                    <a:pt x="6" y="24"/>
                  </a:lnTo>
                  <a:lnTo>
                    <a:pt x="6" y="18"/>
                  </a:lnTo>
                  <a:lnTo>
                    <a:pt x="6" y="12"/>
                  </a:lnTo>
                  <a:lnTo>
                    <a:pt x="12" y="0"/>
                  </a:lnTo>
                  <a:lnTo>
                    <a:pt x="20" y="0"/>
                  </a:lnTo>
                  <a:lnTo>
                    <a:pt x="27" y="0"/>
                  </a:lnTo>
                  <a:lnTo>
                    <a:pt x="66" y="18"/>
                  </a:lnTo>
                  <a:lnTo>
                    <a:pt x="66" y="24"/>
                  </a:lnTo>
                  <a:lnTo>
                    <a:pt x="72" y="33"/>
                  </a:lnTo>
                  <a:lnTo>
                    <a:pt x="72" y="39"/>
                  </a:lnTo>
                  <a:lnTo>
                    <a:pt x="72" y="47"/>
                  </a:lnTo>
                  <a:lnTo>
                    <a:pt x="72" y="53"/>
                  </a:lnTo>
                  <a:lnTo>
                    <a:pt x="78" y="59"/>
                  </a:lnTo>
                  <a:lnTo>
                    <a:pt x="78" y="65"/>
                  </a:lnTo>
                  <a:lnTo>
                    <a:pt x="84" y="74"/>
                  </a:lnTo>
                  <a:lnTo>
                    <a:pt x="104" y="113"/>
                  </a:lnTo>
                  <a:lnTo>
                    <a:pt x="104" y="119"/>
                  </a:lnTo>
                  <a:lnTo>
                    <a:pt x="104" y="127"/>
                  </a:lnTo>
                  <a:lnTo>
                    <a:pt x="111" y="133"/>
                  </a:lnTo>
                  <a:lnTo>
                    <a:pt x="111" y="139"/>
                  </a:lnTo>
                  <a:lnTo>
                    <a:pt x="111" y="147"/>
                  </a:lnTo>
                  <a:lnTo>
                    <a:pt x="111" y="154"/>
                  </a:lnTo>
                  <a:lnTo>
                    <a:pt x="111" y="160"/>
                  </a:lnTo>
                  <a:lnTo>
                    <a:pt x="111" y="168"/>
                  </a:lnTo>
                  <a:lnTo>
                    <a:pt x="111" y="174"/>
                  </a:lnTo>
                  <a:lnTo>
                    <a:pt x="111" y="180"/>
                  </a:lnTo>
                  <a:lnTo>
                    <a:pt x="111" y="201"/>
                  </a:lnTo>
                  <a:lnTo>
                    <a:pt x="111" y="207"/>
                  </a:lnTo>
                  <a:lnTo>
                    <a:pt x="104" y="213"/>
                  </a:lnTo>
                  <a:lnTo>
                    <a:pt x="98" y="2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3" name="Group 707"/>
          <p:cNvGrpSpPr>
            <a:grpSpLocks/>
          </p:cNvGrpSpPr>
          <p:nvPr/>
        </p:nvGrpSpPr>
        <p:grpSpPr bwMode="auto">
          <a:xfrm>
            <a:off x="781050" y="2733675"/>
            <a:ext cx="5157788" cy="3049588"/>
            <a:chOff x="492" y="1722"/>
            <a:chExt cx="3249" cy="1921"/>
          </a:xfrm>
        </p:grpSpPr>
        <p:sp>
          <p:nvSpPr>
            <p:cNvPr id="75803" name="Line 708"/>
            <p:cNvSpPr>
              <a:spLocks noChangeShapeType="1"/>
            </p:cNvSpPr>
            <p:nvPr/>
          </p:nvSpPr>
          <p:spPr bwMode="auto">
            <a:xfrm flipV="1">
              <a:off x="2901" y="3098"/>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4" name="Rectangle 709"/>
            <p:cNvSpPr>
              <a:spLocks noChangeArrowheads="1"/>
            </p:cNvSpPr>
            <p:nvPr/>
          </p:nvSpPr>
          <p:spPr bwMode="auto">
            <a:xfrm>
              <a:off x="1259" y="1935"/>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5" name="Line 710"/>
            <p:cNvSpPr>
              <a:spLocks noChangeShapeType="1"/>
            </p:cNvSpPr>
            <p:nvPr/>
          </p:nvSpPr>
          <p:spPr bwMode="auto">
            <a:xfrm flipH="1" flipV="1">
              <a:off x="3372" y="1835"/>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6" name="Rectangle 711"/>
            <p:cNvSpPr>
              <a:spLocks noChangeArrowheads="1"/>
            </p:cNvSpPr>
            <p:nvPr/>
          </p:nvSpPr>
          <p:spPr bwMode="auto">
            <a:xfrm>
              <a:off x="3374" y="1837"/>
              <a:ext cx="9"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7" name="Rectangle 712"/>
            <p:cNvSpPr>
              <a:spLocks noChangeArrowheads="1"/>
            </p:cNvSpPr>
            <p:nvPr/>
          </p:nvSpPr>
          <p:spPr bwMode="auto">
            <a:xfrm>
              <a:off x="1191" y="2064"/>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8" name="Line 713"/>
            <p:cNvSpPr>
              <a:spLocks noChangeShapeType="1"/>
            </p:cNvSpPr>
            <p:nvPr/>
          </p:nvSpPr>
          <p:spPr bwMode="auto">
            <a:xfrm flipH="1" flipV="1">
              <a:off x="2899" y="3098"/>
              <a:ext cx="26"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9" name="Line 714"/>
            <p:cNvSpPr>
              <a:spLocks noChangeShapeType="1"/>
            </p:cNvSpPr>
            <p:nvPr/>
          </p:nvSpPr>
          <p:spPr bwMode="auto">
            <a:xfrm flipH="1" flipV="1">
              <a:off x="2905" y="3075"/>
              <a:ext cx="45"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0" name="Line 715"/>
            <p:cNvSpPr>
              <a:spLocks noChangeShapeType="1"/>
            </p:cNvSpPr>
            <p:nvPr/>
          </p:nvSpPr>
          <p:spPr bwMode="auto">
            <a:xfrm flipH="1" flipV="1">
              <a:off x="2925" y="3059"/>
              <a:ext cx="25"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1" name="Freeform 716"/>
            <p:cNvSpPr>
              <a:spLocks/>
            </p:cNvSpPr>
            <p:nvPr/>
          </p:nvSpPr>
          <p:spPr bwMode="auto">
            <a:xfrm>
              <a:off x="2895" y="3044"/>
              <a:ext cx="61" cy="76"/>
            </a:xfrm>
            <a:custGeom>
              <a:avLst/>
              <a:gdLst>
                <a:gd name="T0" fmla="*/ 30 w 61"/>
                <a:gd name="T1" fmla="*/ 68 h 76"/>
                <a:gd name="T2" fmla="*/ 24 w 61"/>
                <a:gd name="T3" fmla="*/ 68 h 76"/>
                <a:gd name="T4" fmla="*/ 18 w 61"/>
                <a:gd name="T5" fmla="*/ 76 h 76"/>
                <a:gd name="T6" fmla="*/ 18 w 61"/>
                <a:gd name="T7" fmla="*/ 68 h 76"/>
                <a:gd name="T8" fmla="*/ 12 w 61"/>
                <a:gd name="T9" fmla="*/ 68 h 76"/>
                <a:gd name="T10" fmla="*/ 6 w 61"/>
                <a:gd name="T11" fmla="*/ 68 h 76"/>
                <a:gd name="T12" fmla="*/ 0 w 61"/>
                <a:gd name="T13" fmla="*/ 68 h 76"/>
                <a:gd name="T14" fmla="*/ 6 w 61"/>
                <a:gd name="T15" fmla="*/ 54 h 76"/>
                <a:gd name="T16" fmla="*/ 12 w 61"/>
                <a:gd name="T17" fmla="*/ 54 h 76"/>
                <a:gd name="T18" fmla="*/ 18 w 61"/>
                <a:gd name="T19" fmla="*/ 54 h 76"/>
                <a:gd name="T20" fmla="*/ 18 w 61"/>
                <a:gd name="T21" fmla="*/ 45 h 76"/>
                <a:gd name="T22" fmla="*/ 18 w 61"/>
                <a:gd name="T23" fmla="*/ 37 h 76"/>
                <a:gd name="T24" fmla="*/ 12 w 61"/>
                <a:gd name="T25" fmla="*/ 31 h 76"/>
                <a:gd name="T26" fmla="*/ 18 w 61"/>
                <a:gd name="T27" fmla="*/ 23 h 76"/>
                <a:gd name="T28" fmla="*/ 12 w 61"/>
                <a:gd name="T29" fmla="*/ 23 h 76"/>
                <a:gd name="T30" fmla="*/ 18 w 61"/>
                <a:gd name="T31" fmla="*/ 23 h 76"/>
                <a:gd name="T32" fmla="*/ 24 w 61"/>
                <a:gd name="T33" fmla="*/ 23 h 76"/>
                <a:gd name="T34" fmla="*/ 30 w 61"/>
                <a:gd name="T35" fmla="*/ 15 h 76"/>
                <a:gd name="T36" fmla="*/ 24 w 61"/>
                <a:gd name="T37" fmla="*/ 15 h 76"/>
                <a:gd name="T38" fmla="*/ 30 w 61"/>
                <a:gd name="T39" fmla="*/ 15 h 76"/>
                <a:gd name="T40" fmla="*/ 30 w 61"/>
                <a:gd name="T41" fmla="*/ 8 h 76"/>
                <a:gd name="T42" fmla="*/ 37 w 61"/>
                <a:gd name="T43" fmla="*/ 8 h 76"/>
                <a:gd name="T44" fmla="*/ 37 w 61"/>
                <a:gd name="T45" fmla="*/ 0 h 76"/>
                <a:gd name="T46" fmla="*/ 43 w 61"/>
                <a:gd name="T47" fmla="*/ 8 h 76"/>
                <a:gd name="T48" fmla="*/ 37 w 61"/>
                <a:gd name="T49" fmla="*/ 8 h 76"/>
                <a:gd name="T50" fmla="*/ 43 w 61"/>
                <a:gd name="T51" fmla="*/ 8 h 76"/>
                <a:gd name="T52" fmla="*/ 43 w 61"/>
                <a:gd name="T53" fmla="*/ 15 h 76"/>
                <a:gd name="T54" fmla="*/ 49 w 61"/>
                <a:gd name="T55" fmla="*/ 15 h 76"/>
                <a:gd name="T56" fmla="*/ 49 w 61"/>
                <a:gd name="T57" fmla="*/ 23 h 76"/>
                <a:gd name="T58" fmla="*/ 55 w 61"/>
                <a:gd name="T59" fmla="*/ 23 h 76"/>
                <a:gd name="T60" fmla="*/ 49 w 61"/>
                <a:gd name="T61" fmla="*/ 23 h 76"/>
                <a:gd name="T62" fmla="*/ 55 w 61"/>
                <a:gd name="T63" fmla="*/ 23 h 76"/>
                <a:gd name="T64" fmla="*/ 55 w 61"/>
                <a:gd name="T65" fmla="*/ 31 h 76"/>
                <a:gd name="T66" fmla="*/ 55 w 61"/>
                <a:gd name="T67" fmla="*/ 37 h 76"/>
                <a:gd name="T68" fmla="*/ 61 w 61"/>
                <a:gd name="T69" fmla="*/ 37 h 76"/>
                <a:gd name="T70" fmla="*/ 61 w 61"/>
                <a:gd name="T71" fmla="*/ 45 h 76"/>
                <a:gd name="T72" fmla="*/ 55 w 61"/>
                <a:gd name="T73" fmla="*/ 45 h 76"/>
                <a:gd name="T74" fmla="*/ 55 w 61"/>
                <a:gd name="T75" fmla="*/ 37 h 76"/>
                <a:gd name="T76" fmla="*/ 55 w 61"/>
                <a:gd name="T77" fmla="*/ 45 h 76"/>
                <a:gd name="T78" fmla="*/ 55 w 61"/>
                <a:gd name="T79" fmla="*/ 54 h 76"/>
                <a:gd name="T80" fmla="*/ 55 w 61"/>
                <a:gd name="T81" fmla="*/ 62 h 76"/>
                <a:gd name="T82" fmla="*/ 49 w 61"/>
                <a:gd name="T83" fmla="*/ 62 h 76"/>
                <a:gd name="T84" fmla="*/ 43 w 61"/>
                <a:gd name="T85" fmla="*/ 68 h 76"/>
                <a:gd name="T86" fmla="*/ 37 w 61"/>
                <a:gd name="T87" fmla="*/ 68 h 76"/>
                <a:gd name="T88" fmla="*/ 30 w 61"/>
                <a:gd name="T89" fmla="*/ 68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
                <a:gd name="T136" fmla="*/ 0 h 76"/>
                <a:gd name="T137" fmla="*/ 61 w 61"/>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 h="76">
                  <a:moveTo>
                    <a:pt x="30" y="68"/>
                  </a:moveTo>
                  <a:lnTo>
                    <a:pt x="24" y="68"/>
                  </a:lnTo>
                  <a:lnTo>
                    <a:pt x="18" y="76"/>
                  </a:lnTo>
                  <a:lnTo>
                    <a:pt x="18" y="68"/>
                  </a:lnTo>
                  <a:lnTo>
                    <a:pt x="12" y="68"/>
                  </a:lnTo>
                  <a:lnTo>
                    <a:pt x="6" y="68"/>
                  </a:lnTo>
                  <a:lnTo>
                    <a:pt x="0" y="68"/>
                  </a:lnTo>
                  <a:lnTo>
                    <a:pt x="6" y="54"/>
                  </a:lnTo>
                  <a:lnTo>
                    <a:pt x="12" y="54"/>
                  </a:lnTo>
                  <a:lnTo>
                    <a:pt x="18" y="54"/>
                  </a:lnTo>
                  <a:lnTo>
                    <a:pt x="18" y="45"/>
                  </a:lnTo>
                  <a:lnTo>
                    <a:pt x="18" y="37"/>
                  </a:lnTo>
                  <a:lnTo>
                    <a:pt x="12" y="31"/>
                  </a:lnTo>
                  <a:lnTo>
                    <a:pt x="18" y="23"/>
                  </a:lnTo>
                  <a:lnTo>
                    <a:pt x="12" y="23"/>
                  </a:lnTo>
                  <a:lnTo>
                    <a:pt x="18" y="23"/>
                  </a:lnTo>
                  <a:lnTo>
                    <a:pt x="24" y="23"/>
                  </a:lnTo>
                  <a:lnTo>
                    <a:pt x="30" y="15"/>
                  </a:lnTo>
                  <a:lnTo>
                    <a:pt x="24" y="15"/>
                  </a:lnTo>
                  <a:lnTo>
                    <a:pt x="30" y="15"/>
                  </a:lnTo>
                  <a:lnTo>
                    <a:pt x="30" y="8"/>
                  </a:lnTo>
                  <a:lnTo>
                    <a:pt x="37" y="8"/>
                  </a:lnTo>
                  <a:lnTo>
                    <a:pt x="37" y="0"/>
                  </a:lnTo>
                  <a:lnTo>
                    <a:pt x="43" y="8"/>
                  </a:lnTo>
                  <a:lnTo>
                    <a:pt x="37" y="8"/>
                  </a:lnTo>
                  <a:lnTo>
                    <a:pt x="43" y="8"/>
                  </a:lnTo>
                  <a:lnTo>
                    <a:pt x="43" y="15"/>
                  </a:lnTo>
                  <a:lnTo>
                    <a:pt x="49" y="15"/>
                  </a:lnTo>
                  <a:lnTo>
                    <a:pt x="49" y="23"/>
                  </a:lnTo>
                  <a:lnTo>
                    <a:pt x="55" y="23"/>
                  </a:lnTo>
                  <a:lnTo>
                    <a:pt x="49" y="23"/>
                  </a:lnTo>
                  <a:lnTo>
                    <a:pt x="55" y="23"/>
                  </a:lnTo>
                  <a:lnTo>
                    <a:pt x="55" y="31"/>
                  </a:lnTo>
                  <a:lnTo>
                    <a:pt x="55" y="37"/>
                  </a:lnTo>
                  <a:lnTo>
                    <a:pt x="61" y="37"/>
                  </a:lnTo>
                  <a:lnTo>
                    <a:pt x="61" y="45"/>
                  </a:lnTo>
                  <a:lnTo>
                    <a:pt x="55" y="45"/>
                  </a:lnTo>
                  <a:lnTo>
                    <a:pt x="55" y="37"/>
                  </a:lnTo>
                  <a:lnTo>
                    <a:pt x="55" y="45"/>
                  </a:lnTo>
                  <a:lnTo>
                    <a:pt x="55" y="54"/>
                  </a:lnTo>
                  <a:lnTo>
                    <a:pt x="55" y="62"/>
                  </a:lnTo>
                  <a:lnTo>
                    <a:pt x="49" y="62"/>
                  </a:lnTo>
                  <a:lnTo>
                    <a:pt x="43" y="68"/>
                  </a:lnTo>
                  <a:lnTo>
                    <a:pt x="37" y="68"/>
                  </a:lnTo>
                  <a:lnTo>
                    <a:pt x="30"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2" name="Rectangle 717"/>
            <p:cNvSpPr>
              <a:spLocks noChangeArrowheads="1"/>
            </p:cNvSpPr>
            <p:nvPr/>
          </p:nvSpPr>
          <p:spPr bwMode="auto">
            <a:xfrm>
              <a:off x="3456" y="3167"/>
              <a:ext cx="9"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3" name="Rectangle 718"/>
            <p:cNvSpPr>
              <a:spLocks noChangeArrowheads="1"/>
            </p:cNvSpPr>
            <p:nvPr/>
          </p:nvSpPr>
          <p:spPr bwMode="auto">
            <a:xfrm>
              <a:off x="3733" y="3635"/>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4" name="Freeform 719"/>
            <p:cNvSpPr>
              <a:spLocks/>
            </p:cNvSpPr>
            <p:nvPr/>
          </p:nvSpPr>
          <p:spPr bwMode="auto">
            <a:xfrm>
              <a:off x="3323" y="2134"/>
              <a:ext cx="6" cy="14"/>
            </a:xfrm>
            <a:custGeom>
              <a:avLst/>
              <a:gdLst>
                <a:gd name="T0" fmla="*/ 6 w 6"/>
                <a:gd name="T1" fmla="*/ 0 h 14"/>
                <a:gd name="T2" fmla="*/ 6 w 6"/>
                <a:gd name="T3" fmla="*/ 8 h 14"/>
                <a:gd name="T4" fmla="*/ 6 w 6"/>
                <a:gd name="T5" fmla="*/ 14 h 14"/>
                <a:gd name="T6" fmla="*/ 0 w 6"/>
                <a:gd name="T7" fmla="*/ 14 h 14"/>
                <a:gd name="T8" fmla="*/ 0 w 6"/>
                <a:gd name="T9" fmla="*/ 8 h 14"/>
                <a:gd name="T10" fmla="*/ 0 w 6"/>
                <a:gd name="T11" fmla="*/ 0 h 14"/>
                <a:gd name="T12" fmla="*/ 6 w 6"/>
                <a:gd name="T13" fmla="*/ 0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0"/>
                  </a:moveTo>
                  <a:lnTo>
                    <a:pt x="6" y="8"/>
                  </a:lnTo>
                  <a:lnTo>
                    <a:pt x="6" y="14"/>
                  </a:lnTo>
                  <a:lnTo>
                    <a:pt x="0" y="14"/>
                  </a:lnTo>
                  <a:lnTo>
                    <a:pt x="0" y="8"/>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5" name="Rectangle 720"/>
            <p:cNvSpPr>
              <a:spLocks noChangeArrowheads="1"/>
            </p:cNvSpPr>
            <p:nvPr/>
          </p:nvSpPr>
          <p:spPr bwMode="auto">
            <a:xfrm>
              <a:off x="2345" y="36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6" name="Line 721"/>
            <p:cNvSpPr>
              <a:spLocks noChangeShapeType="1"/>
            </p:cNvSpPr>
            <p:nvPr/>
          </p:nvSpPr>
          <p:spPr bwMode="auto">
            <a:xfrm flipH="1" flipV="1">
              <a:off x="2476" y="2386"/>
              <a:ext cx="19"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7" name="Freeform 722"/>
            <p:cNvSpPr>
              <a:spLocks/>
            </p:cNvSpPr>
            <p:nvPr/>
          </p:nvSpPr>
          <p:spPr bwMode="auto">
            <a:xfrm>
              <a:off x="2478" y="2386"/>
              <a:ext cx="17" cy="23"/>
            </a:xfrm>
            <a:custGeom>
              <a:avLst/>
              <a:gdLst>
                <a:gd name="T0" fmla="*/ 17 w 17"/>
                <a:gd name="T1" fmla="*/ 8 h 23"/>
                <a:gd name="T2" fmla="*/ 17 w 17"/>
                <a:gd name="T3" fmla="*/ 17 h 23"/>
                <a:gd name="T4" fmla="*/ 11 w 17"/>
                <a:gd name="T5" fmla="*/ 17 h 23"/>
                <a:gd name="T6" fmla="*/ 11 w 17"/>
                <a:gd name="T7" fmla="*/ 23 h 23"/>
                <a:gd name="T8" fmla="*/ 5 w 17"/>
                <a:gd name="T9" fmla="*/ 23 h 23"/>
                <a:gd name="T10" fmla="*/ 0 w 17"/>
                <a:gd name="T11" fmla="*/ 23 h 23"/>
                <a:gd name="T12" fmla="*/ 0 w 17"/>
                <a:gd name="T13" fmla="*/ 17 h 23"/>
                <a:gd name="T14" fmla="*/ 0 w 17"/>
                <a:gd name="T15" fmla="*/ 8 h 23"/>
                <a:gd name="T16" fmla="*/ 0 w 17"/>
                <a:gd name="T17" fmla="*/ 0 h 23"/>
                <a:gd name="T18" fmla="*/ 5 w 17"/>
                <a:gd name="T19" fmla="*/ 0 h 23"/>
                <a:gd name="T20" fmla="*/ 11 w 17"/>
                <a:gd name="T21" fmla="*/ 0 h 23"/>
                <a:gd name="T22" fmla="*/ 11 w 17"/>
                <a:gd name="T23" fmla="*/ 8 h 23"/>
                <a:gd name="T24" fmla="*/ 17 w 17"/>
                <a:gd name="T25" fmla="*/ 8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3"/>
                <a:gd name="T41" fmla="*/ 17 w 1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3">
                  <a:moveTo>
                    <a:pt x="17" y="8"/>
                  </a:moveTo>
                  <a:lnTo>
                    <a:pt x="17" y="17"/>
                  </a:lnTo>
                  <a:lnTo>
                    <a:pt x="11" y="17"/>
                  </a:lnTo>
                  <a:lnTo>
                    <a:pt x="11" y="23"/>
                  </a:lnTo>
                  <a:lnTo>
                    <a:pt x="5" y="23"/>
                  </a:lnTo>
                  <a:lnTo>
                    <a:pt x="0" y="23"/>
                  </a:lnTo>
                  <a:lnTo>
                    <a:pt x="0" y="17"/>
                  </a:lnTo>
                  <a:lnTo>
                    <a:pt x="0" y="8"/>
                  </a:lnTo>
                  <a:lnTo>
                    <a:pt x="0" y="0"/>
                  </a:lnTo>
                  <a:lnTo>
                    <a:pt x="5" y="0"/>
                  </a:lnTo>
                  <a:lnTo>
                    <a:pt x="11" y="0"/>
                  </a:lnTo>
                  <a:lnTo>
                    <a:pt x="11" y="8"/>
                  </a:lnTo>
                  <a:lnTo>
                    <a:pt x="1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8" name="Line 723"/>
            <p:cNvSpPr>
              <a:spLocks noChangeShapeType="1"/>
            </p:cNvSpPr>
            <p:nvPr/>
          </p:nvSpPr>
          <p:spPr bwMode="auto">
            <a:xfrm flipH="1" flipV="1">
              <a:off x="3506" y="1843"/>
              <a:ext cx="63" cy="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9" name="Line 724"/>
            <p:cNvSpPr>
              <a:spLocks noChangeShapeType="1"/>
            </p:cNvSpPr>
            <p:nvPr/>
          </p:nvSpPr>
          <p:spPr bwMode="auto">
            <a:xfrm flipH="1" flipV="1">
              <a:off x="3524" y="1827"/>
              <a:ext cx="51"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0" name="Freeform 725"/>
            <p:cNvSpPr>
              <a:spLocks/>
            </p:cNvSpPr>
            <p:nvPr/>
          </p:nvSpPr>
          <p:spPr bwMode="auto">
            <a:xfrm>
              <a:off x="3499" y="1820"/>
              <a:ext cx="76" cy="84"/>
            </a:xfrm>
            <a:custGeom>
              <a:avLst/>
              <a:gdLst>
                <a:gd name="T0" fmla="*/ 70 w 76"/>
                <a:gd name="T1" fmla="*/ 15 h 84"/>
                <a:gd name="T2" fmla="*/ 76 w 76"/>
                <a:gd name="T3" fmla="*/ 23 h 84"/>
                <a:gd name="T4" fmla="*/ 76 w 76"/>
                <a:gd name="T5" fmla="*/ 31 h 84"/>
                <a:gd name="T6" fmla="*/ 76 w 76"/>
                <a:gd name="T7" fmla="*/ 39 h 84"/>
                <a:gd name="T8" fmla="*/ 70 w 76"/>
                <a:gd name="T9" fmla="*/ 62 h 84"/>
                <a:gd name="T10" fmla="*/ 70 w 76"/>
                <a:gd name="T11" fmla="*/ 76 h 84"/>
                <a:gd name="T12" fmla="*/ 64 w 76"/>
                <a:gd name="T13" fmla="*/ 84 h 84"/>
                <a:gd name="T14" fmla="*/ 58 w 76"/>
                <a:gd name="T15" fmla="*/ 84 h 84"/>
                <a:gd name="T16" fmla="*/ 43 w 76"/>
                <a:gd name="T17" fmla="*/ 76 h 84"/>
                <a:gd name="T18" fmla="*/ 33 w 76"/>
                <a:gd name="T19" fmla="*/ 62 h 84"/>
                <a:gd name="T20" fmla="*/ 25 w 76"/>
                <a:gd name="T21" fmla="*/ 46 h 84"/>
                <a:gd name="T22" fmla="*/ 19 w 76"/>
                <a:gd name="T23" fmla="*/ 39 h 84"/>
                <a:gd name="T24" fmla="*/ 13 w 76"/>
                <a:gd name="T25" fmla="*/ 39 h 84"/>
                <a:gd name="T26" fmla="*/ 13 w 76"/>
                <a:gd name="T27" fmla="*/ 31 h 84"/>
                <a:gd name="T28" fmla="*/ 7 w 76"/>
                <a:gd name="T29" fmla="*/ 23 h 84"/>
                <a:gd name="T30" fmla="*/ 7 w 76"/>
                <a:gd name="T31" fmla="*/ 15 h 84"/>
                <a:gd name="T32" fmla="*/ 0 w 76"/>
                <a:gd name="T33" fmla="*/ 7 h 84"/>
                <a:gd name="T34" fmla="*/ 7 w 76"/>
                <a:gd name="T35" fmla="*/ 7 h 84"/>
                <a:gd name="T36" fmla="*/ 19 w 76"/>
                <a:gd name="T37" fmla="*/ 0 h 84"/>
                <a:gd name="T38" fmla="*/ 33 w 76"/>
                <a:gd name="T39" fmla="*/ 7 h 84"/>
                <a:gd name="T40" fmla="*/ 43 w 76"/>
                <a:gd name="T41" fmla="*/ 7 h 84"/>
                <a:gd name="T42" fmla="*/ 64 w 76"/>
                <a:gd name="T43" fmla="*/ 15 h 84"/>
                <a:gd name="T44" fmla="*/ 70 w 76"/>
                <a:gd name="T45" fmla="*/ 15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
                <a:gd name="T70" fmla="*/ 0 h 84"/>
                <a:gd name="T71" fmla="*/ 76 w 76"/>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 h="84">
                  <a:moveTo>
                    <a:pt x="70" y="15"/>
                  </a:moveTo>
                  <a:lnTo>
                    <a:pt x="76" y="23"/>
                  </a:lnTo>
                  <a:lnTo>
                    <a:pt x="76" y="31"/>
                  </a:lnTo>
                  <a:lnTo>
                    <a:pt x="76" y="39"/>
                  </a:lnTo>
                  <a:lnTo>
                    <a:pt x="70" y="62"/>
                  </a:lnTo>
                  <a:lnTo>
                    <a:pt x="70" y="76"/>
                  </a:lnTo>
                  <a:lnTo>
                    <a:pt x="64" y="84"/>
                  </a:lnTo>
                  <a:lnTo>
                    <a:pt x="58" y="84"/>
                  </a:lnTo>
                  <a:lnTo>
                    <a:pt x="43" y="76"/>
                  </a:lnTo>
                  <a:lnTo>
                    <a:pt x="33" y="62"/>
                  </a:lnTo>
                  <a:lnTo>
                    <a:pt x="25" y="46"/>
                  </a:lnTo>
                  <a:lnTo>
                    <a:pt x="19" y="39"/>
                  </a:lnTo>
                  <a:lnTo>
                    <a:pt x="13" y="39"/>
                  </a:lnTo>
                  <a:lnTo>
                    <a:pt x="13" y="31"/>
                  </a:lnTo>
                  <a:lnTo>
                    <a:pt x="7" y="23"/>
                  </a:lnTo>
                  <a:lnTo>
                    <a:pt x="7" y="15"/>
                  </a:lnTo>
                  <a:lnTo>
                    <a:pt x="0" y="7"/>
                  </a:lnTo>
                  <a:lnTo>
                    <a:pt x="7" y="7"/>
                  </a:lnTo>
                  <a:lnTo>
                    <a:pt x="19" y="0"/>
                  </a:lnTo>
                  <a:lnTo>
                    <a:pt x="33" y="7"/>
                  </a:lnTo>
                  <a:lnTo>
                    <a:pt x="43" y="7"/>
                  </a:lnTo>
                  <a:lnTo>
                    <a:pt x="64" y="15"/>
                  </a:lnTo>
                  <a:lnTo>
                    <a:pt x="7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1" name="Line 726"/>
            <p:cNvSpPr>
              <a:spLocks noChangeShapeType="1"/>
            </p:cNvSpPr>
            <p:nvPr/>
          </p:nvSpPr>
          <p:spPr bwMode="auto">
            <a:xfrm flipH="1" flipV="1">
              <a:off x="2786" y="2401"/>
              <a:ext cx="25"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2" name="Line 727"/>
            <p:cNvSpPr>
              <a:spLocks noChangeShapeType="1"/>
            </p:cNvSpPr>
            <p:nvPr/>
          </p:nvSpPr>
          <p:spPr bwMode="auto">
            <a:xfrm flipH="1" flipV="1">
              <a:off x="2786" y="2364"/>
              <a:ext cx="43"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3" name="Line 728"/>
            <p:cNvSpPr>
              <a:spLocks noChangeShapeType="1"/>
            </p:cNvSpPr>
            <p:nvPr/>
          </p:nvSpPr>
          <p:spPr bwMode="auto">
            <a:xfrm flipH="1" flipV="1">
              <a:off x="2774" y="2331"/>
              <a:ext cx="88" cy="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4" name="Line 729"/>
            <p:cNvSpPr>
              <a:spLocks noChangeShapeType="1"/>
            </p:cNvSpPr>
            <p:nvPr/>
          </p:nvSpPr>
          <p:spPr bwMode="auto">
            <a:xfrm flipH="1" flipV="1">
              <a:off x="2768" y="2294"/>
              <a:ext cx="94"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5" name="Line 730"/>
            <p:cNvSpPr>
              <a:spLocks noChangeShapeType="1"/>
            </p:cNvSpPr>
            <p:nvPr/>
          </p:nvSpPr>
          <p:spPr bwMode="auto">
            <a:xfrm flipH="1" flipV="1">
              <a:off x="2722" y="2241"/>
              <a:ext cx="140"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6" name="Line 731"/>
            <p:cNvSpPr>
              <a:spLocks noChangeShapeType="1"/>
            </p:cNvSpPr>
            <p:nvPr/>
          </p:nvSpPr>
          <p:spPr bwMode="auto">
            <a:xfrm flipH="1" flipV="1">
              <a:off x="2710" y="2202"/>
              <a:ext cx="152" cy="1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7" name="Line 732"/>
            <p:cNvSpPr>
              <a:spLocks noChangeShapeType="1"/>
            </p:cNvSpPr>
            <p:nvPr/>
          </p:nvSpPr>
          <p:spPr bwMode="auto">
            <a:xfrm flipH="1" flipV="1">
              <a:off x="2692" y="2157"/>
              <a:ext cx="176"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8" name="Line 733"/>
            <p:cNvSpPr>
              <a:spLocks noChangeShapeType="1"/>
            </p:cNvSpPr>
            <p:nvPr/>
          </p:nvSpPr>
          <p:spPr bwMode="auto">
            <a:xfrm flipH="1" flipV="1">
              <a:off x="2692" y="2126"/>
              <a:ext cx="188"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9" name="Line 734"/>
            <p:cNvSpPr>
              <a:spLocks noChangeShapeType="1"/>
            </p:cNvSpPr>
            <p:nvPr/>
          </p:nvSpPr>
          <p:spPr bwMode="auto">
            <a:xfrm flipH="1" flipV="1">
              <a:off x="2704" y="2112"/>
              <a:ext cx="189"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0" name="Line 735"/>
            <p:cNvSpPr>
              <a:spLocks noChangeShapeType="1"/>
            </p:cNvSpPr>
            <p:nvPr/>
          </p:nvSpPr>
          <p:spPr bwMode="auto">
            <a:xfrm flipH="1" flipV="1">
              <a:off x="3044" y="2317"/>
              <a:ext cx="33"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1" name="Line 736"/>
            <p:cNvSpPr>
              <a:spLocks noChangeShapeType="1"/>
            </p:cNvSpPr>
            <p:nvPr/>
          </p:nvSpPr>
          <p:spPr bwMode="auto">
            <a:xfrm flipH="1" flipV="1">
              <a:off x="2975" y="2263"/>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2" name="Line 737"/>
            <p:cNvSpPr>
              <a:spLocks noChangeShapeType="1"/>
            </p:cNvSpPr>
            <p:nvPr/>
          </p:nvSpPr>
          <p:spPr bwMode="auto">
            <a:xfrm flipH="1" flipV="1">
              <a:off x="2735" y="2095"/>
              <a:ext cx="197"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3" name="Line 738"/>
            <p:cNvSpPr>
              <a:spLocks noChangeShapeType="1"/>
            </p:cNvSpPr>
            <p:nvPr/>
          </p:nvSpPr>
          <p:spPr bwMode="auto">
            <a:xfrm flipH="1" flipV="1">
              <a:off x="2761" y="2087"/>
              <a:ext cx="328" cy="2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4" name="Line 739"/>
            <p:cNvSpPr>
              <a:spLocks noChangeShapeType="1"/>
            </p:cNvSpPr>
            <p:nvPr/>
          </p:nvSpPr>
          <p:spPr bwMode="auto">
            <a:xfrm flipH="1" flipV="1">
              <a:off x="2768" y="2056"/>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5" name="Line 740"/>
            <p:cNvSpPr>
              <a:spLocks noChangeShapeType="1"/>
            </p:cNvSpPr>
            <p:nvPr/>
          </p:nvSpPr>
          <p:spPr bwMode="auto">
            <a:xfrm flipH="1" flipV="1">
              <a:off x="2774" y="2034"/>
              <a:ext cx="340" cy="2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6" name="Line 741"/>
            <p:cNvSpPr>
              <a:spLocks noChangeShapeType="1"/>
            </p:cNvSpPr>
            <p:nvPr/>
          </p:nvSpPr>
          <p:spPr bwMode="auto">
            <a:xfrm flipH="1" flipV="1">
              <a:off x="2786" y="2011"/>
              <a:ext cx="303" cy="2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7" name="Line 742"/>
            <p:cNvSpPr>
              <a:spLocks noChangeShapeType="1"/>
            </p:cNvSpPr>
            <p:nvPr/>
          </p:nvSpPr>
          <p:spPr bwMode="auto">
            <a:xfrm flipH="1" flipV="1">
              <a:off x="2780" y="1980"/>
              <a:ext cx="359" cy="2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8" name="Line 743"/>
            <p:cNvSpPr>
              <a:spLocks noChangeShapeType="1"/>
            </p:cNvSpPr>
            <p:nvPr/>
          </p:nvSpPr>
          <p:spPr bwMode="auto">
            <a:xfrm flipH="1" flipV="1">
              <a:off x="2786" y="1958"/>
              <a:ext cx="365" cy="2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9" name="Line 744"/>
            <p:cNvSpPr>
              <a:spLocks noChangeShapeType="1"/>
            </p:cNvSpPr>
            <p:nvPr/>
          </p:nvSpPr>
          <p:spPr bwMode="auto">
            <a:xfrm flipH="1" flipV="1">
              <a:off x="2792" y="1933"/>
              <a:ext cx="328"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0" name="Line 745"/>
            <p:cNvSpPr>
              <a:spLocks noChangeShapeType="1"/>
            </p:cNvSpPr>
            <p:nvPr/>
          </p:nvSpPr>
          <p:spPr bwMode="auto">
            <a:xfrm flipH="1" flipV="1">
              <a:off x="2798" y="1904"/>
              <a:ext cx="316"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1" name="Line 746"/>
            <p:cNvSpPr>
              <a:spLocks noChangeShapeType="1"/>
            </p:cNvSpPr>
            <p:nvPr/>
          </p:nvSpPr>
          <p:spPr bwMode="auto">
            <a:xfrm flipH="1" flipV="1">
              <a:off x="2874" y="1927"/>
              <a:ext cx="234" cy="1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2" name="Line 747"/>
            <p:cNvSpPr>
              <a:spLocks noChangeShapeType="1"/>
            </p:cNvSpPr>
            <p:nvPr/>
          </p:nvSpPr>
          <p:spPr bwMode="auto">
            <a:xfrm flipH="1" flipV="1">
              <a:off x="2932" y="1941"/>
              <a:ext cx="164"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3" name="Line 748"/>
            <p:cNvSpPr>
              <a:spLocks noChangeShapeType="1"/>
            </p:cNvSpPr>
            <p:nvPr/>
          </p:nvSpPr>
          <p:spPr bwMode="auto">
            <a:xfrm flipH="1" flipV="1">
              <a:off x="2981" y="1950"/>
              <a:ext cx="115" cy="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4" name="Line 749"/>
            <p:cNvSpPr>
              <a:spLocks noChangeShapeType="1"/>
            </p:cNvSpPr>
            <p:nvPr/>
          </p:nvSpPr>
          <p:spPr bwMode="auto">
            <a:xfrm flipH="1" flipV="1">
              <a:off x="3038" y="1958"/>
              <a:ext cx="58"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5" name="Freeform 750"/>
            <p:cNvSpPr>
              <a:spLocks/>
            </p:cNvSpPr>
            <p:nvPr/>
          </p:nvSpPr>
          <p:spPr bwMode="auto">
            <a:xfrm>
              <a:off x="2692" y="1896"/>
              <a:ext cx="473" cy="527"/>
            </a:xfrm>
            <a:custGeom>
              <a:avLst/>
              <a:gdLst>
                <a:gd name="T0" fmla="*/ 196 w 473"/>
                <a:gd name="T1" fmla="*/ 31 h 527"/>
                <a:gd name="T2" fmla="*/ 227 w 473"/>
                <a:gd name="T3" fmla="*/ 39 h 527"/>
                <a:gd name="T4" fmla="*/ 260 w 473"/>
                <a:gd name="T5" fmla="*/ 54 h 527"/>
                <a:gd name="T6" fmla="*/ 315 w 473"/>
                <a:gd name="T7" fmla="*/ 54 h 527"/>
                <a:gd name="T8" fmla="*/ 346 w 473"/>
                <a:gd name="T9" fmla="*/ 62 h 527"/>
                <a:gd name="T10" fmla="*/ 373 w 473"/>
                <a:gd name="T11" fmla="*/ 62 h 527"/>
                <a:gd name="T12" fmla="*/ 397 w 473"/>
                <a:gd name="T13" fmla="*/ 78 h 527"/>
                <a:gd name="T14" fmla="*/ 404 w 473"/>
                <a:gd name="T15" fmla="*/ 101 h 527"/>
                <a:gd name="T16" fmla="*/ 404 w 473"/>
                <a:gd name="T17" fmla="*/ 129 h 527"/>
                <a:gd name="T18" fmla="*/ 404 w 473"/>
                <a:gd name="T19" fmla="*/ 160 h 527"/>
                <a:gd name="T20" fmla="*/ 416 w 473"/>
                <a:gd name="T21" fmla="*/ 199 h 527"/>
                <a:gd name="T22" fmla="*/ 422 w 473"/>
                <a:gd name="T23" fmla="*/ 238 h 527"/>
                <a:gd name="T24" fmla="*/ 428 w 473"/>
                <a:gd name="T25" fmla="*/ 252 h 527"/>
                <a:gd name="T26" fmla="*/ 442 w 473"/>
                <a:gd name="T27" fmla="*/ 298 h 527"/>
                <a:gd name="T28" fmla="*/ 455 w 473"/>
                <a:gd name="T29" fmla="*/ 306 h 527"/>
                <a:gd name="T30" fmla="*/ 473 w 473"/>
                <a:gd name="T31" fmla="*/ 330 h 527"/>
                <a:gd name="T32" fmla="*/ 461 w 473"/>
                <a:gd name="T33" fmla="*/ 336 h 527"/>
                <a:gd name="T34" fmla="*/ 442 w 473"/>
                <a:gd name="T35" fmla="*/ 345 h 527"/>
                <a:gd name="T36" fmla="*/ 416 w 473"/>
                <a:gd name="T37" fmla="*/ 330 h 527"/>
                <a:gd name="T38" fmla="*/ 397 w 473"/>
                <a:gd name="T39" fmla="*/ 336 h 527"/>
                <a:gd name="T40" fmla="*/ 422 w 473"/>
                <a:gd name="T41" fmla="*/ 361 h 527"/>
                <a:gd name="T42" fmla="*/ 416 w 473"/>
                <a:gd name="T43" fmla="*/ 390 h 527"/>
                <a:gd name="T44" fmla="*/ 397 w 473"/>
                <a:gd name="T45" fmla="*/ 421 h 527"/>
                <a:gd name="T46" fmla="*/ 379 w 473"/>
                <a:gd name="T47" fmla="*/ 443 h 527"/>
                <a:gd name="T48" fmla="*/ 346 w 473"/>
                <a:gd name="T49" fmla="*/ 406 h 527"/>
                <a:gd name="T50" fmla="*/ 328 w 473"/>
                <a:gd name="T51" fmla="*/ 390 h 527"/>
                <a:gd name="T52" fmla="*/ 297 w 473"/>
                <a:gd name="T53" fmla="*/ 375 h 527"/>
                <a:gd name="T54" fmla="*/ 285 w 473"/>
                <a:gd name="T55" fmla="*/ 361 h 527"/>
                <a:gd name="T56" fmla="*/ 260 w 473"/>
                <a:gd name="T57" fmla="*/ 345 h 527"/>
                <a:gd name="T58" fmla="*/ 240 w 473"/>
                <a:gd name="T59" fmla="*/ 336 h 527"/>
                <a:gd name="T60" fmla="*/ 227 w 473"/>
                <a:gd name="T61" fmla="*/ 330 h 527"/>
                <a:gd name="T62" fmla="*/ 203 w 473"/>
                <a:gd name="T63" fmla="*/ 345 h 527"/>
                <a:gd name="T64" fmla="*/ 182 w 473"/>
                <a:gd name="T65" fmla="*/ 375 h 527"/>
                <a:gd name="T66" fmla="*/ 170 w 473"/>
                <a:gd name="T67" fmla="*/ 421 h 527"/>
                <a:gd name="T68" fmla="*/ 170 w 473"/>
                <a:gd name="T69" fmla="*/ 468 h 527"/>
                <a:gd name="T70" fmla="*/ 170 w 473"/>
                <a:gd name="T71" fmla="*/ 498 h 527"/>
                <a:gd name="T72" fmla="*/ 139 w 473"/>
                <a:gd name="T73" fmla="*/ 505 h 527"/>
                <a:gd name="T74" fmla="*/ 121 w 473"/>
                <a:gd name="T75" fmla="*/ 513 h 527"/>
                <a:gd name="T76" fmla="*/ 108 w 473"/>
                <a:gd name="T77" fmla="*/ 521 h 527"/>
                <a:gd name="T78" fmla="*/ 94 w 473"/>
                <a:gd name="T79" fmla="*/ 498 h 527"/>
                <a:gd name="T80" fmla="*/ 88 w 473"/>
                <a:gd name="T81" fmla="*/ 451 h 527"/>
                <a:gd name="T82" fmla="*/ 82 w 473"/>
                <a:gd name="T83" fmla="*/ 412 h 527"/>
                <a:gd name="T84" fmla="*/ 63 w 473"/>
                <a:gd name="T85" fmla="*/ 390 h 527"/>
                <a:gd name="T86" fmla="*/ 45 w 473"/>
                <a:gd name="T87" fmla="*/ 367 h 527"/>
                <a:gd name="T88" fmla="*/ 30 w 473"/>
                <a:gd name="T89" fmla="*/ 322 h 527"/>
                <a:gd name="T90" fmla="*/ 18 w 473"/>
                <a:gd name="T91" fmla="*/ 298 h 527"/>
                <a:gd name="T92" fmla="*/ 0 w 473"/>
                <a:gd name="T93" fmla="*/ 261 h 527"/>
                <a:gd name="T94" fmla="*/ 0 w 473"/>
                <a:gd name="T95" fmla="*/ 230 h 527"/>
                <a:gd name="T96" fmla="*/ 30 w 473"/>
                <a:gd name="T97" fmla="*/ 207 h 527"/>
                <a:gd name="T98" fmla="*/ 57 w 473"/>
                <a:gd name="T99" fmla="*/ 191 h 527"/>
                <a:gd name="T100" fmla="*/ 76 w 473"/>
                <a:gd name="T101" fmla="*/ 183 h 527"/>
                <a:gd name="T102" fmla="*/ 88 w 473"/>
                <a:gd name="T103" fmla="*/ 129 h 527"/>
                <a:gd name="T104" fmla="*/ 88 w 473"/>
                <a:gd name="T105" fmla="*/ 93 h 527"/>
                <a:gd name="T106" fmla="*/ 94 w 473"/>
                <a:gd name="T107" fmla="*/ 45 h 527"/>
                <a:gd name="T108" fmla="*/ 102 w 473"/>
                <a:gd name="T109" fmla="*/ 15 h 527"/>
                <a:gd name="T110" fmla="*/ 127 w 473"/>
                <a:gd name="T111" fmla="*/ 0 h 527"/>
                <a:gd name="T112" fmla="*/ 151 w 473"/>
                <a:gd name="T113" fmla="*/ 31 h 5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3"/>
                <a:gd name="T172" fmla="*/ 0 h 527"/>
                <a:gd name="T173" fmla="*/ 473 w 473"/>
                <a:gd name="T174" fmla="*/ 527 h 5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3" h="527">
                  <a:moveTo>
                    <a:pt x="164" y="39"/>
                  </a:moveTo>
                  <a:lnTo>
                    <a:pt x="170" y="39"/>
                  </a:lnTo>
                  <a:lnTo>
                    <a:pt x="182" y="31"/>
                  </a:lnTo>
                  <a:lnTo>
                    <a:pt x="196" y="31"/>
                  </a:lnTo>
                  <a:lnTo>
                    <a:pt x="203" y="39"/>
                  </a:lnTo>
                  <a:lnTo>
                    <a:pt x="209" y="39"/>
                  </a:lnTo>
                  <a:lnTo>
                    <a:pt x="221" y="39"/>
                  </a:lnTo>
                  <a:lnTo>
                    <a:pt x="227" y="39"/>
                  </a:lnTo>
                  <a:lnTo>
                    <a:pt x="233" y="45"/>
                  </a:lnTo>
                  <a:lnTo>
                    <a:pt x="246" y="45"/>
                  </a:lnTo>
                  <a:lnTo>
                    <a:pt x="252" y="45"/>
                  </a:lnTo>
                  <a:lnTo>
                    <a:pt x="260" y="54"/>
                  </a:lnTo>
                  <a:lnTo>
                    <a:pt x="285" y="54"/>
                  </a:lnTo>
                  <a:lnTo>
                    <a:pt x="297" y="45"/>
                  </a:lnTo>
                  <a:lnTo>
                    <a:pt x="303" y="45"/>
                  </a:lnTo>
                  <a:lnTo>
                    <a:pt x="315" y="54"/>
                  </a:lnTo>
                  <a:lnTo>
                    <a:pt x="322" y="62"/>
                  </a:lnTo>
                  <a:lnTo>
                    <a:pt x="328" y="62"/>
                  </a:lnTo>
                  <a:lnTo>
                    <a:pt x="340" y="62"/>
                  </a:lnTo>
                  <a:lnTo>
                    <a:pt x="346" y="62"/>
                  </a:lnTo>
                  <a:lnTo>
                    <a:pt x="354" y="62"/>
                  </a:lnTo>
                  <a:lnTo>
                    <a:pt x="360" y="54"/>
                  </a:lnTo>
                  <a:lnTo>
                    <a:pt x="367" y="54"/>
                  </a:lnTo>
                  <a:lnTo>
                    <a:pt x="373" y="62"/>
                  </a:lnTo>
                  <a:lnTo>
                    <a:pt x="373" y="70"/>
                  </a:lnTo>
                  <a:lnTo>
                    <a:pt x="379" y="62"/>
                  </a:lnTo>
                  <a:lnTo>
                    <a:pt x="391" y="70"/>
                  </a:lnTo>
                  <a:lnTo>
                    <a:pt x="397" y="78"/>
                  </a:lnTo>
                  <a:lnTo>
                    <a:pt x="397" y="84"/>
                  </a:lnTo>
                  <a:lnTo>
                    <a:pt x="404" y="84"/>
                  </a:lnTo>
                  <a:lnTo>
                    <a:pt x="404" y="93"/>
                  </a:lnTo>
                  <a:lnTo>
                    <a:pt x="404" y="101"/>
                  </a:lnTo>
                  <a:lnTo>
                    <a:pt x="404" y="107"/>
                  </a:lnTo>
                  <a:lnTo>
                    <a:pt x="404" y="115"/>
                  </a:lnTo>
                  <a:lnTo>
                    <a:pt x="404" y="123"/>
                  </a:lnTo>
                  <a:lnTo>
                    <a:pt x="404" y="129"/>
                  </a:lnTo>
                  <a:lnTo>
                    <a:pt x="404" y="138"/>
                  </a:lnTo>
                  <a:lnTo>
                    <a:pt x="404" y="146"/>
                  </a:lnTo>
                  <a:lnTo>
                    <a:pt x="404" y="154"/>
                  </a:lnTo>
                  <a:lnTo>
                    <a:pt x="404" y="160"/>
                  </a:lnTo>
                  <a:lnTo>
                    <a:pt x="410" y="168"/>
                  </a:lnTo>
                  <a:lnTo>
                    <a:pt x="410" y="183"/>
                  </a:lnTo>
                  <a:lnTo>
                    <a:pt x="416" y="191"/>
                  </a:lnTo>
                  <a:lnTo>
                    <a:pt x="416" y="199"/>
                  </a:lnTo>
                  <a:lnTo>
                    <a:pt x="416" y="207"/>
                  </a:lnTo>
                  <a:lnTo>
                    <a:pt x="416" y="222"/>
                  </a:lnTo>
                  <a:lnTo>
                    <a:pt x="422" y="230"/>
                  </a:lnTo>
                  <a:lnTo>
                    <a:pt x="422" y="238"/>
                  </a:lnTo>
                  <a:lnTo>
                    <a:pt x="428" y="238"/>
                  </a:lnTo>
                  <a:lnTo>
                    <a:pt x="428" y="244"/>
                  </a:lnTo>
                  <a:lnTo>
                    <a:pt x="434" y="252"/>
                  </a:lnTo>
                  <a:lnTo>
                    <a:pt x="428" y="252"/>
                  </a:lnTo>
                  <a:lnTo>
                    <a:pt x="428" y="269"/>
                  </a:lnTo>
                  <a:lnTo>
                    <a:pt x="428" y="283"/>
                  </a:lnTo>
                  <a:lnTo>
                    <a:pt x="442" y="291"/>
                  </a:lnTo>
                  <a:lnTo>
                    <a:pt x="442" y="298"/>
                  </a:lnTo>
                  <a:lnTo>
                    <a:pt x="442" y="291"/>
                  </a:lnTo>
                  <a:lnTo>
                    <a:pt x="449" y="291"/>
                  </a:lnTo>
                  <a:lnTo>
                    <a:pt x="455" y="298"/>
                  </a:lnTo>
                  <a:lnTo>
                    <a:pt x="455" y="306"/>
                  </a:lnTo>
                  <a:lnTo>
                    <a:pt x="455" y="314"/>
                  </a:lnTo>
                  <a:lnTo>
                    <a:pt x="467" y="322"/>
                  </a:lnTo>
                  <a:lnTo>
                    <a:pt x="467" y="330"/>
                  </a:lnTo>
                  <a:lnTo>
                    <a:pt x="473" y="330"/>
                  </a:lnTo>
                  <a:lnTo>
                    <a:pt x="473" y="336"/>
                  </a:lnTo>
                  <a:lnTo>
                    <a:pt x="467" y="336"/>
                  </a:lnTo>
                  <a:lnTo>
                    <a:pt x="467" y="345"/>
                  </a:lnTo>
                  <a:lnTo>
                    <a:pt x="461" y="336"/>
                  </a:lnTo>
                  <a:lnTo>
                    <a:pt x="455" y="336"/>
                  </a:lnTo>
                  <a:lnTo>
                    <a:pt x="449" y="336"/>
                  </a:lnTo>
                  <a:lnTo>
                    <a:pt x="449" y="345"/>
                  </a:lnTo>
                  <a:lnTo>
                    <a:pt x="442" y="345"/>
                  </a:lnTo>
                  <a:lnTo>
                    <a:pt x="434" y="336"/>
                  </a:lnTo>
                  <a:lnTo>
                    <a:pt x="428" y="336"/>
                  </a:lnTo>
                  <a:lnTo>
                    <a:pt x="422" y="336"/>
                  </a:lnTo>
                  <a:lnTo>
                    <a:pt x="416" y="330"/>
                  </a:lnTo>
                  <a:lnTo>
                    <a:pt x="397" y="330"/>
                  </a:lnTo>
                  <a:lnTo>
                    <a:pt x="391" y="330"/>
                  </a:lnTo>
                  <a:lnTo>
                    <a:pt x="397" y="330"/>
                  </a:lnTo>
                  <a:lnTo>
                    <a:pt x="397" y="336"/>
                  </a:lnTo>
                  <a:lnTo>
                    <a:pt x="404" y="345"/>
                  </a:lnTo>
                  <a:lnTo>
                    <a:pt x="410" y="353"/>
                  </a:lnTo>
                  <a:lnTo>
                    <a:pt x="416" y="361"/>
                  </a:lnTo>
                  <a:lnTo>
                    <a:pt x="422" y="361"/>
                  </a:lnTo>
                  <a:lnTo>
                    <a:pt x="422" y="367"/>
                  </a:lnTo>
                  <a:lnTo>
                    <a:pt x="422" y="375"/>
                  </a:lnTo>
                  <a:lnTo>
                    <a:pt x="422" y="384"/>
                  </a:lnTo>
                  <a:lnTo>
                    <a:pt x="416" y="390"/>
                  </a:lnTo>
                  <a:lnTo>
                    <a:pt x="410" y="390"/>
                  </a:lnTo>
                  <a:lnTo>
                    <a:pt x="410" y="398"/>
                  </a:lnTo>
                  <a:lnTo>
                    <a:pt x="404" y="398"/>
                  </a:lnTo>
                  <a:lnTo>
                    <a:pt x="397" y="421"/>
                  </a:lnTo>
                  <a:lnTo>
                    <a:pt x="391" y="429"/>
                  </a:lnTo>
                  <a:lnTo>
                    <a:pt x="391" y="443"/>
                  </a:lnTo>
                  <a:lnTo>
                    <a:pt x="385" y="443"/>
                  </a:lnTo>
                  <a:lnTo>
                    <a:pt x="379" y="443"/>
                  </a:lnTo>
                  <a:lnTo>
                    <a:pt x="373" y="443"/>
                  </a:lnTo>
                  <a:lnTo>
                    <a:pt x="354" y="421"/>
                  </a:lnTo>
                  <a:lnTo>
                    <a:pt x="354" y="412"/>
                  </a:lnTo>
                  <a:lnTo>
                    <a:pt x="346" y="406"/>
                  </a:lnTo>
                  <a:lnTo>
                    <a:pt x="340" y="406"/>
                  </a:lnTo>
                  <a:lnTo>
                    <a:pt x="340" y="398"/>
                  </a:lnTo>
                  <a:lnTo>
                    <a:pt x="334" y="398"/>
                  </a:lnTo>
                  <a:lnTo>
                    <a:pt x="328" y="390"/>
                  </a:lnTo>
                  <a:lnTo>
                    <a:pt x="322" y="384"/>
                  </a:lnTo>
                  <a:lnTo>
                    <a:pt x="315" y="375"/>
                  </a:lnTo>
                  <a:lnTo>
                    <a:pt x="303" y="375"/>
                  </a:lnTo>
                  <a:lnTo>
                    <a:pt x="297" y="375"/>
                  </a:lnTo>
                  <a:lnTo>
                    <a:pt x="291" y="375"/>
                  </a:lnTo>
                  <a:lnTo>
                    <a:pt x="285" y="375"/>
                  </a:lnTo>
                  <a:lnTo>
                    <a:pt x="285" y="367"/>
                  </a:lnTo>
                  <a:lnTo>
                    <a:pt x="285" y="361"/>
                  </a:lnTo>
                  <a:lnTo>
                    <a:pt x="276" y="361"/>
                  </a:lnTo>
                  <a:lnTo>
                    <a:pt x="270" y="353"/>
                  </a:lnTo>
                  <a:lnTo>
                    <a:pt x="266" y="345"/>
                  </a:lnTo>
                  <a:lnTo>
                    <a:pt x="260" y="345"/>
                  </a:lnTo>
                  <a:lnTo>
                    <a:pt x="260" y="336"/>
                  </a:lnTo>
                  <a:lnTo>
                    <a:pt x="252" y="336"/>
                  </a:lnTo>
                  <a:lnTo>
                    <a:pt x="246" y="336"/>
                  </a:lnTo>
                  <a:lnTo>
                    <a:pt x="240" y="336"/>
                  </a:lnTo>
                  <a:lnTo>
                    <a:pt x="240" y="345"/>
                  </a:lnTo>
                  <a:lnTo>
                    <a:pt x="233" y="336"/>
                  </a:lnTo>
                  <a:lnTo>
                    <a:pt x="227" y="336"/>
                  </a:lnTo>
                  <a:lnTo>
                    <a:pt x="227" y="330"/>
                  </a:lnTo>
                  <a:lnTo>
                    <a:pt x="215" y="336"/>
                  </a:lnTo>
                  <a:lnTo>
                    <a:pt x="209" y="330"/>
                  </a:lnTo>
                  <a:lnTo>
                    <a:pt x="203" y="336"/>
                  </a:lnTo>
                  <a:lnTo>
                    <a:pt x="203" y="345"/>
                  </a:lnTo>
                  <a:lnTo>
                    <a:pt x="196" y="353"/>
                  </a:lnTo>
                  <a:lnTo>
                    <a:pt x="188" y="367"/>
                  </a:lnTo>
                  <a:lnTo>
                    <a:pt x="188" y="375"/>
                  </a:lnTo>
                  <a:lnTo>
                    <a:pt x="182" y="375"/>
                  </a:lnTo>
                  <a:lnTo>
                    <a:pt x="176" y="384"/>
                  </a:lnTo>
                  <a:lnTo>
                    <a:pt x="170" y="398"/>
                  </a:lnTo>
                  <a:lnTo>
                    <a:pt x="170" y="406"/>
                  </a:lnTo>
                  <a:lnTo>
                    <a:pt x="170" y="421"/>
                  </a:lnTo>
                  <a:lnTo>
                    <a:pt x="170" y="429"/>
                  </a:lnTo>
                  <a:lnTo>
                    <a:pt x="164" y="451"/>
                  </a:lnTo>
                  <a:lnTo>
                    <a:pt x="170" y="459"/>
                  </a:lnTo>
                  <a:lnTo>
                    <a:pt x="170" y="468"/>
                  </a:lnTo>
                  <a:lnTo>
                    <a:pt x="170" y="476"/>
                  </a:lnTo>
                  <a:lnTo>
                    <a:pt x="170" y="482"/>
                  </a:lnTo>
                  <a:lnTo>
                    <a:pt x="170" y="490"/>
                  </a:lnTo>
                  <a:lnTo>
                    <a:pt x="170" y="498"/>
                  </a:lnTo>
                  <a:lnTo>
                    <a:pt x="164" y="498"/>
                  </a:lnTo>
                  <a:lnTo>
                    <a:pt x="151" y="505"/>
                  </a:lnTo>
                  <a:lnTo>
                    <a:pt x="145" y="505"/>
                  </a:lnTo>
                  <a:lnTo>
                    <a:pt x="139" y="505"/>
                  </a:lnTo>
                  <a:lnTo>
                    <a:pt x="133" y="513"/>
                  </a:lnTo>
                  <a:lnTo>
                    <a:pt x="127" y="505"/>
                  </a:lnTo>
                  <a:lnTo>
                    <a:pt x="127" y="513"/>
                  </a:lnTo>
                  <a:lnTo>
                    <a:pt x="121" y="513"/>
                  </a:lnTo>
                  <a:lnTo>
                    <a:pt x="114" y="521"/>
                  </a:lnTo>
                  <a:lnTo>
                    <a:pt x="114" y="527"/>
                  </a:lnTo>
                  <a:lnTo>
                    <a:pt x="108" y="527"/>
                  </a:lnTo>
                  <a:lnTo>
                    <a:pt x="108" y="521"/>
                  </a:lnTo>
                  <a:lnTo>
                    <a:pt x="102" y="513"/>
                  </a:lnTo>
                  <a:lnTo>
                    <a:pt x="94" y="513"/>
                  </a:lnTo>
                  <a:lnTo>
                    <a:pt x="94" y="505"/>
                  </a:lnTo>
                  <a:lnTo>
                    <a:pt x="94" y="498"/>
                  </a:lnTo>
                  <a:lnTo>
                    <a:pt x="94" y="482"/>
                  </a:lnTo>
                  <a:lnTo>
                    <a:pt x="94" y="476"/>
                  </a:lnTo>
                  <a:lnTo>
                    <a:pt x="88" y="459"/>
                  </a:lnTo>
                  <a:lnTo>
                    <a:pt x="88" y="451"/>
                  </a:lnTo>
                  <a:lnTo>
                    <a:pt x="82" y="437"/>
                  </a:lnTo>
                  <a:lnTo>
                    <a:pt x="82" y="429"/>
                  </a:lnTo>
                  <a:lnTo>
                    <a:pt x="82" y="421"/>
                  </a:lnTo>
                  <a:lnTo>
                    <a:pt x="82" y="412"/>
                  </a:lnTo>
                  <a:lnTo>
                    <a:pt x="82" y="406"/>
                  </a:lnTo>
                  <a:lnTo>
                    <a:pt x="76" y="398"/>
                  </a:lnTo>
                  <a:lnTo>
                    <a:pt x="69" y="390"/>
                  </a:lnTo>
                  <a:lnTo>
                    <a:pt x="63" y="390"/>
                  </a:lnTo>
                  <a:lnTo>
                    <a:pt x="57" y="384"/>
                  </a:lnTo>
                  <a:lnTo>
                    <a:pt x="51" y="375"/>
                  </a:lnTo>
                  <a:lnTo>
                    <a:pt x="51" y="367"/>
                  </a:lnTo>
                  <a:lnTo>
                    <a:pt x="45" y="367"/>
                  </a:lnTo>
                  <a:lnTo>
                    <a:pt x="45" y="361"/>
                  </a:lnTo>
                  <a:lnTo>
                    <a:pt x="39" y="345"/>
                  </a:lnTo>
                  <a:lnTo>
                    <a:pt x="30" y="336"/>
                  </a:lnTo>
                  <a:lnTo>
                    <a:pt x="30" y="322"/>
                  </a:lnTo>
                  <a:lnTo>
                    <a:pt x="24" y="322"/>
                  </a:lnTo>
                  <a:lnTo>
                    <a:pt x="24" y="314"/>
                  </a:lnTo>
                  <a:lnTo>
                    <a:pt x="24" y="306"/>
                  </a:lnTo>
                  <a:lnTo>
                    <a:pt x="18" y="298"/>
                  </a:lnTo>
                  <a:lnTo>
                    <a:pt x="12" y="291"/>
                  </a:lnTo>
                  <a:lnTo>
                    <a:pt x="12" y="283"/>
                  </a:lnTo>
                  <a:lnTo>
                    <a:pt x="0" y="269"/>
                  </a:lnTo>
                  <a:lnTo>
                    <a:pt x="0" y="261"/>
                  </a:lnTo>
                  <a:lnTo>
                    <a:pt x="0" y="252"/>
                  </a:lnTo>
                  <a:lnTo>
                    <a:pt x="0" y="244"/>
                  </a:lnTo>
                  <a:lnTo>
                    <a:pt x="0" y="238"/>
                  </a:lnTo>
                  <a:lnTo>
                    <a:pt x="0" y="230"/>
                  </a:lnTo>
                  <a:lnTo>
                    <a:pt x="6" y="216"/>
                  </a:lnTo>
                  <a:lnTo>
                    <a:pt x="12" y="216"/>
                  </a:lnTo>
                  <a:lnTo>
                    <a:pt x="18" y="207"/>
                  </a:lnTo>
                  <a:lnTo>
                    <a:pt x="30" y="207"/>
                  </a:lnTo>
                  <a:lnTo>
                    <a:pt x="39" y="207"/>
                  </a:lnTo>
                  <a:lnTo>
                    <a:pt x="39" y="199"/>
                  </a:lnTo>
                  <a:lnTo>
                    <a:pt x="51" y="191"/>
                  </a:lnTo>
                  <a:lnTo>
                    <a:pt x="57" y="191"/>
                  </a:lnTo>
                  <a:lnTo>
                    <a:pt x="63" y="191"/>
                  </a:lnTo>
                  <a:lnTo>
                    <a:pt x="69" y="191"/>
                  </a:lnTo>
                  <a:lnTo>
                    <a:pt x="69" y="183"/>
                  </a:lnTo>
                  <a:lnTo>
                    <a:pt x="76" y="183"/>
                  </a:lnTo>
                  <a:lnTo>
                    <a:pt x="69" y="177"/>
                  </a:lnTo>
                  <a:lnTo>
                    <a:pt x="76" y="160"/>
                  </a:lnTo>
                  <a:lnTo>
                    <a:pt x="82" y="138"/>
                  </a:lnTo>
                  <a:lnTo>
                    <a:pt x="88" y="129"/>
                  </a:lnTo>
                  <a:lnTo>
                    <a:pt x="88" y="123"/>
                  </a:lnTo>
                  <a:lnTo>
                    <a:pt x="94" y="115"/>
                  </a:lnTo>
                  <a:lnTo>
                    <a:pt x="88" y="101"/>
                  </a:lnTo>
                  <a:lnTo>
                    <a:pt x="88" y="93"/>
                  </a:lnTo>
                  <a:lnTo>
                    <a:pt x="94" y="70"/>
                  </a:lnTo>
                  <a:lnTo>
                    <a:pt x="94" y="62"/>
                  </a:lnTo>
                  <a:lnTo>
                    <a:pt x="94" y="54"/>
                  </a:lnTo>
                  <a:lnTo>
                    <a:pt x="94" y="45"/>
                  </a:lnTo>
                  <a:lnTo>
                    <a:pt x="102" y="39"/>
                  </a:lnTo>
                  <a:lnTo>
                    <a:pt x="102" y="31"/>
                  </a:lnTo>
                  <a:lnTo>
                    <a:pt x="102" y="23"/>
                  </a:lnTo>
                  <a:lnTo>
                    <a:pt x="102" y="15"/>
                  </a:lnTo>
                  <a:lnTo>
                    <a:pt x="108" y="8"/>
                  </a:lnTo>
                  <a:lnTo>
                    <a:pt x="114" y="8"/>
                  </a:lnTo>
                  <a:lnTo>
                    <a:pt x="121" y="0"/>
                  </a:lnTo>
                  <a:lnTo>
                    <a:pt x="127" y="0"/>
                  </a:lnTo>
                  <a:lnTo>
                    <a:pt x="133" y="8"/>
                  </a:lnTo>
                  <a:lnTo>
                    <a:pt x="139" y="15"/>
                  </a:lnTo>
                  <a:lnTo>
                    <a:pt x="145" y="23"/>
                  </a:lnTo>
                  <a:lnTo>
                    <a:pt x="151" y="31"/>
                  </a:lnTo>
                  <a:lnTo>
                    <a:pt x="158" y="31"/>
                  </a:lnTo>
                  <a:lnTo>
                    <a:pt x="164" y="31"/>
                  </a:lnTo>
                  <a:lnTo>
                    <a:pt x="164" y="3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6" name="Line 751"/>
            <p:cNvSpPr>
              <a:spLocks noChangeShapeType="1"/>
            </p:cNvSpPr>
            <p:nvPr/>
          </p:nvSpPr>
          <p:spPr bwMode="auto">
            <a:xfrm flipH="1" flipV="1">
              <a:off x="3120" y="2960"/>
              <a:ext cx="76" cy="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7" name="Line 752"/>
            <p:cNvSpPr>
              <a:spLocks noChangeShapeType="1"/>
            </p:cNvSpPr>
            <p:nvPr/>
          </p:nvSpPr>
          <p:spPr bwMode="auto">
            <a:xfrm flipH="1" flipV="1">
              <a:off x="3102" y="2913"/>
              <a:ext cx="106"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8" name="Line 753"/>
            <p:cNvSpPr>
              <a:spLocks noChangeShapeType="1"/>
            </p:cNvSpPr>
            <p:nvPr/>
          </p:nvSpPr>
          <p:spPr bwMode="auto">
            <a:xfrm flipH="1" flipV="1">
              <a:off x="3071" y="2860"/>
              <a:ext cx="164"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9" name="Line 754"/>
            <p:cNvSpPr>
              <a:spLocks noChangeShapeType="1"/>
            </p:cNvSpPr>
            <p:nvPr/>
          </p:nvSpPr>
          <p:spPr bwMode="auto">
            <a:xfrm flipH="1" flipV="1">
              <a:off x="3071" y="2829"/>
              <a:ext cx="176" cy="1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0" name="Line 755"/>
            <p:cNvSpPr>
              <a:spLocks noChangeShapeType="1"/>
            </p:cNvSpPr>
            <p:nvPr/>
          </p:nvSpPr>
          <p:spPr bwMode="auto">
            <a:xfrm flipH="1" flipV="1">
              <a:off x="3071" y="2798"/>
              <a:ext cx="201" cy="1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1" name="Line 756"/>
            <p:cNvSpPr>
              <a:spLocks noChangeShapeType="1"/>
            </p:cNvSpPr>
            <p:nvPr/>
          </p:nvSpPr>
          <p:spPr bwMode="auto">
            <a:xfrm flipH="1" flipV="1">
              <a:off x="3083" y="2784"/>
              <a:ext cx="201"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2" name="Line 757"/>
            <p:cNvSpPr>
              <a:spLocks noChangeShapeType="1"/>
            </p:cNvSpPr>
            <p:nvPr/>
          </p:nvSpPr>
          <p:spPr bwMode="auto">
            <a:xfrm flipH="1" flipV="1">
              <a:off x="3096" y="2761"/>
              <a:ext cx="200" cy="1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3" name="Line 758"/>
            <p:cNvSpPr>
              <a:spLocks noChangeShapeType="1"/>
            </p:cNvSpPr>
            <p:nvPr/>
          </p:nvSpPr>
          <p:spPr bwMode="auto">
            <a:xfrm flipH="1" flipV="1">
              <a:off x="3096" y="2731"/>
              <a:ext cx="207" cy="1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4" name="Line 759"/>
            <p:cNvSpPr>
              <a:spLocks noChangeShapeType="1"/>
            </p:cNvSpPr>
            <p:nvPr/>
          </p:nvSpPr>
          <p:spPr bwMode="auto">
            <a:xfrm flipH="1" flipV="1">
              <a:off x="3089" y="2700"/>
              <a:ext cx="220" cy="1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5" name="Line 760"/>
            <p:cNvSpPr>
              <a:spLocks noChangeShapeType="1"/>
            </p:cNvSpPr>
            <p:nvPr/>
          </p:nvSpPr>
          <p:spPr bwMode="auto">
            <a:xfrm flipH="1" flipV="1">
              <a:off x="3077" y="2661"/>
              <a:ext cx="213" cy="1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6" name="Line 761"/>
            <p:cNvSpPr>
              <a:spLocks noChangeShapeType="1"/>
            </p:cNvSpPr>
            <p:nvPr/>
          </p:nvSpPr>
          <p:spPr bwMode="auto">
            <a:xfrm flipH="1" flipV="1">
              <a:off x="3184" y="2706"/>
              <a:ext cx="69"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7" name="Line 762"/>
            <p:cNvSpPr>
              <a:spLocks noChangeShapeType="1"/>
            </p:cNvSpPr>
            <p:nvPr/>
          </p:nvSpPr>
          <p:spPr bwMode="auto">
            <a:xfrm flipH="1" flipV="1">
              <a:off x="3077" y="2630"/>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8" name="Line 763"/>
            <p:cNvSpPr>
              <a:spLocks noChangeShapeType="1"/>
            </p:cNvSpPr>
            <p:nvPr/>
          </p:nvSpPr>
          <p:spPr bwMode="auto">
            <a:xfrm flipH="1" flipV="1">
              <a:off x="3083" y="2608"/>
              <a:ext cx="56"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9" name="Line 764"/>
            <p:cNvSpPr>
              <a:spLocks noChangeShapeType="1"/>
            </p:cNvSpPr>
            <p:nvPr/>
          </p:nvSpPr>
          <p:spPr bwMode="auto">
            <a:xfrm flipH="1" flipV="1">
              <a:off x="3096" y="2585"/>
              <a:ext cx="30" cy="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0" name="Freeform 765"/>
            <p:cNvSpPr>
              <a:spLocks/>
            </p:cNvSpPr>
            <p:nvPr/>
          </p:nvSpPr>
          <p:spPr bwMode="auto">
            <a:xfrm>
              <a:off x="3065" y="2585"/>
              <a:ext cx="244" cy="443"/>
            </a:xfrm>
            <a:custGeom>
              <a:avLst/>
              <a:gdLst>
                <a:gd name="T0" fmla="*/ 74 w 244"/>
                <a:gd name="T1" fmla="*/ 70 h 443"/>
                <a:gd name="T2" fmla="*/ 80 w 244"/>
                <a:gd name="T3" fmla="*/ 84 h 443"/>
                <a:gd name="T4" fmla="*/ 94 w 244"/>
                <a:gd name="T5" fmla="*/ 101 h 443"/>
                <a:gd name="T6" fmla="*/ 106 w 244"/>
                <a:gd name="T7" fmla="*/ 107 h 443"/>
                <a:gd name="T8" fmla="*/ 131 w 244"/>
                <a:gd name="T9" fmla="*/ 123 h 443"/>
                <a:gd name="T10" fmla="*/ 158 w 244"/>
                <a:gd name="T11" fmla="*/ 137 h 443"/>
                <a:gd name="T12" fmla="*/ 176 w 244"/>
                <a:gd name="T13" fmla="*/ 146 h 443"/>
                <a:gd name="T14" fmla="*/ 188 w 244"/>
                <a:gd name="T15" fmla="*/ 162 h 443"/>
                <a:gd name="T16" fmla="*/ 195 w 244"/>
                <a:gd name="T17" fmla="*/ 185 h 443"/>
                <a:gd name="T18" fmla="*/ 201 w 244"/>
                <a:gd name="T19" fmla="*/ 207 h 443"/>
                <a:gd name="T20" fmla="*/ 213 w 244"/>
                <a:gd name="T21" fmla="*/ 215 h 443"/>
                <a:gd name="T22" fmla="*/ 231 w 244"/>
                <a:gd name="T23" fmla="*/ 230 h 443"/>
                <a:gd name="T24" fmla="*/ 238 w 244"/>
                <a:gd name="T25" fmla="*/ 244 h 443"/>
                <a:gd name="T26" fmla="*/ 244 w 244"/>
                <a:gd name="T27" fmla="*/ 260 h 443"/>
                <a:gd name="T28" fmla="*/ 238 w 244"/>
                <a:gd name="T29" fmla="*/ 283 h 443"/>
                <a:gd name="T30" fmla="*/ 238 w 244"/>
                <a:gd name="T31" fmla="*/ 306 h 443"/>
                <a:gd name="T32" fmla="*/ 219 w 244"/>
                <a:gd name="T33" fmla="*/ 336 h 443"/>
                <a:gd name="T34" fmla="*/ 207 w 244"/>
                <a:gd name="T35" fmla="*/ 359 h 443"/>
                <a:gd name="T36" fmla="*/ 182 w 244"/>
                <a:gd name="T37" fmla="*/ 375 h 443"/>
                <a:gd name="T38" fmla="*/ 170 w 244"/>
                <a:gd name="T39" fmla="*/ 390 h 443"/>
                <a:gd name="T40" fmla="*/ 149 w 244"/>
                <a:gd name="T41" fmla="*/ 398 h 443"/>
                <a:gd name="T42" fmla="*/ 131 w 244"/>
                <a:gd name="T43" fmla="*/ 412 h 443"/>
                <a:gd name="T44" fmla="*/ 119 w 244"/>
                <a:gd name="T45" fmla="*/ 437 h 443"/>
                <a:gd name="T46" fmla="*/ 106 w 244"/>
                <a:gd name="T47" fmla="*/ 420 h 443"/>
                <a:gd name="T48" fmla="*/ 94 w 244"/>
                <a:gd name="T49" fmla="*/ 412 h 443"/>
                <a:gd name="T50" fmla="*/ 74 w 244"/>
                <a:gd name="T51" fmla="*/ 404 h 443"/>
                <a:gd name="T52" fmla="*/ 67 w 244"/>
                <a:gd name="T53" fmla="*/ 381 h 443"/>
                <a:gd name="T54" fmla="*/ 55 w 244"/>
                <a:gd name="T55" fmla="*/ 367 h 443"/>
                <a:gd name="T56" fmla="*/ 49 w 244"/>
                <a:gd name="T57" fmla="*/ 353 h 443"/>
                <a:gd name="T58" fmla="*/ 31 w 244"/>
                <a:gd name="T59" fmla="*/ 322 h 443"/>
                <a:gd name="T60" fmla="*/ 6 w 244"/>
                <a:gd name="T61" fmla="*/ 291 h 443"/>
                <a:gd name="T62" fmla="*/ 6 w 244"/>
                <a:gd name="T63" fmla="*/ 260 h 443"/>
                <a:gd name="T64" fmla="*/ 0 w 244"/>
                <a:gd name="T65" fmla="*/ 221 h 443"/>
                <a:gd name="T66" fmla="*/ 12 w 244"/>
                <a:gd name="T67" fmla="*/ 207 h 443"/>
                <a:gd name="T68" fmla="*/ 18 w 244"/>
                <a:gd name="T69" fmla="*/ 191 h 443"/>
                <a:gd name="T70" fmla="*/ 31 w 244"/>
                <a:gd name="T71" fmla="*/ 176 h 443"/>
                <a:gd name="T72" fmla="*/ 31 w 244"/>
                <a:gd name="T73" fmla="*/ 146 h 443"/>
                <a:gd name="T74" fmla="*/ 24 w 244"/>
                <a:gd name="T75" fmla="*/ 129 h 443"/>
                <a:gd name="T76" fmla="*/ 24 w 244"/>
                <a:gd name="T77" fmla="*/ 101 h 443"/>
                <a:gd name="T78" fmla="*/ 12 w 244"/>
                <a:gd name="T79" fmla="*/ 84 h 443"/>
                <a:gd name="T80" fmla="*/ 12 w 244"/>
                <a:gd name="T81" fmla="*/ 53 h 443"/>
                <a:gd name="T82" fmla="*/ 18 w 244"/>
                <a:gd name="T83" fmla="*/ 31 h 443"/>
                <a:gd name="T84" fmla="*/ 24 w 244"/>
                <a:gd name="T85" fmla="*/ 8 h 443"/>
                <a:gd name="T86" fmla="*/ 37 w 244"/>
                <a:gd name="T87" fmla="*/ 0 h 443"/>
                <a:gd name="T88" fmla="*/ 55 w 244"/>
                <a:gd name="T89" fmla="*/ 0 h 443"/>
                <a:gd name="T90" fmla="*/ 61 w 244"/>
                <a:gd name="T91" fmla="*/ 23 h 4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443"/>
                <a:gd name="T140" fmla="*/ 244 w 244"/>
                <a:gd name="T141" fmla="*/ 443 h 4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443">
                  <a:moveTo>
                    <a:pt x="67" y="47"/>
                  </a:moveTo>
                  <a:lnTo>
                    <a:pt x="74" y="62"/>
                  </a:lnTo>
                  <a:lnTo>
                    <a:pt x="74" y="70"/>
                  </a:lnTo>
                  <a:lnTo>
                    <a:pt x="80" y="70"/>
                  </a:lnTo>
                  <a:lnTo>
                    <a:pt x="80" y="76"/>
                  </a:lnTo>
                  <a:lnTo>
                    <a:pt x="80" y="84"/>
                  </a:lnTo>
                  <a:lnTo>
                    <a:pt x="86" y="84"/>
                  </a:lnTo>
                  <a:lnTo>
                    <a:pt x="86" y="92"/>
                  </a:lnTo>
                  <a:lnTo>
                    <a:pt x="94" y="101"/>
                  </a:lnTo>
                  <a:lnTo>
                    <a:pt x="100" y="101"/>
                  </a:lnTo>
                  <a:lnTo>
                    <a:pt x="100" y="107"/>
                  </a:lnTo>
                  <a:lnTo>
                    <a:pt x="106" y="107"/>
                  </a:lnTo>
                  <a:lnTo>
                    <a:pt x="106" y="115"/>
                  </a:lnTo>
                  <a:lnTo>
                    <a:pt x="119" y="123"/>
                  </a:lnTo>
                  <a:lnTo>
                    <a:pt x="131" y="123"/>
                  </a:lnTo>
                  <a:lnTo>
                    <a:pt x="143" y="123"/>
                  </a:lnTo>
                  <a:lnTo>
                    <a:pt x="149" y="129"/>
                  </a:lnTo>
                  <a:lnTo>
                    <a:pt x="158" y="137"/>
                  </a:lnTo>
                  <a:lnTo>
                    <a:pt x="164" y="137"/>
                  </a:lnTo>
                  <a:lnTo>
                    <a:pt x="170" y="137"/>
                  </a:lnTo>
                  <a:lnTo>
                    <a:pt x="176" y="146"/>
                  </a:lnTo>
                  <a:lnTo>
                    <a:pt x="182" y="152"/>
                  </a:lnTo>
                  <a:lnTo>
                    <a:pt x="182" y="162"/>
                  </a:lnTo>
                  <a:lnTo>
                    <a:pt x="188" y="162"/>
                  </a:lnTo>
                  <a:lnTo>
                    <a:pt x="188" y="176"/>
                  </a:lnTo>
                  <a:lnTo>
                    <a:pt x="195" y="176"/>
                  </a:lnTo>
                  <a:lnTo>
                    <a:pt x="195" y="185"/>
                  </a:lnTo>
                  <a:lnTo>
                    <a:pt x="195" y="191"/>
                  </a:lnTo>
                  <a:lnTo>
                    <a:pt x="195" y="199"/>
                  </a:lnTo>
                  <a:lnTo>
                    <a:pt x="201" y="207"/>
                  </a:lnTo>
                  <a:lnTo>
                    <a:pt x="207" y="207"/>
                  </a:lnTo>
                  <a:lnTo>
                    <a:pt x="207" y="215"/>
                  </a:lnTo>
                  <a:lnTo>
                    <a:pt x="213" y="215"/>
                  </a:lnTo>
                  <a:lnTo>
                    <a:pt x="219" y="221"/>
                  </a:lnTo>
                  <a:lnTo>
                    <a:pt x="225" y="221"/>
                  </a:lnTo>
                  <a:lnTo>
                    <a:pt x="231" y="230"/>
                  </a:lnTo>
                  <a:lnTo>
                    <a:pt x="231" y="238"/>
                  </a:lnTo>
                  <a:lnTo>
                    <a:pt x="231" y="244"/>
                  </a:lnTo>
                  <a:lnTo>
                    <a:pt x="238" y="244"/>
                  </a:lnTo>
                  <a:lnTo>
                    <a:pt x="238" y="252"/>
                  </a:lnTo>
                  <a:lnTo>
                    <a:pt x="238" y="260"/>
                  </a:lnTo>
                  <a:lnTo>
                    <a:pt x="244" y="260"/>
                  </a:lnTo>
                  <a:lnTo>
                    <a:pt x="244" y="267"/>
                  </a:lnTo>
                  <a:lnTo>
                    <a:pt x="238" y="275"/>
                  </a:lnTo>
                  <a:lnTo>
                    <a:pt x="238" y="283"/>
                  </a:lnTo>
                  <a:lnTo>
                    <a:pt x="238" y="291"/>
                  </a:lnTo>
                  <a:lnTo>
                    <a:pt x="238" y="299"/>
                  </a:lnTo>
                  <a:lnTo>
                    <a:pt x="238" y="306"/>
                  </a:lnTo>
                  <a:lnTo>
                    <a:pt x="231" y="314"/>
                  </a:lnTo>
                  <a:lnTo>
                    <a:pt x="225" y="322"/>
                  </a:lnTo>
                  <a:lnTo>
                    <a:pt x="219" y="336"/>
                  </a:lnTo>
                  <a:lnTo>
                    <a:pt x="213" y="344"/>
                  </a:lnTo>
                  <a:lnTo>
                    <a:pt x="213" y="353"/>
                  </a:lnTo>
                  <a:lnTo>
                    <a:pt x="207" y="359"/>
                  </a:lnTo>
                  <a:lnTo>
                    <a:pt x="201" y="359"/>
                  </a:lnTo>
                  <a:lnTo>
                    <a:pt x="195" y="367"/>
                  </a:lnTo>
                  <a:lnTo>
                    <a:pt x="182" y="375"/>
                  </a:lnTo>
                  <a:lnTo>
                    <a:pt x="176" y="375"/>
                  </a:lnTo>
                  <a:lnTo>
                    <a:pt x="176" y="381"/>
                  </a:lnTo>
                  <a:lnTo>
                    <a:pt x="170" y="390"/>
                  </a:lnTo>
                  <a:lnTo>
                    <a:pt x="164" y="390"/>
                  </a:lnTo>
                  <a:lnTo>
                    <a:pt x="158" y="398"/>
                  </a:lnTo>
                  <a:lnTo>
                    <a:pt x="149" y="398"/>
                  </a:lnTo>
                  <a:lnTo>
                    <a:pt x="143" y="398"/>
                  </a:lnTo>
                  <a:lnTo>
                    <a:pt x="137" y="404"/>
                  </a:lnTo>
                  <a:lnTo>
                    <a:pt x="131" y="412"/>
                  </a:lnTo>
                  <a:lnTo>
                    <a:pt x="131" y="429"/>
                  </a:lnTo>
                  <a:lnTo>
                    <a:pt x="125" y="443"/>
                  </a:lnTo>
                  <a:lnTo>
                    <a:pt x="119" y="437"/>
                  </a:lnTo>
                  <a:lnTo>
                    <a:pt x="113" y="437"/>
                  </a:lnTo>
                  <a:lnTo>
                    <a:pt x="113" y="429"/>
                  </a:lnTo>
                  <a:lnTo>
                    <a:pt x="106" y="420"/>
                  </a:lnTo>
                  <a:lnTo>
                    <a:pt x="106" y="412"/>
                  </a:lnTo>
                  <a:lnTo>
                    <a:pt x="100" y="412"/>
                  </a:lnTo>
                  <a:lnTo>
                    <a:pt x="94" y="412"/>
                  </a:lnTo>
                  <a:lnTo>
                    <a:pt x="80" y="412"/>
                  </a:lnTo>
                  <a:lnTo>
                    <a:pt x="74" y="412"/>
                  </a:lnTo>
                  <a:lnTo>
                    <a:pt x="74" y="404"/>
                  </a:lnTo>
                  <a:lnTo>
                    <a:pt x="67" y="398"/>
                  </a:lnTo>
                  <a:lnTo>
                    <a:pt x="67" y="390"/>
                  </a:lnTo>
                  <a:lnTo>
                    <a:pt x="67" y="381"/>
                  </a:lnTo>
                  <a:lnTo>
                    <a:pt x="61" y="381"/>
                  </a:lnTo>
                  <a:lnTo>
                    <a:pt x="55" y="375"/>
                  </a:lnTo>
                  <a:lnTo>
                    <a:pt x="55" y="367"/>
                  </a:lnTo>
                  <a:lnTo>
                    <a:pt x="55" y="359"/>
                  </a:lnTo>
                  <a:lnTo>
                    <a:pt x="49" y="359"/>
                  </a:lnTo>
                  <a:lnTo>
                    <a:pt x="49" y="353"/>
                  </a:lnTo>
                  <a:lnTo>
                    <a:pt x="37" y="336"/>
                  </a:lnTo>
                  <a:lnTo>
                    <a:pt x="37" y="322"/>
                  </a:lnTo>
                  <a:lnTo>
                    <a:pt x="31" y="322"/>
                  </a:lnTo>
                  <a:lnTo>
                    <a:pt x="31" y="314"/>
                  </a:lnTo>
                  <a:lnTo>
                    <a:pt x="24" y="306"/>
                  </a:lnTo>
                  <a:lnTo>
                    <a:pt x="6" y="291"/>
                  </a:lnTo>
                  <a:lnTo>
                    <a:pt x="6" y="283"/>
                  </a:lnTo>
                  <a:lnTo>
                    <a:pt x="6" y="267"/>
                  </a:lnTo>
                  <a:lnTo>
                    <a:pt x="6" y="260"/>
                  </a:lnTo>
                  <a:lnTo>
                    <a:pt x="6" y="252"/>
                  </a:lnTo>
                  <a:lnTo>
                    <a:pt x="0" y="230"/>
                  </a:lnTo>
                  <a:lnTo>
                    <a:pt x="0" y="221"/>
                  </a:lnTo>
                  <a:lnTo>
                    <a:pt x="6" y="221"/>
                  </a:lnTo>
                  <a:lnTo>
                    <a:pt x="6" y="215"/>
                  </a:lnTo>
                  <a:lnTo>
                    <a:pt x="12" y="207"/>
                  </a:lnTo>
                  <a:lnTo>
                    <a:pt x="12" y="199"/>
                  </a:lnTo>
                  <a:lnTo>
                    <a:pt x="18" y="199"/>
                  </a:lnTo>
                  <a:lnTo>
                    <a:pt x="18" y="191"/>
                  </a:lnTo>
                  <a:lnTo>
                    <a:pt x="18" y="185"/>
                  </a:lnTo>
                  <a:lnTo>
                    <a:pt x="18" y="176"/>
                  </a:lnTo>
                  <a:lnTo>
                    <a:pt x="31" y="176"/>
                  </a:lnTo>
                  <a:lnTo>
                    <a:pt x="31" y="168"/>
                  </a:lnTo>
                  <a:lnTo>
                    <a:pt x="31" y="152"/>
                  </a:lnTo>
                  <a:lnTo>
                    <a:pt x="31" y="146"/>
                  </a:lnTo>
                  <a:lnTo>
                    <a:pt x="31" y="137"/>
                  </a:lnTo>
                  <a:lnTo>
                    <a:pt x="31" y="129"/>
                  </a:lnTo>
                  <a:lnTo>
                    <a:pt x="24" y="129"/>
                  </a:lnTo>
                  <a:lnTo>
                    <a:pt x="24" y="123"/>
                  </a:lnTo>
                  <a:lnTo>
                    <a:pt x="24" y="115"/>
                  </a:lnTo>
                  <a:lnTo>
                    <a:pt x="24" y="101"/>
                  </a:lnTo>
                  <a:lnTo>
                    <a:pt x="18" y="92"/>
                  </a:lnTo>
                  <a:lnTo>
                    <a:pt x="18" y="84"/>
                  </a:lnTo>
                  <a:lnTo>
                    <a:pt x="12" y="84"/>
                  </a:lnTo>
                  <a:lnTo>
                    <a:pt x="12" y="76"/>
                  </a:lnTo>
                  <a:lnTo>
                    <a:pt x="12" y="70"/>
                  </a:lnTo>
                  <a:lnTo>
                    <a:pt x="12" y="53"/>
                  </a:lnTo>
                  <a:lnTo>
                    <a:pt x="18" y="53"/>
                  </a:lnTo>
                  <a:lnTo>
                    <a:pt x="12" y="47"/>
                  </a:lnTo>
                  <a:lnTo>
                    <a:pt x="18" y="31"/>
                  </a:lnTo>
                  <a:lnTo>
                    <a:pt x="18" y="23"/>
                  </a:lnTo>
                  <a:lnTo>
                    <a:pt x="24" y="14"/>
                  </a:lnTo>
                  <a:lnTo>
                    <a:pt x="24" y="8"/>
                  </a:lnTo>
                  <a:lnTo>
                    <a:pt x="31" y="8"/>
                  </a:lnTo>
                  <a:lnTo>
                    <a:pt x="31" y="0"/>
                  </a:lnTo>
                  <a:lnTo>
                    <a:pt x="37" y="0"/>
                  </a:lnTo>
                  <a:lnTo>
                    <a:pt x="43" y="0"/>
                  </a:lnTo>
                  <a:lnTo>
                    <a:pt x="49" y="0"/>
                  </a:lnTo>
                  <a:lnTo>
                    <a:pt x="55" y="0"/>
                  </a:lnTo>
                  <a:lnTo>
                    <a:pt x="55" y="8"/>
                  </a:lnTo>
                  <a:lnTo>
                    <a:pt x="55" y="14"/>
                  </a:lnTo>
                  <a:lnTo>
                    <a:pt x="61" y="23"/>
                  </a:lnTo>
                  <a:lnTo>
                    <a:pt x="67" y="39"/>
                  </a:lnTo>
                  <a:lnTo>
                    <a:pt x="67" y="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1" name="Rectangle 766"/>
            <p:cNvSpPr>
              <a:spLocks noChangeArrowheads="1"/>
            </p:cNvSpPr>
            <p:nvPr/>
          </p:nvSpPr>
          <p:spPr bwMode="auto">
            <a:xfrm>
              <a:off x="3198" y="2929"/>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62" name="Line 767"/>
            <p:cNvSpPr>
              <a:spLocks noChangeShapeType="1"/>
            </p:cNvSpPr>
            <p:nvPr/>
          </p:nvSpPr>
          <p:spPr bwMode="auto">
            <a:xfrm flipH="1" flipV="1">
              <a:off x="1486" y="2868"/>
              <a:ext cx="43"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3" name="Line 768"/>
            <p:cNvSpPr>
              <a:spLocks noChangeShapeType="1"/>
            </p:cNvSpPr>
            <p:nvPr/>
          </p:nvSpPr>
          <p:spPr bwMode="auto">
            <a:xfrm flipH="1" flipV="1">
              <a:off x="1441" y="2815"/>
              <a:ext cx="185"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4" name="Line 769"/>
            <p:cNvSpPr>
              <a:spLocks noChangeShapeType="1"/>
            </p:cNvSpPr>
            <p:nvPr/>
          </p:nvSpPr>
          <p:spPr bwMode="auto">
            <a:xfrm flipH="1" flipV="1">
              <a:off x="1453" y="2792"/>
              <a:ext cx="203"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5" name="Line 770"/>
            <p:cNvSpPr>
              <a:spLocks noChangeShapeType="1"/>
            </p:cNvSpPr>
            <p:nvPr/>
          </p:nvSpPr>
          <p:spPr bwMode="auto">
            <a:xfrm flipH="1" flipV="1">
              <a:off x="1851" y="3036"/>
              <a:ext cx="39"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6" name="Line 771"/>
            <p:cNvSpPr>
              <a:spLocks noChangeShapeType="1"/>
            </p:cNvSpPr>
            <p:nvPr/>
          </p:nvSpPr>
          <p:spPr bwMode="auto">
            <a:xfrm flipH="1" flipV="1">
              <a:off x="1468" y="2770"/>
              <a:ext cx="188" cy="1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7" name="Line 772"/>
            <p:cNvSpPr>
              <a:spLocks noChangeShapeType="1"/>
            </p:cNvSpPr>
            <p:nvPr/>
          </p:nvSpPr>
          <p:spPr bwMode="auto">
            <a:xfrm flipH="1" flipV="1">
              <a:off x="1845" y="3005"/>
              <a:ext cx="64"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8" name="Line 773"/>
            <p:cNvSpPr>
              <a:spLocks noChangeShapeType="1"/>
            </p:cNvSpPr>
            <p:nvPr/>
          </p:nvSpPr>
          <p:spPr bwMode="auto">
            <a:xfrm flipH="1" flipV="1">
              <a:off x="1505" y="2770"/>
              <a:ext cx="94" cy="5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9" name="Line 774"/>
            <p:cNvSpPr>
              <a:spLocks noChangeShapeType="1"/>
            </p:cNvSpPr>
            <p:nvPr/>
          </p:nvSpPr>
          <p:spPr bwMode="auto">
            <a:xfrm flipH="1" flipV="1">
              <a:off x="1845" y="3007"/>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0" name="Line 775"/>
            <p:cNvSpPr>
              <a:spLocks noChangeShapeType="1"/>
            </p:cNvSpPr>
            <p:nvPr/>
          </p:nvSpPr>
          <p:spPr bwMode="auto">
            <a:xfrm flipH="1" flipV="1">
              <a:off x="1644" y="2870"/>
              <a:ext cx="12" cy="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1" name="Line 776"/>
            <p:cNvSpPr>
              <a:spLocks noChangeShapeType="1"/>
            </p:cNvSpPr>
            <p:nvPr/>
          </p:nvSpPr>
          <p:spPr bwMode="auto">
            <a:xfrm flipH="1" flipV="1">
              <a:off x="1505" y="2770"/>
              <a:ext cx="100" cy="6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2" name="Line 777"/>
            <p:cNvSpPr>
              <a:spLocks noChangeShapeType="1"/>
            </p:cNvSpPr>
            <p:nvPr/>
          </p:nvSpPr>
          <p:spPr bwMode="auto">
            <a:xfrm flipH="1" flipV="1">
              <a:off x="1474" y="2747"/>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3" name="Line 778"/>
            <p:cNvSpPr>
              <a:spLocks noChangeShapeType="1"/>
            </p:cNvSpPr>
            <p:nvPr/>
          </p:nvSpPr>
          <p:spPr bwMode="auto">
            <a:xfrm flipH="1" flipV="1">
              <a:off x="1827" y="2968"/>
              <a:ext cx="114" cy="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4" name="Line 779"/>
            <p:cNvSpPr>
              <a:spLocks noChangeShapeType="1"/>
            </p:cNvSpPr>
            <p:nvPr/>
          </p:nvSpPr>
          <p:spPr bwMode="auto">
            <a:xfrm flipH="1" flipV="1">
              <a:off x="1757" y="2917"/>
              <a:ext cx="49"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5" name="Line 780"/>
            <p:cNvSpPr>
              <a:spLocks noChangeShapeType="1"/>
            </p:cNvSpPr>
            <p:nvPr/>
          </p:nvSpPr>
          <p:spPr bwMode="auto">
            <a:xfrm flipH="1" flipV="1">
              <a:off x="1650" y="2839"/>
              <a:ext cx="37"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6" name="Line 781"/>
            <p:cNvSpPr>
              <a:spLocks noChangeShapeType="1"/>
            </p:cNvSpPr>
            <p:nvPr/>
          </p:nvSpPr>
          <p:spPr bwMode="auto">
            <a:xfrm flipH="1" flipV="1">
              <a:off x="1480" y="2724"/>
              <a:ext cx="146" cy="10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7" name="Line 782"/>
            <p:cNvSpPr>
              <a:spLocks noChangeShapeType="1"/>
            </p:cNvSpPr>
            <p:nvPr/>
          </p:nvSpPr>
          <p:spPr bwMode="auto">
            <a:xfrm flipH="1" flipV="1">
              <a:off x="1966" y="3030"/>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8" name="Line 783"/>
            <p:cNvSpPr>
              <a:spLocks noChangeShapeType="1"/>
            </p:cNvSpPr>
            <p:nvPr/>
          </p:nvSpPr>
          <p:spPr bwMode="auto">
            <a:xfrm flipH="1" flipV="1">
              <a:off x="1732" y="2870"/>
              <a:ext cx="177" cy="1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9" name="Line 784"/>
            <p:cNvSpPr>
              <a:spLocks noChangeShapeType="1"/>
            </p:cNvSpPr>
            <p:nvPr/>
          </p:nvSpPr>
          <p:spPr bwMode="auto">
            <a:xfrm flipH="1" flipV="1">
              <a:off x="1720" y="2862"/>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0" name="Line 785"/>
            <p:cNvSpPr>
              <a:spLocks noChangeShapeType="1"/>
            </p:cNvSpPr>
            <p:nvPr/>
          </p:nvSpPr>
          <p:spPr bwMode="auto">
            <a:xfrm flipH="1" flipV="1">
              <a:off x="1441" y="2663"/>
              <a:ext cx="265" cy="19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1" name="Line 786"/>
            <p:cNvSpPr>
              <a:spLocks noChangeShapeType="1"/>
            </p:cNvSpPr>
            <p:nvPr/>
          </p:nvSpPr>
          <p:spPr bwMode="auto">
            <a:xfrm flipH="1" flipV="1">
              <a:off x="1952" y="2993"/>
              <a:ext cx="45"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2" name="Line 787"/>
            <p:cNvSpPr>
              <a:spLocks noChangeShapeType="1"/>
            </p:cNvSpPr>
            <p:nvPr/>
          </p:nvSpPr>
          <p:spPr bwMode="auto">
            <a:xfrm flipH="1" flipV="1">
              <a:off x="1410" y="2618"/>
              <a:ext cx="492" cy="3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3" name="Line 788"/>
            <p:cNvSpPr>
              <a:spLocks noChangeShapeType="1"/>
            </p:cNvSpPr>
            <p:nvPr/>
          </p:nvSpPr>
          <p:spPr bwMode="auto">
            <a:xfrm flipH="1" flipV="1">
              <a:off x="1404" y="2587"/>
              <a:ext cx="617" cy="4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4" name="Line 789"/>
            <p:cNvSpPr>
              <a:spLocks noChangeShapeType="1"/>
            </p:cNvSpPr>
            <p:nvPr/>
          </p:nvSpPr>
          <p:spPr bwMode="auto">
            <a:xfrm flipH="1" flipV="1">
              <a:off x="1404" y="2556"/>
              <a:ext cx="623" cy="4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5" name="Line 790"/>
            <p:cNvSpPr>
              <a:spLocks noChangeShapeType="1"/>
            </p:cNvSpPr>
            <p:nvPr/>
          </p:nvSpPr>
          <p:spPr bwMode="auto">
            <a:xfrm flipH="1" flipV="1">
              <a:off x="1404" y="2526"/>
              <a:ext cx="632" cy="4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6" name="Line 791"/>
            <p:cNvSpPr>
              <a:spLocks noChangeShapeType="1"/>
            </p:cNvSpPr>
            <p:nvPr/>
          </p:nvSpPr>
          <p:spPr bwMode="auto">
            <a:xfrm>
              <a:off x="2093" y="2979"/>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7" name="Line 792"/>
            <p:cNvSpPr>
              <a:spLocks noChangeShapeType="1"/>
            </p:cNvSpPr>
            <p:nvPr/>
          </p:nvSpPr>
          <p:spPr bwMode="auto">
            <a:xfrm flipH="1" flipV="1">
              <a:off x="1404" y="2495"/>
              <a:ext cx="669" cy="46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8" name="Line 793"/>
            <p:cNvSpPr>
              <a:spLocks noChangeShapeType="1"/>
            </p:cNvSpPr>
            <p:nvPr/>
          </p:nvSpPr>
          <p:spPr bwMode="auto">
            <a:xfrm flipH="1" flipV="1">
              <a:off x="1404" y="2464"/>
              <a:ext cx="720" cy="5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9" name="Line 794"/>
            <p:cNvSpPr>
              <a:spLocks noChangeShapeType="1"/>
            </p:cNvSpPr>
            <p:nvPr/>
          </p:nvSpPr>
          <p:spPr bwMode="auto">
            <a:xfrm flipH="1" flipV="1">
              <a:off x="1406" y="2450"/>
              <a:ext cx="726" cy="5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0" name="Line 795"/>
            <p:cNvSpPr>
              <a:spLocks noChangeShapeType="1"/>
            </p:cNvSpPr>
            <p:nvPr/>
          </p:nvSpPr>
          <p:spPr bwMode="auto">
            <a:xfrm flipH="1" flipV="1">
              <a:off x="1423" y="2419"/>
              <a:ext cx="725" cy="5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1" name="Line 796"/>
            <p:cNvSpPr>
              <a:spLocks noChangeShapeType="1"/>
            </p:cNvSpPr>
            <p:nvPr/>
          </p:nvSpPr>
          <p:spPr bwMode="auto">
            <a:xfrm flipH="1" flipV="1">
              <a:off x="1441" y="2403"/>
              <a:ext cx="714" cy="4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2" name="Line 797"/>
            <p:cNvSpPr>
              <a:spLocks noChangeShapeType="1"/>
            </p:cNvSpPr>
            <p:nvPr/>
          </p:nvSpPr>
          <p:spPr bwMode="auto">
            <a:xfrm flipH="1" flipV="1">
              <a:off x="1468" y="2388"/>
              <a:ext cx="693" cy="4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3" name="Line 798"/>
            <p:cNvSpPr>
              <a:spLocks noChangeShapeType="1"/>
            </p:cNvSpPr>
            <p:nvPr/>
          </p:nvSpPr>
          <p:spPr bwMode="auto">
            <a:xfrm flipH="1" flipV="1">
              <a:off x="1486" y="2372"/>
              <a:ext cx="687"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4" name="Line 799"/>
            <p:cNvSpPr>
              <a:spLocks noChangeShapeType="1"/>
            </p:cNvSpPr>
            <p:nvPr/>
          </p:nvSpPr>
          <p:spPr bwMode="auto">
            <a:xfrm flipH="1" flipV="1">
              <a:off x="1492" y="2345"/>
              <a:ext cx="702" cy="4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5" name="Line 800"/>
            <p:cNvSpPr>
              <a:spLocks noChangeShapeType="1"/>
            </p:cNvSpPr>
            <p:nvPr/>
          </p:nvSpPr>
          <p:spPr bwMode="auto">
            <a:xfrm flipH="1" flipV="1">
              <a:off x="1511" y="2335"/>
              <a:ext cx="689"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6" name="Line 801"/>
            <p:cNvSpPr>
              <a:spLocks noChangeShapeType="1"/>
            </p:cNvSpPr>
            <p:nvPr/>
          </p:nvSpPr>
          <p:spPr bwMode="auto">
            <a:xfrm flipH="1" flipV="1">
              <a:off x="1523" y="2310"/>
              <a:ext cx="677" cy="4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7" name="Line 802"/>
            <p:cNvSpPr>
              <a:spLocks noChangeShapeType="1"/>
            </p:cNvSpPr>
            <p:nvPr/>
          </p:nvSpPr>
          <p:spPr bwMode="auto">
            <a:xfrm flipH="1" flipV="1">
              <a:off x="1542" y="2296"/>
              <a:ext cx="664" cy="4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8" name="Line 803"/>
            <p:cNvSpPr>
              <a:spLocks noChangeShapeType="1"/>
            </p:cNvSpPr>
            <p:nvPr/>
          </p:nvSpPr>
          <p:spPr bwMode="auto">
            <a:xfrm flipH="1" flipV="1">
              <a:off x="1896" y="2509"/>
              <a:ext cx="322" cy="2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9" name="Line 804"/>
            <p:cNvSpPr>
              <a:spLocks noChangeShapeType="1"/>
            </p:cNvSpPr>
            <p:nvPr/>
          </p:nvSpPr>
          <p:spPr bwMode="auto">
            <a:xfrm flipH="1" flipV="1">
              <a:off x="1562" y="2282"/>
              <a:ext cx="295" cy="20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0" name="Line 805"/>
            <p:cNvSpPr>
              <a:spLocks noChangeShapeType="1"/>
            </p:cNvSpPr>
            <p:nvPr/>
          </p:nvSpPr>
          <p:spPr bwMode="auto">
            <a:xfrm flipH="1" flipV="1">
              <a:off x="1915" y="2495"/>
              <a:ext cx="315"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1" name="Line 806"/>
            <p:cNvSpPr>
              <a:spLocks noChangeShapeType="1"/>
            </p:cNvSpPr>
            <p:nvPr/>
          </p:nvSpPr>
          <p:spPr bwMode="auto">
            <a:xfrm flipH="1">
              <a:off x="1890" y="2481"/>
              <a:ext cx="6"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2" name="Line 807"/>
            <p:cNvSpPr>
              <a:spLocks noChangeShapeType="1"/>
            </p:cNvSpPr>
            <p:nvPr/>
          </p:nvSpPr>
          <p:spPr bwMode="auto">
            <a:xfrm flipH="1" flipV="1">
              <a:off x="1581" y="2265"/>
              <a:ext cx="297"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3" name="Line 808"/>
            <p:cNvSpPr>
              <a:spLocks noChangeShapeType="1"/>
            </p:cNvSpPr>
            <p:nvPr/>
          </p:nvSpPr>
          <p:spPr bwMode="auto">
            <a:xfrm flipH="1" flipV="1">
              <a:off x="1933" y="2478"/>
              <a:ext cx="316"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4" name="Line 809"/>
            <p:cNvSpPr>
              <a:spLocks noChangeShapeType="1"/>
            </p:cNvSpPr>
            <p:nvPr/>
          </p:nvSpPr>
          <p:spPr bwMode="auto">
            <a:xfrm flipH="1" flipV="1">
              <a:off x="1605" y="2249"/>
              <a:ext cx="310" cy="2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5" name="Line 810"/>
            <p:cNvSpPr>
              <a:spLocks noChangeShapeType="1"/>
            </p:cNvSpPr>
            <p:nvPr/>
          </p:nvSpPr>
          <p:spPr bwMode="auto">
            <a:xfrm flipH="1" flipV="1">
              <a:off x="1952" y="2464"/>
              <a:ext cx="309"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6" name="Line 811"/>
            <p:cNvSpPr>
              <a:spLocks noChangeShapeType="1"/>
            </p:cNvSpPr>
            <p:nvPr/>
          </p:nvSpPr>
          <p:spPr bwMode="auto">
            <a:xfrm flipH="1" flipV="1">
              <a:off x="1632" y="2235"/>
              <a:ext cx="289"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7" name="Line 812"/>
            <p:cNvSpPr>
              <a:spLocks noChangeShapeType="1"/>
            </p:cNvSpPr>
            <p:nvPr/>
          </p:nvSpPr>
          <p:spPr bwMode="auto">
            <a:xfrm flipH="1" flipV="1">
              <a:off x="1972" y="2450"/>
              <a:ext cx="295"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8" name="Line 813"/>
            <p:cNvSpPr>
              <a:spLocks noChangeShapeType="1"/>
            </p:cNvSpPr>
            <p:nvPr/>
          </p:nvSpPr>
          <p:spPr bwMode="auto">
            <a:xfrm flipH="1" flipV="1">
              <a:off x="1656" y="2226"/>
              <a:ext cx="277" cy="1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9" name="Line 814"/>
            <p:cNvSpPr>
              <a:spLocks noChangeShapeType="1"/>
            </p:cNvSpPr>
            <p:nvPr/>
          </p:nvSpPr>
          <p:spPr bwMode="auto">
            <a:xfrm flipH="1" flipV="1">
              <a:off x="1991" y="2433"/>
              <a:ext cx="276"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0" name="Line 815"/>
            <p:cNvSpPr>
              <a:spLocks noChangeShapeType="1"/>
            </p:cNvSpPr>
            <p:nvPr/>
          </p:nvSpPr>
          <p:spPr bwMode="auto">
            <a:xfrm flipH="1" flipV="1">
              <a:off x="1699" y="2226"/>
              <a:ext cx="259" cy="18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1" name="Line 816"/>
            <p:cNvSpPr>
              <a:spLocks noChangeShapeType="1"/>
            </p:cNvSpPr>
            <p:nvPr/>
          </p:nvSpPr>
          <p:spPr bwMode="auto">
            <a:xfrm flipH="1" flipV="1">
              <a:off x="2155" y="2517"/>
              <a:ext cx="127" cy="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2" name="Line 817"/>
            <p:cNvSpPr>
              <a:spLocks noChangeShapeType="1"/>
            </p:cNvSpPr>
            <p:nvPr/>
          </p:nvSpPr>
          <p:spPr bwMode="auto">
            <a:xfrm flipH="1" flipV="1">
              <a:off x="2003" y="2411"/>
              <a:ext cx="94" cy="6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3" name="Line 818"/>
            <p:cNvSpPr>
              <a:spLocks noChangeShapeType="1"/>
            </p:cNvSpPr>
            <p:nvPr/>
          </p:nvSpPr>
          <p:spPr bwMode="auto">
            <a:xfrm flipH="1" flipV="1">
              <a:off x="1870" y="2319"/>
              <a:ext cx="108" cy="7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4" name="Line 819"/>
            <p:cNvSpPr>
              <a:spLocks noChangeShapeType="1"/>
            </p:cNvSpPr>
            <p:nvPr/>
          </p:nvSpPr>
          <p:spPr bwMode="auto">
            <a:xfrm flipH="1" flipV="1">
              <a:off x="1745" y="2226"/>
              <a:ext cx="88"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5" name="Line 820"/>
            <p:cNvSpPr>
              <a:spLocks noChangeShapeType="1"/>
            </p:cNvSpPr>
            <p:nvPr/>
          </p:nvSpPr>
          <p:spPr bwMode="auto">
            <a:xfrm flipH="1" flipV="1">
              <a:off x="2015" y="2396"/>
              <a:ext cx="76" cy="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6" name="Line 821"/>
            <p:cNvSpPr>
              <a:spLocks noChangeShapeType="1"/>
            </p:cNvSpPr>
            <p:nvPr/>
          </p:nvSpPr>
          <p:spPr bwMode="auto">
            <a:xfrm flipH="1" flipV="1">
              <a:off x="1896" y="2310"/>
              <a:ext cx="101"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7" name="Line 822"/>
            <p:cNvSpPr>
              <a:spLocks noChangeShapeType="1"/>
            </p:cNvSpPr>
            <p:nvPr/>
          </p:nvSpPr>
          <p:spPr bwMode="auto">
            <a:xfrm flipH="1" flipV="1">
              <a:off x="2036" y="2372"/>
              <a:ext cx="55"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8" name="Line 823"/>
            <p:cNvSpPr>
              <a:spLocks noChangeShapeType="1"/>
            </p:cNvSpPr>
            <p:nvPr/>
          </p:nvSpPr>
          <p:spPr bwMode="auto">
            <a:xfrm flipH="1" flipV="1">
              <a:off x="1921" y="2296"/>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9" name="Line 824"/>
            <p:cNvSpPr>
              <a:spLocks noChangeShapeType="1"/>
            </p:cNvSpPr>
            <p:nvPr/>
          </p:nvSpPr>
          <p:spPr bwMode="auto">
            <a:xfrm flipH="1" flipV="1">
              <a:off x="2054" y="2358"/>
              <a:ext cx="31"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0" name="Line 825"/>
            <p:cNvSpPr>
              <a:spLocks noChangeShapeType="1"/>
            </p:cNvSpPr>
            <p:nvPr/>
          </p:nvSpPr>
          <p:spPr bwMode="auto">
            <a:xfrm flipH="1" flipV="1">
              <a:off x="1945" y="2288"/>
              <a:ext cx="82" cy="5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1" name="Line 826"/>
            <p:cNvSpPr>
              <a:spLocks noChangeShapeType="1"/>
            </p:cNvSpPr>
            <p:nvPr/>
          </p:nvSpPr>
          <p:spPr bwMode="auto">
            <a:xfrm flipH="1" flipV="1">
              <a:off x="1978" y="2282"/>
              <a:ext cx="49"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2" name="Freeform 827"/>
            <p:cNvSpPr>
              <a:spLocks/>
            </p:cNvSpPr>
            <p:nvPr/>
          </p:nvSpPr>
          <p:spPr bwMode="auto">
            <a:xfrm>
              <a:off x="1404" y="2228"/>
              <a:ext cx="878" cy="880"/>
            </a:xfrm>
            <a:custGeom>
              <a:avLst/>
              <a:gdLst>
                <a:gd name="T0" fmla="*/ 732 w 878"/>
                <a:gd name="T1" fmla="*/ 712 h 880"/>
                <a:gd name="T2" fmla="*/ 708 w 878"/>
                <a:gd name="T3" fmla="*/ 751 h 880"/>
                <a:gd name="T4" fmla="*/ 664 w 878"/>
                <a:gd name="T5" fmla="*/ 734 h 880"/>
                <a:gd name="T6" fmla="*/ 626 w 878"/>
                <a:gd name="T7" fmla="*/ 742 h 880"/>
                <a:gd name="T8" fmla="*/ 587 w 878"/>
                <a:gd name="T9" fmla="*/ 812 h 880"/>
                <a:gd name="T10" fmla="*/ 550 w 878"/>
                <a:gd name="T11" fmla="*/ 773 h 880"/>
                <a:gd name="T12" fmla="*/ 513 w 878"/>
                <a:gd name="T13" fmla="*/ 726 h 880"/>
                <a:gd name="T14" fmla="*/ 507 w 878"/>
                <a:gd name="T15" fmla="*/ 757 h 880"/>
                <a:gd name="T16" fmla="*/ 537 w 878"/>
                <a:gd name="T17" fmla="*/ 812 h 880"/>
                <a:gd name="T18" fmla="*/ 486 w 878"/>
                <a:gd name="T19" fmla="*/ 872 h 880"/>
                <a:gd name="T20" fmla="*/ 443 w 878"/>
                <a:gd name="T21" fmla="*/ 835 h 880"/>
                <a:gd name="T22" fmla="*/ 443 w 878"/>
                <a:gd name="T23" fmla="*/ 779 h 880"/>
                <a:gd name="T24" fmla="*/ 423 w 878"/>
                <a:gd name="T25" fmla="*/ 726 h 880"/>
                <a:gd name="T26" fmla="*/ 386 w 878"/>
                <a:gd name="T27" fmla="*/ 720 h 880"/>
                <a:gd name="T28" fmla="*/ 355 w 878"/>
                <a:gd name="T29" fmla="*/ 689 h 880"/>
                <a:gd name="T30" fmla="*/ 322 w 878"/>
                <a:gd name="T31" fmla="*/ 642 h 880"/>
                <a:gd name="T32" fmla="*/ 291 w 878"/>
                <a:gd name="T33" fmla="*/ 634 h 880"/>
                <a:gd name="T34" fmla="*/ 259 w 878"/>
                <a:gd name="T35" fmla="*/ 642 h 880"/>
                <a:gd name="T36" fmla="*/ 240 w 878"/>
                <a:gd name="T37" fmla="*/ 597 h 880"/>
                <a:gd name="T38" fmla="*/ 197 w 878"/>
                <a:gd name="T39" fmla="*/ 634 h 880"/>
                <a:gd name="T40" fmla="*/ 246 w 878"/>
                <a:gd name="T41" fmla="*/ 704 h 880"/>
                <a:gd name="T42" fmla="*/ 222 w 878"/>
                <a:gd name="T43" fmla="*/ 742 h 880"/>
                <a:gd name="T44" fmla="*/ 164 w 878"/>
                <a:gd name="T45" fmla="*/ 712 h 880"/>
                <a:gd name="T46" fmla="*/ 127 w 878"/>
                <a:gd name="T47" fmla="*/ 712 h 880"/>
                <a:gd name="T48" fmla="*/ 58 w 878"/>
                <a:gd name="T49" fmla="*/ 658 h 880"/>
                <a:gd name="T50" fmla="*/ 64 w 878"/>
                <a:gd name="T51" fmla="*/ 589 h 880"/>
                <a:gd name="T52" fmla="*/ 70 w 878"/>
                <a:gd name="T53" fmla="*/ 566 h 880"/>
                <a:gd name="T54" fmla="*/ 103 w 878"/>
                <a:gd name="T55" fmla="*/ 552 h 880"/>
                <a:gd name="T56" fmla="*/ 76 w 878"/>
                <a:gd name="T57" fmla="*/ 527 h 880"/>
                <a:gd name="T58" fmla="*/ 76 w 878"/>
                <a:gd name="T59" fmla="*/ 490 h 880"/>
                <a:gd name="T60" fmla="*/ 45 w 878"/>
                <a:gd name="T61" fmla="*/ 466 h 880"/>
                <a:gd name="T62" fmla="*/ 31 w 878"/>
                <a:gd name="T63" fmla="*/ 429 h 880"/>
                <a:gd name="T64" fmla="*/ 13 w 878"/>
                <a:gd name="T65" fmla="*/ 404 h 880"/>
                <a:gd name="T66" fmla="*/ 6 w 878"/>
                <a:gd name="T67" fmla="*/ 207 h 880"/>
                <a:gd name="T68" fmla="*/ 31 w 878"/>
                <a:gd name="T69" fmla="*/ 177 h 880"/>
                <a:gd name="T70" fmla="*/ 134 w 878"/>
                <a:gd name="T71" fmla="*/ 76 h 880"/>
                <a:gd name="T72" fmla="*/ 361 w 878"/>
                <a:gd name="T73" fmla="*/ 0 h 880"/>
                <a:gd name="T74" fmla="*/ 435 w 878"/>
                <a:gd name="T75" fmla="*/ 76 h 880"/>
                <a:gd name="T76" fmla="*/ 607 w 878"/>
                <a:gd name="T77" fmla="*/ 45 h 880"/>
                <a:gd name="T78" fmla="*/ 619 w 878"/>
                <a:gd name="T79" fmla="*/ 121 h 880"/>
                <a:gd name="T80" fmla="*/ 550 w 878"/>
                <a:gd name="T81" fmla="*/ 191 h 880"/>
                <a:gd name="T82" fmla="*/ 519 w 878"/>
                <a:gd name="T83" fmla="*/ 236 h 880"/>
                <a:gd name="T84" fmla="*/ 468 w 878"/>
                <a:gd name="T85" fmla="*/ 244 h 880"/>
                <a:gd name="T86" fmla="*/ 513 w 878"/>
                <a:gd name="T87" fmla="*/ 275 h 880"/>
                <a:gd name="T88" fmla="*/ 626 w 878"/>
                <a:gd name="T89" fmla="*/ 160 h 880"/>
                <a:gd name="T90" fmla="*/ 664 w 878"/>
                <a:gd name="T91" fmla="*/ 121 h 880"/>
                <a:gd name="T92" fmla="*/ 687 w 878"/>
                <a:gd name="T93" fmla="*/ 214 h 880"/>
                <a:gd name="T94" fmla="*/ 714 w 878"/>
                <a:gd name="T95" fmla="*/ 283 h 880"/>
                <a:gd name="T96" fmla="*/ 790 w 878"/>
                <a:gd name="T97" fmla="*/ 306 h 880"/>
                <a:gd name="T98" fmla="*/ 872 w 878"/>
                <a:gd name="T99" fmla="*/ 390 h 880"/>
                <a:gd name="T100" fmla="*/ 859 w 878"/>
                <a:gd name="T101" fmla="*/ 460 h 880"/>
                <a:gd name="T102" fmla="*/ 828 w 878"/>
                <a:gd name="T103" fmla="*/ 496 h 880"/>
                <a:gd name="T104" fmla="*/ 796 w 878"/>
                <a:gd name="T105" fmla="*/ 558 h 880"/>
                <a:gd name="T106" fmla="*/ 790 w 878"/>
                <a:gd name="T107" fmla="*/ 605 h 880"/>
                <a:gd name="T108" fmla="*/ 751 w 878"/>
                <a:gd name="T109" fmla="*/ 673 h 8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8"/>
                <a:gd name="T166" fmla="*/ 0 h 880"/>
                <a:gd name="T167" fmla="*/ 878 w 878"/>
                <a:gd name="T168" fmla="*/ 880 h 8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8" h="880">
                  <a:moveTo>
                    <a:pt x="751" y="673"/>
                  </a:moveTo>
                  <a:lnTo>
                    <a:pt x="751" y="681"/>
                  </a:lnTo>
                  <a:lnTo>
                    <a:pt x="744" y="681"/>
                  </a:lnTo>
                  <a:lnTo>
                    <a:pt x="744" y="697"/>
                  </a:lnTo>
                  <a:lnTo>
                    <a:pt x="738" y="704"/>
                  </a:lnTo>
                  <a:lnTo>
                    <a:pt x="732" y="712"/>
                  </a:lnTo>
                  <a:lnTo>
                    <a:pt x="732" y="720"/>
                  </a:lnTo>
                  <a:lnTo>
                    <a:pt x="732" y="726"/>
                  </a:lnTo>
                  <a:lnTo>
                    <a:pt x="726" y="734"/>
                  </a:lnTo>
                  <a:lnTo>
                    <a:pt x="720" y="742"/>
                  </a:lnTo>
                  <a:lnTo>
                    <a:pt x="708" y="742"/>
                  </a:lnTo>
                  <a:lnTo>
                    <a:pt x="708" y="751"/>
                  </a:lnTo>
                  <a:lnTo>
                    <a:pt x="701" y="751"/>
                  </a:lnTo>
                  <a:lnTo>
                    <a:pt x="695" y="751"/>
                  </a:lnTo>
                  <a:lnTo>
                    <a:pt x="687" y="751"/>
                  </a:lnTo>
                  <a:lnTo>
                    <a:pt x="683" y="742"/>
                  </a:lnTo>
                  <a:lnTo>
                    <a:pt x="677" y="734"/>
                  </a:lnTo>
                  <a:lnTo>
                    <a:pt x="664" y="734"/>
                  </a:lnTo>
                  <a:lnTo>
                    <a:pt x="656" y="734"/>
                  </a:lnTo>
                  <a:lnTo>
                    <a:pt x="650" y="734"/>
                  </a:lnTo>
                  <a:lnTo>
                    <a:pt x="644" y="734"/>
                  </a:lnTo>
                  <a:lnTo>
                    <a:pt x="638" y="734"/>
                  </a:lnTo>
                  <a:lnTo>
                    <a:pt x="632" y="734"/>
                  </a:lnTo>
                  <a:lnTo>
                    <a:pt x="626" y="742"/>
                  </a:lnTo>
                  <a:lnTo>
                    <a:pt x="626" y="751"/>
                  </a:lnTo>
                  <a:lnTo>
                    <a:pt x="626" y="757"/>
                  </a:lnTo>
                  <a:lnTo>
                    <a:pt x="626" y="765"/>
                  </a:lnTo>
                  <a:lnTo>
                    <a:pt x="619" y="779"/>
                  </a:lnTo>
                  <a:lnTo>
                    <a:pt x="593" y="802"/>
                  </a:lnTo>
                  <a:lnTo>
                    <a:pt x="587" y="812"/>
                  </a:lnTo>
                  <a:lnTo>
                    <a:pt x="580" y="812"/>
                  </a:lnTo>
                  <a:lnTo>
                    <a:pt x="568" y="812"/>
                  </a:lnTo>
                  <a:lnTo>
                    <a:pt x="562" y="812"/>
                  </a:lnTo>
                  <a:lnTo>
                    <a:pt x="556" y="779"/>
                  </a:lnTo>
                  <a:lnTo>
                    <a:pt x="550" y="779"/>
                  </a:lnTo>
                  <a:lnTo>
                    <a:pt x="550" y="773"/>
                  </a:lnTo>
                  <a:lnTo>
                    <a:pt x="550" y="765"/>
                  </a:lnTo>
                  <a:lnTo>
                    <a:pt x="544" y="757"/>
                  </a:lnTo>
                  <a:lnTo>
                    <a:pt x="544" y="751"/>
                  </a:lnTo>
                  <a:lnTo>
                    <a:pt x="537" y="742"/>
                  </a:lnTo>
                  <a:lnTo>
                    <a:pt x="531" y="734"/>
                  </a:lnTo>
                  <a:lnTo>
                    <a:pt x="513" y="726"/>
                  </a:lnTo>
                  <a:lnTo>
                    <a:pt x="507" y="726"/>
                  </a:lnTo>
                  <a:lnTo>
                    <a:pt x="507" y="734"/>
                  </a:lnTo>
                  <a:lnTo>
                    <a:pt x="492" y="734"/>
                  </a:lnTo>
                  <a:lnTo>
                    <a:pt x="492" y="742"/>
                  </a:lnTo>
                  <a:lnTo>
                    <a:pt x="498" y="751"/>
                  </a:lnTo>
                  <a:lnTo>
                    <a:pt x="507" y="757"/>
                  </a:lnTo>
                  <a:lnTo>
                    <a:pt x="507" y="765"/>
                  </a:lnTo>
                  <a:lnTo>
                    <a:pt x="513" y="773"/>
                  </a:lnTo>
                  <a:lnTo>
                    <a:pt x="519" y="788"/>
                  </a:lnTo>
                  <a:lnTo>
                    <a:pt x="525" y="796"/>
                  </a:lnTo>
                  <a:lnTo>
                    <a:pt x="531" y="802"/>
                  </a:lnTo>
                  <a:lnTo>
                    <a:pt x="537" y="812"/>
                  </a:lnTo>
                  <a:lnTo>
                    <a:pt x="537" y="827"/>
                  </a:lnTo>
                  <a:lnTo>
                    <a:pt x="531" y="841"/>
                  </a:lnTo>
                  <a:lnTo>
                    <a:pt x="525" y="849"/>
                  </a:lnTo>
                  <a:lnTo>
                    <a:pt x="507" y="857"/>
                  </a:lnTo>
                  <a:lnTo>
                    <a:pt x="492" y="865"/>
                  </a:lnTo>
                  <a:lnTo>
                    <a:pt x="486" y="872"/>
                  </a:lnTo>
                  <a:lnTo>
                    <a:pt x="474" y="880"/>
                  </a:lnTo>
                  <a:lnTo>
                    <a:pt x="468" y="880"/>
                  </a:lnTo>
                  <a:lnTo>
                    <a:pt x="462" y="880"/>
                  </a:lnTo>
                  <a:lnTo>
                    <a:pt x="462" y="872"/>
                  </a:lnTo>
                  <a:lnTo>
                    <a:pt x="449" y="857"/>
                  </a:lnTo>
                  <a:lnTo>
                    <a:pt x="443" y="835"/>
                  </a:lnTo>
                  <a:lnTo>
                    <a:pt x="443" y="827"/>
                  </a:lnTo>
                  <a:lnTo>
                    <a:pt x="443" y="818"/>
                  </a:lnTo>
                  <a:lnTo>
                    <a:pt x="443" y="802"/>
                  </a:lnTo>
                  <a:lnTo>
                    <a:pt x="443" y="796"/>
                  </a:lnTo>
                  <a:lnTo>
                    <a:pt x="443" y="788"/>
                  </a:lnTo>
                  <a:lnTo>
                    <a:pt x="443" y="779"/>
                  </a:lnTo>
                  <a:lnTo>
                    <a:pt x="435" y="773"/>
                  </a:lnTo>
                  <a:lnTo>
                    <a:pt x="435" y="765"/>
                  </a:lnTo>
                  <a:lnTo>
                    <a:pt x="429" y="765"/>
                  </a:lnTo>
                  <a:lnTo>
                    <a:pt x="423" y="751"/>
                  </a:lnTo>
                  <a:lnTo>
                    <a:pt x="423" y="734"/>
                  </a:lnTo>
                  <a:lnTo>
                    <a:pt x="423" y="726"/>
                  </a:lnTo>
                  <a:lnTo>
                    <a:pt x="416" y="726"/>
                  </a:lnTo>
                  <a:lnTo>
                    <a:pt x="404" y="720"/>
                  </a:lnTo>
                  <a:lnTo>
                    <a:pt x="404" y="726"/>
                  </a:lnTo>
                  <a:lnTo>
                    <a:pt x="392" y="726"/>
                  </a:lnTo>
                  <a:lnTo>
                    <a:pt x="386" y="726"/>
                  </a:lnTo>
                  <a:lnTo>
                    <a:pt x="386" y="720"/>
                  </a:lnTo>
                  <a:lnTo>
                    <a:pt x="380" y="720"/>
                  </a:lnTo>
                  <a:lnTo>
                    <a:pt x="373" y="712"/>
                  </a:lnTo>
                  <a:lnTo>
                    <a:pt x="367" y="712"/>
                  </a:lnTo>
                  <a:lnTo>
                    <a:pt x="361" y="704"/>
                  </a:lnTo>
                  <a:lnTo>
                    <a:pt x="361" y="697"/>
                  </a:lnTo>
                  <a:lnTo>
                    <a:pt x="355" y="689"/>
                  </a:lnTo>
                  <a:lnTo>
                    <a:pt x="349" y="681"/>
                  </a:lnTo>
                  <a:lnTo>
                    <a:pt x="341" y="673"/>
                  </a:lnTo>
                  <a:lnTo>
                    <a:pt x="341" y="665"/>
                  </a:lnTo>
                  <a:lnTo>
                    <a:pt x="334" y="658"/>
                  </a:lnTo>
                  <a:lnTo>
                    <a:pt x="328" y="642"/>
                  </a:lnTo>
                  <a:lnTo>
                    <a:pt x="322" y="642"/>
                  </a:lnTo>
                  <a:lnTo>
                    <a:pt x="316" y="642"/>
                  </a:lnTo>
                  <a:lnTo>
                    <a:pt x="316" y="634"/>
                  </a:lnTo>
                  <a:lnTo>
                    <a:pt x="310" y="628"/>
                  </a:lnTo>
                  <a:lnTo>
                    <a:pt x="304" y="628"/>
                  </a:lnTo>
                  <a:lnTo>
                    <a:pt x="298" y="634"/>
                  </a:lnTo>
                  <a:lnTo>
                    <a:pt x="291" y="634"/>
                  </a:lnTo>
                  <a:lnTo>
                    <a:pt x="285" y="650"/>
                  </a:lnTo>
                  <a:lnTo>
                    <a:pt x="277" y="658"/>
                  </a:lnTo>
                  <a:lnTo>
                    <a:pt x="271" y="658"/>
                  </a:lnTo>
                  <a:lnTo>
                    <a:pt x="265" y="650"/>
                  </a:lnTo>
                  <a:lnTo>
                    <a:pt x="265" y="642"/>
                  </a:lnTo>
                  <a:lnTo>
                    <a:pt x="259" y="642"/>
                  </a:lnTo>
                  <a:lnTo>
                    <a:pt x="246" y="650"/>
                  </a:lnTo>
                  <a:lnTo>
                    <a:pt x="240" y="650"/>
                  </a:lnTo>
                  <a:lnTo>
                    <a:pt x="240" y="642"/>
                  </a:lnTo>
                  <a:lnTo>
                    <a:pt x="240" y="628"/>
                  </a:lnTo>
                  <a:lnTo>
                    <a:pt x="246" y="605"/>
                  </a:lnTo>
                  <a:lnTo>
                    <a:pt x="240" y="597"/>
                  </a:lnTo>
                  <a:lnTo>
                    <a:pt x="234" y="597"/>
                  </a:lnTo>
                  <a:lnTo>
                    <a:pt x="222" y="597"/>
                  </a:lnTo>
                  <a:lnTo>
                    <a:pt x="209" y="611"/>
                  </a:lnTo>
                  <a:lnTo>
                    <a:pt x="183" y="611"/>
                  </a:lnTo>
                  <a:lnTo>
                    <a:pt x="191" y="619"/>
                  </a:lnTo>
                  <a:lnTo>
                    <a:pt x="197" y="634"/>
                  </a:lnTo>
                  <a:lnTo>
                    <a:pt x="197" y="642"/>
                  </a:lnTo>
                  <a:lnTo>
                    <a:pt x="191" y="650"/>
                  </a:lnTo>
                  <a:lnTo>
                    <a:pt x="203" y="665"/>
                  </a:lnTo>
                  <a:lnTo>
                    <a:pt x="240" y="689"/>
                  </a:lnTo>
                  <a:lnTo>
                    <a:pt x="246" y="697"/>
                  </a:lnTo>
                  <a:lnTo>
                    <a:pt x="246" y="704"/>
                  </a:lnTo>
                  <a:lnTo>
                    <a:pt x="252" y="720"/>
                  </a:lnTo>
                  <a:lnTo>
                    <a:pt x="252" y="734"/>
                  </a:lnTo>
                  <a:lnTo>
                    <a:pt x="246" y="742"/>
                  </a:lnTo>
                  <a:lnTo>
                    <a:pt x="234" y="742"/>
                  </a:lnTo>
                  <a:lnTo>
                    <a:pt x="228" y="742"/>
                  </a:lnTo>
                  <a:lnTo>
                    <a:pt x="222" y="742"/>
                  </a:lnTo>
                  <a:lnTo>
                    <a:pt x="216" y="742"/>
                  </a:lnTo>
                  <a:lnTo>
                    <a:pt x="203" y="742"/>
                  </a:lnTo>
                  <a:lnTo>
                    <a:pt x="191" y="742"/>
                  </a:lnTo>
                  <a:lnTo>
                    <a:pt x="191" y="734"/>
                  </a:lnTo>
                  <a:lnTo>
                    <a:pt x="183" y="726"/>
                  </a:lnTo>
                  <a:lnTo>
                    <a:pt x="164" y="712"/>
                  </a:lnTo>
                  <a:lnTo>
                    <a:pt x="158" y="704"/>
                  </a:lnTo>
                  <a:lnTo>
                    <a:pt x="152" y="697"/>
                  </a:lnTo>
                  <a:lnTo>
                    <a:pt x="140" y="704"/>
                  </a:lnTo>
                  <a:lnTo>
                    <a:pt x="134" y="704"/>
                  </a:lnTo>
                  <a:lnTo>
                    <a:pt x="134" y="712"/>
                  </a:lnTo>
                  <a:lnTo>
                    <a:pt x="127" y="712"/>
                  </a:lnTo>
                  <a:lnTo>
                    <a:pt x="113" y="704"/>
                  </a:lnTo>
                  <a:lnTo>
                    <a:pt x="103" y="697"/>
                  </a:lnTo>
                  <a:lnTo>
                    <a:pt x="88" y="681"/>
                  </a:lnTo>
                  <a:lnTo>
                    <a:pt x="76" y="673"/>
                  </a:lnTo>
                  <a:lnTo>
                    <a:pt x="70" y="665"/>
                  </a:lnTo>
                  <a:lnTo>
                    <a:pt x="58" y="658"/>
                  </a:lnTo>
                  <a:lnTo>
                    <a:pt x="45" y="642"/>
                  </a:lnTo>
                  <a:lnTo>
                    <a:pt x="39" y="619"/>
                  </a:lnTo>
                  <a:lnTo>
                    <a:pt x="39" y="597"/>
                  </a:lnTo>
                  <a:lnTo>
                    <a:pt x="45" y="597"/>
                  </a:lnTo>
                  <a:lnTo>
                    <a:pt x="58" y="597"/>
                  </a:lnTo>
                  <a:lnTo>
                    <a:pt x="64" y="589"/>
                  </a:lnTo>
                  <a:lnTo>
                    <a:pt x="64" y="583"/>
                  </a:lnTo>
                  <a:lnTo>
                    <a:pt x="64" y="574"/>
                  </a:lnTo>
                  <a:lnTo>
                    <a:pt x="58" y="566"/>
                  </a:lnTo>
                  <a:lnTo>
                    <a:pt x="58" y="558"/>
                  </a:lnTo>
                  <a:lnTo>
                    <a:pt x="64" y="558"/>
                  </a:lnTo>
                  <a:lnTo>
                    <a:pt x="70" y="566"/>
                  </a:lnTo>
                  <a:lnTo>
                    <a:pt x="95" y="574"/>
                  </a:lnTo>
                  <a:lnTo>
                    <a:pt x="107" y="574"/>
                  </a:lnTo>
                  <a:lnTo>
                    <a:pt x="107" y="566"/>
                  </a:lnTo>
                  <a:lnTo>
                    <a:pt x="107" y="558"/>
                  </a:lnTo>
                  <a:lnTo>
                    <a:pt x="107" y="552"/>
                  </a:lnTo>
                  <a:lnTo>
                    <a:pt x="103" y="552"/>
                  </a:lnTo>
                  <a:lnTo>
                    <a:pt x="103" y="542"/>
                  </a:lnTo>
                  <a:lnTo>
                    <a:pt x="95" y="535"/>
                  </a:lnTo>
                  <a:lnTo>
                    <a:pt x="95" y="527"/>
                  </a:lnTo>
                  <a:lnTo>
                    <a:pt x="88" y="527"/>
                  </a:lnTo>
                  <a:lnTo>
                    <a:pt x="82" y="527"/>
                  </a:lnTo>
                  <a:lnTo>
                    <a:pt x="76" y="527"/>
                  </a:lnTo>
                  <a:lnTo>
                    <a:pt x="70" y="527"/>
                  </a:lnTo>
                  <a:lnTo>
                    <a:pt x="70" y="519"/>
                  </a:lnTo>
                  <a:lnTo>
                    <a:pt x="76" y="513"/>
                  </a:lnTo>
                  <a:lnTo>
                    <a:pt x="88" y="513"/>
                  </a:lnTo>
                  <a:lnTo>
                    <a:pt x="76" y="496"/>
                  </a:lnTo>
                  <a:lnTo>
                    <a:pt x="76" y="490"/>
                  </a:lnTo>
                  <a:lnTo>
                    <a:pt x="70" y="490"/>
                  </a:lnTo>
                  <a:lnTo>
                    <a:pt x="64" y="482"/>
                  </a:lnTo>
                  <a:lnTo>
                    <a:pt x="58" y="482"/>
                  </a:lnTo>
                  <a:lnTo>
                    <a:pt x="52" y="474"/>
                  </a:lnTo>
                  <a:lnTo>
                    <a:pt x="52" y="466"/>
                  </a:lnTo>
                  <a:lnTo>
                    <a:pt x="45" y="466"/>
                  </a:lnTo>
                  <a:lnTo>
                    <a:pt x="45" y="460"/>
                  </a:lnTo>
                  <a:lnTo>
                    <a:pt x="45" y="451"/>
                  </a:lnTo>
                  <a:lnTo>
                    <a:pt x="39" y="443"/>
                  </a:lnTo>
                  <a:lnTo>
                    <a:pt x="39" y="437"/>
                  </a:lnTo>
                  <a:lnTo>
                    <a:pt x="31" y="437"/>
                  </a:lnTo>
                  <a:lnTo>
                    <a:pt x="31" y="429"/>
                  </a:lnTo>
                  <a:lnTo>
                    <a:pt x="25" y="429"/>
                  </a:lnTo>
                  <a:lnTo>
                    <a:pt x="25" y="421"/>
                  </a:lnTo>
                  <a:lnTo>
                    <a:pt x="25" y="412"/>
                  </a:lnTo>
                  <a:lnTo>
                    <a:pt x="19" y="412"/>
                  </a:lnTo>
                  <a:lnTo>
                    <a:pt x="19" y="404"/>
                  </a:lnTo>
                  <a:lnTo>
                    <a:pt x="13" y="404"/>
                  </a:lnTo>
                  <a:lnTo>
                    <a:pt x="13" y="398"/>
                  </a:lnTo>
                  <a:lnTo>
                    <a:pt x="6" y="390"/>
                  </a:lnTo>
                  <a:lnTo>
                    <a:pt x="6" y="367"/>
                  </a:lnTo>
                  <a:lnTo>
                    <a:pt x="0" y="283"/>
                  </a:lnTo>
                  <a:lnTo>
                    <a:pt x="0" y="222"/>
                  </a:lnTo>
                  <a:lnTo>
                    <a:pt x="6" y="207"/>
                  </a:lnTo>
                  <a:lnTo>
                    <a:pt x="6" y="199"/>
                  </a:lnTo>
                  <a:lnTo>
                    <a:pt x="13" y="191"/>
                  </a:lnTo>
                  <a:lnTo>
                    <a:pt x="19" y="191"/>
                  </a:lnTo>
                  <a:lnTo>
                    <a:pt x="25" y="191"/>
                  </a:lnTo>
                  <a:lnTo>
                    <a:pt x="31" y="183"/>
                  </a:lnTo>
                  <a:lnTo>
                    <a:pt x="31" y="177"/>
                  </a:lnTo>
                  <a:lnTo>
                    <a:pt x="64" y="160"/>
                  </a:lnTo>
                  <a:lnTo>
                    <a:pt x="82" y="144"/>
                  </a:lnTo>
                  <a:lnTo>
                    <a:pt x="95" y="130"/>
                  </a:lnTo>
                  <a:lnTo>
                    <a:pt x="107" y="115"/>
                  </a:lnTo>
                  <a:lnTo>
                    <a:pt x="113" y="99"/>
                  </a:lnTo>
                  <a:lnTo>
                    <a:pt x="134" y="76"/>
                  </a:lnTo>
                  <a:lnTo>
                    <a:pt x="158" y="54"/>
                  </a:lnTo>
                  <a:lnTo>
                    <a:pt x="170" y="45"/>
                  </a:lnTo>
                  <a:lnTo>
                    <a:pt x="197" y="23"/>
                  </a:lnTo>
                  <a:lnTo>
                    <a:pt x="234" y="7"/>
                  </a:lnTo>
                  <a:lnTo>
                    <a:pt x="240" y="0"/>
                  </a:lnTo>
                  <a:lnTo>
                    <a:pt x="361" y="0"/>
                  </a:lnTo>
                  <a:lnTo>
                    <a:pt x="380" y="7"/>
                  </a:lnTo>
                  <a:lnTo>
                    <a:pt x="392" y="15"/>
                  </a:lnTo>
                  <a:lnTo>
                    <a:pt x="410" y="23"/>
                  </a:lnTo>
                  <a:lnTo>
                    <a:pt x="423" y="45"/>
                  </a:lnTo>
                  <a:lnTo>
                    <a:pt x="429" y="62"/>
                  </a:lnTo>
                  <a:lnTo>
                    <a:pt x="435" y="76"/>
                  </a:lnTo>
                  <a:lnTo>
                    <a:pt x="449" y="99"/>
                  </a:lnTo>
                  <a:lnTo>
                    <a:pt x="455" y="107"/>
                  </a:lnTo>
                  <a:lnTo>
                    <a:pt x="486" y="84"/>
                  </a:lnTo>
                  <a:lnTo>
                    <a:pt x="544" y="54"/>
                  </a:lnTo>
                  <a:lnTo>
                    <a:pt x="562" y="54"/>
                  </a:lnTo>
                  <a:lnTo>
                    <a:pt x="607" y="45"/>
                  </a:lnTo>
                  <a:lnTo>
                    <a:pt x="613" y="54"/>
                  </a:lnTo>
                  <a:lnTo>
                    <a:pt x="619" y="76"/>
                  </a:lnTo>
                  <a:lnTo>
                    <a:pt x="626" y="91"/>
                  </a:lnTo>
                  <a:lnTo>
                    <a:pt x="626" y="99"/>
                  </a:lnTo>
                  <a:lnTo>
                    <a:pt x="626" y="115"/>
                  </a:lnTo>
                  <a:lnTo>
                    <a:pt x="619" y="121"/>
                  </a:lnTo>
                  <a:lnTo>
                    <a:pt x="607" y="121"/>
                  </a:lnTo>
                  <a:lnTo>
                    <a:pt x="593" y="144"/>
                  </a:lnTo>
                  <a:lnTo>
                    <a:pt x="580" y="160"/>
                  </a:lnTo>
                  <a:lnTo>
                    <a:pt x="568" y="177"/>
                  </a:lnTo>
                  <a:lnTo>
                    <a:pt x="568" y="183"/>
                  </a:lnTo>
                  <a:lnTo>
                    <a:pt x="550" y="191"/>
                  </a:lnTo>
                  <a:lnTo>
                    <a:pt x="537" y="191"/>
                  </a:lnTo>
                  <a:lnTo>
                    <a:pt x="525" y="199"/>
                  </a:lnTo>
                  <a:lnTo>
                    <a:pt x="519" y="214"/>
                  </a:lnTo>
                  <a:lnTo>
                    <a:pt x="519" y="222"/>
                  </a:lnTo>
                  <a:lnTo>
                    <a:pt x="519" y="230"/>
                  </a:lnTo>
                  <a:lnTo>
                    <a:pt x="519" y="236"/>
                  </a:lnTo>
                  <a:lnTo>
                    <a:pt x="513" y="244"/>
                  </a:lnTo>
                  <a:lnTo>
                    <a:pt x="507" y="253"/>
                  </a:lnTo>
                  <a:lnTo>
                    <a:pt x="486" y="259"/>
                  </a:lnTo>
                  <a:lnTo>
                    <a:pt x="480" y="253"/>
                  </a:lnTo>
                  <a:lnTo>
                    <a:pt x="474" y="244"/>
                  </a:lnTo>
                  <a:lnTo>
                    <a:pt x="468" y="244"/>
                  </a:lnTo>
                  <a:lnTo>
                    <a:pt x="449" y="253"/>
                  </a:lnTo>
                  <a:lnTo>
                    <a:pt x="455" y="259"/>
                  </a:lnTo>
                  <a:lnTo>
                    <a:pt x="468" y="275"/>
                  </a:lnTo>
                  <a:lnTo>
                    <a:pt x="492" y="291"/>
                  </a:lnTo>
                  <a:lnTo>
                    <a:pt x="498" y="283"/>
                  </a:lnTo>
                  <a:lnTo>
                    <a:pt x="513" y="275"/>
                  </a:lnTo>
                  <a:lnTo>
                    <a:pt x="531" y="259"/>
                  </a:lnTo>
                  <a:lnTo>
                    <a:pt x="537" y="253"/>
                  </a:lnTo>
                  <a:lnTo>
                    <a:pt x="587" y="207"/>
                  </a:lnTo>
                  <a:lnTo>
                    <a:pt x="607" y="177"/>
                  </a:lnTo>
                  <a:lnTo>
                    <a:pt x="619" y="160"/>
                  </a:lnTo>
                  <a:lnTo>
                    <a:pt x="626" y="160"/>
                  </a:lnTo>
                  <a:lnTo>
                    <a:pt x="632" y="144"/>
                  </a:lnTo>
                  <a:lnTo>
                    <a:pt x="638" y="138"/>
                  </a:lnTo>
                  <a:lnTo>
                    <a:pt x="644" y="130"/>
                  </a:lnTo>
                  <a:lnTo>
                    <a:pt x="650" y="130"/>
                  </a:lnTo>
                  <a:lnTo>
                    <a:pt x="656" y="121"/>
                  </a:lnTo>
                  <a:lnTo>
                    <a:pt x="664" y="121"/>
                  </a:lnTo>
                  <a:lnTo>
                    <a:pt x="664" y="115"/>
                  </a:lnTo>
                  <a:lnTo>
                    <a:pt x="664" y="121"/>
                  </a:lnTo>
                  <a:lnTo>
                    <a:pt x="677" y="138"/>
                  </a:lnTo>
                  <a:lnTo>
                    <a:pt x="683" y="152"/>
                  </a:lnTo>
                  <a:lnTo>
                    <a:pt x="687" y="183"/>
                  </a:lnTo>
                  <a:lnTo>
                    <a:pt x="687" y="214"/>
                  </a:lnTo>
                  <a:lnTo>
                    <a:pt x="687" y="230"/>
                  </a:lnTo>
                  <a:lnTo>
                    <a:pt x="695" y="253"/>
                  </a:lnTo>
                  <a:lnTo>
                    <a:pt x="695" y="259"/>
                  </a:lnTo>
                  <a:lnTo>
                    <a:pt x="701" y="267"/>
                  </a:lnTo>
                  <a:lnTo>
                    <a:pt x="701" y="275"/>
                  </a:lnTo>
                  <a:lnTo>
                    <a:pt x="714" y="283"/>
                  </a:lnTo>
                  <a:lnTo>
                    <a:pt x="726" y="291"/>
                  </a:lnTo>
                  <a:lnTo>
                    <a:pt x="738" y="291"/>
                  </a:lnTo>
                  <a:lnTo>
                    <a:pt x="751" y="291"/>
                  </a:lnTo>
                  <a:lnTo>
                    <a:pt x="759" y="291"/>
                  </a:lnTo>
                  <a:lnTo>
                    <a:pt x="771" y="298"/>
                  </a:lnTo>
                  <a:lnTo>
                    <a:pt x="790" y="306"/>
                  </a:lnTo>
                  <a:lnTo>
                    <a:pt x="822" y="328"/>
                  </a:lnTo>
                  <a:lnTo>
                    <a:pt x="828" y="328"/>
                  </a:lnTo>
                  <a:lnTo>
                    <a:pt x="839" y="345"/>
                  </a:lnTo>
                  <a:lnTo>
                    <a:pt x="865" y="359"/>
                  </a:lnTo>
                  <a:lnTo>
                    <a:pt x="878" y="376"/>
                  </a:lnTo>
                  <a:lnTo>
                    <a:pt x="872" y="390"/>
                  </a:lnTo>
                  <a:lnTo>
                    <a:pt x="865" y="412"/>
                  </a:lnTo>
                  <a:lnTo>
                    <a:pt x="865" y="421"/>
                  </a:lnTo>
                  <a:lnTo>
                    <a:pt x="865" y="429"/>
                  </a:lnTo>
                  <a:lnTo>
                    <a:pt x="865" y="443"/>
                  </a:lnTo>
                  <a:lnTo>
                    <a:pt x="865" y="460"/>
                  </a:lnTo>
                  <a:lnTo>
                    <a:pt x="859" y="460"/>
                  </a:lnTo>
                  <a:lnTo>
                    <a:pt x="859" y="466"/>
                  </a:lnTo>
                  <a:lnTo>
                    <a:pt x="847" y="474"/>
                  </a:lnTo>
                  <a:lnTo>
                    <a:pt x="839" y="474"/>
                  </a:lnTo>
                  <a:lnTo>
                    <a:pt x="839" y="482"/>
                  </a:lnTo>
                  <a:lnTo>
                    <a:pt x="833" y="490"/>
                  </a:lnTo>
                  <a:lnTo>
                    <a:pt x="828" y="496"/>
                  </a:lnTo>
                  <a:lnTo>
                    <a:pt x="814" y="513"/>
                  </a:lnTo>
                  <a:lnTo>
                    <a:pt x="808" y="513"/>
                  </a:lnTo>
                  <a:lnTo>
                    <a:pt x="802" y="527"/>
                  </a:lnTo>
                  <a:lnTo>
                    <a:pt x="802" y="535"/>
                  </a:lnTo>
                  <a:lnTo>
                    <a:pt x="796" y="552"/>
                  </a:lnTo>
                  <a:lnTo>
                    <a:pt x="796" y="558"/>
                  </a:lnTo>
                  <a:lnTo>
                    <a:pt x="796" y="566"/>
                  </a:lnTo>
                  <a:lnTo>
                    <a:pt x="802" y="574"/>
                  </a:lnTo>
                  <a:lnTo>
                    <a:pt x="796" y="583"/>
                  </a:lnTo>
                  <a:lnTo>
                    <a:pt x="796" y="589"/>
                  </a:lnTo>
                  <a:lnTo>
                    <a:pt x="796" y="597"/>
                  </a:lnTo>
                  <a:lnTo>
                    <a:pt x="790" y="605"/>
                  </a:lnTo>
                  <a:lnTo>
                    <a:pt x="783" y="619"/>
                  </a:lnTo>
                  <a:lnTo>
                    <a:pt x="777" y="628"/>
                  </a:lnTo>
                  <a:lnTo>
                    <a:pt x="771" y="634"/>
                  </a:lnTo>
                  <a:lnTo>
                    <a:pt x="765" y="642"/>
                  </a:lnTo>
                  <a:lnTo>
                    <a:pt x="759" y="658"/>
                  </a:lnTo>
                  <a:lnTo>
                    <a:pt x="751" y="67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3" name="Line 828"/>
            <p:cNvSpPr>
              <a:spLocks noChangeShapeType="1"/>
            </p:cNvSpPr>
            <p:nvPr/>
          </p:nvSpPr>
          <p:spPr bwMode="auto">
            <a:xfrm flipH="1" flipV="1">
              <a:off x="2097" y="2478"/>
              <a:ext cx="58"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4" name="Line 829"/>
            <p:cNvSpPr>
              <a:spLocks noChangeShapeType="1"/>
            </p:cNvSpPr>
            <p:nvPr/>
          </p:nvSpPr>
          <p:spPr bwMode="auto">
            <a:xfrm flipH="1" flipV="1">
              <a:off x="2091" y="2450"/>
              <a:ext cx="209"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5" name="Line 830"/>
            <p:cNvSpPr>
              <a:spLocks noChangeShapeType="1"/>
            </p:cNvSpPr>
            <p:nvPr/>
          </p:nvSpPr>
          <p:spPr bwMode="auto">
            <a:xfrm flipH="1" flipV="1">
              <a:off x="2091" y="2419"/>
              <a:ext cx="221" cy="1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6" name="Line 831"/>
            <p:cNvSpPr>
              <a:spLocks noChangeShapeType="1"/>
            </p:cNvSpPr>
            <p:nvPr/>
          </p:nvSpPr>
          <p:spPr bwMode="auto">
            <a:xfrm flipH="1" flipV="1">
              <a:off x="2085" y="2380"/>
              <a:ext cx="240" cy="1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7" name="Line 832"/>
            <p:cNvSpPr>
              <a:spLocks noChangeShapeType="1"/>
            </p:cNvSpPr>
            <p:nvPr/>
          </p:nvSpPr>
          <p:spPr bwMode="auto">
            <a:xfrm flipH="1" flipV="1">
              <a:off x="2066" y="2341"/>
              <a:ext cx="265" cy="18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8" name="Line 833"/>
            <p:cNvSpPr>
              <a:spLocks noChangeShapeType="1"/>
            </p:cNvSpPr>
            <p:nvPr/>
          </p:nvSpPr>
          <p:spPr bwMode="auto">
            <a:xfrm flipH="1" flipV="1">
              <a:off x="2079" y="2319"/>
              <a:ext cx="258" cy="1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9" name="Line 834"/>
            <p:cNvSpPr>
              <a:spLocks noChangeShapeType="1"/>
            </p:cNvSpPr>
            <p:nvPr/>
          </p:nvSpPr>
          <p:spPr bwMode="auto">
            <a:xfrm flipH="1" flipV="1">
              <a:off x="2097" y="2304"/>
              <a:ext cx="248" cy="1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0" name="Line 835"/>
            <p:cNvSpPr>
              <a:spLocks noChangeShapeType="1"/>
            </p:cNvSpPr>
            <p:nvPr/>
          </p:nvSpPr>
          <p:spPr bwMode="auto">
            <a:xfrm flipH="1" flipV="1">
              <a:off x="2109" y="2282"/>
              <a:ext cx="261" cy="1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1" name="Line 836"/>
            <p:cNvSpPr>
              <a:spLocks noChangeShapeType="1"/>
            </p:cNvSpPr>
            <p:nvPr/>
          </p:nvSpPr>
          <p:spPr bwMode="auto">
            <a:xfrm flipH="1" flipV="1">
              <a:off x="2124" y="2265"/>
              <a:ext cx="289"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2" name="Line 837"/>
            <p:cNvSpPr>
              <a:spLocks noChangeShapeType="1"/>
            </p:cNvSpPr>
            <p:nvPr/>
          </p:nvSpPr>
          <p:spPr bwMode="auto">
            <a:xfrm flipH="1" flipV="1">
              <a:off x="2136" y="2243"/>
              <a:ext cx="295"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3" name="Line 838"/>
            <p:cNvSpPr>
              <a:spLocks noChangeShapeType="1"/>
            </p:cNvSpPr>
            <p:nvPr/>
          </p:nvSpPr>
          <p:spPr bwMode="auto">
            <a:xfrm flipH="1" flipV="1">
              <a:off x="2148" y="2218"/>
              <a:ext cx="271" cy="1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4" name="Line 839"/>
            <p:cNvSpPr>
              <a:spLocks noChangeShapeType="1"/>
            </p:cNvSpPr>
            <p:nvPr/>
          </p:nvSpPr>
          <p:spPr bwMode="auto">
            <a:xfrm flipH="1" flipV="1">
              <a:off x="2464" y="2411"/>
              <a:ext cx="31"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5" name="Line 840"/>
            <p:cNvSpPr>
              <a:spLocks noChangeShapeType="1"/>
            </p:cNvSpPr>
            <p:nvPr/>
          </p:nvSpPr>
          <p:spPr bwMode="auto">
            <a:xfrm flipH="1" flipV="1">
              <a:off x="2161" y="2196"/>
              <a:ext cx="270" cy="1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6" name="Line 841"/>
            <p:cNvSpPr>
              <a:spLocks noChangeShapeType="1"/>
            </p:cNvSpPr>
            <p:nvPr/>
          </p:nvSpPr>
          <p:spPr bwMode="auto">
            <a:xfrm flipH="1" flipV="1">
              <a:off x="2173" y="2173"/>
              <a:ext cx="330"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7" name="Line 842"/>
            <p:cNvSpPr>
              <a:spLocks noChangeShapeType="1"/>
            </p:cNvSpPr>
            <p:nvPr/>
          </p:nvSpPr>
          <p:spPr bwMode="auto">
            <a:xfrm flipH="1" flipV="1">
              <a:off x="2179" y="2159"/>
              <a:ext cx="330"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8" name="Line 843"/>
            <p:cNvSpPr>
              <a:spLocks noChangeShapeType="1"/>
            </p:cNvSpPr>
            <p:nvPr/>
          </p:nvSpPr>
          <p:spPr bwMode="auto">
            <a:xfrm flipH="1" flipV="1">
              <a:off x="2194" y="2136"/>
              <a:ext cx="328" cy="2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9" name="Line 844"/>
            <p:cNvSpPr>
              <a:spLocks noChangeShapeType="1"/>
            </p:cNvSpPr>
            <p:nvPr/>
          </p:nvSpPr>
          <p:spPr bwMode="auto">
            <a:xfrm flipH="1" flipV="1">
              <a:off x="2206" y="2112"/>
              <a:ext cx="346"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0" name="Line 845"/>
            <p:cNvSpPr>
              <a:spLocks noChangeShapeType="1"/>
            </p:cNvSpPr>
            <p:nvPr/>
          </p:nvSpPr>
          <p:spPr bwMode="auto">
            <a:xfrm flipH="1" flipV="1">
              <a:off x="2243" y="2103"/>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1" name="Line 846"/>
            <p:cNvSpPr>
              <a:spLocks noChangeShapeType="1"/>
            </p:cNvSpPr>
            <p:nvPr/>
          </p:nvSpPr>
          <p:spPr bwMode="auto">
            <a:xfrm flipH="1" flipV="1">
              <a:off x="2273" y="2103"/>
              <a:ext cx="316"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2" name="Line 847"/>
            <p:cNvSpPr>
              <a:spLocks noChangeShapeType="1"/>
            </p:cNvSpPr>
            <p:nvPr/>
          </p:nvSpPr>
          <p:spPr bwMode="auto">
            <a:xfrm flipH="1" flipV="1">
              <a:off x="2288" y="2081"/>
              <a:ext cx="316" cy="2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3" name="Line 848"/>
            <p:cNvSpPr>
              <a:spLocks noChangeShapeType="1"/>
            </p:cNvSpPr>
            <p:nvPr/>
          </p:nvSpPr>
          <p:spPr bwMode="auto">
            <a:xfrm flipH="1" flipV="1">
              <a:off x="2294" y="2058"/>
              <a:ext cx="322"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4" name="Line 849"/>
            <p:cNvSpPr>
              <a:spLocks noChangeShapeType="1"/>
            </p:cNvSpPr>
            <p:nvPr/>
          </p:nvSpPr>
          <p:spPr bwMode="auto">
            <a:xfrm flipH="1" flipV="1">
              <a:off x="2273" y="2013"/>
              <a:ext cx="355"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5" name="Line 850"/>
            <p:cNvSpPr>
              <a:spLocks noChangeShapeType="1"/>
            </p:cNvSpPr>
            <p:nvPr/>
          </p:nvSpPr>
          <p:spPr bwMode="auto">
            <a:xfrm flipH="1" flipV="1">
              <a:off x="2267" y="1982"/>
              <a:ext cx="355" cy="2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6" name="Line 851"/>
            <p:cNvSpPr>
              <a:spLocks noChangeShapeType="1"/>
            </p:cNvSpPr>
            <p:nvPr/>
          </p:nvSpPr>
          <p:spPr bwMode="auto">
            <a:xfrm flipH="1" flipV="1">
              <a:off x="2273" y="1952"/>
              <a:ext cx="337" cy="2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7" name="Line 852"/>
            <p:cNvSpPr>
              <a:spLocks noChangeShapeType="1"/>
            </p:cNvSpPr>
            <p:nvPr/>
          </p:nvSpPr>
          <p:spPr bwMode="auto">
            <a:xfrm flipH="1" flipV="1">
              <a:off x="2282" y="1929"/>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8" name="Line 853"/>
            <p:cNvSpPr>
              <a:spLocks noChangeShapeType="1"/>
            </p:cNvSpPr>
            <p:nvPr/>
          </p:nvSpPr>
          <p:spPr bwMode="auto">
            <a:xfrm flipH="1" flipV="1">
              <a:off x="2306" y="1913"/>
              <a:ext cx="322"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9" name="Line 854"/>
            <p:cNvSpPr>
              <a:spLocks noChangeShapeType="1"/>
            </p:cNvSpPr>
            <p:nvPr/>
          </p:nvSpPr>
          <p:spPr bwMode="auto">
            <a:xfrm flipH="1" flipV="1">
              <a:off x="2364" y="1929"/>
              <a:ext cx="283"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0" name="Line 855"/>
            <p:cNvSpPr>
              <a:spLocks noChangeShapeType="1"/>
            </p:cNvSpPr>
            <p:nvPr/>
          </p:nvSpPr>
          <p:spPr bwMode="auto">
            <a:xfrm flipH="1" flipV="1">
              <a:off x="2382" y="1913"/>
              <a:ext cx="252" cy="1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1" name="Line 856"/>
            <p:cNvSpPr>
              <a:spLocks noChangeShapeType="1"/>
            </p:cNvSpPr>
            <p:nvPr/>
          </p:nvSpPr>
          <p:spPr bwMode="auto">
            <a:xfrm flipH="1" flipV="1">
              <a:off x="2401" y="1898"/>
              <a:ext cx="227" cy="1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2" name="Line 857"/>
            <p:cNvSpPr>
              <a:spLocks noChangeShapeType="1"/>
            </p:cNvSpPr>
            <p:nvPr/>
          </p:nvSpPr>
          <p:spPr bwMode="auto">
            <a:xfrm flipH="1" flipV="1">
              <a:off x="2419" y="1876"/>
              <a:ext cx="191"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3" name="Line 858"/>
            <p:cNvSpPr>
              <a:spLocks noChangeShapeType="1"/>
            </p:cNvSpPr>
            <p:nvPr/>
          </p:nvSpPr>
          <p:spPr bwMode="auto">
            <a:xfrm flipH="1" flipV="1">
              <a:off x="2431" y="1859"/>
              <a:ext cx="185"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4" name="Line 859"/>
            <p:cNvSpPr>
              <a:spLocks noChangeShapeType="1"/>
            </p:cNvSpPr>
            <p:nvPr/>
          </p:nvSpPr>
          <p:spPr bwMode="auto">
            <a:xfrm flipH="1" flipV="1">
              <a:off x="2458" y="1845"/>
              <a:ext cx="189"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5" name="Line 860"/>
            <p:cNvSpPr>
              <a:spLocks noChangeShapeType="1"/>
            </p:cNvSpPr>
            <p:nvPr/>
          </p:nvSpPr>
          <p:spPr bwMode="auto">
            <a:xfrm flipH="1" flipV="1">
              <a:off x="2495" y="1825"/>
              <a:ext cx="195"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6" name="Line 861"/>
            <p:cNvSpPr>
              <a:spLocks noChangeShapeType="1"/>
            </p:cNvSpPr>
            <p:nvPr/>
          </p:nvSpPr>
          <p:spPr bwMode="auto">
            <a:xfrm flipH="1" flipV="1">
              <a:off x="2495" y="1814"/>
              <a:ext cx="197" cy="1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7" name="Line 862"/>
            <p:cNvSpPr>
              <a:spLocks noChangeShapeType="1"/>
            </p:cNvSpPr>
            <p:nvPr/>
          </p:nvSpPr>
          <p:spPr bwMode="auto">
            <a:xfrm flipH="1" flipV="1">
              <a:off x="2683" y="1913"/>
              <a:ext cx="15"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8" name="Line 863"/>
            <p:cNvSpPr>
              <a:spLocks noChangeShapeType="1"/>
            </p:cNvSpPr>
            <p:nvPr/>
          </p:nvSpPr>
          <p:spPr bwMode="auto">
            <a:xfrm flipH="1" flipV="1">
              <a:off x="2515" y="1798"/>
              <a:ext cx="152" cy="10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9" name="Line 864"/>
            <p:cNvSpPr>
              <a:spLocks noChangeShapeType="1"/>
            </p:cNvSpPr>
            <p:nvPr/>
          </p:nvSpPr>
          <p:spPr bwMode="auto">
            <a:xfrm flipH="1" flipV="1">
              <a:off x="2534" y="1784"/>
              <a:ext cx="137" cy="1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0" name="Line 865"/>
            <p:cNvSpPr>
              <a:spLocks noChangeShapeType="1"/>
            </p:cNvSpPr>
            <p:nvPr/>
          </p:nvSpPr>
          <p:spPr bwMode="auto">
            <a:xfrm flipH="1" flipV="1">
              <a:off x="2552" y="1767"/>
              <a:ext cx="131" cy="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1" name="Line 866"/>
            <p:cNvSpPr>
              <a:spLocks noChangeShapeType="1"/>
            </p:cNvSpPr>
            <p:nvPr/>
          </p:nvSpPr>
          <p:spPr bwMode="auto">
            <a:xfrm flipH="1" flipV="1">
              <a:off x="2577" y="1753"/>
              <a:ext cx="127" cy="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2" name="Line 867"/>
            <p:cNvSpPr>
              <a:spLocks noChangeShapeType="1"/>
            </p:cNvSpPr>
            <p:nvPr/>
          </p:nvSpPr>
          <p:spPr bwMode="auto">
            <a:xfrm flipH="1" flipV="1">
              <a:off x="2604" y="1745"/>
              <a:ext cx="125" cy="8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3" name="Line 868"/>
            <p:cNvSpPr>
              <a:spLocks noChangeShapeType="1"/>
            </p:cNvSpPr>
            <p:nvPr/>
          </p:nvSpPr>
          <p:spPr bwMode="auto">
            <a:xfrm flipH="1" flipV="1">
              <a:off x="2634" y="1738"/>
              <a:ext cx="95"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4" name="Line 869"/>
            <p:cNvSpPr>
              <a:spLocks noChangeShapeType="1"/>
            </p:cNvSpPr>
            <p:nvPr/>
          </p:nvSpPr>
          <p:spPr bwMode="auto">
            <a:xfrm flipH="1" flipV="1">
              <a:off x="2698" y="1745"/>
              <a:ext cx="18"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5" name="Line 870"/>
            <p:cNvSpPr>
              <a:spLocks noChangeShapeType="1"/>
            </p:cNvSpPr>
            <p:nvPr/>
          </p:nvSpPr>
          <p:spPr bwMode="auto">
            <a:xfrm>
              <a:off x="2724" y="1738"/>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6" name="Freeform 871"/>
            <p:cNvSpPr>
              <a:spLocks/>
            </p:cNvSpPr>
            <p:nvPr/>
          </p:nvSpPr>
          <p:spPr bwMode="auto">
            <a:xfrm>
              <a:off x="2068" y="1722"/>
              <a:ext cx="673" cy="879"/>
            </a:xfrm>
            <a:custGeom>
              <a:avLst/>
              <a:gdLst>
                <a:gd name="T0" fmla="*/ 13 w 673"/>
                <a:gd name="T1" fmla="*/ 605 h 879"/>
                <a:gd name="T2" fmla="*/ 31 w 673"/>
                <a:gd name="T3" fmla="*/ 574 h 879"/>
                <a:gd name="T4" fmla="*/ 56 w 673"/>
                <a:gd name="T5" fmla="*/ 551 h 879"/>
                <a:gd name="T6" fmla="*/ 74 w 673"/>
                <a:gd name="T7" fmla="*/ 513 h 879"/>
                <a:gd name="T8" fmla="*/ 87 w 673"/>
                <a:gd name="T9" fmla="*/ 490 h 879"/>
                <a:gd name="T10" fmla="*/ 101 w 673"/>
                <a:gd name="T11" fmla="*/ 459 h 879"/>
                <a:gd name="T12" fmla="*/ 113 w 673"/>
                <a:gd name="T13" fmla="*/ 428 h 879"/>
                <a:gd name="T14" fmla="*/ 164 w 673"/>
                <a:gd name="T15" fmla="*/ 390 h 879"/>
                <a:gd name="T16" fmla="*/ 208 w 673"/>
                <a:gd name="T17" fmla="*/ 383 h 879"/>
                <a:gd name="T18" fmla="*/ 226 w 673"/>
                <a:gd name="T19" fmla="*/ 338 h 879"/>
                <a:gd name="T20" fmla="*/ 214 w 673"/>
                <a:gd name="T21" fmla="*/ 299 h 879"/>
                <a:gd name="T22" fmla="*/ 208 w 673"/>
                <a:gd name="T23" fmla="*/ 246 h 879"/>
                <a:gd name="T24" fmla="*/ 226 w 673"/>
                <a:gd name="T25" fmla="*/ 199 h 879"/>
                <a:gd name="T26" fmla="*/ 290 w 673"/>
                <a:gd name="T27" fmla="*/ 207 h 879"/>
                <a:gd name="T28" fmla="*/ 353 w 673"/>
                <a:gd name="T29" fmla="*/ 154 h 879"/>
                <a:gd name="T30" fmla="*/ 396 w 673"/>
                <a:gd name="T31" fmla="*/ 115 h 879"/>
                <a:gd name="T32" fmla="*/ 441 w 673"/>
                <a:gd name="T33" fmla="*/ 84 h 879"/>
                <a:gd name="T34" fmla="*/ 478 w 673"/>
                <a:gd name="T35" fmla="*/ 47 h 879"/>
                <a:gd name="T36" fmla="*/ 509 w 673"/>
                <a:gd name="T37" fmla="*/ 31 h 879"/>
                <a:gd name="T38" fmla="*/ 548 w 673"/>
                <a:gd name="T39" fmla="*/ 16 h 879"/>
                <a:gd name="T40" fmla="*/ 581 w 673"/>
                <a:gd name="T41" fmla="*/ 0 h 879"/>
                <a:gd name="T42" fmla="*/ 603 w 673"/>
                <a:gd name="T43" fmla="*/ 31 h 879"/>
                <a:gd name="T44" fmla="*/ 648 w 673"/>
                <a:gd name="T45" fmla="*/ 16 h 879"/>
                <a:gd name="T46" fmla="*/ 661 w 673"/>
                <a:gd name="T47" fmla="*/ 62 h 879"/>
                <a:gd name="T48" fmla="*/ 654 w 673"/>
                <a:gd name="T49" fmla="*/ 84 h 879"/>
                <a:gd name="T50" fmla="*/ 654 w 673"/>
                <a:gd name="T51" fmla="*/ 115 h 879"/>
                <a:gd name="T52" fmla="*/ 603 w 673"/>
                <a:gd name="T53" fmla="*/ 162 h 879"/>
                <a:gd name="T54" fmla="*/ 611 w 673"/>
                <a:gd name="T55" fmla="*/ 193 h 879"/>
                <a:gd name="T56" fmla="*/ 630 w 673"/>
                <a:gd name="T57" fmla="*/ 221 h 879"/>
                <a:gd name="T58" fmla="*/ 599 w 673"/>
                <a:gd name="T59" fmla="*/ 252 h 879"/>
                <a:gd name="T60" fmla="*/ 560 w 673"/>
                <a:gd name="T61" fmla="*/ 260 h 879"/>
                <a:gd name="T62" fmla="*/ 542 w 673"/>
                <a:gd name="T63" fmla="*/ 285 h 879"/>
                <a:gd name="T64" fmla="*/ 560 w 673"/>
                <a:gd name="T65" fmla="*/ 338 h 879"/>
                <a:gd name="T66" fmla="*/ 581 w 673"/>
                <a:gd name="T67" fmla="*/ 390 h 879"/>
                <a:gd name="T68" fmla="*/ 560 w 673"/>
                <a:gd name="T69" fmla="*/ 428 h 879"/>
                <a:gd name="T70" fmla="*/ 554 w 673"/>
                <a:gd name="T71" fmla="*/ 521 h 879"/>
                <a:gd name="T72" fmla="*/ 554 w 673"/>
                <a:gd name="T73" fmla="*/ 560 h 879"/>
                <a:gd name="T74" fmla="*/ 523 w 673"/>
                <a:gd name="T75" fmla="*/ 613 h 879"/>
                <a:gd name="T76" fmla="*/ 497 w 673"/>
                <a:gd name="T77" fmla="*/ 627 h 879"/>
                <a:gd name="T78" fmla="*/ 460 w 673"/>
                <a:gd name="T79" fmla="*/ 636 h 879"/>
                <a:gd name="T80" fmla="*/ 435 w 673"/>
                <a:gd name="T81" fmla="*/ 689 h 879"/>
                <a:gd name="T82" fmla="*/ 415 w 673"/>
                <a:gd name="T83" fmla="*/ 728 h 879"/>
                <a:gd name="T84" fmla="*/ 396 w 673"/>
                <a:gd name="T85" fmla="*/ 697 h 879"/>
                <a:gd name="T86" fmla="*/ 390 w 673"/>
                <a:gd name="T87" fmla="*/ 658 h 879"/>
                <a:gd name="T88" fmla="*/ 359 w 673"/>
                <a:gd name="T89" fmla="*/ 674 h 879"/>
                <a:gd name="T90" fmla="*/ 359 w 673"/>
                <a:gd name="T91" fmla="*/ 713 h 879"/>
                <a:gd name="T92" fmla="*/ 345 w 673"/>
                <a:gd name="T93" fmla="*/ 742 h 879"/>
                <a:gd name="T94" fmla="*/ 302 w 673"/>
                <a:gd name="T95" fmla="*/ 742 h 879"/>
                <a:gd name="T96" fmla="*/ 271 w 673"/>
                <a:gd name="T97" fmla="*/ 773 h 879"/>
                <a:gd name="T98" fmla="*/ 265 w 673"/>
                <a:gd name="T99" fmla="*/ 828 h 879"/>
                <a:gd name="T100" fmla="*/ 244 w 673"/>
                <a:gd name="T101" fmla="*/ 851 h 879"/>
                <a:gd name="T102" fmla="*/ 220 w 673"/>
                <a:gd name="T103" fmla="*/ 879 h 879"/>
                <a:gd name="T104" fmla="*/ 156 w 673"/>
                <a:gd name="T105" fmla="*/ 834 h 879"/>
                <a:gd name="T106" fmla="*/ 74 w 673"/>
                <a:gd name="T107" fmla="*/ 797 h 879"/>
                <a:gd name="T108" fmla="*/ 31 w 673"/>
                <a:gd name="T109" fmla="*/ 765 h 879"/>
                <a:gd name="T110" fmla="*/ 19 w 673"/>
                <a:gd name="T111" fmla="*/ 658 h 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3"/>
                <a:gd name="T169" fmla="*/ 0 h 879"/>
                <a:gd name="T170" fmla="*/ 673 w 673"/>
                <a:gd name="T171" fmla="*/ 879 h 8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3" h="879">
                  <a:moveTo>
                    <a:pt x="0" y="621"/>
                  </a:moveTo>
                  <a:lnTo>
                    <a:pt x="7" y="621"/>
                  </a:lnTo>
                  <a:lnTo>
                    <a:pt x="7" y="613"/>
                  </a:lnTo>
                  <a:lnTo>
                    <a:pt x="13" y="613"/>
                  </a:lnTo>
                  <a:lnTo>
                    <a:pt x="13" y="605"/>
                  </a:lnTo>
                  <a:lnTo>
                    <a:pt x="19" y="597"/>
                  </a:lnTo>
                  <a:lnTo>
                    <a:pt x="19" y="590"/>
                  </a:lnTo>
                  <a:lnTo>
                    <a:pt x="23" y="590"/>
                  </a:lnTo>
                  <a:lnTo>
                    <a:pt x="23" y="582"/>
                  </a:lnTo>
                  <a:lnTo>
                    <a:pt x="31" y="574"/>
                  </a:lnTo>
                  <a:lnTo>
                    <a:pt x="37" y="574"/>
                  </a:lnTo>
                  <a:lnTo>
                    <a:pt x="44" y="560"/>
                  </a:lnTo>
                  <a:lnTo>
                    <a:pt x="50" y="560"/>
                  </a:lnTo>
                  <a:lnTo>
                    <a:pt x="50" y="551"/>
                  </a:lnTo>
                  <a:lnTo>
                    <a:pt x="56" y="551"/>
                  </a:lnTo>
                  <a:lnTo>
                    <a:pt x="56" y="545"/>
                  </a:lnTo>
                  <a:lnTo>
                    <a:pt x="62" y="537"/>
                  </a:lnTo>
                  <a:lnTo>
                    <a:pt x="68" y="521"/>
                  </a:lnTo>
                  <a:lnTo>
                    <a:pt x="68" y="513"/>
                  </a:lnTo>
                  <a:lnTo>
                    <a:pt x="74" y="513"/>
                  </a:lnTo>
                  <a:lnTo>
                    <a:pt x="74" y="504"/>
                  </a:lnTo>
                  <a:lnTo>
                    <a:pt x="80" y="504"/>
                  </a:lnTo>
                  <a:lnTo>
                    <a:pt x="80" y="498"/>
                  </a:lnTo>
                  <a:lnTo>
                    <a:pt x="80" y="490"/>
                  </a:lnTo>
                  <a:lnTo>
                    <a:pt x="87" y="490"/>
                  </a:lnTo>
                  <a:lnTo>
                    <a:pt x="87" y="476"/>
                  </a:lnTo>
                  <a:lnTo>
                    <a:pt x="93" y="476"/>
                  </a:lnTo>
                  <a:lnTo>
                    <a:pt x="93" y="467"/>
                  </a:lnTo>
                  <a:lnTo>
                    <a:pt x="101" y="467"/>
                  </a:lnTo>
                  <a:lnTo>
                    <a:pt x="101" y="459"/>
                  </a:lnTo>
                  <a:lnTo>
                    <a:pt x="107" y="459"/>
                  </a:lnTo>
                  <a:lnTo>
                    <a:pt x="107" y="453"/>
                  </a:lnTo>
                  <a:lnTo>
                    <a:pt x="107" y="445"/>
                  </a:lnTo>
                  <a:lnTo>
                    <a:pt x="113" y="437"/>
                  </a:lnTo>
                  <a:lnTo>
                    <a:pt x="113" y="428"/>
                  </a:lnTo>
                  <a:lnTo>
                    <a:pt x="132" y="398"/>
                  </a:lnTo>
                  <a:lnTo>
                    <a:pt x="138" y="390"/>
                  </a:lnTo>
                  <a:lnTo>
                    <a:pt x="144" y="390"/>
                  </a:lnTo>
                  <a:lnTo>
                    <a:pt x="150" y="390"/>
                  </a:lnTo>
                  <a:lnTo>
                    <a:pt x="164" y="390"/>
                  </a:lnTo>
                  <a:lnTo>
                    <a:pt x="175" y="383"/>
                  </a:lnTo>
                  <a:lnTo>
                    <a:pt x="181" y="383"/>
                  </a:lnTo>
                  <a:lnTo>
                    <a:pt x="195" y="383"/>
                  </a:lnTo>
                  <a:lnTo>
                    <a:pt x="201" y="383"/>
                  </a:lnTo>
                  <a:lnTo>
                    <a:pt x="208" y="383"/>
                  </a:lnTo>
                  <a:lnTo>
                    <a:pt x="214" y="375"/>
                  </a:lnTo>
                  <a:lnTo>
                    <a:pt x="220" y="367"/>
                  </a:lnTo>
                  <a:lnTo>
                    <a:pt x="220" y="353"/>
                  </a:lnTo>
                  <a:lnTo>
                    <a:pt x="226" y="344"/>
                  </a:lnTo>
                  <a:lnTo>
                    <a:pt x="226" y="338"/>
                  </a:lnTo>
                  <a:lnTo>
                    <a:pt x="226" y="330"/>
                  </a:lnTo>
                  <a:lnTo>
                    <a:pt x="220" y="322"/>
                  </a:lnTo>
                  <a:lnTo>
                    <a:pt x="220" y="314"/>
                  </a:lnTo>
                  <a:lnTo>
                    <a:pt x="214" y="308"/>
                  </a:lnTo>
                  <a:lnTo>
                    <a:pt x="214" y="299"/>
                  </a:lnTo>
                  <a:lnTo>
                    <a:pt x="208" y="299"/>
                  </a:lnTo>
                  <a:lnTo>
                    <a:pt x="201" y="269"/>
                  </a:lnTo>
                  <a:lnTo>
                    <a:pt x="201" y="260"/>
                  </a:lnTo>
                  <a:lnTo>
                    <a:pt x="208" y="252"/>
                  </a:lnTo>
                  <a:lnTo>
                    <a:pt x="208" y="246"/>
                  </a:lnTo>
                  <a:lnTo>
                    <a:pt x="208" y="230"/>
                  </a:lnTo>
                  <a:lnTo>
                    <a:pt x="208" y="221"/>
                  </a:lnTo>
                  <a:lnTo>
                    <a:pt x="220" y="207"/>
                  </a:lnTo>
                  <a:lnTo>
                    <a:pt x="220" y="199"/>
                  </a:lnTo>
                  <a:lnTo>
                    <a:pt x="226" y="199"/>
                  </a:lnTo>
                  <a:lnTo>
                    <a:pt x="232" y="193"/>
                  </a:lnTo>
                  <a:lnTo>
                    <a:pt x="244" y="193"/>
                  </a:lnTo>
                  <a:lnTo>
                    <a:pt x="271" y="207"/>
                  </a:lnTo>
                  <a:lnTo>
                    <a:pt x="277" y="207"/>
                  </a:lnTo>
                  <a:lnTo>
                    <a:pt x="290" y="207"/>
                  </a:lnTo>
                  <a:lnTo>
                    <a:pt x="302" y="199"/>
                  </a:lnTo>
                  <a:lnTo>
                    <a:pt x="308" y="199"/>
                  </a:lnTo>
                  <a:lnTo>
                    <a:pt x="326" y="185"/>
                  </a:lnTo>
                  <a:lnTo>
                    <a:pt x="345" y="162"/>
                  </a:lnTo>
                  <a:lnTo>
                    <a:pt x="353" y="154"/>
                  </a:lnTo>
                  <a:lnTo>
                    <a:pt x="359" y="146"/>
                  </a:lnTo>
                  <a:lnTo>
                    <a:pt x="372" y="137"/>
                  </a:lnTo>
                  <a:lnTo>
                    <a:pt x="378" y="129"/>
                  </a:lnTo>
                  <a:lnTo>
                    <a:pt x="384" y="129"/>
                  </a:lnTo>
                  <a:lnTo>
                    <a:pt x="396" y="115"/>
                  </a:lnTo>
                  <a:lnTo>
                    <a:pt x="408" y="107"/>
                  </a:lnTo>
                  <a:lnTo>
                    <a:pt x="429" y="92"/>
                  </a:lnTo>
                  <a:lnTo>
                    <a:pt x="435" y="92"/>
                  </a:lnTo>
                  <a:lnTo>
                    <a:pt x="435" y="84"/>
                  </a:lnTo>
                  <a:lnTo>
                    <a:pt x="441" y="84"/>
                  </a:lnTo>
                  <a:lnTo>
                    <a:pt x="447" y="78"/>
                  </a:lnTo>
                  <a:lnTo>
                    <a:pt x="454" y="70"/>
                  </a:lnTo>
                  <a:lnTo>
                    <a:pt x="466" y="53"/>
                  </a:lnTo>
                  <a:lnTo>
                    <a:pt x="472" y="47"/>
                  </a:lnTo>
                  <a:lnTo>
                    <a:pt x="478" y="47"/>
                  </a:lnTo>
                  <a:lnTo>
                    <a:pt x="484" y="39"/>
                  </a:lnTo>
                  <a:lnTo>
                    <a:pt x="490" y="39"/>
                  </a:lnTo>
                  <a:lnTo>
                    <a:pt x="497" y="31"/>
                  </a:lnTo>
                  <a:lnTo>
                    <a:pt x="503" y="31"/>
                  </a:lnTo>
                  <a:lnTo>
                    <a:pt x="509" y="31"/>
                  </a:lnTo>
                  <a:lnTo>
                    <a:pt x="523" y="25"/>
                  </a:lnTo>
                  <a:lnTo>
                    <a:pt x="529" y="25"/>
                  </a:lnTo>
                  <a:lnTo>
                    <a:pt x="536" y="25"/>
                  </a:lnTo>
                  <a:lnTo>
                    <a:pt x="542" y="16"/>
                  </a:lnTo>
                  <a:lnTo>
                    <a:pt x="548" y="16"/>
                  </a:lnTo>
                  <a:lnTo>
                    <a:pt x="554" y="16"/>
                  </a:lnTo>
                  <a:lnTo>
                    <a:pt x="566" y="16"/>
                  </a:lnTo>
                  <a:lnTo>
                    <a:pt x="566" y="8"/>
                  </a:lnTo>
                  <a:lnTo>
                    <a:pt x="572" y="8"/>
                  </a:lnTo>
                  <a:lnTo>
                    <a:pt x="581" y="0"/>
                  </a:lnTo>
                  <a:lnTo>
                    <a:pt x="587" y="0"/>
                  </a:lnTo>
                  <a:lnTo>
                    <a:pt x="593" y="16"/>
                  </a:lnTo>
                  <a:lnTo>
                    <a:pt x="593" y="25"/>
                  </a:lnTo>
                  <a:lnTo>
                    <a:pt x="599" y="31"/>
                  </a:lnTo>
                  <a:lnTo>
                    <a:pt x="603" y="31"/>
                  </a:lnTo>
                  <a:lnTo>
                    <a:pt x="611" y="31"/>
                  </a:lnTo>
                  <a:lnTo>
                    <a:pt x="624" y="31"/>
                  </a:lnTo>
                  <a:lnTo>
                    <a:pt x="636" y="25"/>
                  </a:lnTo>
                  <a:lnTo>
                    <a:pt x="642" y="16"/>
                  </a:lnTo>
                  <a:lnTo>
                    <a:pt x="648" y="16"/>
                  </a:lnTo>
                  <a:lnTo>
                    <a:pt x="654" y="16"/>
                  </a:lnTo>
                  <a:lnTo>
                    <a:pt x="654" y="25"/>
                  </a:lnTo>
                  <a:lnTo>
                    <a:pt x="648" y="47"/>
                  </a:lnTo>
                  <a:lnTo>
                    <a:pt x="648" y="53"/>
                  </a:lnTo>
                  <a:lnTo>
                    <a:pt x="661" y="62"/>
                  </a:lnTo>
                  <a:lnTo>
                    <a:pt x="673" y="70"/>
                  </a:lnTo>
                  <a:lnTo>
                    <a:pt x="673" y="78"/>
                  </a:lnTo>
                  <a:lnTo>
                    <a:pt x="667" y="78"/>
                  </a:lnTo>
                  <a:lnTo>
                    <a:pt x="661" y="84"/>
                  </a:lnTo>
                  <a:lnTo>
                    <a:pt x="654" y="84"/>
                  </a:lnTo>
                  <a:lnTo>
                    <a:pt x="667" y="92"/>
                  </a:lnTo>
                  <a:lnTo>
                    <a:pt x="667" y="100"/>
                  </a:lnTo>
                  <a:lnTo>
                    <a:pt x="673" y="107"/>
                  </a:lnTo>
                  <a:lnTo>
                    <a:pt x="654" y="107"/>
                  </a:lnTo>
                  <a:lnTo>
                    <a:pt x="654" y="115"/>
                  </a:lnTo>
                  <a:lnTo>
                    <a:pt x="642" y="115"/>
                  </a:lnTo>
                  <a:lnTo>
                    <a:pt x="618" y="137"/>
                  </a:lnTo>
                  <a:lnTo>
                    <a:pt x="611" y="146"/>
                  </a:lnTo>
                  <a:lnTo>
                    <a:pt x="603" y="154"/>
                  </a:lnTo>
                  <a:lnTo>
                    <a:pt x="603" y="162"/>
                  </a:lnTo>
                  <a:lnTo>
                    <a:pt x="599" y="170"/>
                  </a:lnTo>
                  <a:lnTo>
                    <a:pt x="599" y="185"/>
                  </a:lnTo>
                  <a:lnTo>
                    <a:pt x="593" y="193"/>
                  </a:lnTo>
                  <a:lnTo>
                    <a:pt x="593" y="199"/>
                  </a:lnTo>
                  <a:lnTo>
                    <a:pt x="611" y="193"/>
                  </a:lnTo>
                  <a:lnTo>
                    <a:pt x="618" y="193"/>
                  </a:lnTo>
                  <a:lnTo>
                    <a:pt x="624" y="199"/>
                  </a:lnTo>
                  <a:lnTo>
                    <a:pt x="630" y="207"/>
                  </a:lnTo>
                  <a:lnTo>
                    <a:pt x="630" y="215"/>
                  </a:lnTo>
                  <a:lnTo>
                    <a:pt x="630" y="221"/>
                  </a:lnTo>
                  <a:lnTo>
                    <a:pt x="630" y="230"/>
                  </a:lnTo>
                  <a:lnTo>
                    <a:pt x="624" y="238"/>
                  </a:lnTo>
                  <a:lnTo>
                    <a:pt x="611" y="246"/>
                  </a:lnTo>
                  <a:lnTo>
                    <a:pt x="603" y="246"/>
                  </a:lnTo>
                  <a:lnTo>
                    <a:pt x="599" y="252"/>
                  </a:lnTo>
                  <a:lnTo>
                    <a:pt x="593" y="252"/>
                  </a:lnTo>
                  <a:lnTo>
                    <a:pt x="587" y="252"/>
                  </a:lnTo>
                  <a:lnTo>
                    <a:pt x="581" y="252"/>
                  </a:lnTo>
                  <a:lnTo>
                    <a:pt x="572" y="260"/>
                  </a:lnTo>
                  <a:lnTo>
                    <a:pt x="560" y="260"/>
                  </a:lnTo>
                  <a:lnTo>
                    <a:pt x="554" y="260"/>
                  </a:lnTo>
                  <a:lnTo>
                    <a:pt x="548" y="260"/>
                  </a:lnTo>
                  <a:lnTo>
                    <a:pt x="542" y="269"/>
                  </a:lnTo>
                  <a:lnTo>
                    <a:pt x="542" y="277"/>
                  </a:lnTo>
                  <a:lnTo>
                    <a:pt x="542" y="285"/>
                  </a:lnTo>
                  <a:lnTo>
                    <a:pt x="548" y="299"/>
                  </a:lnTo>
                  <a:lnTo>
                    <a:pt x="554" y="314"/>
                  </a:lnTo>
                  <a:lnTo>
                    <a:pt x="560" y="322"/>
                  </a:lnTo>
                  <a:lnTo>
                    <a:pt x="560" y="330"/>
                  </a:lnTo>
                  <a:lnTo>
                    <a:pt x="560" y="338"/>
                  </a:lnTo>
                  <a:lnTo>
                    <a:pt x="566" y="353"/>
                  </a:lnTo>
                  <a:lnTo>
                    <a:pt x="566" y="361"/>
                  </a:lnTo>
                  <a:lnTo>
                    <a:pt x="566" y="375"/>
                  </a:lnTo>
                  <a:lnTo>
                    <a:pt x="572" y="390"/>
                  </a:lnTo>
                  <a:lnTo>
                    <a:pt x="581" y="390"/>
                  </a:lnTo>
                  <a:lnTo>
                    <a:pt x="581" y="398"/>
                  </a:lnTo>
                  <a:lnTo>
                    <a:pt x="581" y="406"/>
                  </a:lnTo>
                  <a:lnTo>
                    <a:pt x="566" y="414"/>
                  </a:lnTo>
                  <a:lnTo>
                    <a:pt x="566" y="422"/>
                  </a:lnTo>
                  <a:lnTo>
                    <a:pt x="560" y="428"/>
                  </a:lnTo>
                  <a:lnTo>
                    <a:pt x="554" y="428"/>
                  </a:lnTo>
                  <a:lnTo>
                    <a:pt x="548" y="445"/>
                  </a:lnTo>
                  <a:lnTo>
                    <a:pt x="542" y="459"/>
                  </a:lnTo>
                  <a:lnTo>
                    <a:pt x="554" y="490"/>
                  </a:lnTo>
                  <a:lnTo>
                    <a:pt x="554" y="521"/>
                  </a:lnTo>
                  <a:lnTo>
                    <a:pt x="560" y="529"/>
                  </a:lnTo>
                  <a:lnTo>
                    <a:pt x="560" y="537"/>
                  </a:lnTo>
                  <a:lnTo>
                    <a:pt x="560" y="545"/>
                  </a:lnTo>
                  <a:lnTo>
                    <a:pt x="560" y="551"/>
                  </a:lnTo>
                  <a:lnTo>
                    <a:pt x="554" y="560"/>
                  </a:lnTo>
                  <a:lnTo>
                    <a:pt x="548" y="560"/>
                  </a:lnTo>
                  <a:lnTo>
                    <a:pt x="542" y="568"/>
                  </a:lnTo>
                  <a:lnTo>
                    <a:pt x="536" y="590"/>
                  </a:lnTo>
                  <a:lnTo>
                    <a:pt x="529" y="597"/>
                  </a:lnTo>
                  <a:lnTo>
                    <a:pt x="523" y="613"/>
                  </a:lnTo>
                  <a:lnTo>
                    <a:pt x="517" y="613"/>
                  </a:lnTo>
                  <a:lnTo>
                    <a:pt x="517" y="621"/>
                  </a:lnTo>
                  <a:lnTo>
                    <a:pt x="509" y="621"/>
                  </a:lnTo>
                  <a:lnTo>
                    <a:pt x="503" y="627"/>
                  </a:lnTo>
                  <a:lnTo>
                    <a:pt x="497" y="627"/>
                  </a:lnTo>
                  <a:lnTo>
                    <a:pt x="490" y="636"/>
                  </a:lnTo>
                  <a:lnTo>
                    <a:pt x="484" y="636"/>
                  </a:lnTo>
                  <a:lnTo>
                    <a:pt x="478" y="636"/>
                  </a:lnTo>
                  <a:lnTo>
                    <a:pt x="466" y="636"/>
                  </a:lnTo>
                  <a:lnTo>
                    <a:pt x="460" y="636"/>
                  </a:lnTo>
                  <a:lnTo>
                    <a:pt x="460" y="644"/>
                  </a:lnTo>
                  <a:lnTo>
                    <a:pt x="454" y="650"/>
                  </a:lnTo>
                  <a:lnTo>
                    <a:pt x="447" y="658"/>
                  </a:lnTo>
                  <a:lnTo>
                    <a:pt x="441" y="666"/>
                  </a:lnTo>
                  <a:lnTo>
                    <a:pt x="435" y="689"/>
                  </a:lnTo>
                  <a:lnTo>
                    <a:pt x="429" y="713"/>
                  </a:lnTo>
                  <a:lnTo>
                    <a:pt x="429" y="720"/>
                  </a:lnTo>
                  <a:lnTo>
                    <a:pt x="423" y="720"/>
                  </a:lnTo>
                  <a:lnTo>
                    <a:pt x="423" y="728"/>
                  </a:lnTo>
                  <a:lnTo>
                    <a:pt x="415" y="728"/>
                  </a:lnTo>
                  <a:lnTo>
                    <a:pt x="408" y="728"/>
                  </a:lnTo>
                  <a:lnTo>
                    <a:pt x="402" y="720"/>
                  </a:lnTo>
                  <a:lnTo>
                    <a:pt x="396" y="713"/>
                  </a:lnTo>
                  <a:lnTo>
                    <a:pt x="396" y="705"/>
                  </a:lnTo>
                  <a:lnTo>
                    <a:pt x="396" y="697"/>
                  </a:lnTo>
                  <a:lnTo>
                    <a:pt x="396" y="689"/>
                  </a:lnTo>
                  <a:lnTo>
                    <a:pt x="390" y="683"/>
                  </a:lnTo>
                  <a:lnTo>
                    <a:pt x="396" y="674"/>
                  </a:lnTo>
                  <a:lnTo>
                    <a:pt x="390" y="666"/>
                  </a:lnTo>
                  <a:lnTo>
                    <a:pt x="390" y="658"/>
                  </a:lnTo>
                  <a:lnTo>
                    <a:pt x="384" y="650"/>
                  </a:lnTo>
                  <a:lnTo>
                    <a:pt x="378" y="650"/>
                  </a:lnTo>
                  <a:lnTo>
                    <a:pt x="372" y="650"/>
                  </a:lnTo>
                  <a:lnTo>
                    <a:pt x="372" y="658"/>
                  </a:lnTo>
                  <a:lnTo>
                    <a:pt x="359" y="674"/>
                  </a:lnTo>
                  <a:lnTo>
                    <a:pt x="353" y="683"/>
                  </a:lnTo>
                  <a:lnTo>
                    <a:pt x="353" y="689"/>
                  </a:lnTo>
                  <a:lnTo>
                    <a:pt x="353" y="697"/>
                  </a:lnTo>
                  <a:lnTo>
                    <a:pt x="353" y="705"/>
                  </a:lnTo>
                  <a:lnTo>
                    <a:pt x="359" y="713"/>
                  </a:lnTo>
                  <a:lnTo>
                    <a:pt x="365" y="720"/>
                  </a:lnTo>
                  <a:lnTo>
                    <a:pt x="365" y="728"/>
                  </a:lnTo>
                  <a:lnTo>
                    <a:pt x="359" y="736"/>
                  </a:lnTo>
                  <a:lnTo>
                    <a:pt x="353" y="736"/>
                  </a:lnTo>
                  <a:lnTo>
                    <a:pt x="345" y="742"/>
                  </a:lnTo>
                  <a:lnTo>
                    <a:pt x="339" y="742"/>
                  </a:lnTo>
                  <a:lnTo>
                    <a:pt x="333" y="750"/>
                  </a:lnTo>
                  <a:lnTo>
                    <a:pt x="320" y="742"/>
                  </a:lnTo>
                  <a:lnTo>
                    <a:pt x="308" y="742"/>
                  </a:lnTo>
                  <a:lnTo>
                    <a:pt x="302" y="742"/>
                  </a:lnTo>
                  <a:lnTo>
                    <a:pt x="290" y="742"/>
                  </a:lnTo>
                  <a:lnTo>
                    <a:pt x="283" y="750"/>
                  </a:lnTo>
                  <a:lnTo>
                    <a:pt x="277" y="759"/>
                  </a:lnTo>
                  <a:lnTo>
                    <a:pt x="277" y="765"/>
                  </a:lnTo>
                  <a:lnTo>
                    <a:pt x="271" y="773"/>
                  </a:lnTo>
                  <a:lnTo>
                    <a:pt x="271" y="781"/>
                  </a:lnTo>
                  <a:lnTo>
                    <a:pt x="271" y="789"/>
                  </a:lnTo>
                  <a:lnTo>
                    <a:pt x="271" y="797"/>
                  </a:lnTo>
                  <a:lnTo>
                    <a:pt x="265" y="804"/>
                  </a:lnTo>
                  <a:lnTo>
                    <a:pt x="265" y="828"/>
                  </a:lnTo>
                  <a:lnTo>
                    <a:pt x="259" y="834"/>
                  </a:lnTo>
                  <a:lnTo>
                    <a:pt x="251" y="834"/>
                  </a:lnTo>
                  <a:lnTo>
                    <a:pt x="251" y="843"/>
                  </a:lnTo>
                  <a:lnTo>
                    <a:pt x="244" y="843"/>
                  </a:lnTo>
                  <a:lnTo>
                    <a:pt x="244" y="851"/>
                  </a:lnTo>
                  <a:lnTo>
                    <a:pt x="238" y="851"/>
                  </a:lnTo>
                  <a:lnTo>
                    <a:pt x="238" y="857"/>
                  </a:lnTo>
                  <a:lnTo>
                    <a:pt x="238" y="865"/>
                  </a:lnTo>
                  <a:lnTo>
                    <a:pt x="226" y="873"/>
                  </a:lnTo>
                  <a:lnTo>
                    <a:pt x="220" y="879"/>
                  </a:lnTo>
                  <a:lnTo>
                    <a:pt x="214" y="879"/>
                  </a:lnTo>
                  <a:lnTo>
                    <a:pt x="201" y="865"/>
                  </a:lnTo>
                  <a:lnTo>
                    <a:pt x="175" y="851"/>
                  </a:lnTo>
                  <a:lnTo>
                    <a:pt x="164" y="834"/>
                  </a:lnTo>
                  <a:lnTo>
                    <a:pt x="156" y="834"/>
                  </a:lnTo>
                  <a:lnTo>
                    <a:pt x="126" y="812"/>
                  </a:lnTo>
                  <a:lnTo>
                    <a:pt x="107" y="804"/>
                  </a:lnTo>
                  <a:lnTo>
                    <a:pt x="93" y="797"/>
                  </a:lnTo>
                  <a:lnTo>
                    <a:pt x="87" y="797"/>
                  </a:lnTo>
                  <a:lnTo>
                    <a:pt x="74" y="797"/>
                  </a:lnTo>
                  <a:lnTo>
                    <a:pt x="62" y="797"/>
                  </a:lnTo>
                  <a:lnTo>
                    <a:pt x="50" y="789"/>
                  </a:lnTo>
                  <a:lnTo>
                    <a:pt x="37" y="781"/>
                  </a:lnTo>
                  <a:lnTo>
                    <a:pt x="37" y="773"/>
                  </a:lnTo>
                  <a:lnTo>
                    <a:pt x="31" y="765"/>
                  </a:lnTo>
                  <a:lnTo>
                    <a:pt x="31" y="759"/>
                  </a:lnTo>
                  <a:lnTo>
                    <a:pt x="23" y="736"/>
                  </a:lnTo>
                  <a:lnTo>
                    <a:pt x="23" y="720"/>
                  </a:lnTo>
                  <a:lnTo>
                    <a:pt x="23" y="689"/>
                  </a:lnTo>
                  <a:lnTo>
                    <a:pt x="19" y="658"/>
                  </a:lnTo>
                  <a:lnTo>
                    <a:pt x="13" y="644"/>
                  </a:lnTo>
                  <a:lnTo>
                    <a:pt x="0" y="627"/>
                  </a:lnTo>
                  <a:lnTo>
                    <a:pt x="0" y="6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7" name="Rectangle 872"/>
            <p:cNvSpPr>
              <a:spLocks noChangeArrowheads="1"/>
            </p:cNvSpPr>
            <p:nvPr/>
          </p:nvSpPr>
          <p:spPr bwMode="auto">
            <a:xfrm>
              <a:off x="492" y="2866"/>
              <a:ext cx="106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68" name="Rectangle 873"/>
            <p:cNvSpPr>
              <a:spLocks noChangeArrowheads="1"/>
            </p:cNvSpPr>
            <p:nvPr/>
          </p:nvSpPr>
          <p:spPr bwMode="auto">
            <a:xfrm>
              <a:off x="551" y="2905"/>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1994</a:t>
              </a:r>
              <a:endParaRPr lang="en-US" altLang="en-US" smtClean="0">
                <a:solidFill>
                  <a:srgbClr val="FFFFFF"/>
                </a:solidFill>
                <a:effectLst/>
                <a:latin typeface="Times New Roman" pitchFamily="18" charset="0"/>
              </a:endParaRPr>
            </a:p>
          </p:txBody>
        </p:sp>
        <p:sp>
          <p:nvSpPr>
            <p:cNvPr id="75969" name="Rectangle 874"/>
            <p:cNvSpPr>
              <a:spLocks noChangeArrowheads="1"/>
            </p:cNvSpPr>
            <p:nvPr/>
          </p:nvSpPr>
          <p:spPr bwMode="auto">
            <a:xfrm>
              <a:off x="988" y="2905"/>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a:t>
              </a:r>
              <a:endParaRPr lang="en-US" altLang="en-US" smtClean="0">
                <a:solidFill>
                  <a:srgbClr val="FFFFFF"/>
                </a:solidFill>
                <a:effectLst/>
                <a:latin typeface="Times New Roman" pitchFamily="18" charset="0"/>
              </a:endParaRPr>
            </a:p>
          </p:txBody>
        </p:sp>
        <p:sp>
          <p:nvSpPr>
            <p:cNvPr id="75970" name="Rectangle 875"/>
            <p:cNvSpPr>
              <a:spLocks noChangeArrowheads="1"/>
            </p:cNvSpPr>
            <p:nvPr/>
          </p:nvSpPr>
          <p:spPr bwMode="auto">
            <a:xfrm>
              <a:off x="1056" y="2905"/>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2000</a:t>
              </a:r>
              <a:endParaRPr lang="en-US" altLang="en-US" smtClean="0">
                <a:solidFill>
                  <a:srgbClr val="FFFFFF"/>
                </a:solidFill>
                <a:effectLst/>
                <a:latin typeface="Times New Roman" pitchFamily="18" charset="0"/>
              </a:endParaRPr>
            </a:p>
          </p:txBody>
        </p:sp>
      </p:grpSp>
      <p:sp>
        <p:nvSpPr>
          <p:cNvPr id="75784" name="Rectangle 876"/>
          <p:cNvSpPr>
            <a:spLocks noChangeArrowheads="1"/>
          </p:cNvSpPr>
          <p:nvPr/>
        </p:nvSpPr>
        <p:spPr bwMode="auto">
          <a:xfrm>
            <a:off x="4140200" y="0"/>
            <a:ext cx="50831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785" name="Rectangle 877"/>
          <p:cNvSpPr>
            <a:spLocks noChangeArrowheads="1"/>
          </p:cNvSpPr>
          <p:nvPr/>
        </p:nvSpPr>
        <p:spPr bwMode="auto">
          <a:xfrm>
            <a:off x="4478338" y="71438"/>
            <a:ext cx="45958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5786" name="Rectangle 878"/>
          <p:cNvSpPr>
            <a:spLocks noChangeArrowheads="1"/>
          </p:cNvSpPr>
          <p:nvPr/>
        </p:nvSpPr>
        <p:spPr bwMode="auto">
          <a:xfrm>
            <a:off x="5662613" y="633413"/>
            <a:ext cx="11350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5787" name="Rectangle 879"/>
          <p:cNvSpPr>
            <a:spLocks noChangeArrowheads="1"/>
          </p:cNvSpPr>
          <p:nvPr/>
        </p:nvSpPr>
        <p:spPr bwMode="auto">
          <a:xfrm>
            <a:off x="6599238" y="633413"/>
            <a:ext cx="3540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5788" name="Rectangle 880"/>
          <p:cNvSpPr>
            <a:spLocks noChangeArrowheads="1"/>
          </p:cNvSpPr>
          <p:nvPr/>
        </p:nvSpPr>
        <p:spPr bwMode="auto">
          <a:xfrm>
            <a:off x="6756400" y="633413"/>
            <a:ext cx="11350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2000</a:t>
            </a:r>
            <a:endParaRPr lang="en-US" altLang="en-US" smtClean="0">
              <a:solidFill>
                <a:srgbClr val="FFFFFF"/>
              </a:solidFill>
              <a:effectLst/>
              <a:latin typeface="Times New Roman" pitchFamily="18" charset="0"/>
            </a:endParaRPr>
          </a:p>
        </p:txBody>
      </p:sp>
      <p:grpSp>
        <p:nvGrpSpPr>
          <p:cNvPr id="75789" name="Group 881"/>
          <p:cNvGrpSpPr>
            <a:grpSpLocks/>
          </p:cNvGrpSpPr>
          <p:nvPr/>
        </p:nvGrpSpPr>
        <p:grpSpPr bwMode="auto">
          <a:xfrm>
            <a:off x="204788" y="6651625"/>
            <a:ext cx="1093787" cy="266700"/>
            <a:chOff x="129" y="4190"/>
            <a:chExt cx="689" cy="168"/>
          </a:xfrm>
        </p:grpSpPr>
        <p:grpSp>
          <p:nvGrpSpPr>
            <p:cNvPr id="75791" name="Group 882"/>
            <p:cNvGrpSpPr>
              <a:grpSpLocks/>
            </p:cNvGrpSpPr>
            <p:nvPr/>
          </p:nvGrpSpPr>
          <p:grpSpPr bwMode="auto">
            <a:xfrm>
              <a:off x="336" y="4190"/>
              <a:ext cx="482" cy="168"/>
              <a:chOff x="336" y="4190"/>
              <a:chExt cx="482" cy="168"/>
            </a:xfrm>
          </p:grpSpPr>
          <p:sp>
            <p:nvSpPr>
              <p:cNvPr id="75799" name="Freeform 883"/>
              <p:cNvSpPr>
                <a:spLocks/>
              </p:cNvSpPr>
              <p:nvPr/>
            </p:nvSpPr>
            <p:spPr bwMode="auto">
              <a:xfrm>
                <a:off x="336" y="4200"/>
                <a:ext cx="117" cy="158"/>
              </a:xfrm>
              <a:custGeom>
                <a:avLst/>
                <a:gdLst>
                  <a:gd name="T0" fmla="*/ 117 w 117"/>
                  <a:gd name="T1" fmla="*/ 0 h 158"/>
                  <a:gd name="T2" fmla="*/ 117 w 117"/>
                  <a:gd name="T3" fmla="*/ 109 h 158"/>
                  <a:gd name="T4" fmla="*/ 117 w 117"/>
                  <a:gd name="T5" fmla="*/ 117 h 158"/>
                  <a:gd name="T6" fmla="*/ 117 w 117"/>
                  <a:gd name="T7" fmla="*/ 128 h 158"/>
                  <a:gd name="T8" fmla="*/ 107 w 117"/>
                  <a:gd name="T9" fmla="*/ 138 h 158"/>
                  <a:gd name="T10" fmla="*/ 107 w 117"/>
                  <a:gd name="T11" fmla="*/ 148 h 158"/>
                  <a:gd name="T12" fmla="*/ 99 w 117"/>
                  <a:gd name="T13" fmla="*/ 148 h 158"/>
                  <a:gd name="T14" fmla="*/ 88 w 117"/>
                  <a:gd name="T15" fmla="*/ 158 h 158"/>
                  <a:gd name="T16" fmla="*/ 68 w 117"/>
                  <a:gd name="T17" fmla="*/ 158 h 158"/>
                  <a:gd name="T18" fmla="*/ 58 w 117"/>
                  <a:gd name="T19" fmla="*/ 158 h 158"/>
                  <a:gd name="T20" fmla="*/ 39 w 117"/>
                  <a:gd name="T21" fmla="*/ 158 h 158"/>
                  <a:gd name="T22" fmla="*/ 29 w 117"/>
                  <a:gd name="T23" fmla="*/ 158 h 158"/>
                  <a:gd name="T24" fmla="*/ 19 w 117"/>
                  <a:gd name="T25" fmla="*/ 158 h 158"/>
                  <a:gd name="T26" fmla="*/ 8 w 117"/>
                  <a:gd name="T27" fmla="*/ 148 h 158"/>
                  <a:gd name="T28" fmla="*/ 8 w 117"/>
                  <a:gd name="T29" fmla="*/ 138 h 158"/>
                  <a:gd name="T30" fmla="*/ 0 w 117"/>
                  <a:gd name="T31" fmla="*/ 128 h 158"/>
                  <a:gd name="T32" fmla="*/ 0 w 117"/>
                  <a:gd name="T33" fmla="*/ 117 h 158"/>
                  <a:gd name="T34" fmla="*/ 0 w 117"/>
                  <a:gd name="T35" fmla="*/ 109 h 158"/>
                  <a:gd name="T36" fmla="*/ 0 w 117"/>
                  <a:gd name="T37" fmla="*/ 0 h 158"/>
                  <a:gd name="T38" fmla="*/ 29 w 117"/>
                  <a:gd name="T39" fmla="*/ 0 h 158"/>
                  <a:gd name="T40" fmla="*/ 29 w 117"/>
                  <a:gd name="T41" fmla="*/ 109 h 158"/>
                  <a:gd name="T42" fmla="*/ 39 w 117"/>
                  <a:gd name="T43" fmla="*/ 117 h 158"/>
                  <a:gd name="T44" fmla="*/ 39 w 117"/>
                  <a:gd name="T45" fmla="*/ 128 h 158"/>
                  <a:gd name="T46" fmla="*/ 49 w 117"/>
                  <a:gd name="T47" fmla="*/ 138 h 158"/>
                  <a:gd name="T48" fmla="*/ 58 w 117"/>
                  <a:gd name="T49" fmla="*/ 138 h 158"/>
                  <a:gd name="T50" fmla="*/ 68 w 117"/>
                  <a:gd name="T51" fmla="*/ 138 h 158"/>
                  <a:gd name="T52" fmla="*/ 78 w 117"/>
                  <a:gd name="T53" fmla="*/ 128 h 158"/>
                  <a:gd name="T54" fmla="*/ 78 w 117"/>
                  <a:gd name="T55" fmla="*/ 117 h 158"/>
                  <a:gd name="T56" fmla="*/ 78 w 117"/>
                  <a:gd name="T57" fmla="*/ 109 h 158"/>
                  <a:gd name="T58" fmla="*/ 78 w 117"/>
                  <a:gd name="T59" fmla="*/ 0 h 158"/>
                  <a:gd name="T60" fmla="*/ 117 w 117"/>
                  <a:gd name="T61" fmla="*/ 0 h 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
                  <a:gd name="T94" fmla="*/ 0 h 158"/>
                  <a:gd name="T95" fmla="*/ 117 w 117"/>
                  <a:gd name="T96" fmla="*/ 158 h 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 h="158">
                    <a:moveTo>
                      <a:pt x="117" y="0"/>
                    </a:moveTo>
                    <a:lnTo>
                      <a:pt x="117" y="109"/>
                    </a:lnTo>
                    <a:lnTo>
                      <a:pt x="117" y="117"/>
                    </a:lnTo>
                    <a:lnTo>
                      <a:pt x="117" y="128"/>
                    </a:lnTo>
                    <a:lnTo>
                      <a:pt x="107" y="138"/>
                    </a:lnTo>
                    <a:lnTo>
                      <a:pt x="107" y="148"/>
                    </a:lnTo>
                    <a:lnTo>
                      <a:pt x="99" y="148"/>
                    </a:lnTo>
                    <a:lnTo>
                      <a:pt x="88" y="158"/>
                    </a:lnTo>
                    <a:lnTo>
                      <a:pt x="68" y="158"/>
                    </a:lnTo>
                    <a:lnTo>
                      <a:pt x="58" y="158"/>
                    </a:lnTo>
                    <a:lnTo>
                      <a:pt x="39" y="158"/>
                    </a:lnTo>
                    <a:lnTo>
                      <a:pt x="29" y="158"/>
                    </a:lnTo>
                    <a:lnTo>
                      <a:pt x="19" y="158"/>
                    </a:lnTo>
                    <a:lnTo>
                      <a:pt x="8" y="148"/>
                    </a:lnTo>
                    <a:lnTo>
                      <a:pt x="8" y="138"/>
                    </a:lnTo>
                    <a:lnTo>
                      <a:pt x="0" y="128"/>
                    </a:lnTo>
                    <a:lnTo>
                      <a:pt x="0" y="117"/>
                    </a:lnTo>
                    <a:lnTo>
                      <a:pt x="0" y="109"/>
                    </a:lnTo>
                    <a:lnTo>
                      <a:pt x="0" y="0"/>
                    </a:lnTo>
                    <a:lnTo>
                      <a:pt x="29" y="0"/>
                    </a:lnTo>
                    <a:lnTo>
                      <a:pt x="29" y="109"/>
                    </a:lnTo>
                    <a:lnTo>
                      <a:pt x="39" y="117"/>
                    </a:lnTo>
                    <a:lnTo>
                      <a:pt x="39" y="128"/>
                    </a:lnTo>
                    <a:lnTo>
                      <a:pt x="49" y="138"/>
                    </a:lnTo>
                    <a:lnTo>
                      <a:pt x="58" y="138"/>
                    </a:lnTo>
                    <a:lnTo>
                      <a:pt x="68" y="138"/>
                    </a:lnTo>
                    <a:lnTo>
                      <a:pt x="78" y="128"/>
                    </a:lnTo>
                    <a:lnTo>
                      <a:pt x="78" y="117"/>
                    </a:lnTo>
                    <a:lnTo>
                      <a:pt x="78" y="109"/>
                    </a:lnTo>
                    <a:lnTo>
                      <a:pt x="78" y="0"/>
                    </a:lnTo>
                    <a:lnTo>
                      <a:pt x="117"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0" name="Freeform 884"/>
              <p:cNvSpPr>
                <a:spLocks/>
              </p:cNvSpPr>
              <p:nvPr/>
            </p:nvSpPr>
            <p:spPr bwMode="auto">
              <a:xfrm>
                <a:off x="465" y="4190"/>
                <a:ext cx="107" cy="168"/>
              </a:xfrm>
              <a:custGeom>
                <a:avLst/>
                <a:gdLst>
                  <a:gd name="T0" fmla="*/ 29 w 107"/>
                  <a:gd name="T1" fmla="*/ 168 h 168"/>
                  <a:gd name="T2" fmla="*/ 9 w 107"/>
                  <a:gd name="T3" fmla="*/ 158 h 168"/>
                  <a:gd name="T4" fmla="*/ 0 w 107"/>
                  <a:gd name="T5" fmla="*/ 138 h 168"/>
                  <a:gd name="T6" fmla="*/ 0 w 107"/>
                  <a:gd name="T7" fmla="*/ 119 h 168"/>
                  <a:gd name="T8" fmla="*/ 29 w 107"/>
                  <a:gd name="T9" fmla="*/ 127 h 168"/>
                  <a:gd name="T10" fmla="*/ 37 w 107"/>
                  <a:gd name="T11" fmla="*/ 148 h 168"/>
                  <a:gd name="T12" fmla="*/ 58 w 107"/>
                  <a:gd name="T13" fmla="*/ 148 h 168"/>
                  <a:gd name="T14" fmla="*/ 68 w 107"/>
                  <a:gd name="T15" fmla="*/ 127 h 168"/>
                  <a:gd name="T16" fmla="*/ 58 w 107"/>
                  <a:gd name="T17" fmla="*/ 109 h 168"/>
                  <a:gd name="T18" fmla="*/ 37 w 107"/>
                  <a:gd name="T19" fmla="*/ 99 h 168"/>
                  <a:gd name="T20" fmla="*/ 9 w 107"/>
                  <a:gd name="T21" fmla="*/ 78 h 168"/>
                  <a:gd name="T22" fmla="*/ 0 w 107"/>
                  <a:gd name="T23" fmla="*/ 70 h 168"/>
                  <a:gd name="T24" fmla="*/ 0 w 107"/>
                  <a:gd name="T25" fmla="*/ 49 h 168"/>
                  <a:gd name="T26" fmla="*/ 0 w 107"/>
                  <a:gd name="T27" fmla="*/ 29 h 168"/>
                  <a:gd name="T28" fmla="*/ 19 w 107"/>
                  <a:gd name="T29" fmla="*/ 10 h 168"/>
                  <a:gd name="T30" fmla="*/ 37 w 107"/>
                  <a:gd name="T31" fmla="*/ 10 h 168"/>
                  <a:gd name="T32" fmla="*/ 68 w 107"/>
                  <a:gd name="T33" fmla="*/ 0 h 168"/>
                  <a:gd name="T34" fmla="*/ 86 w 107"/>
                  <a:gd name="T35" fmla="*/ 10 h 168"/>
                  <a:gd name="T36" fmla="*/ 107 w 107"/>
                  <a:gd name="T37" fmla="*/ 29 h 168"/>
                  <a:gd name="T38" fmla="*/ 107 w 107"/>
                  <a:gd name="T39" fmla="*/ 49 h 168"/>
                  <a:gd name="T40" fmla="*/ 68 w 107"/>
                  <a:gd name="T41" fmla="*/ 39 h 168"/>
                  <a:gd name="T42" fmla="*/ 58 w 107"/>
                  <a:gd name="T43" fmla="*/ 29 h 168"/>
                  <a:gd name="T44" fmla="*/ 37 w 107"/>
                  <a:gd name="T45" fmla="*/ 29 h 168"/>
                  <a:gd name="T46" fmla="*/ 37 w 107"/>
                  <a:gd name="T47" fmla="*/ 49 h 168"/>
                  <a:gd name="T48" fmla="*/ 48 w 107"/>
                  <a:gd name="T49" fmla="*/ 60 h 168"/>
                  <a:gd name="T50" fmla="*/ 68 w 107"/>
                  <a:gd name="T51" fmla="*/ 78 h 168"/>
                  <a:gd name="T52" fmla="*/ 97 w 107"/>
                  <a:gd name="T53" fmla="*/ 99 h 168"/>
                  <a:gd name="T54" fmla="*/ 107 w 107"/>
                  <a:gd name="T55" fmla="*/ 119 h 168"/>
                  <a:gd name="T56" fmla="*/ 107 w 107"/>
                  <a:gd name="T57" fmla="*/ 148 h 168"/>
                  <a:gd name="T58" fmla="*/ 86 w 107"/>
                  <a:gd name="T59" fmla="*/ 168 h 168"/>
                  <a:gd name="T60" fmla="*/ 68 w 107"/>
                  <a:gd name="T61" fmla="*/ 168 h 168"/>
                  <a:gd name="T62" fmla="*/ 48 w 107"/>
                  <a:gd name="T63" fmla="*/ 16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168"/>
                  <a:gd name="T98" fmla="*/ 107 w 107"/>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168">
                    <a:moveTo>
                      <a:pt x="48" y="168"/>
                    </a:moveTo>
                    <a:lnTo>
                      <a:pt x="29" y="168"/>
                    </a:lnTo>
                    <a:lnTo>
                      <a:pt x="19" y="168"/>
                    </a:lnTo>
                    <a:lnTo>
                      <a:pt x="9" y="158"/>
                    </a:lnTo>
                    <a:lnTo>
                      <a:pt x="0" y="148"/>
                    </a:lnTo>
                    <a:lnTo>
                      <a:pt x="0" y="138"/>
                    </a:lnTo>
                    <a:lnTo>
                      <a:pt x="0" y="127"/>
                    </a:lnTo>
                    <a:lnTo>
                      <a:pt x="0" y="119"/>
                    </a:lnTo>
                    <a:lnTo>
                      <a:pt x="29" y="119"/>
                    </a:lnTo>
                    <a:lnTo>
                      <a:pt x="29" y="127"/>
                    </a:lnTo>
                    <a:lnTo>
                      <a:pt x="37" y="138"/>
                    </a:lnTo>
                    <a:lnTo>
                      <a:pt x="37" y="148"/>
                    </a:lnTo>
                    <a:lnTo>
                      <a:pt x="48" y="148"/>
                    </a:lnTo>
                    <a:lnTo>
                      <a:pt x="58" y="148"/>
                    </a:lnTo>
                    <a:lnTo>
                      <a:pt x="68" y="138"/>
                    </a:lnTo>
                    <a:lnTo>
                      <a:pt x="68" y="127"/>
                    </a:lnTo>
                    <a:lnTo>
                      <a:pt x="68" y="119"/>
                    </a:lnTo>
                    <a:lnTo>
                      <a:pt x="58" y="109"/>
                    </a:lnTo>
                    <a:lnTo>
                      <a:pt x="48" y="99"/>
                    </a:lnTo>
                    <a:lnTo>
                      <a:pt x="37" y="99"/>
                    </a:lnTo>
                    <a:lnTo>
                      <a:pt x="19" y="88"/>
                    </a:lnTo>
                    <a:lnTo>
                      <a:pt x="9" y="78"/>
                    </a:lnTo>
                    <a:lnTo>
                      <a:pt x="9" y="70"/>
                    </a:lnTo>
                    <a:lnTo>
                      <a:pt x="0" y="70"/>
                    </a:lnTo>
                    <a:lnTo>
                      <a:pt x="0" y="60"/>
                    </a:lnTo>
                    <a:lnTo>
                      <a:pt x="0" y="49"/>
                    </a:lnTo>
                    <a:lnTo>
                      <a:pt x="0" y="39"/>
                    </a:lnTo>
                    <a:lnTo>
                      <a:pt x="0" y="29"/>
                    </a:lnTo>
                    <a:lnTo>
                      <a:pt x="9" y="19"/>
                    </a:lnTo>
                    <a:lnTo>
                      <a:pt x="19" y="10"/>
                    </a:lnTo>
                    <a:lnTo>
                      <a:pt x="29" y="10"/>
                    </a:lnTo>
                    <a:lnTo>
                      <a:pt x="37" y="10"/>
                    </a:lnTo>
                    <a:lnTo>
                      <a:pt x="58" y="0"/>
                    </a:lnTo>
                    <a:lnTo>
                      <a:pt x="68" y="0"/>
                    </a:lnTo>
                    <a:lnTo>
                      <a:pt x="78" y="10"/>
                    </a:lnTo>
                    <a:lnTo>
                      <a:pt x="86" y="10"/>
                    </a:lnTo>
                    <a:lnTo>
                      <a:pt x="97" y="19"/>
                    </a:lnTo>
                    <a:lnTo>
                      <a:pt x="107" y="29"/>
                    </a:lnTo>
                    <a:lnTo>
                      <a:pt x="107" y="39"/>
                    </a:lnTo>
                    <a:lnTo>
                      <a:pt x="107" y="49"/>
                    </a:lnTo>
                    <a:lnTo>
                      <a:pt x="68" y="49"/>
                    </a:lnTo>
                    <a:lnTo>
                      <a:pt x="68" y="39"/>
                    </a:lnTo>
                    <a:lnTo>
                      <a:pt x="68" y="29"/>
                    </a:lnTo>
                    <a:lnTo>
                      <a:pt x="58" y="29"/>
                    </a:lnTo>
                    <a:lnTo>
                      <a:pt x="48" y="29"/>
                    </a:lnTo>
                    <a:lnTo>
                      <a:pt x="37" y="29"/>
                    </a:lnTo>
                    <a:lnTo>
                      <a:pt x="37" y="39"/>
                    </a:lnTo>
                    <a:lnTo>
                      <a:pt x="37" y="49"/>
                    </a:lnTo>
                    <a:lnTo>
                      <a:pt x="37" y="60"/>
                    </a:lnTo>
                    <a:lnTo>
                      <a:pt x="48" y="60"/>
                    </a:lnTo>
                    <a:lnTo>
                      <a:pt x="58" y="70"/>
                    </a:lnTo>
                    <a:lnTo>
                      <a:pt x="68" y="78"/>
                    </a:lnTo>
                    <a:lnTo>
                      <a:pt x="86" y="88"/>
                    </a:lnTo>
                    <a:lnTo>
                      <a:pt x="97" y="99"/>
                    </a:lnTo>
                    <a:lnTo>
                      <a:pt x="107" y="109"/>
                    </a:lnTo>
                    <a:lnTo>
                      <a:pt x="107" y="119"/>
                    </a:lnTo>
                    <a:lnTo>
                      <a:pt x="107" y="138"/>
                    </a:lnTo>
                    <a:lnTo>
                      <a:pt x="107" y="148"/>
                    </a:lnTo>
                    <a:lnTo>
                      <a:pt x="97" y="158"/>
                    </a:lnTo>
                    <a:lnTo>
                      <a:pt x="86" y="168"/>
                    </a:lnTo>
                    <a:lnTo>
                      <a:pt x="78" y="168"/>
                    </a:lnTo>
                    <a:lnTo>
                      <a:pt x="68" y="168"/>
                    </a:lnTo>
                    <a:lnTo>
                      <a:pt x="58" y="168"/>
                    </a:lnTo>
                    <a:lnTo>
                      <a:pt x="48" y="16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1" name="Freeform 885"/>
              <p:cNvSpPr>
                <a:spLocks/>
              </p:cNvSpPr>
              <p:nvPr/>
            </p:nvSpPr>
            <p:spPr bwMode="auto">
              <a:xfrm>
                <a:off x="711" y="4190"/>
                <a:ext cx="107" cy="168"/>
              </a:xfrm>
              <a:custGeom>
                <a:avLst/>
                <a:gdLst>
                  <a:gd name="T0" fmla="*/ 29 w 107"/>
                  <a:gd name="T1" fmla="*/ 168 h 168"/>
                  <a:gd name="T2" fmla="*/ 9 w 107"/>
                  <a:gd name="T3" fmla="*/ 158 h 168"/>
                  <a:gd name="T4" fmla="*/ 0 w 107"/>
                  <a:gd name="T5" fmla="*/ 148 h 168"/>
                  <a:gd name="T6" fmla="*/ 0 w 107"/>
                  <a:gd name="T7" fmla="*/ 127 h 168"/>
                  <a:gd name="T8" fmla="*/ 29 w 107"/>
                  <a:gd name="T9" fmla="*/ 119 h 168"/>
                  <a:gd name="T10" fmla="*/ 39 w 107"/>
                  <a:gd name="T11" fmla="*/ 138 h 168"/>
                  <a:gd name="T12" fmla="*/ 50 w 107"/>
                  <a:gd name="T13" fmla="*/ 148 h 168"/>
                  <a:gd name="T14" fmla="*/ 68 w 107"/>
                  <a:gd name="T15" fmla="*/ 138 h 168"/>
                  <a:gd name="T16" fmla="*/ 68 w 107"/>
                  <a:gd name="T17" fmla="*/ 119 h 168"/>
                  <a:gd name="T18" fmla="*/ 50 w 107"/>
                  <a:gd name="T19" fmla="*/ 99 h 168"/>
                  <a:gd name="T20" fmla="*/ 19 w 107"/>
                  <a:gd name="T21" fmla="*/ 88 h 168"/>
                  <a:gd name="T22" fmla="*/ 9 w 107"/>
                  <a:gd name="T23" fmla="*/ 70 h 168"/>
                  <a:gd name="T24" fmla="*/ 0 w 107"/>
                  <a:gd name="T25" fmla="*/ 60 h 168"/>
                  <a:gd name="T26" fmla="*/ 0 w 107"/>
                  <a:gd name="T27" fmla="*/ 39 h 168"/>
                  <a:gd name="T28" fmla="*/ 9 w 107"/>
                  <a:gd name="T29" fmla="*/ 19 h 168"/>
                  <a:gd name="T30" fmla="*/ 29 w 107"/>
                  <a:gd name="T31" fmla="*/ 10 h 168"/>
                  <a:gd name="T32" fmla="*/ 58 w 107"/>
                  <a:gd name="T33" fmla="*/ 0 h 168"/>
                  <a:gd name="T34" fmla="*/ 78 w 107"/>
                  <a:gd name="T35" fmla="*/ 10 h 168"/>
                  <a:gd name="T36" fmla="*/ 99 w 107"/>
                  <a:gd name="T37" fmla="*/ 19 h 168"/>
                  <a:gd name="T38" fmla="*/ 107 w 107"/>
                  <a:gd name="T39" fmla="*/ 29 h 168"/>
                  <a:gd name="T40" fmla="*/ 107 w 107"/>
                  <a:gd name="T41" fmla="*/ 49 h 168"/>
                  <a:gd name="T42" fmla="*/ 68 w 107"/>
                  <a:gd name="T43" fmla="*/ 39 h 168"/>
                  <a:gd name="T44" fmla="*/ 58 w 107"/>
                  <a:gd name="T45" fmla="*/ 29 h 168"/>
                  <a:gd name="T46" fmla="*/ 39 w 107"/>
                  <a:gd name="T47" fmla="*/ 29 h 168"/>
                  <a:gd name="T48" fmla="*/ 39 w 107"/>
                  <a:gd name="T49" fmla="*/ 49 h 168"/>
                  <a:gd name="T50" fmla="*/ 50 w 107"/>
                  <a:gd name="T51" fmla="*/ 60 h 168"/>
                  <a:gd name="T52" fmla="*/ 68 w 107"/>
                  <a:gd name="T53" fmla="*/ 78 h 168"/>
                  <a:gd name="T54" fmla="*/ 99 w 107"/>
                  <a:gd name="T55" fmla="*/ 99 h 168"/>
                  <a:gd name="T56" fmla="*/ 107 w 107"/>
                  <a:gd name="T57" fmla="*/ 109 h 168"/>
                  <a:gd name="T58" fmla="*/ 107 w 107"/>
                  <a:gd name="T59" fmla="*/ 138 h 168"/>
                  <a:gd name="T60" fmla="*/ 99 w 107"/>
                  <a:gd name="T61" fmla="*/ 158 h 168"/>
                  <a:gd name="T62" fmla="*/ 78 w 107"/>
                  <a:gd name="T63" fmla="*/ 168 h 168"/>
                  <a:gd name="T64" fmla="*/ 58 w 107"/>
                  <a:gd name="T65" fmla="*/ 168 h 1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168"/>
                  <a:gd name="T101" fmla="*/ 107 w 107"/>
                  <a:gd name="T102" fmla="*/ 168 h 1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168">
                    <a:moveTo>
                      <a:pt x="50" y="168"/>
                    </a:moveTo>
                    <a:lnTo>
                      <a:pt x="29" y="168"/>
                    </a:lnTo>
                    <a:lnTo>
                      <a:pt x="19" y="168"/>
                    </a:lnTo>
                    <a:lnTo>
                      <a:pt x="9" y="158"/>
                    </a:lnTo>
                    <a:lnTo>
                      <a:pt x="0" y="158"/>
                    </a:lnTo>
                    <a:lnTo>
                      <a:pt x="0" y="148"/>
                    </a:lnTo>
                    <a:lnTo>
                      <a:pt x="0" y="138"/>
                    </a:lnTo>
                    <a:lnTo>
                      <a:pt x="0" y="127"/>
                    </a:lnTo>
                    <a:lnTo>
                      <a:pt x="0" y="119"/>
                    </a:lnTo>
                    <a:lnTo>
                      <a:pt x="29" y="119"/>
                    </a:lnTo>
                    <a:lnTo>
                      <a:pt x="39" y="127"/>
                    </a:lnTo>
                    <a:lnTo>
                      <a:pt x="39" y="138"/>
                    </a:lnTo>
                    <a:lnTo>
                      <a:pt x="39" y="148"/>
                    </a:lnTo>
                    <a:lnTo>
                      <a:pt x="50" y="148"/>
                    </a:lnTo>
                    <a:lnTo>
                      <a:pt x="58" y="148"/>
                    </a:lnTo>
                    <a:lnTo>
                      <a:pt x="68" y="138"/>
                    </a:lnTo>
                    <a:lnTo>
                      <a:pt x="68" y="127"/>
                    </a:lnTo>
                    <a:lnTo>
                      <a:pt x="68" y="119"/>
                    </a:lnTo>
                    <a:lnTo>
                      <a:pt x="58" y="109"/>
                    </a:lnTo>
                    <a:lnTo>
                      <a:pt x="50" y="99"/>
                    </a:lnTo>
                    <a:lnTo>
                      <a:pt x="39" y="99"/>
                    </a:lnTo>
                    <a:lnTo>
                      <a:pt x="19" y="88"/>
                    </a:lnTo>
                    <a:lnTo>
                      <a:pt x="9" y="78"/>
                    </a:lnTo>
                    <a:lnTo>
                      <a:pt x="9" y="70"/>
                    </a:lnTo>
                    <a:lnTo>
                      <a:pt x="0" y="70"/>
                    </a:lnTo>
                    <a:lnTo>
                      <a:pt x="0" y="60"/>
                    </a:lnTo>
                    <a:lnTo>
                      <a:pt x="0" y="49"/>
                    </a:lnTo>
                    <a:lnTo>
                      <a:pt x="0" y="39"/>
                    </a:lnTo>
                    <a:lnTo>
                      <a:pt x="0" y="29"/>
                    </a:lnTo>
                    <a:lnTo>
                      <a:pt x="9" y="19"/>
                    </a:lnTo>
                    <a:lnTo>
                      <a:pt x="19" y="10"/>
                    </a:lnTo>
                    <a:lnTo>
                      <a:pt x="29" y="10"/>
                    </a:lnTo>
                    <a:lnTo>
                      <a:pt x="39" y="10"/>
                    </a:lnTo>
                    <a:lnTo>
                      <a:pt x="58" y="0"/>
                    </a:lnTo>
                    <a:lnTo>
                      <a:pt x="68" y="0"/>
                    </a:lnTo>
                    <a:lnTo>
                      <a:pt x="78" y="10"/>
                    </a:lnTo>
                    <a:lnTo>
                      <a:pt x="89" y="10"/>
                    </a:lnTo>
                    <a:lnTo>
                      <a:pt x="99" y="19"/>
                    </a:lnTo>
                    <a:lnTo>
                      <a:pt x="107" y="19"/>
                    </a:lnTo>
                    <a:lnTo>
                      <a:pt x="107" y="29"/>
                    </a:lnTo>
                    <a:lnTo>
                      <a:pt x="107" y="39"/>
                    </a:lnTo>
                    <a:lnTo>
                      <a:pt x="107" y="49"/>
                    </a:lnTo>
                    <a:lnTo>
                      <a:pt x="68" y="49"/>
                    </a:lnTo>
                    <a:lnTo>
                      <a:pt x="68" y="39"/>
                    </a:lnTo>
                    <a:lnTo>
                      <a:pt x="68" y="29"/>
                    </a:lnTo>
                    <a:lnTo>
                      <a:pt x="58" y="29"/>
                    </a:lnTo>
                    <a:lnTo>
                      <a:pt x="50" y="29"/>
                    </a:lnTo>
                    <a:lnTo>
                      <a:pt x="39" y="29"/>
                    </a:lnTo>
                    <a:lnTo>
                      <a:pt x="39" y="39"/>
                    </a:lnTo>
                    <a:lnTo>
                      <a:pt x="39" y="49"/>
                    </a:lnTo>
                    <a:lnTo>
                      <a:pt x="39" y="60"/>
                    </a:lnTo>
                    <a:lnTo>
                      <a:pt x="50" y="60"/>
                    </a:lnTo>
                    <a:lnTo>
                      <a:pt x="58" y="70"/>
                    </a:lnTo>
                    <a:lnTo>
                      <a:pt x="68" y="78"/>
                    </a:lnTo>
                    <a:lnTo>
                      <a:pt x="89" y="88"/>
                    </a:lnTo>
                    <a:lnTo>
                      <a:pt x="99" y="99"/>
                    </a:lnTo>
                    <a:lnTo>
                      <a:pt x="107" y="99"/>
                    </a:lnTo>
                    <a:lnTo>
                      <a:pt x="107" y="109"/>
                    </a:lnTo>
                    <a:lnTo>
                      <a:pt x="107" y="119"/>
                    </a:lnTo>
                    <a:lnTo>
                      <a:pt x="107" y="138"/>
                    </a:lnTo>
                    <a:lnTo>
                      <a:pt x="107" y="148"/>
                    </a:lnTo>
                    <a:lnTo>
                      <a:pt x="99" y="158"/>
                    </a:lnTo>
                    <a:lnTo>
                      <a:pt x="89" y="168"/>
                    </a:lnTo>
                    <a:lnTo>
                      <a:pt x="78" y="168"/>
                    </a:lnTo>
                    <a:lnTo>
                      <a:pt x="68" y="168"/>
                    </a:lnTo>
                    <a:lnTo>
                      <a:pt x="58" y="168"/>
                    </a:lnTo>
                    <a:lnTo>
                      <a:pt x="50" y="16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2" name="Freeform 886"/>
              <p:cNvSpPr>
                <a:spLocks/>
              </p:cNvSpPr>
              <p:nvPr/>
            </p:nvSpPr>
            <p:spPr bwMode="auto">
              <a:xfrm>
                <a:off x="582" y="4190"/>
                <a:ext cx="119" cy="168"/>
              </a:xfrm>
              <a:custGeom>
                <a:avLst/>
                <a:gdLst>
                  <a:gd name="T0" fmla="*/ 78 w 119"/>
                  <a:gd name="T1" fmla="*/ 109 h 168"/>
                  <a:gd name="T2" fmla="*/ 70 w 119"/>
                  <a:gd name="T3" fmla="*/ 148 h 168"/>
                  <a:gd name="T4" fmla="*/ 49 w 119"/>
                  <a:gd name="T5" fmla="*/ 148 h 168"/>
                  <a:gd name="T6" fmla="*/ 39 w 119"/>
                  <a:gd name="T7" fmla="*/ 127 h 168"/>
                  <a:gd name="T8" fmla="*/ 39 w 119"/>
                  <a:gd name="T9" fmla="*/ 109 h 168"/>
                  <a:gd name="T10" fmla="*/ 39 w 119"/>
                  <a:gd name="T11" fmla="*/ 88 h 168"/>
                  <a:gd name="T12" fmla="*/ 39 w 119"/>
                  <a:gd name="T13" fmla="*/ 70 h 168"/>
                  <a:gd name="T14" fmla="*/ 39 w 119"/>
                  <a:gd name="T15" fmla="*/ 49 h 168"/>
                  <a:gd name="T16" fmla="*/ 49 w 119"/>
                  <a:gd name="T17" fmla="*/ 29 h 168"/>
                  <a:gd name="T18" fmla="*/ 70 w 119"/>
                  <a:gd name="T19" fmla="*/ 29 h 168"/>
                  <a:gd name="T20" fmla="*/ 78 w 119"/>
                  <a:gd name="T21" fmla="*/ 49 h 168"/>
                  <a:gd name="T22" fmla="*/ 119 w 119"/>
                  <a:gd name="T23" fmla="*/ 39 h 168"/>
                  <a:gd name="T24" fmla="*/ 109 w 119"/>
                  <a:gd name="T25" fmla="*/ 19 h 168"/>
                  <a:gd name="T26" fmla="*/ 88 w 119"/>
                  <a:gd name="T27" fmla="*/ 10 h 168"/>
                  <a:gd name="T28" fmla="*/ 60 w 119"/>
                  <a:gd name="T29" fmla="*/ 0 h 168"/>
                  <a:gd name="T30" fmla="*/ 39 w 119"/>
                  <a:gd name="T31" fmla="*/ 10 h 168"/>
                  <a:gd name="T32" fmla="*/ 21 w 119"/>
                  <a:gd name="T33" fmla="*/ 10 h 168"/>
                  <a:gd name="T34" fmla="*/ 10 w 119"/>
                  <a:gd name="T35" fmla="*/ 29 h 168"/>
                  <a:gd name="T36" fmla="*/ 0 w 119"/>
                  <a:gd name="T37" fmla="*/ 60 h 168"/>
                  <a:gd name="T38" fmla="*/ 0 w 119"/>
                  <a:gd name="T39" fmla="*/ 88 h 168"/>
                  <a:gd name="T40" fmla="*/ 0 w 119"/>
                  <a:gd name="T41" fmla="*/ 127 h 168"/>
                  <a:gd name="T42" fmla="*/ 10 w 119"/>
                  <a:gd name="T43" fmla="*/ 148 h 168"/>
                  <a:gd name="T44" fmla="*/ 29 w 119"/>
                  <a:gd name="T45" fmla="*/ 168 h 168"/>
                  <a:gd name="T46" fmla="*/ 49 w 119"/>
                  <a:gd name="T47" fmla="*/ 168 h 168"/>
                  <a:gd name="T48" fmla="*/ 70 w 119"/>
                  <a:gd name="T49" fmla="*/ 168 h 168"/>
                  <a:gd name="T50" fmla="*/ 88 w 119"/>
                  <a:gd name="T51" fmla="*/ 168 h 168"/>
                  <a:gd name="T52" fmla="*/ 109 w 119"/>
                  <a:gd name="T53" fmla="*/ 168 h 168"/>
                  <a:gd name="T54" fmla="*/ 119 w 119"/>
                  <a:gd name="T55" fmla="*/ 158 h 168"/>
                  <a:gd name="T56" fmla="*/ 119 w 119"/>
                  <a:gd name="T57" fmla="*/ 138 h 168"/>
                  <a:gd name="T58" fmla="*/ 119 w 119"/>
                  <a:gd name="T59" fmla="*/ 109 h 168"/>
                  <a:gd name="T60" fmla="*/ 119 w 119"/>
                  <a:gd name="T61" fmla="*/ 88 h 168"/>
                  <a:gd name="T62" fmla="*/ 60 w 119"/>
                  <a:gd name="T63" fmla="*/ 7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68"/>
                  <a:gd name="T98" fmla="*/ 119 w 119"/>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68">
                    <a:moveTo>
                      <a:pt x="60" y="109"/>
                    </a:moveTo>
                    <a:lnTo>
                      <a:pt x="78" y="109"/>
                    </a:lnTo>
                    <a:lnTo>
                      <a:pt x="78" y="148"/>
                    </a:lnTo>
                    <a:lnTo>
                      <a:pt x="70" y="148"/>
                    </a:lnTo>
                    <a:lnTo>
                      <a:pt x="60" y="148"/>
                    </a:lnTo>
                    <a:lnTo>
                      <a:pt x="49" y="148"/>
                    </a:lnTo>
                    <a:lnTo>
                      <a:pt x="39" y="138"/>
                    </a:lnTo>
                    <a:lnTo>
                      <a:pt x="39" y="127"/>
                    </a:lnTo>
                    <a:lnTo>
                      <a:pt x="39" y="119"/>
                    </a:lnTo>
                    <a:lnTo>
                      <a:pt x="39" y="109"/>
                    </a:lnTo>
                    <a:lnTo>
                      <a:pt x="39" y="99"/>
                    </a:lnTo>
                    <a:lnTo>
                      <a:pt x="39" y="88"/>
                    </a:lnTo>
                    <a:lnTo>
                      <a:pt x="39" y="78"/>
                    </a:lnTo>
                    <a:lnTo>
                      <a:pt x="39" y="70"/>
                    </a:lnTo>
                    <a:lnTo>
                      <a:pt x="39" y="60"/>
                    </a:lnTo>
                    <a:lnTo>
                      <a:pt x="39" y="49"/>
                    </a:lnTo>
                    <a:lnTo>
                      <a:pt x="39" y="39"/>
                    </a:lnTo>
                    <a:lnTo>
                      <a:pt x="49" y="29"/>
                    </a:lnTo>
                    <a:lnTo>
                      <a:pt x="60" y="29"/>
                    </a:lnTo>
                    <a:lnTo>
                      <a:pt x="70" y="29"/>
                    </a:lnTo>
                    <a:lnTo>
                      <a:pt x="78" y="39"/>
                    </a:lnTo>
                    <a:lnTo>
                      <a:pt x="78" y="49"/>
                    </a:lnTo>
                    <a:lnTo>
                      <a:pt x="119" y="49"/>
                    </a:lnTo>
                    <a:lnTo>
                      <a:pt x="119" y="39"/>
                    </a:lnTo>
                    <a:lnTo>
                      <a:pt x="109" y="29"/>
                    </a:lnTo>
                    <a:lnTo>
                      <a:pt x="109" y="19"/>
                    </a:lnTo>
                    <a:lnTo>
                      <a:pt x="99" y="19"/>
                    </a:lnTo>
                    <a:lnTo>
                      <a:pt x="88" y="10"/>
                    </a:lnTo>
                    <a:lnTo>
                      <a:pt x="70" y="0"/>
                    </a:lnTo>
                    <a:lnTo>
                      <a:pt x="60" y="0"/>
                    </a:lnTo>
                    <a:lnTo>
                      <a:pt x="49" y="0"/>
                    </a:lnTo>
                    <a:lnTo>
                      <a:pt x="39" y="10"/>
                    </a:lnTo>
                    <a:lnTo>
                      <a:pt x="29" y="10"/>
                    </a:lnTo>
                    <a:lnTo>
                      <a:pt x="21" y="10"/>
                    </a:lnTo>
                    <a:lnTo>
                      <a:pt x="10" y="19"/>
                    </a:lnTo>
                    <a:lnTo>
                      <a:pt x="10" y="29"/>
                    </a:lnTo>
                    <a:lnTo>
                      <a:pt x="0" y="39"/>
                    </a:lnTo>
                    <a:lnTo>
                      <a:pt x="0" y="60"/>
                    </a:lnTo>
                    <a:lnTo>
                      <a:pt x="0" y="70"/>
                    </a:lnTo>
                    <a:lnTo>
                      <a:pt x="0" y="88"/>
                    </a:lnTo>
                    <a:lnTo>
                      <a:pt x="0" y="109"/>
                    </a:lnTo>
                    <a:lnTo>
                      <a:pt x="0" y="127"/>
                    </a:lnTo>
                    <a:lnTo>
                      <a:pt x="0" y="138"/>
                    </a:lnTo>
                    <a:lnTo>
                      <a:pt x="10" y="148"/>
                    </a:lnTo>
                    <a:lnTo>
                      <a:pt x="21" y="158"/>
                    </a:lnTo>
                    <a:lnTo>
                      <a:pt x="29" y="168"/>
                    </a:lnTo>
                    <a:lnTo>
                      <a:pt x="39" y="168"/>
                    </a:lnTo>
                    <a:lnTo>
                      <a:pt x="49" y="168"/>
                    </a:lnTo>
                    <a:lnTo>
                      <a:pt x="60" y="168"/>
                    </a:lnTo>
                    <a:lnTo>
                      <a:pt x="70" y="168"/>
                    </a:lnTo>
                    <a:lnTo>
                      <a:pt x="78" y="168"/>
                    </a:lnTo>
                    <a:lnTo>
                      <a:pt x="88" y="168"/>
                    </a:lnTo>
                    <a:lnTo>
                      <a:pt x="99" y="168"/>
                    </a:lnTo>
                    <a:lnTo>
                      <a:pt x="109" y="168"/>
                    </a:lnTo>
                    <a:lnTo>
                      <a:pt x="119" y="168"/>
                    </a:lnTo>
                    <a:lnTo>
                      <a:pt x="119" y="158"/>
                    </a:lnTo>
                    <a:lnTo>
                      <a:pt x="119" y="148"/>
                    </a:lnTo>
                    <a:lnTo>
                      <a:pt x="119" y="138"/>
                    </a:lnTo>
                    <a:lnTo>
                      <a:pt x="119" y="119"/>
                    </a:lnTo>
                    <a:lnTo>
                      <a:pt x="119" y="109"/>
                    </a:lnTo>
                    <a:lnTo>
                      <a:pt x="119" y="99"/>
                    </a:lnTo>
                    <a:lnTo>
                      <a:pt x="119" y="88"/>
                    </a:lnTo>
                    <a:lnTo>
                      <a:pt x="119" y="78"/>
                    </a:lnTo>
                    <a:lnTo>
                      <a:pt x="60" y="78"/>
                    </a:lnTo>
                    <a:lnTo>
                      <a:pt x="60" y="109"/>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792" name="Freeform 887"/>
            <p:cNvSpPr>
              <a:spLocks/>
            </p:cNvSpPr>
            <p:nvPr/>
          </p:nvSpPr>
          <p:spPr bwMode="auto">
            <a:xfrm>
              <a:off x="129" y="4200"/>
              <a:ext cx="176" cy="60"/>
            </a:xfrm>
            <a:custGeom>
              <a:avLst/>
              <a:gdLst>
                <a:gd name="T0" fmla="*/ 47 w 176"/>
                <a:gd name="T1" fmla="*/ 50 h 60"/>
                <a:gd name="T2" fmla="*/ 47 w 176"/>
                <a:gd name="T3" fmla="*/ 50 h 60"/>
                <a:gd name="T4" fmla="*/ 58 w 176"/>
                <a:gd name="T5" fmla="*/ 60 h 60"/>
                <a:gd name="T6" fmla="*/ 68 w 176"/>
                <a:gd name="T7" fmla="*/ 60 h 60"/>
                <a:gd name="T8" fmla="*/ 78 w 176"/>
                <a:gd name="T9" fmla="*/ 60 h 60"/>
                <a:gd name="T10" fmla="*/ 88 w 176"/>
                <a:gd name="T11" fmla="*/ 60 h 60"/>
                <a:gd name="T12" fmla="*/ 99 w 176"/>
                <a:gd name="T13" fmla="*/ 60 h 60"/>
                <a:gd name="T14" fmla="*/ 107 w 176"/>
                <a:gd name="T15" fmla="*/ 50 h 60"/>
                <a:gd name="T16" fmla="*/ 117 w 176"/>
                <a:gd name="T17" fmla="*/ 50 h 60"/>
                <a:gd name="T18" fmla="*/ 117 w 176"/>
                <a:gd name="T19" fmla="*/ 39 h 60"/>
                <a:gd name="T20" fmla="*/ 138 w 176"/>
                <a:gd name="T21" fmla="*/ 39 h 60"/>
                <a:gd name="T22" fmla="*/ 148 w 176"/>
                <a:gd name="T23" fmla="*/ 29 h 60"/>
                <a:gd name="T24" fmla="*/ 156 w 176"/>
                <a:gd name="T25" fmla="*/ 19 h 60"/>
                <a:gd name="T26" fmla="*/ 166 w 176"/>
                <a:gd name="T27" fmla="*/ 19 h 60"/>
                <a:gd name="T28" fmla="*/ 176 w 176"/>
                <a:gd name="T29" fmla="*/ 9 h 60"/>
                <a:gd name="T30" fmla="*/ 176 w 176"/>
                <a:gd name="T31" fmla="*/ 0 h 60"/>
                <a:gd name="T32" fmla="*/ 0 w 176"/>
                <a:gd name="T33" fmla="*/ 0 h 60"/>
                <a:gd name="T34" fmla="*/ 0 w 176"/>
                <a:gd name="T35" fmla="*/ 29 h 60"/>
                <a:gd name="T36" fmla="*/ 8 w 176"/>
                <a:gd name="T37" fmla="*/ 29 h 60"/>
                <a:gd name="T38" fmla="*/ 19 w 176"/>
                <a:gd name="T39" fmla="*/ 29 h 60"/>
                <a:gd name="T40" fmla="*/ 29 w 176"/>
                <a:gd name="T41" fmla="*/ 39 h 60"/>
                <a:gd name="T42" fmla="*/ 39 w 176"/>
                <a:gd name="T43" fmla="*/ 39 h 60"/>
                <a:gd name="T44" fmla="*/ 39 w 176"/>
                <a:gd name="T45" fmla="*/ 50 h 60"/>
                <a:gd name="T46" fmla="*/ 47 w 176"/>
                <a:gd name="T47" fmla="*/ 5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6"/>
                <a:gd name="T73" fmla="*/ 0 h 60"/>
                <a:gd name="T74" fmla="*/ 176 w 176"/>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6" h="60">
                  <a:moveTo>
                    <a:pt x="47" y="50"/>
                  </a:moveTo>
                  <a:lnTo>
                    <a:pt x="47" y="50"/>
                  </a:lnTo>
                  <a:lnTo>
                    <a:pt x="58" y="60"/>
                  </a:lnTo>
                  <a:lnTo>
                    <a:pt x="68" y="60"/>
                  </a:lnTo>
                  <a:lnTo>
                    <a:pt x="78" y="60"/>
                  </a:lnTo>
                  <a:lnTo>
                    <a:pt x="88" y="60"/>
                  </a:lnTo>
                  <a:lnTo>
                    <a:pt x="99" y="60"/>
                  </a:lnTo>
                  <a:lnTo>
                    <a:pt x="107" y="50"/>
                  </a:lnTo>
                  <a:lnTo>
                    <a:pt x="117" y="50"/>
                  </a:lnTo>
                  <a:lnTo>
                    <a:pt x="117" y="39"/>
                  </a:lnTo>
                  <a:lnTo>
                    <a:pt x="138" y="39"/>
                  </a:lnTo>
                  <a:lnTo>
                    <a:pt x="148" y="29"/>
                  </a:lnTo>
                  <a:lnTo>
                    <a:pt x="156" y="19"/>
                  </a:lnTo>
                  <a:lnTo>
                    <a:pt x="166" y="19"/>
                  </a:lnTo>
                  <a:lnTo>
                    <a:pt x="176" y="9"/>
                  </a:lnTo>
                  <a:lnTo>
                    <a:pt x="176" y="0"/>
                  </a:lnTo>
                  <a:lnTo>
                    <a:pt x="0" y="0"/>
                  </a:lnTo>
                  <a:lnTo>
                    <a:pt x="0" y="29"/>
                  </a:lnTo>
                  <a:lnTo>
                    <a:pt x="8" y="29"/>
                  </a:lnTo>
                  <a:lnTo>
                    <a:pt x="19" y="29"/>
                  </a:lnTo>
                  <a:lnTo>
                    <a:pt x="29" y="39"/>
                  </a:lnTo>
                  <a:lnTo>
                    <a:pt x="39" y="39"/>
                  </a:lnTo>
                  <a:lnTo>
                    <a:pt x="39" y="50"/>
                  </a:lnTo>
                  <a:lnTo>
                    <a:pt x="47" y="5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3" name="Freeform 888"/>
            <p:cNvSpPr>
              <a:spLocks/>
            </p:cNvSpPr>
            <p:nvPr/>
          </p:nvSpPr>
          <p:spPr bwMode="auto">
            <a:xfrm>
              <a:off x="129" y="4280"/>
              <a:ext cx="176" cy="78"/>
            </a:xfrm>
            <a:custGeom>
              <a:avLst/>
              <a:gdLst>
                <a:gd name="T0" fmla="*/ 117 w 176"/>
                <a:gd name="T1" fmla="*/ 29 h 78"/>
                <a:gd name="T2" fmla="*/ 99 w 176"/>
                <a:gd name="T3" fmla="*/ 19 h 78"/>
                <a:gd name="T4" fmla="*/ 88 w 176"/>
                <a:gd name="T5" fmla="*/ 9 h 78"/>
                <a:gd name="T6" fmla="*/ 78 w 176"/>
                <a:gd name="T7" fmla="*/ 9 h 78"/>
                <a:gd name="T8" fmla="*/ 68 w 176"/>
                <a:gd name="T9" fmla="*/ 0 h 78"/>
                <a:gd name="T10" fmla="*/ 58 w 176"/>
                <a:gd name="T11" fmla="*/ 0 h 78"/>
                <a:gd name="T12" fmla="*/ 47 w 176"/>
                <a:gd name="T13" fmla="*/ 9 h 78"/>
                <a:gd name="T14" fmla="*/ 0 w 176"/>
                <a:gd name="T15" fmla="*/ 29 h 78"/>
                <a:gd name="T16" fmla="*/ 0 w 176"/>
                <a:gd name="T17" fmla="*/ 78 h 78"/>
                <a:gd name="T18" fmla="*/ 176 w 176"/>
                <a:gd name="T19" fmla="*/ 78 h 78"/>
                <a:gd name="T20" fmla="*/ 176 w 176"/>
                <a:gd name="T21" fmla="*/ 48 h 78"/>
                <a:gd name="T22" fmla="*/ 166 w 176"/>
                <a:gd name="T23" fmla="*/ 48 h 78"/>
                <a:gd name="T24" fmla="*/ 156 w 176"/>
                <a:gd name="T25" fmla="*/ 48 h 78"/>
                <a:gd name="T26" fmla="*/ 148 w 176"/>
                <a:gd name="T27" fmla="*/ 48 h 78"/>
                <a:gd name="T28" fmla="*/ 138 w 176"/>
                <a:gd name="T29" fmla="*/ 48 h 78"/>
                <a:gd name="T30" fmla="*/ 127 w 176"/>
                <a:gd name="T31" fmla="*/ 37 h 78"/>
                <a:gd name="T32" fmla="*/ 117 w 176"/>
                <a:gd name="T33" fmla="*/ 29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6"/>
                <a:gd name="T52" fmla="*/ 0 h 78"/>
                <a:gd name="T53" fmla="*/ 176 w 176"/>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6" h="78">
                  <a:moveTo>
                    <a:pt x="117" y="29"/>
                  </a:moveTo>
                  <a:lnTo>
                    <a:pt x="99" y="19"/>
                  </a:lnTo>
                  <a:lnTo>
                    <a:pt x="88" y="9"/>
                  </a:lnTo>
                  <a:lnTo>
                    <a:pt x="78" y="9"/>
                  </a:lnTo>
                  <a:lnTo>
                    <a:pt x="68" y="0"/>
                  </a:lnTo>
                  <a:lnTo>
                    <a:pt x="58" y="0"/>
                  </a:lnTo>
                  <a:lnTo>
                    <a:pt x="47" y="9"/>
                  </a:lnTo>
                  <a:lnTo>
                    <a:pt x="0" y="29"/>
                  </a:lnTo>
                  <a:lnTo>
                    <a:pt x="0" y="78"/>
                  </a:lnTo>
                  <a:lnTo>
                    <a:pt x="176" y="78"/>
                  </a:lnTo>
                  <a:lnTo>
                    <a:pt x="176" y="48"/>
                  </a:lnTo>
                  <a:lnTo>
                    <a:pt x="166" y="48"/>
                  </a:lnTo>
                  <a:lnTo>
                    <a:pt x="156" y="48"/>
                  </a:lnTo>
                  <a:lnTo>
                    <a:pt x="148" y="48"/>
                  </a:lnTo>
                  <a:lnTo>
                    <a:pt x="138" y="48"/>
                  </a:lnTo>
                  <a:lnTo>
                    <a:pt x="127" y="37"/>
                  </a:lnTo>
                  <a:lnTo>
                    <a:pt x="117" y="29"/>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4" name="Freeform 889"/>
            <p:cNvSpPr>
              <a:spLocks/>
            </p:cNvSpPr>
            <p:nvPr/>
          </p:nvSpPr>
          <p:spPr bwMode="auto">
            <a:xfrm>
              <a:off x="129" y="4239"/>
              <a:ext cx="47" cy="21"/>
            </a:xfrm>
            <a:custGeom>
              <a:avLst/>
              <a:gdLst>
                <a:gd name="T0" fmla="*/ 47 w 47"/>
                <a:gd name="T1" fmla="*/ 11 h 21"/>
                <a:gd name="T2" fmla="*/ 47 w 47"/>
                <a:gd name="T3" fmla="*/ 11 h 21"/>
                <a:gd name="T4" fmla="*/ 39 w 47"/>
                <a:gd name="T5" fmla="*/ 11 h 21"/>
                <a:gd name="T6" fmla="*/ 29 w 47"/>
                <a:gd name="T7" fmla="*/ 11 h 21"/>
                <a:gd name="T8" fmla="*/ 29 w 47"/>
                <a:gd name="T9" fmla="*/ 0 h 21"/>
                <a:gd name="T10" fmla="*/ 19 w 47"/>
                <a:gd name="T11" fmla="*/ 0 h 21"/>
                <a:gd name="T12" fmla="*/ 8 w 47"/>
                <a:gd name="T13" fmla="*/ 0 h 21"/>
                <a:gd name="T14" fmla="*/ 8 w 47"/>
                <a:gd name="T15" fmla="*/ 11 h 21"/>
                <a:gd name="T16" fmla="*/ 0 w 47"/>
                <a:gd name="T17" fmla="*/ 11 h 21"/>
                <a:gd name="T18" fmla="*/ 0 w 47"/>
                <a:gd name="T19" fmla="*/ 21 h 21"/>
                <a:gd name="T20" fmla="*/ 8 w 47"/>
                <a:gd name="T21" fmla="*/ 21 h 21"/>
                <a:gd name="T22" fmla="*/ 19 w 47"/>
                <a:gd name="T23" fmla="*/ 21 h 21"/>
                <a:gd name="T24" fmla="*/ 19 w 47"/>
                <a:gd name="T25" fmla="*/ 11 h 21"/>
                <a:gd name="T26" fmla="*/ 29 w 47"/>
                <a:gd name="T27" fmla="*/ 11 h 21"/>
                <a:gd name="T28" fmla="*/ 39 w 47"/>
                <a:gd name="T29" fmla="*/ 11 h 21"/>
                <a:gd name="T30" fmla="*/ 47 w 47"/>
                <a:gd name="T31" fmla="*/ 21 h 21"/>
                <a:gd name="T32" fmla="*/ 47 w 47"/>
                <a:gd name="T33" fmla="*/ 1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1"/>
                <a:gd name="T53" fmla="*/ 47 w 47"/>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1">
                  <a:moveTo>
                    <a:pt x="47" y="11"/>
                  </a:moveTo>
                  <a:lnTo>
                    <a:pt x="47" y="11"/>
                  </a:lnTo>
                  <a:lnTo>
                    <a:pt x="39" y="11"/>
                  </a:lnTo>
                  <a:lnTo>
                    <a:pt x="29" y="11"/>
                  </a:lnTo>
                  <a:lnTo>
                    <a:pt x="29" y="0"/>
                  </a:lnTo>
                  <a:lnTo>
                    <a:pt x="19" y="0"/>
                  </a:lnTo>
                  <a:lnTo>
                    <a:pt x="8" y="0"/>
                  </a:lnTo>
                  <a:lnTo>
                    <a:pt x="8" y="11"/>
                  </a:lnTo>
                  <a:lnTo>
                    <a:pt x="0" y="11"/>
                  </a:lnTo>
                  <a:lnTo>
                    <a:pt x="0" y="21"/>
                  </a:lnTo>
                  <a:lnTo>
                    <a:pt x="8" y="21"/>
                  </a:lnTo>
                  <a:lnTo>
                    <a:pt x="19" y="21"/>
                  </a:lnTo>
                  <a:lnTo>
                    <a:pt x="19" y="11"/>
                  </a:lnTo>
                  <a:lnTo>
                    <a:pt x="29" y="11"/>
                  </a:lnTo>
                  <a:lnTo>
                    <a:pt x="39" y="11"/>
                  </a:lnTo>
                  <a:lnTo>
                    <a:pt x="47" y="21"/>
                  </a:lnTo>
                  <a:lnTo>
                    <a:pt x="47" y="11"/>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5" name="Freeform 890"/>
            <p:cNvSpPr>
              <a:spLocks/>
            </p:cNvSpPr>
            <p:nvPr/>
          </p:nvSpPr>
          <p:spPr bwMode="auto">
            <a:xfrm>
              <a:off x="129" y="4260"/>
              <a:ext cx="68" cy="39"/>
            </a:xfrm>
            <a:custGeom>
              <a:avLst/>
              <a:gdLst>
                <a:gd name="T0" fmla="*/ 68 w 68"/>
                <a:gd name="T1" fmla="*/ 18 h 39"/>
                <a:gd name="T2" fmla="*/ 68 w 68"/>
                <a:gd name="T3" fmla="*/ 18 h 39"/>
                <a:gd name="T4" fmla="*/ 68 w 68"/>
                <a:gd name="T5" fmla="*/ 8 h 39"/>
                <a:gd name="T6" fmla="*/ 58 w 68"/>
                <a:gd name="T7" fmla="*/ 8 h 39"/>
                <a:gd name="T8" fmla="*/ 47 w 68"/>
                <a:gd name="T9" fmla="*/ 0 h 39"/>
                <a:gd name="T10" fmla="*/ 39 w 68"/>
                <a:gd name="T11" fmla="*/ 0 h 39"/>
                <a:gd name="T12" fmla="*/ 29 w 68"/>
                <a:gd name="T13" fmla="*/ 8 h 39"/>
                <a:gd name="T14" fmla="*/ 19 w 68"/>
                <a:gd name="T15" fmla="*/ 8 h 39"/>
                <a:gd name="T16" fmla="*/ 0 w 68"/>
                <a:gd name="T17" fmla="*/ 18 h 39"/>
                <a:gd name="T18" fmla="*/ 0 w 68"/>
                <a:gd name="T19" fmla="*/ 39 h 39"/>
                <a:gd name="T20" fmla="*/ 39 w 68"/>
                <a:gd name="T21" fmla="*/ 18 h 39"/>
                <a:gd name="T22" fmla="*/ 39 w 68"/>
                <a:gd name="T23" fmla="*/ 8 h 39"/>
                <a:gd name="T24" fmla="*/ 47 w 68"/>
                <a:gd name="T25" fmla="*/ 8 h 39"/>
                <a:gd name="T26" fmla="*/ 58 w 68"/>
                <a:gd name="T27" fmla="*/ 8 h 39"/>
                <a:gd name="T28" fmla="*/ 68 w 68"/>
                <a:gd name="T29" fmla="*/ 8 h 39"/>
                <a:gd name="T30" fmla="*/ 68 w 68"/>
                <a:gd name="T31" fmla="*/ 18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39"/>
                <a:gd name="T50" fmla="*/ 68 w 68"/>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39">
                  <a:moveTo>
                    <a:pt x="68" y="18"/>
                  </a:moveTo>
                  <a:lnTo>
                    <a:pt x="68" y="18"/>
                  </a:lnTo>
                  <a:lnTo>
                    <a:pt x="68" y="8"/>
                  </a:lnTo>
                  <a:lnTo>
                    <a:pt x="58" y="8"/>
                  </a:lnTo>
                  <a:lnTo>
                    <a:pt x="47" y="0"/>
                  </a:lnTo>
                  <a:lnTo>
                    <a:pt x="39" y="0"/>
                  </a:lnTo>
                  <a:lnTo>
                    <a:pt x="29" y="8"/>
                  </a:lnTo>
                  <a:lnTo>
                    <a:pt x="19" y="8"/>
                  </a:lnTo>
                  <a:lnTo>
                    <a:pt x="0" y="18"/>
                  </a:lnTo>
                  <a:lnTo>
                    <a:pt x="0" y="39"/>
                  </a:lnTo>
                  <a:lnTo>
                    <a:pt x="39" y="18"/>
                  </a:lnTo>
                  <a:lnTo>
                    <a:pt x="39" y="8"/>
                  </a:lnTo>
                  <a:lnTo>
                    <a:pt x="47" y="8"/>
                  </a:lnTo>
                  <a:lnTo>
                    <a:pt x="58" y="8"/>
                  </a:lnTo>
                  <a:lnTo>
                    <a:pt x="68" y="8"/>
                  </a:lnTo>
                  <a:lnTo>
                    <a:pt x="68"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6" name="Freeform 891"/>
            <p:cNvSpPr>
              <a:spLocks/>
            </p:cNvSpPr>
            <p:nvPr/>
          </p:nvSpPr>
          <p:spPr bwMode="auto">
            <a:xfrm>
              <a:off x="248" y="4289"/>
              <a:ext cx="57" cy="28"/>
            </a:xfrm>
            <a:custGeom>
              <a:avLst/>
              <a:gdLst>
                <a:gd name="T0" fmla="*/ 57 w 57"/>
                <a:gd name="T1" fmla="*/ 0 h 28"/>
                <a:gd name="T2" fmla="*/ 47 w 57"/>
                <a:gd name="T3" fmla="*/ 10 h 28"/>
                <a:gd name="T4" fmla="*/ 37 w 57"/>
                <a:gd name="T5" fmla="*/ 10 h 28"/>
                <a:gd name="T6" fmla="*/ 29 w 57"/>
                <a:gd name="T7" fmla="*/ 20 h 28"/>
                <a:gd name="T8" fmla="*/ 19 w 57"/>
                <a:gd name="T9" fmla="*/ 20 h 28"/>
                <a:gd name="T10" fmla="*/ 8 w 57"/>
                <a:gd name="T11" fmla="*/ 20 h 28"/>
                <a:gd name="T12" fmla="*/ 0 w 57"/>
                <a:gd name="T13" fmla="*/ 20 h 28"/>
                <a:gd name="T14" fmla="*/ 8 w 57"/>
                <a:gd name="T15" fmla="*/ 28 h 28"/>
                <a:gd name="T16" fmla="*/ 19 w 57"/>
                <a:gd name="T17" fmla="*/ 28 h 28"/>
                <a:gd name="T18" fmla="*/ 29 w 57"/>
                <a:gd name="T19" fmla="*/ 28 h 28"/>
                <a:gd name="T20" fmla="*/ 37 w 57"/>
                <a:gd name="T21" fmla="*/ 28 h 28"/>
                <a:gd name="T22" fmla="*/ 47 w 57"/>
                <a:gd name="T23" fmla="*/ 20 h 28"/>
                <a:gd name="T24" fmla="*/ 57 w 57"/>
                <a:gd name="T25" fmla="*/ 20 h 28"/>
                <a:gd name="T26" fmla="*/ 57 w 57"/>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8"/>
                <a:gd name="T44" fmla="*/ 57 w 57"/>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8">
                  <a:moveTo>
                    <a:pt x="57" y="0"/>
                  </a:moveTo>
                  <a:lnTo>
                    <a:pt x="47" y="10"/>
                  </a:lnTo>
                  <a:lnTo>
                    <a:pt x="37" y="10"/>
                  </a:lnTo>
                  <a:lnTo>
                    <a:pt x="29" y="20"/>
                  </a:lnTo>
                  <a:lnTo>
                    <a:pt x="19" y="20"/>
                  </a:lnTo>
                  <a:lnTo>
                    <a:pt x="8" y="20"/>
                  </a:lnTo>
                  <a:lnTo>
                    <a:pt x="0" y="20"/>
                  </a:lnTo>
                  <a:lnTo>
                    <a:pt x="8" y="28"/>
                  </a:lnTo>
                  <a:lnTo>
                    <a:pt x="19" y="28"/>
                  </a:lnTo>
                  <a:lnTo>
                    <a:pt x="29" y="28"/>
                  </a:lnTo>
                  <a:lnTo>
                    <a:pt x="37" y="28"/>
                  </a:lnTo>
                  <a:lnTo>
                    <a:pt x="47" y="20"/>
                  </a:lnTo>
                  <a:lnTo>
                    <a:pt x="57" y="20"/>
                  </a:lnTo>
                  <a:lnTo>
                    <a:pt x="57"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7" name="Freeform 892"/>
            <p:cNvSpPr>
              <a:spLocks/>
            </p:cNvSpPr>
            <p:nvPr/>
          </p:nvSpPr>
          <p:spPr bwMode="auto">
            <a:xfrm>
              <a:off x="217" y="4260"/>
              <a:ext cx="88" cy="39"/>
            </a:xfrm>
            <a:custGeom>
              <a:avLst/>
              <a:gdLst>
                <a:gd name="T0" fmla="*/ 88 w 88"/>
                <a:gd name="T1" fmla="*/ 0 h 39"/>
                <a:gd name="T2" fmla="*/ 68 w 88"/>
                <a:gd name="T3" fmla="*/ 8 h 39"/>
                <a:gd name="T4" fmla="*/ 60 w 88"/>
                <a:gd name="T5" fmla="*/ 18 h 39"/>
                <a:gd name="T6" fmla="*/ 50 w 88"/>
                <a:gd name="T7" fmla="*/ 18 h 39"/>
                <a:gd name="T8" fmla="*/ 39 w 88"/>
                <a:gd name="T9" fmla="*/ 29 h 39"/>
                <a:gd name="T10" fmla="*/ 29 w 88"/>
                <a:gd name="T11" fmla="*/ 29 h 39"/>
                <a:gd name="T12" fmla="*/ 19 w 88"/>
                <a:gd name="T13" fmla="*/ 29 h 39"/>
                <a:gd name="T14" fmla="*/ 11 w 88"/>
                <a:gd name="T15" fmla="*/ 29 h 39"/>
                <a:gd name="T16" fmla="*/ 0 w 88"/>
                <a:gd name="T17" fmla="*/ 29 h 39"/>
                <a:gd name="T18" fmla="*/ 11 w 88"/>
                <a:gd name="T19" fmla="*/ 29 h 39"/>
                <a:gd name="T20" fmla="*/ 11 w 88"/>
                <a:gd name="T21" fmla="*/ 39 h 39"/>
                <a:gd name="T22" fmla="*/ 19 w 88"/>
                <a:gd name="T23" fmla="*/ 39 h 39"/>
                <a:gd name="T24" fmla="*/ 29 w 88"/>
                <a:gd name="T25" fmla="*/ 39 h 39"/>
                <a:gd name="T26" fmla="*/ 39 w 88"/>
                <a:gd name="T27" fmla="*/ 39 h 39"/>
                <a:gd name="T28" fmla="*/ 50 w 88"/>
                <a:gd name="T29" fmla="*/ 39 h 39"/>
                <a:gd name="T30" fmla="*/ 60 w 88"/>
                <a:gd name="T31" fmla="*/ 29 h 39"/>
                <a:gd name="T32" fmla="*/ 68 w 88"/>
                <a:gd name="T33" fmla="*/ 29 h 39"/>
                <a:gd name="T34" fmla="*/ 78 w 88"/>
                <a:gd name="T35" fmla="*/ 18 h 39"/>
                <a:gd name="T36" fmla="*/ 88 w 88"/>
                <a:gd name="T37" fmla="*/ 18 h 39"/>
                <a:gd name="T38" fmla="*/ 88 w 88"/>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39"/>
                <a:gd name="T62" fmla="*/ 88 w 88"/>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39">
                  <a:moveTo>
                    <a:pt x="88" y="0"/>
                  </a:moveTo>
                  <a:lnTo>
                    <a:pt x="68" y="8"/>
                  </a:lnTo>
                  <a:lnTo>
                    <a:pt x="60" y="18"/>
                  </a:lnTo>
                  <a:lnTo>
                    <a:pt x="50" y="18"/>
                  </a:lnTo>
                  <a:lnTo>
                    <a:pt x="39" y="29"/>
                  </a:lnTo>
                  <a:lnTo>
                    <a:pt x="29" y="29"/>
                  </a:lnTo>
                  <a:lnTo>
                    <a:pt x="19" y="29"/>
                  </a:lnTo>
                  <a:lnTo>
                    <a:pt x="11" y="29"/>
                  </a:lnTo>
                  <a:lnTo>
                    <a:pt x="0" y="29"/>
                  </a:lnTo>
                  <a:lnTo>
                    <a:pt x="11" y="29"/>
                  </a:lnTo>
                  <a:lnTo>
                    <a:pt x="11" y="39"/>
                  </a:lnTo>
                  <a:lnTo>
                    <a:pt x="19" y="39"/>
                  </a:lnTo>
                  <a:lnTo>
                    <a:pt x="29" y="39"/>
                  </a:lnTo>
                  <a:lnTo>
                    <a:pt x="39" y="39"/>
                  </a:lnTo>
                  <a:lnTo>
                    <a:pt x="50" y="39"/>
                  </a:lnTo>
                  <a:lnTo>
                    <a:pt x="60" y="29"/>
                  </a:lnTo>
                  <a:lnTo>
                    <a:pt x="68" y="29"/>
                  </a:lnTo>
                  <a:lnTo>
                    <a:pt x="78" y="18"/>
                  </a:lnTo>
                  <a:lnTo>
                    <a:pt x="88" y="18"/>
                  </a:lnTo>
                  <a:lnTo>
                    <a:pt x="88"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8" name="Freeform 893"/>
            <p:cNvSpPr>
              <a:spLocks/>
            </p:cNvSpPr>
            <p:nvPr/>
          </p:nvSpPr>
          <p:spPr bwMode="auto">
            <a:xfrm>
              <a:off x="199" y="4231"/>
              <a:ext cx="106" cy="47"/>
            </a:xfrm>
            <a:custGeom>
              <a:avLst/>
              <a:gdLst>
                <a:gd name="T0" fmla="*/ 106 w 106"/>
                <a:gd name="T1" fmla="*/ 0 h 47"/>
                <a:gd name="T2" fmla="*/ 96 w 106"/>
                <a:gd name="T3" fmla="*/ 0 h 47"/>
                <a:gd name="T4" fmla="*/ 86 w 106"/>
                <a:gd name="T5" fmla="*/ 8 h 47"/>
                <a:gd name="T6" fmla="*/ 78 w 106"/>
                <a:gd name="T7" fmla="*/ 8 h 47"/>
                <a:gd name="T8" fmla="*/ 68 w 106"/>
                <a:gd name="T9" fmla="*/ 19 h 47"/>
                <a:gd name="T10" fmla="*/ 57 w 106"/>
                <a:gd name="T11" fmla="*/ 29 h 47"/>
                <a:gd name="T12" fmla="*/ 47 w 106"/>
                <a:gd name="T13" fmla="*/ 29 h 47"/>
                <a:gd name="T14" fmla="*/ 47 w 106"/>
                <a:gd name="T15" fmla="*/ 37 h 47"/>
                <a:gd name="T16" fmla="*/ 37 w 106"/>
                <a:gd name="T17" fmla="*/ 37 h 47"/>
                <a:gd name="T18" fmla="*/ 29 w 106"/>
                <a:gd name="T19" fmla="*/ 37 h 47"/>
                <a:gd name="T20" fmla="*/ 18 w 106"/>
                <a:gd name="T21" fmla="*/ 37 h 47"/>
                <a:gd name="T22" fmla="*/ 8 w 106"/>
                <a:gd name="T23" fmla="*/ 37 h 47"/>
                <a:gd name="T24" fmla="*/ 0 w 106"/>
                <a:gd name="T25" fmla="*/ 37 h 47"/>
                <a:gd name="T26" fmla="*/ 8 w 106"/>
                <a:gd name="T27" fmla="*/ 37 h 47"/>
                <a:gd name="T28" fmla="*/ 8 w 106"/>
                <a:gd name="T29" fmla="*/ 47 h 47"/>
                <a:gd name="T30" fmla="*/ 18 w 106"/>
                <a:gd name="T31" fmla="*/ 47 h 47"/>
                <a:gd name="T32" fmla="*/ 29 w 106"/>
                <a:gd name="T33" fmla="*/ 47 h 47"/>
                <a:gd name="T34" fmla="*/ 47 w 106"/>
                <a:gd name="T35" fmla="*/ 47 h 47"/>
                <a:gd name="T36" fmla="*/ 57 w 106"/>
                <a:gd name="T37" fmla="*/ 37 h 47"/>
                <a:gd name="T38" fmla="*/ 68 w 106"/>
                <a:gd name="T39" fmla="*/ 37 h 47"/>
                <a:gd name="T40" fmla="*/ 78 w 106"/>
                <a:gd name="T41" fmla="*/ 29 h 47"/>
                <a:gd name="T42" fmla="*/ 86 w 106"/>
                <a:gd name="T43" fmla="*/ 19 h 47"/>
                <a:gd name="T44" fmla="*/ 106 w 106"/>
                <a:gd name="T45" fmla="*/ 8 h 47"/>
                <a:gd name="T46" fmla="*/ 106 w 106"/>
                <a:gd name="T47" fmla="*/ 0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47"/>
                <a:gd name="T74" fmla="*/ 106 w 106"/>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47">
                  <a:moveTo>
                    <a:pt x="106" y="0"/>
                  </a:moveTo>
                  <a:lnTo>
                    <a:pt x="96" y="0"/>
                  </a:lnTo>
                  <a:lnTo>
                    <a:pt x="86" y="8"/>
                  </a:lnTo>
                  <a:lnTo>
                    <a:pt x="78" y="8"/>
                  </a:lnTo>
                  <a:lnTo>
                    <a:pt x="68" y="19"/>
                  </a:lnTo>
                  <a:lnTo>
                    <a:pt x="57" y="29"/>
                  </a:lnTo>
                  <a:lnTo>
                    <a:pt x="47" y="29"/>
                  </a:lnTo>
                  <a:lnTo>
                    <a:pt x="47" y="37"/>
                  </a:lnTo>
                  <a:lnTo>
                    <a:pt x="37" y="37"/>
                  </a:lnTo>
                  <a:lnTo>
                    <a:pt x="29" y="37"/>
                  </a:lnTo>
                  <a:lnTo>
                    <a:pt x="18" y="37"/>
                  </a:lnTo>
                  <a:lnTo>
                    <a:pt x="8" y="37"/>
                  </a:lnTo>
                  <a:lnTo>
                    <a:pt x="0" y="37"/>
                  </a:lnTo>
                  <a:lnTo>
                    <a:pt x="8" y="37"/>
                  </a:lnTo>
                  <a:lnTo>
                    <a:pt x="8" y="47"/>
                  </a:lnTo>
                  <a:lnTo>
                    <a:pt x="18" y="47"/>
                  </a:lnTo>
                  <a:lnTo>
                    <a:pt x="29" y="47"/>
                  </a:lnTo>
                  <a:lnTo>
                    <a:pt x="47" y="47"/>
                  </a:lnTo>
                  <a:lnTo>
                    <a:pt x="57" y="37"/>
                  </a:lnTo>
                  <a:lnTo>
                    <a:pt x="68" y="37"/>
                  </a:lnTo>
                  <a:lnTo>
                    <a:pt x="78" y="29"/>
                  </a:lnTo>
                  <a:lnTo>
                    <a:pt x="86" y="19"/>
                  </a:lnTo>
                  <a:lnTo>
                    <a:pt x="106" y="8"/>
                  </a:lnTo>
                  <a:lnTo>
                    <a:pt x="10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790" name="Text Box 894"/>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420551543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4" name="Group 4"/>
          <p:cNvGrpSpPr>
            <a:grpSpLocks/>
          </p:cNvGrpSpPr>
          <p:nvPr/>
        </p:nvGrpSpPr>
        <p:grpSpPr bwMode="auto">
          <a:xfrm>
            <a:off x="85725" y="609600"/>
            <a:ext cx="5095875" cy="5410200"/>
            <a:chOff x="54" y="384"/>
            <a:chExt cx="3210" cy="3408"/>
          </a:xfrm>
        </p:grpSpPr>
        <p:sp>
          <p:nvSpPr>
            <p:cNvPr id="77732" name="Line 5"/>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3" name="Freeform 6"/>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4" name="Line 7"/>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5" name="Freeform 8"/>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6" name="Line 9"/>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7" name="Rectangle 10"/>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738" name="Line 11"/>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9" name="Line 12"/>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0" name="Line 13"/>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1" name="Line 14"/>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2" name="Line 15"/>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3" name="Freeform 16"/>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4" name="Line 17"/>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5" name="Freeform 18"/>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6" name="Line 19"/>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7" name="Line 20"/>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8" name="Line 21"/>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9" name="Line 22"/>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0" name="Line 23"/>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1" name="Freeform 24"/>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2" name="Line 25"/>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3" name="Line 26"/>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4" name="Line 27"/>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5" name="Line 28"/>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6" name="Line 29"/>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7" name="Line 30"/>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8" name="Line 31"/>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9" name="Line 32"/>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0" name="Line 33"/>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1" name="Line 34"/>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2" name="Line 35"/>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3" name="Line 36"/>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4" name="Line 37"/>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5" name="Line 38"/>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6" name="Line 39"/>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7" name="Line 40"/>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8" name="Line 41"/>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9" name="Line 42"/>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0" name="Line 43"/>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1" name="Line 44"/>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2" name="Line 45"/>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3" name="Line 46"/>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4" name="Line 47"/>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5" name="Line 48"/>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6" name="Line 49"/>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7" name="Line 50"/>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8" name="Line 51"/>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9" name="Line 52"/>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0" name="Line 53"/>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1" name="Line 54"/>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2" name="Line 55"/>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3" name="Line 56"/>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4" name="Line 57"/>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5" name="Line 58"/>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6" name="Line 59"/>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7" name="Line 60"/>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8" name="Line 61"/>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9" name="Line 62"/>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0" name="Line 63"/>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1" name="Line 64"/>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2" name="Line 65"/>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3" name="Line 66"/>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4" name="Line 67"/>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5" name="Freeform 68"/>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6" name="Rectangle 69"/>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797" name="Line 70"/>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8" name="Line 71"/>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9" name="Freeform 72"/>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0" name="Line 73"/>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1" name="Line 74"/>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2" name="Freeform 75"/>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3" name="Line 76"/>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4" name="Line 77"/>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5" name="Freeform 78"/>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6" name="Line 79"/>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7" name="Line 80"/>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8" name="Line 81"/>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9" name="Line 82"/>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0" name="Freeform 83"/>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1" name="Line 84"/>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2" name="Freeform 85"/>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3" name="Line 86"/>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4" name="Line 87"/>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5" name="Line 88"/>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6" name="Line 89"/>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7" name="Line 90"/>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8" name="Line 91"/>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9" name="Line 92"/>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0" name="Line 93"/>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1" name="Line 94"/>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2" name="Line 95"/>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3" name="Line 96"/>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4" name="Line 97"/>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5" name="Line 98"/>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6" name="Line 99"/>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7" name="Line 100"/>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8" name="Line 101"/>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9" name="Line 102"/>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0" name="Line 103"/>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1" name="Line 104"/>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2" name="Line 105"/>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3" name="Line 106"/>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4" name="Freeform 107"/>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5" name="Line 108"/>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6" name="Line 109"/>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7" name="Line 110"/>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8" name="Line 111"/>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9" name="Line 112"/>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0" name="Line 113"/>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1" name="Line 114"/>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2" name="Line 115"/>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3" name="Line 116"/>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4" name="Line 117"/>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5" name="Line 118"/>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6" name="Line 119"/>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7" name="Line 120"/>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8" name="Line 121"/>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9" name="Line 122"/>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0" name="Freeform 123"/>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1" name="Freeform 124"/>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2" name="Line 125"/>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3" name="Line 126"/>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4" name="Line 127"/>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5" name="Line 128"/>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6" name="Line 129"/>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7" name="Line 130"/>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8" name="Line 131"/>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9" name="Line 132"/>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0" name="Line 133"/>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1" name="Line 134"/>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2" name="Line 135"/>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3" name="Line 136"/>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4" name="Line 137"/>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5" name="Line 138"/>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6" name="Line 139"/>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7" name="Line 140"/>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8" name="Line 141"/>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9" name="Line 142"/>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0" name="Line 143"/>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1" name="Line 144"/>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2" name="Line 145"/>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3" name="Line 146"/>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4" name="Line 147"/>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5" name="Line 148"/>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6" name="Line 149"/>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7" name="Line 150"/>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8" name="Line 151"/>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9" name="Line 152"/>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0" name="Line 153"/>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1" name="Line 154"/>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2" name="Line 155"/>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3" name="Line 156"/>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4" name="Line 157"/>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5" name="Line 158"/>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6" name="Line 159"/>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7" name="Line 160"/>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8" name="Line 161"/>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9" name="Line 162"/>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0" name="Line 163"/>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1" name="Line 164"/>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2" name="Line 165"/>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3" name="Line 166"/>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4" name="Line 167"/>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5" name="Line 168"/>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6" name="Line 169"/>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7" name="Line 170"/>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8" name="Line 171"/>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9" name="Line 172"/>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0" name="Line 173"/>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1" name="Line 174"/>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2" name="Line 175"/>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3" name="Line 176"/>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4" name="Line 177"/>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5" name="Line 178"/>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6" name="Line 179"/>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7" name="Line 180"/>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8" name="Line 181"/>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9" name="Line 182"/>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0" name="Line 183"/>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1" name="Line 184"/>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2" name="Line 185"/>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3" name="Line 186"/>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4" name="Line 187"/>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5" name="Line 188"/>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6" name="Line 189"/>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7" name="Line 190"/>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8" name="Line 191"/>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9" name="Line 192"/>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0" name="Line 193"/>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1" name="Line 194"/>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2" name="Line 195"/>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3" name="Line 196"/>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4" name="Line 197"/>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5" name="Line 198"/>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6" name="Line 199"/>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7" name="Line 200"/>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8" name="Line 201"/>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9" name="Freeform 202"/>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0" name="Line 203"/>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1" name="Line 204"/>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2" name="Line 205"/>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3" name="Line 206"/>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4" name="Line 207"/>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5" name="Line 208"/>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6" name="Line 209"/>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7" name="Line 210"/>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8" name="Line 211"/>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9" name="Line 212"/>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0" name="Line 213"/>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1" name="Line 214"/>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2" name="Line 215"/>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3" name="Line 216"/>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4" name="Line 217"/>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5" name="Line 218"/>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6" name="Line 219"/>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7" name="Line 220"/>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8" name="Line 221"/>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9" name="Line 222"/>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0" name="Line 223"/>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1" name="Rectangle 224"/>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2" name="Line 225"/>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3" name="Rectangle 226"/>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4" name="Line 227"/>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5" name="Line 228"/>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6" name="Freeform 229"/>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7" name="Rectangle 230"/>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8" name="Rectangle 231"/>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7959" name="Rectangle 232"/>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7960" name="Rectangle 233"/>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7961" name="Freeform 234"/>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5" name="Group 235"/>
          <p:cNvGrpSpPr>
            <a:grpSpLocks/>
          </p:cNvGrpSpPr>
          <p:nvPr/>
        </p:nvGrpSpPr>
        <p:grpSpPr bwMode="auto">
          <a:xfrm>
            <a:off x="1524000" y="1590675"/>
            <a:ext cx="7026275" cy="3438525"/>
            <a:chOff x="960" y="1002"/>
            <a:chExt cx="4426" cy="2166"/>
          </a:xfrm>
        </p:grpSpPr>
        <p:grpSp>
          <p:nvGrpSpPr>
            <p:cNvPr id="77546" name="Group 236"/>
            <p:cNvGrpSpPr>
              <a:grpSpLocks/>
            </p:cNvGrpSpPr>
            <p:nvPr/>
          </p:nvGrpSpPr>
          <p:grpSpPr bwMode="auto">
            <a:xfrm>
              <a:off x="3006" y="1022"/>
              <a:ext cx="618" cy="684"/>
              <a:chOff x="3006" y="1022"/>
              <a:chExt cx="618" cy="684"/>
            </a:xfrm>
          </p:grpSpPr>
          <p:sp>
            <p:nvSpPr>
              <p:cNvPr id="77703" name="Line 237"/>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4" name="Line 238"/>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5" name="Line 239"/>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6" name="Line 240"/>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7" name="Line 241"/>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8" name="Line 242"/>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9" name="Line 243"/>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0" name="Line 244"/>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1" name="Line 245"/>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2" name="Line 246"/>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3" name="Line 247"/>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4" name="Line 248"/>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5" name="Line 249"/>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6" name="Line 250"/>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7" name="Line 251"/>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8" name="Line 252"/>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9" name="Line 253"/>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0" name="Line 254"/>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1" name="Line 255"/>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2" name="Line 256"/>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3" name="Line 257"/>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4" name="Line 258"/>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5" name="Line 259"/>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6" name="Line 260"/>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7" name="Line 261"/>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8" name="Line 262"/>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9" name="Line 263"/>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0" name="Line 264"/>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1" name="Line 265"/>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547" name="Line 266"/>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8" name="Line 267"/>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9" name="Line 268"/>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0" name="Line 269"/>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1" name="Line 270"/>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2" name="Line 271"/>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3" name="Line 272"/>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4" name="Line 273"/>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5" name="Line 274"/>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6" name="Line 275"/>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7" name="Line 276"/>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8" name="Line 277"/>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9" name="Freeform 278"/>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0" name="Line 279"/>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1" name="Line 280"/>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2" name="Line 281"/>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3" name="Line 282"/>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4" name="Line 283"/>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5" name="Line 284"/>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6" name="Line 285"/>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7" name="Line 286"/>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8" name="Line 287"/>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9" name="Line 288"/>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0" name="Line 289"/>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1" name="Line 290"/>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2" name="Line 291"/>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3" name="Line 292"/>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4" name="Line 293"/>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5" name="Line 294"/>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6" name="Line 295"/>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7" name="Line 296"/>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8" name="Line 297"/>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9" name="Line 298"/>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0" name="Line 299"/>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1" name="Line 300"/>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2" name="Line 301"/>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3" name="Freeform 302"/>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4" name="Rectangle 303"/>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585" name="Line 304"/>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6" name="Line 305"/>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7" name="Line 306"/>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8" name="Freeform 307"/>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9" name="Rectangle 308"/>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590" name="Line 309"/>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1" name="Freeform 310"/>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2" name="Freeform 311"/>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3" name="Line 312"/>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4" name="Freeform 313"/>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5" name="Line 314"/>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6" name="Freeform 315"/>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7" name="Line 316"/>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8" name="Line 317"/>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9" name="Freeform 318"/>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0" name="Line 319"/>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1" name="Line 320"/>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2" name="Line 321"/>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3" name="Line 322"/>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4" name="Line 323"/>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5" name="Line 324"/>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6" name="Line 325"/>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7" name="Line 326"/>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8" name="Line 327"/>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9" name="Line 328"/>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0" name="Line 329"/>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1" name="Line 330"/>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2" name="Line 331"/>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3" name="Line 332"/>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4" name="Line 333"/>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5" name="Line 334"/>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6" name="Line 335"/>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7" name="Line 336"/>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8" name="Freeform 337"/>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9" name="Line 338"/>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0" name="Freeform 339"/>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1" name="Line 340"/>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2" name="Rectangle 341"/>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23" name="Line 342"/>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4" name="Line 343"/>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5" name="Line 344"/>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6" name="Freeform 345"/>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7" name="Line 346"/>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8" name="Freeform 347"/>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9" name="Rectangle 348"/>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30" name="Line 349"/>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1" name="Freeform 350"/>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2" name="Line 351"/>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3" name="Line 352"/>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4" name="Line 353"/>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5" name="Line 354"/>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6" name="Line 355"/>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7" name="Line 356"/>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8" name="Line 357"/>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9" name="Line 358"/>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0" name="Line 359"/>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1" name="Line 360"/>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2" name="Line 361"/>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3" name="Line 362"/>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4" name="Line 363"/>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5" name="Line 364"/>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6" name="Line 365"/>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7" name="Line 366"/>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8" name="Line 367"/>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9" name="Line 368"/>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0" name="Line 369"/>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1" name="Line 370"/>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2" name="Line 371"/>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3" name="Line 372"/>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4" name="Line 373"/>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5" name="Line 374"/>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6" name="Line 375"/>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7" name="Line 376"/>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8" name="Line 377"/>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9" name="Line 378"/>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0" name="Line 379"/>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1" name="Line 380"/>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2" name="Line 381"/>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3" name="Line 382"/>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4" name="Line 383"/>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5" name="Line 384"/>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6" name="Line 385"/>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7" name="Line 386"/>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8" name="Line 387"/>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9" name="Line 388"/>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0" name="Line 389"/>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1" name="Line 390"/>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2" name="Line 391"/>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3" name="Line 392"/>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4" name="Line 393"/>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5" name="Line 394"/>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6" name="Line 395"/>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7" name="Line 396"/>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8" name="Line 397"/>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9" name="Line 398"/>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0" name="Line 399"/>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1" name="Line 400"/>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2" name="Line 401"/>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3" name="Line 402"/>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4" name="Line 403"/>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5" name="Line 404"/>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6" name="Line 405"/>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7" name="Line 406"/>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8" name="Line 407"/>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9" name="Line 408"/>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0" name="Line 409"/>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1" name="Line 410"/>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2" name="Line 411"/>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3" name="Line 412"/>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4" name="Line 413"/>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5" name="Line 414"/>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6" name="Line 415"/>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7" name="Line 416"/>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8" name="Rectangle 417"/>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99" name="Rectangle 418"/>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7700" name="Rectangle 419"/>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7701" name="Rectangle 420"/>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7702" name="Freeform 421"/>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6" name="Group 422"/>
          <p:cNvGrpSpPr>
            <a:grpSpLocks/>
          </p:cNvGrpSpPr>
          <p:nvPr/>
        </p:nvGrpSpPr>
        <p:grpSpPr bwMode="auto">
          <a:xfrm>
            <a:off x="1219200" y="990600"/>
            <a:ext cx="4724400" cy="5105400"/>
            <a:chOff x="768" y="624"/>
            <a:chExt cx="2976" cy="3216"/>
          </a:xfrm>
        </p:grpSpPr>
        <p:sp>
          <p:nvSpPr>
            <p:cNvPr id="77262" name="Rectangle 423"/>
            <p:cNvSpPr>
              <a:spLocks noChangeArrowheads="1"/>
            </p:cNvSpPr>
            <p:nvPr/>
          </p:nvSpPr>
          <p:spPr bwMode="auto">
            <a:xfrm>
              <a:off x="2244" y="382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63" name="Line 424"/>
            <p:cNvSpPr>
              <a:spLocks noChangeShapeType="1"/>
            </p:cNvSpPr>
            <p:nvPr/>
          </p:nvSpPr>
          <p:spPr bwMode="auto">
            <a:xfrm>
              <a:off x="2692" y="383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4" name="Freeform 425"/>
            <p:cNvSpPr>
              <a:spLocks/>
            </p:cNvSpPr>
            <p:nvPr/>
          </p:nvSpPr>
          <p:spPr bwMode="auto">
            <a:xfrm>
              <a:off x="2692" y="3834"/>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7265" name="Group 426"/>
            <p:cNvGrpSpPr>
              <a:grpSpLocks/>
            </p:cNvGrpSpPr>
            <p:nvPr/>
          </p:nvGrpSpPr>
          <p:grpSpPr bwMode="auto">
            <a:xfrm>
              <a:off x="768" y="624"/>
              <a:ext cx="2928" cy="2618"/>
              <a:chOff x="768" y="624"/>
              <a:chExt cx="2928" cy="2618"/>
            </a:xfrm>
          </p:grpSpPr>
          <p:sp>
            <p:nvSpPr>
              <p:cNvPr id="77412" name="Rectangle 427"/>
              <p:cNvSpPr>
                <a:spLocks noChangeArrowheads="1"/>
              </p:cNvSpPr>
              <p:nvPr/>
            </p:nvSpPr>
            <p:spPr bwMode="auto">
              <a:xfrm>
                <a:off x="2790" y="1304"/>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7413" name="Group 428"/>
              <p:cNvGrpSpPr>
                <a:grpSpLocks/>
              </p:cNvGrpSpPr>
              <p:nvPr/>
            </p:nvGrpSpPr>
            <p:grpSpPr bwMode="auto">
              <a:xfrm>
                <a:off x="2766" y="3040"/>
                <a:ext cx="106" cy="202"/>
                <a:chOff x="2766" y="3040"/>
                <a:chExt cx="106" cy="202"/>
              </a:xfrm>
            </p:grpSpPr>
            <p:sp>
              <p:nvSpPr>
                <p:cNvPr id="77536" name="Line 429"/>
                <p:cNvSpPr>
                  <a:spLocks noChangeShapeType="1"/>
                </p:cNvSpPr>
                <p:nvPr/>
              </p:nvSpPr>
              <p:spPr bwMode="auto">
                <a:xfrm flipV="1">
                  <a:off x="2772" y="3040"/>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7" name="Line 430"/>
                <p:cNvSpPr>
                  <a:spLocks noChangeShapeType="1"/>
                </p:cNvSpPr>
                <p:nvPr/>
              </p:nvSpPr>
              <p:spPr bwMode="auto">
                <a:xfrm flipV="1">
                  <a:off x="2766" y="3052"/>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8" name="Line 431"/>
                <p:cNvSpPr>
                  <a:spLocks noChangeShapeType="1"/>
                </p:cNvSpPr>
                <p:nvPr/>
              </p:nvSpPr>
              <p:spPr bwMode="auto">
                <a:xfrm flipV="1">
                  <a:off x="2772" y="3072"/>
                  <a:ext cx="62"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9" name="Line 432"/>
                <p:cNvSpPr>
                  <a:spLocks noChangeShapeType="1"/>
                </p:cNvSpPr>
                <p:nvPr/>
              </p:nvSpPr>
              <p:spPr bwMode="auto">
                <a:xfrm flipV="1">
                  <a:off x="2772" y="3092"/>
                  <a:ext cx="6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0" name="Line 433"/>
                <p:cNvSpPr>
                  <a:spLocks noChangeShapeType="1"/>
                </p:cNvSpPr>
                <p:nvPr/>
              </p:nvSpPr>
              <p:spPr bwMode="auto">
                <a:xfrm flipV="1">
                  <a:off x="2778" y="311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1" name="Line 434"/>
                <p:cNvSpPr>
                  <a:spLocks noChangeShapeType="1"/>
                </p:cNvSpPr>
                <p:nvPr/>
              </p:nvSpPr>
              <p:spPr bwMode="auto">
                <a:xfrm flipV="1">
                  <a:off x="2784" y="313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2" name="Line 435"/>
                <p:cNvSpPr>
                  <a:spLocks noChangeShapeType="1"/>
                </p:cNvSpPr>
                <p:nvPr/>
              </p:nvSpPr>
              <p:spPr bwMode="auto">
                <a:xfrm flipV="1">
                  <a:off x="2792" y="3150"/>
                  <a:ext cx="74"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3" name="Line 436"/>
                <p:cNvSpPr>
                  <a:spLocks noChangeShapeType="1"/>
                </p:cNvSpPr>
                <p:nvPr/>
              </p:nvSpPr>
              <p:spPr bwMode="auto">
                <a:xfrm flipV="1">
                  <a:off x="2804" y="3178"/>
                  <a:ext cx="68"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4" name="Line 437"/>
                <p:cNvSpPr>
                  <a:spLocks noChangeShapeType="1"/>
                </p:cNvSpPr>
                <p:nvPr/>
              </p:nvSpPr>
              <p:spPr bwMode="auto">
                <a:xfrm flipV="1">
                  <a:off x="2824" y="3204"/>
                  <a:ext cx="4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5" name="Line 438"/>
                <p:cNvSpPr>
                  <a:spLocks noChangeShapeType="1"/>
                </p:cNvSpPr>
                <p:nvPr/>
              </p:nvSpPr>
              <p:spPr bwMode="auto">
                <a:xfrm flipV="1">
                  <a:off x="2848" y="323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414" name="Rectangle 439"/>
              <p:cNvSpPr>
                <a:spLocks noChangeArrowheads="1"/>
              </p:cNvSpPr>
              <p:nvPr/>
            </p:nvSpPr>
            <p:spPr bwMode="auto">
              <a:xfrm>
                <a:off x="3688" y="140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7415" name="Group 440"/>
              <p:cNvGrpSpPr>
                <a:grpSpLocks/>
              </p:cNvGrpSpPr>
              <p:nvPr/>
            </p:nvGrpSpPr>
            <p:grpSpPr bwMode="auto">
              <a:xfrm>
                <a:off x="768" y="624"/>
                <a:ext cx="1560" cy="1262"/>
                <a:chOff x="768" y="624"/>
                <a:chExt cx="1560" cy="1262"/>
              </a:xfrm>
            </p:grpSpPr>
            <p:sp>
              <p:nvSpPr>
                <p:cNvPr id="77416" name="Line 441"/>
                <p:cNvSpPr>
                  <a:spLocks noChangeShapeType="1"/>
                </p:cNvSpPr>
                <p:nvPr/>
              </p:nvSpPr>
              <p:spPr bwMode="auto">
                <a:xfrm flipV="1">
                  <a:off x="1228" y="1252"/>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7" name="Freeform 442"/>
                <p:cNvSpPr>
                  <a:spLocks/>
                </p:cNvSpPr>
                <p:nvPr/>
              </p:nvSpPr>
              <p:spPr bwMode="auto">
                <a:xfrm>
                  <a:off x="1164" y="1154"/>
                  <a:ext cx="114" cy="118"/>
                </a:xfrm>
                <a:custGeom>
                  <a:avLst/>
                  <a:gdLst>
                    <a:gd name="T0" fmla="*/ 52 w 114"/>
                    <a:gd name="T1" fmla="*/ 118 h 118"/>
                    <a:gd name="T2" fmla="*/ 38 w 114"/>
                    <a:gd name="T3" fmla="*/ 118 h 118"/>
                    <a:gd name="T4" fmla="*/ 32 w 114"/>
                    <a:gd name="T5" fmla="*/ 112 h 118"/>
                    <a:gd name="T6" fmla="*/ 26 w 114"/>
                    <a:gd name="T7" fmla="*/ 104 h 118"/>
                    <a:gd name="T8" fmla="*/ 20 w 114"/>
                    <a:gd name="T9" fmla="*/ 98 h 118"/>
                    <a:gd name="T10" fmla="*/ 12 w 114"/>
                    <a:gd name="T11" fmla="*/ 92 h 118"/>
                    <a:gd name="T12" fmla="*/ 6 w 114"/>
                    <a:gd name="T13" fmla="*/ 86 h 118"/>
                    <a:gd name="T14" fmla="*/ 0 w 114"/>
                    <a:gd name="T15" fmla="*/ 78 h 118"/>
                    <a:gd name="T16" fmla="*/ 0 w 114"/>
                    <a:gd name="T17" fmla="*/ 66 h 118"/>
                    <a:gd name="T18" fmla="*/ 0 w 114"/>
                    <a:gd name="T19" fmla="*/ 52 h 118"/>
                    <a:gd name="T20" fmla="*/ 0 w 114"/>
                    <a:gd name="T21" fmla="*/ 40 h 118"/>
                    <a:gd name="T22" fmla="*/ 6 w 114"/>
                    <a:gd name="T23" fmla="*/ 32 h 118"/>
                    <a:gd name="T24" fmla="*/ 12 w 114"/>
                    <a:gd name="T25" fmla="*/ 26 h 118"/>
                    <a:gd name="T26" fmla="*/ 20 w 114"/>
                    <a:gd name="T27" fmla="*/ 20 h 118"/>
                    <a:gd name="T28" fmla="*/ 26 w 114"/>
                    <a:gd name="T29" fmla="*/ 14 h 118"/>
                    <a:gd name="T30" fmla="*/ 32 w 114"/>
                    <a:gd name="T31" fmla="*/ 6 h 118"/>
                    <a:gd name="T32" fmla="*/ 46 w 114"/>
                    <a:gd name="T33" fmla="*/ 6 h 118"/>
                    <a:gd name="T34" fmla="*/ 52 w 114"/>
                    <a:gd name="T35" fmla="*/ 0 h 118"/>
                    <a:gd name="T36" fmla="*/ 64 w 114"/>
                    <a:gd name="T37" fmla="*/ 0 h 118"/>
                    <a:gd name="T38" fmla="*/ 70 w 114"/>
                    <a:gd name="T39" fmla="*/ 6 h 118"/>
                    <a:gd name="T40" fmla="*/ 82 w 114"/>
                    <a:gd name="T41" fmla="*/ 6 h 118"/>
                    <a:gd name="T42" fmla="*/ 90 w 114"/>
                    <a:gd name="T43" fmla="*/ 14 h 118"/>
                    <a:gd name="T44" fmla="*/ 96 w 114"/>
                    <a:gd name="T45" fmla="*/ 20 h 118"/>
                    <a:gd name="T46" fmla="*/ 102 w 114"/>
                    <a:gd name="T47" fmla="*/ 26 h 118"/>
                    <a:gd name="T48" fmla="*/ 108 w 114"/>
                    <a:gd name="T49" fmla="*/ 32 h 118"/>
                    <a:gd name="T50" fmla="*/ 108 w 114"/>
                    <a:gd name="T51" fmla="*/ 46 h 118"/>
                    <a:gd name="T52" fmla="*/ 114 w 114"/>
                    <a:gd name="T53" fmla="*/ 52 h 118"/>
                    <a:gd name="T54" fmla="*/ 114 w 114"/>
                    <a:gd name="T55" fmla="*/ 66 h 118"/>
                    <a:gd name="T56" fmla="*/ 108 w 114"/>
                    <a:gd name="T57" fmla="*/ 72 h 118"/>
                    <a:gd name="T58" fmla="*/ 108 w 114"/>
                    <a:gd name="T59" fmla="*/ 86 h 118"/>
                    <a:gd name="T60" fmla="*/ 102 w 114"/>
                    <a:gd name="T61" fmla="*/ 92 h 118"/>
                    <a:gd name="T62" fmla="*/ 96 w 114"/>
                    <a:gd name="T63" fmla="*/ 98 h 118"/>
                    <a:gd name="T64" fmla="*/ 90 w 114"/>
                    <a:gd name="T65" fmla="*/ 104 h 118"/>
                    <a:gd name="T66" fmla="*/ 82 w 114"/>
                    <a:gd name="T67" fmla="*/ 112 h 118"/>
                    <a:gd name="T68" fmla="*/ 76 w 114"/>
                    <a:gd name="T69" fmla="*/ 118 h 118"/>
                    <a:gd name="T70" fmla="*/ 64 w 114"/>
                    <a:gd name="T71" fmla="*/ 118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18"/>
                    <a:gd name="T110" fmla="*/ 114 w 114"/>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18">
                      <a:moveTo>
                        <a:pt x="58" y="118"/>
                      </a:moveTo>
                      <a:lnTo>
                        <a:pt x="52" y="118"/>
                      </a:lnTo>
                      <a:lnTo>
                        <a:pt x="46" y="118"/>
                      </a:lnTo>
                      <a:lnTo>
                        <a:pt x="38" y="118"/>
                      </a:lnTo>
                      <a:lnTo>
                        <a:pt x="38" y="112"/>
                      </a:lnTo>
                      <a:lnTo>
                        <a:pt x="32" y="112"/>
                      </a:lnTo>
                      <a:lnTo>
                        <a:pt x="26" y="112"/>
                      </a:lnTo>
                      <a:lnTo>
                        <a:pt x="26" y="104"/>
                      </a:lnTo>
                      <a:lnTo>
                        <a:pt x="20" y="104"/>
                      </a:lnTo>
                      <a:lnTo>
                        <a:pt x="20" y="98"/>
                      </a:lnTo>
                      <a:lnTo>
                        <a:pt x="12" y="98"/>
                      </a:lnTo>
                      <a:lnTo>
                        <a:pt x="12" y="92"/>
                      </a:lnTo>
                      <a:lnTo>
                        <a:pt x="6" y="92"/>
                      </a:lnTo>
                      <a:lnTo>
                        <a:pt x="6" y="86"/>
                      </a:lnTo>
                      <a:lnTo>
                        <a:pt x="6" y="78"/>
                      </a:lnTo>
                      <a:lnTo>
                        <a:pt x="0" y="78"/>
                      </a:lnTo>
                      <a:lnTo>
                        <a:pt x="0" y="72"/>
                      </a:lnTo>
                      <a:lnTo>
                        <a:pt x="0" y="66"/>
                      </a:lnTo>
                      <a:lnTo>
                        <a:pt x="0" y="58"/>
                      </a:lnTo>
                      <a:lnTo>
                        <a:pt x="0" y="52"/>
                      </a:lnTo>
                      <a:lnTo>
                        <a:pt x="0" y="46"/>
                      </a:lnTo>
                      <a:lnTo>
                        <a:pt x="0" y="40"/>
                      </a:lnTo>
                      <a:lnTo>
                        <a:pt x="6" y="40"/>
                      </a:lnTo>
                      <a:lnTo>
                        <a:pt x="6" y="32"/>
                      </a:lnTo>
                      <a:lnTo>
                        <a:pt x="6" y="26"/>
                      </a:lnTo>
                      <a:lnTo>
                        <a:pt x="12" y="26"/>
                      </a:lnTo>
                      <a:lnTo>
                        <a:pt x="12" y="20"/>
                      </a:lnTo>
                      <a:lnTo>
                        <a:pt x="20" y="20"/>
                      </a:lnTo>
                      <a:lnTo>
                        <a:pt x="20" y="14"/>
                      </a:lnTo>
                      <a:lnTo>
                        <a:pt x="26" y="14"/>
                      </a:lnTo>
                      <a:lnTo>
                        <a:pt x="26" y="6"/>
                      </a:lnTo>
                      <a:lnTo>
                        <a:pt x="32" y="6"/>
                      </a:lnTo>
                      <a:lnTo>
                        <a:pt x="38" y="6"/>
                      </a:lnTo>
                      <a:lnTo>
                        <a:pt x="46" y="6"/>
                      </a:lnTo>
                      <a:lnTo>
                        <a:pt x="46" y="0"/>
                      </a:lnTo>
                      <a:lnTo>
                        <a:pt x="52" y="0"/>
                      </a:lnTo>
                      <a:lnTo>
                        <a:pt x="58" y="0"/>
                      </a:lnTo>
                      <a:lnTo>
                        <a:pt x="64" y="0"/>
                      </a:lnTo>
                      <a:lnTo>
                        <a:pt x="70" y="0"/>
                      </a:lnTo>
                      <a:lnTo>
                        <a:pt x="70" y="6"/>
                      </a:lnTo>
                      <a:lnTo>
                        <a:pt x="76" y="6"/>
                      </a:lnTo>
                      <a:lnTo>
                        <a:pt x="82" y="6"/>
                      </a:lnTo>
                      <a:lnTo>
                        <a:pt x="82" y="14"/>
                      </a:lnTo>
                      <a:lnTo>
                        <a:pt x="90" y="14"/>
                      </a:lnTo>
                      <a:lnTo>
                        <a:pt x="96" y="14"/>
                      </a:lnTo>
                      <a:lnTo>
                        <a:pt x="96" y="20"/>
                      </a:lnTo>
                      <a:lnTo>
                        <a:pt x="102" y="20"/>
                      </a:lnTo>
                      <a:lnTo>
                        <a:pt x="102" y="26"/>
                      </a:lnTo>
                      <a:lnTo>
                        <a:pt x="102" y="32"/>
                      </a:lnTo>
                      <a:lnTo>
                        <a:pt x="108" y="32"/>
                      </a:lnTo>
                      <a:lnTo>
                        <a:pt x="108" y="40"/>
                      </a:lnTo>
                      <a:lnTo>
                        <a:pt x="108" y="46"/>
                      </a:lnTo>
                      <a:lnTo>
                        <a:pt x="114" y="46"/>
                      </a:lnTo>
                      <a:lnTo>
                        <a:pt x="114" y="52"/>
                      </a:lnTo>
                      <a:lnTo>
                        <a:pt x="114" y="58"/>
                      </a:lnTo>
                      <a:lnTo>
                        <a:pt x="114" y="66"/>
                      </a:lnTo>
                      <a:lnTo>
                        <a:pt x="114" y="72"/>
                      </a:lnTo>
                      <a:lnTo>
                        <a:pt x="108" y="72"/>
                      </a:lnTo>
                      <a:lnTo>
                        <a:pt x="108" y="78"/>
                      </a:lnTo>
                      <a:lnTo>
                        <a:pt x="108" y="86"/>
                      </a:lnTo>
                      <a:lnTo>
                        <a:pt x="108" y="92"/>
                      </a:lnTo>
                      <a:lnTo>
                        <a:pt x="102" y="92"/>
                      </a:lnTo>
                      <a:lnTo>
                        <a:pt x="102" y="98"/>
                      </a:lnTo>
                      <a:lnTo>
                        <a:pt x="96" y="98"/>
                      </a:lnTo>
                      <a:lnTo>
                        <a:pt x="96" y="104"/>
                      </a:lnTo>
                      <a:lnTo>
                        <a:pt x="90" y="104"/>
                      </a:lnTo>
                      <a:lnTo>
                        <a:pt x="90" y="112"/>
                      </a:lnTo>
                      <a:lnTo>
                        <a:pt x="82" y="112"/>
                      </a:lnTo>
                      <a:lnTo>
                        <a:pt x="76" y="112"/>
                      </a:lnTo>
                      <a:lnTo>
                        <a:pt x="76" y="118"/>
                      </a:lnTo>
                      <a:lnTo>
                        <a:pt x="70" y="118"/>
                      </a:lnTo>
                      <a:lnTo>
                        <a:pt x="64" y="118"/>
                      </a:lnTo>
                      <a:lnTo>
                        <a:pt x="58" y="1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8" name="Line 443"/>
                <p:cNvSpPr>
                  <a:spLocks noChangeShapeType="1"/>
                </p:cNvSpPr>
                <p:nvPr/>
              </p:nvSpPr>
              <p:spPr bwMode="auto">
                <a:xfrm>
                  <a:off x="1056" y="1502"/>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9" name="Rectangle 444"/>
                <p:cNvSpPr>
                  <a:spLocks noChangeArrowheads="1"/>
                </p:cNvSpPr>
                <p:nvPr/>
              </p:nvSpPr>
              <p:spPr bwMode="auto">
                <a:xfrm>
                  <a:off x="1050" y="149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20" name="Freeform 445"/>
                <p:cNvSpPr>
                  <a:spLocks/>
                </p:cNvSpPr>
                <p:nvPr/>
              </p:nvSpPr>
              <p:spPr bwMode="auto">
                <a:xfrm>
                  <a:off x="1044" y="1508"/>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1" name="Rectangle 446"/>
                <p:cNvSpPr>
                  <a:spLocks noChangeArrowheads="1"/>
                </p:cNvSpPr>
                <p:nvPr/>
              </p:nvSpPr>
              <p:spPr bwMode="auto">
                <a:xfrm>
                  <a:off x="1070" y="1508"/>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22" name="Line 447"/>
                <p:cNvSpPr>
                  <a:spLocks noChangeShapeType="1"/>
                </p:cNvSpPr>
                <p:nvPr/>
              </p:nvSpPr>
              <p:spPr bwMode="auto">
                <a:xfrm flipV="1">
                  <a:off x="2150" y="124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3" name="Line 448"/>
                <p:cNvSpPr>
                  <a:spLocks noChangeShapeType="1"/>
                </p:cNvSpPr>
                <p:nvPr/>
              </p:nvSpPr>
              <p:spPr bwMode="auto">
                <a:xfrm flipV="1">
                  <a:off x="2144" y="1252"/>
                  <a:ext cx="50"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4" name="Line 449"/>
                <p:cNvSpPr>
                  <a:spLocks noChangeShapeType="1"/>
                </p:cNvSpPr>
                <p:nvPr/>
              </p:nvSpPr>
              <p:spPr bwMode="auto">
                <a:xfrm flipV="1">
                  <a:off x="2138" y="1278"/>
                  <a:ext cx="62"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5" name="Line 450"/>
                <p:cNvSpPr>
                  <a:spLocks noChangeShapeType="1"/>
                </p:cNvSpPr>
                <p:nvPr/>
              </p:nvSpPr>
              <p:spPr bwMode="auto">
                <a:xfrm flipV="1">
                  <a:off x="2106" y="1290"/>
                  <a:ext cx="108"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6" name="Line 451"/>
                <p:cNvSpPr>
                  <a:spLocks noChangeShapeType="1"/>
                </p:cNvSpPr>
                <p:nvPr/>
              </p:nvSpPr>
              <p:spPr bwMode="auto">
                <a:xfrm flipV="1">
                  <a:off x="2094" y="131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7" name="Line 452"/>
                <p:cNvSpPr>
                  <a:spLocks noChangeShapeType="1"/>
                </p:cNvSpPr>
                <p:nvPr/>
              </p:nvSpPr>
              <p:spPr bwMode="auto">
                <a:xfrm flipV="1">
                  <a:off x="2080" y="1324"/>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8" name="Line 453"/>
                <p:cNvSpPr>
                  <a:spLocks noChangeShapeType="1"/>
                </p:cNvSpPr>
                <p:nvPr/>
              </p:nvSpPr>
              <p:spPr bwMode="auto">
                <a:xfrm flipV="1">
                  <a:off x="2080" y="1336"/>
                  <a:ext cx="184" cy="1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9" name="Line 454"/>
                <p:cNvSpPr>
                  <a:spLocks noChangeShapeType="1"/>
                </p:cNvSpPr>
                <p:nvPr/>
              </p:nvSpPr>
              <p:spPr bwMode="auto">
                <a:xfrm flipV="1">
                  <a:off x="2016" y="1434"/>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0" name="Line 455"/>
                <p:cNvSpPr>
                  <a:spLocks noChangeShapeType="1"/>
                </p:cNvSpPr>
                <p:nvPr/>
              </p:nvSpPr>
              <p:spPr bwMode="auto">
                <a:xfrm flipV="1">
                  <a:off x="2016" y="1454"/>
                  <a:ext cx="140"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1" name="Line 456"/>
                <p:cNvSpPr>
                  <a:spLocks noChangeShapeType="1"/>
                </p:cNvSpPr>
                <p:nvPr/>
              </p:nvSpPr>
              <p:spPr bwMode="auto">
                <a:xfrm flipV="1">
                  <a:off x="2022" y="1468"/>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2" name="Line 457"/>
                <p:cNvSpPr>
                  <a:spLocks noChangeShapeType="1"/>
                </p:cNvSpPr>
                <p:nvPr/>
              </p:nvSpPr>
              <p:spPr bwMode="auto">
                <a:xfrm flipV="1">
                  <a:off x="2036" y="1488"/>
                  <a:ext cx="152"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3" name="Freeform 458"/>
                <p:cNvSpPr>
                  <a:spLocks/>
                </p:cNvSpPr>
                <p:nvPr/>
              </p:nvSpPr>
              <p:spPr bwMode="auto">
                <a:xfrm>
                  <a:off x="2016" y="1246"/>
                  <a:ext cx="254" cy="346"/>
                </a:xfrm>
                <a:custGeom>
                  <a:avLst/>
                  <a:gdLst>
                    <a:gd name="T0" fmla="*/ 32 w 254"/>
                    <a:gd name="T1" fmla="*/ 340 h 346"/>
                    <a:gd name="T2" fmla="*/ 18 w 254"/>
                    <a:gd name="T3" fmla="*/ 334 h 346"/>
                    <a:gd name="T4" fmla="*/ 6 w 254"/>
                    <a:gd name="T5" fmla="*/ 320 h 346"/>
                    <a:gd name="T6" fmla="*/ 0 w 254"/>
                    <a:gd name="T7" fmla="*/ 300 h 346"/>
                    <a:gd name="T8" fmla="*/ 0 w 254"/>
                    <a:gd name="T9" fmla="*/ 274 h 346"/>
                    <a:gd name="T10" fmla="*/ 0 w 254"/>
                    <a:gd name="T11" fmla="*/ 260 h 346"/>
                    <a:gd name="T12" fmla="*/ 0 w 254"/>
                    <a:gd name="T13" fmla="*/ 248 h 346"/>
                    <a:gd name="T14" fmla="*/ 12 w 254"/>
                    <a:gd name="T15" fmla="*/ 234 h 346"/>
                    <a:gd name="T16" fmla="*/ 24 w 254"/>
                    <a:gd name="T17" fmla="*/ 228 h 346"/>
                    <a:gd name="T18" fmla="*/ 58 w 254"/>
                    <a:gd name="T19" fmla="*/ 210 h 346"/>
                    <a:gd name="T20" fmla="*/ 64 w 254"/>
                    <a:gd name="T21" fmla="*/ 196 h 346"/>
                    <a:gd name="T22" fmla="*/ 64 w 254"/>
                    <a:gd name="T23" fmla="*/ 170 h 346"/>
                    <a:gd name="T24" fmla="*/ 70 w 254"/>
                    <a:gd name="T25" fmla="*/ 156 h 346"/>
                    <a:gd name="T26" fmla="*/ 76 w 254"/>
                    <a:gd name="T27" fmla="*/ 144 h 346"/>
                    <a:gd name="T28" fmla="*/ 82 w 254"/>
                    <a:gd name="T29" fmla="*/ 118 h 346"/>
                    <a:gd name="T30" fmla="*/ 94 w 254"/>
                    <a:gd name="T31" fmla="*/ 112 h 346"/>
                    <a:gd name="T32" fmla="*/ 108 w 254"/>
                    <a:gd name="T33" fmla="*/ 92 h 346"/>
                    <a:gd name="T34" fmla="*/ 120 w 254"/>
                    <a:gd name="T35" fmla="*/ 64 h 346"/>
                    <a:gd name="T36" fmla="*/ 134 w 254"/>
                    <a:gd name="T37" fmla="*/ 32 h 346"/>
                    <a:gd name="T38" fmla="*/ 134 w 254"/>
                    <a:gd name="T39" fmla="*/ 6 h 346"/>
                    <a:gd name="T40" fmla="*/ 140 w 254"/>
                    <a:gd name="T41" fmla="*/ 0 h 346"/>
                    <a:gd name="T42" fmla="*/ 172 w 254"/>
                    <a:gd name="T43" fmla="*/ 0 h 346"/>
                    <a:gd name="T44" fmla="*/ 178 w 254"/>
                    <a:gd name="T45" fmla="*/ 12 h 346"/>
                    <a:gd name="T46" fmla="*/ 192 w 254"/>
                    <a:gd name="T47" fmla="*/ 38 h 346"/>
                    <a:gd name="T48" fmla="*/ 218 w 254"/>
                    <a:gd name="T49" fmla="*/ 64 h 346"/>
                    <a:gd name="T50" fmla="*/ 242 w 254"/>
                    <a:gd name="T51" fmla="*/ 84 h 346"/>
                    <a:gd name="T52" fmla="*/ 254 w 254"/>
                    <a:gd name="T53" fmla="*/ 92 h 346"/>
                    <a:gd name="T54" fmla="*/ 248 w 254"/>
                    <a:gd name="T55" fmla="*/ 104 h 346"/>
                    <a:gd name="T56" fmla="*/ 242 w 254"/>
                    <a:gd name="T57" fmla="*/ 112 h 346"/>
                    <a:gd name="T58" fmla="*/ 230 w 254"/>
                    <a:gd name="T59" fmla="*/ 124 h 346"/>
                    <a:gd name="T60" fmla="*/ 210 w 254"/>
                    <a:gd name="T61" fmla="*/ 130 h 346"/>
                    <a:gd name="T62" fmla="*/ 198 w 254"/>
                    <a:gd name="T63" fmla="*/ 136 h 346"/>
                    <a:gd name="T64" fmla="*/ 172 w 254"/>
                    <a:gd name="T65" fmla="*/ 150 h 346"/>
                    <a:gd name="T66" fmla="*/ 140 w 254"/>
                    <a:gd name="T67" fmla="*/ 162 h 346"/>
                    <a:gd name="T68" fmla="*/ 134 w 254"/>
                    <a:gd name="T69" fmla="*/ 176 h 346"/>
                    <a:gd name="T70" fmla="*/ 134 w 254"/>
                    <a:gd name="T71" fmla="*/ 188 h 346"/>
                    <a:gd name="T72" fmla="*/ 140 w 254"/>
                    <a:gd name="T73" fmla="*/ 202 h 346"/>
                    <a:gd name="T74" fmla="*/ 160 w 254"/>
                    <a:gd name="T75" fmla="*/ 216 h 346"/>
                    <a:gd name="T76" fmla="*/ 172 w 254"/>
                    <a:gd name="T77" fmla="*/ 228 h 346"/>
                    <a:gd name="T78" fmla="*/ 172 w 254"/>
                    <a:gd name="T79" fmla="*/ 242 h 346"/>
                    <a:gd name="T80" fmla="*/ 166 w 254"/>
                    <a:gd name="T81" fmla="*/ 254 h 346"/>
                    <a:gd name="T82" fmla="*/ 152 w 254"/>
                    <a:gd name="T83" fmla="*/ 268 h 346"/>
                    <a:gd name="T84" fmla="*/ 140 w 254"/>
                    <a:gd name="T85" fmla="*/ 274 h 346"/>
                    <a:gd name="T86" fmla="*/ 126 w 254"/>
                    <a:gd name="T87" fmla="*/ 280 h 346"/>
                    <a:gd name="T88" fmla="*/ 108 w 254"/>
                    <a:gd name="T89" fmla="*/ 286 h 346"/>
                    <a:gd name="T90" fmla="*/ 82 w 254"/>
                    <a:gd name="T91" fmla="*/ 300 h 346"/>
                    <a:gd name="T92" fmla="*/ 70 w 254"/>
                    <a:gd name="T93" fmla="*/ 314 h 346"/>
                    <a:gd name="T94" fmla="*/ 58 w 254"/>
                    <a:gd name="T95" fmla="*/ 320 h 346"/>
                    <a:gd name="T96" fmla="*/ 44 w 254"/>
                    <a:gd name="T97" fmla="*/ 334 h 346"/>
                    <a:gd name="T98" fmla="*/ 38 w 254"/>
                    <a:gd name="T99" fmla="*/ 3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4"/>
                    <a:gd name="T151" fmla="*/ 0 h 346"/>
                    <a:gd name="T152" fmla="*/ 254 w 254"/>
                    <a:gd name="T153" fmla="*/ 346 h 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4" h="346">
                      <a:moveTo>
                        <a:pt x="38" y="346"/>
                      </a:moveTo>
                      <a:lnTo>
                        <a:pt x="32" y="340"/>
                      </a:lnTo>
                      <a:lnTo>
                        <a:pt x="24" y="340"/>
                      </a:lnTo>
                      <a:lnTo>
                        <a:pt x="18" y="334"/>
                      </a:lnTo>
                      <a:lnTo>
                        <a:pt x="12" y="326"/>
                      </a:lnTo>
                      <a:lnTo>
                        <a:pt x="6" y="320"/>
                      </a:lnTo>
                      <a:lnTo>
                        <a:pt x="0" y="306"/>
                      </a:lnTo>
                      <a:lnTo>
                        <a:pt x="0" y="300"/>
                      </a:lnTo>
                      <a:lnTo>
                        <a:pt x="0" y="280"/>
                      </a:lnTo>
                      <a:lnTo>
                        <a:pt x="0" y="274"/>
                      </a:lnTo>
                      <a:lnTo>
                        <a:pt x="0" y="268"/>
                      </a:lnTo>
                      <a:lnTo>
                        <a:pt x="0" y="260"/>
                      </a:lnTo>
                      <a:lnTo>
                        <a:pt x="0" y="254"/>
                      </a:lnTo>
                      <a:lnTo>
                        <a:pt x="0" y="248"/>
                      </a:lnTo>
                      <a:lnTo>
                        <a:pt x="12" y="242"/>
                      </a:lnTo>
                      <a:lnTo>
                        <a:pt x="12" y="234"/>
                      </a:lnTo>
                      <a:lnTo>
                        <a:pt x="18" y="228"/>
                      </a:lnTo>
                      <a:lnTo>
                        <a:pt x="24" y="228"/>
                      </a:lnTo>
                      <a:lnTo>
                        <a:pt x="38" y="222"/>
                      </a:lnTo>
                      <a:lnTo>
                        <a:pt x="58" y="210"/>
                      </a:lnTo>
                      <a:lnTo>
                        <a:pt x="64" y="202"/>
                      </a:lnTo>
                      <a:lnTo>
                        <a:pt x="64" y="196"/>
                      </a:lnTo>
                      <a:lnTo>
                        <a:pt x="64" y="176"/>
                      </a:lnTo>
                      <a:lnTo>
                        <a:pt x="64" y="170"/>
                      </a:lnTo>
                      <a:lnTo>
                        <a:pt x="64" y="162"/>
                      </a:lnTo>
                      <a:lnTo>
                        <a:pt x="70" y="156"/>
                      </a:lnTo>
                      <a:lnTo>
                        <a:pt x="76" y="150"/>
                      </a:lnTo>
                      <a:lnTo>
                        <a:pt x="76" y="144"/>
                      </a:lnTo>
                      <a:lnTo>
                        <a:pt x="76" y="136"/>
                      </a:lnTo>
                      <a:lnTo>
                        <a:pt x="82" y="118"/>
                      </a:lnTo>
                      <a:lnTo>
                        <a:pt x="88" y="112"/>
                      </a:lnTo>
                      <a:lnTo>
                        <a:pt x="94" y="112"/>
                      </a:lnTo>
                      <a:lnTo>
                        <a:pt x="94" y="104"/>
                      </a:lnTo>
                      <a:lnTo>
                        <a:pt x="108" y="92"/>
                      </a:lnTo>
                      <a:lnTo>
                        <a:pt x="120" y="72"/>
                      </a:lnTo>
                      <a:lnTo>
                        <a:pt x="120" y="64"/>
                      </a:lnTo>
                      <a:lnTo>
                        <a:pt x="126" y="52"/>
                      </a:lnTo>
                      <a:lnTo>
                        <a:pt x="134" y="32"/>
                      </a:lnTo>
                      <a:lnTo>
                        <a:pt x="134" y="26"/>
                      </a:lnTo>
                      <a:lnTo>
                        <a:pt x="134" y="6"/>
                      </a:lnTo>
                      <a:lnTo>
                        <a:pt x="134" y="0"/>
                      </a:lnTo>
                      <a:lnTo>
                        <a:pt x="140" y="0"/>
                      </a:lnTo>
                      <a:lnTo>
                        <a:pt x="146" y="0"/>
                      </a:lnTo>
                      <a:lnTo>
                        <a:pt x="172" y="0"/>
                      </a:lnTo>
                      <a:lnTo>
                        <a:pt x="178" y="6"/>
                      </a:lnTo>
                      <a:lnTo>
                        <a:pt x="178" y="12"/>
                      </a:lnTo>
                      <a:lnTo>
                        <a:pt x="186" y="26"/>
                      </a:lnTo>
                      <a:lnTo>
                        <a:pt x="192" y="38"/>
                      </a:lnTo>
                      <a:lnTo>
                        <a:pt x="204" y="52"/>
                      </a:lnTo>
                      <a:lnTo>
                        <a:pt x="218" y="64"/>
                      </a:lnTo>
                      <a:lnTo>
                        <a:pt x="218" y="72"/>
                      </a:lnTo>
                      <a:lnTo>
                        <a:pt x="242" y="84"/>
                      </a:lnTo>
                      <a:lnTo>
                        <a:pt x="248" y="92"/>
                      </a:lnTo>
                      <a:lnTo>
                        <a:pt x="254" y="92"/>
                      </a:lnTo>
                      <a:lnTo>
                        <a:pt x="254" y="98"/>
                      </a:lnTo>
                      <a:lnTo>
                        <a:pt x="248" y="104"/>
                      </a:lnTo>
                      <a:lnTo>
                        <a:pt x="248" y="112"/>
                      </a:lnTo>
                      <a:lnTo>
                        <a:pt x="242" y="112"/>
                      </a:lnTo>
                      <a:lnTo>
                        <a:pt x="236" y="118"/>
                      </a:lnTo>
                      <a:lnTo>
                        <a:pt x="230" y="124"/>
                      </a:lnTo>
                      <a:lnTo>
                        <a:pt x="218" y="124"/>
                      </a:lnTo>
                      <a:lnTo>
                        <a:pt x="210" y="130"/>
                      </a:lnTo>
                      <a:lnTo>
                        <a:pt x="204" y="130"/>
                      </a:lnTo>
                      <a:lnTo>
                        <a:pt x="198" y="136"/>
                      </a:lnTo>
                      <a:lnTo>
                        <a:pt x="172" y="144"/>
                      </a:lnTo>
                      <a:lnTo>
                        <a:pt x="172" y="150"/>
                      </a:lnTo>
                      <a:lnTo>
                        <a:pt x="146" y="156"/>
                      </a:lnTo>
                      <a:lnTo>
                        <a:pt x="140" y="162"/>
                      </a:lnTo>
                      <a:lnTo>
                        <a:pt x="140" y="170"/>
                      </a:lnTo>
                      <a:lnTo>
                        <a:pt x="134" y="176"/>
                      </a:lnTo>
                      <a:lnTo>
                        <a:pt x="134" y="182"/>
                      </a:lnTo>
                      <a:lnTo>
                        <a:pt x="134" y="188"/>
                      </a:lnTo>
                      <a:lnTo>
                        <a:pt x="134" y="196"/>
                      </a:lnTo>
                      <a:lnTo>
                        <a:pt x="140" y="202"/>
                      </a:lnTo>
                      <a:lnTo>
                        <a:pt x="152" y="216"/>
                      </a:lnTo>
                      <a:lnTo>
                        <a:pt x="160" y="216"/>
                      </a:lnTo>
                      <a:lnTo>
                        <a:pt x="166" y="222"/>
                      </a:lnTo>
                      <a:lnTo>
                        <a:pt x="172" y="228"/>
                      </a:lnTo>
                      <a:lnTo>
                        <a:pt x="172" y="234"/>
                      </a:lnTo>
                      <a:lnTo>
                        <a:pt x="172" y="242"/>
                      </a:lnTo>
                      <a:lnTo>
                        <a:pt x="172" y="248"/>
                      </a:lnTo>
                      <a:lnTo>
                        <a:pt x="166" y="254"/>
                      </a:lnTo>
                      <a:lnTo>
                        <a:pt x="160" y="260"/>
                      </a:lnTo>
                      <a:lnTo>
                        <a:pt x="152" y="268"/>
                      </a:lnTo>
                      <a:lnTo>
                        <a:pt x="146" y="268"/>
                      </a:lnTo>
                      <a:lnTo>
                        <a:pt x="140" y="274"/>
                      </a:lnTo>
                      <a:lnTo>
                        <a:pt x="134" y="280"/>
                      </a:lnTo>
                      <a:lnTo>
                        <a:pt x="126" y="280"/>
                      </a:lnTo>
                      <a:lnTo>
                        <a:pt x="120" y="286"/>
                      </a:lnTo>
                      <a:lnTo>
                        <a:pt x="108" y="286"/>
                      </a:lnTo>
                      <a:lnTo>
                        <a:pt x="88" y="294"/>
                      </a:lnTo>
                      <a:lnTo>
                        <a:pt x="82" y="300"/>
                      </a:lnTo>
                      <a:lnTo>
                        <a:pt x="70" y="306"/>
                      </a:lnTo>
                      <a:lnTo>
                        <a:pt x="70" y="314"/>
                      </a:lnTo>
                      <a:lnTo>
                        <a:pt x="64" y="314"/>
                      </a:lnTo>
                      <a:lnTo>
                        <a:pt x="58" y="320"/>
                      </a:lnTo>
                      <a:lnTo>
                        <a:pt x="50" y="334"/>
                      </a:lnTo>
                      <a:lnTo>
                        <a:pt x="44" y="334"/>
                      </a:lnTo>
                      <a:lnTo>
                        <a:pt x="38" y="340"/>
                      </a:lnTo>
                      <a:lnTo>
                        <a:pt x="38" y="3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4" name="Line 459"/>
                <p:cNvSpPr>
                  <a:spLocks noChangeShapeType="1"/>
                </p:cNvSpPr>
                <p:nvPr/>
              </p:nvSpPr>
              <p:spPr bwMode="auto">
                <a:xfrm flipV="1">
                  <a:off x="1504" y="1644"/>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5" name="Line 460"/>
                <p:cNvSpPr>
                  <a:spLocks noChangeShapeType="1"/>
                </p:cNvSpPr>
                <p:nvPr/>
              </p:nvSpPr>
              <p:spPr bwMode="auto">
                <a:xfrm flipV="1">
                  <a:off x="1486" y="1664"/>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6" name="Line 461"/>
                <p:cNvSpPr>
                  <a:spLocks noChangeShapeType="1"/>
                </p:cNvSpPr>
                <p:nvPr/>
              </p:nvSpPr>
              <p:spPr bwMode="auto">
                <a:xfrm flipV="1">
                  <a:off x="1504" y="1690"/>
                  <a:ext cx="30"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7" name="Freeform 462"/>
                <p:cNvSpPr>
                  <a:spLocks/>
                </p:cNvSpPr>
                <p:nvPr/>
              </p:nvSpPr>
              <p:spPr bwMode="auto">
                <a:xfrm>
                  <a:off x="1486" y="1644"/>
                  <a:ext cx="56" cy="72"/>
                </a:xfrm>
                <a:custGeom>
                  <a:avLst/>
                  <a:gdLst>
                    <a:gd name="T0" fmla="*/ 18 w 56"/>
                    <a:gd name="T1" fmla="*/ 72 h 72"/>
                    <a:gd name="T2" fmla="*/ 12 w 56"/>
                    <a:gd name="T3" fmla="*/ 66 h 72"/>
                    <a:gd name="T4" fmla="*/ 0 w 56"/>
                    <a:gd name="T5" fmla="*/ 60 h 72"/>
                    <a:gd name="T6" fmla="*/ 0 w 56"/>
                    <a:gd name="T7" fmla="*/ 46 h 72"/>
                    <a:gd name="T8" fmla="*/ 6 w 56"/>
                    <a:gd name="T9" fmla="*/ 40 h 72"/>
                    <a:gd name="T10" fmla="*/ 6 w 56"/>
                    <a:gd name="T11" fmla="*/ 34 h 72"/>
                    <a:gd name="T12" fmla="*/ 12 w 56"/>
                    <a:gd name="T13" fmla="*/ 34 h 72"/>
                    <a:gd name="T14" fmla="*/ 12 w 56"/>
                    <a:gd name="T15" fmla="*/ 26 h 72"/>
                    <a:gd name="T16" fmla="*/ 18 w 56"/>
                    <a:gd name="T17" fmla="*/ 12 h 72"/>
                    <a:gd name="T18" fmla="*/ 24 w 56"/>
                    <a:gd name="T19" fmla="*/ 6 h 72"/>
                    <a:gd name="T20" fmla="*/ 30 w 56"/>
                    <a:gd name="T21" fmla="*/ 6 h 72"/>
                    <a:gd name="T22" fmla="*/ 30 w 56"/>
                    <a:gd name="T23" fmla="*/ 0 h 72"/>
                    <a:gd name="T24" fmla="*/ 44 w 56"/>
                    <a:gd name="T25" fmla="*/ 0 h 72"/>
                    <a:gd name="T26" fmla="*/ 50 w 56"/>
                    <a:gd name="T27" fmla="*/ 6 h 72"/>
                    <a:gd name="T28" fmla="*/ 56 w 56"/>
                    <a:gd name="T29" fmla="*/ 6 h 72"/>
                    <a:gd name="T30" fmla="*/ 56 w 56"/>
                    <a:gd name="T31" fmla="*/ 12 h 72"/>
                    <a:gd name="T32" fmla="*/ 56 w 56"/>
                    <a:gd name="T33" fmla="*/ 20 h 72"/>
                    <a:gd name="T34" fmla="*/ 56 w 56"/>
                    <a:gd name="T35" fmla="*/ 26 h 72"/>
                    <a:gd name="T36" fmla="*/ 56 w 56"/>
                    <a:gd name="T37" fmla="*/ 34 h 72"/>
                    <a:gd name="T38" fmla="*/ 56 w 56"/>
                    <a:gd name="T39" fmla="*/ 40 h 72"/>
                    <a:gd name="T40" fmla="*/ 50 w 56"/>
                    <a:gd name="T41" fmla="*/ 46 h 72"/>
                    <a:gd name="T42" fmla="*/ 50 w 56"/>
                    <a:gd name="T43" fmla="*/ 52 h 72"/>
                    <a:gd name="T44" fmla="*/ 50 w 56"/>
                    <a:gd name="T45" fmla="*/ 60 h 72"/>
                    <a:gd name="T46" fmla="*/ 44 w 56"/>
                    <a:gd name="T47" fmla="*/ 60 h 72"/>
                    <a:gd name="T48" fmla="*/ 36 w 56"/>
                    <a:gd name="T49" fmla="*/ 66 h 72"/>
                    <a:gd name="T50" fmla="*/ 24 w 56"/>
                    <a:gd name="T51" fmla="*/ 72 h 72"/>
                    <a:gd name="T52" fmla="*/ 18 w 56"/>
                    <a:gd name="T53" fmla="*/ 72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
                    <a:gd name="T82" fmla="*/ 0 h 72"/>
                    <a:gd name="T83" fmla="*/ 56 w 56"/>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 h="72">
                      <a:moveTo>
                        <a:pt x="18" y="72"/>
                      </a:moveTo>
                      <a:lnTo>
                        <a:pt x="12" y="66"/>
                      </a:lnTo>
                      <a:lnTo>
                        <a:pt x="0" y="60"/>
                      </a:lnTo>
                      <a:lnTo>
                        <a:pt x="0" y="46"/>
                      </a:lnTo>
                      <a:lnTo>
                        <a:pt x="6" y="40"/>
                      </a:lnTo>
                      <a:lnTo>
                        <a:pt x="6" y="34"/>
                      </a:lnTo>
                      <a:lnTo>
                        <a:pt x="12" y="34"/>
                      </a:lnTo>
                      <a:lnTo>
                        <a:pt x="12" y="26"/>
                      </a:lnTo>
                      <a:lnTo>
                        <a:pt x="18" y="12"/>
                      </a:lnTo>
                      <a:lnTo>
                        <a:pt x="24" y="6"/>
                      </a:lnTo>
                      <a:lnTo>
                        <a:pt x="30" y="6"/>
                      </a:lnTo>
                      <a:lnTo>
                        <a:pt x="30" y="0"/>
                      </a:lnTo>
                      <a:lnTo>
                        <a:pt x="44" y="0"/>
                      </a:lnTo>
                      <a:lnTo>
                        <a:pt x="50" y="6"/>
                      </a:lnTo>
                      <a:lnTo>
                        <a:pt x="56" y="6"/>
                      </a:lnTo>
                      <a:lnTo>
                        <a:pt x="56" y="12"/>
                      </a:lnTo>
                      <a:lnTo>
                        <a:pt x="56" y="20"/>
                      </a:lnTo>
                      <a:lnTo>
                        <a:pt x="56" y="26"/>
                      </a:lnTo>
                      <a:lnTo>
                        <a:pt x="56" y="34"/>
                      </a:lnTo>
                      <a:lnTo>
                        <a:pt x="56" y="40"/>
                      </a:lnTo>
                      <a:lnTo>
                        <a:pt x="50" y="46"/>
                      </a:lnTo>
                      <a:lnTo>
                        <a:pt x="50" y="52"/>
                      </a:lnTo>
                      <a:lnTo>
                        <a:pt x="50" y="60"/>
                      </a:lnTo>
                      <a:lnTo>
                        <a:pt x="44" y="60"/>
                      </a:lnTo>
                      <a:lnTo>
                        <a:pt x="36" y="66"/>
                      </a:lnTo>
                      <a:lnTo>
                        <a:pt x="24" y="72"/>
                      </a:lnTo>
                      <a:lnTo>
                        <a:pt x="18"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8" name="Line 463"/>
                <p:cNvSpPr>
                  <a:spLocks noChangeShapeType="1"/>
                </p:cNvSpPr>
                <p:nvPr/>
              </p:nvSpPr>
              <p:spPr bwMode="auto">
                <a:xfrm>
                  <a:off x="774" y="169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9" name="Freeform 464"/>
                <p:cNvSpPr>
                  <a:spLocks/>
                </p:cNvSpPr>
                <p:nvPr/>
              </p:nvSpPr>
              <p:spPr bwMode="auto">
                <a:xfrm>
                  <a:off x="768" y="1678"/>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0" name="Line 465"/>
                <p:cNvSpPr>
                  <a:spLocks noChangeShapeType="1"/>
                </p:cNvSpPr>
                <p:nvPr/>
              </p:nvSpPr>
              <p:spPr bwMode="auto">
                <a:xfrm flipV="1">
                  <a:off x="1286" y="1082"/>
                  <a:ext cx="140"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1" name="Line 466"/>
                <p:cNvSpPr>
                  <a:spLocks noChangeShapeType="1"/>
                </p:cNvSpPr>
                <p:nvPr/>
              </p:nvSpPr>
              <p:spPr bwMode="auto">
                <a:xfrm flipV="1">
                  <a:off x="1306" y="1088"/>
                  <a:ext cx="140"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2" name="Line 467"/>
                <p:cNvSpPr>
                  <a:spLocks noChangeShapeType="1"/>
                </p:cNvSpPr>
                <p:nvPr/>
              </p:nvSpPr>
              <p:spPr bwMode="auto">
                <a:xfrm flipV="1">
                  <a:off x="1292" y="1108"/>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3" name="Line 468"/>
                <p:cNvSpPr>
                  <a:spLocks noChangeShapeType="1"/>
                </p:cNvSpPr>
                <p:nvPr/>
              </p:nvSpPr>
              <p:spPr bwMode="auto">
                <a:xfrm flipV="1">
                  <a:off x="1318" y="1128"/>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4" name="Line 469"/>
                <p:cNvSpPr>
                  <a:spLocks noChangeShapeType="1"/>
                </p:cNvSpPr>
                <p:nvPr/>
              </p:nvSpPr>
              <p:spPr bwMode="auto">
                <a:xfrm flipV="1">
                  <a:off x="1332" y="1140"/>
                  <a:ext cx="158"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5" name="Line 470"/>
                <p:cNvSpPr>
                  <a:spLocks noChangeShapeType="1"/>
                </p:cNvSpPr>
                <p:nvPr/>
              </p:nvSpPr>
              <p:spPr bwMode="auto">
                <a:xfrm flipV="1">
                  <a:off x="1338" y="1166"/>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6" name="Line 471"/>
                <p:cNvSpPr>
                  <a:spLocks noChangeShapeType="1"/>
                </p:cNvSpPr>
                <p:nvPr/>
              </p:nvSpPr>
              <p:spPr bwMode="auto">
                <a:xfrm flipV="1">
                  <a:off x="1338" y="1186"/>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7" name="Line 472"/>
                <p:cNvSpPr>
                  <a:spLocks noChangeShapeType="1"/>
                </p:cNvSpPr>
                <p:nvPr/>
              </p:nvSpPr>
              <p:spPr bwMode="auto">
                <a:xfrm flipV="1">
                  <a:off x="1326" y="1212"/>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8" name="Line 473"/>
                <p:cNvSpPr>
                  <a:spLocks noChangeShapeType="1"/>
                </p:cNvSpPr>
                <p:nvPr/>
              </p:nvSpPr>
              <p:spPr bwMode="auto">
                <a:xfrm flipV="1">
                  <a:off x="1222" y="1388"/>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9" name="Line 474"/>
                <p:cNvSpPr>
                  <a:spLocks noChangeShapeType="1"/>
                </p:cNvSpPr>
                <p:nvPr/>
              </p:nvSpPr>
              <p:spPr bwMode="auto">
                <a:xfrm flipV="1">
                  <a:off x="1332" y="1238"/>
                  <a:ext cx="164"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0" name="Line 475"/>
                <p:cNvSpPr>
                  <a:spLocks noChangeShapeType="1"/>
                </p:cNvSpPr>
                <p:nvPr/>
              </p:nvSpPr>
              <p:spPr bwMode="auto">
                <a:xfrm flipV="1">
                  <a:off x="1234" y="1402"/>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1" name="Line 476"/>
                <p:cNvSpPr>
                  <a:spLocks noChangeShapeType="1"/>
                </p:cNvSpPr>
                <p:nvPr/>
              </p:nvSpPr>
              <p:spPr bwMode="auto">
                <a:xfrm flipV="1">
                  <a:off x="1344" y="1264"/>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2" name="Line 477"/>
                <p:cNvSpPr>
                  <a:spLocks noChangeShapeType="1"/>
                </p:cNvSpPr>
                <p:nvPr/>
              </p:nvSpPr>
              <p:spPr bwMode="auto">
                <a:xfrm flipV="1">
                  <a:off x="1248" y="138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3" name="Line 478"/>
                <p:cNvSpPr>
                  <a:spLocks noChangeShapeType="1"/>
                </p:cNvSpPr>
                <p:nvPr/>
              </p:nvSpPr>
              <p:spPr bwMode="auto">
                <a:xfrm flipV="1">
                  <a:off x="1350" y="1284"/>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4" name="Line 479"/>
                <p:cNvSpPr>
                  <a:spLocks noChangeShapeType="1"/>
                </p:cNvSpPr>
                <p:nvPr/>
              </p:nvSpPr>
              <p:spPr bwMode="auto">
                <a:xfrm flipV="1">
                  <a:off x="1248" y="1304"/>
                  <a:ext cx="262" cy="1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5" name="Line 480"/>
                <p:cNvSpPr>
                  <a:spLocks noChangeShapeType="1"/>
                </p:cNvSpPr>
                <p:nvPr/>
              </p:nvSpPr>
              <p:spPr bwMode="auto">
                <a:xfrm flipV="1">
                  <a:off x="1254" y="1324"/>
                  <a:ext cx="268"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6" name="Line 481"/>
                <p:cNvSpPr>
                  <a:spLocks noChangeShapeType="1"/>
                </p:cNvSpPr>
                <p:nvPr/>
              </p:nvSpPr>
              <p:spPr bwMode="auto">
                <a:xfrm flipV="1">
                  <a:off x="1268" y="1344"/>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7" name="Line 482"/>
                <p:cNvSpPr>
                  <a:spLocks noChangeShapeType="1"/>
                </p:cNvSpPr>
                <p:nvPr/>
              </p:nvSpPr>
              <p:spPr bwMode="auto">
                <a:xfrm flipV="1">
                  <a:off x="1292" y="1370"/>
                  <a:ext cx="242"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8" name="Line 483"/>
                <p:cNvSpPr>
                  <a:spLocks noChangeShapeType="1"/>
                </p:cNvSpPr>
                <p:nvPr/>
              </p:nvSpPr>
              <p:spPr bwMode="auto">
                <a:xfrm flipV="1">
                  <a:off x="1326" y="1388"/>
                  <a:ext cx="216"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9" name="Line 484"/>
                <p:cNvSpPr>
                  <a:spLocks noChangeShapeType="1"/>
                </p:cNvSpPr>
                <p:nvPr/>
              </p:nvSpPr>
              <p:spPr bwMode="auto">
                <a:xfrm flipV="1">
                  <a:off x="1388" y="1408"/>
                  <a:ext cx="160"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0" name="Line 485"/>
                <p:cNvSpPr>
                  <a:spLocks noChangeShapeType="1"/>
                </p:cNvSpPr>
                <p:nvPr/>
              </p:nvSpPr>
              <p:spPr bwMode="auto">
                <a:xfrm flipV="1">
                  <a:off x="1446" y="1434"/>
                  <a:ext cx="10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1" name="Line 486"/>
                <p:cNvSpPr>
                  <a:spLocks noChangeShapeType="1"/>
                </p:cNvSpPr>
                <p:nvPr/>
              </p:nvSpPr>
              <p:spPr bwMode="auto">
                <a:xfrm flipV="1">
                  <a:off x="1486" y="1462"/>
                  <a:ext cx="62"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2" name="Line 487"/>
                <p:cNvSpPr>
                  <a:spLocks noChangeShapeType="1"/>
                </p:cNvSpPr>
                <p:nvPr/>
              </p:nvSpPr>
              <p:spPr bwMode="auto">
                <a:xfrm flipV="1">
                  <a:off x="1522" y="14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3" name="Freeform 488"/>
                <p:cNvSpPr>
                  <a:spLocks/>
                </p:cNvSpPr>
                <p:nvPr/>
              </p:nvSpPr>
              <p:spPr bwMode="auto">
                <a:xfrm>
                  <a:off x="1222" y="1076"/>
                  <a:ext cx="326" cy="444"/>
                </a:xfrm>
                <a:custGeom>
                  <a:avLst/>
                  <a:gdLst>
                    <a:gd name="T0" fmla="*/ 32 w 326"/>
                    <a:gd name="T1" fmla="*/ 380 h 444"/>
                    <a:gd name="T2" fmla="*/ 18 w 326"/>
                    <a:gd name="T3" fmla="*/ 346 h 444"/>
                    <a:gd name="T4" fmla="*/ 12 w 326"/>
                    <a:gd name="T5" fmla="*/ 332 h 444"/>
                    <a:gd name="T6" fmla="*/ 0 w 326"/>
                    <a:gd name="T7" fmla="*/ 320 h 444"/>
                    <a:gd name="T8" fmla="*/ 12 w 326"/>
                    <a:gd name="T9" fmla="*/ 306 h 444"/>
                    <a:gd name="T10" fmla="*/ 32 w 326"/>
                    <a:gd name="T11" fmla="*/ 326 h 444"/>
                    <a:gd name="T12" fmla="*/ 50 w 326"/>
                    <a:gd name="T13" fmla="*/ 332 h 444"/>
                    <a:gd name="T14" fmla="*/ 90 w 326"/>
                    <a:gd name="T15" fmla="*/ 314 h 444"/>
                    <a:gd name="T16" fmla="*/ 108 w 326"/>
                    <a:gd name="T17" fmla="*/ 314 h 444"/>
                    <a:gd name="T18" fmla="*/ 128 w 326"/>
                    <a:gd name="T19" fmla="*/ 306 h 444"/>
                    <a:gd name="T20" fmla="*/ 116 w 326"/>
                    <a:gd name="T21" fmla="*/ 274 h 444"/>
                    <a:gd name="T22" fmla="*/ 108 w 326"/>
                    <a:gd name="T23" fmla="*/ 262 h 444"/>
                    <a:gd name="T24" fmla="*/ 102 w 326"/>
                    <a:gd name="T25" fmla="*/ 240 h 444"/>
                    <a:gd name="T26" fmla="*/ 102 w 326"/>
                    <a:gd name="T27" fmla="*/ 222 h 444"/>
                    <a:gd name="T28" fmla="*/ 116 w 326"/>
                    <a:gd name="T29" fmla="*/ 202 h 444"/>
                    <a:gd name="T30" fmla="*/ 116 w 326"/>
                    <a:gd name="T31" fmla="*/ 182 h 444"/>
                    <a:gd name="T32" fmla="*/ 108 w 326"/>
                    <a:gd name="T33" fmla="*/ 156 h 444"/>
                    <a:gd name="T34" fmla="*/ 90 w 326"/>
                    <a:gd name="T35" fmla="*/ 142 h 444"/>
                    <a:gd name="T36" fmla="*/ 70 w 326"/>
                    <a:gd name="T37" fmla="*/ 136 h 444"/>
                    <a:gd name="T38" fmla="*/ 76 w 326"/>
                    <a:gd name="T39" fmla="*/ 110 h 444"/>
                    <a:gd name="T40" fmla="*/ 76 w 326"/>
                    <a:gd name="T41" fmla="*/ 98 h 444"/>
                    <a:gd name="T42" fmla="*/ 64 w 326"/>
                    <a:gd name="T43" fmla="*/ 84 h 444"/>
                    <a:gd name="T44" fmla="*/ 90 w 326"/>
                    <a:gd name="T45" fmla="*/ 52 h 444"/>
                    <a:gd name="T46" fmla="*/ 122 w 326"/>
                    <a:gd name="T47" fmla="*/ 52 h 444"/>
                    <a:gd name="T48" fmla="*/ 152 w 326"/>
                    <a:gd name="T49" fmla="*/ 32 h 444"/>
                    <a:gd name="T50" fmla="*/ 186 w 326"/>
                    <a:gd name="T51" fmla="*/ 0 h 444"/>
                    <a:gd name="T52" fmla="*/ 230 w 326"/>
                    <a:gd name="T53" fmla="*/ 18 h 444"/>
                    <a:gd name="T54" fmla="*/ 256 w 326"/>
                    <a:gd name="T55" fmla="*/ 46 h 444"/>
                    <a:gd name="T56" fmla="*/ 268 w 326"/>
                    <a:gd name="T57" fmla="*/ 58 h 444"/>
                    <a:gd name="T58" fmla="*/ 262 w 326"/>
                    <a:gd name="T59" fmla="*/ 84 h 444"/>
                    <a:gd name="T60" fmla="*/ 282 w 326"/>
                    <a:gd name="T61" fmla="*/ 130 h 444"/>
                    <a:gd name="T62" fmla="*/ 276 w 326"/>
                    <a:gd name="T63" fmla="*/ 170 h 444"/>
                    <a:gd name="T64" fmla="*/ 282 w 326"/>
                    <a:gd name="T65" fmla="*/ 208 h 444"/>
                    <a:gd name="T66" fmla="*/ 288 w 326"/>
                    <a:gd name="T67" fmla="*/ 228 h 444"/>
                    <a:gd name="T68" fmla="*/ 300 w 326"/>
                    <a:gd name="T69" fmla="*/ 262 h 444"/>
                    <a:gd name="T70" fmla="*/ 314 w 326"/>
                    <a:gd name="T71" fmla="*/ 288 h 444"/>
                    <a:gd name="T72" fmla="*/ 326 w 326"/>
                    <a:gd name="T73" fmla="*/ 326 h 444"/>
                    <a:gd name="T74" fmla="*/ 326 w 326"/>
                    <a:gd name="T75" fmla="*/ 346 h 444"/>
                    <a:gd name="T76" fmla="*/ 326 w 326"/>
                    <a:gd name="T77" fmla="*/ 372 h 444"/>
                    <a:gd name="T78" fmla="*/ 320 w 326"/>
                    <a:gd name="T79" fmla="*/ 406 h 444"/>
                    <a:gd name="T80" fmla="*/ 314 w 326"/>
                    <a:gd name="T81" fmla="*/ 424 h 444"/>
                    <a:gd name="T82" fmla="*/ 236 w 326"/>
                    <a:gd name="T83" fmla="*/ 418 h 444"/>
                    <a:gd name="T84" fmla="*/ 198 w 326"/>
                    <a:gd name="T85" fmla="*/ 418 h 444"/>
                    <a:gd name="T86" fmla="*/ 134 w 326"/>
                    <a:gd name="T87" fmla="*/ 438 h 444"/>
                    <a:gd name="T88" fmla="*/ 58 w 326"/>
                    <a:gd name="T89" fmla="*/ 432 h 444"/>
                    <a:gd name="T90" fmla="*/ 24 w 326"/>
                    <a:gd name="T91" fmla="*/ 392 h 4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
                    <a:gd name="T139" fmla="*/ 0 h 444"/>
                    <a:gd name="T140" fmla="*/ 326 w 326"/>
                    <a:gd name="T141" fmla="*/ 444 h 4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 h="444">
                      <a:moveTo>
                        <a:pt x="18" y="380"/>
                      </a:moveTo>
                      <a:lnTo>
                        <a:pt x="24" y="386"/>
                      </a:lnTo>
                      <a:lnTo>
                        <a:pt x="32" y="380"/>
                      </a:lnTo>
                      <a:lnTo>
                        <a:pt x="32" y="372"/>
                      </a:lnTo>
                      <a:lnTo>
                        <a:pt x="24" y="352"/>
                      </a:lnTo>
                      <a:lnTo>
                        <a:pt x="18" y="346"/>
                      </a:lnTo>
                      <a:lnTo>
                        <a:pt x="12" y="346"/>
                      </a:lnTo>
                      <a:lnTo>
                        <a:pt x="12" y="340"/>
                      </a:lnTo>
                      <a:lnTo>
                        <a:pt x="12" y="332"/>
                      </a:lnTo>
                      <a:lnTo>
                        <a:pt x="6" y="332"/>
                      </a:lnTo>
                      <a:lnTo>
                        <a:pt x="0" y="326"/>
                      </a:lnTo>
                      <a:lnTo>
                        <a:pt x="0" y="320"/>
                      </a:lnTo>
                      <a:lnTo>
                        <a:pt x="6" y="320"/>
                      </a:lnTo>
                      <a:lnTo>
                        <a:pt x="6" y="314"/>
                      </a:lnTo>
                      <a:lnTo>
                        <a:pt x="12" y="306"/>
                      </a:lnTo>
                      <a:lnTo>
                        <a:pt x="18" y="314"/>
                      </a:lnTo>
                      <a:lnTo>
                        <a:pt x="24" y="320"/>
                      </a:lnTo>
                      <a:lnTo>
                        <a:pt x="32" y="326"/>
                      </a:lnTo>
                      <a:lnTo>
                        <a:pt x="38" y="332"/>
                      </a:lnTo>
                      <a:lnTo>
                        <a:pt x="44" y="332"/>
                      </a:lnTo>
                      <a:lnTo>
                        <a:pt x="50" y="332"/>
                      </a:lnTo>
                      <a:lnTo>
                        <a:pt x="64" y="326"/>
                      </a:lnTo>
                      <a:lnTo>
                        <a:pt x="82" y="314"/>
                      </a:lnTo>
                      <a:lnTo>
                        <a:pt x="90" y="314"/>
                      </a:lnTo>
                      <a:lnTo>
                        <a:pt x="96" y="314"/>
                      </a:lnTo>
                      <a:lnTo>
                        <a:pt x="102" y="314"/>
                      </a:lnTo>
                      <a:lnTo>
                        <a:pt x="108" y="314"/>
                      </a:lnTo>
                      <a:lnTo>
                        <a:pt x="116" y="314"/>
                      </a:lnTo>
                      <a:lnTo>
                        <a:pt x="122" y="314"/>
                      </a:lnTo>
                      <a:lnTo>
                        <a:pt x="128" y="306"/>
                      </a:lnTo>
                      <a:lnTo>
                        <a:pt x="134" y="294"/>
                      </a:lnTo>
                      <a:lnTo>
                        <a:pt x="128" y="288"/>
                      </a:lnTo>
                      <a:lnTo>
                        <a:pt x="116" y="274"/>
                      </a:lnTo>
                      <a:lnTo>
                        <a:pt x="116" y="268"/>
                      </a:lnTo>
                      <a:lnTo>
                        <a:pt x="108" y="268"/>
                      </a:lnTo>
                      <a:lnTo>
                        <a:pt x="108" y="262"/>
                      </a:lnTo>
                      <a:lnTo>
                        <a:pt x="108" y="254"/>
                      </a:lnTo>
                      <a:lnTo>
                        <a:pt x="108" y="240"/>
                      </a:lnTo>
                      <a:lnTo>
                        <a:pt x="102" y="240"/>
                      </a:lnTo>
                      <a:lnTo>
                        <a:pt x="102" y="234"/>
                      </a:lnTo>
                      <a:lnTo>
                        <a:pt x="102" y="228"/>
                      </a:lnTo>
                      <a:lnTo>
                        <a:pt x="102" y="222"/>
                      </a:lnTo>
                      <a:lnTo>
                        <a:pt x="108" y="222"/>
                      </a:lnTo>
                      <a:lnTo>
                        <a:pt x="116" y="208"/>
                      </a:lnTo>
                      <a:lnTo>
                        <a:pt x="116" y="202"/>
                      </a:lnTo>
                      <a:lnTo>
                        <a:pt x="108" y="196"/>
                      </a:lnTo>
                      <a:lnTo>
                        <a:pt x="116" y="190"/>
                      </a:lnTo>
                      <a:lnTo>
                        <a:pt x="116" y="182"/>
                      </a:lnTo>
                      <a:lnTo>
                        <a:pt x="116" y="170"/>
                      </a:lnTo>
                      <a:lnTo>
                        <a:pt x="108" y="170"/>
                      </a:lnTo>
                      <a:lnTo>
                        <a:pt x="108" y="156"/>
                      </a:lnTo>
                      <a:lnTo>
                        <a:pt x="102" y="150"/>
                      </a:lnTo>
                      <a:lnTo>
                        <a:pt x="96" y="142"/>
                      </a:lnTo>
                      <a:lnTo>
                        <a:pt x="90" y="142"/>
                      </a:lnTo>
                      <a:lnTo>
                        <a:pt x="82" y="136"/>
                      </a:lnTo>
                      <a:lnTo>
                        <a:pt x="76" y="136"/>
                      </a:lnTo>
                      <a:lnTo>
                        <a:pt x="70" y="136"/>
                      </a:lnTo>
                      <a:lnTo>
                        <a:pt x="70" y="130"/>
                      </a:lnTo>
                      <a:lnTo>
                        <a:pt x="70" y="124"/>
                      </a:lnTo>
                      <a:lnTo>
                        <a:pt x="76" y="110"/>
                      </a:lnTo>
                      <a:lnTo>
                        <a:pt x="82" y="104"/>
                      </a:lnTo>
                      <a:lnTo>
                        <a:pt x="82" y="98"/>
                      </a:lnTo>
                      <a:lnTo>
                        <a:pt x="76" y="98"/>
                      </a:lnTo>
                      <a:lnTo>
                        <a:pt x="64" y="98"/>
                      </a:lnTo>
                      <a:lnTo>
                        <a:pt x="64" y="90"/>
                      </a:lnTo>
                      <a:lnTo>
                        <a:pt x="64" y="84"/>
                      </a:lnTo>
                      <a:lnTo>
                        <a:pt x="64" y="78"/>
                      </a:lnTo>
                      <a:lnTo>
                        <a:pt x="70" y="72"/>
                      </a:lnTo>
                      <a:lnTo>
                        <a:pt x="90" y="52"/>
                      </a:lnTo>
                      <a:lnTo>
                        <a:pt x="96" y="52"/>
                      </a:lnTo>
                      <a:lnTo>
                        <a:pt x="102" y="52"/>
                      </a:lnTo>
                      <a:lnTo>
                        <a:pt x="122" y="52"/>
                      </a:lnTo>
                      <a:lnTo>
                        <a:pt x="128" y="46"/>
                      </a:lnTo>
                      <a:lnTo>
                        <a:pt x="134" y="38"/>
                      </a:lnTo>
                      <a:lnTo>
                        <a:pt x="152" y="32"/>
                      </a:lnTo>
                      <a:lnTo>
                        <a:pt x="166" y="18"/>
                      </a:lnTo>
                      <a:lnTo>
                        <a:pt x="178" y="0"/>
                      </a:lnTo>
                      <a:lnTo>
                        <a:pt x="186" y="0"/>
                      </a:lnTo>
                      <a:lnTo>
                        <a:pt x="198" y="0"/>
                      </a:lnTo>
                      <a:lnTo>
                        <a:pt x="224" y="12"/>
                      </a:lnTo>
                      <a:lnTo>
                        <a:pt x="230" y="18"/>
                      </a:lnTo>
                      <a:lnTo>
                        <a:pt x="230" y="24"/>
                      </a:lnTo>
                      <a:lnTo>
                        <a:pt x="236" y="32"/>
                      </a:lnTo>
                      <a:lnTo>
                        <a:pt x="256" y="46"/>
                      </a:lnTo>
                      <a:lnTo>
                        <a:pt x="256" y="52"/>
                      </a:lnTo>
                      <a:lnTo>
                        <a:pt x="262" y="52"/>
                      </a:lnTo>
                      <a:lnTo>
                        <a:pt x="268" y="58"/>
                      </a:lnTo>
                      <a:lnTo>
                        <a:pt x="268" y="64"/>
                      </a:lnTo>
                      <a:lnTo>
                        <a:pt x="262" y="78"/>
                      </a:lnTo>
                      <a:lnTo>
                        <a:pt x="262" y="84"/>
                      </a:lnTo>
                      <a:lnTo>
                        <a:pt x="268" y="90"/>
                      </a:lnTo>
                      <a:lnTo>
                        <a:pt x="276" y="98"/>
                      </a:lnTo>
                      <a:lnTo>
                        <a:pt x="282" y="130"/>
                      </a:lnTo>
                      <a:lnTo>
                        <a:pt x="276" y="150"/>
                      </a:lnTo>
                      <a:lnTo>
                        <a:pt x="276" y="156"/>
                      </a:lnTo>
                      <a:lnTo>
                        <a:pt x="276" y="170"/>
                      </a:lnTo>
                      <a:lnTo>
                        <a:pt x="276" y="182"/>
                      </a:lnTo>
                      <a:lnTo>
                        <a:pt x="276" y="196"/>
                      </a:lnTo>
                      <a:lnTo>
                        <a:pt x="282" y="208"/>
                      </a:lnTo>
                      <a:lnTo>
                        <a:pt x="288" y="216"/>
                      </a:lnTo>
                      <a:lnTo>
                        <a:pt x="288" y="222"/>
                      </a:lnTo>
                      <a:lnTo>
                        <a:pt x="288" y="228"/>
                      </a:lnTo>
                      <a:lnTo>
                        <a:pt x="294" y="234"/>
                      </a:lnTo>
                      <a:lnTo>
                        <a:pt x="294" y="248"/>
                      </a:lnTo>
                      <a:lnTo>
                        <a:pt x="300" y="262"/>
                      </a:lnTo>
                      <a:lnTo>
                        <a:pt x="306" y="268"/>
                      </a:lnTo>
                      <a:lnTo>
                        <a:pt x="306" y="280"/>
                      </a:lnTo>
                      <a:lnTo>
                        <a:pt x="314" y="288"/>
                      </a:lnTo>
                      <a:lnTo>
                        <a:pt x="320" y="306"/>
                      </a:lnTo>
                      <a:lnTo>
                        <a:pt x="320" y="320"/>
                      </a:lnTo>
                      <a:lnTo>
                        <a:pt x="326" y="326"/>
                      </a:lnTo>
                      <a:lnTo>
                        <a:pt x="326" y="332"/>
                      </a:lnTo>
                      <a:lnTo>
                        <a:pt x="326" y="340"/>
                      </a:lnTo>
                      <a:lnTo>
                        <a:pt x="326" y="346"/>
                      </a:lnTo>
                      <a:lnTo>
                        <a:pt x="326" y="358"/>
                      </a:lnTo>
                      <a:lnTo>
                        <a:pt x="326" y="366"/>
                      </a:lnTo>
                      <a:lnTo>
                        <a:pt x="326" y="372"/>
                      </a:lnTo>
                      <a:lnTo>
                        <a:pt x="326" y="380"/>
                      </a:lnTo>
                      <a:lnTo>
                        <a:pt x="326" y="392"/>
                      </a:lnTo>
                      <a:lnTo>
                        <a:pt x="320" y="406"/>
                      </a:lnTo>
                      <a:lnTo>
                        <a:pt x="314" y="412"/>
                      </a:lnTo>
                      <a:lnTo>
                        <a:pt x="314" y="418"/>
                      </a:lnTo>
                      <a:lnTo>
                        <a:pt x="314" y="424"/>
                      </a:lnTo>
                      <a:lnTo>
                        <a:pt x="294" y="424"/>
                      </a:lnTo>
                      <a:lnTo>
                        <a:pt x="262" y="424"/>
                      </a:lnTo>
                      <a:lnTo>
                        <a:pt x="236" y="418"/>
                      </a:lnTo>
                      <a:lnTo>
                        <a:pt x="218" y="418"/>
                      </a:lnTo>
                      <a:lnTo>
                        <a:pt x="204" y="418"/>
                      </a:lnTo>
                      <a:lnTo>
                        <a:pt x="198" y="418"/>
                      </a:lnTo>
                      <a:lnTo>
                        <a:pt x="186" y="424"/>
                      </a:lnTo>
                      <a:lnTo>
                        <a:pt x="152" y="432"/>
                      </a:lnTo>
                      <a:lnTo>
                        <a:pt x="134" y="438"/>
                      </a:lnTo>
                      <a:lnTo>
                        <a:pt x="96" y="444"/>
                      </a:lnTo>
                      <a:lnTo>
                        <a:pt x="76" y="438"/>
                      </a:lnTo>
                      <a:lnTo>
                        <a:pt x="58" y="432"/>
                      </a:lnTo>
                      <a:lnTo>
                        <a:pt x="44" y="418"/>
                      </a:lnTo>
                      <a:lnTo>
                        <a:pt x="32" y="406"/>
                      </a:lnTo>
                      <a:lnTo>
                        <a:pt x="24" y="392"/>
                      </a:lnTo>
                      <a:lnTo>
                        <a:pt x="18" y="3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4" name="Line 489"/>
                <p:cNvSpPr>
                  <a:spLocks noChangeShapeType="1"/>
                </p:cNvSpPr>
                <p:nvPr/>
              </p:nvSpPr>
              <p:spPr bwMode="auto">
                <a:xfrm flipV="1">
                  <a:off x="1620" y="814"/>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5" name="Line 490"/>
                <p:cNvSpPr>
                  <a:spLocks noChangeShapeType="1"/>
                </p:cNvSpPr>
                <p:nvPr/>
              </p:nvSpPr>
              <p:spPr bwMode="auto">
                <a:xfrm flipV="1">
                  <a:off x="1606" y="82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6" name="Line 491"/>
                <p:cNvSpPr>
                  <a:spLocks noChangeShapeType="1"/>
                </p:cNvSpPr>
                <p:nvPr/>
              </p:nvSpPr>
              <p:spPr bwMode="auto">
                <a:xfrm flipV="1">
                  <a:off x="1574" y="906"/>
                  <a:ext cx="2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7" name="Line 492"/>
                <p:cNvSpPr>
                  <a:spLocks noChangeShapeType="1"/>
                </p:cNvSpPr>
                <p:nvPr/>
              </p:nvSpPr>
              <p:spPr bwMode="auto">
                <a:xfrm flipV="1">
                  <a:off x="1606" y="840"/>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8" name="Line 493"/>
                <p:cNvSpPr>
                  <a:spLocks noChangeShapeType="1"/>
                </p:cNvSpPr>
                <p:nvPr/>
              </p:nvSpPr>
              <p:spPr bwMode="auto">
                <a:xfrm flipV="1">
                  <a:off x="1580" y="912"/>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9" name="Line 494"/>
                <p:cNvSpPr>
                  <a:spLocks noChangeShapeType="1"/>
                </p:cNvSpPr>
                <p:nvPr/>
              </p:nvSpPr>
              <p:spPr bwMode="auto">
                <a:xfrm flipV="1">
                  <a:off x="1638" y="852"/>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0" name="Line 495"/>
                <p:cNvSpPr>
                  <a:spLocks noChangeShapeType="1"/>
                </p:cNvSpPr>
                <p:nvPr/>
              </p:nvSpPr>
              <p:spPr bwMode="auto">
                <a:xfrm flipV="1">
                  <a:off x="1652" y="866"/>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1" name="Line 496"/>
                <p:cNvSpPr>
                  <a:spLocks noChangeShapeType="1"/>
                </p:cNvSpPr>
                <p:nvPr/>
              </p:nvSpPr>
              <p:spPr bwMode="auto">
                <a:xfrm flipV="1">
                  <a:off x="1670" y="878"/>
                  <a:ext cx="90"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2" name="Line 497"/>
                <p:cNvSpPr>
                  <a:spLocks noChangeShapeType="1"/>
                </p:cNvSpPr>
                <p:nvPr/>
              </p:nvSpPr>
              <p:spPr bwMode="auto">
                <a:xfrm flipV="1">
                  <a:off x="1696" y="898"/>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3" name="Line 498"/>
                <p:cNvSpPr>
                  <a:spLocks noChangeShapeType="1"/>
                </p:cNvSpPr>
                <p:nvPr/>
              </p:nvSpPr>
              <p:spPr bwMode="auto">
                <a:xfrm flipV="1">
                  <a:off x="1702" y="91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4" name="Line 499"/>
                <p:cNvSpPr>
                  <a:spLocks noChangeShapeType="1"/>
                </p:cNvSpPr>
                <p:nvPr/>
              </p:nvSpPr>
              <p:spPr bwMode="auto">
                <a:xfrm flipV="1">
                  <a:off x="1708" y="932"/>
                  <a:ext cx="9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5" name="Line 500"/>
                <p:cNvSpPr>
                  <a:spLocks noChangeShapeType="1"/>
                </p:cNvSpPr>
                <p:nvPr/>
              </p:nvSpPr>
              <p:spPr bwMode="auto">
                <a:xfrm flipV="1">
                  <a:off x="1696" y="950"/>
                  <a:ext cx="114" cy="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6" name="Line 501"/>
                <p:cNvSpPr>
                  <a:spLocks noChangeShapeType="1"/>
                </p:cNvSpPr>
                <p:nvPr/>
              </p:nvSpPr>
              <p:spPr bwMode="auto">
                <a:xfrm flipV="1">
                  <a:off x="1690" y="97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7" name="Line 502"/>
                <p:cNvSpPr>
                  <a:spLocks noChangeShapeType="1"/>
                </p:cNvSpPr>
                <p:nvPr/>
              </p:nvSpPr>
              <p:spPr bwMode="auto">
                <a:xfrm flipV="1">
                  <a:off x="1664" y="984"/>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8" name="Line 503"/>
                <p:cNvSpPr>
                  <a:spLocks noChangeShapeType="1"/>
                </p:cNvSpPr>
                <p:nvPr/>
              </p:nvSpPr>
              <p:spPr bwMode="auto">
                <a:xfrm flipV="1">
                  <a:off x="1670" y="996"/>
                  <a:ext cx="19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9" name="Line 504"/>
                <p:cNvSpPr>
                  <a:spLocks noChangeShapeType="1"/>
                </p:cNvSpPr>
                <p:nvPr/>
              </p:nvSpPr>
              <p:spPr bwMode="auto">
                <a:xfrm flipV="1">
                  <a:off x="1088" y="1462"/>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0" name="Line 505"/>
                <p:cNvSpPr>
                  <a:spLocks noChangeShapeType="1"/>
                </p:cNvSpPr>
                <p:nvPr/>
              </p:nvSpPr>
              <p:spPr bwMode="auto">
                <a:xfrm flipV="1">
                  <a:off x="1126" y="1454"/>
                  <a:ext cx="6"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1" name="Line 506"/>
                <p:cNvSpPr>
                  <a:spLocks noChangeShapeType="1"/>
                </p:cNvSpPr>
                <p:nvPr/>
              </p:nvSpPr>
              <p:spPr bwMode="auto">
                <a:xfrm flipV="1">
                  <a:off x="1676" y="1010"/>
                  <a:ext cx="204"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2" name="Line 507"/>
                <p:cNvSpPr>
                  <a:spLocks noChangeShapeType="1"/>
                </p:cNvSpPr>
                <p:nvPr/>
              </p:nvSpPr>
              <p:spPr bwMode="auto">
                <a:xfrm flipV="1">
                  <a:off x="1038" y="1514"/>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3" name="Line 508"/>
                <p:cNvSpPr>
                  <a:spLocks noChangeShapeType="1"/>
                </p:cNvSpPr>
                <p:nvPr/>
              </p:nvSpPr>
              <p:spPr bwMode="auto">
                <a:xfrm flipV="1">
                  <a:off x="1070" y="1462"/>
                  <a:ext cx="88"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4" name="Line 509"/>
                <p:cNvSpPr>
                  <a:spLocks noChangeShapeType="1"/>
                </p:cNvSpPr>
                <p:nvPr/>
              </p:nvSpPr>
              <p:spPr bwMode="auto">
                <a:xfrm flipV="1">
                  <a:off x="1498" y="1252"/>
                  <a:ext cx="1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5" name="Line 510"/>
                <p:cNvSpPr>
                  <a:spLocks noChangeShapeType="1"/>
                </p:cNvSpPr>
                <p:nvPr/>
              </p:nvSpPr>
              <p:spPr bwMode="auto">
                <a:xfrm flipV="1">
                  <a:off x="1696" y="1022"/>
                  <a:ext cx="204"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6" name="Line 511"/>
                <p:cNvSpPr>
                  <a:spLocks noChangeShapeType="1"/>
                </p:cNvSpPr>
                <p:nvPr/>
              </p:nvSpPr>
              <p:spPr bwMode="auto">
                <a:xfrm flipV="1">
                  <a:off x="1056" y="1448"/>
                  <a:ext cx="164"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7" name="Line 512"/>
                <p:cNvSpPr>
                  <a:spLocks noChangeShapeType="1"/>
                </p:cNvSpPr>
                <p:nvPr/>
              </p:nvSpPr>
              <p:spPr bwMode="auto">
                <a:xfrm flipV="1">
                  <a:off x="1504" y="1272"/>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8" name="Line 513"/>
                <p:cNvSpPr>
                  <a:spLocks noChangeShapeType="1"/>
                </p:cNvSpPr>
                <p:nvPr/>
              </p:nvSpPr>
              <p:spPr bwMode="auto">
                <a:xfrm flipV="1">
                  <a:off x="1728" y="1036"/>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9" name="Line 514"/>
                <p:cNvSpPr>
                  <a:spLocks noChangeShapeType="1"/>
                </p:cNvSpPr>
                <p:nvPr/>
              </p:nvSpPr>
              <p:spPr bwMode="auto">
                <a:xfrm flipV="1">
                  <a:off x="1088" y="1462"/>
                  <a:ext cx="158"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0" name="Line 515"/>
                <p:cNvSpPr>
                  <a:spLocks noChangeShapeType="1"/>
                </p:cNvSpPr>
                <p:nvPr/>
              </p:nvSpPr>
              <p:spPr bwMode="auto">
                <a:xfrm flipV="1">
                  <a:off x="1510" y="1284"/>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1" name="Line 516"/>
                <p:cNvSpPr>
                  <a:spLocks noChangeShapeType="1"/>
                </p:cNvSpPr>
                <p:nvPr/>
              </p:nvSpPr>
              <p:spPr bwMode="auto">
                <a:xfrm flipV="1">
                  <a:off x="1734" y="1048"/>
                  <a:ext cx="210"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2" name="Line 517"/>
                <p:cNvSpPr>
                  <a:spLocks noChangeShapeType="1"/>
                </p:cNvSpPr>
                <p:nvPr/>
              </p:nvSpPr>
              <p:spPr bwMode="auto">
                <a:xfrm flipV="1">
                  <a:off x="1114" y="1480"/>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3" name="Line 518"/>
                <p:cNvSpPr>
                  <a:spLocks noChangeShapeType="1"/>
                </p:cNvSpPr>
                <p:nvPr/>
              </p:nvSpPr>
              <p:spPr bwMode="auto">
                <a:xfrm flipV="1">
                  <a:off x="1522" y="1298"/>
                  <a:ext cx="44"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4" name="Line 519"/>
                <p:cNvSpPr>
                  <a:spLocks noChangeShapeType="1"/>
                </p:cNvSpPr>
                <p:nvPr/>
              </p:nvSpPr>
              <p:spPr bwMode="auto">
                <a:xfrm flipV="1">
                  <a:off x="1670" y="1062"/>
                  <a:ext cx="300" cy="1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5" name="Line 520"/>
                <p:cNvSpPr>
                  <a:spLocks noChangeShapeType="1"/>
                </p:cNvSpPr>
                <p:nvPr/>
              </p:nvSpPr>
              <p:spPr bwMode="auto">
                <a:xfrm flipV="1">
                  <a:off x="1108" y="1500"/>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6" name="Line 521"/>
                <p:cNvSpPr>
                  <a:spLocks noChangeShapeType="1"/>
                </p:cNvSpPr>
                <p:nvPr/>
              </p:nvSpPr>
              <p:spPr bwMode="auto">
                <a:xfrm flipV="1">
                  <a:off x="1530" y="1310"/>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7" name="Line 522"/>
                <p:cNvSpPr>
                  <a:spLocks noChangeShapeType="1"/>
                </p:cNvSpPr>
                <p:nvPr/>
              </p:nvSpPr>
              <p:spPr bwMode="auto">
                <a:xfrm flipV="1">
                  <a:off x="1652" y="1062"/>
                  <a:ext cx="356"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8" name="Line 523"/>
                <p:cNvSpPr>
                  <a:spLocks noChangeShapeType="1"/>
                </p:cNvSpPr>
                <p:nvPr/>
              </p:nvSpPr>
              <p:spPr bwMode="auto">
                <a:xfrm flipV="1">
                  <a:off x="1132" y="1514"/>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9" name="Line 524"/>
                <p:cNvSpPr>
                  <a:spLocks noChangeShapeType="1"/>
                </p:cNvSpPr>
                <p:nvPr/>
              </p:nvSpPr>
              <p:spPr bwMode="auto">
                <a:xfrm flipV="1">
                  <a:off x="1536" y="1068"/>
                  <a:ext cx="504" cy="3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0" name="Line 525"/>
                <p:cNvSpPr>
                  <a:spLocks noChangeShapeType="1"/>
                </p:cNvSpPr>
                <p:nvPr/>
              </p:nvSpPr>
              <p:spPr bwMode="auto">
                <a:xfrm flipV="1">
                  <a:off x="1146" y="1514"/>
                  <a:ext cx="178" cy="1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1" name="Line 526"/>
                <p:cNvSpPr>
                  <a:spLocks noChangeShapeType="1"/>
                </p:cNvSpPr>
                <p:nvPr/>
              </p:nvSpPr>
              <p:spPr bwMode="auto">
                <a:xfrm flipV="1">
                  <a:off x="1542" y="1074"/>
                  <a:ext cx="538"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2" name="Line 527"/>
                <p:cNvSpPr>
                  <a:spLocks noChangeShapeType="1"/>
                </p:cNvSpPr>
                <p:nvPr/>
              </p:nvSpPr>
              <p:spPr bwMode="auto">
                <a:xfrm flipV="1">
                  <a:off x="1172" y="1506"/>
                  <a:ext cx="216"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3" name="Line 528"/>
                <p:cNvSpPr>
                  <a:spLocks noChangeShapeType="1"/>
                </p:cNvSpPr>
                <p:nvPr/>
              </p:nvSpPr>
              <p:spPr bwMode="auto">
                <a:xfrm flipV="1">
                  <a:off x="1548" y="1074"/>
                  <a:ext cx="562"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4" name="Line 529"/>
                <p:cNvSpPr>
                  <a:spLocks noChangeShapeType="1"/>
                </p:cNvSpPr>
                <p:nvPr/>
              </p:nvSpPr>
              <p:spPr bwMode="auto">
                <a:xfrm flipV="1">
                  <a:off x="1164" y="1494"/>
                  <a:ext cx="282"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5" name="Line 530"/>
                <p:cNvSpPr>
                  <a:spLocks noChangeShapeType="1"/>
                </p:cNvSpPr>
                <p:nvPr/>
              </p:nvSpPr>
              <p:spPr bwMode="auto">
                <a:xfrm flipV="1">
                  <a:off x="1548" y="1088"/>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6" name="Line 531"/>
                <p:cNvSpPr>
                  <a:spLocks noChangeShapeType="1"/>
                </p:cNvSpPr>
                <p:nvPr/>
              </p:nvSpPr>
              <p:spPr bwMode="auto">
                <a:xfrm flipV="1">
                  <a:off x="1198" y="1664"/>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7" name="Line 532"/>
                <p:cNvSpPr>
                  <a:spLocks noChangeShapeType="1"/>
                </p:cNvSpPr>
                <p:nvPr/>
              </p:nvSpPr>
              <p:spPr bwMode="auto">
                <a:xfrm flipV="1">
                  <a:off x="1216" y="164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8" name="Line 533"/>
                <p:cNvSpPr>
                  <a:spLocks noChangeShapeType="1"/>
                </p:cNvSpPr>
                <p:nvPr/>
              </p:nvSpPr>
              <p:spPr bwMode="auto">
                <a:xfrm flipV="1">
                  <a:off x="1260" y="150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9" name="Line 534"/>
                <p:cNvSpPr>
                  <a:spLocks noChangeShapeType="1"/>
                </p:cNvSpPr>
                <p:nvPr/>
              </p:nvSpPr>
              <p:spPr bwMode="auto">
                <a:xfrm flipV="1">
                  <a:off x="1548" y="1100"/>
                  <a:ext cx="614" cy="3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0" name="Line 535"/>
                <p:cNvSpPr>
                  <a:spLocks noChangeShapeType="1"/>
                </p:cNvSpPr>
                <p:nvPr/>
              </p:nvSpPr>
              <p:spPr bwMode="auto">
                <a:xfrm flipV="1">
                  <a:off x="1268" y="1500"/>
                  <a:ext cx="254" cy="15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1" name="Line 536"/>
                <p:cNvSpPr>
                  <a:spLocks noChangeShapeType="1"/>
                </p:cNvSpPr>
                <p:nvPr/>
              </p:nvSpPr>
              <p:spPr bwMode="auto">
                <a:xfrm flipV="1">
                  <a:off x="1536" y="1108"/>
                  <a:ext cx="646" cy="3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2" name="Line 537"/>
                <p:cNvSpPr>
                  <a:spLocks noChangeShapeType="1"/>
                </p:cNvSpPr>
                <p:nvPr/>
              </p:nvSpPr>
              <p:spPr bwMode="auto">
                <a:xfrm flipV="1">
                  <a:off x="1332" y="1122"/>
                  <a:ext cx="868" cy="5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3" name="Line 538"/>
                <p:cNvSpPr>
                  <a:spLocks noChangeShapeType="1"/>
                </p:cNvSpPr>
                <p:nvPr/>
              </p:nvSpPr>
              <p:spPr bwMode="auto">
                <a:xfrm flipV="1">
                  <a:off x="1376" y="1134"/>
                  <a:ext cx="850" cy="5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4" name="Line 539"/>
                <p:cNvSpPr>
                  <a:spLocks noChangeShapeType="1"/>
                </p:cNvSpPr>
                <p:nvPr/>
              </p:nvSpPr>
              <p:spPr bwMode="auto">
                <a:xfrm flipV="1">
                  <a:off x="1408" y="1148"/>
                  <a:ext cx="838" cy="49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5" name="Line 540"/>
                <p:cNvSpPr>
                  <a:spLocks noChangeShapeType="1"/>
                </p:cNvSpPr>
                <p:nvPr/>
              </p:nvSpPr>
              <p:spPr bwMode="auto">
                <a:xfrm flipV="1">
                  <a:off x="1510" y="1166"/>
                  <a:ext cx="754" cy="4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6" name="Line 541"/>
                <p:cNvSpPr>
                  <a:spLocks noChangeShapeType="1"/>
                </p:cNvSpPr>
                <p:nvPr/>
              </p:nvSpPr>
              <p:spPr bwMode="auto">
                <a:xfrm flipV="1">
                  <a:off x="1554" y="1212"/>
                  <a:ext cx="672" cy="3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7" name="Line 542"/>
                <p:cNvSpPr>
                  <a:spLocks noChangeShapeType="1"/>
                </p:cNvSpPr>
                <p:nvPr/>
              </p:nvSpPr>
              <p:spPr bwMode="auto">
                <a:xfrm flipV="1">
                  <a:off x="2266" y="118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8" name="Line 543"/>
                <p:cNvSpPr>
                  <a:spLocks noChangeShapeType="1"/>
                </p:cNvSpPr>
                <p:nvPr/>
              </p:nvSpPr>
              <p:spPr bwMode="auto">
                <a:xfrm flipV="1">
                  <a:off x="1580" y="1578"/>
                  <a:ext cx="5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9" name="Line 544"/>
                <p:cNvSpPr>
                  <a:spLocks noChangeShapeType="1"/>
                </p:cNvSpPr>
                <p:nvPr/>
              </p:nvSpPr>
              <p:spPr bwMode="auto">
                <a:xfrm flipV="1">
                  <a:off x="1664" y="1252"/>
                  <a:ext cx="530"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0" name="Line 545"/>
                <p:cNvSpPr>
                  <a:spLocks noChangeShapeType="1"/>
                </p:cNvSpPr>
                <p:nvPr/>
              </p:nvSpPr>
              <p:spPr bwMode="auto">
                <a:xfrm flipV="1">
                  <a:off x="1612" y="1604"/>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1" name="Line 546"/>
                <p:cNvSpPr>
                  <a:spLocks noChangeShapeType="1"/>
                </p:cNvSpPr>
                <p:nvPr/>
              </p:nvSpPr>
              <p:spPr bwMode="auto">
                <a:xfrm flipV="1">
                  <a:off x="1748" y="1272"/>
                  <a:ext cx="460" cy="2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2" name="Line 547"/>
                <p:cNvSpPr>
                  <a:spLocks noChangeShapeType="1"/>
                </p:cNvSpPr>
                <p:nvPr/>
              </p:nvSpPr>
              <p:spPr bwMode="auto">
                <a:xfrm flipV="1">
                  <a:off x="1780" y="1284"/>
                  <a:ext cx="446"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3" name="Line 548"/>
                <p:cNvSpPr>
                  <a:spLocks noChangeShapeType="1"/>
                </p:cNvSpPr>
                <p:nvPr/>
              </p:nvSpPr>
              <p:spPr bwMode="auto">
                <a:xfrm flipV="1">
                  <a:off x="1798" y="1304"/>
                  <a:ext cx="448"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4" name="Line 549"/>
                <p:cNvSpPr>
                  <a:spLocks noChangeShapeType="1"/>
                </p:cNvSpPr>
                <p:nvPr/>
              </p:nvSpPr>
              <p:spPr bwMode="auto">
                <a:xfrm flipV="1">
                  <a:off x="1818" y="1316"/>
                  <a:ext cx="446"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5" name="Line 550"/>
                <p:cNvSpPr>
                  <a:spLocks noChangeShapeType="1"/>
                </p:cNvSpPr>
                <p:nvPr/>
              </p:nvSpPr>
              <p:spPr bwMode="auto">
                <a:xfrm flipV="1">
                  <a:off x="1842" y="1578"/>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6" name="Line 551"/>
                <p:cNvSpPr>
                  <a:spLocks noChangeShapeType="1"/>
                </p:cNvSpPr>
                <p:nvPr/>
              </p:nvSpPr>
              <p:spPr bwMode="auto">
                <a:xfrm flipV="1">
                  <a:off x="1914" y="1414"/>
                  <a:ext cx="222"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7" name="Line 552"/>
                <p:cNvSpPr>
                  <a:spLocks noChangeShapeType="1"/>
                </p:cNvSpPr>
                <p:nvPr/>
              </p:nvSpPr>
              <p:spPr bwMode="auto">
                <a:xfrm flipV="1">
                  <a:off x="2150" y="1330"/>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8" name="Line 553"/>
                <p:cNvSpPr>
                  <a:spLocks noChangeShapeType="1"/>
                </p:cNvSpPr>
                <p:nvPr/>
              </p:nvSpPr>
              <p:spPr bwMode="auto">
                <a:xfrm flipV="1">
                  <a:off x="1926" y="1448"/>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9" name="Line 554"/>
                <p:cNvSpPr>
                  <a:spLocks noChangeShapeType="1"/>
                </p:cNvSpPr>
                <p:nvPr/>
              </p:nvSpPr>
              <p:spPr bwMode="auto">
                <a:xfrm flipV="1">
                  <a:off x="2252" y="1330"/>
                  <a:ext cx="64"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0" name="Line 555"/>
                <p:cNvSpPr>
                  <a:spLocks noChangeShapeType="1"/>
                </p:cNvSpPr>
                <p:nvPr/>
              </p:nvSpPr>
              <p:spPr bwMode="auto">
                <a:xfrm flipV="1">
                  <a:off x="1978" y="1474"/>
                  <a:ext cx="138"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1" name="Line 556"/>
                <p:cNvSpPr>
                  <a:spLocks noChangeShapeType="1"/>
                </p:cNvSpPr>
                <p:nvPr/>
              </p:nvSpPr>
              <p:spPr bwMode="auto">
                <a:xfrm flipV="1">
                  <a:off x="2278" y="1362"/>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2" name="Line 557"/>
                <p:cNvSpPr>
                  <a:spLocks noChangeShapeType="1"/>
                </p:cNvSpPr>
                <p:nvPr/>
              </p:nvSpPr>
              <p:spPr bwMode="auto">
                <a:xfrm flipV="1">
                  <a:off x="2060" y="1494"/>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3" name="Freeform 558"/>
                <p:cNvSpPr>
                  <a:spLocks/>
                </p:cNvSpPr>
                <p:nvPr/>
              </p:nvSpPr>
              <p:spPr bwMode="auto">
                <a:xfrm>
                  <a:off x="1030" y="814"/>
                  <a:ext cx="1298" cy="856"/>
                </a:xfrm>
                <a:custGeom>
                  <a:avLst/>
                  <a:gdLst>
                    <a:gd name="T0" fmla="*/ 1100 w 1298"/>
                    <a:gd name="T1" fmla="*/ 694 h 856"/>
                    <a:gd name="T2" fmla="*/ 1012 w 1298"/>
                    <a:gd name="T3" fmla="*/ 732 h 856"/>
                    <a:gd name="T4" fmla="*/ 972 w 1298"/>
                    <a:gd name="T5" fmla="*/ 746 h 856"/>
                    <a:gd name="T6" fmla="*/ 890 w 1298"/>
                    <a:gd name="T7" fmla="*/ 738 h 856"/>
                    <a:gd name="T8" fmla="*/ 858 w 1298"/>
                    <a:gd name="T9" fmla="*/ 726 h 856"/>
                    <a:gd name="T10" fmla="*/ 826 w 1298"/>
                    <a:gd name="T11" fmla="*/ 772 h 856"/>
                    <a:gd name="T12" fmla="*/ 762 w 1298"/>
                    <a:gd name="T13" fmla="*/ 738 h 856"/>
                    <a:gd name="T14" fmla="*/ 690 w 1298"/>
                    <a:gd name="T15" fmla="*/ 732 h 856"/>
                    <a:gd name="T16" fmla="*/ 632 w 1298"/>
                    <a:gd name="T17" fmla="*/ 752 h 856"/>
                    <a:gd name="T18" fmla="*/ 608 w 1298"/>
                    <a:gd name="T19" fmla="*/ 798 h 856"/>
                    <a:gd name="T20" fmla="*/ 538 w 1298"/>
                    <a:gd name="T21" fmla="*/ 792 h 856"/>
                    <a:gd name="T22" fmla="*/ 436 w 1298"/>
                    <a:gd name="T23" fmla="*/ 798 h 856"/>
                    <a:gd name="T24" fmla="*/ 378 w 1298"/>
                    <a:gd name="T25" fmla="*/ 830 h 856"/>
                    <a:gd name="T26" fmla="*/ 288 w 1298"/>
                    <a:gd name="T27" fmla="*/ 824 h 856"/>
                    <a:gd name="T28" fmla="*/ 236 w 1298"/>
                    <a:gd name="T29" fmla="*/ 836 h 856"/>
                    <a:gd name="T30" fmla="*/ 198 w 1298"/>
                    <a:gd name="T31" fmla="*/ 836 h 856"/>
                    <a:gd name="T32" fmla="*/ 134 w 1298"/>
                    <a:gd name="T33" fmla="*/ 830 h 856"/>
                    <a:gd name="T34" fmla="*/ 108 w 1298"/>
                    <a:gd name="T35" fmla="*/ 804 h 856"/>
                    <a:gd name="T36" fmla="*/ 70 w 1298"/>
                    <a:gd name="T37" fmla="*/ 772 h 856"/>
                    <a:gd name="T38" fmla="*/ 70 w 1298"/>
                    <a:gd name="T39" fmla="*/ 746 h 856"/>
                    <a:gd name="T40" fmla="*/ 26 w 1298"/>
                    <a:gd name="T41" fmla="*/ 738 h 856"/>
                    <a:gd name="T42" fmla="*/ 26 w 1298"/>
                    <a:gd name="T43" fmla="*/ 712 h 856"/>
                    <a:gd name="T44" fmla="*/ 58 w 1298"/>
                    <a:gd name="T45" fmla="*/ 674 h 856"/>
                    <a:gd name="T46" fmla="*/ 90 w 1298"/>
                    <a:gd name="T47" fmla="*/ 648 h 856"/>
                    <a:gd name="T48" fmla="*/ 128 w 1298"/>
                    <a:gd name="T49" fmla="*/ 648 h 856"/>
                    <a:gd name="T50" fmla="*/ 172 w 1298"/>
                    <a:gd name="T51" fmla="*/ 634 h 856"/>
                    <a:gd name="T52" fmla="*/ 218 w 1298"/>
                    <a:gd name="T53" fmla="*/ 654 h 856"/>
                    <a:gd name="T54" fmla="*/ 344 w 1298"/>
                    <a:gd name="T55" fmla="*/ 694 h 856"/>
                    <a:gd name="T56" fmla="*/ 486 w 1298"/>
                    <a:gd name="T57" fmla="*/ 686 h 856"/>
                    <a:gd name="T58" fmla="*/ 518 w 1298"/>
                    <a:gd name="T59" fmla="*/ 634 h 856"/>
                    <a:gd name="T60" fmla="*/ 512 w 1298"/>
                    <a:gd name="T61" fmla="*/ 582 h 856"/>
                    <a:gd name="T62" fmla="*/ 486 w 1298"/>
                    <a:gd name="T63" fmla="*/ 496 h 856"/>
                    <a:gd name="T64" fmla="*/ 468 w 1298"/>
                    <a:gd name="T65" fmla="*/ 432 h 856"/>
                    <a:gd name="T66" fmla="*/ 524 w 1298"/>
                    <a:gd name="T67" fmla="*/ 478 h 856"/>
                    <a:gd name="T68" fmla="*/ 582 w 1298"/>
                    <a:gd name="T69" fmla="*/ 490 h 856"/>
                    <a:gd name="T70" fmla="*/ 646 w 1298"/>
                    <a:gd name="T71" fmla="*/ 418 h 856"/>
                    <a:gd name="T72" fmla="*/ 704 w 1298"/>
                    <a:gd name="T73" fmla="*/ 366 h 856"/>
                    <a:gd name="T74" fmla="*/ 684 w 1298"/>
                    <a:gd name="T75" fmla="*/ 334 h 856"/>
                    <a:gd name="T76" fmla="*/ 646 w 1298"/>
                    <a:gd name="T77" fmla="*/ 320 h 856"/>
                    <a:gd name="T78" fmla="*/ 640 w 1298"/>
                    <a:gd name="T79" fmla="*/ 254 h 856"/>
                    <a:gd name="T80" fmla="*/ 666 w 1298"/>
                    <a:gd name="T81" fmla="*/ 216 h 856"/>
                    <a:gd name="T82" fmla="*/ 672 w 1298"/>
                    <a:gd name="T83" fmla="*/ 150 h 856"/>
                    <a:gd name="T84" fmla="*/ 640 w 1298"/>
                    <a:gd name="T85" fmla="*/ 118 h 856"/>
                    <a:gd name="T86" fmla="*/ 614 w 1298"/>
                    <a:gd name="T87" fmla="*/ 98 h 856"/>
                    <a:gd name="T88" fmla="*/ 582 w 1298"/>
                    <a:gd name="T89" fmla="*/ 112 h 856"/>
                    <a:gd name="T90" fmla="*/ 544 w 1298"/>
                    <a:gd name="T91" fmla="*/ 112 h 856"/>
                    <a:gd name="T92" fmla="*/ 588 w 1298"/>
                    <a:gd name="T93" fmla="*/ 26 h 856"/>
                    <a:gd name="T94" fmla="*/ 1094 w 1298"/>
                    <a:gd name="T95" fmla="*/ 268 h 856"/>
                    <a:gd name="T96" fmla="*/ 1228 w 1298"/>
                    <a:gd name="T97" fmla="*/ 372 h 856"/>
                    <a:gd name="T98" fmla="*/ 1184 w 1298"/>
                    <a:gd name="T99" fmla="*/ 412 h 856"/>
                    <a:gd name="T100" fmla="*/ 1210 w 1298"/>
                    <a:gd name="T101" fmla="*/ 484 h 856"/>
                    <a:gd name="T102" fmla="*/ 1280 w 1298"/>
                    <a:gd name="T103" fmla="*/ 524 h 856"/>
                    <a:gd name="T104" fmla="*/ 1274 w 1298"/>
                    <a:gd name="T105" fmla="*/ 556 h 856"/>
                    <a:gd name="T106" fmla="*/ 1216 w 1298"/>
                    <a:gd name="T107" fmla="*/ 556 h 856"/>
                    <a:gd name="T108" fmla="*/ 1126 w 1298"/>
                    <a:gd name="T109" fmla="*/ 588 h 8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98"/>
                    <a:gd name="T166" fmla="*/ 0 h 856"/>
                    <a:gd name="T167" fmla="*/ 1298 w 1298"/>
                    <a:gd name="T168" fmla="*/ 856 h 8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98" h="856">
                      <a:moveTo>
                        <a:pt x="1094" y="642"/>
                      </a:moveTo>
                      <a:lnTo>
                        <a:pt x="1094" y="648"/>
                      </a:lnTo>
                      <a:lnTo>
                        <a:pt x="1094" y="654"/>
                      </a:lnTo>
                      <a:lnTo>
                        <a:pt x="1088" y="660"/>
                      </a:lnTo>
                      <a:lnTo>
                        <a:pt x="1094" y="674"/>
                      </a:lnTo>
                      <a:lnTo>
                        <a:pt x="1100" y="686"/>
                      </a:lnTo>
                      <a:lnTo>
                        <a:pt x="1100" y="694"/>
                      </a:lnTo>
                      <a:lnTo>
                        <a:pt x="1094" y="694"/>
                      </a:lnTo>
                      <a:lnTo>
                        <a:pt x="1088" y="700"/>
                      </a:lnTo>
                      <a:lnTo>
                        <a:pt x="1070" y="712"/>
                      </a:lnTo>
                      <a:lnTo>
                        <a:pt x="1062" y="712"/>
                      </a:lnTo>
                      <a:lnTo>
                        <a:pt x="1050" y="718"/>
                      </a:lnTo>
                      <a:lnTo>
                        <a:pt x="1030" y="718"/>
                      </a:lnTo>
                      <a:lnTo>
                        <a:pt x="1012" y="732"/>
                      </a:lnTo>
                      <a:lnTo>
                        <a:pt x="998" y="738"/>
                      </a:lnTo>
                      <a:lnTo>
                        <a:pt x="992" y="738"/>
                      </a:lnTo>
                      <a:lnTo>
                        <a:pt x="986" y="732"/>
                      </a:lnTo>
                      <a:lnTo>
                        <a:pt x="986" y="726"/>
                      </a:lnTo>
                      <a:lnTo>
                        <a:pt x="978" y="732"/>
                      </a:lnTo>
                      <a:lnTo>
                        <a:pt x="972" y="738"/>
                      </a:lnTo>
                      <a:lnTo>
                        <a:pt x="972" y="746"/>
                      </a:lnTo>
                      <a:lnTo>
                        <a:pt x="966" y="746"/>
                      </a:lnTo>
                      <a:lnTo>
                        <a:pt x="954" y="746"/>
                      </a:lnTo>
                      <a:lnTo>
                        <a:pt x="946" y="746"/>
                      </a:lnTo>
                      <a:lnTo>
                        <a:pt x="928" y="752"/>
                      </a:lnTo>
                      <a:lnTo>
                        <a:pt x="902" y="752"/>
                      </a:lnTo>
                      <a:lnTo>
                        <a:pt x="896" y="746"/>
                      </a:lnTo>
                      <a:lnTo>
                        <a:pt x="890" y="738"/>
                      </a:lnTo>
                      <a:lnTo>
                        <a:pt x="890" y="732"/>
                      </a:lnTo>
                      <a:lnTo>
                        <a:pt x="884" y="732"/>
                      </a:lnTo>
                      <a:lnTo>
                        <a:pt x="876" y="732"/>
                      </a:lnTo>
                      <a:lnTo>
                        <a:pt x="876" y="726"/>
                      </a:lnTo>
                      <a:lnTo>
                        <a:pt x="870" y="726"/>
                      </a:lnTo>
                      <a:lnTo>
                        <a:pt x="864" y="718"/>
                      </a:lnTo>
                      <a:lnTo>
                        <a:pt x="858" y="726"/>
                      </a:lnTo>
                      <a:lnTo>
                        <a:pt x="850" y="732"/>
                      </a:lnTo>
                      <a:lnTo>
                        <a:pt x="844" y="732"/>
                      </a:lnTo>
                      <a:lnTo>
                        <a:pt x="844" y="746"/>
                      </a:lnTo>
                      <a:lnTo>
                        <a:pt x="838" y="758"/>
                      </a:lnTo>
                      <a:lnTo>
                        <a:pt x="832" y="758"/>
                      </a:lnTo>
                      <a:lnTo>
                        <a:pt x="826" y="766"/>
                      </a:lnTo>
                      <a:lnTo>
                        <a:pt x="826" y="772"/>
                      </a:lnTo>
                      <a:lnTo>
                        <a:pt x="818" y="778"/>
                      </a:lnTo>
                      <a:lnTo>
                        <a:pt x="812" y="778"/>
                      </a:lnTo>
                      <a:lnTo>
                        <a:pt x="800" y="772"/>
                      </a:lnTo>
                      <a:lnTo>
                        <a:pt x="794" y="766"/>
                      </a:lnTo>
                      <a:lnTo>
                        <a:pt x="786" y="766"/>
                      </a:lnTo>
                      <a:lnTo>
                        <a:pt x="774" y="752"/>
                      </a:lnTo>
                      <a:lnTo>
                        <a:pt x="762" y="738"/>
                      </a:lnTo>
                      <a:lnTo>
                        <a:pt x="748" y="738"/>
                      </a:lnTo>
                      <a:lnTo>
                        <a:pt x="730" y="732"/>
                      </a:lnTo>
                      <a:lnTo>
                        <a:pt x="724" y="732"/>
                      </a:lnTo>
                      <a:lnTo>
                        <a:pt x="716" y="732"/>
                      </a:lnTo>
                      <a:lnTo>
                        <a:pt x="710" y="732"/>
                      </a:lnTo>
                      <a:lnTo>
                        <a:pt x="704" y="732"/>
                      </a:lnTo>
                      <a:lnTo>
                        <a:pt x="690" y="732"/>
                      </a:lnTo>
                      <a:lnTo>
                        <a:pt x="684" y="738"/>
                      </a:lnTo>
                      <a:lnTo>
                        <a:pt x="678" y="746"/>
                      </a:lnTo>
                      <a:lnTo>
                        <a:pt x="672" y="752"/>
                      </a:lnTo>
                      <a:lnTo>
                        <a:pt x="672" y="758"/>
                      </a:lnTo>
                      <a:lnTo>
                        <a:pt x="666" y="758"/>
                      </a:lnTo>
                      <a:lnTo>
                        <a:pt x="652" y="758"/>
                      </a:lnTo>
                      <a:lnTo>
                        <a:pt x="632" y="752"/>
                      </a:lnTo>
                      <a:lnTo>
                        <a:pt x="620" y="758"/>
                      </a:lnTo>
                      <a:lnTo>
                        <a:pt x="614" y="758"/>
                      </a:lnTo>
                      <a:lnTo>
                        <a:pt x="608" y="778"/>
                      </a:lnTo>
                      <a:lnTo>
                        <a:pt x="608" y="784"/>
                      </a:lnTo>
                      <a:lnTo>
                        <a:pt x="614" y="784"/>
                      </a:lnTo>
                      <a:lnTo>
                        <a:pt x="608" y="792"/>
                      </a:lnTo>
                      <a:lnTo>
                        <a:pt x="608" y="798"/>
                      </a:lnTo>
                      <a:lnTo>
                        <a:pt x="602" y="804"/>
                      </a:lnTo>
                      <a:lnTo>
                        <a:pt x="596" y="804"/>
                      </a:lnTo>
                      <a:lnTo>
                        <a:pt x="576" y="810"/>
                      </a:lnTo>
                      <a:lnTo>
                        <a:pt x="570" y="810"/>
                      </a:lnTo>
                      <a:lnTo>
                        <a:pt x="564" y="810"/>
                      </a:lnTo>
                      <a:lnTo>
                        <a:pt x="544" y="798"/>
                      </a:lnTo>
                      <a:lnTo>
                        <a:pt x="538" y="792"/>
                      </a:lnTo>
                      <a:lnTo>
                        <a:pt x="530" y="792"/>
                      </a:lnTo>
                      <a:lnTo>
                        <a:pt x="498" y="798"/>
                      </a:lnTo>
                      <a:lnTo>
                        <a:pt x="492" y="798"/>
                      </a:lnTo>
                      <a:lnTo>
                        <a:pt x="486" y="792"/>
                      </a:lnTo>
                      <a:lnTo>
                        <a:pt x="480" y="792"/>
                      </a:lnTo>
                      <a:lnTo>
                        <a:pt x="454" y="792"/>
                      </a:lnTo>
                      <a:lnTo>
                        <a:pt x="436" y="798"/>
                      </a:lnTo>
                      <a:lnTo>
                        <a:pt x="428" y="804"/>
                      </a:lnTo>
                      <a:lnTo>
                        <a:pt x="422" y="810"/>
                      </a:lnTo>
                      <a:lnTo>
                        <a:pt x="410" y="818"/>
                      </a:lnTo>
                      <a:lnTo>
                        <a:pt x="402" y="824"/>
                      </a:lnTo>
                      <a:lnTo>
                        <a:pt x="396" y="836"/>
                      </a:lnTo>
                      <a:lnTo>
                        <a:pt x="390" y="836"/>
                      </a:lnTo>
                      <a:lnTo>
                        <a:pt x="378" y="830"/>
                      </a:lnTo>
                      <a:lnTo>
                        <a:pt x="364" y="824"/>
                      </a:lnTo>
                      <a:lnTo>
                        <a:pt x="352" y="824"/>
                      </a:lnTo>
                      <a:lnTo>
                        <a:pt x="344" y="824"/>
                      </a:lnTo>
                      <a:lnTo>
                        <a:pt x="338" y="824"/>
                      </a:lnTo>
                      <a:lnTo>
                        <a:pt x="334" y="824"/>
                      </a:lnTo>
                      <a:lnTo>
                        <a:pt x="314" y="824"/>
                      </a:lnTo>
                      <a:lnTo>
                        <a:pt x="288" y="824"/>
                      </a:lnTo>
                      <a:lnTo>
                        <a:pt x="276" y="830"/>
                      </a:lnTo>
                      <a:lnTo>
                        <a:pt x="268" y="830"/>
                      </a:lnTo>
                      <a:lnTo>
                        <a:pt x="256" y="836"/>
                      </a:lnTo>
                      <a:lnTo>
                        <a:pt x="250" y="844"/>
                      </a:lnTo>
                      <a:lnTo>
                        <a:pt x="242" y="844"/>
                      </a:lnTo>
                      <a:lnTo>
                        <a:pt x="242" y="836"/>
                      </a:lnTo>
                      <a:lnTo>
                        <a:pt x="236" y="836"/>
                      </a:lnTo>
                      <a:lnTo>
                        <a:pt x="236" y="824"/>
                      </a:lnTo>
                      <a:lnTo>
                        <a:pt x="236" y="818"/>
                      </a:lnTo>
                      <a:lnTo>
                        <a:pt x="230" y="818"/>
                      </a:lnTo>
                      <a:lnTo>
                        <a:pt x="224" y="818"/>
                      </a:lnTo>
                      <a:lnTo>
                        <a:pt x="218" y="818"/>
                      </a:lnTo>
                      <a:lnTo>
                        <a:pt x="210" y="824"/>
                      </a:lnTo>
                      <a:lnTo>
                        <a:pt x="198" y="836"/>
                      </a:lnTo>
                      <a:lnTo>
                        <a:pt x="172" y="844"/>
                      </a:lnTo>
                      <a:lnTo>
                        <a:pt x="172" y="850"/>
                      </a:lnTo>
                      <a:lnTo>
                        <a:pt x="172" y="856"/>
                      </a:lnTo>
                      <a:lnTo>
                        <a:pt x="148" y="856"/>
                      </a:lnTo>
                      <a:lnTo>
                        <a:pt x="140" y="850"/>
                      </a:lnTo>
                      <a:lnTo>
                        <a:pt x="134" y="844"/>
                      </a:lnTo>
                      <a:lnTo>
                        <a:pt x="134" y="830"/>
                      </a:lnTo>
                      <a:lnTo>
                        <a:pt x="140" y="830"/>
                      </a:lnTo>
                      <a:lnTo>
                        <a:pt x="140" y="824"/>
                      </a:lnTo>
                      <a:lnTo>
                        <a:pt x="140" y="818"/>
                      </a:lnTo>
                      <a:lnTo>
                        <a:pt x="134" y="810"/>
                      </a:lnTo>
                      <a:lnTo>
                        <a:pt x="128" y="810"/>
                      </a:lnTo>
                      <a:lnTo>
                        <a:pt x="114" y="810"/>
                      </a:lnTo>
                      <a:lnTo>
                        <a:pt x="108" y="804"/>
                      </a:lnTo>
                      <a:lnTo>
                        <a:pt x="102" y="798"/>
                      </a:lnTo>
                      <a:lnTo>
                        <a:pt x="96" y="784"/>
                      </a:lnTo>
                      <a:lnTo>
                        <a:pt x="90" y="778"/>
                      </a:lnTo>
                      <a:lnTo>
                        <a:pt x="82" y="778"/>
                      </a:lnTo>
                      <a:lnTo>
                        <a:pt x="76" y="778"/>
                      </a:lnTo>
                      <a:lnTo>
                        <a:pt x="70" y="778"/>
                      </a:lnTo>
                      <a:lnTo>
                        <a:pt x="70" y="772"/>
                      </a:lnTo>
                      <a:lnTo>
                        <a:pt x="76" y="772"/>
                      </a:lnTo>
                      <a:lnTo>
                        <a:pt x="76" y="766"/>
                      </a:lnTo>
                      <a:lnTo>
                        <a:pt x="82" y="758"/>
                      </a:lnTo>
                      <a:lnTo>
                        <a:pt x="82" y="752"/>
                      </a:lnTo>
                      <a:lnTo>
                        <a:pt x="82" y="738"/>
                      </a:lnTo>
                      <a:lnTo>
                        <a:pt x="76" y="738"/>
                      </a:lnTo>
                      <a:lnTo>
                        <a:pt x="70" y="746"/>
                      </a:lnTo>
                      <a:lnTo>
                        <a:pt x="64" y="746"/>
                      </a:lnTo>
                      <a:lnTo>
                        <a:pt x="58" y="746"/>
                      </a:lnTo>
                      <a:lnTo>
                        <a:pt x="58" y="738"/>
                      </a:lnTo>
                      <a:lnTo>
                        <a:pt x="50" y="738"/>
                      </a:lnTo>
                      <a:lnTo>
                        <a:pt x="44" y="732"/>
                      </a:lnTo>
                      <a:lnTo>
                        <a:pt x="32" y="738"/>
                      </a:lnTo>
                      <a:lnTo>
                        <a:pt x="26" y="738"/>
                      </a:lnTo>
                      <a:lnTo>
                        <a:pt x="20" y="738"/>
                      </a:lnTo>
                      <a:lnTo>
                        <a:pt x="12" y="738"/>
                      </a:lnTo>
                      <a:lnTo>
                        <a:pt x="0" y="738"/>
                      </a:lnTo>
                      <a:lnTo>
                        <a:pt x="0" y="732"/>
                      </a:lnTo>
                      <a:lnTo>
                        <a:pt x="6" y="718"/>
                      </a:lnTo>
                      <a:lnTo>
                        <a:pt x="12" y="712"/>
                      </a:lnTo>
                      <a:lnTo>
                        <a:pt x="26" y="712"/>
                      </a:lnTo>
                      <a:lnTo>
                        <a:pt x="26" y="706"/>
                      </a:lnTo>
                      <a:lnTo>
                        <a:pt x="32" y="706"/>
                      </a:lnTo>
                      <a:lnTo>
                        <a:pt x="38" y="706"/>
                      </a:lnTo>
                      <a:lnTo>
                        <a:pt x="38" y="700"/>
                      </a:lnTo>
                      <a:lnTo>
                        <a:pt x="44" y="700"/>
                      </a:lnTo>
                      <a:lnTo>
                        <a:pt x="50" y="686"/>
                      </a:lnTo>
                      <a:lnTo>
                        <a:pt x="58" y="674"/>
                      </a:lnTo>
                      <a:lnTo>
                        <a:pt x="58" y="668"/>
                      </a:lnTo>
                      <a:lnTo>
                        <a:pt x="64" y="654"/>
                      </a:lnTo>
                      <a:lnTo>
                        <a:pt x="70" y="648"/>
                      </a:lnTo>
                      <a:lnTo>
                        <a:pt x="70" y="642"/>
                      </a:lnTo>
                      <a:lnTo>
                        <a:pt x="76" y="642"/>
                      </a:lnTo>
                      <a:lnTo>
                        <a:pt x="82" y="648"/>
                      </a:lnTo>
                      <a:lnTo>
                        <a:pt x="90" y="648"/>
                      </a:lnTo>
                      <a:lnTo>
                        <a:pt x="96" y="654"/>
                      </a:lnTo>
                      <a:lnTo>
                        <a:pt x="96" y="648"/>
                      </a:lnTo>
                      <a:lnTo>
                        <a:pt x="96" y="642"/>
                      </a:lnTo>
                      <a:lnTo>
                        <a:pt x="102" y="642"/>
                      </a:lnTo>
                      <a:lnTo>
                        <a:pt x="108" y="648"/>
                      </a:lnTo>
                      <a:lnTo>
                        <a:pt x="114" y="654"/>
                      </a:lnTo>
                      <a:lnTo>
                        <a:pt x="128" y="648"/>
                      </a:lnTo>
                      <a:lnTo>
                        <a:pt x="140" y="654"/>
                      </a:lnTo>
                      <a:lnTo>
                        <a:pt x="140" y="648"/>
                      </a:lnTo>
                      <a:lnTo>
                        <a:pt x="148" y="648"/>
                      </a:lnTo>
                      <a:lnTo>
                        <a:pt x="154" y="642"/>
                      </a:lnTo>
                      <a:lnTo>
                        <a:pt x="160" y="642"/>
                      </a:lnTo>
                      <a:lnTo>
                        <a:pt x="166" y="634"/>
                      </a:lnTo>
                      <a:lnTo>
                        <a:pt x="172" y="634"/>
                      </a:lnTo>
                      <a:lnTo>
                        <a:pt x="180" y="634"/>
                      </a:lnTo>
                      <a:lnTo>
                        <a:pt x="186" y="634"/>
                      </a:lnTo>
                      <a:lnTo>
                        <a:pt x="192" y="634"/>
                      </a:lnTo>
                      <a:lnTo>
                        <a:pt x="198" y="642"/>
                      </a:lnTo>
                      <a:lnTo>
                        <a:pt x="204" y="642"/>
                      </a:lnTo>
                      <a:lnTo>
                        <a:pt x="210" y="642"/>
                      </a:lnTo>
                      <a:lnTo>
                        <a:pt x="218" y="654"/>
                      </a:lnTo>
                      <a:lnTo>
                        <a:pt x="224" y="668"/>
                      </a:lnTo>
                      <a:lnTo>
                        <a:pt x="236" y="680"/>
                      </a:lnTo>
                      <a:lnTo>
                        <a:pt x="250" y="694"/>
                      </a:lnTo>
                      <a:lnTo>
                        <a:pt x="268" y="700"/>
                      </a:lnTo>
                      <a:lnTo>
                        <a:pt x="288" y="706"/>
                      </a:lnTo>
                      <a:lnTo>
                        <a:pt x="326" y="700"/>
                      </a:lnTo>
                      <a:lnTo>
                        <a:pt x="344" y="694"/>
                      </a:lnTo>
                      <a:lnTo>
                        <a:pt x="378" y="686"/>
                      </a:lnTo>
                      <a:lnTo>
                        <a:pt x="390" y="680"/>
                      </a:lnTo>
                      <a:lnTo>
                        <a:pt x="396" y="680"/>
                      </a:lnTo>
                      <a:lnTo>
                        <a:pt x="410" y="680"/>
                      </a:lnTo>
                      <a:lnTo>
                        <a:pt x="428" y="680"/>
                      </a:lnTo>
                      <a:lnTo>
                        <a:pt x="454" y="686"/>
                      </a:lnTo>
                      <a:lnTo>
                        <a:pt x="486" y="686"/>
                      </a:lnTo>
                      <a:lnTo>
                        <a:pt x="506" y="686"/>
                      </a:lnTo>
                      <a:lnTo>
                        <a:pt x="506" y="680"/>
                      </a:lnTo>
                      <a:lnTo>
                        <a:pt x="506" y="674"/>
                      </a:lnTo>
                      <a:lnTo>
                        <a:pt x="512" y="668"/>
                      </a:lnTo>
                      <a:lnTo>
                        <a:pt x="518" y="654"/>
                      </a:lnTo>
                      <a:lnTo>
                        <a:pt x="518" y="642"/>
                      </a:lnTo>
                      <a:lnTo>
                        <a:pt x="518" y="634"/>
                      </a:lnTo>
                      <a:lnTo>
                        <a:pt x="518" y="628"/>
                      </a:lnTo>
                      <a:lnTo>
                        <a:pt x="518" y="620"/>
                      </a:lnTo>
                      <a:lnTo>
                        <a:pt x="518" y="608"/>
                      </a:lnTo>
                      <a:lnTo>
                        <a:pt x="518" y="602"/>
                      </a:lnTo>
                      <a:lnTo>
                        <a:pt x="518" y="594"/>
                      </a:lnTo>
                      <a:lnTo>
                        <a:pt x="518" y="588"/>
                      </a:lnTo>
                      <a:lnTo>
                        <a:pt x="512" y="582"/>
                      </a:lnTo>
                      <a:lnTo>
                        <a:pt x="512" y="568"/>
                      </a:lnTo>
                      <a:lnTo>
                        <a:pt x="506" y="550"/>
                      </a:lnTo>
                      <a:lnTo>
                        <a:pt x="498" y="542"/>
                      </a:lnTo>
                      <a:lnTo>
                        <a:pt x="498" y="530"/>
                      </a:lnTo>
                      <a:lnTo>
                        <a:pt x="492" y="524"/>
                      </a:lnTo>
                      <a:lnTo>
                        <a:pt x="486" y="510"/>
                      </a:lnTo>
                      <a:lnTo>
                        <a:pt x="486" y="496"/>
                      </a:lnTo>
                      <a:lnTo>
                        <a:pt x="480" y="490"/>
                      </a:lnTo>
                      <a:lnTo>
                        <a:pt x="480" y="484"/>
                      </a:lnTo>
                      <a:lnTo>
                        <a:pt x="480" y="478"/>
                      </a:lnTo>
                      <a:lnTo>
                        <a:pt x="474" y="470"/>
                      </a:lnTo>
                      <a:lnTo>
                        <a:pt x="468" y="458"/>
                      </a:lnTo>
                      <a:lnTo>
                        <a:pt x="468" y="444"/>
                      </a:lnTo>
                      <a:lnTo>
                        <a:pt x="468" y="432"/>
                      </a:lnTo>
                      <a:lnTo>
                        <a:pt x="474" y="432"/>
                      </a:lnTo>
                      <a:lnTo>
                        <a:pt x="474" y="438"/>
                      </a:lnTo>
                      <a:lnTo>
                        <a:pt x="480" y="438"/>
                      </a:lnTo>
                      <a:lnTo>
                        <a:pt x="492" y="444"/>
                      </a:lnTo>
                      <a:lnTo>
                        <a:pt x="506" y="458"/>
                      </a:lnTo>
                      <a:lnTo>
                        <a:pt x="512" y="464"/>
                      </a:lnTo>
                      <a:lnTo>
                        <a:pt x="524" y="478"/>
                      </a:lnTo>
                      <a:lnTo>
                        <a:pt x="530" y="478"/>
                      </a:lnTo>
                      <a:lnTo>
                        <a:pt x="538" y="484"/>
                      </a:lnTo>
                      <a:lnTo>
                        <a:pt x="544" y="490"/>
                      </a:lnTo>
                      <a:lnTo>
                        <a:pt x="556" y="490"/>
                      </a:lnTo>
                      <a:lnTo>
                        <a:pt x="564" y="496"/>
                      </a:lnTo>
                      <a:lnTo>
                        <a:pt x="570" y="496"/>
                      </a:lnTo>
                      <a:lnTo>
                        <a:pt x="582" y="490"/>
                      </a:lnTo>
                      <a:lnTo>
                        <a:pt x="596" y="484"/>
                      </a:lnTo>
                      <a:lnTo>
                        <a:pt x="614" y="470"/>
                      </a:lnTo>
                      <a:lnTo>
                        <a:pt x="620" y="458"/>
                      </a:lnTo>
                      <a:lnTo>
                        <a:pt x="628" y="452"/>
                      </a:lnTo>
                      <a:lnTo>
                        <a:pt x="628" y="444"/>
                      </a:lnTo>
                      <a:lnTo>
                        <a:pt x="628" y="438"/>
                      </a:lnTo>
                      <a:lnTo>
                        <a:pt x="646" y="418"/>
                      </a:lnTo>
                      <a:lnTo>
                        <a:pt x="658" y="412"/>
                      </a:lnTo>
                      <a:lnTo>
                        <a:pt x="666" y="404"/>
                      </a:lnTo>
                      <a:lnTo>
                        <a:pt x="672" y="398"/>
                      </a:lnTo>
                      <a:lnTo>
                        <a:pt x="684" y="392"/>
                      </a:lnTo>
                      <a:lnTo>
                        <a:pt x="690" y="386"/>
                      </a:lnTo>
                      <a:lnTo>
                        <a:pt x="698" y="372"/>
                      </a:lnTo>
                      <a:lnTo>
                        <a:pt x="704" y="366"/>
                      </a:lnTo>
                      <a:lnTo>
                        <a:pt x="704" y="360"/>
                      </a:lnTo>
                      <a:lnTo>
                        <a:pt x="710" y="352"/>
                      </a:lnTo>
                      <a:lnTo>
                        <a:pt x="704" y="346"/>
                      </a:lnTo>
                      <a:lnTo>
                        <a:pt x="704" y="340"/>
                      </a:lnTo>
                      <a:lnTo>
                        <a:pt x="690" y="328"/>
                      </a:lnTo>
                      <a:lnTo>
                        <a:pt x="684" y="328"/>
                      </a:lnTo>
                      <a:lnTo>
                        <a:pt x="684" y="334"/>
                      </a:lnTo>
                      <a:lnTo>
                        <a:pt x="684" y="340"/>
                      </a:lnTo>
                      <a:lnTo>
                        <a:pt x="678" y="346"/>
                      </a:lnTo>
                      <a:lnTo>
                        <a:pt x="672" y="346"/>
                      </a:lnTo>
                      <a:lnTo>
                        <a:pt x="672" y="340"/>
                      </a:lnTo>
                      <a:lnTo>
                        <a:pt x="666" y="334"/>
                      </a:lnTo>
                      <a:lnTo>
                        <a:pt x="652" y="328"/>
                      </a:lnTo>
                      <a:lnTo>
                        <a:pt x="646" y="320"/>
                      </a:lnTo>
                      <a:lnTo>
                        <a:pt x="640" y="320"/>
                      </a:lnTo>
                      <a:lnTo>
                        <a:pt x="640" y="314"/>
                      </a:lnTo>
                      <a:lnTo>
                        <a:pt x="632" y="294"/>
                      </a:lnTo>
                      <a:lnTo>
                        <a:pt x="632" y="274"/>
                      </a:lnTo>
                      <a:lnTo>
                        <a:pt x="632" y="262"/>
                      </a:lnTo>
                      <a:lnTo>
                        <a:pt x="632" y="254"/>
                      </a:lnTo>
                      <a:lnTo>
                        <a:pt x="640" y="254"/>
                      </a:lnTo>
                      <a:lnTo>
                        <a:pt x="646" y="254"/>
                      </a:lnTo>
                      <a:lnTo>
                        <a:pt x="652" y="248"/>
                      </a:lnTo>
                      <a:lnTo>
                        <a:pt x="658" y="248"/>
                      </a:lnTo>
                      <a:lnTo>
                        <a:pt x="658" y="242"/>
                      </a:lnTo>
                      <a:lnTo>
                        <a:pt x="658" y="228"/>
                      </a:lnTo>
                      <a:lnTo>
                        <a:pt x="666" y="222"/>
                      </a:lnTo>
                      <a:lnTo>
                        <a:pt x="666" y="216"/>
                      </a:lnTo>
                      <a:lnTo>
                        <a:pt x="666" y="210"/>
                      </a:lnTo>
                      <a:lnTo>
                        <a:pt x="658" y="202"/>
                      </a:lnTo>
                      <a:lnTo>
                        <a:pt x="666" y="196"/>
                      </a:lnTo>
                      <a:lnTo>
                        <a:pt x="672" y="196"/>
                      </a:lnTo>
                      <a:lnTo>
                        <a:pt x="678" y="190"/>
                      </a:lnTo>
                      <a:lnTo>
                        <a:pt x="678" y="170"/>
                      </a:lnTo>
                      <a:lnTo>
                        <a:pt x="672" y="150"/>
                      </a:lnTo>
                      <a:lnTo>
                        <a:pt x="672" y="138"/>
                      </a:lnTo>
                      <a:lnTo>
                        <a:pt x="666" y="130"/>
                      </a:lnTo>
                      <a:lnTo>
                        <a:pt x="658" y="130"/>
                      </a:lnTo>
                      <a:lnTo>
                        <a:pt x="652" y="124"/>
                      </a:lnTo>
                      <a:lnTo>
                        <a:pt x="646" y="124"/>
                      </a:lnTo>
                      <a:lnTo>
                        <a:pt x="646" y="118"/>
                      </a:lnTo>
                      <a:lnTo>
                        <a:pt x="640" y="118"/>
                      </a:lnTo>
                      <a:lnTo>
                        <a:pt x="632" y="124"/>
                      </a:lnTo>
                      <a:lnTo>
                        <a:pt x="628" y="124"/>
                      </a:lnTo>
                      <a:lnTo>
                        <a:pt x="620" y="124"/>
                      </a:lnTo>
                      <a:lnTo>
                        <a:pt x="620" y="118"/>
                      </a:lnTo>
                      <a:lnTo>
                        <a:pt x="620" y="112"/>
                      </a:lnTo>
                      <a:lnTo>
                        <a:pt x="620" y="104"/>
                      </a:lnTo>
                      <a:lnTo>
                        <a:pt x="614" y="98"/>
                      </a:lnTo>
                      <a:lnTo>
                        <a:pt x="608" y="92"/>
                      </a:lnTo>
                      <a:lnTo>
                        <a:pt x="608" y="86"/>
                      </a:lnTo>
                      <a:lnTo>
                        <a:pt x="602" y="86"/>
                      </a:lnTo>
                      <a:lnTo>
                        <a:pt x="596" y="86"/>
                      </a:lnTo>
                      <a:lnTo>
                        <a:pt x="596" y="98"/>
                      </a:lnTo>
                      <a:lnTo>
                        <a:pt x="588" y="112"/>
                      </a:lnTo>
                      <a:lnTo>
                        <a:pt x="582" y="112"/>
                      </a:lnTo>
                      <a:lnTo>
                        <a:pt x="576" y="118"/>
                      </a:lnTo>
                      <a:lnTo>
                        <a:pt x="570" y="124"/>
                      </a:lnTo>
                      <a:lnTo>
                        <a:pt x="570" y="130"/>
                      </a:lnTo>
                      <a:lnTo>
                        <a:pt x="564" y="130"/>
                      </a:lnTo>
                      <a:lnTo>
                        <a:pt x="556" y="124"/>
                      </a:lnTo>
                      <a:lnTo>
                        <a:pt x="550" y="118"/>
                      </a:lnTo>
                      <a:lnTo>
                        <a:pt x="544" y="112"/>
                      </a:lnTo>
                      <a:lnTo>
                        <a:pt x="544" y="98"/>
                      </a:lnTo>
                      <a:lnTo>
                        <a:pt x="556" y="92"/>
                      </a:lnTo>
                      <a:lnTo>
                        <a:pt x="576" y="92"/>
                      </a:lnTo>
                      <a:lnTo>
                        <a:pt x="576" y="86"/>
                      </a:lnTo>
                      <a:lnTo>
                        <a:pt x="576" y="38"/>
                      </a:lnTo>
                      <a:lnTo>
                        <a:pt x="582" y="32"/>
                      </a:lnTo>
                      <a:lnTo>
                        <a:pt x="588" y="26"/>
                      </a:lnTo>
                      <a:lnTo>
                        <a:pt x="602" y="12"/>
                      </a:lnTo>
                      <a:lnTo>
                        <a:pt x="614" y="6"/>
                      </a:lnTo>
                      <a:lnTo>
                        <a:pt x="628" y="0"/>
                      </a:lnTo>
                      <a:lnTo>
                        <a:pt x="716" y="46"/>
                      </a:lnTo>
                      <a:lnTo>
                        <a:pt x="806" y="170"/>
                      </a:lnTo>
                      <a:lnTo>
                        <a:pt x="928" y="242"/>
                      </a:lnTo>
                      <a:lnTo>
                        <a:pt x="1094" y="268"/>
                      </a:lnTo>
                      <a:lnTo>
                        <a:pt x="1204" y="328"/>
                      </a:lnTo>
                      <a:lnTo>
                        <a:pt x="1266" y="372"/>
                      </a:lnTo>
                      <a:lnTo>
                        <a:pt x="1254" y="372"/>
                      </a:lnTo>
                      <a:lnTo>
                        <a:pt x="1248" y="378"/>
                      </a:lnTo>
                      <a:lnTo>
                        <a:pt x="1242" y="378"/>
                      </a:lnTo>
                      <a:lnTo>
                        <a:pt x="1234" y="378"/>
                      </a:lnTo>
                      <a:lnTo>
                        <a:pt x="1228" y="372"/>
                      </a:lnTo>
                      <a:lnTo>
                        <a:pt x="1222" y="372"/>
                      </a:lnTo>
                      <a:lnTo>
                        <a:pt x="1222" y="378"/>
                      </a:lnTo>
                      <a:lnTo>
                        <a:pt x="1210" y="386"/>
                      </a:lnTo>
                      <a:lnTo>
                        <a:pt x="1204" y="386"/>
                      </a:lnTo>
                      <a:lnTo>
                        <a:pt x="1196" y="392"/>
                      </a:lnTo>
                      <a:lnTo>
                        <a:pt x="1190" y="398"/>
                      </a:lnTo>
                      <a:lnTo>
                        <a:pt x="1184" y="412"/>
                      </a:lnTo>
                      <a:lnTo>
                        <a:pt x="1164" y="426"/>
                      </a:lnTo>
                      <a:lnTo>
                        <a:pt x="1164" y="432"/>
                      </a:lnTo>
                      <a:lnTo>
                        <a:pt x="1164" y="438"/>
                      </a:lnTo>
                      <a:lnTo>
                        <a:pt x="1164" y="444"/>
                      </a:lnTo>
                      <a:lnTo>
                        <a:pt x="1190" y="464"/>
                      </a:lnTo>
                      <a:lnTo>
                        <a:pt x="1196" y="478"/>
                      </a:lnTo>
                      <a:lnTo>
                        <a:pt x="1210" y="484"/>
                      </a:lnTo>
                      <a:lnTo>
                        <a:pt x="1216" y="490"/>
                      </a:lnTo>
                      <a:lnTo>
                        <a:pt x="1222" y="490"/>
                      </a:lnTo>
                      <a:lnTo>
                        <a:pt x="1228" y="496"/>
                      </a:lnTo>
                      <a:lnTo>
                        <a:pt x="1254" y="516"/>
                      </a:lnTo>
                      <a:lnTo>
                        <a:pt x="1266" y="524"/>
                      </a:lnTo>
                      <a:lnTo>
                        <a:pt x="1274" y="524"/>
                      </a:lnTo>
                      <a:lnTo>
                        <a:pt x="1280" y="524"/>
                      </a:lnTo>
                      <a:lnTo>
                        <a:pt x="1292" y="516"/>
                      </a:lnTo>
                      <a:lnTo>
                        <a:pt x="1298" y="516"/>
                      </a:lnTo>
                      <a:lnTo>
                        <a:pt x="1298" y="524"/>
                      </a:lnTo>
                      <a:lnTo>
                        <a:pt x="1292" y="536"/>
                      </a:lnTo>
                      <a:lnTo>
                        <a:pt x="1286" y="536"/>
                      </a:lnTo>
                      <a:lnTo>
                        <a:pt x="1280" y="542"/>
                      </a:lnTo>
                      <a:lnTo>
                        <a:pt x="1274" y="556"/>
                      </a:lnTo>
                      <a:lnTo>
                        <a:pt x="1274" y="562"/>
                      </a:lnTo>
                      <a:lnTo>
                        <a:pt x="1266" y="568"/>
                      </a:lnTo>
                      <a:lnTo>
                        <a:pt x="1260" y="568"/>
                      </a:lnTo>
                      <a:lnTo>
                        <a:pt x="1254" y="568"/>
                      </a:lnTo>
                      <a:lnTo>
                        <a:pt x="1242" y="562"/>
                      </a:lnTo>
                      <a:lnTo>
                        <a:pt x="1222" y="556"/>
                      </a:lnTo>
                      <a:lnTo>
                        <a:pt x="1216" y="556"/>
                      </a:lnTo>
                      <a:lnTo>
                        <a:pt x="1204" y="556"/>
                      </a:lnTo>
                      <a:lnTo>
                        <a:pt x="1190" y="562"/>
                      </a:lnTo>
                      <a:lnTo>
                        <a:pt x="1178" y="568"/>
                      </a:lnTo>
                      <a:lnTo>
                        <a:pt x="1164" y="568"/>
                      </a:lnTo>
                      <a:lnTo>
                        <a:pt x="1146" y="576"/>
                      </a:lnTo>
                      <a:lnTo>
                        <a:pt x="1146" y="582"/>
                      </a:lnTo>
                      <a:lnTo>
                        <a:pt x="1126" y="588"/>
                      </a:lnTo>
                      <a:lnTo>
                        <a:pt x="1114" y="594"/>
                      </a:lnTo>
                      <a:lnTo>
                        <a:pt x="1106" y="602"/>
                      </a:lnTo>
                      <a:lnTo>
                        <a:pt x="1100" y="608"/>
                      </a:lnTo>
                      <a:lnTo>
                        <a:pt x="1094" y="620"/>
                      </a:lnTo>
                      <a:lnTo>
                        <a:pt x="1094" y="6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4" name="Freeform 559"/>
                <p:cNvSpPr>
                  <a:spLocks/>
                </p:cNvSpPr>
                <p:nvPr/>
              </p:nvSpPr>
              <p:spPr bwMode="auto">
                <a:xfrm>
                  <a:off x="1184" y="624"/>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5" name="Freeform 560"/>
                <p:cNvSpPr>
                  <a:spLocks/>
                </p:cNvSpPr>
                <p:nvPr/>
              </p:nvSpPr>
              <p:spPr bwMode="auto">
                <a:xfrm>
                  <a:off x="1158" y="1874"/>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7266" name="Line 561"/>
            <p:cNvSpPr>
              <a:spLocks noChangeShapeType="1"/>
            </p:cNvSpPr>
            <p:nvPr/>
          </p:nvSpPr>
          <p:spPr bwMode="auto">
            <a:xfrm flipV="1">
              <a:off x="1920" y="224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7" name="Freeform 562"/>
            <p:cNvSpPr>
              <a:spLocks/>
            </p:cNvSpPr>
            <p:nvPr/>
          </p:nvSpPr>
          <p:spPr bwMode="auto">
            <a:xfrm>
              <a:off x="1920" y="2234"/>
              <a:ext cx="26" cy="26"/>
            </a:xfrm>
            <a:custGeom>
              <a:avLst/>
              <a:gdLst>
                <a:gd name="T0" fmla="*/ 12 w 26"/>
                <a:gd name="T1" fmla="*/ 26 h 26"/>
                <a:gd name="T2" fmla="*/ 6 w 26"/>
                <a:gd name="T3" fmla="*/ 26 h 26"/>
                <a:gd name="T4" fmla="*/ 6 w 26"/>
                <a:gd name="T5" fmla="*/ 20 h 26"/>
                <a:gd name="T6" fmla="*/ 0 w 26"/>
                <a:gd name="T7" fmla="*/ 20 h 26"/>
                <a:gd name="T8" fmla="*/ 0 w 26"/>
                <a:gd name="T9" fmla="*/ 14 h 26"/>
                <a:gd name="T10" fmla="*/ 0 w 26"/>
                <a:gd name="T11" fmla="*/ 6 h 26"/>
                <a:gd name="T12" fmla="*/ 0 w 26"/>
                <a:gd name="T13" fmla="*/ 0 h 26"/>
                <a:gd name="T14" fmla="*/ 6 w 26"/>
                <a:gd name="T15" fmla="*/ 0 h 26"/>
                <a:gd name="T16" fmla="*/ 12 w 26"/>
                <a:gd name="T17" fmla="*/ 0 h 26"/>
                <a:gd name="T18" fmla="*/ 20 w 26"/>
                <a:gd name="T19" fmla="*/ 0 h 26"/>
                <a:gd name="T20" fmla="*/ 20 w 26"/>
                <a:gd name="T21" fmla="*/ 6 h 26"/>
                <a:gd name="T22" fmla="*/ 26 w 26"/>
                <a:gd name="T23" fmla="*/ 6 h 26"/>
                <a:gd name="T24" fmla="*/ 26 w 26"/>
                <a:gd name="T25" fmla="*/ 14 h 26"/>
                <a:gd name="T26" fmla="*/ 26 w 26"/>
                <a:gd name="T27" fmla="*/ 20 h 26"/>
                <a:gd name="T28" fmla="*/ 20 w 26"/>
                <a:gd name="T29" fmla="*/ 20 h 26"/>
                <a:gd name="T30" fmla="*/ 20 w 26"/>
                <a:gd name="T31" fmla="*/ 26 h 26"/>
                <a:gd name="T32" fmla="*/ 12 w 2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12" y="26"/>
                  </a:moveTo>
                  <a:lnTo>
                    <a:pt x="6" y="26"/>
                  </a:lnTo>
                  <a:lnTo>
                    <a:pt x="6" y="20"/>
                  </a:lnTo>
                  <a:lnTo>
                    <a:pt x="0" y="20"/>
                  </a:lnTo>
                  <a:lnTo>
                    <a:pt x="0" y="14"/>
                  </a:lnTo>
                  <a:lnTo>
                    <a:pt x="0" y="6"/>
                  </a:lnTo>
                  <a:lnTo>
                    <a:pt x="0" y="0"/>
                  </a:lnTo>
                  <a:lnTo>
                    <a:pt x="6" y="0"/>
                  </a:lnTo>
                  <a:lnTo>
                    <a:pt x="12" y="0"/>
                  </a:lnTo>
                  <a:lnTo>
                    <a:pt x="20" y="0"/>
                  </a:lnTo>
                  <a:lnTo>
                    <a:pt x="20" y="6"/>
                  </a:lnTo>
                  <a:lnTo>
                    <a:pt x="26" y="6"/>
                  </a:lnTo>
                  <a:lnTo>
                    <a:pt x="26" y="14"/>
                  </a:lnTo>
                  <a:lnTo>
                    <a:pt x="26" y="20"/>
                  </a:lnTo>
                  <a:lnTo>
                    <a:pt x="20" y="20"/>
                  </a:lnTo>
                  <a:lnTo>
                    <a:pt x="20" y="26"/>
                  </a:lnTo>
                  <a:lnTo>
                    <a:pt x="12"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8" name="Freeform 563"/>
            <p:cNvSpPr>
              <a:spLocks/>
            </p:cNvSpPr>
            <p:nvPr/>
          </p:nvSpPr>
          <p:spPr bwMode="auto">
            <a:xfrm>
              <a:off x="1228" y="2254"/>
              <a:ext cx="6" cy="6"/>
            </a:xfrm>
            <a:custGeom>
              <a:avLst/>
              <a:gdLst>
                <a:gd name="T0" fmla="*/ 0 w 6"/>
                <a:gd name="T1" fmla="*/ 6 h 6"/>
                <a:gd name="T2" fmla="*/ 0 w 6"/>
                <a:gd name="T3" fmla="*/ 0 h 6"/>
                <a:gd name="T4" fmla="*/ 6 w 6"/>
                <a:gd name="T5" fmla="*/ 6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9" name="Line 564"/>
            <p:cNvSpPr>
              <a:spLocks noChangeShapeType="1"/>
            </p:cNvSpPr>
            <p:nvPr/>
          </p:nvSpPr>
          <p:spPr bwMode="auto">
            <a:xfrm>
              <a:off x="3482" y="102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0" name="Freeform 565"/>
            <p:cNvSpPr>
              <a:spLocks/>
            </p:cNvSpPr>
            <p:nvPr/>
          </p:nvSpPr>
          <p:spPr bwMode="auto">
            <a:xfrm>
              <a:off x="3476" y="1018"/>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1" name="Line 566"/>
            <p:cNvSpPr>
              <a:spLocks noChangeShapeType="1"/>
            </p:cNvSpPr>
            <p:nvPr/>
          </p:nvSpPr>
          <p:spPr bwMode="auto">
            <a:xfrm>
              <a:off x="954" y="1410"/>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2" name="Rectangle 567"/>
            <p:cNvSpPr>
              <a:spLocks noChangeArrowheads="1"/>
            </p:cNvSpPr>
            <p:nvPr/>
          </p:nvSpPr>
          <p:spPr bwMode="auto">
            <a:xfrm>
              <a:off x="954" y="14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73" name="Line 568"/>
            <p:cNvSpPr>
              <a:spLocks noChangeShapeType="1"/>
            </p:cNvSpPr>
            <p:nvPr/>
          </p:nvSpPr>
          <p:spPr bwMode="auto">
            <a:xfrm flipV="1">
              <a:off x="2726" y="162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4" name="Line 569"/>
            <p:cNvSpPr>
              <a:spLocks noChangeShapeType="1"/>
            </p:cNvSpPr>
            <p:nvPr/>
          </p:nvSpPr>
          <p:spPr bwMode="auto">
            <a:xfrm flipV="1">
              <a:off x="2726" y="1600"/>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5" name="Line 570"/>
            <p:cNvSpPr>
              <a:spLocks noChangeShapeType="1"/>
            </p:cNvSpPr>
            <p:nvPr/>
          </p:nvSpPr>
          <p:spPr bwMode="auto">
            <a:xfrm flipV="1">
              <a:off x="2824" y="1560"/>
              <a:ext cx="4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6" name="Line 571"/>
            <p:cNvSpPr>
              <a:spLocks noChangeShapeType="1"/>
            </p:cNvSpPr>
            <p:nvPr/>
          </p:nvSpPr>
          <p:spPr bwMode="auto">
            <a:xfrm flipV="1">
              <a:off x="2720" y="1546"/>
              <a:ext cx="224"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7" name="Line 572"/>
            <p:cNvSpPr>
              <a:spLocks noChangeShapeType="1"/>
            </p:cNvSpPr>
            <p:nvPr/>
          </p:nvSpPr>
          <p:spPr bwMode="auto">
            <a:xfrm flipV="1">
              <a:off x="2682" y="1560"/>
              <a:ext cx="282"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8" name="Line 573"/>
            <p:cNvSpPr>
              <a:spLocks noChangeShapeType="1"/>
            </p:cNvSpPr>
            <p:nvPr/>
          </p:nvSpPr>
          <p:spPr bwMode="auto">
            <a:xfrm flipV="1">
              <a:off x="2682" y="1572"/>
              <a:ext cx="294"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9" name="Line 574"/>
            <p:cNvSpPr>
              <a:spLocks noChangeShapeType="1"/>
            </p:cNvSpPr>
            <p:nvPr/>
          </p:nvSpPr>
          <p:spPr bwMode="auto">
            <a:xfrm flipV="1">
              <a:off x="2420" y="1880"/>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0" name="Line 575"/>
            <p:cNvSpPr>
              <a:spLocks noChangeShapeType="1"/>
            </p:cNvSpPr>
            <p:nvPr/>
          </p:nvSpPr>
          <p:spPr bwMode="auto">
            <a:xfrm flipV="1">
              <a:off x="2670" y="1594"/>
              <a:ext cx="318"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1" name="Line 576"/>
            <p:cNvSpPr>
              <a:spLocks noChangeShapeType="1"/>
            </p:cNvSpPr>
            <p:nvPr/>
          </p:nvSpPr>
          <p:spPr bwMode="auto">
            <a:xfrm flipV="1">
              <a:off x="2426" y="1874"/>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2" name="Line 577"/>
            <p:cNvSpPr>
              <a:spLocks noChangeShapeType="1"/>
            </p:cNvSpPr>
            <p:nvPr/>
          </p:nvSpPr>
          <p:spPr bwMode="auto">
            <a:xfrm flipV="1">
              <a:off x="2598" y="1836"/>
              <a:ext cx="26"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3" name="Line 578"/>
            <p:cNvSpPr>
              <a:spLocks noChangeShapeType="1"/>
            </p:cNvSpPr>
            <p:nvPr/>
          </p:nvSpPr>
          <p:spPr bwMode="auto">
            <a:xfrm flipV="1">
              <a:off x="2650" y="1612"/>
              <a:ext cx="350"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4" name="Line 579"/>
            <p:cNvSpPr>
              <a:spLocks noChangeShapeType="1"/>
            </p:cNvSpPr>
            <p:nvPr/>
          </p:nvSpPr>
          <p:spPr bwMode="auto">
            <a:xfrm flipV="1">
              <a:off x="2432" y="1626"/>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5" name="Line 580"/>
            <p:cNvSpPr>
              <a:spLocks noChangeShapeType="1"/>
            </p:cNvSpPr>
            <p:nvPr/>
          </p:nvSpPr>
          <p:spPr bwMode="auto">
            <a:xfrm flipV="1">
              <a:off x="2438" y="1638"/>
              <a:ext cx="602"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6" name="Line 581"/>
            <p:cNvSpPr>
              <a:spLocks noChangeShapeType="1"/>
            </p:cNvSpPr>
            <p:nvPr/>
          </p:nvSpPr>
          <p:spPr bwMode="auto">
            <a:xfrm flipV="1">
              <a:off x="2452" y="1652"/>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7" name="Line 582"/>
            <p:cNvSpPr>
              <a:spLocks noChangeShapeType="1"/>
            </p:cNvSpPr>
            <p:nvPr/>
          </p:nvSpPr>
          <p:spPr bwMode="auto">
            <a:xfrm flipV="1">
              <a:off x="2470" y="1664"/>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8" name="Line 583"/>
            <p:cNvSpPr>
              <a:spLocks noChangeShapeType="1"/>
            </p:cNvSpPr>
            <p:nvPr/>
          </p:nvSpPr>
          <p:spPr bwMode="auto">
            <a:xfrm flipV="1">
              <a:off x="2484" y="1672"/>
              <a:ext cx="626" cy="3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9" name="Line 584"/>
            <p:cNvSpPr>
              <a:spLocks noChangeShapeType="1"/>
            </p:cNvSpPr>
            <p:nvPr/>
          </p:nvSpPr>
          <p:spPr bwMode="auto">
            <a:xfrm flipV="1">
              <a:off x="2496" y="1698"/>
              <a:ext cx="620" cy="3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0" name="Line 585"/>
            <p:cNvSpPr>
              <a:spLocks noChangeShapeType="1"/>
            </p:cNvSpPr>
            <p:nvPr/>
          </p:nvSpPr>
          <p:spPr bwMode="auto">
            <a:xfrm flipV="1">
              <a:off x="2504" y="1724"/>
              <a:ext cx="612"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1" name="Line 586"/>
            <p:cNvSpPr>
              <a:spLocks noChangeShapeType="1"/>
            </p:cNvSpPr>
            <p:nvPr/>
          </p:nvSpPr>
          <p:spPr bwMode="auto">
            <a:xfrm flipV="1">
              <a:off x="2510" y="1750"/>
              <a:ext cx="606" cy="3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2" name="Line 587"/>
            <p:cNvSpPr>
              <a:spLocks noChangeShapeType="1"/>
            </p:cNvSpPr>
            <p:nvPr/>
          </p:nvSpPr>
          <p:spPr bwMode="auto">
            <a:xfrm flipV="1">
              <a:off x="2516" y="1788"/>
              <a:ext cx="568"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3" name="Line 588"/>
            <p:cNvSpPr>
              <a:spLocks noChangeShapeType="1"/>
            </p:cNvSpPr>
            <p:nvPr/>
          </p:nvSpPr>
          <p:spPr bwMode="auto">
            <a:xfrm flipV="1">
              <a:off x="2536" y="1822"/>
              <a:ext cx="542" cy="3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4" name="Line 589"/>
            <p:cNvSpPr>
              <a:spLocks noChangeShapeType="1"/>
            </p:cNvSpPr>
            <p:nvPr/>
          </p:nvSpPr>
          <p:spPr bwMode="auto">
            <a:xfrm flipV="1">
              <a:off x="2536" y="2044"/>
              <a:ext cx="20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5" name="Line 590"/>
            <p:cNvSpPr>
              <a:spLocks noChangeShapeType="1"/>
            </p:cNvSpPr>
            <p:nvPr/>
          </p:nvSpPr>
          <p:spPr bwMode="auto">
            <a:xfrm flipV="1">
              <a:off x="2752" y="1860"/>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6" name="Line 591"/>
            <p:cNvSpPr>
              <a:spLocks noChangeShapeType="1"/>
            </p:cNvSpPr>
            <p:nvPr/>
          </p:nvSpPr>
          <p:spPr bwMode="auto">
            <a:xfrm flipV="1">
              <a:off x="2632" y="1886"/>
              <a:ext cx="420" cy="2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7" name="Line 592"/>
            <p:cNvSpPr>
              <a:spLocks noChangeShapeType="1"/>
            </p:cNvSpPr>
            <p:nvPr/>
          </p:nvSpPr>
          <p:spPr bwMode="auto">
            <a:xfrm flipV="1">
              <a:off x="2720" y="1900"/>
              <a:ext cx="346"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8" name="Line 593"/>
            <p:cNvSpPr>
              <a:spLocks noChangeShapeType="1"/>
            </p:cNvSpPr>
            <p:nvPr/>
          </p:nvSpPr>
          <p:spPr bwMode="auto">
            <a:xfrm flipV="1">
              <a:off x="2758" y="2096"/>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9" name="Line 594"/>
            <p:cNvSpPr>
              <a:spLocks noChangeShapeType="1"/>
            </p:cNvSpPr>
            <p:nvPr/>
          </p:nvSpPr>
          <p:spPr bwMode="auto">
            <a:xfrm flipV="1">
              <a:off x="2804" y="1906"/>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0" name="Line 595"/>
            <p:cNvSpPr>
              <a:spLocks noChangeShapeType="1"/>
            </p:cNvSpPr>
            <p:nvPr/>
          </p:nvSpPr>
          <p:spPr bwMode="auto">
            <a:xfrm flipV="1">
              <a:off x="2752" y="1920"/>
              <a:ext cx="372"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1" name="Line 596"/>
            <p:cNvSpPr>
              <a:spLocks noChangeShapeType="1"/>
            </p:cNvSpPr>
            <p:nvPr/>
          </p:nvSpPr>
          <p:spPr bwMode="auto">
            <a:xfrm flipV="1">
              <a:off x="2766" y="1926"/>
              <a:ext cx="388" cy="2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2" name="Line 597"/>
            <p:cNvSpPr>
              <a:spLocks noChangeShapeType="1"/>
            </p:cNvSpPr>
            <p:nvPr/>
          </p:nvSpPr>
          <p:spPr bwMode="auto">
            <a:xfrm flipV="1">
              <a:off x="2816" y="1934"/>
              <a:ext cx="358"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3" name="Line 598"/>
            <p:cNvSpPr>
              <a:spLocks noChangeShapeType="1"/>
            </p:cNvSpPr>
            <p:nvPr/>
          </p:nvSpPr>
          <p:spPr bwMode="auto">
            <a:xfrm flipV="1">
              <a:off x="2854" y="1934"/>
              <a:ext cx="372"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4" name="Line 599"/>
            <p:cNvSpPr>
              <a:spLocks noChangeShapeType="1"/>
            </p:cNvSpPr>
            <p:nvPr/>
          </p:nvSpPr>
          <p:spPr bwMode="auto">
            <a:xfrm flipV="1">
              <a:off x="2894" y="1940"/>
              <a:ext cx="364"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5" name="Line 600"/>
            <p:cNvSpPr>
              <a:spLocks noChangeShapeType="1"/>
            </p:cNvSpPr>
            <p:nvPr/>
          </p:nvSpPr>
          <p:spPr bwMode="auto">
            <a:xfrm flipV="1">
              <a:off x="2926" y="1946"/>
              <a:ext cx="356"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6" name="Line 601"/>
            <p:cNvSpPr>
              <a:spLocks noChangeShapeType="1"/>
            </p:cNvSpPr>
            <p:nvPr/>
          </p:nvSpPr>
          <p:spPr bwMode="auto">
            <a:xfrm flipV="1">
              <a:off x="2952" y="1946"/>
              <a:ext cx="376"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7" name="Line 602"/>
            <p:cNvSpPr>
              <a:spLocks noChangeShapeType="1"/>
            </p:cNvSpPr>
            <p:nvPr/>
          </p:nvSpPr>
          <p:spPr bwMode="auto">
            <a:xfrm flipV="1">
              <a:off x="2984" y="1960"/>
              <a:ext cx="362" cy="2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8" name="Line 603"/>
            <p:cNvSpPr>
              <a:spLocks noChangeShapeType="1"/>
            </p:cNvSpPr>
            <p:nvPr/>
          </p:nvSpPr>
          <p:spPr bwMode="auto">
            <a:xfrm flipV="1">
              <a:off x="3002" y="1978"/>
              <a:ext cx="358"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9" name="Line 604"/>
            <p:cNvSpPr>
              <a:spLocks noChangeShapeType="1"/>
            </p:cNvSpPr>
            <p:nvPr/>
          </p:nvSpPr>
          <p:spPr bwMode="auto">
            <a:xfrm flipV="1">
              <a:off x="3028" y="1998"/>
              <a:ext cx="338"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0" name="Line 605"/>
            <p:cNvSpPr>
              <a:spLocks noChangeShapeType="1"/>
            </p:cNvSpPr>
            <p:nvPr/>
          </p:nvSpPr>
          <p:spPr bwMode="auto">
            <a:xfrm flipV="1">
              <a:off x="3060" y="2024"/>
              <a:ext cx="306" cy="1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1" name="Line 606"/>
            <p:cNvSpPr>
              <a:spLocks noChangeShapeType="1"/>
            </p:cNvSpPr>
            <p:nvPr/>
          </p:nvSpPr>
          <p:spPr bwMode="auto">
            <a:xfrm flipV="1">
              <a:off x="3086" y="2050"/>
              <a:ext cx="280"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2" name="Line 607"/>
            <p:cNvSpPr>
              <a:spLocks noChangeShapeType="1"/>
            </p:cNvSpPr>
            <p:nvPr/>
          </p:nvSpPr>
          <p:spPr bwMode="auto">
            <a:xfrm flipV="1">
              <a:off x="3112" y="2070"/>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3" name="Line 608"/>
            <p:cNvSpPr>
              <a:spLocks noChangeShapeType="1"/>
            </p:cNvSpPr>
            <p:nvPr/>
          </p:nvSpPr>
          <p:spPr bwMode="auto">
            <a:xfrm flipV="1">
              <a:off x="3142" y="2090"/>
              <a:ext cx="244"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4" name="Line 609"/>
            <p:cNvSpPr>
              <a:spLocks noChangeShapeType="1"/>
            </p:cNvSpPr>
            <p:nvPr/>
          </p:nvSpPr>
          <p:spPr bwMode="auto">
            <a:xfrm flipV="1">
              <a:off x="3174" y="211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5" name="Line 610"/>
            <p:cNvSpPr>
              <a:spLocks noChangeShapeType="1"/>
            </p:cNvSpPr>
            <p:nvPr/>
          </p:nvSpPr>
          <p:spPr bwMode="auto">
            <a:xfrm flipV="1">
              <a:off x="3208" y="2128"/>
              <a:ext cx="196"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6" name="Line 611"/>
            <p:cNvSpPr>
              <a:spLocks noChangeShapeType="1"/>
            </p:cNvSpPr>
            <p:nvPr/>
          </p:nvSpPr>
          <p:spPr bwMode="auto">
            <a:xfrm flipV="1">
              <a:off x="3240" y="2150"/>
              <a:ext cx="172"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7" name="Line 612"/>
            <p:cNvSpPr>
              <a:spLocks noChangeShapeType="1"/>
            </p:cNvSpPr>
            <p:nvPr/>
          </p:nvSpPr>
          <p:spPr bwMode="auto">
            <a:xfrm flipV="1">
              <a:off x="3278" y="2168"/>
              <a:ext cx="14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8" name="Line 613"/>
            <p:cNvSpPr>
              <a:spLocks noChangeShapeType="1"/>
            </p:cNvSpPr>
            <p:nvPr/>
          </p:nvSpPr>
          <p:spPr bwMode="auto">
            <a:xfrm flipV="1">
              <a:off x="3302" y="2188"/>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9" name="Line 614"/>
            <p:cNvSpPr>
              <a:spLocks noChangeShapeType="1"/>
            </p:cNvSpPr>
            <p:nvPr/>
          </p:nvSpPr>
          <p:spPr bwMode="auto">
            <a:xfrm flipV="1">
              <a:off x="3336" y="2208"/>
              <a:ext cx="106"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0" name="Line 615"/>
            <p:cNvSpPr>
              <a:spLocks noChangeShapeType="1"/>
            </p:cNvSpPr>
            <p:nvPr/>
          </p:nvSpPr>
          <p:spPr bwMode="auto">
            <a:xfrm flipV="1">
              <a:off x="3374" y="2260"/>
              <a:ext cx="24"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1" name="Freeform 616"/>
            <p:cNvSpPr>
              <a:spLocks/>
            </p:cNvSpPr>
            <p:nvPr/>
          </p:nvSpPr>
          <p:spPr bwMode="auto">
            <a:xfrm>
              <a:off x="2412" y="1542"/>
              <a:ext cx="1030" cy="738"/>
            </a:xfrm>
            <a:custGeom>
              <a:avLst/>
              <a:gdLst>
                <a:gd name="T0" fmla="*/ 1012 w 1030"/>
                <a:gd name="T1" fmla="*/ 620 h 738"/>
                <a:gd name="T2" fmla="*/ 1030 w 1030"/>
                <a:gd name="T3" fmla="*/ 672 h 738"/>
                <a:gd name="T4" fmla="*/ 1000 w 1030"/>
                <a:gd name="T5" fmla="*/ 698 h 738"/>
                <a:gd name="T6" fmla="*/ 980 w 1030"/>
                <a:gd name="T7" fmla="*/ 738 h 738"/>
                <a:gd name="T8" fmla="*/ 928 w 1030"/>
                <a:gd name="T9" fmla="*/ 732 h 738"/>
                <a:gd name="T10" fmla="*/ 870 w 1030"/>
                <a:gd name="T11" fmla="*/ 718 h 738"/>
                <a:gd name="T12" fmla="*/ 814 w 1030"/>
                <a:gd name="T13" fmla="*/ 712 h 738"/>
                <a:gd name="T14" fmla="*/ 756 w 1030"/>
                <a:gd name="T15" fmla="*/ 698 h 738"/>
                <a:gd name="T16" fmla="*/ 706 w 1030"/>
                <a:gd name="T17" fmla="*/ 686 h 738"/>
                <a:gd name="T18" fmla="*/ 654 w 1030"/>
                <a:gd name="T19" fmla="*/ 666 h 738"/>
                <a:gd name="T20" fmla="*/ 602 w 1030"/>
                <a:gd name="T21" fmla="*/ 652 h 738"/>
                <a:gd name="T22" fmla="*/ 552 w 1030"/>
                <a:gd name="T23" fmla="*/ 634 h 738"/>
                <a:gd name="T24" fmla="*/ 506 w 1030"/>
                <a:gd name="T25" fmla="*/ 620 h 738"/>
                <a:gd name="T26" fmla="*/ 454 w 1030"/>
                <a:gd name="T27" fmla="*/ 614 h 738"/>
                <a:gd name="T28" fmla="*/ 398 w 1030"/>
                <a:gd name="T29" fmla="*/ 608 h 738"/>
                <a:gd name="T30" fmla="*/ 340 w 1030"/>
                <a:gd name="T31" fmla="*/ 608 h 738"/>
                <a:gd name="T32" fmla="*/ 334 w 1030"/>
                <a:gd name="T33" fmla="*/ 562 h 738"/>
                <a:gd name="T34" fmla="*/ 288 w 1030"/>
                <a:gd name="T35" fmla="*/ 574 h 738"/>
                <a:gd name="T36" fmla="*/ 238 w 1030"/>
                <a:gd name="T37" fmla="*/ 588 h 738"/>
                <a:gd name="T38" fmla="*/ 186 w 1030"/>
                <a:gd name="T39" fmla="*/ 608 h 738"/>
                <a:gd name="T40" fmla="*/ 166 w 1030"/>
                <a:gd name="T41" fmla="*/ 652 h 738"/>
                <a:gd name="T42" fmla="*/ 122 w 1030"/>
                <a:gd name="T43" fmla="*/ 608 h 738"/>
                <a:gd name="T44" fmla="*/ 96 w 1030"/>
                <a:gd name="T45" fmla="*/ 554 h 738"/>
                <a:gd name="T46" fmla="*/ 78 w 1030"/>
                <a:gd name="T47" fmla="*/ 510 h 738"/>
                <a:gd name="T48" fmla="*/ 46 w 1030"/>
                <a:gd name="T49" fmla="*/ 470 h 738"/>
                <a:gd name="T50" fmla="*/ 20 w 1030"/>
                <a:gd name="T51" fmla="*/ 430 h 738"/>
                <a:gd name="T52" fmla="*/ 6 w 1030"/>
                <a:gd name="T53" fmla="*/ 386 h 738"/>
                <a:gd name="T54" fmla="*/ 32 w 1030"/>
                <a:gd name="T55" fmla="*/ 358 h 738"/>
                <a:gd name="T56" fmla="*/ 78 w 1030"/>
                <a:gd name="T57" fmla="*/ 326 h 738"/>
                <a:gd name="T58" fmla="*/ 128 w 1030"/>
                <a:gd name="T59" fmla="*/ 338 h 738"/>
                <a:gd name="T60" fmla="*/ 174 w 1030"/>
                <a:gd name="T61" fmla="*/ 320 h 738"/>
                <a:gd name="T62" fmla="*/ 206 w 1030"/>
                <a:gd name="T63" fmla="*/ 294 h 738"/>
                <a:gd name="T64" fmla="*/ 250 w 1030"/>
                <a:gd name="T65" fmla="*/ 268 h 738"/>
                <a:gd name="T66" fmla="*/ 270 w 1030"/>
                <a:gd name="T67" fmla="*/ 208 h 738"/>
                <a:gd name="T68" fmla="*/ 288 w 1030"/>
                <a:gd name="T69" fmla="*/ 156 h 738"/>
                <a:gd name="T70" fmla="*/ 314 w 1030"/>
                <a:gd name="T71" fmla="*/ 104 h 738"/>
                <a:gd name="T72" fmla="*/ 346 w 1030"/>
                <a:gd name="T73" fmla="*/ 72 h 738"/>
                <a:gd name="T74" fmla="*/ 392 w 1030"/>
                <a:gd name="T75" fmla="*/ 58 h 738"/>
                <a:gd name="T76" fmla="*/ 428 w 1030"/>
                <a:gd name="T77" fmla="*/ 24 h 738"/>
                <a:gd name="T78" fmla="*/ 480 w 1030"/>
                <a:gd name="T79" fmla="*/ 12 h 738"/>
                <a:gd name="T80" fmla="*/ 526 w 1030"/>
                <a:gd name="T81" fmla="*/ 0 h 738"/>
                <a:gd name="T82" fmla="*/ 564 w 1030"/>
                <a:gd name="T83" fmla="*/ 32 h 738"/>
                <a:gd name="T84" fmla="*/ 596 w 1030"/>
                <a:gd name="T85" fmla="*/ 78 h 738"/>
                <a:gd name="T86" fmla="*/ 634 w 1030"/>
                <a:gd name="T87" fmla="*/ 98 h 738"/>
                <a:gd name="T88" fmla="*/ 686 w 1030"/>
                <a:gd name="T89" fmla="*/ 124 h 738"/>
                <a:gd name="T90" fmla="*/ 698 w 1030"/>
                <a:gd name="T91" fmla="*/ 176 h 738"/>
                <a:gd name="T92" fmla="*/ 692 w 1030"/>
                <a:gd name="T93" fmla="*/ 222 h 738"/>
                <a:gd name="T94" fmla="*/ 672 w 1030"/>
                <a:gd name="T95" fmla="*/ 260 h 738"/>
                <a:gd name="T96" fmla="*/ 640 w 1030"/>
                <a:gd name="T97" fmla="*/ 320 h 738"/>
                <a:gd name="T98" fmla="*/ 654 w 1030"/>
                <a:gd name="T99" fmla="*/ 358 h 738"/>
                <a:gd name="T100" fmla="*/ 706 w 1030"/>
                <a:gd name="T101" fmla="*/ 372 h 738"/>
                <a:gd name="T102" fmla="*/ 762 w 1030"/>
                <a:gd name="T103" fmla="*/ 392 h 738"/>
                <a:gd name="T104" fmla="*/ 808 w 1030"/>
                <a:gd name="T105" fmla="*/ 392 h 738"/>
                <a:gd name="T106" fmla="*/ 866 w 1030"/>
                <a:gd name="T107" fmla="*/ 404 h 738"/>
                <a:gd name="T108" fmla="*/ 916 w 1030"/>
                <a:gd name="T109" fmla="*/ 404 h 738"/>
                <a:gd name="T110" fmla="*/ 948 w 1030"/>
                <a:gd name="T111" fmla="*/ 438 h 738"/>
                <a:gd name="T112" fmla="*/ 954 w 1030"/>
                <a:gd name="T113" fmla="*/ 496 h 738"/>
                <a:gd name="T114" fmla="*/ 968 w 1030"/>
                <a:gd name="T115" fmla="*/ 548 h 7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0"/>
                <a:gd name="T175" fmla="*/ 0 h 738"/>
                <a:gd name="T176" fmla="*/ 1030 w 1030"/>
                <a:gd name="T177" fmla="*/ 738 h 7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0" h="738">
                  <a:moveTo>
                    <a:pt x="994" y="580"/>
                  </a:moveTo>
                  <a:lnTo>
                    <a:pt x="1000" y="588"/>
                  </a:lnTo>
                  <a:lnTo>
                    <a:pt x="1000" y="594"/>
                  </a:lnTo>
                  <a:lnTo>
                    <a:pt x="1000" y="600"/>
                  </a:lnTo>
                  <a:lnTo>
                    <a:pt x="1000" y="608"/>
                  </a:lnTo>
                  <a:lnTo>
                    <a:pt x="1006" y="608"/>
                  </a:lnTo>
                  <a:lnTo>
                    <a:pt x="1006" y="614"/>
                  </a:lnTo>
                  <a:lnTo>
                    <a:pt x="1006" y="620"/>
                  </a:lnTo>
                  <a:lnTo>
                    <a:pt x="1012" y="620"/>
                  </a:lnTo>
                  <a:lnTo>
                    <a:pt x="1012" y="626"/>
                  </a:lnTo>
                  <a:lnTo>
                    <a:pt x="1012" y="634"/>
                  </a:lnTo>
                  <a:lnTo>
                    <a:pt x="1018" y="640"/>
                  </a:lnTo>
                  <a:lnTo>
                    <a:pt x="1018" y="646"/>
                  </a:lnTo>
                  <a:lnTo>
                    <a:pt x="1024" y="646"/>
                  </a:lnTo>
                  <a:lnTo>
                    <a:pt x="1024" y="652"/>
                  </a:lnTo>
                  <a:lnTo>
                    <a:pt x="1030" y="660"/>
                  </a:lnTo>
                  <a:lnTo>
                    <a:pt x="1030" y="666"/>
                  </a:lnTo>
                  <a:lnTo>
                    <a:pt x="1030" y="672"/>
                  </a:lnTo>
                  <a:lnTo>
                    <a:pt x="1030" y="678"/>
                  </a:lnTo>
                  <a:lnTo>
                    <a:pt x="1030" y="686"/>
                  </a:lnTo>
                  <a:lnTo>
                    <a:pt x="1024" y="686"/>
                  </a:lnTo>
                  <a:lnTo>
                    <a:pt x="1018" y="686"/>
                  </a:lnTo>
                  <a:lnTo>
                    <a:pt x="1018" y="692"/>
                  </a:lnTo>
                  <a:lnTo>
                    <a:pt x="1012" y="692"/>
                  </a:lnTo>
                  <a:lnTo>
                    <a:pt x="1006" y="692"/>
                  </a:lnTo>
                  <a:lnTo>
                    <a:pt x="1000" y="692"/>
                  </a:lnTo>
                  <a:lnTo>
                    <a:pt x="1000" y="698"/>
                  </a:lnTo>
                  <a:lnTo>
                    <a:pt x="994" y="698"/>
                  </a:lnTo>
                  <a:lnTo>
                    <a:pt x="994" y="704"/>
                  </a:lnTo>
                  <a:lnTo>
                    <a:pt x="986" y="704"/>
                  </a:lnTo>
                  <a:lnTo>
                    <a:pt x="986" y="712"/>
                  </a:lnTo>
                  <a:lnTo>
                    <a:pt x="986" y="718"/>
                  </a:lnTo>
                  <a:lnTo>
                    <a:pt x="980" y="718"/>
                  </a:lnTo>
                  <a:lnTo>
                    <a:pt x="980" y="726"/>
                  </a:lnTo>
                  <a:lnTo>
                    <a:pt x="980" y="732"/>
                  </a:lnTo>
                  <a:lnTo>
                    <a:pt x="980" y="738"/>
                  </a:lnTo>
                  <a:lnTo>
                    <a:pt x="974" y="738"/>
                  </a:lnTo>
                  <a:lnTo>
                    <a:pt x="968" y="738"/>
                  </a:lnTo>
                  <a:lnTo>
                    <a:pt x="962" y="738"/>
                  </a:lnTo>
                  <a:lnTo>
                    <a:pt x="962" y="732"/>
                  </a:lnTo>
                  <a:lnTo>
                    <a:pt x="954" y="732"/>
                  </a:lnTo>
                  <a:lnTo>
                    <a:pt x="948" y="732"/>
                  </a:lnTo>
                  <a:lnTo>
                    <a:pt x="942" y="732"/>
                  </a:lnTo>
                  <a:lnTo>
                    <a:pt x="936" y="732"/>
                  </a:lnTo>
                  <a:lnTo>
                    <a:pt x="928" y="732"/>
                  </a:lnTo>
                  <a:lnTo>
                    <a:pt x="922" y="726"/>
                  </a:lnTo>
                  <a:lnTo>
                    <a:pt x="916" y="726"/>
                  </a:lnTo>
                  <a:lnTo>
                    <a:pt x="910" y="726"/>
                  </a:lnTo>
                  <a:lnTo>
                    <a:pt x="904" y="726"/>
                  </a:lnTo>
                  <a:lnTo>
                    <a:pt x="896" y="726"/>
                  </a:lnTo>
                  <a:lnTo>
                    <a:pt x="890" y="718"/>
                  </a:lnTo>
                  <a:lnTo>
                    <a:pt x="884" y="718"/>
                  </a:lnTo>
                  <a:lnTo>
                    <a:pt x="878" y="718"/>
                  </a:lnTo>
                  <a:lnTo>
                    <a:pt x="870" y="718"/>
                  </a:lnTo>
                  <a:lnTo>
                    <a:pt x="866" y="718"/>
                  </a:lnTo>
                  <a:lnTo>
                    <a:pt x="858" y="712"/>
                  </a:lnTo>
                  <a:lnTo>
                    <a:pt x="852" y="712"/>
                  </a:lnTo>
                  <a:lnTo>
                    <a:pt x="846" y="712"/>
                  </a:lnTo>
                  <a:lnTo>
                    <a:pt x="840" y="712"/>
                  </a:lnTo>
                  <a:lnTo>
                    <a:pt x="834" y="712"/>
                  </a:lnTo>
                  <a:lnTo>
                    <a:pt x="826" y="712"/>
                  </a:lnTo>
                  <a:lnTo>
                    <a:pt x="820" y="712"/>
                  </a:lnTo>
                  <a:lnTo>
                    <a:pt x="814" y="712"/>
                  </a:lnTo>
                  <a:lnTo>
                    <a:pt x="808" y="704"/>
                  </a:lnTo>
                  <a:lnTo>
                    <a:pt x="800" y="704"/>
                  </a:lnTo>
                  <a:lnTo>
                    <a:pt x="794" y="704"/>
                  </a:lnTo>
                  <a:lnTo>
                    <a:pt x="788" y="704"/>
                  </a:lnTo>
                  <a:lnTo>
                    <a:pt x="782" y="704"/>
                  </a:lnTo>
                  <a:lnTo>
                    <a:pt x="776" y="698"/>
                  </a:lnTo>
                  <a:lnTo>
                    <a:pt x="768" y="698"/>
                  </a:lnTo>
                  <a:lnTo>
                    <a:pt x="762" y="698"/>
                  </a:lnTo>
                  <a:lnTo>
                    <a:pt x="756" y="698"/>
                  </a:lnTo>
                  <a:lnTo>
                    <a:pt x="750" y="698"/>
                  </a:lnTo>
                  <a:lnTo>
                    <a:pt x="742" y="692"/>
                  </a:lnTo>
                  <a:lnTo>
                    <a:pt x="736" y="692"/>
                  </a:lnTo>
                  <a:lnTo>
                    <a:pt x="730" y="692"/>
                  </a:lnTo>
                  <a:lnTo>
                    <a:pt x="724" y="692"/>
                  </a:lnTo>
                  <a:lnTo>
                    <a:pt x="718" y="692"/>
                  </a:lnTo>
                  <a:lnTo>
                    <a:pt x="718" y="686"/>
                  </a:lnTo>
                  <a:lnTo>
                    <a:pt x="712" y="686"/>
                  </a:lnTo>
                  <a:lnTo>
                    <a:pt x="706" y="686"/>
                  </a:lnTo>
                  <a:lnTo>
                    <a:pt x="698" y="686"/>
                  </a:lnTo>
                  <a:lnTo>
                    <a:pt x="692" y="678"/>
                  </a:lnTo>
                  <a:lnTo>
                    <a:pt x="686" y="678"/>
                  </a:lnTo>
                  <a:lnTo>
                    <a:pt x="680" y="678"/>
                  </a:lnTo>
                  <a:lnTo>
                    <a:pt x="680" y="672"/>
                  </a:lnTo>
                  <a:lnTo>
                    <a:pt x="672" y="672"/>
                  </a:lnTo>
                  <a:lnTo>
                    <a:pt x="666" y="672"/>
                  </a:lnTo>
                  <a:lnTo>
                    <a:pt x="660" y="672"/>
                  </a:lnTo>
                  <a:lnTo>
                    <a:pt x="654" y="666"/>
                  </a:lnTo>
                  <a:lnTo>
                    <a:pt x="648" y="666"/>
                  </a:lnTo>
                  <a:lnTo>
                    <a:pt x="640" y="666"/>
                  </a:lnTo>
                  <a:lnTo>
                    <a:pt x="634" y="666"/>
                  </a:lnTo>
                  <a:lnTo>
                    <a:pt x="628" y="660"/>
                  </a:lnTo>
                  <a:lnTo>
                    <a:pt x="622" y="660"/>
                  </a:lnTo>
                  <a:lnTo>
                    <a:pt x="614" y="660"/>
                  </a:lnTo>
                  <a:lnTo>
                    <a:pt x="608" y="660"/>
                  </a:lnTo>
                  <a:lnTo>
                    <a:pt x="608" y="652"/>
                  </a:lnTo>
                  <a:lnTo>
                    <a:pt x="602" y="652"/>
                  </a:lnTo>
                  <a:lnTo>
                    <a:pt x="596" y="652"/>
                  </a:lnTo>
                  <a:lnTo>
                    <a:pt x="590" y="652"/>
                  </a:lnTo>
                  <a:lnTo>
                    <a:pt x="590" y="646"/>
                  </a:lnTo>
                  <a:lnTo>
                    <a:pt x="582" y="646"/>
                  </a:lnTo>
                  <a:lnTo>
                    <a:pt x="576" y="640"/>
                  </a:lnTo>
                  <a:lnTo>
                    <a:pt x="570" y="634"/>
                  </a:lnTo>
                  <a:lnTo>
                    <a:pt x="564" y="634"/>
                  </a:lnTo>
                  <a:lnTo>
                    <a:pt x="558" y="634"/>
                  </a:lnTo>
                  <a:lnTo>
                    <a:pt x="552" y="634"/>
                  </a:lnTo>
                  <a:lnTo>
                    <a:pt x="544" y="634"/>
                  </a:lnTo>
                  <a:lnTo>
                    <a:pt x="538" y="634"/>
                  </a:lnTo>
                  <a:lnTo>
                    <a:pt x="532" y="634"/>
                  </a:lnTo>
                  <a:lnTo>
                    <a:pt x="532" y="626"/>
                  </a:lnTo>
                  <a:lnTo>
                    <a:pt x="526" y="626"/>
                  </a:lnTo>
                  <a:lnTo>
                    <a:pt x="520" y="626"/>
                  </a:lnTo>
                  <a:lnTo>
                    <a:pt x="520" y="620"/>
                  </a:lnTo>
                  <a:lnTo>
                    <a:pt x="512" y="620"/>
                  </a:lnTo>
                  <a:lnTo>
                    <a:pt x="506" y="620"/>
                  </a:lnTo>
                  <a:lnTo>
                    <a:pt x="500" y="620"/>
                  </a:lnTo>
                  <a:lnTo>
                    <a:pt x="500" y="614"/>
                  </a:lnTo>
                  <a:lnTo>
                    <a:pt x="494" y="614"/>
                  </a:lnTo>
                  <a:lnTo>
                    <a:pt x="486" y="614"/>
                  </a:lnTo>
                  <a:lnTo>
                    <a:pt x="480" y="614"/>
                  </a:lnTo>
                  <a:lnTo>
                    <a:pt x="474" y="614"/>
                  </a:lnTo>
                  <a:lnTo>
                    <a:pt x="468" y="614"/>
                  </a:lnTo>
                  <a:lnTo>
                    <a:pt x="462" y="614"/>
                  </a:lnTo>
                  <a:lnTo>
                    <a:pt x="454" y="614"/>
                  </a:lnTo>
                  <a:lnTo>
                    <a:pt x="448" y="614"/>
                  </a:lnTo>
                  <a:lnTo>
                    <a:pt x="442" y="614"/>
                  </a:lnTo>
                  <a:lnTo>
                    <a:pt x="436" y="614"/>
                  </a:lnTo>
                  <a:lnTo>
                    <a:pt x="428" y="608"/>
                  </a:lnTo>
                  <a:lnTo>
                    <a:pt x="424" y="608"/>
                  </a:lnTo>
                  <a:lnTo>
                    <a:pt x="418" y="608"/>
                  </a:lnTo>
                  <a:lnTo>
                    <a:pt x="410" y="608"/>
                  </a:lnTo>
                  <a:lnTo>
                    <a:pt x="404" y="608"/>
                  </a:lnTo>
                  <a:lnTo>
                    <a:pt x="398" y="608"/>
                  </a:lnTo>
                  <a:lnTo>
                    <a:pt x="392" y="614"/>
                  </a:lnTo>
                  <a:lnTo>
                    <a:pt x="384" y="614"/>
                  </a:lnTo>
                  <a:lnTo>
                    <a:pt x="378" y="614"/>
                  </a:lnTo>
                  <a:lnTo>
                    <a:pt x="372" y="614"/>
                  </a:lnTo>
                  <a:lnTo>
                    <a:pt x="366" y="614"/>
                  </a:lnTo>
                  <a:lnTo>
                    <a:pt x="360" y="614"/>
                  </a:lnTo>
                  <a:lnTo>
                    <a:pt x="352" y="614"/>
                  </a:lnTo>
                  <a:lnTo>
                    <a:pt x="346" y="614"/>
                  </a:lnTo>
                  <a:lnTo>
                    <a:pt x="340" y="608"/>
                  </a:lnTo>
                  <a:lnTo>
                    <a:pt x="340" y="600"/>
                  </a:lnTo>
                  <a:lnTo>
                    <a:pt x="340" y="594"/>
                  </a:lnTo>
                  <a:lnTo>
                    <a:pt x="340" y="588"/>
                  </a:lnTo>
                  <a:lnTo>
                    <a:pt x="340" y="580"/>
                  </a:lnTo>
                  <a:lnTo>
                    <a:pt x="346" y="580"/>
                  </a:lnTo>
                  <a:lnTo>
                    <a:pt x="346" y="574"/>
                  </a:lnTo>
                  <a:lnTo>
                    <a:pt x="346" y="568"/>
                  </a:lnTo>
                  <a:lnTo>
                    <a:pt x="340" y="562"/>
                  </a:lnTo>
                  <a:lnTo>
                    <a:pt x="334" y="562"/>
                  </a:lnTo>
                  <a:lnTo>
                    <a:pt x="326" y="562"/>
                  </a:lnTo>
                  <a:lnTo>
                    <a:pt x="320" y="562"/>
                  </a:lnTo>
                  <a:lnTo>
                    <a:pt x="314" y="562"/>
                  </a:lnTo>
                  <a:lnTo>
                    <a:pt x="308" y="562"/>
                  </a:lnTo>
                  <a:lnTo>
                    <a:pt x="302" y="562"/>
                  </a:lnTo>
                  <a:lnTo>
                    <a:pt x="302" y="568"/>
                  </a:lnTo>
                  <a:lnTo>
                    <a:pt x="294" y="568"/>
                  </a:lnTo>
                  <a:lnTo>
                    <a:pt x="288" y="568"/>
                  </a:lnTo>
                  <a:lnTo>
                    <a:pt x="288" y="574"/>
                  </a:lnTo>
                  <a:lnTo>
                    <a:pt x="282" y="574"/>
                  </a:lnTo>
                  <a:lnTo>
                    <a:pt x="282" y="580"/>
                  </a:lnTo>
                  <a:lnTo>
                    <a:pt x="276" y="580"/>
                  </a:lnTo>
                  <a:lnTo>
                    <a:pt x="270" y="580"/>
                  </a:lnTo>
                  <a:lnTo>
                    <a:pt x="264" y="588"/>
                  </a:lnTo>
                  <a:lnTo>
                    <a:pt x="256" y="588"/>
                  </a:lnTo>
                  <a:lnTo>
                    <a:pt x="250" y="588"/>
                  </a:lnTo>
                  <a:lnTo>
                    <a:pt x="244" y="588"/>
                  </a:lnTo>
                  <a:lnTo>
                    <a:pt x="238" y="588"/>
                  </a:lnTo>
                  <a:lnTo>
                    <a:pt x="232" y="588"/>
                  </a:lnTo>
                  <a:lnTo>
                    <a:pt x="224" y="588"/>
                  </a:lnTo>
                  <a:lnTo>
                    <a:pt x="218" y="594"/>
                  </a:lnTo>
                  <a:lnTo>
                    <a:pt x="212" y="594"/>
                  </a:lnTo>
                  <a:lnTo>
                    <a:pt x="206" y="594"/>
                  </a:lnTo>
                  <a:lnTo>
                    <a:pt x="198" y="594"/>
                  </a:lnTo>
                  <a:lnTo>
                    <a:pt x="192" y="600"/>
                  </a:lnTo>
                  <a:lnTo>
                    <a:pt x="186" y="600"/>
                  </a:lnTo>
                  <a:lnTo>
                    <a:pt x="186" y="608"/>
                  </a:lnTo>
                  <a:lnTo>
                    <a:pt x="180" y="608"/>
                  </a:lnTo>
                  <a:lnTo>
                    <a:pt x="180" y="614"/>
                  </a:lnTo>
                  <a:lnTo>
                    <a:pt x="174" y="620"/>
                  </a:lnTo>
                  <a:lnTo>
                    <a:pt x="174" y="626"/>
                  </a:lnTo>
                  <a:lnTo>
                    <a:pt x="174" y="634"/>
                  </a:lnTo>
                  <a:lnTo>
                    <a:pt x="174" y="640"/>
                  </a:lnTo>
                  <a:lnTo>
                    <a:pt x="174" y="646"/>
                  </a:lnTo>
                  <a:lnTo>
                    <a:pt x="166" y="646"/>
                  </a:lnTo>
                  <a:lnTo>
                    <a:pt x="166" y="652"/>
                  </a:lnTo>
                  <a:lnTo>
                    <a:pt x="154" y="646"/>
                  </a:lnTo>
                  <a:lnTo>
                    <a:pt x="148" y="640"/>
                  </a:lnTo>
                  <a:lnTo>
                    <a:pt x="140" y="640"/>
                  </a:lnTo>
                  <a:lnTo>
                    <a:pt x="134" y="634"/>
                  </a:lnTo>
                  <a:lnTo>
                    <a:pt x="128" y="634"/>
                  </a:lnTo>
                  <a:lnTo>
                    <a:pt x="128" y="626"/>
                  </a:lnTo>
                  <a:lnTo>
                    <a:pt x="122" y="620"/>
                  </a:lnTo>
                  <a:lnTo>
                    <a:pt x="122" y="614"/>
                  </a:lnTo>
                  <a:lnTo>
                    <a:pt x="122" y="608"/>
                  </a:lnTo>
                  <a:lnTo>
                    <a:pt x="122" y="600"/>
                  </a:lnTo>
                  <a:lnTo>
                    <a:pt x="116" y="594"/>
                  </a:lnTo>
                  <a:lnTo>
                    <a:pt x="110" y="588"/>
                  </a:lnTo>
                  <a:lnTo>
                    <a:pt x="104" y="588"/>
                  </a:lnTo>
                  <a:lnTo>
                    <a:pt x="104" y="580"/>
                  </a:lnTo>
                  <a:lnTo>
                    <a:pt x="96" y="574"/>
                  </a:lnTo>
                  <a:lnTo>
                    <a:pt x="96" y="568"/>
                  </a:lnTo>
                  <a:lnTo>
                    <a:pt x="96" y="562"/>
                  </a:lnTo>
                  <a:lnTo>
                    <a:pt x="96" y="554"/>
                  </a:lnTo>
                  <a:lnTo>
                    <a:pt x="96" y="548"/>
                  </a:lnTo>
                  <a:lnTo>
                    <a:pt x="90" y="548"/>
                  </a:lnTo>
                  <a:lnTo>
                    <a:pt x="90" y="542"/>
                  </a:lnTo>
                  <a:lnTo>
                    <a:pt x="90" y="536"/>
                  </a:lnTo>
                  <a:lnTo>
                    <a:pt x="90" y="528"/>
                  </a:lnTo>
                  <a:lnTo>
                    <a:pt x="84" y="522"/>
                  </a:lnTo>
                  <a:lnTo>
                    <a:pt x="84" y="516"/>
                  </a:lnTo>
                  <a:lnTo>
                    <a:pt x="84" y="510"/>
                  </a:lnTo>
                  <a:lnTo>
                    <a:pt x="78" y="510"/>
                  </a:lnTo>
                  <a:lnTo>
                    <a:pt x="78" y="502"/>
                  </a:lnTo>
                  <a:lnTo>
                    <a:pt x="70" y="502"/>
                  </a:lnTo>
                  <a:lnTo>
                    <a:pt x="70" y="496"/>
                  </a:lnTo>
                  <a:lnTo>
                    <a:pt x="64" y="490"/>
                  </a:lnTo>
                  <a:lnTo>
                    <a:pt x="64" y="482"/>
                  </a:lnTo>
                  <a:lnTo>
                    <a:pt x="58" y="482"/>
                  </a:lnTo>
                  <a:lnTo>
                    <a:pt x="52" y="476"/>
                  </a:lnTo>
                  <a:lnTo>
                    <a:pt x="46" y="476"/>
                  </a:lnTo>
                  <a:lnTo>
                    <a:pt x="46" y="470"/>
                  </a:lnTo>
                  <a:lnTo>
                    <a:pt x="38" y="470"/>
                  </a:lnTo>
                  <a:lnTo>
                    <a:pt x="38" y="462"/>
                  </a:lnTo>
                  <a:lnTo>
                    <a:pt x="32" y="462"/>
                  </a:lnTo>
                  <a:lnTo>
                    <a:pt x="32" y="456"/>
                  </a:lnTo>
                  <a:lnTo>
                    <a:pt x="26" y="456"/>
                  </a:lnTo>
                  <a:lnTo>
                    <a:pt x="26" y="450"/>
                  </a:lnTo>
                  <a:lnTo>
                    <a:pt x="26" y="444"/>
                  </a:lnTo>
                  <a:lnTo>
                    <a:pt x="20" y="438"/>
                  </a:lnTo>
                  <a:lnTo>
                    <a:pt x="20" y="430"/>
                  </a:lnTo>
                  <a:lnTo>
                    <a:pt x="20" y="424"/>
                  </a:lnTo>
                  <a:lnTo>
                    <a:pt x="20" y="418"/>
                  </a:lnTo>
                  <a:lnTo>
                    <a:pt x="12" y="418"/>
                  </a:lnTo>
                  <a:lnTo>
                    <a:pt x="12" y="412"/>
                  </a:lnTo>
                  <a:lnTo>
                    <a:pt x="12" y="404"/>
                  </a:lnTo>
                  <a:lnTo>
                    <a:pt x="12" y="398"/>
                  </a:lnTo>
                  <a:lnTo>
                    <a:pt x="6" y="398"/>
                  </a:lnTo>
                  <a:lnTo>
                    <a:pt x="6" y="392"/>
                  </a:lnTo>
                  <a:lnTo>
                    <a:pt x="6" y="386"/>
                  </a:lnTo>
                  <a:lnTo>
                    <a:pt x="0" y="386"/>
                  </a:lnTo>
                  <a:lnTo>
                    <a:pt x="0" y="378"/>
                  </a:lnTo>
                  <a:lnTo>
                    <a:pt x="0" y="372"/>
                  </a:lnTo>
                  <a:lnTo>
                    <a:pt x="6" y="364"/>
                  </a:lnTo>
                  <a:lnTo>
                    <a:pt x="12" y="364"/>
                  </a:lnTo>
                  <a:lnTo>
                    <a:pt x="20" y="364"/>
                  </a:lnTo>
                  <a:lnTo>
                    <a:pt x="26" y="364"/>
                  </a:lnTo>
                  <a:lnTo>
                    <a:pt x="26" y="358"/>
                  </a:lnTo>
                  <a:lnTo>
                    <a:pt x="32" y="358"/>
                  </a:lnTo>
                  <a:lnTo>
                    <a:pt x="38" y="352"/>
                  </a:lnTo>
                  <a:lnTo>
                    <a:pt x="46" y="352"/>
                  </a:lnTo>
                  <a:lnTo>
                    <a:pt x="52" y="346"/>
                  </a:lnTo>
                  <a:lnTo>
                    <a:pt x="52" y="338"/>
                  </a:lnTo>
                  <a:lnTo>
                    <a:pt x="58" y="338"/>
                  </a:lnTo>
                  <a:lnTo>
                    <a:pt x="58" y="332"/>
                  </a:lnTo>
                  <a:lnTo>
                    <a:pt x="64" y="332"/>
                  </a:lnTo>
                  <a:lnTo>
                    <a:pt x="70" y="326"/>
                  </a:lnTo>
                  <a:lnTo>
                    <a:pt x="78" y="326"/>
                  </a:lnTo>
                  <a:lnTo>
                    <a:pt x="78" y="332"/>
                  </a:lnTo>
                  <a:lnTo>
                    <a:pt x="84" y="332"/>
                  </a:lnTo>
                  <a:lnTo>
                    <a:pt x="90" y="332"/>
                  </a:lnTo>
                  <a:lnTo>
                    <a:pt x="96" y="338"/>
                  </a:lnTo>
                  <a:lnTo>
                    <a:pt x="104" y="338"/>
                  </a:lnTo>
                  <a:lnTo>
                    <a:pt x="110" y="338"/>
                  </a:lnTo>
                  <a:lnTo>
                    <a:pt x="116" y="338"/>
                  </a:lnTo>
                  <a:lnTo>
                    <a:pt x="122" y="338"/>
                  </a:lnTo>
                  <a:lnTo>
                    <a:pt x="128" y="338"/>
                  </a:lnTo>
                  <a:lnTo>
                    <a:pt x="134" y="338"/>
                  </a:lnTo>
                  <a:lnTo>
                    <a:pt x="134" y="332"/>
                  </a:lnTo>
                  <a:lnTo>
                    <a:pt x="140" y="332"/>
                  </a:lnTo>
                  <a:lnTo>
                    <a:pt x="154" y="332"/>
                  </a:lnTo>
                  <a:lnTo>
                    <a:pt x="154" y="326"/>
                  </a:lnTo>
                  <a:lnTo>
                    <a:pt x="160" y="326"/>
                  </a:lnTo>
                  <a:lnTo>
                    <a:pt x="166" y="326"/>
                  </a:lnTo>
                  <a:lnTo>
                    <a:pt x="174" y="326"/>
                  </a:lnTo>
                  <a:lnTo>
                    <a:pt x="174" y="320"/>
                  </a:lnTo>
                  <a:lnTo>
                    <a:pt x="180" y="320"/>
                  </a:lnTo>
                  <a:lnTo>
                    <a:pt x="186" y="320"/>
                  </a:lnTo>
                  <a:lnTo>
                    <a:pt x="186" y="312"/>
                  </a:lnTo>
                  <a:lnTo>
                    <a:pt x="186" y="306"/>
                  </a:lnTo>
                  <a:lnTo>
                    <a:pt x="186" y="300"/>
                  </a:lnTo>
                  <a:lnTo>
                    <a:pt x="186" y="294"/>
                  </a:lnTo>
                  <a:lnTo>
                    <a:pt x="192" y="294"/>
                  </a:lnTo>
                  <a:lnTo>
                    <a:pt x="198" y="294"/>
                  </a:lnTo>
                  <a:lnTo>
                    <a:pt x="206" y="294"/>
                  </a:lnTo>
                  <a:lnTo>
                    <a:pt x="212" y="294"/>
                  </a:lnTo>
                  <a:lnTo>
                    <a:pt x="218" y="294"/>
                  </a:lnTo>
                  <a:lnTo>
                    <a:pt x="224" y="288"/>
                  </a:lnTo>
                  <a:lnTo>
                    <a:pt x="232" y="288"/>
                  </a:lnTo>
                  <a:lnTo>
                    <a:pt x="238" y="280"/>
                  </a:lnTo>
                  <a:lnTo>
                    <a:pt x="238" y="274"/>
                  </a:lnTo>
                  <a:lnTo>
                    <a:pt x="244" y="274"/>
                  </a:lnTo>
                  <a:lnTo>
                    <a:pt x="244" y="268"/>
                  </a:lnTo>
                  <a:lnTo>
                    <a:pt x="250" y="268"/>
                  </a:lnTo>
                  <a:lnTo>
                    <a:pt x="250" y="260"/>
                  </a:lnTo>
                  <a:lnTo>
                    <a:pt x="250" y="254"/>
                  </a:lnTo>
                  <a:lnTo>
                    <a:pt x="256" y="248"/>
                  </a:lnTo>
                  <a:lnTo>
                    <a:pt x="256" y="240"/>
                  </a:lnTo>
                  <a:lnTo>
                    <a:pt x="264" y="234"/>
                  </a:lnTo>
                  <a:lnTo>
                    <a:pt x="264" y="228"/>
                  </a:lnTo>
                  <a:lnTo>
                    <a:pt x="270" y="222"/>
                  </a:lnTo>
                  <a:lnTo>
                    <a:pt x="270" y="214"/>
                  </a:lnTo>
                  <a:lnTo>
                    <a:pt x="270" y="208"/>
                  </a:lnTo>
                  <a:lnTo>
                    <a:pt x="270" y="202"/>
                  </a:lnTo>
                  <a:lnTo>
                    <a:pt x="270" y="196"/>
                  </a:lnTo>
                  <a:lnTo>
                    <a:pt x="270" y="188"/>
                  </a:lnTo>
                  <a:lnTo>
                    <a:pt x="270" y="182"/>
                  </a:lnTo>
                  <a:lnTo>
                    <a:pt x="270" y="176"/>
                  </a:lnTo>
                  <a:lnTo>
                    <a:pt x="270" y="170"/>
                  </a:lnTo>
                  <a:lnTo>
                    <a:pt x="276" y="162"/>
                  </a:lnTo>
                  <a:lnTo>
                    <a:pt x="282" y="162"/>
                  </a:lnTo>
                  <a:lnTo>
                    <a:pt x="288" y="156"/>
                  </a:lnTo>
                  <a:lnTo>
                    <a:pt x="294" y="150"/>
                  </a:lnTo>
                  <a:lnTo>
                    <a:pt x="302" y="142"/>
                  </a:lnTo>
                  <a:lnTo>
                    <a:pt x="308" y="136"/>
                  </a:lnTo>
                  <a:lnTo>
                    <a:pt x="308" y="130"/>
                  </a:lnTo>
                  <a:lnTo>
                    <a:pt x="314" y="130"/>
                  </a:lnTo>
                  <a:lnTo>
                    <a:pt x="314" y="124"/>
                  </a:lnTo>
                  <a:lnTo>
                    <a:pt x="314" y="116"/>
                  </a:lnTo>
                  <a:lnTo>
                    <a:pt x="314" y="110"/>
                  </a:lnTo>
                  <a:lnTo>
                    <a:pt x="314" y="104"/>
                  </a:lnTo>
                  <a:lnTo>
                    <a:pt x="314" y="98"/>
                  </a:lnTo>
                  <a:lnTo>
                    <a:pt x="314" y="90"/>
                  </a:lnTo>
                  <a:lnTo>
                    <a:pt x="314" y="84"/>
                  </a:lnTo>
                  <a:lnTo>
                    <a:pt x="314" y="78"/>
                  </a:lnTo>
                  <a:lnTo>
                    <a:pt x="320" y="78"/>
                  </a:lnTo>
                  <a:lnTo>
                    <a:pt x="326" y="78"/>
                  </a:lnTo>
                  <a:lnTo>
                    <a:pt x="334" y="78"/>
                  </a:lnTo>
                  <a:lnTo>
                    <a:pt x="340" y="72"/>
                  </a:lnTo>
                  <a:lnTo>
                    <a:pt x="346" y="72"/>
                  </a:lnTo>
                  <a:lnTo>
                    <a:pt x="352" y="72"/>
                  </a:lnTo>
                  <a:lnTo>
                    <a:pt x="352" y="64"/>
                  </a:lnTo>
                  <a:lnTo>
                    <a:pt x="360" y="64"/>
                  </a:lnTo>
                  <a:lnTo>
                    <a:pt x="366" y="64"/>
                  </a:lnTo>
                  <a:lnTo>
                    <a:pt x="372" y="64"/>
                  </a:lnTo>
                  <a:lnTo>
                    <a:pt x="378" y="64"/>
                  </a:lnTo>
                  <a:lnTo>
                    <a:pt x="378" y="58"/>
                  </a:lnTo>
                  <a:lnTo>
                    <a:pt x="384" y="58"/>
                  </a:lnTo>
                  <a:lnTo>
                    <a:pt x="392" y="58"/>
                  </a:lnTo>
                  <a:lnTo>
                    <a:pt x="398" y="58"/>
                  </a:lnTo>
                  <a:lnTo>
                    <a:pt x="404" y="58"/>
                  </a:lnTo>
                  <a:lnTo>
                    <a:pt x="410" y="52"/>
                  </a:lnTo>
                  <a:lnTo>
                    <a:pt x="418" y="46"/>
                  </a:lnTo>
                  <a:lnTo>
                    <a:pt x="418" y="38"/>
                  </a:lnTo>
                  <a:lnTo>
                    <a:pt x="424" y="38"/>
                  </a:lnTo>
                  <a:lnTo>
                    <a:pt x="424" y="32"/>
                  </a:lnTo>
                  <a:lnTo>
                    <a:pt x="428" y="32"/>
                  </a:lnTo>
                  <a:lnTo>
                    <a:pt x="428" y="24"/>
                  </a:lnTo>
                  <a:lnTo>
                    <a:pt x="436" y="24"/>
                  </a:lnTo>
                  <a:lnTo>
                    <a:pt x="442" y="24"/>
                  </a:lnTo>
                  <a:lnTo>
                    <a:pt x="448" y="24"/>
                  </a:lnTo>
                  <a:lnTo>
                    <a:pt x="454" y="18"/>
                  </a:lnTo>
                  <a:lnTo>
                    <a:pt x="462" y="18"/>
                  </a:lnTo>
                  <a:lnTo>
                    <a:pt x="468" y="18"/>
                  </a:lnTo>
                  <a:lnTo>
                    <a:pt x="474" y="18"/>
                  </a:lnTo>
                  <a:lnTo>
                    <a:pt x="474" y="12"/>
                  </a:lnTo>
                  <a:lnTo>
                    <a:pt x="480" y="12"/>
                  </a:lnTo>
                  <a:lnTo>
                    <a:pt x="486" y="12"/>
                  </a:lnTo>
                  <a:lnTo>
                    <a:pt x="494" y="12"/>
                  </a:lnTo>
                  <a:lnTo>
                    <a:pt x="494" y="6"/>
                  </a:lnTo>
                  <a:lnTo>
                    <a:pt x="500" y="6"/>
                  </a:lnTo>
                  <a:lnTo>
                    <a:pt x="506" y="6"/>
                  </a:lnTo>
                  <a:lnTo>
                    <a:pt x="512" y="6"/>
                  </a:lnTo>
                  <a:lnTo>
                    <a:pt x="520" y="6"/>
                  </a:lnTo>
                  <a:lnTo>
                    <a:pt x="520" y="0"/>
                  </a:lnTo>
                  <a:lnTo>
                    <a:pt x="526" y="0"/>
                  </a:lnTo>
                  <a:lnTo>
                    <a:pt x="532" y="6"/>
                  </a:lnTo>
                  <a:lnTo>
                    <a:pt x="538" y="6"/>
                  </a:lnTo>
                  <a:lnTo>
                    <a:pt x="544" y="6"/>
                  </a:lnTo>
                  <a:lnTo>
                    <a:pt x="544" y="12"/>
                  </a:lnTo>
                  <a:lnTo>
                    <a:pt x="552" y="12"/>
                  </a:lnTo>
                  <a:lnTo>
                    <a:pt x="558" y="18"/>
                  </a:lnTo>
                  <a:lnTo>
                    <a:pt x="558" y="24"/>
                  </a:lnTo>
                  <a:lnTo>
                    <a:pt x="564" y="24"/>
                  </a:lnTo>
                  <a:lnTo>
                    <a:pt x="564" y="32"/>
                  </a:lnTo>
                  <a:lnTo>
                    <a:pt x="570" y="38"/>
                  </a:lnTo>
                  <a:lnTo>
                    <a:pt x="570" y="46"/>
                  </a:lnTo>
                  <a:lnTo>
                    <a:pt x="576" y="46"/>
                  </a:lnTo>
                  <a:lnTo>
                    <a:pt x="576" y="52"/>
                  </a:lnTo>
                  <a:lnTo>
                    <a:pt x="582" y="58"/>
                  </a:lnTo>
                  <a:lnTo>
                    <a:pt x="590" y="64"/>
                  </a:lnTo>
                  <a:lnTo>
                    <a:pt x="590" y="72"/>
                  </a:lnTo>
                  <a:lnTo>
                    <a:pt x="596" y="72"/>
                  </a:lnTo>
                  <a:lnTo>
                    <a:pt x="596" y="78"/>
                  </a:lnTo>
                  <a:lnTo>
                    <a:pt x="602" y="78"/>
                  </a:lnTo>
                  <a:lnTo>
                    <a:pt x="602" y="84"/>
                  </a:lnTo>
                  <a:lnTo>
                    <a:pt x="608" y="84"/>
                  </a:lnTo>
                  <a:lnTo>
                    <a:pt x="608" y="90"/>
                  </a:lnTo>
                  <a:lnTo>
                    <a:pt x="614" y="90"/>
                  </a:lnTo>
                  <a:lnTo>
                    <a:pt x="622" y="90"/>
                  </a:lnTo>
                  <a:lnTo>
                    <a:pt x="622" y="98"/>
                  </a:lnTo>
                  <a:lnTo>
                    <a:pt x="628" y="98"/>
                  </a:lnTo>
                  <a:lnTo>
                    <a:pt x="634" y="98"/>
                  </a:lnTo>
                  <a:lnTo>
                    <a:pt x="634" y="104"/>
                  </a:lnTo>
                  <a:lnTo>
                    <a:pt x="640" y="104"/>
                  </a:lnTo>
                  <a:lnTo>
                    <a:pt x="648" y="110"/>
                  </a:lnTo>
                  <a:lnTo>
                    <a:pt x="654" y="110"/>
                  </a:lnTo>
                  <a:lnTo>
                    <a:pt x="660" y="110"/>
                  </a:lnTo>
                  <a:lnTo>
                    <a:pt x="666" y="116"/>
                  </a:lnTo>
                  <a:lnTo>
                    <a:pt x="672" y="116"/>
                  </a:lnTo>
                  <a:lnTo>
                    <a:pt x="680" y="124"/>
                  </a:lnTo>
                  <a:lnTo>
                    <a:pt x="686" y="124"/>
                  </a:lnTo>
                  <a:lnTo>
                    <a:pt x="692" y="130"/>
                  </a:lnTo>
                  <a:lnTo>
                    <a:pt x="698" y="130"/>
                  </a:lnTo>
                  <a:lnTo>
                    <a:pt x="698" y="136"/>
                  </a:lnTo>
                  <a:lnTo>
                    <a:pt x="706" y="142"/>
                  </a:lnTo>
                  <a:lnTo>
                    <a:pt x="706" y="150"/>
                  </a:lnTo>
                  <a:lnTo>
                    <a:pt x="706" y="156"/>
                  </a:lnTo>
                  <a:lnTo>
                    <a:pt x="706" y="162"/>
                  </a:lnTo>
                  <a:lnTo>
                    <a:pt x="698" y="170"/>
                  </a:lnTo>
                  <a:lnTo>
                    <a:pt x="698" y="176"/>
                  </a:lnTo>
                  <a:lnTo>
                    <a:pt x="706" y="176"/>
                  </a:lnTo>
                  <a:lnTo>
                    <a:pt x="706" y="182"/>
                  </a:lnTo>
                  <a:lnTo>
                    <a:pt x="706" y="188"/>
                  </a:lnTo>
                  <a:lnTo>
                    <a:pt x="706" y="196"/>
                  </a:lnTo>
                  <a:lnTo>
                    <a:pt x="706" y="202"/>
                  </a:lnTo>
                  <a:lnTo>
                    <a:pt x="706" y="208"/>
                  </a:lnTo>
                  <a:lnTo>
                    <a:pt x="698" y="214"/>
                  </a:lnTo>
                  <a:lnTo>
                    <a:pt x="698" y="222"/>
                  </a:lnTo>
                  <a:lnTo>
                    <a:pt x="692" y="222"/>
                  </a:lnTo>
                  <a:lnTo>
                    <a:pt x="692" y="228"/>
                  </a:lnTo>
                  <a:lnTo>
                    <a:pt x="686" y="228"/>
                  </a:lnTo>
                  <a:lnTo>
                    <a:pt x="686" y="234"/>
                  </a:lnTo>
                  <a:lnTo>
                    <a:pt x="680" y="234"/>
                  </a:lnTo>
                  <a:lnTo>
                    <a:pt x="680" y="240"/>
                  </a:lnTo>
                  <a:lnTo>
                    <a:pt x="672" y="240"/>
                  </a:lnTo>
                  <a:lnTo>
                    <a:pt x="672" y="248"/>
                  </a:lnTo>
                  <a:lnTo>
                    <a:pt x="672" y="254"/>
                  </a:lnTo>
                  <a:lnTo>
                    <a:pt x="672" y="260"/>
                  </a:lnTo>
                  <a:lnTo>
                    <a:pt x="672" y="268"/>
                  </a:lnTo>
                  <a:lnTo>
                    <a:pt x="666" y="274"/>
                  </a:lnTo>
                  <a:lnTo>
                    <a:pt x="660" y="280"/>
                  </a:lnTo>
                  <a:lnTo>
                    <a:pt x="654" y="288"/>
                  </a:lnTo>
                  <a:lnTo>
                    <a:pt x="654" y="294"/>
                  </a:lnTo>
                  <a:lnTo>
                    <a:pt x="648" y="300"/>
                  </a:lnTo>
                  <a:lnTo>
                    <a:pt x="640" y="306"/>
                  </a:lnTo>
                  <a:lnTo>
                    <a:pt x="640" y="312"/>
                  </a:lnTo>
                  <a:lnTo>
                    <a:pt x="640" y="320"/>
                  </a:lnTo>
                  <a:lnTo>
                    <a:pt x="634" y="320"/>
                  </a:lnTo>
                  <a:lnTo>
                    <a:pt x="634" y="326"/>
                  </a:lnTo>
                  <a:lnTo>
                    <a:pt x="634" y="332"/>
                  </a:lnTo>
                  <a:lnTo>
                    <a:pt x="634" y="338"/>
                  </a:lnTo>
                  <a:lnTo>
                    <a:pt x="640" y="346"/>
                  </a:lnTo>
                  <a:lnTo>
                    <a:pt x="640" y="352"/>
                  </a:lnTo>
                  <a:lnTo>
                    <a:pt x="648" y="352"/>
                  </a:lnTo>
                  <a:lnTo>
                    <a:pt x="648" y="358"/>
                  </a:lnTo>
                  <a:lnTo>
                    <a:pt x="654" y="358"/>
                  </a:lnTo>
                  <a:lnTo>
                    <a:pt x="660" y="358"/>
                  </a:lnTo>
                  <a:lnTo>
                    <a:pt x="666" y="358"/>
                  </a:lnTo>
                  <a:lnTo>
                    <a:pt x="672" y="358"/>
                  </a:lnTo>
                  <a:lnTo>
                    <a:pt x="680" y="358"/>
                  </a:lnTo>
                  <a:lnTo>
                    <a:pt x="686" y="358"/>
                  </a:lnTo>
                  <a:lnTo>
                    <a:pt x="692" y="364"/>
                  </a:lnTo>
                  <a:lnTo>
                    <a:pt x="698" y="364"/>
                  </a:lnTo>
                  <a:lnTo>
                    <a:pt x="698" y="372"/>
                  </a:lnTo>
                  <a:lnTo>
                    <a:pt x="706" y="372"/>
                  </a:lnTo>
                  <a:lnTo>
                    <a:pt x="712" y="378"/>
                  </a:lnTo>
                  <a:lnTo>
                    <a:pt x="718" y="378"/>
                  </a:lnTo>
                  <a:lnTo>
                    <a:pt x="724" y="386"/>
                  </a:lnTo>
                  <a:lnTo>
                    <a:pt x="730" y="386"/>
                  </a:lnTo>
                  <a:lnTo>
                    <a:pt x="736" y="386"/>
                  </a:lnTo>
                  <a:lnTo>
                    <a:pt x="742" y="386"/>
                  </a:lnTo>
                  <a:lnTo>
                    <a:pt x="750" y="386"/>
                  </a:lnTo>
                  <a:lnTo>
                    <a:pt x="756" y="386"/>
                  </a:lnTo>
                  <a:lnTo>
                    <a:pt x="762" y="392"/>
                  </a:lnTo>
                  <a:lnTo>
                    <a:pt x="768" y="398"/>
                  </a:lnTo>
                  <a:lnTo>
                    <a:pt x="776" y="404"/>
                  </a:lnTo>
                  <a:lnTo>
                    <a:pt x="782" y="404"/>
                  </a:lnTo>
                  <a:lnTo>
                    <a:pt x="782" y="398"/>
                  </a:lnTo>
                  <a:lnTo>
                    <a:pt x="788" y="398"/>
                  </a:lnTo>
                  <a:lnTo>
                    <a:pt x="794" y="398"/>
                  </a:lnTo>
                  <a:lnTo>
                    <a:pt x="794" y="392"/>
                  </a:lnTo>
                  <a:lnTo>
                    <a:pt x="800" y="392"/>
                  </a:lnTo>
                  <a:lnTo>
                    <a:pt x="808" y="392"/>
                  </a:lnTo>
                  <a:lnTo>
                    <a:pt x="814" y="392"/>
                  </a:lnTo>
                  <a:lnTo>
                    <a:pt x="820" y="392"/>
                  </a:lnTo>
                  <a:lnTo>
                    <a:pt x="826" y="392"/>
                  </a:lnTo>
                  <a:lnTo>
                    <a:pt x="834" y="392"/>
                  </a:lnTo>
                  <a:lnTo>
                    <a:pt x="840" y="398"/>
                  </a:lnTo>
                  <a:lnTo>
                    <a:pt x="846" y="398"/>
                  </a:lnTo>
                  <a:lnTo>
                    <a:pt x="852" y="398"/>
                  </a:lnTo>
                  <a:lnTo>
                    <a:pt x="858" y="404"/>
                  </a:lnTo>
                  <a:lnTo>
                    <a:pt x="866" y="404"/>
                  </a:lnTo>
                  <a:lnTo>
                    <a:pt x="870" y="404"/>
                  </a:lnTo>
                  <a:lnTo>
                    <a:pt x="870" y="412"/>
                  </a:lnTo>
                  <a:lnTo>
                    <a:pt x="878" y="412"/>
                  </a:lnTo>
                  <a:lnTo>
                    <a:pt x="884" y="412"/>
                  </a:lnTo>
                  <a:lnTo>
                    <a:pt x="890" y="404"/>
                  </a:lnTo>
                  <a:lnTo>
                    <a:pt x="896" y="404"/>
                  </a:lnTo>
                  <a:lnTo>
                    <a:pt x="904" y="404"/>
                  </a:lnTo>
                  <a:lnTo>
                    <a:pt x="910" y="404"/>
                  </a:lnTo>
                  <a:lnTo>
                    <a:pt x="916" y="404"/>
                  </a:lnTo>
                  <a:lnTo>
                    <a:pt x="922" y="404"/>
                  </a:lnTo>
                  <a:lnTo>
                    <a:pt x="922" y="412"/>
                  </a:lnTo>
                  <a:lnTo>
                    <a:pt x="928" y="412"/>
                  </a:lnTo>
                  <a:lnTo>
                    <a:pt x="936" y="412"/>
                  </a:lnTo>
                  <a:lnTo>
                    <a:pt x="936" y="418"/>
                  </a:lnTo>
                  <a:lnTo>
                    <a:pt x="942" y="424"/>
                  </a:lnTo>
                  <a:lnTo>
                    <a:pt x="942" y="430"/>
                  </a:lnTo>
                  <a:lnTo>
                    <a:pt x="948" y="430"/>
                  </a:lnTo>
                  <a:lnTo>
                    <a:pt x="948" y="438"/>
                  </a:lnTo>
                  <a:lnTo>
                    <a:pt x="948" y="444"/>
                  </a:lnTo>
                  <a:lnTo>
                    <a:pt x="954" y="450"/>
                  </a:lnTo>
                  <a:lnTo>
                    <a:pt x="954" y="456"/>
                  </a:lnTo>
                  <a:lnTo>
                    <a:pt x="954" y="462"/>
                  </a:lnTo>
                  <a:lnTo>
                    <a:pt x="954" y="470"/>
                  </a:lnTo>
                  <a:lnTo>
                    <a:pt x="954" y="476"/>
                  </a:lnTo>
                  <a:lnTo>
                    <a:pt x="954" y="482"/>
                  </a:lnTo>
                  <a:lnTo>
                    <a:pt x="954" y="490"/>
                  </a:lnTo>
                  <a:lnTo>
                    <a:pt x="954" y="496"/>
                  </a:lnTo>
                  <a:lnTo>
                    <a:pt x="954" y="502"/>
                  </a:lnTo>
                  <a:lnTo>
                    <a:pt x="954" y="510"/>
                  </a:lnTo>
                  <a:lnTo>
                    <a:pt x="954" y="516"/>
                  </a:lnTo>
                  <a:lnTo>
                    <a:pt x="954" y="522"/>
                  </a:lnTo>
                  <a:lnTo>
                    <a:pt x="962" y="522"/>
                  </a:lnTo>
                  <a:lnTo>
                    <a:pt x="962" y="528"/>
                  </a:lnTo>
                  <a:lnTo>
                    <a:pt x="962" y="536"/>
                  </a:lnTo>
                  <a:lnTo>
                    <a:pt x="968" y="542"/>
                  </a:lnTo>
                  <a:lnTo>
                    <a:pt x="968" y="548"/>
                  </a:lnTo>
                  <a:lnTo>
                    <a:pt x="974" y="554"/>
                  </a:lnTo>
                  <a:lnTo>
                    <a:pt x="980" y="562"/>
                  </a:lnTo>
                  <a:lnTo>
                    <a:pt x="980" y="568"/>
                  </a:lnTo>
                  <a:lnTo>
                    <a:pt x="986" y="568"/>
                  </a:lnTo>
                  <a:lnTo>
                    <a:pt x="986" y="574"/>
                  </a:lnTo>
                  <a:lnTo>
                    <a:pt x="994" y="574"/>
                  </a:lnTo>
                  <a:lnTo>
                    <a:pt x="994" y="5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2" name="Freeform 617"/>
            <p:cNvSpPr>
              <a:spLocks/>
            </p:cNvSpPr>
            <p:nvPr/>
          </p:nvSpPr>
          <p:spPr bwMode="auto">
            <a:xfrm>
              <a:off x="2772" y="2078"/>
              <a:ext cx="38" cy="32"/>
            </a:xfrm>
            <a:custGeom>
              <a:avLst/>
              <a:gdLst>
                <a:gd name="T0" fmla="*/ 18 w 38"/>
                <a:gd name="T1" fmla="*/ 32 h 32"/>
                <a:gd name="T2" fmla="*/ 24 w 38"/>
                <a:gd name="T3" fmla="*/ 32 h 32"/>
                <a:gd name="T4" fmla="*/ 32 w 38"/>
                <a:gd name="T5" fmla="*/ 32 h 32"/>
                <a:gd name="T6" fmla="*/ 32 w 38"/>
                <a:gd name="T7" fmla="*/ 26 h 32"/>
                <a:gd name="T8" fmla="*/ 32 w 38"/>
                <a:gd name="T9" fmla="*/ 18 h 32"/>
                <a:gd name="T10" fmla="*/ 38 w 38"/>
                <a:gd name="T11" fmla="*/ 18 h 32"/>
                <a:gd name="T12" fmla="*/ 38 w 38"/>
                <a:gd name="T13" fmla="*/ 12 h 32"/>
                <a:gd name="T14" fmla="*/ 32 w 38"/>
                <a:gd name="T15" fmla="*/ 6 h 32"/>
                <a:gd name="T16" fmla="*/ 32 w 38"/>
                <a:gd name="T17" fmla="*/ 0 h 32"/>
                <a:gd name="T18" fmla="*/ 24 w 38"/>
                <a:gd name="T19" fmla="*/ 0 h 32"/>
                <a:gd name="T20" fmla="*/ 18 w 38"/>
                <a:gd name="T21" fmla="*/ 0 h 32"/>
                <a:gd name="T22" fmla="*/ 12 w 38"/>
                <a:gd name="T23" fmla="*/ 0 h 32"/>
                <a:gd name="T24" fmla="*/ 6 w 38"/>
                <a:gd name="T25" fmla="*/ 0 h 32"/>
                <a:gd name="T26" fmla="*/ 6 w 38"/>
                <a:gd name="T27" fmla="*/ 6 h 32"/>
                <a:gd name="T28" fmla="*/ 0 w 38"/>
                <a:gd name="T29" fmla="*/ 6 h 32"/>
                <a:gd name="T30" fmla="*/ 0 w 38"/>
                <a:gd name="T31" fmla="*/ 12 h 32"/>
                <a:gd name="T32" fmla="*/ 0 w 38"/>
                <a:gd name="T33" fmla="*/ 18 h 32"/>
                <a:gd name="T34" fmla="*/ 0 w 38"/>
                <a:gd name="T35" fmla="*/ 26 h 32"/>
                <a:gd name="T36" fmla="*/ 6 w 38"/>
                <a:gd name="T37" fmla="*/ 26 h 32"/>
                <a:gd name="T38" fmla="*/ 6 w 38"/>
                <a:gd name="T39" fmla="*/ 32 h 32"/>
                <a:gd name="T40" fmla="*/ 12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24" y="32"/>
                  </a:lnTo>
                  <a:lnTo>
                    <a:pt x="32" y="32"/>
                  </a:lnTo>
                  <a:lnTo>
                    <a:pt x="32" y="26"/>
                  </a:lnTo>
                  <a:lnTo>
                    <a:pt x="32" y="18"/>
                  </a:lnTo>
                  <a:lnTo>
                    <a:pt x="38" y="18"/>
                  </a:lnTo>
                  <a:lnTo>
                    <a:pt x="38" y="12"/>
                  </a:lnTo>
                  <a:lnTo>
                    <a:pt x="32" y="6"/>
                  </a:lnTo>
                  <a:lnTo>
                    <a:pt x="32" y="0"/>
                  </a:lnTo>
                  <a:lnTo>
                    <a:pt x="24" y="0"/>
                  </a:lnTo>
                  <a:lnTo>
                    <a:pt x="18" y="0"/>
                  </a:lnTo>
                  <a:lnTo>
                    <a:pt x="12" y="0"/>
                  </a:lnTo>
                  <a:lnTo>
                    <a:pt x="6" y="0"/>
                  </a:lnTo>
                  <a:lnTo>
                    <a:pt x="6" y="6"/>
                  </a:lnTo>
                  <a:lnTo>
                    <a:pt x="0" y="6"/>
                  </a:lnTo>
                  <a:lnTo>
                    <a:pt x="0" y="12"/>
                  </a:lnTo>
                  <a:lnTo>
                    <a:pt x="0" y="18"/>
                  </a:lnTo>
                  <a:lnTo>
                    <a:pt x="0" y="26"/>
                  </a:lnTo>
                  <a:lnTo>
                    <a:pt x="6" y="26"/>
                  </a:lnTo>
                  <a:lnTo>
                    <a:pt x="6" y="32"/>
                  </a:lnTo>
                  <a:lnTo>
                    <a:pt x="12"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3" name="Freeform 618"/>
            <p:cNvSpPr>
              <a:spLocks/>
            </p:cNvSpPr>
            <p:nvPr/>
          </p:nvSpPr>
          <p:spPr bwMode="auto">
            <a:xfrm>
              <a:off x="2740" y="2026"/>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4" name="Line 619"/>
            <p:cNvSpPr>
              <a:spLocks noChangeShapeType="1"/>
            </p:cNvSpPr>
            <p:nvPr/>
          </p:nvSpPr>
          <p:spPr bwMode="auto">
            <a:xfrm flipV="1">
              <a:off x="2740" y="2038"/>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5" name="Freeform 620"/>
            <p:cNvSpPr>
              <a:spLocks/>
            </p:cNvSpPr>
            <p:nvPr/>
          </p:nvSpPr>
          <p:spPr bwMode="auto">
            <a:xfrm>
              <a:off x="2740" y="2026"/>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6" name="Line 621"/>
            <p:cNvSpPr>
              <a:spLocks noChangeShapeType="1"/>
            </p:cNvSpPr>
            <p:nvPr/>
          </p:nvSpPr>
          <p:spPr bwMode="auto">
            <a:xfrm flipV="1">
              <a:off x="2772" y="2084"/>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7" name="Freeform 622"/>
            <p:cNvSpPr>
              <a:spLocks/>
            </p:cNvSpPr>
            <p:nvPr/>
          </p:nvSpPr>
          <p:spPr bwMode="auto">
            <a:xfrm>
              <a:off x="2772" y="2078"/>
              <a:ext cx="38" cy="32"/>
            </a:xfrm>
            <a:custGeom>
              <a:avLst/>
              <a:gdLst>
                <a:gd name="T0" fmla="*/ 18 w 38"/>
                <a:gd name="T1" fmla="*/ 32 h 32"/>
                <a:gd name="T2" fmla="*/ 12 w 38"/>
                <a:gd name="T3" fmla="*/ 32 h 32"/>
                <a:gd name="T4" fmla="*/ 6 w 38"/>
                <a:gd name="T5" fmla="*/ 32 h 32"/>
                <a:gd name="T6" fmla="*/ 6 w 38"/>
                <a:gd name="T7" fmla="*/ 26 h 32"/>
                <a:gd name="T8" fmla="*/ 0 w 38"/>
                <a:gd name="T9" fmla="*/ 26 h 32"/>
                <a:gd name="T10" fmla="*/ 0 w 38"/>
                <a:gd name="T11" fmla="*/ 18 h 32"/>
                <a:gd name="T12" fmla="*/ 0 w 38"/>
                <a:gd name="T13" fmla="*/ 12 h 32"/>
                <a:gd name="T14" fmla="*/ 0 w 38"/>
                <a:gd name="T15" fmla="*/ 6 h 32"/>
                <a:gd name="T16" fmla="*/ 6 w 38"/>
                <a:gd name="T17" fmla="*/ 6 h 32"/>
                <a:gd name="T18" fmla="*/ 6 w 38"/>
                <a:gd name="T19" fmla="*/ 0 h 32"/>
                <a:gd name="T20" fmla="*/ 12 w 38"/>
                <a:gd name="T21" fmla="*/ 0 h 32"/>
                <a:gd name="T22" fmla="*/ 18 w 38"/>
                <a:gd name="T23" fmla="*/ 0 h 32"/>
                <a:gd name="T24" fmla="*/ 24 w 38"/>
                <a:gd name="T25" fmla="*/ 0 h 32"/>
                <a:gd name="T26" fmla="*/ 32 w 38"/>
                <a:gd name="T27" fmla="*/ 0 h 32"/>
                <a:gd name="T28" fmla="*/ 32 w 38"/>
                <a:gd name="T29" fmla="*/ 6 h 32"/>
                <a:gd name="T30" fmla="*/ 38 w 38"/>
                <a:gd name="T31" fmla="*/ 12 h 32"/>
                <a:gd name="T32" fmla="*/ 38 w 38"/>
                <a:gd name="T33" fmla="*/ 18 h 32"/>
                <a:gd name="T34" fmla="*/ 32 w 38"/>
                <a:gd name="T35" fmla="*/ 18 h 32"/>
                <a:gd name="T36" fmla="*/ 32 w 38"/>
                <a:gd name="T37" fmla="*/ 26 h 32"/>
                <a:gd name="T38" fmla="*/ 32 w 38"/>
                <a:gd name="T39" fmla="*/ 32 h 32"/>
                <a:gd name="T40" fmla="*/ 24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12" y="32"/>
                  </a:lnTo>
                  <a:lnTo>
                    <a:pt x="6" y="32"/>
                  </a:lnTo>
                  <a:lnTo>
                    <a:pt x="6" y="26"/>
                  </a:lnTo>
                  <a:lnTo>
                    <a:pt x="0" y="26"/>
                  </a:lnTo>
                  <a:lnTo>
                    <a:pt x="0" y="18"/>
                  </a:lnTo>
                  <a:lnTo>
                    <a:pt x="0" y="12"/>
                  </a:lnTo>
                  <a:lnTo>
                    <a:pt x="0" y="6"/>
                  </a:lnTo>
                  <a:lnTo>
                    <a:pt x="6" y="6"/>
                  </a:lnTo>
                  <a:lnTo>
                    <a:pt x="6" y="0"/>
                  </a:lnTo>
                  <a:lnTo>
                    <a:pt x="12" y="0"/>
                  </a:lnTo>
                  <a:lnTo>
                    <a:pt x="18" y="0"/>
                  </a:lnTo>
                  <a:lnTo>
                    <a:pt x="24" y="0"/>
                  </a:lnTo>
                  <a:lnTo>
                    <a:pt x="32" y="0"/>
                  </a:lnTo>
                  <a:lnTo>
                    <a:pt x="32" y="6"/>
                  </a:lnTo>
                  <a:lnTo>
                    <a:pt x="38" y="12"/>
                  </a:lnTo>
                  <a:lnTo>
                    <a:pt x="38" y="18"/>
                  </a:lnTo>
                  <a:lnTo>
                    <a:pt x="32" y="18"/>
                  </a:lnTo>
                  <a:lnTo>
                    <a:pt x="32" y="26"/>
                  </a:lnTo>
                  <a:lnTo>
                    <a:pt x="32" y="32"/>
                  </a:lnTo>
                  <a:lnTo>
                    <a:pt x="24"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8" name="Line 623"/>
            <p:cNvSpPr>
              <a:spLocks noChangeShapeType="1"/>
            </p:cNvSpPr>
            <p:nvPr/>
          </p:nvSpPr>
          <p:spPr bwMode="auto">
            <a:xfrm flipV="1">
              <a:off x="1190" y="245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9" name="Line 624"/>
            <p:cNvSpPr>
              <a:spLocks noChangeShapeType="1"/>
            </p:cNvSpPr>
            <p:nvPr/>
          </p:nvSpPr>
          <p:spPr bwMode="auto">
            <a:xfrm flipV="1">
              <a:off x="1198" y="2450"/>
              <a:ext cx="36"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0" name="Line 625"/>
            <p:cNvSpPr>
              <a:spLocks noChangeShapeType="1"/>
            </p:cNvSpPr>
            <p:nvPr/>
          </p:nvSpPr>
          <p:spPr bwMode="auto">
            <a:xfrm flipV="1">
              <a:off x="1204" y="2462"/>
              <a:ext cx="56"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1" name="Line 626"/>
            <p:cNvSpPr>
              <a:spLocks noChangeShapeType="1"/>
            </p:cNvSpPr>
            <p:nvPr/>
          </p:nvSpPr>
          <p:spPr bwMode="auto">
            <a:xfrm flipV="1">
              <a:off x="1210" y="2476"/>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2" name="Line 627"/>
            <p:cNvSpPr>
              <a:spLocks noChangeShapeType="1"/>
            </p:cNvSpPr>
            <p:nvPr/>
          </p:nvSpPr>
          <p:spPr bwMode="auto">
            <a:xfrm flipV="1">
              <a:off x="1216" y="2496"/>
              <a:ext cx="7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3" name="Line 628"/>
            <p:cNvSpPr>
              <a:spLocks noChangeShapeType="1"/>
            </p:cNvSpPr>
            <p:nvPr/>
          </p:nvSpPr>
          <p:spPr bwMode="auto">
            <a:xfrm flipV="1">
              <a:off x="1216" y="2522"/>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4" name="Freeform 629"/>
            <p:cNvSpPr>
              <a:spLocks/>
            </p:cNvSpPr>
            <p:nvPr/>
          </p:nvSpPr>
          <p:spPr bwMode="auto">
            <a:xfrm>
              <a:off x="1184" y="2444"/>
              <a:ext cx="102" cy="130"/>
            </a:xfrm>
            <a:custGeom>
              <a:avLst/>
              <a:gdLst>
                <a:gd name="T0" fmla="*/ 0 w 102"/>
                <a:gd name="T1" fmla="*/ 0 h 130"/>
                <a:gd name="T2" fmla="*/ 6 w 102"/>
                <a:gd name="T3" fmla="*/ 6 h 130"/>
                <a:gd name="T4" fmla="*/ 12 w 102"/>
                <a:gd name="T5" fmla="*/ 6 h 130"/>
                <a:gd name="T6" fmla="*/ 12 w 102"/>
                <a:gd name="T7" fmla="*/ 12 h 130"/>
                <a:gd name="T8" fmla="*/ 20 w 102"/>
                <a:gd name="T9" fmla="*/ 12 h 130"/>
                <a:gd name="T10" fmla="*/ 26 w 102"/>
                <a:gd name="T11" fmla="*/ 12 h 130"/>
                <a:gd name="T12" fmla="*/ 32 w 102"/>
                <a:gd name="T13" fmla="*/ 12 h 130"/>
                <a:gd name="T14" fmla="*/ 38 w 102"/>
                <a:gd name="T15" fmla="*/ 12 h 130"/>
                <a:gd name="T16" fmla="*/ 44 w 102"/>
                <a:gd name="T17" fmla="*/ 12 h 130"/>
                <a:gd name="T18" fmla="*/ 50 w 102"/>
                <a:gd name="T19" fmla="*/ 6 h 130"/>
                <a:gd name="T20" fmla="*/ 56 w 102"/>
                <a:gd name="T21" fmla="*/ 6 h 130"/>
                <a:gd name="T22" fmla="*/ 64 w 102"/>
                <a:gd name="T23" fmla="*/ 6 h 130"/>
                <a:gd name="T24" fmla="*/ 70 w 102"/>
                <a:gd name="T25" fmla="*/ 12 h 130"/>
                <a:gd name="T26" fmla="*/ 76 w 102"/>
                <a:gd name="T27" fmla="*/ 12 h 130"/>
                <a:gd name="T28" fmla="*/ 82 w 102"/>
                <a:gd name="T29" fmla="*/ 18 h 130"/>
                <a:gd name="T30" fmla="*/ 82 w 102"/>
                <a:gd name="T31" fmla="*/ 26 h 130"/>
                <a:gd name="T32" fmla="*/ 90 w 102"/>
                <a:gd name="T33" fmla="*/ 26 h 130"/>
                <a:gd name="T34" fmla="*/ 90 w 102"/>
                <a:gd name="T35" fmla="*/ 32 h 130"/>
                <a:gd name="T36" fmla="*/ 96 w 102"/>
                <a:gd name="T37" fmla="*/ 38 h 130"/>
                <a:gd name="T38" fmla="*/ 96 w 102"/>
                <a:gd name="T39" fmla="*/ 46 h 130"/>
                <a:gd name="T40" fmla="*/ 102 w 102"/>
                <a:gd name="T41" fmla="*/ 46 h 130"/>
                <a:gd name="T42" fmla="*/ 102 w 102"/>
                <a:gd name="T43" fmla="*/ 52 h 130"/>
                <a:gd name="T44" fmla="*/ 102 w 102"/>
                <a:gd name="T45" fmla="*/ 58 h 130"/>
                <a:gd name="T46" fmla="*/ 102 w 102"/>
                <a:gd name="T47" fmla="*/ 64 h 130"/>
                <a:gd name="T48" fmla="*/ 102 w 102"/>
                <a:gd name="T49" fmla="*/ 72 h 130"/>
                <a:gd name="T50" fmla="*/ 102 w 102"/>
                <a:gd name="T51" fmla="*/ 78 h 130"/>
                <a:gd name="T52" fmla="*/ 102 w 102"/>
                <a:gd name="T53" fmla="*/ 84 h 130"/>
                <a:gd name="T54" fmla="*/ 96 w 102"/>
                <a:gd name="T55" fmla="*/ 84 h 130"/>
                <a:gd name="T56" fmla="*/ 96 w 102"/>
                <a:gd name="T57" fmla="*/ 90 h 130"/>
                <a:gd name="T58" fmla="*/ 96 w 102"/>
                <a:gd name="T59" fmla="*/ 98 h 130"/>
                <a:gd name="T60" fmla="*/ 90 w 102"/>
                <a:gd name="T61" fmla="*/ 98 h 130"/>
                <a:gd name="T62" fmla="*/ 82 w 102"/>
                <a:gd name="T63" fmla="*/ 104 h 130"/>
                <a:gd name="T64" fmla="*/ 76 w 102"/>
                <a:gd name="T65" fmla="*/ 104 h 130"/>
                <a:gd name="T66" fmla="*/ 76 w 102"/>
                <a:gd name="T67" fmla="*/ 110 h 130"/>
                <a:gd name="T68" fmla="*/ 70 w 102"/>
                <a:gd name="T69" fmla="*/ 110 h 130"/>
                <a:gd name="T70" fmla="*/ 64 w 102"/>
                <a:gd name="T71" fmla="*/ 110 h 130"/>
                <a:gd name="T72" fmla="*/ 64 w 102"/>
                <a:gd name="T73" fmla="*/ 116 h 130"/>
                <a:gd name="T74" fmla="*/ 56 w 102"/>
                <a:gd name="T75" fmla="*/ 116 h 130"/>
                <a:gd name="T76" fmla="*/ 50 w 102"/>
                <a:gd name="T77" fmla="*/ 116 h 130"/>
                <a:gd name="T78" fmla="*/ 44 w 102"/>
                <a:gd name="T79" fmla="*/ 116 h 130"/>
                <a:gd name="T80" fmla="*/ 44 w 102"/>
                <a:gd name="T81" fmla="*/ 124 h 130"/>
                <a:gd name="T82" fmla="*/ 38 w 102"/>
                <a:gd name="T83" fmla="*/ 124 h 130"/>
                <a:gd name="T84" fmla="*/ 32 w 102"/>
                <a:gd name="T85" fmla="*/ 130 h 130"/>
                <a:gd name="T86" fmla="*/ 26 w 102"/>
                <a:gd name="T87" fmla="*/ 52 h 130"/>
                <a:gd name="T88" fmla="*/ 0 w 102"/>
                <a:gd name="T89" fmla="*/ 0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130"/>
                <a:gd name="T137" fmla="*/ 102 w 102"/>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130">
                  <a:moveTo>
                    <a:pt x="0" y="0"/>
                  </a:moveTo>
                  <a:lnTo>
                    <a:pt x="6" y="6"/>
                  </a:lnTo>
                  <a:lnTo>
                    <a:pt x="12" y="6"/>
                  </a:lnTo>
                  <a:lnTo>
                    <a:pt x="12" y="12"/>
                  </a:lnTo>
                  <a:lnTo>
                    <a:pt x="20" y="12"/>
                  </a:lnTo>
                  <a:lnTo>
                    <a:pt x="26" y="12"/>
                  </a:lnTo>
                  <a:lnTo>
                    <a:pt x="32" y="12"/>
                  </a:lnTo>
                  <a:lnTo>
                    <a:pt x="38" y="12"/>
                  </a:lnTo>
                  <a:lnTo>
                    <a:pt x="44" y="12"/>
                  </a:lnTo>
                  <a:lnTo>
                    <a:pt x="50" y="6"/>
                  </a:lnTo>
                  <a:lnTo>
                    <a:pt x="56" y="6"/>
                  </a:lnTo>
                  <a:lnTo>
                    <a:pt x="64" y="6"/>
                  </a:lnTo>
                  <a:lnTo>
                    <a:pt x="70" y="12"/>
                  </a:lnTo>
                  <a:lnTo>
                    <a:pt x="76" y="12"/>
                  </a:lnTo>
                  <a:lnTo>
                    <a:pt x="82" y="18"/>
                  </a:lnTo>
                  <a:lnTo>
                    <a:pt x="82" y="26"/>
                  </a:lnTo>
                  <a:lnTo>
                    <a:pt x="90" y="26"/>
                  </a:lnTo>
                  <a:lnTo>
                    <a:pt x="90" y="32"/>
                  </a:lnTo>
                  <a:lnTo>
                    <a:pt x="96" y="38"/>
                  </a:lnTo>
                  <a:lnTo>
                    <a:pt x="96" y="46"/>
                  </a:lnTo>
                  <a:lnTo>
                    <a:pt x="102" y="46"/>
                  </a:lnTo>
                  <a:lnTo>
                    <a:pt x="102" y="52"/>
                  </a:lnTo>
                  <a:lnTo>
                    <a:pt x="102" y="58"/>
                  </a:lnTo>
                  <a:lnTo>
                    <a:pt x="102" y="64"/>
                  </a:lnTo>
                  <a:lnTo>
                    <a:pt x="102" y="72"/>
                  </a:lnTo>
                  <a:lnTo>
                    <a:pt x="102" y="78"/>
                  </a:lnTo>
                  <a:lnTo>
                    <a:pt x="102" y="84"/>
                  </a:lnTo>
                  <a:lnTo>
                    <a:pt x="96" y="84"/>
                  </a:lnTo>
                  <a:lnTo>
                    <a:pt x="96" y="90"/>
                  </a:lnTo>
                  <a:lnTo>
                    <a:pt x="96" y="98"/>
                  </a:lnTo>
                  <a:lnTo>
                    <a:pt x="90" y="98"/>
                  </a:lnTo>
                  <a:lnTo>
                    <a:pt x="82" y="104"/>
                  </a:lnTo>
                  <a:lnTo>
                    <a:pt x="76" y="104"/>
                  </a:lnTo>
                  <a:lnTo>
                    <a:pt x="76" y="110"/>
                  </a:lnTo>
                  <a:lnTo>
                    <a:pt x="70" y="110"/>
                  </a:lnTo>
                  <a:lnTo>
                    <a:pt x="64" y="110"/>
                  </a:lnTo>
                  <a:lnTo>
                    <a:pt x="64" y="116"/>
                  </a:lnTo>
                  <a:lnTo>
                    <a:pt x="56" y="116"/>
                  </a:lnTo>
                  <a:lnTo>
                    <a:pt x="50" y="116"/>
                  </a:lnTo>
                  <a:lnTo>
                    <a:pt x="44" y="116"/>
                  </a:lnTo>
                  <a:lnTo>
                    <a:pt x="44" y="124"/>
                  </a:lnTo>
                  <a:lnTo>
                    <a:pt x="38" y="124"/>
                  </a:lnTo>
                  <a:lnTo>
                    <a:pt x="32" y="130"/>
                  </a:lnTo>
                  <a:lnTo>
                    <a:pt x="26" y="52"/>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5" name="Freeform 630"/>
            <p:cNvSpPr>
              <a:spLocks/>
            </p:cNvSpPr>
            <p:nvPr/>
          </p:nvSpPr>
          <p:spPr bwMode="auto">
            <a:xfrm>
              <a:off x="3732" y="2470"/>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6" name="Line 631"/>
            <p:cNvSpPr>
              <a:spLocks noChangeShapeType="1"/>
            </p:cNvSpPr>
            <p:nvPr/>
          </p:nvSpPr>
          <p:spPr bwMode="auto">
            <a:xfrm flipV="1">
              <a:off x="2420" y="2620"/>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7" name="Line 632"/>
            <p:cNvSpPr>
              <a:spLocks noChangeShapeType="1"/>
            </p:cNvSpPr>
            <p:nvPr/>
          </p:nvSpPr>
          <p:spPr bwMode="auto">
            <a:xfrm flipV="1">
              <a:off x="2412" y="2626"/>
              <a:ext cx="110"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8" name="Line 633"/>
            <p:cNvSpPr>
              <a:spLocks noChangeShapeType="1"/>
            </p:cNvSpPr>
            <p:nvPr/>
          </p:nvSpPr>
          <p:spPr bwMode="auto">
            <a:xfrm flipV="1">
              <a:off x="2406" y="2632"/>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9" name="Line 634"/>
            <p:cNvSpPr>
              <a:spLocks noChangeShapeType="1"/>
            </p:cNvSpPr>
            <p:nvPr/>
          </p:nvSpPr>
          <p:spPr bwMode="auto">
            <a:xfrm flipV="1">
              <a:off x="2406" y="2652"/>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0" name="Line 635"/>
            <p:cNvSpPr>
              <a:spLocks noChangeShapeType="1"/>
            </p:cNvSpPr>
            <p:nvPr/>
          </p:nvSpPr>
          <p:spPr bwMode="auto">
            <a:xfrm flipV="1">
              <a:off x="2420" y="2672"/>
              <a:ext cx="146"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1" name="Line 636"/>
            <p:cNvSpPr>
              <a:spLocks noChangeShapeType="1"/>
            </p:cNvSpPr>
            <p:nvPr/>
          </p:nvSpPr>
          <p:spPr bwMode="auto">
            <a:xfrm flipV="1">
              <a:off x="2438" y="2690"/>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2" name="Line 637"/>
            <p:cNvSpPr>
              <a:spLocks noChangeShapeType="1"/>
            </p:cNvSpPr>
            <p:nvPr/>
          </p:nvSpPr>
          <p:spPr bwMode="auto">
            <a:xfrm flipV="1">
              <a:off x="2470" y="2718"/>
              <a:ext cx="108"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3" name="Line 638"/>
            <p:cNvSpPr>
              <a:spLocks noChangeShapeType="1"/>
            </p:cNvSpPr>
            <p:nvPr/>
          </p:nvSpPr>
          <p:spPr bwMode="auto">
            <a:xfrm flipV="1">
              <a:off x="2478" y="2744"/>
              <a:ext cx="10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4" name="Line 639"/>
            <p:cNvSpPr>
              <a:spLocks noChangeShapeType="1"/>
            </p:cNvSpPr>
            <p:nvPr/>
          </p:nvSpPr>
          <p:spPr bwMode="auto">
            <a:xfrm flipV="1">
              <a:off x="2484" y="281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5" name="Line 640"/>
            <p:cNvSpPr>
              <a:spLocks noChangeShapeType="1"/>
            </p:cNvSpPr>
            <p:nvPr/>
          </p:nvSpPr>
          <p:spPr bwMode="auto">
            <a:xfrm flipV="1">
              <a:off x="2522" y="2764"/>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6" name="Line 641"/>
            <p:cNvSpPr>
              <a:spLocks noChangeShapeType="1"/>
            </p:cNvSpPr>
            <p:nvPr/>
          </p:nvSpPr>
          <p:spPr bwMode="auto">
            <a:xfrm flipV="1">
              <a:off x="2504" y="2836"/>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7" name="Line 642"/>
            <p:cNvSpPr>
              <a:spLocks noChangeShapeType="1"/>
            </p:cNvSpPr>
            <p:nvPr/>
          </p:nvSpPr>
          <p:spPr bwMode="auto">
            <a:xfrm flipV="1">
              <a:off x="2528" y="2790"/>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8" name="Line 643"/>
            <p:cNvSpPr>
              <a:spLocks noChangeShapeType="1"/>
            </p:cNvSpPr>
            <p:nvPr/>
          </p:nvSpPr>
          <p:spPr bwMode="auto">
            <a:xfrm flipV="1">
              <a:off x="2536" y="2816"/>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9" name="Freeform 644"/>
            <p:cNvSpPr>
              <a:spLocks/>
            </p:cNvSpPr>
            <p:nvPr/>
          </p:nvSpPr>
          <p:spPr bwMode="auto">
            <a:xfrm>
              <a:off x="2406" y="2620"/>
              <a:ext cx="178" cy="222"/>
            </a:xfrm>
            <a:custGeom>
              <a:avLst/>
              <a:gdLst>
                <a:gd name="T0" fmla="*/ 128 w 178"/>
                <a:gd name="T1" fmla="*/ 222 h 222"/>
                <a:gd name="T2" fmla="*/ 122 w 178"/>
                <a:gd name="T3" fmla="*/ 216 h 222"/>
                <a:gd name="T4" fmla="*/ 122 w 178"/>
                <a:gd name="T5" fmla="*/ 202 h 222"/>
                <a:gd name="T6" fmla="*/ 116 w 178"/>
                <a:gd name="T7" fmla="*/ 196 h 222"/>
                <a:gd name="T8" fmla="*/ 116 w 178"/>
                <a:gd name="T9" fmla="*/ 182 h 222"/>
                <a:gd name="T10" fmla="*/ 102 w 178"/>
                <a:gd name="T11" fmla="*/ 182 h 222"/>
                <a:gd name="T12" fmla="*/ 102 w 178"/>
                <a:gd name="T13" fmla="*/ 196 h 222"/>
                <a:gd name="T14" fmla="*/ 102 w 178"/>
                <a:gd name="T15" fmla="*/ 210 h 222"/>
                <a:gd name="T16" fmla="*/ 96 w 178"/>
                <a:gd name="T17" fmla="*/ 222 h 222"/>
                <a:gd name="T18" fmla="*/ 84 w 178"/>
                <a:gd name="T19" fmla="*/ 222 h 222"/>
                <a:gd name="T20" fmla="*/ 78 w 178"/>
                <a:gd name="T21" fmla="*/ 210 h 222"/>
                <a:gd name="T22" fmla="*/ 78 w 178"/>
                <a:gd name="T23" fmla="*/ 196 h 222"/>
                <a:gd name="T24" fmla="*/ 70 w 178"/>
                <a:gd name="T25" fmla="*/ 190 h 222"/>
                <a:gd name="T26" fmla="*/ 70 w 178"/>
                <a:gd name="T27" fmla="*/ 176 h 222"/>
                <a:gd name="T28" fmla="*/ 70 w 178"/>
                <a:gd name="T29" fmla="*/ 162 h 222"/>
                <a:gd name="T30" fmla="*/ 58 w 178"/>
                <a:gd name="T31" fmla="*/ 162 h 222"/>
                <a:gd name="T32" fmla="*/ 38 w 178"/>
                <a:gd name="T33" fmla="*/ 156 h 222"/>
                <a:gd name="T34" fmla="*/ 26 w 178"/>
                <a:gd name="T35" fmla="*/ 150 h 222"/>
                <a:gd name="T36" fmla="*/ 20 w 178"/>
                <a:gd name="T37" fmla="*/ 144 h 222"/>
                <a:gd name="T38" fmla="*/ 12 w 178"/>
                <a:gd name="T39" fmla="*/ 136 h 222"/>
                <a:gd name="T40" fmla="*/ 6 w 178"/>
                <a:gd name="T41" fmla="*/ 130 h 222"/>
                <a:gd name="T42" fmla="*/ 0 w 178"/>
                <a:gd name="T43" fmla="*/ 124 h 222"/>
                <a:gd name="T44" fmla="*/ 0 w 178"/>
                <a:gd name="T45" fmla="*/ 110 h 222"/>
                <a:gd name="T46" fmla="*/ 0 w 178"/>
                <a:gd name="T47" fmla="*/ 98 h 222"/>
                <a:gd name="T48" fmla="*/ 0 w 178"/>
                <a:gd name="T49" fmla="*/ 86 h 222"/>
                <a:gd name="T50" fmla="*/ 6 w 178"/>
                <a:gd name="T51" fmla="*/ 78 h 222"/>
                <a:gd name="T52" fmla="*/ 6 w 178"/>
                <a:gd name="T53" fmla="*/ 64 h 222"/>
                <a:gd name="T54" fmla="*/ 6 w 178"/>
                <a:gd name="T55" fmla="*/ 52 h 222"/>
                <a:gd name="T56" fmla="*/ 12 w 178"/>
                <a:gd name="T57" fmla="*/ 46 h 222"/>
                <a:gd name="T58" fmla="*/ 20 w 178"/>
                <a:gd name="T59" fmla="*/ 32 h 222"/>
                <a:gd name="T60" fmla="*/ 26 w 178"/>
                <a:gd name="T61" fmla="*/ 26 h 222"/>
                <a:gd name="T62" fmla="*/ 32 w 178"/>
                <a:gd name="T63" fmla="*/ 20 h 222"/>
                <a:gd name="T64" fmla="*/ 38 w 178"/>
                <a:gd name="T65" fmla="*/ 12 h 222"/>
                <a:gd name="T66" fmla="*/ 52 w 178"/>
                <a:gd name="T67" fmla="*/ 6 h 222"/>
                <a:gd name="T68" fmla="*/ 64 w 178"/>
                <a:gd name="T69" fmla="*/ 0 h 222"/>
                <a:gd name="T70" fmla="*/ 78 w 178"/>
                <a:gd name="T71" fmla="*/ 0 h 222"/>
                <a:gd name="T72" fmla="*/ 90 w 178"/>
                <a:gd name="T73" fmla="*/ 0 h 222"/>
                <a:gd name="T74" fmla="*/ 102 w 178"/>
                <a:gd name="T75" fmla="*/ 6 h 222"/>
                <a:gd name="T76" fmla="*/ 116 w 178"/>
                <a:gd name="T77" fmla="*/ 6 h 222"/>
                <a:gd name="T78" fmla="*/ 128 w 178"/>
                <a:gd name="T79" fmla="*/ 6 h 222"/>
                <a:gd name="T80" fmla="*/ 134 w 178"/>
                <a:gd name="T81" fmla="*/ 12 h 222"/>
                <a:gd name="T82" fmla="*/ 140 w 178"/>
                <a:gd name="T83" fmla="*/ 20 h 222"/>
                <a:gd name="T84" fmla="*/ 146 w 178"/>
                <a:gd name="T85" fmla="*/ 26 h 222"/>
                <a:gd name="T86" fmla="*/ 154 w 178"/>
                <a:gd name="T87" fmla="*/ 32 h 222"/>
                <a:gd name="T88" fmla="*/ 160 w 178"/>
                <a:gd name="T89" fmla="*/ 38 h 222"/>
                <a:gd name="T90" fmla="*/ 160 w 178"/>
                <a:gd name="T91" fmla="*/ 52 h 222"/>
                <a:gd name="T92" fmla="*/ 166 w 178"/>
                <a:gd name="T93" fmla="*/ 58 h 222"/>
                <a:gd name="T94" fmla="*/ 166 w 178"/>
                <a:gd name="T95" fmla="*/ 72 h 222"/>
                <a:gd name="T96" fmla="*/ 172 w 178"/>
                <a:gd name="T97" fmla="*/ 78 h 222"/>
                <a:gd name="T98" fmla="*/ 172 w 178"/>
                <a:gd name="T99" fmla="*/ 92 h 222"/>
                <a:gd name="T100" fmla="*/ 172 w 178"/>
                <a:gd name="T101" fmla="*/ 104 h 222"/>
                <a:gd name="T102" fmla="*/ 172 w 178"/>
                <a:gd name="T103" fmla="*/ 118 h 222"/>
                <a:gd name="T104" fmla="*/ 172 w 178"/>
                <a:gd name="T105" fmla="*/ 130 h 222"/>
                <a:gd name="T106" fmla="*/ 172 w 178"/>
                <a:gd name="T107" fmla="*/ 144 h 222"/>
                <a:gd name="T108" fmla="*/ 172 w 178"/>
                <a:gd name="T109" fmla="*/ 156 h 222"/>
                <a:gd name="T110" fmla="*/ 178 w 178"/>
                <a:gd name="T111" fmla="*/ 162 h 222"/>
                <a:gd name="T112" fmla="*/ 178 w 178"/>
                <a:gd name="T113" fmla="*/ 176 h 222"/>
                <a:gd name="T114" fmla="*/ 172 w 178"/>
                <a:gd name="T115" fmla="*/ 190 h 222"/>
                <a:gd name="T116" fmla="*/ 172 w 178"/>
                <a:gd name="T117" fmla="*/ 202 h 222"/>
                <a:gd name="T118" fmla="*/ 166 w 178"/>
                <a:gd name="T119" fmla="*/ 216 h 222"/>
                <a:gd name="T120" fmla="*/ 154 w 178"/>
                <a:gd name="T121" fmla="*/ 222 h 222"/>
                <a:gd name="T122" fmla="*/ 140 w 178"/>
                <a:gd name="T123" fmla="*/ 222 h 2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222"/>
                <a:gd name="T188" fmla="*/ 178 w 178"/>
                <a:gd name="T189" fmla="*/ 222 h 2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222">
                  <a:moveTo>
                    <a:pt x="134" y="222"/>
                  </a:moveTo>
                  <a:lnTo>
                    <a:pt x="128" y="222"/>
                  </a:lnTo>
                  <a:lnTo>
                    <a:pt x="128" y="216"/>
                  </a:lnTo>
                  <a:lnTo>
                    <a:pt x="122" y="216"/>
                  </a:lnTo>
                  <a:lnTo>
                    <a:pt x="122" y="210"/>
                  </a:lnTo>
                  <a:lnTo>
                    <a:pt x="122" y="202"/>
                  </a:lnTo>
                  <a:lnTo>
                    <a:pt x="116" y="202"/>
                  </a:lnTo>
                  <a:lnTo>
                    <a:pt x="116" y="196"/>
                  </a:lnTo>
                  <a:lnTo>
                    <a:pt x="116" y="190"/>
                  </a:lnTo>
                  <a:lnTo>
                    <a:pt x="116" y="182"/>
                  </a:lnTo>
                  <a:lnTo>
                    <a:pt x="110" y="182"/>
                  </a:lnTo>
                  <a:lnTo>
                    <a:pt x="102" y="182"/>
                  </a:lnTo>
                  <a:lnTo>
                    <a:pt x="102" y="190"/>
                  </a:lnTo>
                  <a:lnTo>
                    <a:pt x="102" y="196"/>
                  </a:lnTo>
                  <a:lnTo>
                    <a:pt x="102" y="202"/>
                  </a:lnTo>
                  <a:lnTo>
                    <a:pt x="102" y="210"/>
                  </a:lnTo>
                  <a:lnTo>
                    <a:pt x="96" y="216"/>
                  </a:lnTo>
                  <a:lnTo>
                    <a:pt x="96" y="222"/>
                  </a:lnTo>
                  <a:lnTo>
                    <a:pt x="90" y="222"/>
                  </a:lnTo>
                  <a:lnTo>
                    <a:pt x="84" y="222"/>
                  </a:lnTo>
                  <a:lnTo>
                    <a:pt x="84" y="216"/>
                  </a:lnTo>
                  <a:lnTo>
                    <a:pt x="78" y="210"/>
                  </a:lnTo>
                  <a:lnTo>
                    <a:pt x="78" y="202"/>
                  </a:lnTo>
                  <a:lnTo>
                    <a:pt x="78" y="196"/>
                  </a:lnTo>
                  <a:lnTo>
                    <a:pt x="78" y="190"/>
                  </a:lnTo>
                  <a:lnTo>
                    <a:pt x="70" y="190"/>
                  </a:lnTo>
                  <a:lnTo>
                    <a:pt x="70" y="182"/>
                  </a:lnTo>
                  <a:lnTo>
                    <a:pt x="70" y="176"/>
                  </a:lnTo>
                  <a:lnTo>
                    <a:pt x="70" y="170"/>
                  </a:lnTo>
                  <a:lnTo>
                    <a:pt x="70" y="162"/>
                  </a:lnTo>
                  <a:lnTo>
                    <a:pt x="64" y="162"/>
                  </a:lnTo>
                  <a:lnTo>
                    <a:pt x="58" y="162"/>
                  </a:lnTo>
                  <a:lnTo>
                    <a:pt x="58" y="156"/>
                  </a:lnTo>
                  <a:lnTo>
                    <a:pt x="38" y="156"/>
                  </a:lnTo>
                  <a:lnTo>
                    <a:pt x="32" y="150"/>
                  </a:lnTo>
                  <a:lnTo>
                    <a:pt x="26" y="150"/>
                  </a:lnTo>
                  <a:lnTo>
                    <a:pt x="26" y="144"/>
                  </a:lnTo>
                  <a:lnTo>
                    <a:pt x="20" y="144"/>
                  </a:lnTo>
                  <a:lnTo>
                    <a:pt x="12" y="144"/>
                  </a:lnTo>
                  <a:lnTo>
                    <a:pt x="12" y="136"/>
                  </a:lnTo>
                  <a:lnTo>
                    <a:pt x="6" y="136"/>
                  </a:lnTo>
                  <a:lnTo>
                    <a:pt x="6" y="130"/>
                  </a:lnTo>
                  <a:lnTo>
                    <a:pt x="6" y="124"/>
                  </a:lnTo>
                  <a:lnTo>
                    <a:pt x="0" y="124"/>
                  </a:lnTo>
                  <a:lnTo>
                    <a:pt x="0" y="118"/>
                  </a:lnTo>
                  <a:lnTo>
                    <a:pt x="0" y="110"/>
                  </a:lnTo>
                  <a:lnTo>
                    <a:pt x="0" y="104"/>
                  </a:lnTo>
                  <a:lnTo>
                    <a:pt x="0" y="98"/>
                  </a:lnTo>
                  <a:lnTo>
                    <a:pt x="0" y="92"/>
                  </a:lnTo>
                  <a:lnTo>
                    <a:pt x="0" y="86"/>
                  </a:lnTo>
                  <a:lnTo>
                    <a:pt x="0" y="78"/>
                  </a:lnTo>
                  <a:lnTo>
                    <a:pt x="6" y="78"/>
                  </a:lnTo>
                  <a:lnTo>
                    <a:pt x="6" y="72"/>
                  </a:lnTo>
                  <a:lnTo>
                    <a:pt x="6" y="64"/>
                  </a:lnTo>
                  <a:lnTo>
                    <a:pt x="6" y="58"/>
                  </a:lnTo>
                  <a:lnTo>
                    <a:pt x="6" y="52"/>
                  </a:lnTo>
                  <a:lnTo>
                    <a:pt x="6" y="46"/>
                  </a:lnTo>
                  <a:lnTo>
                    <a:pt x="12" y="46"/>
                  </a:lnTo>
                  <a:lnTo>
                    <a:pt x="12" y="38"/>
                  </a:lnTo>
                  <a:lnTo>
                    <a:pt x="20" y="32"/>
                  </a:lnTo>
                  <a:lnTo>
                    <a:pt x="20" y="26"/>
                  </a:lnTo>
                  <a:lnTo>
                    <a:pt x="26" y="26"/>
                  </a:lnTo>
                  <a:lnTo>
                    <a:pt x="26" y="20"/>
                  </a:lnTo>
                  <a:lnTo>
                    <a:pt x="32" y="20"/>
                  </a:lnTo>
                  <a:lnTo>
                    <a:pt x="32" y="12"/>
                  </a:lnTo>
                  <a:lnTo>
                    <a:pt x="38" y="12"/>
                  </a:lnTo>
                  <a:lnTo>
                    <a:pt x="44" y="6"/>
                  </a:lnTo>
                  <a:lnTo>
                    <a:pt x="52" y="6"/>
                  </a:lnTo>
                  <a:lnTo>
                    <a:pt x="58" y="0"/>
                  </a:lnTo>
                  <a:lnTo>
                    <a:pt x="64" y="0"/>
                  </a:lnTo>
                  <a:lnTo>
                    <a:pt x="70" y="0"/>
                  </a:lnTo>
                  <a:lnTo>
                    <a:pt x="78" y="0"/>
                  </a:lnTo>
                  <a:lnTo>
                    <a:pt x="84" y="0"/>
                  </a:lnTo>
                  <a:lnTo>
                    <a:pt x="90" y="0"/>
                  </a:lnTo>
                  <a:lnTo>
                    <a:pt x="96" y="0"/>
                  </a:lnTo>
                  <a:lnTo>
                    <a:pt x="102" y="6"/>
                  </a:lnTo>
                  <a:lnTo>
                    <a:pt x="110" y="6"/>
                  </a:lnTo>
                  <a:lnTo>
                    <a:pt x="116" y="6"/>
                  </a:lnTo>
                  <a:lnTo>
                    <a:pt x="122" y="6"/>
                  </a:lnTo>
                  <a:lnTo>
                    <a:pt x="128" y="6"/>
                  </a:lnTo>
                  <a:lnTo>
                    <a:pt x="128" y="12"/>
                  </a:lnTo>
                  <a:lnTo>
                    <a:pt x="134" y="12"/>
                  </a:lnTo>
                  <a:lnTo>
                    <a:pt x="140" y="12"/>
                  </a:lnTo>
                  <a:lnTo>
                    <a:pt x="140" y="20"/>
                  </a:lnTo>
                  <a:lnTo>
                    <a:pt x="146" y="20"/>
                  </a:lnTo>
                  <a:lnTo>
                    <a:pt x="146" y="26"/>
                  </a:lnTo>
                  <a:lnTo>
                    <a:pt x="154" y="26"/>
                  </a:lnTo>
                  <a:lnTo>
                    <a:pt x="154" y="32"/>
                  </a:lnTo>
                  <a:lnTo>
                    <a:pt x="154" y="38"/>
                  </a:lnTo>
                  <a:lnTo>
                    <a:pt x="160" y="38"/>
                  </a:lnTo>
                  <a:lnTo>
                    <a:pt x="160" y="46"/>
                  </a:lnTo>
                  <a:lnTo>
                    <a:pt x="160" y="52"/>
                  </a:lnTo>
                  <a:lnTo>
                    <a:pt x="160" y="58"/>
                  </a:lnTo>
                  <a:lnTo>
                    <a:pt x="166" y="58"/>
                  </a:lnTo>
                  <a:lnTo>
                    <a:pt x="166" y="64"/>
                  </a:lnTo>
                  <a:lnTo>
                    <a:pt x="166" y="72"/>
                  </a:lnTo>
                  <a:lnTo>
                    <a:pt x="166" y="78"/>
                  </a:lnTo>
                  <a:lnTo>
                    <a:pt x="172" y="78"/>
                  </a:lnTo>
                  <a:lnTo>
                    <a:pt x="172" y="86"/>
                  </a:lnTo>
                  <a:lnTo>
                    <a:pt x="172" y="92"/>
                  </a:lnTo>
                  <a:lnTo>
                    <a:pt x="172" y="98"/>
                  </a:lnTo>
                  <a:lnTo>
                    <a:pt x="172" y="104"/>
                  </a:lnTo>
                  <a:lnTo>
                    <a:pt x="172" y="110"/>
                  </a:lnTo>
                  <a:lnTo>
                    <a:pt x="172" y="118"/>
                  </a:lnTo>
                  <a:lnTo>
                    <a:pt x="172" y="124"/>
                  </a:lnTo>
                  <a:lnTo>
                    <a:pt x="172" y="130"/>
                  </a:lnTo>
                  <a:lnTo>
                    <a:pt x="172" y="136"/>
                  </a:lnTo>
                  <a:lnTo>
                    <a:pt x="172" y="144"/>
                  </a:lnTo>
                  <a:lnTo>
                    <a:pt x="172" y="150"/>
                  </a:lnTo>
                  <a:lnTo>
                    <a:pt x="172" y="156"/>
                  </a:lnTo>
                  <a:lnTo>
                    <a:pt x="172" y="162"/>
                  </a:lnTo>
                  <a:lnTo>
                    <a:pt x="178" y="162"/>
                  </a:lnTo>
                  <a:lnTo>
                    <a:pt x="178" y="170"/>
                  </a:lnTo>
                  <a:lnTo>
                    <a:pt x="178" y="176"/>
                  </a:lnTo>
                  <a:lnTo>
                    <a:pt x="178" y="182"/>
                  </a:lnTo>
                  <a:lnTo>
                    <a:pt x="172" y="190"/>
                  </a:lnTo>
                  <a:lnTo>
                    <a:pt x="172" y="196"/>
                  </a:lnTo>
                  <a:lnTo>
                    <a:pt x="172" y="202"/>
                  </a:lnTo>
                  <a:lnTo>
                    <a:pt x="166" y="210"/>
                  </a:lnTo>
                  <a:lnTo>
                    <a:pt x="166" y="216"/>
                  </a:lnTo>
                  <a:lnTo>
                    <a:pt x="160" y="216"/>
                  </a:lnTo>
                  <a:lnTo>
                    <a:pt x="154" y="222"/>
                  </a:lnTo>
                  <a:lnTo>
                    <a:pt x="146" y="222"/>
                  </a:lnTo>
                  <a:lnTo>
                    <a:pt x="140" y="222"/>
                  </a:lnTo>
                  <a:lnTo>
                    <a:pt x="134" y="2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0" name="Line 645"/>
            <p:cNvSpPr>
              <a:spLocks noChangeShapeType="1"/>
            </p:cNvSpPr>
            <p:nvPr/>
          </p:nvSpPr>
          <p:spPr bwMode="auto">
            <a:xfrm flipV="1">
              <a:off x="3028" y="307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1" name="Rectangle 646"/>
            <p:cNvSpPr>
              <a:spLocks noChangeArrowheads="1"/>
            </p:cNvSpPr>
            <p:nvPr/>
          </p:nvSpPr>
          <p:spPr bwMode="auto">
            <a:xfrm>
              <a:off x="3028" y="307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52" name="Rectangle 647"/>
            <p:cNvSpPr>
              <a:spLocks noChangeArrowheads="1"/>
            </p:cNvSpPr>
            <p:nvPr/>
          </p:nvSpPr>
          <p:spPr bwMode="auto">
            <a:xfrm>
              <a:off x="1268" y="151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53" name="Line 648"/>
            <p:cNvSpPr>
              <a:spLocks noChangeShapeType="1"/>
            </p:cNvSpPr>
            <p:nvPr/>
          </p:nvSpPr>
          <p:spPr bwMode="auto">
            <a:xfrm flipV="1">
              <a:off x="838" y="189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4" name="Line 649"/>
            <p:cNvSpPr>
              <a:spLocks noChangeShapeType="1"/>
            </p:cNvSpPr>
            <p:nvPr/>
          </p:nvSpPr>
          <p:spPr bwMode="auto">
            <a:xfrm flipV="1">
              <a:off x="844" y="1912"/>
              <a:ext cx="26"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5" name="Line 650"/>
            <p:cNvSpPr>
              <a:spLocks noChangeShapeType="1"/>
            </p:cNvSpPr>
            <p:nvPr/>
          </p:nvSpPr>
          <p:spPr bwMode="auto">
            <a:xfrm flipV="1">
              <a:off x="852" y="193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6" name="Line 651"/>
            <p:cNvSpPr>
              <a:spLocks noChangeShapeType="1"/>
            </p:cNvSpPr>
            <p:nvPr/>
          </p:nvSpPr>
          <p:spPr bwMode="auto">
            <a:xfrm flipV="1">
              <a:off x="864" y="1946"/>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7" name="Line 652"/>
            <p:cNvSpPr>
              <a:spLocks noChangeShapeType="1"/>
            </p:cNvSpPr>
            <p:nvPr/>
          </p:nvSpPr>
          <p:spPr bwMode="auto">
            <a:xfrm flipV="1">
              <a:off x="878" y="1966"/>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8" name="Line 653"/>
            <p:cNvSpPr>
              <a:spLocks noChangeShapeType="1"/>
            </p:cNvSpPr>
            <p:nvPr/>
          </p:nvSpPr>
          <p:spPr bwMode="auto">
            <a:xfrm flipV="1">
              <a:off x="896" y="198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9" name="Line 654"/>
            <p:cNvSpPr>
              <a:spLocks noChangeShapeType="1"/>
            </p:cNvSpPr>
            <p:nvPr/>
          </p:nvSpPr>
          <p:spPr bwMode="auto">
            <a:xfrm flipV="1">
              <a:off x="910" y="1998"/>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0" name="Line 655"/>
            <p:cNvSpPr>
              <a:spLocks noChangeShapeType="1"/>
            </p:cNvSpPr>
            <p:nvPr/>
          </p:nvSpPr>
          <p:spPr bwMode="auto">
            <a:xfrm flipV="1">
              <a:off x="922" y="198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1" name="Line 656"/>
            <p:cNvSpPr>
              <a:spLocks noChangeShapeType="1"/>
            </p:cNvSpPr>
            <p:nvPr/>
          </p:nvSpPr>
          <p:spPr bwMode="auto">
            <a:xfrm flipV="1">
              <a:off x="940" y="1998"/>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2" name="Line 657"/>
            <p:cNvSpPr>
              <a:spLocks noChangeShapeType="1"/>
            </p:cNvSpPr>
            <p:nvPr/>
          </p:nvSpPr>
          <p:spPr bwMode="auto">
            <a:xfrm flipV="1">
              <a:off x="954" y="2012"/>
              <a:ext cx="96"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3" name="Line 658"/>
            <p:cNvSpPr>
              <a:spLocks noChangeShapeType="1"/>
            </p:cNvSpPr>
            <p:nvPr/>
          </p:nvSpPr>
          <p:spPr bwMode="auto">
            <a:xfrm flipV="1">
              <a:off x="972" y="2024"/>
              <a:ext cx="9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4" name="Line 659"/>
            <p:cNvSpPr>
              <a:spLocks noChangeShapeType="1"/>
            </p:cNvSpPr>
            <p:nvPr/>
          </p:nvSpPr>
          <p:spPr bwMode="auto">
            <a:xfrm flipV="1">
              <a:off x="986" y="2044"/>
              <a:ext cx="9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5" name="Line 660"/>
            <p:cNvSpPr>
              <a:spLocks noChangeShapeType="1"/>
            </p:cNvSpPr>
            <p:nvPr/>
          </p:nvSpPr>
          <p:spPr bwMode="auto">
            <a:xfrm flipV="1">
              <a:off x="998" y="2050"/>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6" name="Line 661"/>
            <p:cNvSpPr>
              <a:spLocks noChangeShapeType="1"/>
            </p:cNvSpPr>
            <p:nvPr/>
          </p:nvSpPr>
          <p:spPr bwMode="auto">
            <a:xfrm flipV="1">
              <a:off x="1018" y="2070"/>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7" name="Line 662"/>
            <p:cNvSpPr>
              <a:spLocks noChangeShapeType="1"/>
            </p:cNvSpPr>
            <p:nvPr/>
          </p:nvSpPr>
          <p:spPr bwMode="auto">
            <a:xfrm flipV="1">
              <a:off x="1030" y="2084"/>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8" name="Line 663"/>
            <p:cNvSpPr>
              <a:spLocks noChangeShapeType="1"/>
            </p:cNvSpPr>
            <p:nvPr/>
          </p:nvSpPr>
          <p:spPr bwMode="auto">
            <a:xfrm flipV="1">
              <a:off x="1044" y="2102"/>
              <a:ext cx="10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9" name="Line 664"/>
            <p:cNvSpPr>
              <a:spLocks noChangeShapeType="1"/>
            </p:cNvSpPr>
            <p:nvPr/>
          </p:nvSpPr>
          <p:spPr bwMode="auto">
            <a:xfrm flipV="1">
              <a:off x="1062" y="2116"/>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0" name="Line 665"/>
            <p:cNvSpPr>
              <a:spLocks noChangeShapeType="1"/>
            </p:cNvSpPr>
            <p:nvPr/>
          </p:nvSpPr>
          <p:spPr bwMode="auto">
            <a:xfrm flipV="1">
              <a:off x="1074" y="2136"/>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1" name="Line 666"/>
            <p:cNvSpPr>
              <a:spLocks noChangeShapeType="1"/>
            </p:cNvSpPr>
            <p:nvPr/>
          </p:nvSpPr>
          <p:spPr bwMode="auto">
            <a:xfrm flipV="1">
              <a:off x="1088" y="2162"/>
              <a:ext cx="82"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2" name="Line 667"/>
            <p:cNvSpPr>
              <a:spLocks noChangeShapeType="1"/>
            </p:cNvSpPr>
            <p:nvPr/>
          </p:nvSpPr>
          <p:spPr bwMode="auto">
            <a:xfrm flipV="1">
              <a:off x="1108" y="2188"/>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3" name="Line 668"/>
            <p:cNvSpPr>
              <a:spLocks noChangeShapeType="1"/>
            </p:cNvSpPr>
            <p:nvPr/>
          </p:nvSpPr>
          <p:spPr bwMode="auto">
            <a:xfrm flipV="1">
              <a:off x="1120" y="223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4" name="Freeform 669"/>
            <p:cNvSpPr>
              <a:spLocks/>
            </p:cNvSpPr>
            <p:nvPr/>
          </p:nvSpPr>
          <p:spPr bwMode="auto">
            <a:xfrm>
              <a:off x="832" y="1888"/>
              <a:ext cx="344" cy="366"/>
            </a:xfrm>
            <a:custGeom>
              <a:avLst/>
              <a:gdLst>
                <a:gd name="T0" fmla="*/ 6 w 344"/>
                <a:gd name="T1" fmla="*/ 0 h 366"/>
                <a:gd name="T2" fmla="*/ 18 w 344"/>
                <a:gd name="T3" fmla="*/ 6 h 366"/>
                <a:gd name="T4" fmla="*/ 32 w 344"/>
                <a:gd name="T5" fmla="*/ 12 h 366"/>
                <a:gd name="T6" fmla="*/ 38 w 344"/>
                <a:gd name="T7" fmla="*/ 24 h 366"/>
                <a:gd name="T8" fmla="*/ 44 w 344"/>
                <a:gd name="T9" fmla="*/ 32 h 366"/>
                <a:gd name="T10" fmla="*/ 50 w 344"/>
                <a:gd name="T11" fmla="*/ 46 h 366"/>
                <a:gd name="T12" fmla="*/ 56 w 344"/>
                <a:gd name="T13" fmla="*/ 58 h 366"/>
                <a:gd name="T14" fmla="*/ 64 w 344"/>
                <a:gd name="T15" fmla="*/ 64 h 366"/>
                <a:gd name="T16" fmla="*/ 70 w 344"/>
                <a:gd name="T17" fmla="*/ 78 h 366"/>
                <a:gd name="T18" fmla="*/ 76 w 344"/>
                <a:gd name="T19" fmla="*/ 84 h 366"/>
                <a:gd name="T20" fmla="*/ 76 w 344"/>
                <a:gd name="T21" fmla="*/ 98 h 366"/>
                <a:gd name="T22" fmla="*/ 82 w 344"/>
                <a:gd name="T23" fmla="*/ 104 h 366"/>
                <a:gd name="T24" fmla="*/ 82 w 344"/>
                <a:gd name="T25" fmla="*/ 116 h 366"/>
                <a:gd name="T26" fmla="*/ 94 w 344"/>
                <a:gd name="T27" fmla="*/ 116 h 366"/>
                <a:gd name="T28" fmla="*/ 108 w 344"/>
                <a:gd name="T29" fmla="*/ 110 h 366"/>
                <a:gd name="T30" fmla="*/ 120 w 344"/>
                <a:gd name="T31" fmla="*/ 110 h 366"/>
                <a:gd name="T32" fmla="*/ 134 w 344"/>
                <a:gd name="T33" fmla="*/ 104 h 366"/>
                <a:gd name="T34" fmla="*/ 146 w 344"/>
                <a:gd name="T35" fmla="*/ 104 h 366"/>
                <a:gd name="T36" fmla="*/ 160 w 344"/>
                <a:gd name="T37" fmla="*/ 104 h 366"/>
                <a:gd name="T38" fmla="*/ 166 w 344"/>
                <a:gd name="T39" fmla="*/ 98 h 366"/>
                <a:gd name="T40" fmla="*/ 178 w 344"/>
                <a:gd name="T41" fmla="*/ 98 h 366"/>
                <a:gd name="T42" fmla="*/ 184 w 344"/>
                <a:gd name="T43" fmla="*/ 104 h 366"/>
                <a:gd name="T44" fmla="*/ 192 w 344"/>
                <a:gd name="T45" fmla="*/ 110 h 366"/>
                <a:gd name="T46" fmla="*/ 204 w 344"/>
                <a:gd name="T47" fmla="*/ 110 h 366"/>
                <a:gd name="T48" fmla="*/ 218 w 344"/>
                <a:gd name="T49" fmla="*/ 116 h 366"/>
                <a:gd name="T50" fmla="*/ 224 w 344"/>
                <a:gd name="T51" fmla="*/ 124 h 366"/>
                <a:gd name="T52" fmla="*/ 230 w 344"/>
                <a:gd name="T53" fmla="*/ 136 h 366"/>
                <a:gd name="T54" fmla="*/ 236 w 344"/>
                <a:gd name="T55" fmla="*/ 150 h 366"/>
                <a:gd name="T56" fmla="*/ 248 w 344"/>
                <a:gd name="T57" fmla="*/ 156 h 366"/>
                <a:gd name="T58" fmla="*/ 262 w 344"/>
                <a:gd name="T59" fmla="*/ 164 h 366"/>
                <a:gd name="T60" fmla="*/ 268 w 344"/>
                <a:gd name="T61" fmla="*/ 170 h 366"/>
                <a:gd name="T62" fmla="*/ 274 w 344"/>
                <a:gd name="T63" fmla="*/ 176 h 366"/>
                <a:gd name="T64" fmla="*/ 280 w 344"/>
                <a:gd name="T65" fmla="*/ 182 h 366"/>
                <a:gd name="T66" fmla="*/ 288 w 344"/>
                <a:gd name="T67" fmla="*/ 188 h 366"/>
                <a:gd name="T68" fmla="*/ 300 w 344"/>
                <a:gd name="T69" fmla="*/ 202 h 366"/>
                <a:gd name="T70" fmla="*/ 312 w 344"/>
                <a:gd name="T71" fmla="*/ 214 h 366"/>
                <a:gd name="T72" fmla="*/ 320 w 344"/>
                <a:gd name="T73" fmla="*/ 222 h 366"/>
                <a:gd name="T74" fmla="*/ 332 w 344"/>
                <a:gd name="T75" fmla="*/ 228 h 366"/>
                <a:gd name="T76" fmla="*/ 344 w 344"/>
                <a:gd name="T77" fmla="*/ 240 h 366"/>
                <a:gd name="T78" fmla="*/ 344 w 344"/>
                <a:gd name="T79" fmla="*/ 254 h 366"/>
                <a:gd name="T80" fmla="*/ 338 w 344"/>
                <a:gd name="T81" fmla="*/ 262 h 366"/>
                <a:gd name="T82" fmla="*/ 338 w 344"/>
                <a:gd name="T83" fmla="*/ 274 h 366"/>
                <a:gd name="T84" fmla="*/ 338 w 344"/>
                <a:gd name="T85" fmla="*/ 288 h 366"/>
                <a:gd name="T86" fmla="*/ 332 w 344"/>
                <a:gd name="T87" fmla="*/ 300 h 366"/>
                <a:gd name="T88" fmla="*/ 326 w 344"/>
                <a:gd name="T89" fmla="*/ 314 h 366"/>
                <a:gd name="T90" fmla="*/ 320 w 344"/>
                <a:gd name="T91" fmla="*/ 320 h 366"/>
                <a:gd name="T92" fmla="*/ 312 w 344"/>
                <a:gd name="T93" fmla="*/ 332 h 366"/>
                <a:gd name="T94" fmla="*/ 306 w 344"/>
                <a:gd name="T95" fmla="*/ 340 h 366"/>
                <a:gd name="T96" fmla="*/ 300 w 344"/>
                <a:gd name="T97" fmla="*/ 352 h 366"/>
                <a:gd name="T98" fmla="*/ 294 w 344"/>
                <a:gd name="T99" fmla="*/ 366 h 366"/>
                <a:gd name="T100" fmla="*/ 0 w 344"/>
                <a:gd name="T101" fmla="*/ 0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366"/>
                <a:gd name="T155" fmla="*/ 344 w 344"/>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366">
                  <a:moveTo>
                    <a:pt x="0" y="0"/>
                  </a:moveTo>
                  <a:lnTo>
                    <a:pt x="6" y="0"/>
                  </a:lnTo>
                  <a:lnTo>
                    <a:pt x="12" y="6"/>
                  </a:lnTo>
                  <a:lnTo>
                    <a:pt x="18" y="6"/>
                  </a:lnTo>
                  <a:lnTo>
                    <a:pt x="24" y="12"/>
                  </a:lnTo>
                  <a:lnTo>
                    <a:pt x="32" y="12"/>
                  </a:lnTo>
                  <a:lnTo>
                    <a:pt x="38" y="18"/>
                  </a:lnTo>
                  <a:lnTo>
                    <a:pt x="38" y="24"/>
                  </a:lnTo>
                  <a:lnTo>
                    <a:pt x="44" y="24"/>
                  </a:lnTo>
                  <a:lnTo>
                    <a:pt x="44" y="32"/>
                  </a:lnTo>
                  <a:lnTo>
                    <a:pt x="44" y="38"/>
                  </a:lnTo>
                  <a:lnTo>
                    <a:pt x="50" y="46"/>
                  </a:lnTo>
                  <a:lnTo>
                    <a:pt x="50" y="52"/>
                  </a:lnTo>
                  <a:lnTo>
                    <a:pt x="56" y="58"/>
                  </a:lnTo>
                  <a:lnTo>
                    <a:pt x="64" y="58"/>
                  </a:lnTo>
                  <a:lnTo>
                    <a:pt x="64" y="64"/>
                  </a:lnTo>
                  <a:lnTo>
                    <a:pt x="70" y="72"/>
                  </a:lnTo>
                  <a:lnTo>
                    <a:pt x="70" y="78"/>
                  </a:lnTo>
                  <a:lnTo>
                    <a:pt x="76" y="78"/>
                  </a:lnTo>
                  <a:lnTo>
                    <a:pt x="76" y="84"/>
                  </a:lnTo>
                  <a:lnTo>
                    <a:pt x="76" y="90"/>
                  </a:lnTo>
                  <a:lnTo>
                    <a:pt x="76" y="98"/>
                  </a:lnTo>
                  <a:lnTo>
                    <a:pt x="82" y="98"/>
                  </a:lnTo>
                  <a:lnTo>
                    <a:pt x="82" y="104"/>
                  </a:lnTo>
                  <a:lnTo>
                    <a:pt x="82" y="110"/>
                  </a:lnTo>
                  <a:lnTo>
                    <a:pt x="82" y="116"/>
                  </a:lnTo>
                  <a:lnTo>
                    <a:pt x="90" y="116"/>
                  </a:lnTo>
                  <a:lnTo>
                    <a:pt x="94" y="116"/>
                  </a:lnTo>
                  <a:lnTo>
                    <a:pt x="102" y="110"/>
                  </a:lnTo>
                  <a:lnTo>
                    <a:pt x="108" y="110"/>
                  </a:lnTo>
                  <a:lnTo>
                    <a:pt x="114" y="110"/>
                  </a:lnTo>
                  <a:lnTo>
                    <a:pt x="120" y="110"/>
                  </a:lnTo>
                  <a:lnTo>
                    <a:pt x="126" y="104"/>
                  </a:lnTo>
                  <a:lnTo>
                    <a:pt x="134" y="104"/>
                  </a:lnTo>
                  <a:lnTo>
                    <a:pt x="140" y="104"/>
                  </a:lnTo>
                  <a:lnTo>
                    <a:pt x="146" y="104"/>
                  </a:lnTo>
                  <a:lnTo>
                    <a:pt x="152" y="104"/>
                  </a:lnTo>
                  <a:lnTo>
                    <a:pt x="160" y="104"/>
                  </a:lnTo>
                  <a:lnTo>
                    <a:pt x="160" y="98"/>
                  </a:lnTo>
                  <a:lnTo>
                    <a:pt x="166" y="98"/>
                  </a:lnTo>
                  <a:lnTo>
                    <a:pt x="172" y="98"/>
                  </a:lnTo>
                  <a:lnTo>
                    <a:pt x="178" y="98"/>
                  </a:lnTo>
                  <a:lnTo>
                    <a:pt x="178" y="104"/>
                  </a:lnTo>
                  <a:lnTo>
                    <a:pt x="184" y="104"/>
                  </a:lnTo>
                  <a:lnTo>
                    <a:pt x="184" y="110"/>
                  </a:lnTo>
                  <a:lnTo>
                    <a:pt x="192" y="110"/>
                  </a:lnTo>
                  <a:lnTo>
                    <a:pt x="198" y="110"/>
                  </a:lnTo>
                  <a:lnTo>
                    <a:pt x="204" y="110"/>
                  </a:lnTo>
                  <a:lnTo>
                    <a:pt x="210" y="116"/>
                  </a:lnTo>
                  <a:lnTo>
                    <a:pt x="218" y="116"/>
                  </a:lnTo>
                  <a:lnTo>
                    <a:pt x="218" y="124"/>
                  </a:lnTo>
                  <a:lnTo>
                    <a:pt x="224" y="124"/>
                  </a:lnTo>
                  <a:lnTo>
                    <a:pt x="224" y="130"/>
                  </a:lnTo>
                  <a:lnTo>
                    <a:pt x="230" y="136"/>
                  </a:lnTo>
                  <a:lnTo>
                    <a:pt x="230" y="144"/>
                  </a:lnTo>
                  <a:lnTo>
                    <a:pt x="236" y="150"/>
                  </a:lnTo>
                  <a:lnTo>
                    <a:pt x="242" y="150"/>
                  </a:lnTo>
                  <a:lnTo>
                    <a:pt x="248" y="156"/>
                  </a:lnTo>
                  <a:lnTo>
                    <a:pt x="254" y="156"/>
                  </a:lnTo>
                  <a:lnTo>
                    <a:pt x="262" y="164"/>
                  </a:lnTo>
                  <a:lnTo>
                    <a:pt x="268" y="164"/>
                  </a:lnTo>
                  <a:lnTo>
                    <a:pt x="268" y="170"/>
                  </a:lnTo>
                  <a:lnTo>
                    <a:pt x="274" y="170"/>
                  </a:lnTo>
                  <a:lnTo>
                    <a:pt x="274" y="176"/>
                  </a:lnTo>
                  <a:lnTo>
                    <a:pt x="280" y="176"/>
                  </a:lnTo>
                  <a:lnTo>
                    <a:pt x="280" y="182"/>
                  </a:lnTo>
                  <a:lnTo>
                    <a:pt x="288" y="182"/>
                  </a:lnTo>
                  <a:lnTo>
                    <a:pt x="288" y="188"/>
                  </a:lnTo>
                  <a:lnTo>
                    <a:pt x="294" y="196"/>
                  </a:lnTo>
                  <a:lnTo>
                    <a:pt x="300" y="202"/>
                  </a:lnTo>
                  <a:lnTo>
                    <a:pt x="306" y="208"/>
                  </a:lnTo>
                  <a:lnTo>
                    <a:pt x="312" y="214"/>
                  </a:lnTo>
                  <a:lnTo>
                    <a:pt x="320" y="214"/>
                  </a:lnTo>
                  <a:lnTo>
                    <a:pt x="320" y="222"/>
                  </a:lnTo>
                  <a:lnTo>
                    <a:pt x="326" y="222"/>
                  </a:lnTo>
                  <a:lnTo>
                    <a:pt x="332" y="228"/>
                  </a:lnTo>
                  <a:lnTo>
                    <a:pt x="338" y="234"/>
                  </a:lnTo>
                  <a:lnTo>
                    <a:pt x="344" y="240"/>
                  </a:lnTo>
                  <a:lnTo>
                    <a:pt x="344" y="248"/>
                  </a:lnTo>
                  <a:lnTo>
                    <a:pt x="344" y="254"/>
                  </a:lnTo>
                  <a:lnTo>
                    <a:pt x="344" y="262"/>
                  </a:lnTo>
                  <a:lnTo>
                    <a:pt x="338" y="262"/>
                  </a:lnTo>
                  <a:lnTo>
                    <a:pt x="338" y="268"/>
                  </a:lnTo>
                  <a:lnTo>
                    <a:pt x="338" y="274"/>
                  </a:lnTo>
                  <a:lnTo>
                    <a:pt x="338" y="280"/>
                  </a:lnTo>
                  <a:lnTo>
                    <a:pt x="338" y="288"/>
                  </a:lnTo>
                  <a:lnTo>
                    <a:pt x="338" y="294"/>
                  </a:lnTo>
                  <a:lnTo>
                    <a:pt x="332" y="300"/>
                  </a:lnTo>
                  <a:lnTo>
                    <a:pt x="332" y="306"/>
                  </a:lnTo>
                  <a:lnTo>
                    <a:pt x="326" y="314"/>
                  </a:lnTo>
                  <a:lnTo>
                    <a:pt x="326" y="320"/>
                  </a:lnTo>
                  <a:lnTo>
                    <a:pt x="320" y="320"/>
                  </a:lnTo>
                  <a:lnTo>
                    <a:pt x="320" y="326"/>
                  </a:lnTo>
                  <a:lnTo>
                    <a:pt x="312" y="332"/>
                  </a:lnTo>
                  <a:lnTo>
                    <a:pt x="312" y="340"/>
                  </a:lnTo>
                  <a:lnTo>
                    <a:pt x="306" y="340"/>
                  </a:lnTo>
                  <a:lnTo>
                    <a:pt x="306" y="346"/>
                  </a:lnTo>
                  <a:lnTo>
                    <a:pt x="300" y="352"/>
                  </a:lnTo>
                  <a:lnTo>
                    <a:pt x="300" y="358"/>
                  </a:lnTo>
                  <a:lnTo>
                    <a:pt x="294" y="366"/>
                  </a:lnTo>
                  <a:lnTo>
                    <a:pt x="18" y="64"/>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5" name="Freeform 670"/>
            <p:cNvSpPr>
              <a:spLocks/>
            </p:cNvSpPr>
            <p:nvPr/>
          </p:nvSpPr>
          <p:spPr bwMode="auto">
            <a:xfrm>
              <a:off x="902" y="1868"/>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6" name="Line 671"/>
            <p:cNvSpPr>
              <a:spLocks noChangeShapeType="1"/>
            </p:cNvSpPr>
            <p:nvPr/>
          </p:nvSpPr>
          <p:spPr bwMode="auto">
            <a:xfrm flipV="1">
              <a:off x="934" y="186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7" name="Freeform 672"/>
            <p:cNvSpPr>
              <a:spLocks/>
            </p:cNvSpPr>
            <p:nvPr/>
          </p:nvSpPr>
          <p:spPr bwMode="auto">
            <a:xfrm>
              <a:off x="934" y="1868"/>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8"/>
                  </a:lnTo>
                  <a:lnTo>
                    <a:pt x="0" y="12"/>
                  </a:lnTo>
                  <a:lnTo>
                    <a:pt x="0" y="6"/>
                  </a:lnTo>
                  <a:lnTo>
                    <a:pt x="6"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8" name="Line 673"/>
            <p:cNvSpPr>
              <a:spLocks noChangeShapeType="1"/>
            </p:cNvSpPr>
            <p:nvPr/>
          </p:nvSpPr>
          <p:spPr bwMode="auto">
            <a:xfrm flipV="1">
              <a:off x="884" y="18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9" name="Freeform 674"/>
            <p:cNvSpPr>
              <a:spLocks/>
            </p:cNvSpPr>
            <p:nvPr/>
          </p:nvSpPr>
          <p:spPr bwMode="auto">
            <a:xfrm>
              <a:off x="884" y="1888"/>
              <a:ext cx="18" cy="18"/>
            </a:xfrm>
            <a:custGeom>
              <a:avLst/>
              <a:gdLst>
                <a:gd name="T0" fmla="*/ 6 w 18"/>
                <a:gd name="T1" fmla="*/ 18 h 18"/>
                <a:gd name="T2" fmla="*/ 0 w 18"/>
                <a:gd name="T3" fmla="*/ 12 h 18"/>
                <a:gd name="T4" fmla="*/ 0 w 18"/>
                <a:gd name="T5" fmla="*/ 6 h 18"/>
                <a:gd name="T6" fmla="*/ 6 w 18"/>
                <a:gd name="T7" fmla="*/ 0 h 18"/>
                <a:gd name="T8" fmla="*/ 12 w 18"/>
                <a:gd name="T9" fmla="*/ 0 h 18"/>
                <a:gd name="T10" fmla="*/ 12 w 18"/>
                <a:gd name="T11" fmla="*/ 6 h 18"/>
                <a:gd name="T12" fmla="*/ 18 w 18"/>
                <a:gd name="T13" fmla="*/ 12 h 18"/>
                <a:gd name="T14" fmla="*/ 12 w 18"/>
                <a:gd name="T15" fmla="*/ 12 h 18"/>
                <a:gd name="T16" fmla="*/ 12 w 18"/>
                <a:gd name="T17" fmla="*/ 18 h 18"/>
                <a:gd name="T18" fmla="*/ 6 w 18"/>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6" y="18"/>
                  </a:moveTo>
                  <a:lnTo>
                    <a:pt x="0" y="12"/>
                  </a:lnTo>
                  <a:lnTo>
                    <a:pt x="0" y="6"/>
                  </a:lnTo>
                  <a:lnTo>
                    <a:pt x="6" y="0"/>
                  </a:lnTo>
                  <a:lnTo>
                    <a:pt x="12" y="0"/>
                  </a:lnTo>
                  <a:lnTo>
                    <a:pt x="12" y="6"/>
                  </a:lnTo>
                  <a:lnTo>
                    <a:pt x="18" y="12"/>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0" name="Line 675"/>
            <p:cNvSpPr>
              <a:spLocks noChangeShapeType="1"/>
            </p:cNvSpPr>
            <p:nvPr/>
          </p:nvSpPr>
          <p:spPr bwMode="auto">
            <a:xfrm flipV="1">
              <a:off x="1158" y="2032"/>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1" name="Freeform 676"/>
            <p:cNvSpPr>
              <a:spLocks/>
            </p:cNvSpPr>
            <p:nvPr/>
          </p:nvSpPr>
          <p:spPr bwMode="auto">
            <a:xfrm>
              <a:off x="1158" y="2032"/>
              <a:ext cx="26" cy="12"/>
            </a:xfrm>
            <a:custGeom>
              <a:avLst/>
              <a:gdLst>
                <a:gd name="T0" fmla="*/ 20 w 26"/>
                <a:gd name="T1" fmla="*/ 12 h 12"/>
                <a:gd name="T2" fmla="*/ 12 w 26"/>
                <a:gd name="T3" fmla="*/ 12 h 12"/>
                <a:gd name="T4" fmla="*/ 6 w 26"/>
                <a:gd name="T5" fmla="*/ 12 h 12"/>
                <a:gd name="T6" fmla="*/ 0 w 26"/>
                <a:gd name="T7" fmla="*/ 12 h 12"/>
                <a:gd name="T8" fmla="*/ 0 w 26"/>
                <a:gd name="T9" fmla="*/ 6 h 12"/>
                <a:gd name="T10" fmla="*/ 0 w 26"/>
                <a:gd name="T11" fmla="*/ 0 h 12"/>
                <a:gd name="T12" fmla="*/ 6 w 26"/>
                <a:gd name="T13" fmla="*/ 0 h 12"/>
                <a:gd name="T14" fmla="*/ 12 w 26"/>
                <a:gd name="T15" fmla="*/ 0 h 12"/>
                <a:gd name="T16" fmla="*/ 20 w 26"/>
                <a:gd name="T17" fmla="*/ 0 h 12"/>
                <a:gd name="T18" fmla="*/ 26 w 26"/>
                <a:gd name="T19" fmla="*/ 6 h 12"/>
                <a:gd name="T20" fmla="*/ 26 w 26"/>
                <a:gd name="T21" fmla="*/ 12 h 12"/>
                <a:gd name="T22" fmla="*/ 20 w 26"/>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2"/>
                <a:gd name="T38" fmla="*/ 26 w 2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2">
                  <a:moveTo>
                    <a:pt x="20" y="12"/>
                  </a:moveTo>
                  <a:lnTo>
                    <a:pt x="12" y="12"/>
                  </a:lnTo>
                  <a:lnTo>
                    <a:pt x="6" y="12"/>
                  </a:lnTo>
                  <a:lnTo>
                    <a:pt x="0" y="12"/>
                  </a:lnTo>
                  <a:lnTo>
                    <a:pt x="0" y="6"/>
                  </a:lnTo>
                  <a:lnTo>
                    <a:pt x="0" y="0"/>
                  </a:lnTo>
                  <a:lnTo>
                    <a:pt x="6" y="0"/>
                  </a:lnTo>
                  <a:lnTo>
                    <a:pt x="12" y="0"/>
                  </a:lnTo>
                  <a:lnTo>
                    <a:pt x="20" y="0"/>
                  </a:lnTo>
                  <a:lnTo>
                    <a:pt x="26" y="6"/>
                  </a:lnTo>
                  <a:lnTo>
                    <a:pt x="26"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2" name="Freeform 677"/>
            <p:cNvSpPr>
              <a:spLocks/>
            </p:cNvSpPr>
            <p:nvPr/>
          </p:nvSpPr>
          <p:spPr bwMode="auto">
            <a:xfrm>
              <a:off x="1126" y="2046"/>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3" name="Line 678"/>
            <p:cNvSpPr>
              <a:spLocks noChangeShapeType="1"/>
            </p:cNvSpPr>
            <p:nvPr/>
          </p:nvSpPr>
          <p:spPr bwMode="auto">
            <a:xfrm flipV="1">
              <a:off x="1158" y="209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4" name="Freeform 679"/>
            <p:cNvSpPr>
              <a:spLocks/>
            </p:cNvSpPr>
            <p:nvPr/>
          </p:nvSpPr>
          <p:spPr bwMode="auto">
            <a:xfrm>
              <a:off x="1152" y="2084"/>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5" name="Rectangle 680"/>
            <p:cNvSpPr>
              <a:spLocks noChangeArrowheads="1"/>
            </p:cNvSpPr>
            <p:nvPr/>
          </p:nvSpPr>
          <p:spPr bwMode="auto">
            <a:xfrm>
              <a:off x="1984" y="219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6" name="Rectangle 681"/>
            <p:cNvSpPr>
              <a:spLocks noChangeArrowheads="1"/>
            </p:cNvSpPr>
            <p:nvPr/>
          </p:nvSpPr>
          <p:spPr bwMode="auto">
            <a:xfrm>
              <a:off x="2004" y="31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7" name="Line 682"/>
            <p:cNvSpPr>
              <a:spLocks noChangeShapeType="1"/>
            </p:cNvSpPr>
            <p:nvPr/>
          </p:nvSpPr>
          <p:spPr bwMode="auto">
            <a:xfrm>
              <a:off x="1748" y="117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8" name="Rectangle 683"/>
            <p:cNvSpPr>
              <a:spLocks noChangeArrowheads="1"/>
            </p:cNvSpPr>
            <p:nvPr/>
          </p:nvSpPr>
          <p:spPr bwMode="auto">
            <a:xfrm>
              <a:off x="1748" y="116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9" name="Line 684"/>
            <p:cNvSpPr>
              <a:spLocks noChangeShapeType="1"/>
            </p:cNvSpPr>
            <p:nvPr/>
          </p:nvSpPr>
          <p:spPr bwMode="auto">
            <a:xfrm>
              <a:off x="1294" y="158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0" name="Line 685"/>
            <p:cNvSpPr>
              <a:spLocks noChangeShapeType="1"/>
            </p:cNvSpPr>
            <p:nvPr/>
          </p:nvSpPr>
          <p:spPr bwMode="auto">
            <a:xfrm>
              <a:off x="1312" y="2758"/>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1" name="Line 686"/>
            <p:cNvSpPr>
              <a:spLocks noChangeShapeType="1"/>
            </p:cNvSpPr>
            <p:nvPr/>
          </p:nvSpPr>
          <p:spPr bwMode="auto">
            <a:xfrm flipV="1">
              <a:off x="1332" y="277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2" name="Line 687"/>
            <p:cNvSpPr>
              <a:spLocks noChangeShapeType="1"/>
            </p:cNvSpPr>
            <p:nvPr/>
          </p:nvSpPr>
          <p:spPr bwMode="auto">
            <a:xfrm flipV="1">
              <a:off x="1344" y="278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3" name="Line 688"/>
            <p:cNvSpPr>
              <a:spLocks noChangeShapeType="1"/>
            </p:cNvSpPr>
            <p:nvPr/>
          </p:nvSpPr>
          <p:spPr bwMode="auto">
            <a:xfrm>
              <a:off x="1364" y="280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4" name="Line 689"/>
            <p:cNvSpPr>
              <a:spLocks noChangeShapeType="1"/>
            </p:cNvSpPr>
            <p:nvPr/>
          </p:nvSpPr>
          <p:spPr bwMode="auto">
            <a:xfrm flipV="1">
              <a:off x="1492" y="290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5" name="Line 690"/>
            <p:cNvSpPr>
              <a:spLocks noChangeShapeType="1"/>
            </p:cNvSpPr>
            <p:nvPr/>
          </p:nvSpPr>
          <p:spPr bwMode="auto">
            <a:xfrm>
              <a:off x="1504" y="2922"/>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6" name="Line 691"/>
            <p:cNvSpPr>
              <a:spLocks noChangeShapeType="1"/>
            </p:cNvSpPr>
            <p:nvPr/>
          </p:nvSpPr>
          <p:spPr bwMode="auto">
            <a:xfrm>
              <a:off x="1516" y="2942"/>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7" name="Freeform 692"/>
            <p:cNvSpPr>
              <a:spLocks/>
            </p:cNvSpPr>
            <p:nvPr/>
          </p:nvSpPr>
          <p:spPr bwMode="auto">
            <a:xfrm>
              <a:off x="1306" y="2744"/>
              <a:ext cx="56" cy="58"/>
            </a:xfrm>
            <a:custGeom>
              <a:avLst/>
              <a:gdLst>
                <a:gd name="T0" fmla="*/ 0 w 56"/>
                <a:gd name="T1" fmla="*/ 0 h 58"/>
                <a:gd name="T2" fmla="*/ 6 w 56"/>
                <a:gd name="T3" fmla="*/ 0 h 58"/>
                <a:gd name="T4" fmla="*/ 6 w 56"/>
                <a:gd name="T5" fmla="*/ 6 h 58"/>
                <a:gd name="T6" fmla="*/ 12 w 56"/>
                <a:gd name="T7" fmla="*/ 6 h 58"/>
                <a:gd name="T8" fmla="*/ 32 w 56"/>
                <a:gd name="T9" fmla="*/ 20 h 58"/>
                <a:gd name="T10" fmla="*/ 44 w 56"/>
                <a:gd name="T11" fmla="*/ 32 h 58"/>
                <a:gd name="T12" fmla="*/ 50 w 56"/>
                <a:gd name="T13" fmla="*/ 40 h 58"/>
                <a:gd name="T14" fmla="*/ 56 w 56"/>
                <a:gd name="T15" fmla="*/ 52 h 58"/>
                <a:gd name="T16" fmla="*/ 56 w 56"/>
                <a:gd name="T17" fmla="*/ 58 h 58"/>
                <a:gd name="T18" fmla="*/ 38 w 56"/>
                <a:gd name="T19" fmla="*/ 46 h 58"/>
                <a:gd name="T20" fmla="*/ 0 w 56"/>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8"/>
                <a:gd name="T35" fmla="*/ 56 w 5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8">
                  <a:moveTo>
                    <a:pt x="0" y="0"/>
                  </a:moveTo>
                  <a:lnTo>
                    <a:pt x="6" y="0"/>
                  </a:lnTo>
                  <a:lnTo>
                    <a:pt x="6" y="6"/>
                  </a:lnTo>
                  <a:lnTo>
                    <a:pt x="12" y="6"/>
                  </a:lnTo>
                  <a:lnTo>
                    <a:pt x="32" y="20"/>
                  </a:lnTo>
                  <a:lnTo>
                    <a:pt x="44" y="32"/>
                  </a:lnTo>
                  <a:lnTo>
                    <a:pt x="50" y="40"/>
                  </a:lnTo>
                  <a:lnTo>
                    <a:pt x="56" y="52"/>
                  </a:lnTo>
                  <a:lnTo>
                    <a:pt x="56" y="58"/>
                  </a:lnTo>
                  <a:lnTo>
                    <a:pt x="38" y="4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8" name="Freeform 693"/>
            <p:cNvSpPr>
              <a:spLocks/>
            </p:cNvSpPr>
            <p:nvPr/>
          </p:nvSpPr>
          <p:spPr bwMode="auto">
            <a:xfrm>
              <a:off x="1492" y="2902"/>
              <a:ext cx="30" cy="38"/>
            </a:xfrm>
            <a:custGeom>
              <a:avLst/>
              <a:gdLst>
                <a:gd name="T0" fmla="*/ 0 w 30"/>
                <a:gd name="T1" fmla="*/ 0 h 38"/>
                <a:gd name="T2" fmla="*/ 6 w 30"/>
                <a:gd name="T3" fmla="*/ 0 h 38"/>
                <a:gd name="T4" fmla="*/ 6 w 30"/>
                <a:gd name="T5" fmla="*/ 6 h 38"/>
                <a:gd name="T6" fmla="*/ 18 w 30"/>
                <a:gd name="T7" fmla="*/ 12 h 38"/>
                <a:gd name="T8" fmla="*/ 24 w 30"/>
                <a:gd name="T9" fmla="*/ 20 h 38"/>
                <a:gd name="T10" fmla="*/ 30 w 30"/>
                <a:gd name="T11" fmla="*/ 26 h 38"/>
                <a:gd name="T12" fmla="*/ 30 w 30"/>
                <a:gd name="T13" fmla="*/ 32 h 38"/>
                <a:gd name="T14" fmla="*/ 30 w 30"/>
                <a:gd name="T15" fmla="*/ 38 h 38"/>
                <a:gd name="T16" fmla="*/ 24 w 30"/>
                <a:gd name="T17" fmla="*/ 38 h 38"/>
                <a:gd name="T18" fmla="*/ 0 w 30"/>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8"/>
                <a:gd name="T32" fmla="*/ 30 w 30"/>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8">
                  <a:moveTo>
                    <a:pt x="0" y="0"/>
                  </a:moveTo>
                  <a:lnTo>
                    <a:pt x="6" y="0"/>
                  </a:lnTo>
                  <a:lnTo>
                    <a:pt x="6" y="6"/>
                  </a:lnTo>
                  <a:lnTo>
                    <a:pt x="18" y="12"/>
                  </a:lnTo>
                  <a:lnTo>
                    <a:pt x="24" y="20"/>
                  </a:lnTo>
                  <a:lnTo>
                    <a:pt x="30" y="26"/>
                  </a:lnTo>
                  <a:lnTo>
                    <a:pt x="30" y="32"/>
                  </a:lnTo>
                  <a:lnTo>
                    <a:pt x="30" y="38"/>
                  </a:lnTo>
                  <a:lnTo>
                    <a:pt x="24" y="3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9" name="Freeform 694"/>
            <p:cNvSpPr>
              <a:spLocks/>
            </p:cNvSpPr>
            <p:nvPr/>
          </p:nvSpPr>
          <p:spPr bwMode="auto">
            <a:xfrm>
              <a:off x="2874" y="2752"/>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0" name="Line 695"/>
            <p:cNvSpPr>
              <a:spLocks noChangeShapeType="1"/>
            </p:cNvSpPr>
            <p:nvPr/>
          </p:nvSpPr>
          <p:spPr bwMode="auto">
            <a:xfrm flipV="1">
              <a:off x="1166" y="1188"/>
              <a:ext cx="8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1" name="Line 696"/>
            <p:cNvSpPr>
              <a:spLocks noChangeShapeType="1"/>
            </p:cNvSpPr>
            <p:nvPr/>
          </p:nvSpPr>
          <p:spPr bwMode="auto">
            <a:xfrm flipV="1">
              <a:off x="1166" y="120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2" name="Line 697"/>
            <p:cNvSpPr>
              <a:spLocks noChangeShapeType="1"/>
            </p:cNvSpPr>
            <p:nvPr/>
          </p:nvSpPr>
          <p:spPr bwMode="auto">
            <a:xfrm flipV="1">
              <a:off x="1178" y="122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3" name="Line 698"/>
            <p:cNvSpPr>
              <a:spLocks noChangeShapeType="1"/>
            </p:cNvSpPr>
            <p:nvPr/>
          </p:nvSpPr>
          <p:spPr bwMode="auto">
            <a:xfrm flipV="1">
              <a:off x="1198" y="1246"/>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4" name="Line 699"/>
            <p:cNvSpPr>
              <a:spLocks noChangeShapeType="1"/>
            </p:cNvSpPr>
            <p:nvPr/>
          </p:nvSpPr>
          <p:spPr bwMode="auto">
            <a:xfrm flipV="1">
              <a:off x="1202" y="1188"/>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5" name="Line 700"/>
            <p:cNvSpPr>
              <a:spLocks noChangeShapeType="1"/>
            </p:cNvSpPr>
            <p:nvPr/>
          </p:nvSpPr>
          <p:spPr bwMode="auto">
            <a:xfrm flipV="1">
              <a:off x="2554" y="2156"/>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6" name="Line 701"/>
            <p:cNvSpPr>
              <a:spLocks noChangeShapeType="1"/>
            </p:cNvSpPr>
            <p:nvPr/>
          </p:nvSpPr>
          <p:spPr bwMode="auto">
            <a:xfrm flipV="1">
              <a:off x="2792" y="2534"/>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7" name="Rectangle 702"/>
            <p:cNvSpPr>
              <a:spLocks noChangeArrowheads="1"/>
            </p:cNvSpPr>
            <p:nvPr/>
          </p:nvSpPr>
          <p:spPr bwMode="auto">
            <a:xfrm>
              <a:off x="1882" y="802"/>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08" name="Rectangle 703"/>
            <p:cNvSpPr>
              <a:spLocks noChangeArrowheads="1"/>
            </p:cNvSpPr>
            <p:nvPr/>
          </p:nvSpPr>
          <p:spPr bwMode="auto">
            <a:xfrm>
              <a:off x="1940"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7409" name="Rectangle 704"/>
            <p:cNvSpPr>
              <a:spLocks noChangeArrowheads="1"/>
            </p:cNvSpPr>
            <p:nvPr/>
          </p:nvSpPr>
          <p:spPr bwMode="auto">
            <a:xfrm>
              <a:off x="2366" y="838"/>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7410" name="Rectangle 705"/>
            <p:cNvSpPr>
              <a:spLocks noChangeArrowheads="1"/>
            </p:cNvSpPr>
            <p:nvPr/>
          </p:nvSpPr>
          <p:spPr bwMode="auto">
            <a:xfrm>
              <a:off x="2432"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7411" name="Freeform 706"/>
            <p:cNvSpPr>
              <a:spLocks/>
            </p:cNvSpPr>
            <p:nvPr/>
          </p:nvSpPr>
          <p:spPr bwMode="auto">
            <a:xfrm>
              <a:off x="2756" y="3032"/>
              <a:ext cx="108" cy="214"/>
            </a:xfrm>
            <a:custGeom>
              <a:avLst/>
              <a:gdLst>
                <a:gd name="T0" fmla="*/ 96 w 108"/>
                <a:gd name="T1" fmla="*/ 214 h 214"/>
                <a:gd name="T2" fmla="*/ 88 w 108"/>
                <a:gd name="T3" fmla="*/ 214 h 214"/>
                <a:gd name="T4" fmla="*/ 82 w 108"/>
                <a:gd name="T5" fmla="*/ 214 h 214"/>
                <a:gd name="T6" fmla="*/ 64 w 108"/>
                <a:gd name="T7" fmla="*/ 208 h 214"/>
                <a:gd name="T8" fmla="*/ 58 w 108"/>
                <a:gd name="T9" fmla="*/ 208 h 214"/>
                <a:gd name="T10" fmla="*/ 52 w 108"/>
                <a:gd name="T11" fmla="*/ 202 h 214"/>
                <a:gd name="T12" fmla="*/ 44 w 108"/>
                <a:gd name="T13" fmla="*/ 196 h 214"/>
                <a:gd name="T14" fmla="*/ 44 w 108"/>
                <a:gd name="T15" fmla="*/ 190 h 214"/>
                <a:gd name="T16" fmla="*/ 38 w 108"/>
                <a:gd name="T17" fmla="*/ 190 h 214"/>
                <a:gd name="T18" fmla="*/ 32 w 108"/>
                <a:gd name="T19" fmla="*/ 182 h 214"/>
                <a:gd name="T20" fmla="*/ 32 w 108"/>
                <a:gd name="T21" fmla="*/ 176 h 214"/>
                <a:gd name="T22" fmla="*/ 26 w 108"/>
                <a:gd name="T23" fmla="*/ 176 h 214"/>
                <a:gd name="T24" fmla="*/ 26 w 108"/>
                <a:gd name="T25" fmla="*/ 170 h 214"/>
                <a:gd name="T26" fmla="*/ 20 w 108"/>
                <a:gd name="T27" fmla="*/ 164 h 214"/>
                <a:gd name="T28" fmla="*/ 20 w 108"/>
                <a:gd name="T29" fmla="*/ 156 h 214"/>
                <a:gd name="T30" fmla="*/ 20 w 108"/>
                <a:gd name="T31" fmla="*/ 150 h 214"/>
                <a:gd name="T32" fmla="*/ 12 w 108"/>
                <a:gd name="T33" fmla="*/ 144 h 214"/>
                <a:gd name="T34" fmla="*/ 12 w 108"/>
                <a:gd name="T35" fmla="*/ 136 h 214"/>
                <a:gd name="T36" fmla="*/ 12 w 108"/>
                <a:gd name="T37" fmla="*/ 130 h 214"/>
                <a:gd name="T38" fmla="*/ 12 w 108"/>
                <a:gd name="T39" fmla="*/ 124 h 214"/>
                <a:gd name="T40" fmla="*/ 12 w 108"/>
                <a:gd name="T41" fmla="*/ 116 h 214"/>
                <a:gd name="T42" fmla="*/ 12 w 108"/>
                <a:gd name="T43" fmla="*/ 110 h 214"/>
                <a:gd name="T44" fmla="*/ 6 w 108"/>
                <a:gd name="T45" fmla="*/ 110 h 214"/>
                <a:gd name="T46" fmla="*/ 6 w 108"/>
                <a:gd name="T47" fmla="*/ 104 h 214"/>
                <a:gd name="T48" fmla="*/ 6 w 108"/>
                <a:gd name="T49" fmla="*/ 98 h 214"/>
                <a:gd name="T50" fmla="*/ 6 w 108"/>
                <a:gd name="T51" fmla="*/ 90 h 214"/>
                <a:gd name="T52" fmla="*/ 6 w 108"/>
                <a:gd name="T53" fmla="*/ 78 h 214"/>
                <a:gd name="T54" fmla="*/ 6 w 108"/>
                <a:gd name="T55" fmla="*/ 64 h 214"/>
                <a:gd name="T56" fmla="*/ 0 w 108"/>
                <a:gd name="T57" fmla="*/ 64 h 214"/>
                <a:gd name="T58" fmla="*/ 0 w 108"/>
                <a:gd name="T59" fmla="*/ 58 h 214"/>
                <a:gd name="T60" fmla="*/ 6 w 108"/>
                <a:gd name="T61" fmla="*/ 46 h 214"/>
                <a:gd name="T62" fmla="*/ 6 w 108"/>
                <a:gd name="T63" fmla="*/ 38 h 214"/>
                <a:gd name="T64" fmla="*/ 6 w 108"/>
                <a:gd name="T65" fmla="*/ 32 h 214"/>
                <a:gd name="T66" fmla="*/ 6 w 108"/>
                <a:gd name="T67" fmla="*/ 24 h 214"/>
                <a:gd name="T68" fmla="*/ 6 w 108"/>
                <a:gd name="T69" fmla="*/ 18 h 214"/>
                <a:gd name="T70" fmla="*/ 6 w 108"/>
                <a:gd name="T71" fmla="*/ 12 h 214"/>
                <a:gd name="T72" fmla="*/ 12 w 108"/>
                <a:gd name="T73" fmla="*/ 0 h 214"/>
                <a:gd name="T74" fmla="*/ 20 w 108"/>
                <a:gd name="T75" fmla="*/ 0 h 214"/>
                <a:gd name="T76" fmla="*/ 26 w 108"/>
                <a:gd name="T77" fmla="*/ 0 h 214"/>
                <a:gd name="T78" fmla="*/ 64 w 108"/>
                <a:gd name="T79" fmla="*/ 18 h 214"/>
                <a:gd name="T80" fmla="*/ 64 w 108"/>
                <a:gd name="T81" fmla="*/ 24 h 214"/>
                <a:gd name="T82" fmla="*/ 70 w 108"/>
                <a:gd name="T83" fmla="*/ 32 h 214"/>
                <a:gd name="T84" fmla="*/ 70 w 108"/>
                <a:gd name="T85" fmla="*/ 38 h 214"/>
                <a:gd name="T86" fmla="*/ 70 w 108"/>
                <a:gd name="T87" fmla="*/ 46 h 214"/>
                <a:gd name="T88" fmla="*/ 70 w 108"/>
                <a:gd name="T89" fmla="*/ 52 h 214"/>
                <a:gd name="T90" fmla="*/ 76 w 108"/>
                <a:gd name="T91" fmla="*/ 58 h 214"/>
                <a:gd name="T92" fmla="*/ 76 w 108"/>
                <a:gd name="T93" fmla="*/ 64 h 214"/>
                <a:gd name="T94" fmla="*/ 82 w 108"/>
                <a:gd name="T95" fmla="*/ 72 h 214"/>
                <a:gd name="T96" fmla="*/ 102 w 108"/>
                <a:gd name="T97" fmla="*/ 110 h 214"/>
                <a:gd name="T98" fmla="*/ 102 w 108"/>
                <a:gd name="T99" fmla="*/ 116 h 214"/>
                <a:gd name="T100" fmla="*/ 102 w 108"/>
                <a:gd name="T101" fmla="*/ 124 h 214"/>
                <a:gd name="T102" fmla="*/ 108 w 108"/>
                <a:gd name="T103" fmla="*/ 130 h 214"/>
                <a:gd name="T104" fmla="*/ 108 w 108"/>
                <a:gd name="T105" fmla="*/ 136 h 214"/>
                <a:gd name="T106" fmla="*/ 108 w 108"/>
                <a:gd name="T107" fmla="*/ 144 h 214"/>
                <a:gd name="T108" fmla="*/ 108 w 108"/>
                <a:gd name="T109" fmla="*/ 150 h 214"/>
                <a:gd name="T110" fmla="*/ 108 w 108"/>
                <a:gd name="T111" fmla="*/ 156 h 214"/>
                <a:gd name="T112" fmla="*/ 108 w 108"/>
                <a:gd name="T113" fmla="*/ 164 h 214"/>
                <a:gd name="T114" fmla="*/ 108 w 108"/>
                <a:gd name="T115" fmla="*/ 170 h 214"/>
                <a:gd name="T116" fmla="*/ 108 w 108"/>
                <a:gd name="T117" fmla="*/ 176 h 214"/>
                <a:gd name="T118" fmla="*/ 108 w 108"/>
                <a:gd name="T119" fmla="*/ 196 h 214"/>
                <a:gd name="T120" fmla="*/ 108 w 108"/>
                <a:gd name="T121" fmla="*/ 202 h 214"/>
                <a:gd name="T122" fmla="*/ 102 w 108"/>
                <a:gd name="T123" fmla="*/ 208 h 214"/>
                <a:gd name="T124" fmla="*/ 96 w 108"/>
                <a:gd name="T125" fmla="*/ 214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14"/>
                <a:gd name="T191" fmla="*/ 108 w 108"/>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14">
                  <a:moveTo>
                    <a:pt x="96" y="214"/>
                  </a:moveTo>
                  <a:lnTo>
                    <a:pt x="88" y="214"/>
                  </a:lnTo>
                  <a:lnTo>
                    <a:pt x="82" y="214"/>
                  </a:lnTo>
                  <a:lnTo>
                    <a:pt x="64" y="208"/>
                  </a:lnTo>
                  <a:lnTo>
                    <a:pt x="58" y="208"/>
                  </a:lnTo>
                  <a:lnTo>
                    <a:pt x="52" y="202"/>
                  </a:lnTo>
                  <a:lnTo>
                    <a:pt x="44" y="196"/>
                  </a:lnTo>
                  <a:lnTo>
                    <a:pt x="44" y="190"/>
                  </a:lnTo>
                  <a:lnTo>
                    <a:pt x="38" y="190"/>
                  </a:lnTo>
                  <a:lnTo>
                    <a:pt x="32" y="182"/>
                  </a:lnTo>
                  <a:lnTo>
                    <a:pt x="32" y="176"/>
                  </a:lnTo>
                  <a:lnTo>
                    <a:pt x="26" y="176"/>
                  </a:lnTo>
                  <a:lnTo>
                    <a:pt x="26" y="170"/>
                  </a:lnTo>
                  <a:lnTo>
                    <a:pt x="20" y="164"/>
                  </a:lnTo>
                  <a:lnTo>
                    <a:pt x="20" y="156"/>
                  </a:lnTo>
                  <a:lnTo>
                    <a:pt x="20" y="150"/>
                  </a:lnTo>
                  <a:lnTo>
                    <a:pt x="12" y="144"/>
                  </a:lnTo>
                  <a:lnTo>
                    <a:pt x="12" y="136"/>
                  </a:lnTo>
                  <a:lnTo>
                    <a:pt x="12" y="130"/>
                  </a:lnTo>
                  <a:lnTo>
                    <a:pt x="12" y="124"/>
                  </a:lnTo>
                  <a:lnTo>
                    <a:pt x="12" y="116"/>
                  </a:lnTo>
                  <a:lnTo>
                    <a:pt x="12" y="110"/>
                  </a:lnTo>
                  <a:lnTo>
                    <a:pt x="6" y="110"/>
                  </a:lnTo>
                  <a:lnTo>
                    <a:pt x="6" y="104"/>
                  </a:lnTo>
                  <a:lnTo>
                    <a:pt x="6" y="98"/>
                  </a:lnTo>
                  <a:lnTo>
                    <a:pt x="6" y="90"/>
                  </a:lnTo>
                  <a:lnTo>
                    <a:pt x="6" y="78"/>
                  </a:lnTo>
                  <a:lnTo>
                    <a:pt x="6" y="64"/>
                  </a:lnTo>
                  <a:lnTo>
                    <a:pt x="0" y="64"/>
                  </a:lnTo>
                  <a:lnTo>
                    <a:pt x="0" y="58"/>
                  </a:lnTo>
                  <a:lnTo>
                    <a:pt x="6" y="46"/>
                  </a:lnTo>
                  <a:lnTo>
                    <a:pt x="6" y="38"/>
                  </a:lnTo>
                  <a:lnTo>
                    <a:pt x="6" y="32"/>
                  </a:lnTo>
                  <a:lnTo>
                    <a:pt x="6" y="24"/>
                  </a:lnTo>
                  <a:lnTo>
                    <a:pt x="6" y="18"/>
                  </a:lnTo>
                  <a:lnTo>
                    <a:pt x="6" y="12"/>
                  </a:lnTo>
                  <a:lnTo>
                    <a:pt x="12" y="0"/>
                  </a:lnTo>
                  <a:lnTo>
                    <a:pt x="20" y="0"/>
                  </a:lnTo>
                  <a:lnTo>
                    <a:pt x="26" y="0"/>
                  </a:lnTo>
                  <a:lnTo>
                    <a:pt x="64" y="18"/>
                  </a:lnTo>
                  <a:lnTo>
                    <a:pt x="64" y="24"/>
                  </a:lnTo>
                  <a:lnTo>
                    <a:pt x="70" y="32"/>
                  </a:lnTo>
                  <a:lnTo>
                    <a:pt x="70" y="38"/>
                  </a:lnTo>
                  <a:lnTo>
                    <a:pt x="70" y="46"/>
                  </a:lnTo>
                  <a:lnTo>
                    <a:pt x="70" y="52"/>
                  </a:lnTo>
                  <a:lnTo>
                    <a:pt x="76" y="58"/>
                  </a:lnTo>
                  <a:lnTo>
                    <a:pt x="76" y="64"/>
                  </a:lnTo>
                  <a:lnTo>
                    <a:pt x="82" y="72"/>
                  </a:lnTo>
                  <a:lnTo>
                    <a:pt x="102" y="110"/>
                  </a:lnTo>
                  <a:lnTo>
                    <a:pt x="102" y="116"/>
                  </a:lnTo>
                  <a:lnTo>
                    <a:pt x="102" y="124"/>
                  </a:lnTo>
                  <a:lnTo>
                    <a:pt x="108" y="130"/>
                  </a:lnTo>
                  <a:lnTo>
                    <a:pt x="108" y="136"/>
                  </a:lnTo>
                  <a:lnTo>
                    <a:pt x="108" y="144"/>
                  </a:lnTo>
                  <a:lnTo>
                    <a:pt x="108" y="150"/>
                  </a:lnTo>
                  <a:lnTo>
                    <a:pt x="108" y="156"/>
                  </a:lnTo>
                  <a:lnTo>
                    <a:pt x="108" y="164"/>
                  </a:lnTo>
                  <a:lnTo>
                    <a:pt x="108" y="170"/>
                  </a:lnTo>
                  <a:lnTo>
                    <a:pt x="108" y="176"/>
                  </a:lnTo>
                  <a:lnTo>
                    <a:pt x="108" y="196"/>
                  </a:lnTo>
                  <a:lnTo>
                    <a:pt x="108" y="202"/>
                  </a:lnTo>
                  <a:lnTo>
                    <a:pt x="102" y="208"/>
                  </a:lnTo>
                  <a:lnTo>
                    <a:pt x="96" y="2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7" name="Group 707"/>
          <p:cNvGrpSpPr>
            <a:grpSpLocks/>
          </p:cNvGrpSpPr>
          <p:nvPr/>
        </p:nvGrpSpPr>
        <p:grpSpPr bwMode="auto">
          <a:xfrm>
            <a:off x="762000" y="2667000"/>
            <a:ext cx="5032375" cy="2974975"/>
            <a:chOff x="480" y="1680"/>
            <a:chExt cx="3170" cy="1874"/>
          </a:xfrm>
        </p:grpSpPr>
        <p:sp>
          <p:nvSpPr>
            <p:cNvPr id="77094" name="Line 708"/>
            <p:cNvSpPr>
              <a:spLocks noChangeShapeType="1"/>
            </p:cNvSpPr>
            <p:nvPr/>
          </p:nvSpPr>
          <p:spPr bwMode="auto">
            <a:xfrm flipV="1">
              <a:off x="2830" y="302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5" name="Rectangle 709"/>
            <p:cNvSpPr>
              <a:spLocks noChangeArrowheads="1"/>
            </p:cNvSpPr>
            <p:nvPr/>
          </p:nvSpPr>
          <p:spPr bwMode="auto">
            <a:xfrm>
              <a:off x="1228" y="188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6" name="Line 710"/>
            <p:cNvSpPr>
              <a:spLocks noChangeShapeType="1"/>
            </p:cNvSpPr>
            <p:nvPr/>
          </p:nvSpPr>
          <p:spPr bwMode="auto">
            <a:xfrm flipH="1" flipV="1">
              <a:off x="3290" y="1790"/>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7" name="Rectangle 711"/>
            <p:cNvSpPr>
              <a:spLocks noChangeArrowheads="1"/>
            </p:cNvSpPr>
            <p:nvPr/>
          </p:nvSpPr>
          <p:spPr bwMode="auto">
            <a:xfrm>
              <a:off x="3292" y="1792"/>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8" name="Rectangle 712"/>
            <p:cNvSpPr>
              <a:spLocks noChangeArrowheads="1"/>
            </p:cNvSpPr>
            <p:nvPr/>
          </p:nvSpPr>
          <p:spPr bwMode="auto">
            <a:xfrm>
              <a:off x="1162" y="201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9" name="Line 713"/>
            <p:cNvSpPr>
              <a:spLocks noChangeShapeType="1"/>
            </p:cNvSpPr>
            <p:nvPr/>
          </p:nvSpPr>
          <p:spPr bwMode="auto">
            <a:xfrm flipH="1" flipV="1">
              <a:off x="2828" y="3022"/>
              <a:ext cx="26"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0" name="Line 714"/>
            <p:cNvSpPr>
              <a:spLocks noChangeShapeType="1"/>
            </p:cNvSpPr>
            <p:nvPr/>
          </p:nvSpPr>
          <p:spPr bwMode="auto">
            <a:xfrm flipH="1" flipV="1">
              <a:off x="2834" y="3000"/>
              <a:ext cx="44"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1" name="Line 715"/>
            <p:cNvSpPr>
              <a:spLocks noChangeShapeType="1"/>
            </p:cNvSpPr>
            <p:nvPr/>
          </p:nvSpPr>
          <p:spPr bwMode="auto">
            <a:xfrm flipH="1" flipV="1">
              <a:off x="2854" y="2984"/>
              <a:ext cx="24"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2" name="Freeform 716"/>
            <p:cNvSpPr>
              <a:spLocks/>
            </p:cNvSpPr>
            <p:nvPr/>
          </p:nvSpPr>
          <p:spPr bwMode="auto">
            <a:xfrm>
              <a:off x="2824" y="2970"/>
              <a:ext cx="60" cy="74"/>
            </a:xfrm>
            <a:custGeom>
              <a:avLst/>
              <a:gdLst>
                <a:gd name="T0" fmla="*/ 30 w 60"/>
                <a:gd name="T1" fmla="*/ 66 h 74"/>
                <a:gd name="T2" fmla="*/ 24 w 60"/>
                <a:gd name="T3" fmla="*/ 66 h 74"/>
                <a:gd name="T4" fmla="*/ 18 w 60"/>
                <a:gd name="T5" fmla="*/ 74 h 74"/>
                <a:gd name="T6" fmla="*/ 18 w 60"/>
                <a:gd name="T7" fmla="*/ 66 h 74"/>
                <a:gd name="T8" fmla="*/ 12 w 60"/>
                <a:gd name="T9" fmla="*/ 66 h 74"/>
                <a:gd name="T10" fmla="*/ 6 w 60"/>
                <a:gd name="T11" fmla="*/ 66 h 74"/>
                <a:gd name="T12" fmla="*/ 0 w 60"/>
                <a:gd name="T13" fmla="*/ 66 h 74"/>
                <a:gd name="T14" fmla="*/ 6 w 60"/>
                <a:gd name="T15" fmla="*/ 52 h 74"/>
                <a:gd name="T16" fmla="*/ 12 w 60"/>
                <a:gd name="T17" fmla="*/ 52 h 74"/>
                <a:gd name="T18" fmla="*/ 18 w 60"/>
                <a:gd name="T19" fmla="*/ 52 h 74"/>
                <a:gd name="T20" fmla="*/ 18 w 60"/>
                <a:gd name="T21" fmla="*/ 44 h 74"/>
                <a:gd name="T22" fmla="*/ 18 w 60"/>
                <a:gd name="T23" fmla="*/ 36 h 74"/>
                <a:gd name="T24" fmla="*/ 12 w 60"/>
                <a:gd name="T25" fmla="*/ 30 h 74"/>
                <a:gd name="T26" fmla="*/ 18 w 60"/>
                <a:gd name="T27" fmla="*/ 22 h 74"/>
                <a:gd name="T28" fmla="*/ 12 w 60"/>
                <a:gd name="T29" fmla="*/ 22 h 74"/>
                <a:gd name="T30" fmla="*/ 18 w 60"/>
                <a:gd name="T31" fmla="*/ 22 h 74"/>
                <a:gd name="T32" fmla="*/ 24 w 60"/>
                <a:gd name="T33" fmla="*/ 22 h 74"/>
                <a:gd name="T34" fmla="*/ 30 w 60"/>
                <a:gd name="T35" fmla="*/ 14 h 74"/>
                <a:gd name="T36" fmla="*/ 24 w 60"/>
                <a:gd name="T37" fmla="*/ 14 h 74"/>
                <a:gd name="T38" fmla="*/ 30 w 60"/>
                <a:gd name="T39" fmla="*/ 14 h 74"/>
                <a:gd name="T40" fmla="*/ 30 w 60"/>
                <a:gd name="T41" fmla="*/ 8 h 74"/>
                <a:gd name="T42" fmla="*/ 36 w 60"/>
                <a:gd name="T43" fmla="*/ 8 h 74"/>
                <a:gd name="T44" fmla="*/ 36 w 60"/>
                <a:gd name="T45" fmla="*/ 0 h 74"/>
                <a:gd name="T46" fmla="*/ 42 w 60"/>
                <a:gd name="T47" fmla="*/ 8 h 74"/>
                <a:gd name="T48" fmla="*/ 36 w 60"/>
                <a:gd name="T49" fmla="*/ 8 h 74"/>
                <a:gd name="T50" fmla="*/ 42 w 60"/>
                <a:gd name="T51" fmla="*/ 8 h 74"/>
                <a:gd name="T52" fmla="*/ 42 w 60"/>
                <a:gd name="T53" fmla="*/ 14 h 74"/>
                <a:gd name="T54" fmla="*/ 48 w 60"/>
                <a:gd name="T55" fmla="*/ 14 h 74"/>
                <a:gd name="T56" fmla="*/ 48 w 60"/>
                <a:gd name="T57" fmla="*/ 22 h 74"/>
                <a:gd name="T58" fmla="*/ 54 w 60"/>
                <a:gd name="T59" fmla="*/ 22 h 74"/>
                <a:gd name="T60" fmla="*/ 48 w 60"/>
                <a:gd name="T61" fmla="*/ 22 h 74"/>
                <a:gd name="T62" fmla="*/ 54 w 60"/>
                <a:gd name="T63" fmla="*/ 22 h 74"/>
                <a:gd name="T64" fmla="*/ 54 w 60"/>
                <a:gd name="T65" fmla="*/ 30 h 74"/>
                <a:gd name="T66" fmla="*/ 54 w 60"/>
                <a:gd name="T67" fmla="*/ 36 h 74"/>
                <a:gd name="T68" fmla="*/ 60 w 60"/>
                <a:gd name="T69" fmla="*/ 36 h 74"/>
                <a:gd name="T70" fmla="*/ 60 w 60"/>
                <a:gd name="T71" fmla="*/ 44 h 74"/>
                <a:gd name="T72" fmla="*/ 54 w 60"/>
                <a:gd name="T73" fmla="*/ 44 h 74"/>
                <a:gd name="T74" fmla="*/ 54 w 60"/>
                <a:gd name="T75" fmla="*/ 36 h 74"/>
                <a:gd name="T76" fmla="*/ 54 w 60"/>
                <a:gd name="T77" fmla="*/ 44 h 74"/>
                <a:gd name="T78" fmla="*/ 54 w 60"/>
                <a:gd name="T79" fmla="*/ 52 h 74"/>
                <a:gd name="T80" fmla="*/ 54 w 60"/>
                <a:gd name="T81" fmla="*/ 60 h 74"/>
                <a:gd name="T82" fmla="*/ 48 w 60"/>
                <a:gd name="T83" fmla="*/ 60 h 74"/>
                <a:gd name="T84" fmla="*/ 42 w 60"/>
                <a:gd name="T85" fmla="*/ 66 h 74"/>
                <a:gd name="T86" fmla="*/ 36 w 60"/>
                <a:gd name="T87" fmla="*/ 66 h 74"/>
                <a:gd name="T88" fmla="*/ 30 w 60"/>
                <a:gd name="T89" fmla="*/ 66 h 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74"/>
                <a:gd name="T137" fmla="*/ 60 w 60"/>
                <a:gd name="T138" fmla="*/ 74 h 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74">
                  <a:moveTo>
                    <a:pt x="30" y="66"/>
                  </a:moveTo>
                  <a:lnTo>
                    <a:pt x="24" y="66"/>
                  </a:lnTo>
                  <a:lnTo>
                    <a:pt x="18" y="74"/>
                  </a:lnTo>
                  <a:lnTo>
                    <a:pt x="18" y="66"/>
                  </a:lnTo>
                  <a:lnTo>
                    <a:pt x="12" y="66"/>
                  </a:lnTo>
                  <a:lnTo>
                    <a:pt x="6" y="66"/>
                  </a:lnTo>
                  <a:lnTo>
                    <a:pt x="0" y="66"/>
                  </a:lnTo>
                  <a:lnTo>
                    <a:pt x="6" y="52"/>
                  </a:lnTo>
                  <a:lnTo>
                    <a:pt x="12" y="52"/>
                  </a:lnTo>
                  <a:lnTo>
                    <a:pt x="18" y="52"/>
                  </a:lnTo>
                  <a:lnTo>
                    <a:pt x="18" y="44"/>
                  </a:lnTo>
                  <a:lnTo>
                    <a:pt x="18" y="36"/>
                  </a:lnTo>
                  <a:lnTo>
                    <a:pt x="12" y="30"/>
                  </a:lnTo>
                  <a:lnTo>
                    <a:pt x="18" y="22"/>
                  </a:lnTo>
                  <a:lnTo>
                    <a:pt x="12" y="22"/>
                  </a:lnTo>
                  <a:lnTo>
                    <a:pt x="18" y="22"/>
                  </a:lnTo>
                  <a:lnTo>
                    <a:pt x="24" y="22"/>
                  </a:lnTo>
                  <a:lnTo>
                    <a:pt x="30" y="14"/>
                  </a:lnTo>
                  <a:lnTo>
                    <a:pt x="24" y="14"/>
                  </a:lnTo>
                  <a:lnTo>
                    <a:pt x="30" y="14"/>
                  </a:lnTo>
                  <a:lnTo>
                    <a:pt x="30" y="8"/>
                  </a:lnTo>
                  <a:lnTo>
                    <a:pt x="36" y="8"/>
                  </a:lnTo>
                  <a:lnTo>
                    <a:pt x="36" y="0"/>
                  </a:lnTo>
                  <a:lnTo>
                    <a:pt x="42" y="8"/>
                  </a:lnTo>
                  <a:lnTo>
                    <a:pt x="36" y="8"/>
                  </a:lnTo>
                  <a:lnTo>
                    <a:pt x="42" y="8"/>
                  </a:lnTo>
                  <a:lnTo>
                    <a:pt x="42" y="14"/>
                  </a:lnTo>
                  <a:lnTo>
                    <a:pt x="48" y="14"/>
                  </a:lnTo>
                  <a:lnTo>
                    <a:pt x="48" y="22"/>
                  </a:lnTo>
                  <a:lnTo>
                    <a:pt x="54" y="22"/>
                  </a:lnTo>
                  <a:lnTo>
                    <a:pt x="48" y="22"/>
                  </a:lnTo>
                  <a:lnTo>
                    <a:pt x="54" y="22"/>
                  </a:lnTo>
                  <a:lnTo>
                    <a:pt x="54" y="30"/>
                  </a:lnTo>
                  <a:lnTo>
                    <a:pt x="54" y="36"/>
                  </a:lnTo>
                  <a:lnTo>
                    <a:pt x="60" y="36"/>
                  </a:lnTo>
                  <a:lnTo>
                    <a:pt x="60" y="44"/>
                  </a:lnTo>
                  <a:lnTo>
                    <a:pt x="54" y="44"/>
                  </a:lnTo>
                  <a:lnTo>
                    <a:pt x="54" y="36"/>
                  </a:lnTo>
                  <a:lnTo>
                    <a:pt x="54" y="44"/>
                  </a:lnTo>
                  <a:lnTo>
                    <a:pt x="54" y="52"/>
                  </a:lnTo>
                  <a:lnTo>
                    <a:pt x="54" y="60"/>
                  </a:lnTo>
                  <a:lnTo>
                    <a:pt x="48" y="60"/>
                  </a:lnTo>
                  <a:lnTo>
                    <a:pt x="42" y="66"/>
                  </a:lnTo>
                  <a:lnTo>
                    <a:pt x="36" y="66"/>
                  </a:lnTo>
                  <a:lnTo>
                    <a:pt x="30" y="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3" name="Rectangle 717"/>
            <p:cNvSpPr>
              <a:spLocks noChangeArrowheads="1"/>
            </p:cNvSpPr>
            <p:nvPr/>
          </p:nvSpPr>
          <p:spPr bwMode="auto">
            <a:xfrm>
              <a:off x="3372" y="309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4" name="Rectangle 718"/>
            <p:cNvSpPr>
              <a:spLocks noChangeArrowheads="1"/>
            </p:cNvSpPr>
            <p:nvPr/>
          </p:nvSpPr>
          <p:spPr bwMode="auto">
            <a:xfrm>
              <a:off x="3642" y="354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5" name="Freeform 719"/>
            <p:cNvSpPr>
              <a:spLocks/>
            </p:cNvSpPr>
            <p:nvPr/>
          </p:nvSpPr>
          <p:spPr bwMode="auto">
            <a:xfrm>
              <a:off x="3242" y="2082"/>
              <a:ext cx="6" cy="14"/>
            </a:xfrm>
            <a:custGeom>
              <a:avLst/>
              <a:gdLst>
                <a:gd name="T0" fmla="*/ 6 w 6"/>
                <a:gd name="T1" fmla="*/ 0 h 14"/>
                <a:gd name="T2" fmla="*/ 6 w 6"/>
                <a:gd name="T3" fmla="*/ 8 h 14"/>
                <a:gd name="T4" fmla="*/ 6 w 6"/>
                <a:gd name="T5" fmla="*/ 14 h 14"/>
                <a:gd name="T6" fmla="*/ 0 w 6"/>
                <a:gd name="T7" fmla="*/ 14 h 14"/>
                <a:gd name="T8" fmla="*/ 0 w 6"/>
                <a:gd name="T9" fmla="*/ 8 h 14"/>
                <a:gd name="T10" fmla="*/ 0 w 6"/>
                <a:gd name="T11" fmla="*/ 0 h 14"/>
                <a:gd name="T12" fmla="*/ 6 w 6"/>
                <a:gd name="T13" fmla="*/ 0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0"/>
                  </a:moveTo>
                  <a:lnTo>
                    <a:pt x="6" y="8"/>
                  </a:lnTo>
                  <a:lnTo>
                    <a:pt x="6" y="14"/>
                  </a:lnTo>
                  <a:lnTo>
                    <a:pt x="0" y="14"/>
                  </a:lnTo>
                  <a:lnTo>
                    <a:pt x="0" y="8"/>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6" name="Rectangle 720"/>
            <p:cNvSpPr>
              <a:spLocks noChangeArrowheads="1"/>
            </p:cNvSpPr>
            <p:nvPr/>
          </p:nvSpPr>
          <p:spPr bwMode="auto">
            <a:xfrm>
              <a:off x="2288" y="351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7" name="Line 721"/>
            <p:cNvSpPr>
              <a:spLocks noChangeShapeType="1"/>
            </p:cNvSpPr>
            <p:nvPr/>
          </p:nvSpPr>
          <p:spPr bwMode="auto">
            <a:xfrm flipH="1" flipV="1">
              <a:off x="2416" y="2328"/>
              <a:ext cx="18"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8" name="Freeform 722"/>
            <p:cNvSpPr>
              <a:spLocks/>
            </p:cNvSpPr>
            <p:nvPr/>
          </p:nvSpPr>
          <p:spPr bwMode="auto">
            <a:xfrm>
              <a:off x="2418" y="2328"/>
              <a:ext cx="16" cy="22"/>
            </a:xfrm>
            <a:custGeom>
              <a:avLst/>
              <a:gdLst>
                <a:gd name="T0" fmla="*/ 16 w 16"/>
                <a:gd name="T1" fmla="*/ 8 h 22"/>
                <a:gd name="T2" fmla="*/ 16 w 16"/>
                <a:gd name="T3" fmla="*/ 16 h 22"/>
                <a:gd name="T4" fmla="*/ 10 w 16"/>
                <a:gd name="T5" fmla="*/ 16 h 22"/>
                <a:gd name="T6" fmla="*/ 10 w 16"/>
                <a:gd name="T7" fmla="*/ 22 h 22"/>
                <a:gd name="T8" fmla="*/ 4 w 16"/>
                <a:gd name="T9" fmla="*/ 22 h 22"/>
                <a:gd name="T10" fmla="*/ 0 w 16"/>
                <a:gd name="T11" fmla="*/ 22 h 22"/>
                <a:gd name="T12" fmla="*/ 0 w 16"/>
                <a:gd name="T13" fmla="*/ 16 h 22"/>
                <a:gd name="T14" fmla="*/ 0 w 16"/>
                <a:gd name="T15" fmla="*/ 8 h 22"/>
                <a:gd name="T16" fmla="*/ 0 w 16"/>
                <a:gd name="T17" fmla="*/ 0 h 22"/>
                <a:gd name="T18" fmla="*/ 4 w 16"/>
                <a:gd name="T19" fmla="*/ 0 h 22"/>
                <a:gd name="T20" fmla="*/ 10 w 16"/>
                <a:gd name="T21" fmla="*/ 0 h 22"/>
                <a:gd name="T22" fmla="*/ 10 w 16"/>
                <a:gd name="T23" fmla="*/ 8 h 22"/>
                <a:gd name="T24" fmla="*/ 16 w 16"/>
                <a:gd name="T25" fmla="*/ 8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2"/>
                <a:gd name="T41" fmla="*/ 16 w 1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2">
                  <a:moveTo>
                    <a:pt x="16" y="8"/>
                  </a:moveTo>
                  <a:lnTo>
                    <a:pt x="16" y="16"/>
                  </a:lnTo>
                  <a:lnTo>
                    <a:pt x="10" y="16"/>
                  </a:lnTo>
                  <a:lnTo>
                    <a:pt x="10" y="22"/>
                  </a:lnTo>
                  <a:lnTo>
                    <a:pt x="4" y="22"/>
                  </a:lnTo>
                  <a:lnTo>
                    <a:pt x="0" y="22"/>
                  </a:lnTo>
                  <a:lnTo>
                    <a:pt x="0" y="16"/>
                  </a:lnTo>
                  <a:lnTo>
                    <a:pt x="0" y="8"/>
                  </a:lnTo>
                  <a:lnTo>
                    <a:pt x="0" y="0"/>
                  </a:lnTo>
                  <a:lnTo>
                    <a:pt x="4" y="0"/>
                  </a:lnTo>
                  <a:lnTo>
                    <a:pt x="10" y="0"/>
                  </a:lnTo>
                  <a:lnTo>
                    <a:pt x="10" y="8"/>
                  </a:lnTo>
                  <a:lnTo>
                    <a:pt x="1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9" name="Line 723"/>
            <p:cNvSpPr>
              <a:spLocks noChangeShapeType="1"/>
            </p:cNvSpPr>
            <p:nvPr/>
          </p:nvSpPr>
          <p:spPr bwMode="auto">
            <a:xfrm flipH="1" flipV="1">
              <a:off x="3420" y="1798"/>
              <a:ext cx="62" cy="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0" name="Line 724"/>
            <p:cNvSpPr>
              <a:spLocks noChangeShapeType="1"/>
            </p:cNvSpPr>
            <p:nvPr/>
          </p:nvSpPr>
          <p:spPr bwMode="auto">
            <a:xfrm flipH="1" flipV="1">
              <a:off x="3438" y="1782"/>
              <a:ext cx="50"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1" name="Freeform 725"/>
            <p:cNvSpPr>
              <a:spLocks/>
            </p:cNvSpPr>
            <p:nvPr/>
          </p:nvSpPr>
          <p:spPr bwMode="auto">
            <a:xfrm>
              <a:off x="3414" y="1776"/>
              <a:ext cx="74" cy="82"/>
            </a:xfrm>
            <a:custGeom>
              <a:avLst/>
              <a:gdLst>
                <a:gd name="T0" fmla="*/ 68 w 74"/>
                <a:gd name="T1" fmla="*/ 14 h 82"/>
                <a:gd name="T2" fmla="*/ 74 w 74"/>
                <a:gd name="T3" fmla="*/ 22 h 82"/>
                <a:gd name="T4" fmla="*/ 74 w 74"/>
                <a:gd name="T5" fmla="*/ 30 h 82"/>
                <a:gd name="T6" fmla="*/ 74 w 74"/>
                <a:gd name="T7" fmla="*/ 38 h 82"/>
                <a:gd name="T8" fmla="*/ 68 w 74"/>
                <a:gd name="T9" fmla="*/ 60 h 82"/>
                <a:gd name="T10" fmla="*/ 68 w 74"/>
                <a:gd name="T11" fmla="*/ 74 h 82"/>
                <a:gd name="T12" fmla="*/ 62 w 74"/>
                <a:gd name="T13" fmla="*/ 82 h 82"/>
                <a:gd name="T14" fmla="*/ 56 w 74"/>
                <a:gd name="T15" fmla="*/ 82 h 82"/>
                <a:gd name="T16" fmla="*/ 42 w 74"/>
                <a:gd name="T17" fmla="*/ 74 h 82"/>
                <a:gd name="T18" fmla="*/ 32 w 74"/>
                <a:gd name="T19" fmla="*/ 60 h 82"/>
                <a:gd name="T20" fmla="*/ 24 w 74"/>
                <a:gd name="T21" fmla="*/ 44 h 82"/>
                <a:gd name="T22" fmla="*/ 18 w 74"/>
                <a:gd name="T23" fmla="*/ 38 h 82"/>
                <a:gd name="T24" fmla="*/ 12 w 74"/>
                <a:gd name="T25" fmla="*/ 38 h 82"/>
                <a:gd name="T26" fmla="*/ 12 w 74"/>
                <a:gd name="T27" fmla="*/ 30 h 82"/>
                <a:gd name="T28" fmla="*/ 6 w 74"/>
                <a:gd name="T29" fmla="*/ 22 h 82"/>
                <a:gd name="T30" fmla="*/ 6 w 74"/>
                <a:gd name="T31" fmla="*/ 14 h 82"/>
                <a:gd name="T32" fmla="*/ 0 w 74"/>
                <a:gd name="T33" fmla="*/ 6 h 82"/>
                <a:gd name="T34" fmla="*/ 6 w 74"/>
                <a:gd name="T35" fmla="*/ 6 h 82"/>
                <a:gd name="T36" fmla="*/ 18 w 74"/>
                <a:gd name="T37" fmla="*/ 0 h 82"/>
                <a:gd name="T38" fmla="*/ 32 w 74"/>
                <a:gd name="T39" fmla="*/ 6 h 82"/>
                <a:gd name="T40" fmla="*/ 42 w 74"/>
                <a:gd name="T41" fmla="*/ 6 h 82"/>
                <a:gd name="T42" fmla="*/ 62 w 74"/>
                <a:gd name="T43" fmla="*/ 14 h 82"/>
                <a:gd name="T44" fmla="*/ 68 w 74"/>
                <a:gd name="T45" fmla="*/ 14 h 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
                <a:gd name="T70" fmla="*/ 0 h 82"/>
                <a:gd name="T71" fmla="*/ 74 w 74"/>
                <a:gd name="T72" fmla="*/ 82 h 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 h="82">
                  <a:moveTo>
                    <a:pt x="68" y="14"/>
                  </a:moveTo>
                  <a:lnTo>
                    <a:pt x="74" y="22"/>
                  </a:lnTo>
                  <a:lnTo>
                    <a:pt x="74" y="30"/>
                  </a:lnTo>
                  <a:lnTo>
                    <a:pt x="74" y="38"/>
                  </a:lnTo>
                  <a:lnTo>
                    <a:pt x="68" y="60"/>
                  </a:lnTo>
                  <a:lnTo>
                    <a:pt x="68" y="74"/>
                  </a:lnTo>
                  <a:lnTo>
                    <a:pt x="62" y="82"/>
                  </a:lnTo>
                  <a:lnTo>
                    <a:pt x="56" y="82"/>
                  </a:lnTo>
                  <a:lnTo>
                    <a:pt x="42" y="74"/>
                  </a:lnTo>
                  <a:lnTo>
                    <a:pt x="32" y="60"/>
                  </a:lnTo>
                  <a:lnTo>
                    <a:pt x="24" y="44"/>
                  </a:lnTo>
                  <a:lnTo>
                    <a:pt x="18" y="38"/>
                  </a:lnTo>
                  <a:lnTo>
                    <a:pt x="12" y="38"/>
                  </a:lnTo>
                  <a:lnTo>
                    <a:pt x="12" y="30"/>
                  </a:lnTo>
                  <a:lnTo>
                    <a:pt x="6" y="22"/>
                  </a:lnTo>
                  <a:lnTo>
                    <a:pt x="6" y="14"/>
                  </a:lnTo>
                  <a:lnTo>
                    <a:pt x="0" y="6"/>
                  </a:lnTo>
                  <a:lnTo>
                    <a:pt x="6" y="6"/>
                  </a:lnTo>
                  <a:lnTo>
                    <a:pt x="18" y="0"/>
                  </a:lnTo>
                  <a:lnTo>
                    <a:pt x="32" y="6"/>
                  </a:lnTo>
                  <a:lnTo>
                    <a:pt x="42" y="6"/>
                  </a:lnTo>
                  <a:lnTo>
                    <a:pt x="62" y="14"/>
                  </a:lnTo>
                  <a:lnTo>
                    <a:pt x="68"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2" name="Line 726"/>
            <p:cNvSpPr>
              <a:spLocks noChangeShapeType="1"/>
            </p:cNvSpPr>
            <p:nvPr/>
          </p:nvSpPr>
          <p:spPr bwMode="auto">
            <a:xfrm flipH="1" flipV="1">
              <a:off x="2718" y="2342"/>
              <a:ext cx="24"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3" name="Line 727"/>
            <p:cNvSpPr>
              <a:spLocks noChangeShapeType="1"/>
            </p:cNvSpPr>
            <p:nvPr/>
          </p:nvSpPr>
          <p:spPr bwMode="auto">
            <a:xfrm flipH="1" flipV="1">
              <a:off x="2718" y="2306"/>
              <a:ext cx="42"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4" name="Line 728"/>
            <p:cNvSpPr>
              <a:spLocks noChangeShapeType="1"/>
            </p:cNvSpPr>
            <p:nvPr/>
          </p:nvSpPr>
          <p:spPr bwMode="auto">
            <a:xfrm flipH="1" flipV="1">
              <a:off x="2706" y="2274"/>
              <a:ext cx="86"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5" name="Line 729"/>
            <p:cNvSpPr>
              <a:spLocks noChangeShapeType="1"/>
            </p:cNvSpPr>
            <p:nvPr/>
          </p:nvSpPr>
          <p:spPr bwMode="auto">
            <a:xfrm flipH="1" flipV="1">
              <a:off x="2700" y="2238"/>
              <a:ext cx="92"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6" name="Line 730"/>
            <p:cNvSpPr>
              <a:spLocks noChangeShapeType="1"/>
            </p:cNvSpPr>
            <p:nvPr/>
          </p:nvSpPr>
          <p:spPr bwMode="auto">
            <a:xfrm flipH="1" flipV="1">
              <a:off x="2656" y="2186"/>
              <a:ext cx="136" cy="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7" name="Line 731"/>
            <p:cNvSpPr>
              <a:spLocks noChangeShapeType="1"/>
            </p:cNvSpPr>
            <p:nvPr/>
          </p:nvSpPr>
          <p:spPr bwMode="auto">
            <a:xfrm flipH="1" flipV="1">
              <a:off x="2644" y="2148"/>
              <a:ext cx="148"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8" name="Line 732"/>
            <p:cNvSpPr>
              <a:spLocks noChangeShapeType="1"/>
            </p:cNvSpPr>
            <p:nvPr/>
          </p:nvSpPr>
          <p:spPr bwMode="auto">
            <a:xfrm flipH="1" flipV="1">
              <a:off x="2626" y="2104"/>
              <a:ext cx="172"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9" name="Line 733"/>
            <p:cNvSpPr>
              <a:spLocks noChangeShapeType="1"/>
            </p:cNvSpPr>
            <p:nvPr/>
          </p:nvSpPr>
          <p:spPr bwMode="auto">
            <a:xfrm flipH="1" flipV="1">
              <a:off x="2626" y="2074"/>
              <a:ext cx="18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0" name="Line 734"/>
            <p:cNvSpPr>
              <a:spLocks noChangeShapeType="1"/>
            </p:cNvSpPr>
            <p:nvPr/>
          </p:nvSpPr>
          <p:spPr bwMode="auto">
            <a:xfrm flipH="1" flipV="1">
              <a:off x="2638" y="2060"/>
              <a:ext cx="184" cy="1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1" name="Line 735"/>
            <p:cNvSpPr>
              <a:spLocks noChangeShapeType="1"/>
            </p:cNvSpPr>
            <p:nvPr/>
          </p:nvSpPr>
          <p:spPr bwMode="auto">
            <a:xfrm flipH="1" flipV="1">
              <a:off x="2970" y="2260"/>
              <a:ext cx="32"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2" name="Line 736"/>
            <p:cNvSpPr>
              <a:spLocks noChangeShapeType="1"/>
            </p:cNvSpPr>
            <p:nvPr/>
          </p:nvSpPr>
          <p:spPr bwMode="auto">
            <a:xfrm flipH="1" flipV="1">
              <a:off x="2902" y="2208"/>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3" name="Line 737"/>
            <p:cNvSpPr>
              <a:spLocks noChangeShapeType="1"/>
            </p:cNvSpPr>
            <p:nvPr/>
          </p:nvSpPr>
          <p:spPr bwMode="auto">
            <a:xfrm flipH="1" flipV="1">
              <a:off x="2668" y="2044"/>
              <a:ext cx="192"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4" name="Line 738"/>
            <p:cNvSpPr>
              <a:spLocks noChangeShapeType="1"/>
            </p:cNvSpPr>
            <p:nvPr/>
          </p:nvSpPr>
          <p:spPr bwMode="auto">
            <a:xfrm flipH="1" flipV="1">
              <a:off x="2694" y="2036"/>
              <a:ext cx="320"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5" name="Line 739"/>
            <p:cNvSpPr>
              <a:spLocks noChangeShapeType="1"/>
            </p:cNvSpPr>
            <p:nvPr/>
          </p:nvSpPr>
          <p:spPr bwMode="auto">
            <a:xfrm flipH="1" flipV="1">
              <a:off x="2700" y="2006"/>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6" name="Line 740"/>
            <p:cNvSpPr>
              <a:spLocks noChangeShapeType="1"/>
            </p:cNvSpPr>
            <p:nvPr/>
          </p:nvSpPr>
          <p:spPr bwMode="auto">
            <a:xfrm flipH="1" flipV="1">
              <a:off x="2706" y="1984"/>
              <a:ext cx="332"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7" name="Line 741"/>
            <p:cNvSpPr>
              <a:spLocks noChangeShapeType="1"/>
            </p:cNvSpPr>
            <p:nvPr/>
          </p:nvSpPr>
          <p:spPr bwMode="auto">
            <a:xfrm flipH="1" flipV="1">
              <a:off x="2718" y="1962"/>
              <a:ext cx="296" cy="21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8" name="Line 742"/>
            <p:cNvSpPr>
              <a:spLocks noChangeShapeType="1"/>
            </p:cNvSpPr>
            <p:nvPr/>
          </p:nvSpPr>
          <p:spPr bwMode="auto">
            <a:xfrm flipH="1" flipV="1">
              <a:off x="2712" y="1932"/>
              <a:ext cx="350"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9" name="Line 743"/>
            <p:cNvSpPr>
              <a:spLocks noChangeShapeType="1"/>
            </p:cNvSpPr>
            <p:nvPr/>
          </p:nvSpPr>
          <p:spPr bwMode="auto">
            <a:xfrm flipH="1" flipV="1">
              <a:off x="2718" y="1910"/>
              <a:ext cx="356"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0" name="Line 744"/>
            <p:cNvSpPr>
              <a:spLocks noChangeShapeType="1"/>
            </p:cNvSpPr>
            <p:nvPr/>
          </p:nvSpPr>
          <p:spPr bwMode="auto">
            <a:xfrm flipH="1" flipV="1">
              <a:off x="2724" y="1886"/>
              <a:ext cx="320" cy="2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1" name="Line 745"/>
            <p:cNvSpPr>
              <a:spLocks noChangeShapeType="1"/>
            </p:cNvSpPr>
            <p:nvPr/>
          </p:nvSpPr>
          <p:spPr bwMode="auto">
            <a:xfrm flipH="1" flipV="1">
              <a:off x="2730" y="1858"/>
              <a:ext cx="308" cy="2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2" name="Line 746"/>
            <p:cNvSpPr>
              <a:spLocks noChangeShapeType="1"/>
            </p:cNvSpPr>
            <p:nvPr/>
          </p:nvSpPr>
          <p:spPr bwMode="auto">
            <a:xfrm flipH="1" flipV="1">
              <a:off x="2804" y="1880"/>
              <a:ext cx="228" cy="1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3" name="Line 747"/>
            <p:cNvSpPr>
              <a:spLocks noChangeShapeType="1"/>
            </p:cNvSpPr>
            <p:nvPr/>
          </p:nvSpPr>
          <p:spPr bwMode="auto">
            <a:xfrm flipH="1" flipV="1">
              <a:off x="2860" y="1894"/>
              <a:ext cx="160" cy="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4" name="Line 748"/>
            <p:cNvSpPr>
              <a:spLocks noChangeShapeType="1"/>
            </p:cNvSpPr>
            <p:nvPr/>
          </p:nvSpPr>
          <p:spPr bwMode="auto">
            <a:xfrm flipH="1" flipV="1">
              <a:off x="2908" y="1902"/>
              <a:ext cx="112" cy="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5" name="Line 749"/>
            <p:cNvSpPr>
              <a:spLocks noChangeShapeType="1"/>
            </p:cNvSpPr>
            <p:nvPr/>
          </p:nvSpPr>
          <p:spPr bwMode="auto">
            <a:xfrm flipH="1" flipV="1">
              <a:off x="2964" y="1910"/>
              <a:ext cx="56"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6" name="Freeform 750"/>
            <p:cNvSpPr>
              <a:spLocks/>
            </p:cNvSpPr>
            <p:nvPr/>
          </p:nvSpPr>
          <p:spPr bwMode="auto">
            <a:xfrm>
              <a:off x="2626" y="1850"/>
              <a:ext cx="462" cy="514"/>
            </a:xfrm>
            <a:custGeom>
              <a:avLst/>
              <a:gdLst>
                <a:gd name="T0" fmla="*/ 192 w 462"/>
                <a:gd name="T1" fmla="*/ 30 h 514"/>
                <a:gd name="T2" fmla="*/ 222 w 462"/>
                <a:gd name="T3" fmla="*/ 38 h 514"/>
                <a:gd name="T4" fmla="*/ 254 w 462"/>
                <a:gd name="T5" fmla="*/ 52 h 514"/>
                <a:gd name="T6" fmla="*/ 308 w 462"/>
                <a:gd name="T7" fmla="*/ 52 h 514"/>
                <a:gd name="T8" fmla="*/ 338 w 462"/>
                <a:gd name="T9" fmla="*/ 60 h 514"/>
                <a:gd name="T10" fmla="*/ 364 w 462"/>
                <a:gd name="T11" fmla="*/ 60 h 514"/>
                <a:gd name="T12" fmla="*/ 388 w 462"/>
                <a:gd name="T13" fmla="*/ 76 h 514"/>
                <a:gd name="T14" fmla="*/ 394 w 462"/>
                <a:gd name="T15" fmla="*/ 98 h 514"/>
                <a:gd name="T16" fmla="*/ 394 w 462"/>
                <a:gd name="T17" fmla="*/ 126 h 514"/>
                <a:gd name="T18" fmla="*/ 394 w 462"/>
                <a:gd name="T19" fmla="*/ 156 h 514"/>
                <a:gd name="T20" fmla="*/ 406 w 462"/>
                <a:gd name="T21" fmla="*/ 194 h 514"/>
                <a:gd name="T22" fmla="*/ 412 w 462"/>
                <a:gd name="T23" fmla="*/ 232 h 514"/>
                <a:gd name="T24" fmla="*/ 418 w 462"/>
                <a:gd name="T25" fmla="*/ 246 h 514"/>
                <a:gd name="T26" fmla="*/ 432 w 462"/>
                <a:gd name="T27" fmla="*/ 290 h 514"/>
                <a:gd name="T28" fmla="*/ 444 w 462"/>
                <a:gd name="T29" fmla="*/ 298 h 514"/>
                <a:gd name="T30" fmla="*/ 462 w 462"/>
                <a:gd name="T31" fmla="*/ 322 h 514"/>
                <a:gd name="T32" fmla="*/ 450 w 462"/>
                <a:gd name="T33" fmla="*/ 328 h 514"/>
                <a:gd name="T34" fmla="*/ 432 w 462"/>
                <a:gd name="T35" fmla="*/ 336 h 514"/>
                <a:gd name="T36" fmla="*/ 406 w 462"/>
                <a:gd name="T37" fmla="*/ 322 h 514"/>
                <a:gd name="T38" fmla="*/ 388 w 462"/>
                <a:gd name="T39" fmla="*/ 328 h 514"/>
                <a:gd name="T40" fmla="*/ 412 w 462"/>
                <a:gd name="T41" fmla="*/ 352 h 514"/>
                <a:gd name="T42" fmla="*/ 406 w 462"/>
                <a:gd name="T43" fmla="*/ 380 h 514"/>
                <a:gd name="T44" fmla="*/ 388 w 462"/>
                <a:gd name="T45" fmla="*/ 410 h 514"/>
                <a:gd name="T46" fmla="*/ 370 w 462"/>
                <a:gd name="T47" fmla="*/ 432 h 514"/>
                <a:gd name="T48" fmla="*/ 338 w 462"/>
                <a:gd name="T49" fmla="*/ 396 h 514"/>
                <a:gd name="T50" fmla="*/ 320 w 462"/>
                <a:gd name="T51" fmla="*/ 380 h 514"/>
                <a:gd name="T52" fmla="*/ 290 w 462"/>
                <a:gd name="T53" fmla="*/ 366 h 514"/>
                <a:gd name="T54" fmla="*/ 278 w 462"/>
                <a:gd name="T55" fmla="*/ 352 h 514"/>
                <a:gd name="T56" fmla="*/ 254 w 462"/>
                <a:gd name="T57" fmla="*/ 336 h 514"/>
                <a:gd name="T58" fmla="*/ 234 w 462"/>
                <a:gd name="T59" fmla="*/ 328 h 514"/>
                <a:gd name="T60" fmla="*/ 222 w 462"/>
                <a:gd name="T61" fmla="*/ 322 h 514"/>
                <a:gd name="T62" fmla="*/ 198 w 462"/>
                <a:gd name="T63" fmla="*/ 336 h 514"/>
                <a:gd name="T64" fmla="*/ 178 w 462"/>
                <a:gd name="T65" fmla="*/ 366 h 514"/>
                <a:gd name="T66" fmla="*/ 166 w 462"/>
                <a:gd name="T67" fmla="*/ 410 h 514"/>
                <a:gd name="T68" fmla="*/ 166 w 462"/>
                <a:gd name="T69" fmla="*/ 456 h 514"/>
                <a:gd name="T70" fmla="*/ 166 w 462"/>
                <a:gd name="T71" fmla="*/ 486 h 514"/>
                <a:gd name="T72" fmla="*/ 136 w 462"/>
                <a:gd name="T73" fmla="*/ 492 h 514"/>
                <a:gd name="T74" fmla="*/ 118 w 462"/>
                <a:gd name="T75" fmla="*/ 500 h 514"/>
                <a:gd name="T76" fmla="*/ 106 w 462"/>
                <a:gd name="T77" fmla="*/ 508 h 514"/>
                <a:gd name="T78" fmla="*/ 92 w 462"/>
                <a:gd name="T79" fmla="*/ 486 h 514"/>
                <a:gd name="T80" fmla="*/ 86 w 462"/>
                <a:gd name="T81" fmla="*/ 440 h 514"/>
                <a:gd name="T82" fmla="*/ 80 w 462"/>
                <a:gd name="T83" fmla="*/ 402 h 514"/>
                <a:gd name="T84" fmla="*/ 62 w 462"/>
                <a:gd name="T85" fmla="*/ 380 h 514"/>
                <a:gd name="T86" fmla="*/ 44 w 462"/>
                <a:gd name="T87" fmla="*/ 358 h 514"/>
                <a:gd name="T88" fmla="*/ 30 w 462"/>
                <a:gd name="T89" fmla="*/ 314 h 514"/>
                <a:gd name="T90" fmla="*/ 18 w 462"/>
                <a:gd name="T91" fmla="*/ 290 h 514"/>
                <a:gd name="T92" fmla="*/ 0 w 462"/>
                <a:gd name="T93" fmla="*/ 254 h 514"/>
                <a:gd name="T94" fmla="*/ 0 w 462"/>
                <a:gd name="T95" fmla="*/ 224 h 514"/>
                <a:gd name="T96" fmla="*/ 30 w 462"/>
                <a:gd name="T97" fmla="*/ 202 h 514"/>
                <a:gd name="T98" fmla="*/ 56 w 462"/>
                <a:gd name="T99" fmla="*/ 186 h 514"/>
                <a:gd name="T100" fmla="*/ 74 w 462"/>
                <a:gd name="T101" fmla="*/ 178 h 514"/>
                <a:gd name="T102" fmla="*/ 86 w 462"/>
                <a:gd name="T103" fmla="*/ 126 h 514"/>
                <a:gd name="T104" fmla="*/ 86 w 462"/>
                <a:gd name="T105" fmla="*/ 90 h 514"/>
                <a:gd name="T106" fmla="*/ 92 w 462"/>
                <a:gd name="T107" fmla="*/ 44 h 514"/>
                <a:gd name="T108" fmla="*/ 100 w 462"/>
                <a:gd name="T109" fmla="*/ 14 h 514"/>
                <a:gd name="T110" fmla="*/ 124 w 462"/>
                <a:gd name="T111" fmla="*/ 0 h 514"/>
                <a:gd name="T112" fmla="*/ 148 w 462"/>
                <a:gd name="T113" fmla="*/ 30 h 5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2"/>
                <a:gd name="T172" fmla="*/ 0 h 514"/>
                <a:gd name="T173" fmla="*/ 462 w 462"/>
                <a:gd name="T174" fmla="*/ 514 h 5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2" h="514">
                  <a:moveTo>
                    <a:pt x="160" y="38"/>
                  </a:moveTo>
                  <a:lnTo>
                    <a:pt x="166" y="38"/>
                  </a:lnTo>
                  <a:lnTo>
                    <a:pt x="178" y="30"/>
                  </a:lnTo>
                  <a:lnTo>
                    <a:pt x="192" y="30"/>
                  </a:lnTo>
                  <a:lnTo>
                    <a:pt x="198" y="38"/>
                  </a:lnTo>
                  <a:lnTo>
                    <a:pt x="204" y="38"/>
                  </a:lnTo>
                  <a:lnTo>
                    <a:pt x="216" y="38"/>
                  </a:lnTo>
                  <a:lnTo>
                    <a:pt x="222" y="38"/>
                  </a:lnTo>
                  <a:lnTo>
                    <a:pt x="228" y="44"/>
                  </a:lnTo>
                  <a:lnTo>
                    <a:pt x="240" y="44"/>
                  </a:lnTo>
                  <a:lnTo>
                    <a:pt x="246" y="44"/>
                  </a:lnTo>
                  <a:lnTo>
                    <a:pt x="254" y="52"/>
                  </a:lnTo>
                  <a:lnTo>
                    <a:pt x="278" y="52"/>
                  </a:lnTo>
                  <a:lnTo>
                    <a:pt x="290" y="44"/>
                  </a:lnTo>
                  <a:lnTo>
                    <a:pt x="296" y="44"/>
                  </a:lnTo>
                  <a:lnTo>
                    <a:pt x="308" y="52"/>
                  </a:lnTo>
                  <a:lnTo>
                    <a:pt x="314" y="60"/>
                  </a:lnTo>
                  <a:lnTo>
                    <a:pt x="320" y="60"/>
                  </a:lnTo>
                  <a:lnTo>
                    <a:pt x="332" y="60"/>
                  </a:lnTo>
                  <a:lnTo>
                    <a:pt x="338" y="60"/>
                  </a:lnTo>
                  <a:lnTo>
                    <a:pt x="346" y="60"/>
                  </a:lnTo>
                  <a:lnTo>
                    <a:pt x="352" y="52"/>
                  </a:lnTo>
                  <a:lnTo>
                    <a:pt x="358" y="52"/>
                  </a:lnTo>
                  <a:lnTo>
                    <a:pt x="364" y="60"/>
                  </a:lnTo>
                  <a:lnTo>
                    <a:pt x="364" y="68"/>
                  </a:lnTo>
                  <a:lnTo>
                    <a:pt x="370" y="60"/>
                  </a:lnTo>
                  <a:lnTo>
                    <a:pt x="382" y="68"/>
                  </a:lnTo>
                  <a:lnTo>
                    <a:pt x="388" y="76"/>
                  </a:lnTo>
                  <a:lnTo>
                    <a:pt x="388" y="82"/>
                  </a:lnTo>
                  <a:lnTo>
                    <a:pt x="394" y="82"/>
                  </a:lnTo>
                  <a:lnTo>
                    <a:pt x="394" y="90"/>
                  </a:lnTo>
                  <a:lnTo>
                    <a:pt x="394" y="98"/>
                  </a:lnTo>
                  <a:lnTo>
                    <a:pt x="394" y="104"/>
                  </a:lnTo>
                  <a:lnTo>
                    <a:pt x="394" y="112"/>
                  </a:lnTo>
                  <a:lnTo>
                    <a:pt x="394" y="120"/>
                  </a:lnTo>
                  <a:lnTo>
                    <a:pt x="394" y="126"/>
                  </a:lnTo>
                  <a:lnTo>
                    <a:pt x="394" y="134"/>
                  </a:lnTo>
                  <a:lnTo>
                    <a:pt x="394" y="142"/>
                  </a:lnTo>
                  <a:lnTo>
                    <a:pt x="394" y="150"/>
                  </a:lnTo>
                  <a:lnTo>
                    <a:pt x="394" y="156"/>
                  </a:lnTo>
                  <a:lnTo>
                    <a:pt x="400" y="164"/>
                  </a:lnTo>
                  <a:lnTo>
                    <a:pt x="400" y="178"/>
                  </a:lnTo>
                  <a:lnTo>
                    <a:pt x="406" y="186"/>
                  </a:lnTo>
                  <a:lnTo>
                    <a:pt x="406" y="194"/>
                  </a:lnTo>
                  <a:lnTo>
                    <a:pt x="406" y="202"/>
                  </a:lnTo>
                  <a:lnTo>
                    <a:pt x="406" y="216"/>
                  </a:lnTo>
                  <a:lnTo>
                    <a:pt x="412" y="224"/>
                  </a:lnTo>
                  <a:lnTo>
                    <a:pt x="412" y="232"/>
                  </a:lnTo>
                  <a:lnTo>
                    <a:pt x="418" y="232"/>
                  </a:lnTo>
                  <a:lnTo>
                    <a:pt x="418" y="238"/>
                  </a:lnTo>
                  <a:lnTo>
                    <a:pt x="424" y="246"/>
                  </a:lnTo>
                  <a:lnTo>
                    <a:pt x="418" y="246"/>
                  </a:lnTo>
                  <a:lnTo>
                    <a:pt x="418" y="262"/>
                  </a:lnTo>
                  <a:lnTo>
                    <a:pt x="418" y="276"/>
                  </a:lnTo>
                  <a:lnTo>
                    <a:pt x="432" y="284"/>
                  </a:lnTo>
                  <a:lnTo>
                    <a:pt x="432" y="290"/>
                  </a:lnTo>
                  <a:lnTo>
                    <a:pt x="432" y="284"/>
                  </a:lnTo>
                  <a:lnTo>
                    <a:pt x="438" y="284"/>
                  </a:lnTo>
                  <a:lnTo>
                    <a:pt x="444" y="290"/>
                  </a:lnTo>
                  <a:lnTo>
                    <a:pt x="444" y="298"/>
                  </a:lnTo>
                  <a:lnTo>
                    <a:pt x="444" y="306"/>
                  </a:lnTo>
                  <a:lnTo>
                    <a:pt x="456" y="314"/>
                  </a:lnTo>
                  <a:lnTo>
                    <a:pt x="456" y="322"/>
                  </a:lnTo>
                  <a:lnTo>
                    <a:pt x="462" y="322"/>
                  </a:lnTo>
                  <a:lnTo>
                    <a:pt x="462" y="328"/>
                  </a:lnTo>
                  <a:lnTo>
                    <a:pt x="456" y="328"/>
                  </a:lnTo>
                  <a:lnTo>
                    <a:pt x="456" y="336"/>
                  </a:lnTo>
                  <a:lnTo>
                    <a:pt x="450" y="328"/>
                  </a:lnTo>
                  <a:lnTo>
                    <a:pt x="444" y="328"/>
                  </a:lnTo>
                  <a:lnTo>
                    <a:pt x="438" y="328"/>
                  </a:lnTo>
                  <a:lnTo>
                    <a:pt x="438" y="336"/>
                  </a:lnTo>
                  <a:lnTo>
                    <a:pt x="432" y="336"/>
                  </a:lnTo>
                  <a:lnTo>
                    <a:pt x="424" y="328"/>
                  </a:lnTo>
                  <a:lnTo>
                    <a:pt x="418" y="328"/>
                  </a:lnTo>
                  <a:lnTo>
                    <a:pt x="412" y="328"/>
                  </a:lnTo>
                  <a:lnTo>
                    <a:pt x="406" y="322"/>
                  </a:lnTo>
                  <a:lnTo>
                    <a:pt x="388" y="322"/>
                  </a:lnTo>
                  <a:lnTo>
                    <a:pt x="382" y="322"/>
                  </a:lnTo>
                  <a:lnTo>
                    <a:pt x="388" y="322"/>
                  </a:lnTo>
                  <a:lnTo>
                    <a:pt x="388" y="328"/>
                  </a:lnTo>
                  <a:lnTo>
                    <a:pt x="394" y="336"/>
                  </a:lnTo>
                  <a:lnTo>
                    <a:pt x="400" y="344"/>
                  </a:lnTo>
                  <a:lnTo>
                    <a:pt x="406" y="352"/>
                  </a:lnTo>
                  <a:lnTo>
                    <a:pt x="412" y="352"/>
                  </a:lnTo>
                  <a:lnTo>
                    <a:pt x="412" y="358"/>
                  </a:lnTo>
                  <a:lnTo>
                    <a:pt x="412" y="366"/>
                  </a:lnTo>
                  <a:lnTo>
                    <a:pt x="412" y="374"/>
                  </a:lnTo>
                  <a:lnTo>
                    <a:pt x="406" y="380"/>
                  </a:lnTo>
                  <a:lnTo>
                    <a:pt x="400" y="380"/>
                  </a:lnTo>
                  <a:lnTo>
                    <a:pt x="400" y="388"/>
                  </a:lnTo>
                  <a:lnTo>
                    <a:pt x="394" y="388"/>
                  </a:lnTo>
                  <a:lnTo>
                    <a:pt x="388" y="410"/>
                  </a:lnTo>
                  <a:lnTo>
                    <a:pt x="382" y="418"/>
                  </a:lnTo>
                  <a:lnTo>
                    <a:pt x="382" y="432"/>
                  </a:lnTo>
                  <a:lnTo>
                    <a:pt x="376" y="432"/>
                  </a:lnTo>
                  <a:lnTo>
                    <a:pt x="370" y="432"/>
                  </a:lnTo>
                  <a:lnTo>
                    <a:pt x="364" y="432"/>
                  </a:lnTo>
                  <a:lnTo>
                    <a:pt x="346" y="410"/>
                  </a:lnTo>
                  <a:lnTo>
                    <a:pt x="346" y="402"/>
                  </a:lnTo>
                  <a:lnTo>
                    <a:pt x="338" y="396"/>
                  </a:lnTo>
                  <a:lnTo>
                    <a:pt x="332" y="396"/>
                  </a:lnTo>
                  <a:lnTo>
                    <a:pt x="332" y="388"/>
                  </a:lnTo>
                  <a:lnTo>
                    <a:pt x="326" y="388"/>
                  </a:lnTo>
                  <a:lnTo>
                    <a:pt x="320" y="380"/>
                  </a:lnTo>
                  <a:lnTo>
                    <a:pt x="314" y="374"/>
                  </a:lnTo>
                  <a:lnTo>
                    <a:pt x="308" y="366"/>
                  </a:lnTo>
                  <a:lnTo>
                    <a:pt x="296" y="366"/>
                  </a:lnTo>
                  <a:lnTo>
                    <a:pt x="290" y="366"/>
                  </a:lnTo>
                  <a:lnTo>
                    <a:pt x="284" y="366"/>
                  </a:lnTo>
                  <a:lnTo>
                    <a:pt x="278" y="366"/>
                  </a:lnTo>
                  <a:lnTo>
                    <a:pt x="278" y="358"/>
                  </a:lnTo>
                  <a:lnTo>
                    <a:pt x="278" y="352"/>
                  </a:lnTo>
                  <a:lnTo>
                    <a:pt x="270" y="352"/>
                  </a:lnTo>
                  <a:lnTo>
                    <a:pt x="264" y="344"/>
                  </a:lnTo>
                  <a:lnTo>
                    <a:pt x="260" y="336"/>
                  </a:lnTo>
                  <a:lnTo>
                    <a:pt x="254" y="336"/>
                  </a:lnTo>
                  <a:lnTo>
                    <a:pt x="254" y="328"/>
                  </a:lnTo>
                  <a:lnTo>
                    <a:pt x="246" y="328"/>
                  </a:lnTo>
                  <a:lnTo>
                    <a:pt x="240" y="328"/>
                  </a:lnTo>
                  <a:lnTo>
                    <a:pt x="234" y="328"/>
                  </a:lnTo>
                  <a:lnTo>
                    <a:pt x="234" y="336"/>
                  </a:lnTo>
                  <a:lnTo>
                    <a:pt x="228" y="328"/>
                  </a:lnTo>
                  <a:lnTo>
                    <a:pt x="222" y="328"/>
                  </a:lnTo>
                  <a:lnTo>
                    <a:pt x="222" y="322"/>
                  </a:lnTo>
                  <a:lnTo>
                    <a:pt x="210" y="328"/>
                  </a:lnTo>
                  <a:lnTo>
                    <a:pt x="204" y="322"/>
                  </a:lnTo>
                  <a:lnTo>
                    <a:pt x="198" y="328"/>
                  </a:lnTo>
                  <a:lnTo>
                    <a:pt x="198" y="336"/>
                  </a:lnTo>
                  <a:lnTo>
                    <a:pt x="192" y="344"/>
                  </a:lnTo>
                  <a:lnTo>
                    <a:pt x="184" y="358"/>
                  </a:lnTo>
                  <a:lnTo>
                    <a:pt x="184" y="366"/>
                  </a:lnTo>
                  <a:lnTo>
                    <a:pt x="178" y="366"/>
                  </a:lnTo>
                  <a:lnTo>
                    <a:pt x="172" y="374"/>
                  </a:lnTo>
                  <a:lnTo>
                    <a:pt x="166" y="388"/>
                  </a:lnTo>
                  <a:lnTo>
                    <a:pt x="166" y="396"/>
                  </a:lnTo>
                  <a:lnTo>
                    <a:pt x="166" y="410"/>
                  </a:lnTo>
                  <a:lnTo>
                    <a:pt x="166" y="418"/>
                  </a:lnTo>
                  <a:lnTo>
                    <a:pt x="160" y="440"/>
                  </a:lnTo>
                  <a:lnTo>
                    <a:pt x="166" y="448"/>
                  </a:lnTo>
                  <a:lnTo>
                    <a:pt x="166" y="456"/>
                  </a:lnTo>
                  <a:lnTo>
                    <a:pt x="166" y="464"/>
                  </a:lnTo>
                  <a:lnTo>
                    <a:pt x="166" y="470"/>
                  </a:lnTo>
                  <a:lnTo>
                    <a:pt x="166" y="478"/>
                  </a:lnTo>
                  <a:lnTo>
                    <a:pt x="166" y="486"/>
                  </a:lnTo>
                  <a:lnTo>
                    <a:pt x="160" y="486"/>
                  </a:lnTo>
                  <a:lnTo>
                    <a:pt x="148" y="492"/>
                  </a:lnTo>
                  <a:lnTo>
                    <a:pt x="142" y="492"/>
                  </a:lnTo>
                  <a:lnTo>
                    <a:pt x="136" y="492"/>
                  </a:lnTo>
                  <a:lnTo>
                    <a:pt x="130" y="500"/>
                  </a:lnTo>
                  <a:lnTo>
                    <a:pt x="124" y="492"/>
                  </a:lnTo>
                  <a:lnTo>
                    <a:pt x="124" y="500"/>
                  </a:lnTo>
                  <a:lnTo>
                    <a:pt x="118" y="500"/>
                  </a:lnTo>
                  <a:lnTo>
                    <a:pt x="112" y="508"/>
                  </a:lnTo>
                  <a:lnTo>
                    <a:pt x="112" y="514"/>
                  </a:lnTo>
                  <a:lnTo>
                    <a:pt x="106" y="514"/>
                  </a:lnTo>
                  <a:lnTo>
                    <a:pt x="106" y="508"/>
                  </a:lnTo>
                  <a:lnTo>
                    <a:pt x="100" y="500"/>
                  </a:lnTo>
                  <a:lnTo>
                    <a:pt x="92" y="500"/>
                  </a:lnTo>
                  <a:lnTo>
                    <a:pt x="92" y="492"/>
                  </a:lnTo>
                  <a:lnTo>
                    <a:pt x="92" y="486"/>
                  </a:lnTo>
                  <a:lnTo>
                    <a:pt x="92" y="470"/>
                  </a:lnTo>
                  <a:lnTo>
                    <a:pt x="92" y="464"/>
                  </a:lnTo>
                  <a:lnTo>
                    <a:pt x="86" y="448"/>
                  </a:lnTo>
                  <a:lnTo>
                    <a:pt x="86" y="440"/>
                  </a:lnTo>
                  <a:lnTo>
                    <a:pt x="80" y="426"/>
                  </a:lnTo>
                  <a:lnTo>
                    <a:pt x="80" y="418"/>
                  </a:lnTo>
                  <a:lnTo>
                    <a:pt x="80" y="410"/>
                  </a:lnTo>
                  <a:lnTo>
                    <a:pt x="80" y="402"/>
                  </a:lnTo>
                  <a:lnTo>
                    <a:pt x="80" y="396"/>
                  </a:lnTo>
                  <a:lnTo>
                    <a:pt x="74" y="388"/>
                  </a:lnTo>
                  <a:lnTo>
                    <a:pt x="68" y="380"/>
                  </a:lnTo>
                  <a:lnTo>
                    <a:pt x="62" y="380"/>
                  </a:lnTo>
                  <a:lnTo>
                    <a:pt x="56" y="374"/>
                  </a:lnTo>
                  <a:lnTo>
                    <a:pt x="50" y="366"/>
                  </a:lnTo>
                  <a:lnTo>
                    <a:pt x="50" y="358"/>
                  </a:lnTo>
                  <a:lnTo>
                    <a:pt x="44" y="358"/>
                  </a:lnTo>
                  <a:lnTo>
                    <a:pt x="44" y="352"/>
                  </a:lnTo>
                  <a:lnTo>
                    <a:pt x="38" y="336"/>
                  </a:lnTo>
                  <a:lnTo>
                    <a:pt x="30" y="328"/>
                  </a:lnTo>
                  <a:lnTo>
                    <a:pt x="30" y="314"/>
                  </a:lnTo>
                  <a:lnTo>
                    <a:pt x="24" y="314"/>
                  </a:lnTo>
                  <a:lnTo>
                    <a:pt x="24" y="306"/>
                  </a:lnTo>
                  <a:lnTo>
                    <a:pt x="24" y="298"/>
                  </a:lnTo>
                  <a:lnTo>
                    <a:pt x="18" y="290"/>
                  </a:lnTo>
                  <a:lnTo>
                    <a:pt x="12" y="284"/>
                  </a:lnTo>
                  <a:lnTo>
                    <a:pt x="12" y="276"/>
                  </a:lnTo>
                  <a:lnTo>
                    <a:pt x="0" y="262"/>
                  </a:lnTo>
                  <a:lnTo>
                    <a:pt x="0" y="254"/>
                  </a:lnTo>
                  <a:lnTo>
                    <a:pt x="0" y="246"/>
                  </a:lnTo>
                  <a:lnTo>
                    <a:pt x="0" y="238"/>
                  </a:lnTo>
                  <a:lnTo>
                    <a:pt x="0" y="232"/>
                  </a:lnTo>
                  <a:lnTo>
                    <a:pt x="0" y="224"/>
                  </a:lnTo>
                  <a:lnTo>
                    <a:pt x="6" y="210"/>
                  </a:lnTo>
                  <a:lnTo>
                    <a:pt x="12" y="210"/>
                  </a:lnTo>
                  <a:lnTo>
                    <a:pt x="18" y="202"/>
                  </a:lnTo>
                  <a:lnTo>
                    <a:pt x="30" y="202"/>
                  </a:lnTo>
                  <a:lnTo>
                    <a:pt x="38" y="202"/>
                  </a:lnTo>
                  <a:lnTo>
                    <a:pt x="38" y="194"/>
                  </a:lnTo>
                  <a:lnTo>
                    <a:pt x="50" y="186"/>
                  </a:lnTo>
                  <a:lnTo>
                    <a:pt x="56" y="186"/>
                  </a:lnTo>
                  <a:lnTo>
                    <a:pt x="62" y="186"/>
                  </a:lnTo>
                  <a:lnTo>
                    <a:pt x="68" y="186"/>
                  </a:lnTo>
                  <a:lnTo>
                    <a:pt x="68" y="178"/>
                  </a:lnTo>
                  <a:lnTo>
                    <a:pt x="74" y="178"/>
                  </a:lnTo>
                  <a:lnTo>
                    <a:pt x="68" y="172"/>
                  </a:lnTo>
                  <a:lnTo>
                    <a:pt x="74" y="156"/>
                  </a:lnTo>
                  <a:lnTo>
                    <a:pt x="80" y="134"/>
                  </a:lnTo>
                  <a:lnTo>
                    <a:pt x="86" y="126"/>
                  </a:lnTo>
                  <a:lnTo>
                    <a:pt x="86" y="120"/>
                  </a:lnTo>
                  <a:lnTo>
                    <a:pt x="92" y="112"/>
                  </a:lnTo>
                  <a:lnTo>
                    <a:pt x="86" y="98"/>
                  </a:lnTo>
                  <a:lnTo>
                    <a:pt x="86" y="90"/>
                  </a:lnTo>
                  <a:lnTo>
                    <a:pt x="92" y="68"/>
                  </a:lnTo>
                  <a:lnTo>
                    <a:pt x="92" y="60"/>
                  </a:lnTo>
                  <a:lnTo>
                    <a:pt x="92" y="52"/>
                  </a:lnTo>
                  <a:lnTo>
                    <a:pt x="92" y="44"/>
                  </a:lnTo>
                  <a:lnTo>
                    <a:pt x="100" y="38"/>
                  </a:lnTo>
                  <a:lnTo>
                    <a:pt x="100" y="30"/>
                  </a:lnTo>
                  <a:lnTo>
                    <a:pt x="100" y="22"/>
                  </a:lnTo>
                  <a:lnTo>
                    <a:pt x="100" y="14"/>
                  </a:lnTo>
                  <a:lnTo>
                    <a:pt x="106" y="8"/>
                  </a:lnTo>
                  <a:lnTo>
                    <a:pt x="112" y="8"/>
                  </a:lnTo>
                  <a:lnTo>
                    <a:pt x="118" y="0"/>
                  </a:lnTo>
                  <a:lnTo>
                    <a:pt x="124" y="0"/>
                  </a:lnTo>
                  <a:lnTo>
                    <a:pt x="130" y="8"/>
                  </a:lnTo>
                  <a:lnTo>
                    <a:pt x="136" y="14"/>
                  </a:lnTo>
                  <a:lnTo>
                    <a:pt x="142" y="22"/>
                  </a:lnTo>
                  <a:lnTo>
                    <a:pt x="148" y="30"/>
                  </a:lnTo>
                  <a:lnTo>
                    <a:pt x="154" y="30"/>
                  </a:lnTo>
                  <a:lnTo>
                    <a:pt x="160" y="30"/>
                  </a:lnTo>
                  <a:lnTo>
                    <a:pt x="160"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7" name="Line 751"/>
            <p:cNvSpPr>
              <a:spLocks noChangeShapeType="1"/>
            </p:cNvSpPr>
            <p:nvPr/>
          </p:nvSpPr>
          <p:spPr bwMode="auto">
            <a:xfrm flipH="1" flipV="1">
              <a:off x="3044" y="2888"/>
              <a:ext cx="74" cy="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8" name="Line 752"/>
            <p:cNvSpPr>
              <a:spLocks noChangeShapeType="1"/>
            </p:cNvSpPr>
            <p:nvPr/>
          </p:nvSpPr>
          <p:spPr bwMode="auto">
            <a:xfrm flipH="1" flipV="1">
              <a:off x="3026" y="2842"/>
              <a:ext cx="104"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9" name="Line 753"/>
            <p:cNvSpPr>
              <a:spLocks noChangeShapeType="1"/>
            </p:cNvSpPr>
            <p:nvPr/>
          </p:nvSpPr>
          <p:spPr bwMode="auto">
            <a:xfrm flipH="1" flipV="1">
              <a:off x="2996" y="2790"/>
              <a:ext cx="160" cy="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0" name="Line 754"/>
            <p:cNvSpPr>
              <a:spLocks noChangeShapeType="1"/>
            </p:cNvSpPr>
            <p:nvPr/>
          </p:nvSpPr>
          <p:spPr bwMode="auto">
            <a:xfrm flipH="1" flipV="1">
              <a:off x="2996" y="2760"/>
              <a:ext cx="172" cy="1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1" name="Line 755"/>
            <p:cNvSpPr>
              <a:spLocks noChangeShapeType="1"/>
            </p:cNvSpPr>
            <p:nvPr/>
          </p:nvSpPr>
          <p:spPr bwMode="auto">
            <a:xfrm flipH="1" flipV="1">
              <a:off x="2996" y="2730"/>
              <a:ext cx="196" cy="14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2" name="Line 756"/>
            <p:cNvSpPr>
              <a:spLocks noChangeShapeType="1"/>
            </p:cNvSpPr>
            <p:nvPr/>
          </p:nvSpPr>
          <p:spPr bwMode="auto">
            <a:xfrm flipH="1" flipV="1">
              <a:off x="3008" y="2716"/>
              <a:ext cx="19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3" name="Line 757"/>
            <p:cNvSpPr>
              <a:spLocks noChangeShapeType="1"/>
            </p:cNvSpPr>
            <p:nvPr/>
          </p:nvSpPr>
          <p:spPr bwMode="auto">
            <a:xfrm flipH="1" flipV="1">
              <a:off x="3020" y="2694"/>
              <a:ext cx="19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4" name="Line 758"/>
            <p:cNvSpPr>
              <a:spLocks noChangeShapeType="1"/>
            </p:cNvSpPr>
            <p:nvPr/>
          </p:nvSpPr>
          <p:spPr bwMode="auto">
            <a:xfrm flipH="1" flipV="1">
              <a:off x="3020" y="2664"/>
              <a:ext cx="202" cy="14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5" name="Line 759"/>
            <p:cNvSpPr>
              <a:spLocks noChangeShapeType="1"/>
            </p:cNvSpPr>
            <p:nvPr/>
          </p:nvSpPr>
          <p:spPr bwMode="auto">
            <a:xfrm flipH="1" flipV="1">
              <a:off x="3014" y="2634"/>
              <a:ext cx="214" cy="1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6" name="Line 760"/>
            <p:cNvSpPr>
              <a:spLocks noChangeShapeType="1"/>
            </p:cNvSpPr>
            <p:nvPr/>
          </p:nvSpPr>
          <p:spPr bwMode="auto">
            <a:xfrm flipH="1" flipV="1">
              <a:off x="3002" y="2596"/>
              <a:ext cx="208" cy="1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7" name="Line 761"/>
            <p:cNvSpPr>
              <a:spLocks noChangeShapeType="1"/>
            </p:cNvSpPr>
            <p:nvPr/>
          </p:nvSpPr>
          <p:spPr bwMode="auto">
            <a:xfrm flipH="1" flipV="1">
              <a:off x="3106" y="2640"/>
              <a:ext cx="68"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8" name="Line 762"/>
            <p:cNvSpPr>
              <a:spLocks noChangeShapeType="1"/>
            </p:cNvSpPr>
            <p:nvPr/>
          </p:nvSpPr>
          <p:spPr bwMode="auto">
            <a:xfrm flipH="1" flipV="1">
              <a:off x="3002" y="2566"/>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9" name="Line 763"/>
            <p:cNvSpPr>
              <a:spLocks noChangeShapeType="1"/>
            </p:cNvSpPr>
            <p:nvPr/>
          </p:nvSpPr>
          <p:spPr bwMode="auto">
            <a:xfrm flipH="1" flipV="1">
              <a:off x="3008" y="2544"/>
              <a:ext cx="54"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0" name="Line 764"/>
            <p:cNvSpPr>
              <a:spLocks noChangeShapeType="1"/>
            </p:cNvSpPr>
            <p:nvPr/>
          </p:nvSpPr>
          <p:spPr bwMode="auto">
            <a:xfrm flipH="1" flipV="1">
              <a:off x="3020" y="2522"/>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1" name="Freeform 765"/>
            <p:cNvSpPr>
              <a:spLocks/>
            </p:cNvSpPr>
            <p:nvPr/>
          </p:nvSpPr>
          <p:spPr bwMode="auto">
            <a:xfrm>
              <a:off x="2990" y="2522"/>
              <a:ext cx="238" cy="432"/>
            </a:xfrm>
            <a:custGeom>
              <a:avLst/>
              <a:gdLst>
                <a:gd name="T0" fmla="*/ 72 w 238"/>
                <a:gd name="T1" fmla="*/ 68 h 432"/>
                <a:gd name="T2" fmla="*/ 78 w 238"/>
                <a:gd name="T3" fmla="*/ 82 h 432"/>
                <a:gd name="T4" fmla="*/ 92 w 238"/>
                <a:gd name="T5" fmla="*/ 98 h 432"/>
                <a:gd name="T6" fmla="*/ 104 w 238"/>
                <a:gd name="T7" fmla="*/ 104 h 432"/>
                <a:gd name="T8" fmla="*/ 128 w 238"/>
                <a:gd name="T9" fmla="*/ 120 h 432"/>
                <a:gd name="T10" fmla="*/ 154 w 238"/>
                <a:gd name="T11" fmla="*/ 134 h 432"/>
                <a:gd name="T12" fmla="*/ 172 w 238"/>
                <a:gd name="T13" fmla="*/ 142 h 432"/>
                <a:gd name="T14" fmla="*/ 184 w 238"/>
                <a:gd name="T15" fmla="*/ 158 h 432"/>
                <a:gd name="T16" fmla="*/ 190 w 238"/>
                <a:gd name="T17" fmla="*/ 180 h 432"/>
                <a:gd name="T18" fmla="*/ 196 w 238"/>
                <a:gd name="T19" fmla="*/ 202 h 432"/>
                <a:gd name="T20" fmla="*/ 208 w 238"/>
                <a:gd name="T21" fmla="*/ 210 h 432"/>
                <a:gd name="T22" fmla="*/ 226 w 238"/>
                <a:gd name="T23" fmla="*/ 224 h 432"/>
                <a:gd name="T24" fmla="*/ 232 w 238"/>
                <a:gd name="T25" fmla="*/ 238 h 432"/>
                <a:gd name="T26" fmla="*/ 238 w 238"/>
                <a:gd name="T27" fmla="*/ 254 h 432"/>
                <a:gd name="T28" fmla="*/ 232 w 238"/>
                <a:gd name="T29" fmla="*/ 276 h 432"/>
                <a:gd name="T30" fmla="*/ 232 w 238"/>
                <a:gd name="T31" fmla="*/ 298 h 432"/>
                <a:gd name="T32" fmla="*/ 214 w 238"/>
                <a:gd name="T33" fmla="*/ 328 h 432"/>
                <a:gd name="T34" fmla="*/ 202 w 238"/>
                <a:gd name="T35" fmla="*/ 350 h 432"/>
                <a:gd name="T36" fmla="*/ 178 w 238"/>
                <a:gd name="T37" fmla="*/ 366 h 432"/>
                <a:gd name="T38" fmla="*/ 166 w 238"/>
                <a:gd name="T39" fmla="*/ 380 h 432"/>
                <a:gd name="T40" fmla="*/ 146 w 238"/>
                <a:gd name="T41" fmla="*/ 388 h 432"/>
                <a:gd name="T42" fmla="*/ 128 w 238"/>
                <a:gd name="T43" fmla="*/ 402 h 432"/>
                <a:gd name="T44" fmla="*/ 116 w 238"/>
                <a:gd name="T45" fmla="*/ 426 h 432"/>
                <a:gd name="T46" fmla="*/ 104 w 238"/>
                <a:gd name="T47" fmla="*/ 410 h 432"/>
                <a:gd name="T48" fmla="*/ 92 w 238"/>
                <a:gd name="T49" fmla="*/ 402 h 432"/>
                <a:gd name="T50" fmla="*/ 72 w 238"/>
                <a:gd name="T51" fmla="*/ 394 h 432"/>
                <a:gd name="T52" fmla="*/ 66 w 238"/>
                <a:gd name="T53" fmla="*/ 372 h 432"/>
                <a:gd name="T54" fmla="*/ 54 w 238"/>
                <a:gd name="T55" fmla="*/ 358 h 432"/>
                <a:gd name="T56" fmla="*/ 48 w 238"/>
                <a:gd name="T57" fmla="*/ 344 h 432"/>
                <a:gd name="T58" fmla="*/ 30 w 238"/>
                <a:gd name="T59" fmla="*/ 314 h 432"/>
                <a:gd name="T60" fmla="*/ 6 w 238"/>
                <a:gd name="T61" fmla="*/ 284 h 432"/>
                <a:gd name="T62" fmla="*/ 6 w 238"/>
                <a:gd name="T63" fmla="*/ 254 h 432"/>
                <a:gd name="T64" fmla="*/ 0 w 238"/>
                <a:gd name="T65" fmla="*/ 216 h 432"/>
                <a:gd name="T66" fmla="*/ 12 w 238"/>
                <a:gd name="T67" fmla="*/ 202 h 432"/>
                <a:gd name="T68" fmla="*/ 18 w 238"/>
                <a:gd name="T69" fmla="*/ 186 h 432"/>
                <a:gd name="T70" fmla="*/ 30 w 238"/>
                <a:gd name="T71" fmla="*/ 172 h 432"/>
                <a:gd name="T72" fmla="*/ 30 w 238"/>
                <a:gd name="T73" fmla="*/ 142 h 432"/>
                <a:gd name="T74" fmla="*/ 24 w 238"/>
                <a:gd name="T75" fmla="*/ 126 h 432"/>
                <a:gd name="T76" fmla="*/ 24 w 238"/>
                <a:gd name="T77" fmla="*/ 98 h 432"/>
                <a:gd name="T78" fmla="*/ 12 w 238"/>
                <a:gd name="T79" fmla="*/ 82 h 432"/>
                <a:gd name="T80" fmla="*/ 12 w 238"/>
                <a:gd name="T81" fmla="*/ 52 h 432"/>
                <a:gd name="T82" fmla="*/ 18 w 238"/>
                <a:gd name="T83" fmla="*/ 30 h 432"/>
                <a:gd name="T84" fmla="*/ 24 w 238"/>
                <a:gd name="T85" fmla="*/ 8 h 432"/>
                <a:gd name="T86" fmla="*/ 36 w 238"/>
                <a:gd name="T87" fmla="*/ 0 h 432"/>
                <a:gd name="T88" fmla="*/ 54 w 238"/>
                <a:gd name="T89" fmla="*/ 0 h 432"/>
                <a:gd name="T90" fmla="*/ 60 w 238"/>
                <a:gd name="T91" fmla="*/ 22 h 4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432"/>
                <a:gd name="T140" fmla="*/ 238 w 238"/>
                <a:gd name="T141" fmla="*/ 432 h 4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432">
                  <a:moveTo>
                    <a:pt x="66" y="46"/>
                  </a:moveTo>
                  <a:lnTo>
                    <a:pt x="72" y="60"/>
                  </a:lnTo>
                  <a:lnTo>
                    <a:pt x="72" y="68"/>
                  </a:lnTo>
                  <a:lnTo>
                    <a:pt x="78" y="68"/>
                  </a:lnTo>
                  <a:lnTo>
                    <a:pt x="78" y="74"/>
                  </a:lnTo>
                  <a:lnTo>
                    <a:pt x="78" y="82"/>
                  </a:lnTo>
                  <a:lnTo>
                    <a:pt x="84" y="82"/>
                  </a:lnTo>
                  <a:lnTo>
                    <a:pt x="84" y="90"/>
                  </a:lnTo>
                  <a:lnTo>
                    <a:pt x="92" y="98"/>
                  </a:lnTo>
                  <a:lnTo>
                    <a:pt x="98" y="98"/>
                  </a:lnTo>
                  <a:lnTo>
                    <a:pt x="98" y="104"/>
                  </a:lnTo>
                  <a:lnTo>
                    <a:pt x="104" y="104"/>
                  </a:lnTo>
                  <a:lnTo>
                    <a:pt x="104" y="112"/>
                  </a:lnTo>
                  <a:lnTo>
                    <a:pt x="116" y="120"/>
                  </a:lnTo>
                  <a:lnTo>
                    <a:pt x="128" y="120"/>
                  </a:lnTo>
                  <a:lnTo>
                    <a:pt x="140" y="120"/>
                  </a:lnTo>
                  <a:lnTo>
                    <a:pt x="146" y="126"/>
                  </a:lnTo>
                  <a:lnTo>
                    <a:pt x="154" y="134"/>
                  </a:lnTo>
                  <a:lnTo>
                    <a:pt x="160" y="134"/>
                  </a:lnTo>
                  <a:lnTo>
                    <a:pt x="166" y="134"/>
                  </a:lnTo>
                  <a:lnTo>
                    <a:pt x="172" y="142"/>
                  </a:lnTo>
                  <a:lnTo>
                    <a:pt x="178" y="148"/>
                  </a:lnTo>
                  <a:lnTo>
                    <a:pt x="178" y="158"/>
                  </a:lnTo>
                  <a:lnTo>
                    <a:pt x="184" y="158"/>
                  </a:lnTo>
                  <a:lnTo>
                    <a:pt x="184" y="172"/>
                  </a:lnTo>
                  <a:lnTo>
                    <a:pt x="190" y="172"/>
                  </a:lnTo>
                  <a:lnTo>
                    <a:pt x="190" y="180"/>
                  </a:lnTo>
                  <a:lnTo>
                    <a:pt x="190" y="186"/>
                  </a:lnTo>
                  <a:lnTo>
                    <a:pt x="190" y="194"/>
                  </a:lnTo>
                  <a:lnTo>
                    <a:pt x="196" y="202"/>
                  </a:lnTo>
                  <a:lnTo>
                    <a:pt x="202" y="202"/>
                  </a:lnTo>
                  <a:lnTo>
                    <a:pt x="202" y="210"/>
                  </a:lnTo>
                  <a:lnTo>
                    <a:pt x="208" y="210"/>
                  </a:lnTo>
                  <a:lnTo>
                    <a:pt x="214" y="216"/>
                  </a:lnTo>
                  <a:lnTo>
                    <a:pt x="220" y="216"/>
                  </a:lnTo>
                  <a:lnTo>
                    <a:pt x="226" y="224"/>
                  </a:lnTo>
                  <a:lnTo>
                    <a:pt x="226" y="232"/>
                  </a:lnTo>
                  <a:lnTo>
                    <a:pt x="226" y="238"/>
                  </a:lnTo>
                  <a:lnTo>
                    <a:pt x="232" y="238"/>
                  </a:lnTo>
                  <a:lnTo>
                    <a:pt x="232" y="246"/>
                  </a:lnTo>
                  <a:lnTo>
                    <a:pt x="232" y="254"/>
                  </a:lnTo>
                  <a:lnTo>
                    <a:pt x="238" y="254"/>
                  </a:lnTo>
                  <a:lnTo>
                    <a:pt x="238" y="260"/>
                  </a:lnTo>
                  <a:lnTo>
                    <a:pt x="232" y="268"/>
                  </a:lnTo>
                  <a:lnTo>
                    <a:pt x="232" y="276"/>
                  </a:lnTo>
                  <a:lnTo>
                    <a:pt x="232" y="284"/>
                  </a:lnTo>
                  <a:lnTo>
                    <a:pt x="232" y="292"/>
                  </a:lnTo>
                  <a:lnTo>
                    <a:pt x="232" y="298"/>
                  </a:lnTo>
                  <a:lnTo>
                    <a:pt x="226" y="306"/>
                  </a:lnTo>
                  <a:lnTo>
                    <a:pt x="220" y="314"/>
                  </a:lnTo>
                  <a:lnTo>
                    <a:pt x="214" y="328"/>
                  </a:lnTo>
                  <a:lnTo>
                    <a:pt x="208" y="336"/>
                  </a:lnTo>
                  <a:lnTo>
                    <a:pt x="208" y="344"/>
                  </a:lnTo>
                  <a:lnTo>
                    <a:pt x="202" y="350"/>
                  </a:lnTo>
                  <a:lnTo>
                    <a:pt x="196" y="350"/>
                  </a:lnTo>
                  <a:lnTo>
                    <a:pt x="190" y="358"/>
                  </a:lnTo>
                  <a:lnTo>
                    <a:pt x="178" y="366"/>
                  </a:lnTo>
                  <a:lnTo>
                    <a:pt x="172" y="366"/>
                  </a:lnTo>
                  <a:lnTo>
                    <a:pt x="172" y="372"/>
                  </a:lnTo>
                  <a:lnTo>
                    <a:pt x="166" y="380"/>
                  </a:lnTo>
                  <a:lnTo>
                    <a:pt x="160" y="380"/>
                  </a:lnTo>
                  <a:lnTo>
                    <a:pt x="154" y="388"/>
                  </a:lnTo>
                  <a:lnTo>
                    <a:pt x="146" y="388"/>
                  </a:lnTo>
                  <a:lnTo>
                    <a:pt x="140" y="388"/>
                  </a:lnTo>
                  <a:lnTo>
                    <a:pt x="134" y="394"/>
                  </a:lnTo>
                  <a:lnTo>
                    <a:pt x="128" y="402"/>
                  </a:lnTo>
                  <a:lnTo>
                    <a:pt x="128" y="418"/>
                  </a:lnTo>
                  <a:lnTo>
                    <a:pt x="122" y="432"/>
                  </a:lnTo>
                  <a:lnTo>
                    <a:pt x="116" y="426"/>
                  </a:lnTo>
                  <a:lnTo>
                    <a:pt x="110" y="426"/>
                  </a:lnTo>
                  <a:lnTo>
                    <a:pt x="110" y="418"/>
                  </a:lnTo>
                  <a:lnTo>
                    <a:pt x="104" y="410"/>
                  </a:lnTo>
                  <a:lnTo>
                    <a:pt x="104" y="402"/>
                  </a:lnTo>
                  <a:lnTo>
                    <a:pt x="98" y="402"/>
                  </a:lnTo>
                  <a:lnTo>
                    <a:pt x="92" y="402"/>
                  </a:lnTo>
                  <a:lnTo>
                    <a:pt x="78" y="402"/>
                  </a:lnTo>
                  <a:lnTo>
                    <a:pt x="72" y="402"/>
                  </a:lnTo>
                  <a:lnTo>
                    <a:pt x="72" y="394"/>
                  </a:lnTo>
                  <a:lnTo>
                    <a:pt x="66" y="388"/>
                  </a:lnTo>
                  <a:lnTo>
                    <a:pt x="66" y="380"/>
                  </a:lnTo>
                  <a:lnTo>
                    <a:pt x="66" y="372"/>
                  </a:lnTo>
                  <a:lnTo>
                    <a:pt x="60" y="372"/>
                  </a:lnTo>
                  <a:lnTo>
                    <a:pt x="54" y="366"/>
                  </a:lnTo>
                  <a:lnTo>
                    <a:pt x="54" y="358"/>
                  </a:lnTo>
                  <a:lnTo>
                    <a:pt x="54" y="350"/>
                  </a:lnTo>
                  <a:lnTo>
                    <a:pt x="48" y="350"/>
                  </a:lnTo>
                  <a:lnTo>
                    <a:pt x="48" y="344"/>
                  </a:lnTo>
                  <a:lnTo>
                    <a:pt x="36" y="328"/>
                  </a:lnTo>
                  <a:lnTo>
                    <a:pt x="36" y="314"/>
                  </a:lnTo>
                  <a:lnTo>
                    <a:pt x="30" y="314"/>
                  </a:lnTo>
                  <a:lnTo>
                    <a:pt x="30" y="306"/>
                  </a:lnTo>
                  <a:lnTo>
                    <a:pt x="24" y="298"/>
                  </a:lnTo>
                  <a:lnTo>
                    <a:pt x="6" y="284"/>
                  </a:lnTo>
                  <a:lnTo>
                    <a:pt x="6" y="276"/>
                  </a:lnTo>
                  <a:lnTo>
                    <a:pt x="6" y="260"/>
                  </a:lnTo>
                  <a:lnTo>
                    <a:pt x="6" y="254"/>
                  </a:lnTo>
                  <a:lnTo>
                    <a:pt x="6" y="246"/>
                  </a:lnTo>
                  <a:lnTo>
                    <a:pt x="0" y="224"/>
                  </a:lnTo>
                  <a:lnTo>
                    <a:pt x="0" y="216"/>
                  </a:lnTo>
                  <a:lnTo>
                    <a:pt x="6" y="216"/>
                  </a:lnTo>
                  <a:lnTo>
                    <a:pt x="6" y="210"/>
                  </a:lnTo>
                  <a:lnTo>
                    <a:pt x="12" y="202"/>
                  </a:lnTo>
                  <a:lnTo>
                    <a:pt x="12" y="194"/>
                  </a:lnTo>
                  <a:lnTo>
                    <a:pt x="18" y="194"/>
                  </a:lnTo>
                  <a:lnTo>
                    <a:pt x="18" y="186"/>
                  </a:lnTo>
                  <a:lnTo>
                    <a:pt x="18" y="180"/>
                  </a:lnTo>
                  <a:lnTo>
                    <a:pt x="18" y="172"/>
                  </a:lnTo>
                  <a:lnTo>
                    <a:pt x="30" y="172"/>
                  </a:lnTo>
                  <a:lnTo>
                    <a:pt x="30" y="164"/>
                  </a:lnTo>
                  <a:lnTo>
                    <a:pt x="30" y="148"/>
                  </a:lnTo>
                  <a:lnTo>
                    <a:pt x="30" y="142"/>
                  </a:lnTo>
                  <a:lnTo>
                    <a:pt x="30" y="134"/>
                  </a:lnTo>
                  <a:lnTo>
                    <a:pt x="30" y="126"/>
                  </a:lnTo>
                  <a:lnTo>
                    <a:pt x="24" y="126"/>
                  </a:lnTo>
                  <a:lnTo>
                    <a:pt x="24" y="120"/>
                  </a:lnTo>
                  <a:lnTo>
                    <a:pt x="24" y="112"/>
                  </a:lnTo>
                  <a:lnTo>
                    <a:pt x="24" y="98"/>
                  </a:lnTo>
                  <a:lnTo>
                    <a:pt x="18" y="90"/>
                  </a:lnTo>
                  <a:lnTo>
                    <a:pt x="18" y="82"/>
                  </a:lnTo>
                  <a:lnTo>
                    <a:pt x="12" y="82"/>
                  </a:lnTo>
                  <a:lnTo>
                    <a:pt x="12" y="74"/>
                  </a:lnTo>
                  <a:lnTo>
                    <a:pt x="12" y="68"/>
                  </a:lnTo>
                  <a:lnTo>
                    <a:pt x="12" y="52"/>
                  </a:lnTo>
                  <a:lnTo>
                    <a:pt x="18" y="52"/>
                  </a:lnTo>
                  <a:lnTo>
                    <a:pt x="12" y="46"/>
                  </a:lnTo>
                  <a:lnTo>
                    <a:pt x="18" y="30"/>
                  </a:lnTo>
                  <a:lnTo>
                    <a:pt x="18" y="22"/>
                  </a:lnTo>
                  <a:lnTo>
                    <a:pt x="24" y="14"/>
                  </a:lnTo>
                  <a:lnTo>
                    <a:pt x="24" y="8"/>
                  </a:lnTo>
                  <a:lnTo>
                    <a:pt x="30" y="8"/>
                  </a:lnTo>
                  <a:lnTo>
                    <a:pt x="30" y="0"/>
                  </a:lnTo>
                  <a:lnTo>
                    <a:pt x="36" y="0"/>
                  </a:lnTo>
                  <a:lnTo>
                    <a:pt x="42" y="0"/>
                  </a:lnTo>
                  <a:lnTo>
                    <a:pt x="48" y="0"/>
                  </a:lnTo>
                  <a:lnTo>
                    <a:pt x="54" y="0"/>
                  </a:lnTo>
                  <a:lnTo>
                    <a:pt x="54" y="8"/>
                  </a:lnTo>
                  <a:lnTo>
                    <a:pt x="54" y="14"/>
                  </a:lnTo>
                  <a:lnTo>
                    <a:pt x="60" y="22"/>
                  </a:lnTo>
                  <a:lnTo>
                    <a:pt x="66" y="38"/>
                  </a:lnTo>
                  <a:lnTo>
                    <a:pt x="66"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2" name="Rectangle 766"/>
            <p:cNvSpPr>
              <a:spLocks noChangeArrowheads="1"/>
            </p:cNvSpPr>
            <p:nvPr/>
          </p:nvSpPr>
          <p:spPr bwMode="auto">
            <a:xfrm>
              <a:off x="3120" y="285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53" name="Line 767"/>
            <p:cNvSpPr>
              <a:spLocks noChangeShapeType="1"/>
            </p:cNvSpPr>
            <p:nvPr/>
          </p:nvSpPr>
          <p:spPr bwMode="auto">
            <a:xfrm flipH="1" flipV="1">
              <a:off x="1450" y="2798"/>
              <a:ext cx="42"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4" name="Line 768"/>
            <p:cNvSpPr>
              <a:spLocks noChangeShapeType="1"/>
            </p:cNvSpPr>
            <p:nvPr/>
          </p:nvSpPr>
          <p:spPr bwMode="auto">
            <a:xfrm flipH="1" flipV="1">
              <a:off x="1406" y="2746"/>
              <a:ext cx="180"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5" name="Line 769"/>
            <p:cNvSpPr>
              <a:spLocks noChangeShapeType="1"/>
            </p:cNvSpPr>
            <p:nvPr/>
          </p:nvSpPr>
          <p:spPr bwMode="auto">
            <a:xfrm flipH="1" flipV="1">
              <a:off x="1418" y="2724"/>
              <a:ext cx="198"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6" name="Line 770"/>
            <p:cNvSpPr>
              <a:spLocks noChangeShapeType="1"/>
            </p:cNvSpPr>
            <p:nvPr/>
          </p:nvSpPr>
          <p:spPr bwMode="auto">
            <a:xfrm flipH="1" flipV="1">
              <a:off x="1806" y="2962"/>
              <a:ext cx="38"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7" name="Line 771"/>
            <p:cNvSpPr>
              <a:spLocks noChangeShapeType="1"/>
            </p:cNvSpPr>
            <p:nvPr/>
          </p:nvSpPr>
          <p:spPr bwMode="auto">
            <a:xfrm flipH="1" flipV="1">
              <a:off x="1432" y="2702"/>
              <a:ext cx="184" cy="1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8" name="Line 772"/>
            <p:cNvSpPr>
              <a:spLocks noChangeShapeType="1"/>
            </p:cNvSpPr>
            <p:nvPr/>
          </p:nvSpPr>
          <p:spPr bwMode="auto">
            <a:xfrm flipH="1" flipV="1">
              <a:off x="1800" y="2932"/>
              <a:ext cx="62"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9" name="Line 773"/>
            <p:cNvSpPr>
              <a:spLocks noChangeShapeType="1"/>
            </p:cNvSpPr>
            <p:nvPr/>
          </p:nvSpPr>
          <p:spPr bwMode="auto">
            <a:xfrm flipH="1" flipV="1">
              <a:off x="1468" y="2702"/>
              <a:ext cx="92" cy="5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0" name="Line 774"/>
            <p:cNvSpPr>
              <a:spLocks noChangeShapeType="1"/>
            </p:cNvSpPr>
            <p:nvPr/>
          </p:nvSpPr>
          <p:spPr bwMode="auto">
            <a:xfrm flipH="1" flipV="1">
              <a:off x="1800" y="2934"/>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1" name="Line 775"/>
            <p:cNvSpPr>
              <a:spLocks noChangeShapeType="1"/>
            </p:cNvSpPr>
            <p:nvPr/>
          </p:nvSpPr>
          <p:spPr bwMode="auto">
            <a:xfrm flipH="1" flipV="1">
              <a:off x="1604" y="2800"/>
              <a:ext cx="12" cy="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2" name="Line 776"/>
            <p:cNvSpPr>
              <a:spLocks noChangeShapeType="1"/>
            </p:cNvSpPr>
            <p:nvPr/>
          </p:nvSpPr>
          <p:spPr bwMode="auto">
            <a:xfrm flipH="1" flipV="1">
              <a:off x="1468" y="2702"/>
              <a:ext cx="98"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3" name="Line 777"/>
            <p:cNvSpPr>
              <a:spLocks noChangeShapeType="1"/>
            </p:cNvSpPr>
            <p:nvPr/>
          </p:nvSpPr>
          <p:spPr bwMode="auto">
            <a:xfrm flipH="1" flipV="1">
              <a:off x="1438" y="2680"/>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4" name="Line 778"/>
            <p:cNvSpPr>
              <a:spLocks noChangeShapeType="1"/>
            </p:cNvSpPr>
            <p:nvPr/>
          </p:nvSpPr>
          <p:spPr bwMode="auto">
            <a:xfrm flipH="1" flipV="1">
              <a:off x="1782" y="2896"/>
              <a:ext cx="112" cy="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5" name="Line 779"/>
            <p:cNvSpPr>
              <a:spLocks noChangeShapeType="1"/>
            </p:cNvSpPr>
            <p:nvPr/>
          </p:nvSpPr>
          <p:spPr bwMode="auto">
            <a:xfrm flipH="1" flipV="1">
              <a:off x="1714" y="2846"/>
              <a:ext cx="48"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6" name="Line 780"/>
            <p:cNvSpPr>
              <a:spLocks noChangeShapeType="1"/>
            </p:cNvSpPr>
            <p:nvPr/>
          </p:nvSpPr>
          <p:spPr bwMode="auto">
            <a:xfrm flipH="1" flipV="1">
              <a:off x="1610" y="2770"/>
              <a:ext cx="36"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7" name="Line 781"/>
            <p:cNvSpPr>
              <a:spLocks noChangeShapeType="1"/>
            </p:cNvSpPr>
            <p:nvPr/>
          </p:nvSpPr>
          <p:spPr bwMode="auto">
            <a:xfrm flipH="1" flipV="1">
              <a:off x="1444" y="2658"/>
              <a:ext cx="142"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8" name="Line 782"/>
            <p:cNvSpPr>
              <a:spLocks noChangeShapeType="1"/>
            </p:cNvSpPr>
            <p:nvPr/>
          </p:nvSpPr>
          <p:spPr bwMode="auto">
            <a:xfrm flipH="1" flipV="1">
              <a:off x="1918" y="2956"/>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9" name="Line 783"/>
            <p:cNvSpPr>
              <a:spLocks noChangeShapeType="1"/>
            </p:cNvSpPr>
            <p:nvPr/>
          </p:nvSpPr>
          <p:spPr bwMode="auto">
            <a:xfrm flipH="1" flipV="1">
              <a:off x="1690" y="2800"/>
              <a:ext cx="172" cy="1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0" name="Line 784"/>
            <p:cNvSpPr>
              <a:spLocks noChangeShapeType="1"/>
            </p:cNvSpPr>
            <p:nvPr/>
          </p:nvSpPr>
          <p:spPr bwMode="auto">
            <a:xfrm flipH="1" flipV="1">
              <a:off x="1678" y="2792"/>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1" name="Line 785"/>
            <p:cNvSpPr>
              <a:spLocks noChangeShapeType="1"/>
            </p:cNvSpPr>
            <p:nvPr/>
          </p:nvSpPr>
          <p:spPr bwMode="auto">
            <a:xfrm flipH="1" flipV="1">
              <a:off x="1406" y="2598"/>
              <a:ext cx="258" cy="1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2" name="Line 786"/>
            <p:cNvSpPr>
              <a:spLocks noChangeShapeType="1"/>
            </p:cNvSpPr>
            <p:nvPr/>
          </p:nvSpPr>
          <p:spPr bwMode="auto">
            <a:xfrm flipH="1" flipV="1">
              <a:off x="1904" y="2920"/>
              <a:ext cx="44"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3" name="Line 787"/>
            <p:cNvSpPr>
              <a:spLocks noChangeShapeType="1"/>
            </p:cNvSpPr>
            <p:nvPr/>
          </p:nvSpPr>
          <p:spPr bwMode="auto">
            <a:xfrm flipH="1" flipV="1">
              <a:off x="1376" y="2554"/>
              <a:ext cx="480" cy="3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4" name="Line 788"/>
            <p:cNvSpPr>
              <a:spLocks noChangeShapeType="1"/>
            </p:cNvSpPr>
            <p:nvPr/>
          </p:nvSpPr>
          <p:spPr bwMode="auto">
            <a:xfrm flipH="1" flipV="1">
              <a:off x="1370" y="2524"/>
              <a:ext cx="602" cy="4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5" name="Line 789"/>
            <p:cNvSpPr>
              <a:spLocks noChangeShapeType="1"/>
            </p:cNvSpPr>
            <p:nvPr/>
          </p:nvSpPr>
          <p:spPr bwMode="auto">
            <a:xfrm flipH="1" flipV="1">
              <a:off x="1370" y="2494"/>
              <a:ext cx="608" cy="4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6" name="Line 790"/>
            <p:cNvSpPr>
              <a:spLocks noChangeShapeType="1"/>
            </p:cNvSpPr>
            <p:nvPr/>
          </p:nvSpPr>
          <p:spPr bwMode="auto">
            <a:xfrm flipH="1" flipV="1">
              <a:off x="1370" y="2464"/>
              <a:ext cx="616" cy="4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7" name="Line 791"/>
            <p:cNvSpPr>
              <a:spLocks noChangeShapeType="1"/>
            </p:cNvSpPr>
            <p:nvPr/>
          </p:nvSpPr>
          <p:spPr bwMode="auto">
            <a:xfrm>
              <a:off x="2042" y="2906"/>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8" name="Line 792"/>
            <p:cNvSpPr>
              <a:spLocks noChangeShapeType="1"/>
            </p:cNvSpPr>
            <p:nvPr/>
          </p:nvSpPr>
          <p:spPr bwMode="auto">
            <a:xfrm flipH="1" flipV="1">
              <a:off x="1370" y="2434"/>
              <a:ext cx="652" cy="45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9" name="Line 793"/>
            <p:cNvSpPr>
              <a:spLocks noChangeShapeType="1"/>
            </p:cNvSpPr>
            <p:nvPr/>
          </p:nvSpPr>
          <p:spPr bwMode="auto">
            <a:xfrm flipH="1" flipV="1">
              <a:off x="1370" y="2404"/>
              <a:ext cx="702" cy="4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0" name="Line 794"/>
            <p:cNvSpPr>
              <a:spLocks noChangeShapeType="1"/>
            </p:cNvSpPr>
            <p:nvPr/>
          </p:nvSpPr>
          <p:spPr bwMode="auto">
            <a:xfrm flipH="1" flipV="1">
              <a:off x="1372" y="2390"/>
              <a:ext cx="708" cy="5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1" name="Line 795"/>
            <p:cNvSpPr>
              <a:spLocks noChangeShapeType="1"/>
            </p:cNvSpPr>
            <p:nvPr/>
          </p:nvSpPr>
          <p:spPr bwMode="auto">
            <a:xfrm flipH="1" flipV="1">
              <a:off x="1388" y="2360"/>
              <a:ext cx="708" cy="4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2" name="Line 796"/>
            <p:cNvSpPr>
              <a:spLocks noChangeShapeType="1"/>
            </p:cNvSpPr>
            <p:nvPr/>
          </p:nvSpPr>
          <p:spPr bwMode="auto">
            <a:xfrm flipH="1" flipV="1">
              <a:off x="1406" y="2344"/>
              <a:ext cx="696" cy="4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3" name="Line 797"/>
            <p:cNvSpPr>
              <a:spLocks noChangeShapeType="1"/>
            </p:cNvSpPr>
            <p:nvPr/>
          </p:nvSpPr>
          <p:spPr bwMode="auto">
            <a:xfrm flipH="1" flipV="1">
              <a:off x="1432" y="2330"/>
              <a:ext cx="676" cy="4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4" name="Line 798"/>
            <p:cNvSpPr>
              <a:spLocks noChangeShapeType="1"/>
            </p:cNvSpPr>
            <p:nvPr/>
          </p:nvSpPr>
          <p:spPr bwMode="auto">
            <a:xfrm flipH="1" flipV="1">
              <a:off x="1450" y="2314"/>
              <a:ext cx="670" cy="4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5" name="Line 799"/>
            <p:cNvSpPr>
              <a:spLocks noChangeShapeType="1"/>
            </p:cNvSpPr>
            <p:nvPr/>
          </p:nvSpPr>
          <p:spPr bwMode="auto">
            <a:xfrm flipH="1" flipV="1">
              <a:off x="1456" y="2288"/>
              <a:ext cx="684"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6" name="Line 800"/>
            <p:cNvSpPr>
              <a:spLocks noChangeShapeType="1"/>
            </p:cNvSpPr>
            <p:nvPr/>
          </p:nvSpPr>
          <p:spPr bwMode="auto">
            <a:xfrm flipH="1" flipV="1">
              <a:off x="1474" y="2278"/>
              <a:ext cx="672" cy="4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7" name="Line 801"/>
            <p:cNvSpPr>
              <a:spLocks noChangeShapeType="1"/>
            </p:cNvSpPr>
            <p:nvPr/>
          </p:nvSpPr>
          <p:spPr bwMode="auto">
            <a:xfrm flipH="1" flipV="1">
              <a:off x="1486" y="2254"/>
              <a:ext cx="660" cy="4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8" name="Line 802"/>
            <p:cNvSpPr>
              <a:spLocks noChangeShapeType="1"/>
            </p:cNvSpPr>
            <p:nvPr/>
          </p:nvSpPr>
          <p:spPr bwMode="auto">
            <a:xfrm flipH="1" flipV="1">
              <a:off x="1504" y="2240"/>
              <a:ext cx="648" cy="4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9" name="Line 803"/>
            <p:cNvSpPr>
              <a:spLocks noChangeShapeType="1"/>
            </p:cNvSpPr>
            <p:nvPr/>
          </p:nvSpPr>
          <p:spPr bwMode="auto">
            <a:xfrm flipH="1" flipV="1">
              <a:off x="1850" y="2448"/>
              <a:ext cx="314"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0" name="Line 804"/>
            <p:cNvSpPr>
              <a:spLocks noChangeShapeType="1"/>
            </p:cNvSpPr>
            <p:nvPr/>
          </p:nvSpPr>
          <p:spPr bwMode="auto">
            <a:xfrm flipH="1" flipV="1">
              <a:off x="1524" y="2226"/>
              <a:ext cx="288" cy="2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1" name="Line 805"/>
            <p:cNvSpPr>
              <a:spLocks noChangeShapeType="1"/>
            </p:cNvSpPr>
            <p:nvPr/>
          </p:nvSpPr>
          <p:spPr bwMode="auto">
            <a:xfrm flipH="1" flipV="1">
              <a:off x="1868" y="2434"/>
              <a:ext cx="308"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2" name="Line 806"/>
            <p:cNvSpPr>
              <a:spLocks noChangeShapeType="1"/>
            </p:cNvSpPr>
            <p:nvPr/>
          </p:nvSpPr>
          <p:spPr bwMode="auto">
            <a:xfrm flipH="1">
              <a:off x="1844" y="2420"/>
              <a:ext cx="6"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3" name="Line 807"/>
            <p:cNvSpPr>
              <a:spLocks noChangeShapeType="1"/>
            </p:cNvSpPr>
            <p:nvPr/>
          </p:nvSpPr>
          <p:spPr bwMode="auto">
            <a:xfrm flipH="1" flipV="1">
              <a:off x="1542" y="2210"/>
              <a:ext cx="290"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4" name="Line 808"/>
            <p:cNvSpPr>
              <a:spLocks noChangeShapeType="1"/>
            </p:cNvSpPr>
            <p:nvPr/>
          </p:nvSpPr>
          <p:spPr bwMode="auto">
            <a:xfrm flipH="1" flipV="1">
              <a:off x="1886" y="2418"/>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5" name="Line 809"/>
            <p:cNvSpPr>
              <a:spLocks noChangeShapeType="1"/>
            </p:cNvSpPr>
            <p:nvPr/>
          </p:nvSpPr>
          <p:spPr bwMode="auto">
            <a:xfrm flipH="1" flipV="1">
              <a:off x="1566" y="2194"/>
              <a:ext cx="302"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6" name="Line 810"/>
            <p:cNvSpPr>
              <a:spLocks noChangeShapeType="1"/>
            </p:cNvSpPr>
            <p:nvPr/>
          </p:nvSpPr>
          <p:spPr bwMode="auto">
            <a:xfrm flipH="1" flipV="1">
              <a:off x="1904" y="2404"/>
              <a:ext cx="302" cy="2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7" name="Line 811"/>
            <p:cNvSpPr>
              <a:spLocks noChangeShapeType="1"/>
            </p:cNvSpPr>
            <p:nvPr/>
          </p:nvSpPr>
          <p:spPr bwMode="auto">
            <a:xfrm flipH="1" flipV="1">
              <a:off x="1592" y="2180"/>
              <a:ext cx="282"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8" name="Line 812"/>
            <p:cNvSpPr>
              <a:spLocks noChangeShapeType="1"/>
            </p:cNvSpPr>
            <p:nvPr/>
          </p:nvSpPr>
          <p:spPr bwMode="auto">
            <a:xfrm flipH="1" flipV="1">
              <a:off x="1924" y="2390"/>
              <a:ext cx="288"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9" name="Line 813"/>
            <p:cNvSpPr>
              <a:spLocks noChangeShapeType="1"/>
            </p:cNvSpPr>
            <p:nvPr/>
          </p:nvSpPr>
          <p:spPr bwMode="auto">
            <a:xfrm flipH="1" flipV="1">
              <a:off x="1616" y="2172"/>
              <a:ext cx="270"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0" name="Line 814"/>
            <p:cNvSpPr>
              <a:spLocks noChangeShapeType="1"/>
            </p:cNvSpPr>
            <p:nvPr/>
          </p:nvSpPr>
          <p:spPr bwMode="auto">
            <a:xfrm flipH="1" flipV="1">
              <a:off x="1942" y="2374"/>
              <a:ext cx="270"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1" name="Line 815"/>
            <p:cNvSpPr>
              <a:spLocks noChangeShapeType="1"/>
            </p:cNvSpPr>
            <p:nvPr/>
          </p:nvSpPr>
          <p:spPr bwMode="auto">
            <a:xfrm flipH="1" flipV="1">
              <a:off x="1658" y="2172"/>
              <a:ext cx="252" cy="1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2" name="Line 816"/>
            <p:cNvSpPr>
              <a:spLocks noChangeShapeType="1"/>
            </p:cNvSpPr>
            <p:nvPr/>
          </p:nvSpPr>
          <p:spPr bwMode="auto">
            <a:xfrm flipH="1" flipV="1">
              <a:off x="2102" y="2456"/>
              <a:ext cx="124"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3" name="Line 817"/>
            <p:cNvSpPr>
              <a:spLocks noChangeShapeType="1"/>
            </p:cNvSpPr>
            <p:nvPr/>
          </p:nvSpPr>
          <p:spPr bwMode="auto">
            <a:xfrm flipH="1" flipV="1">
              <a:off x="1954" y="2352"/>
              <a:ext cx="92" cy="6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4" name="Line 818"/>
            <p:cNvSpPr>
              <a:spLocks noChangeShapeType="1"/>
            </p:cNvSpPr>
            <p:nvPr/>
          </p:nvSpPr>
          <p:spPr bwMode="auto">
            <a:xfrm flipH="1" flipV="1">
              <a:off x="1824" y="2262"/>
              <a:ext cx="106" cy="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5" name="Line 819"/>
            <p:cNvSpPr>
              <a:spLocks noChangeShapeType="1"/>
            </p:cNvSpPr>
            <p:nvPr/>
          </p:nvSpPr>
          <p:spPr bwMode="auto">
            <a:xfrm flipH="1" flipV="1">
              <a:off x="1702" y="2172"/>
              <a:ext cx="86"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6" name="Line 820"/>
            <p:cNvSpPr>
              <a:spLocks noChangeShapeType="1"/>
            </p:cNvSpPr>
            <p:nvPr/>
          </p:nvSpPr>
          <p:spPr bwMode="auto">
            <a:xfrm flipH="1" flipV="1">
              <a:off x="1966" y="2338"/>
              <a:ext cx="74" cy="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7" name="Line 821"/>
            <p:cNvSpPr>
              <a:spLocks noChangeShapeType="1"/>
            </p:cNvSpPr>
            <p:nvPr/>
          </p:nvSpPr>
          <p:spPr bwMode="auto">
            <a:xfrm flipH="1" flipV="1">
              <a:off x="1850" y="2254"/>
              <a:ext cx="98"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8" name="Line 822"/>
            <p:cNvSpPr>
              <a:spLocks noChangeShapeType="1"/>
            </p:cNvSpPr>
            <p:nvPr/>
          </p:nvSpPr>
          <p:spPr bwMode="auto">
            <a:xfrm flipH="1" flipV="1">
              <a:off x="1986" y="2314"/>
              <a:ext cx="54"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9" name="Line 823"/>
            <p:cNvSpPr>
              <a:spLocks noChangeShapeType="1"/>
            </p:cNvSpPr>
            <p:nvPr/>
          </p:nvSpPr>
          <p:spPr bwMode="auto">
            <a:xfrm flipH="1" flipV="1">
              <a:off x="1874" y="2240"/>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0" name="Line 824"/>
            <p:cNvSpPr>
              <a:spLocks noChangeShapeType="1"/>
            </p:cNvSpPr>
            <p:nvPr/>
          </p:nvSpPr>
          <p:spPr bwMode="auto">
            <a:xfrm flipH="1" flipV="1">
              <a:off x="2004" y="2300"/>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1" name="Line 825"/>
            <p:cNvSpPr>
              <a:spLocks noChangeShapeType="1"/>
            </p:cNvSpPr>
            <p:nvPr/>
          </p:nvSpPr>
          <p:spPr bwMode="auto">
            <a:xfrm flipH="1" flipV="1">
              <a:off x="1898" y="2232"/>
              <a:ext cx="80" cy="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2" name="Line 826"/>
            <p:cNvSpPr>
              <a:spLocks noChangeShapeType="1"/>
            </p:cNvSpPr>
            <p:nvPr/>
          </p:nvSpPr>
          <p:spPr bwMode="auto">
            <a:xfrm flipH="1" flipV="1">
              <a:off x="1930" y="2226"/>
              <a:ext cx="4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3" name="Freeform 827"/>
            <p:cNvSpPr>
              <a:spLocks/>
            </p:cNvSpPr>
            <p:nvPr/>
          </p:nvSpPr>
          <p:spPr bwMode="auto">
            <a:xfrm>
              <a:off x="1370" y="2174"/>
              <a:ext cx="856" cy="858"/>
            </a:xfrm>
            <a:custGeom>
              <a:avLst/>
              <a:gdLst>
                <a:gd name="T0" fmla="*/ 714 w 856"/>
                <a:gd name="T1" fmla="*/ 694 h 858"/>
                <a:gd name="T2" fmla="*/ 690 w 856"/>
                <a:gd name="T3" fmla="*/ 732 h 858"/>
                <a:gd name="T4" fmla="*/ 648 w 856"/>
                <a:gd name="T5" fmla="*/ 716 h 858"/>
                <a:gd name="T6" fmla="*/ 610 w 856"/>
                <a:gd name="T7" fmla="*/ 724 h 858"/>
                <a:gd name="T8" fmla="*/ 572 w 856"/>
                <a:gd name="T9" fmla="*/ 792 h 858"/>
                <a:gd name="T10" fmla="*/ 536 w 856"/>
                <a:gd name="T11" fmla="*/ 754 h 858"/>
                <a:gd name="T12" fmla="*/ 500 w 856"/>
                <a:gd name="T13" fmla="*/ 708 h 858"/>
                <a:gd name="T14" fmla="*/ 494 w 856"/>
                <a:gd name="T15" fmla="*/ 738 h 858"/>
                <a:gd name="T16" fmla="*/ 524 w 856"/>
                <a:gd name="T17" fmla="*/ 792 h 858"/>
                <a:gd name="T18" fmla="*/ 474 w 856"/>
                <a:gd name="T19" fmla="*/ 850 h 858"/>
                <a:gd name="T20" fmla="*/ 432 w 856"/>
                <a:gd name="T21" fmla="*/ 814 h 858"/>
                <a:gd name="T22" fmla="*/ 432 w 856"/>
                <a:gd name="T23" fmla="*/ 760 h 858"/>
                <a:gd name="T24" fmla="*/ 412 w 856"/>
                <a:gd name="T25" fmla="*/ 708 h 858"/>
                <a:gd name="T26" fmla="*/ 376 w 856"/>
                <a:gd name="T27" fmla="*/ 702 h 858"/>
                <a:gd name="T28" fmla="*/ 346 w 856"/>
                <a:gd name="T29" fmla="*/ 672 h 858"/>
                <a:gd name="T30" fmla="*/ 314 w 856"/>
                <a:gd name="T31" fmla="*/ 626 h 858"/>
                <a:gd name="T32" fmla="*/ 284 w 856"/>
                <a:gd name="T33" fmla="*/ 618 h 858"/>
                <a:gd name="T34" fmla="*/ 252 w 856"/>
                <a:gd name="T35" fmla="*/ 626 h 858"/>
                <a:gd name="T36" fmla="*/ 234 w 856"/>
                <a:gd name="T37" fmla="*/ 582 h 858"/>
                <a:gd name="T38" fmla="*/ 192 w 856"/>
                <a:gd name="T39" fmla="*/ 618 h 858"/>
                <a:gd name="T40" fmla="*/ 240 w 856"/>
                <a:gd name="T41" fmla="*/ 686 h 858"/>
                <a:gd name="T42" fmla="*/ 216 w 856"/>
                <a:gd name="T43" fmla="*/ 724 h 858"/>
                <a:gd name="T44" fmla="*/ 160 w 856"/>
                <a:gd name="T45" fmla="*/ 694 h 858"/>
                <a:gd name="T46" fmla="*/ 124 w 856"/>
                <a:gd name="T47" fmla="*/ 694 h 858"/>
                <a:gd name="T48" fmla="*/ 56 w 856"/>
                <a:gd name="T49" fmla="*/ 642 h 858"/>
                <a:gd name="T50" fmla="*/ 62 w 856"/>
                <a:gd name="T51" fmla="*/ 574 h 858"/>
                <a:gd name="T52" fmla="*/ 68 w 856"/>
                <a:gd name="T53" fmla="*/ 552 h 858"/>
                <a:gd name="T54" fmla="*/ 100 w 856"/>
                <a:gd name="T55" fmla="*/ 538 h 858"/>
                <a:gd name="T56" fmla="*/ 74 w 856"/>
                <a:gd name="T57" fmla="*/ 514 h 858"/>
                <a:gd name="T58" fmla="*/ 74 w 856"/>
                <a:gd name="T59" fmla="*/ 478 h 858"/>
                <a:gd name="T60" fmla="*/ 44 w 856"/>
                <a:gd name="T61" fmla="*/ 454 h 858"/>
                <a:gd name="T62" fmla="*/ 30 w 856"/>
                <a:gd name="T63" fmla="*/ 418 h 858"/>
                <a:gd name="T64" fmla="*/ 12 w 856"/>
                <a:gd name="T65" fmla="*/ 394 h 858"/>
                <a:gd name="T66" fmla="*/ 6 w 856"/>
                <a:gd name="T67" fmla="*/ 202 h 858"/>
                <a:gd name="T68" fmla="*/ 30 w 856"/>
                <a:gd name="T69" fmla="*/ 172 h 858"/>
                <a:gd name="T70" fmla="*/ 130 w 856"/>
                <a:gd name="T71" fmla="*/ 74 h 858"/>
                <a:gd name="T72" fmla="*/ 352 w 856"/>
                <a:gd name="T73" fmla="*/ 0 h 858"/>
                <a:gd name="T74" fmla="*/ 424 w 856"/>
                <a:gd name="T75" fmla="*/ 74 h 858"/>
                <a:gd name="T76" fmla="*/ 592 w 856"/>
                <a:gd name="T77" fmla="*/ 44 h 858"/>
                <a:gd name="T78" fmla="*/ 604 w 856"/>
                <a:gd name="T79" fmla="*/ 118 h 858"/>
                <a:gd name="T80" fmla="*/ 536 w 856"/>
                <a:gd name="T81" fmla="*/ 186 h 858"/>
                <a:gd name="T82" fmla="*/ 506 w 856"/>
                <a:gd name="T83" fmla="*/ 230 h 858"/>
                <a:gd name="T84" fmla="*/ 456 w 856"/>
                <a:gd name="T85" fmla="*/ 238 h 858"/>
                <a:gd name="T86" fmla="*/ 500 w 856"/>
                <a:gd name="T87" fmla="*/ 268 h 858"/>
                <a:gd name="T88" fmla="*/ 610 w 856"/>
                <a:gd name="T89" fmla="*/ 156 h 858"/>
                <a:gd name="T90" fmla="*/ 648 w 856"/>
                <a:gd name="T91" fmla="*/ 118 h 858"/>
                <a:gd name="T92" fmla="*/ 670 w 856"/>
                <a:gd name="T93" fmla="*/ 208 h 858"/>
                <a:gd name="T94" fmla="*/ 696 w 856"/>
                <a:gd name="T95" fmla="*/ 276 h 858"/>
                <a:gd name="T96" fmla="*/ 770 w 856"/>
                <a:gd name="T97" fmla="*/ 298 h 858"/>
                <a:gd name="T98" fmla="*/ 850 w 856"/>
                <a:gd name="T99" fmla="*/ 380 h 858"/>
                <a:gd name="T100" fmla="*/ 838 w 856"/>
                <a:gd name="T101" fmla="*/ 448 h 858"/>
                <a:gd name="T102" fmla="*/ 808 w 856"/>
                <a:gd name="T103" fmla="*/ 484 h 858"/>
                <a:gd name="T104" fmla="*/ 776 w 856"/>
                <a:gd name="T105" fmla="*/ 544 h 858"/>
                <a:gd name="T106" fmla="*/ 770 w 856"/>
                <a:gd name="T107" fmla="*/ 590 h 858"/>
                <a:gd name="T108" fmla="*/ 732 w 856"/>
                <a:gd name="T109" fmla="*/ 656 h 8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56"/>
                <a:gd name="T166" fmla="*/ 0 h 858"/>
                <a:gd name="T167" fmla="*/ 856 w 856"/>
                <a:gd name="T168" fmla="*/ 858 h 8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56" h="858">
                  <a:moveTo>
                    <a:pt x="732" y="656"/>
                  </a:moveTo>
                  <a:lnTo>
                    <a:pt x="732" y="664"/>
                  </a:lnTo>
                  <a:lnTo>
                    <a:pt x="726" y="664"/>
                  </a:lnTo>
                  <a:lnTo>
                    <a:pt x="726" y="680"/>
                  </a:lnTo>
                  <a:lnTo>
                    <a:pt x="720" y="686"/>
                  </a:lnTo>
                  <a:lnTo>
                    <a:pt x="714" y="694"/>
                  </a:lnTo>
                  <a:lnTo>
                    <a:pt x="714" y="702"/>
                  </a:lnTo>
                  <a:lnTo>
                    <a:pt x="714" y="708"/>
                  </a:lnTo>
                  <a:lnTo>
                    <a:pt x="708" y="716"/>
                  </a:lnTo>
                  <a:lnTo>
                    <a:pt x="702" y="724"/>
                  </a:lnTo>
                  <a:lnTo>
                    <a:pt x="690" y="724"/>
                  </a:lnTo>
                  <a:lnTo>
                    <a:pt x="690" y="732"/>
                  </a:lnTo>
                  <a:lnTo>
                    <a:pt x="684" y="732"/>
                  </a:lnTo>
                  <a:lnTo>
                    <a:pt x="678" y="732"/>
                  </a:lnTo>
                  <a:lnTo>
                    <a:pt x="670" y="732"/>
                  </a:lnTo>
                  <a:lnTo>
                    <a:pt x="666" y="724"/>
                  </a:lnTo>
                  <a:lnTo>
                    <a:pt x="660" y="716"/>
                  </a:lnTo>
                  <a:lnTo>
                    <a:pt x="648" y="716"/>
                  </a:lnTo>
                  <a:lnTo>
                    <a:pt x="640" y="716"/>
                  </a:lnTo>
                  <a:lnTo>
                    <a:pt x="634" y="716"/>
                  </a:lnTo>
                  <a:lnTo>
                    <a:pt x="628" y="716"/>
                  </a:lnTo>
                  <a:lnTo>
                    <a:pt x="622" y="716"/>
                  </a:lnTo>
                  <a:lnTo>
                    <a:pt x="616" y="716"/>
                  </a:lnTo>
                  <a:lnTo>
                    <a:pt x="610" y="724"/>
                  </a:lnTo>
                  <a:lnTo>
                    <a:pt x="610" y="732"/>
                  </a:lnTo>
                  <a:lnTo>
                    <a:pt x="610" y="738"/>
                  </a:lnTo>
                  <a:lnTo>
                    <a:pt x="610" y="746"/>
                  </a:lnTo>
                  <a:lnTo>
                    <a:pt x="604" y="760"/>
                  </a:lnTo>
                  <a:lnTo>
                    <a:pt x="578" y="782"/>
                  </a:lnTo>
                  <a:lnTo>
                    <a:pt x="572" y="792"/>
                  </a:lnTo>
                  <a:lnTo>
                    <a:pt x="566" y="792"/>
                  </a:lnTo>
                  <a:lnTo>
                    <a:pt x="554" y="792"/>
                  </a:lnTo>
                  <a:lnTo>
                    <a:pt x="548" y="792"/>
                  </a:lnTo>
                  <a:lnTo>
                    <a:pt x="542" y="760"/>
                  </a:lnTo>
                  <a:lnTo>
                    <a:pt x="536" y="760"/>
                  </a:lnTo>
                  <a:lnTo>
                    <a:pt x="536" y="754"/>
                  </a:lnTo>
                  <a:lnTo>
                    <a:pt x="536" y="746"/>
                  </a:lnTo>
                  <a:lnTo>
                    <a:pt x="530" y="738"/>
                  </a:lnTo>
                  <a:lnTo>
                    <a:pt x="530" y="732"/>
                  </a:lnTo>
                  <a:lnTo>
                    <a:pt x="524" y="724"/>
                  </a:lnTo>
                  <a:lnTo>
                    <a:pt x="518" y="716"/>
                  </a:lnTo>
                  <a:lnTo>
                    <a:pt x="500" y="708"/>
                  </a:lnTo>
                  <a:lnTo>
                    <a:pt x="494" y="708"/>
                  </a:lnTo>
                  <a:lnTo>
                    <a:pt x="494" y="716"/>
                  </a:lnTo>
                  <a:lnTo>
                    <a:pt x="480" y="716"/>
                  </a:lnTo>
                  <a:lnTo>
                    <a:pt x="480" y="724"/>
                  </a:lnTo>
                  <a:lnTo>
                    <a:pt x="486" y="732"/>
                  </a:lnTo>
                  <a:lnTo>
                    <a:pt x="494" y="738"/>
                  </a:lnTo>
                  <a:lnTo>
                    <a:pt x="494" y="746"/>
                  </a:lnTo>
                  <a:lnTo>
                    <a:pt x="500" y="754"/>
                  </a:lnTo>
                  <a:lnTo>
                    <a:pt x="506" y="768"/>
                  </a:lnTo>
                  <a:lnTo>
                    <a:pt x="512" y="776"/>
                  </a:lnTo>
                  <a:lnTo>
                    <a:pt x="518" y="782"/>
                  </a:lnTo>
                  <a:lnTo>
                    <a:pt x="524" y="792"/>
                  </a:lnTo>
                  <a:lnTo>
                    <a:pt x="524" y="806"/>
                  </a:lnTo>
                  <a:lnTo>
                    <a:pt x="518" y="820"/>
                  </a:lnTo>
                  <a:lnTo>
                    <a:pt x="512" y="828"/>
                  </a:lnTo>
                  <a:lnTo>
                    <a:pt x="494" y="836"/>
                  </a:lnTo>
                  <a:lnTo>
                    <a:pt x="480" y="844"/>
                  </a:lnTo>
                  <a:lnTo>
                    <a:pt x="474" y="850"/>
                  </a:lnTo>
                  <a:lnTo>
                    <a:pt x="462" y="858"/>
                  </a:lnTo>
                  <a:lnTo>
                    <a:pt x="456" y="858"/>
                  </a:lnTo>
                  <a:lnTo>
                    <a:pt x="450" y="858"/>
                  </a:lnTo>
                  <a:lnTo>
                    <a:pt x="450" y="850"/>
                  </a:lnTo>
                  <a:lnTo>
                    <a:pt x="438" y="836"/>
                  </a:lnTo>
                  <a:lnTo>
                    <a:pt x="432" y="814"/>
                  </a:lnTo>
                  <a:lnTo>
                    <a:pt x="432" y="806"/>
                  </a:lnTo>
                  <a:lnTo>
                    <a:pt x="432" y="798"/>
                  </a:lnTo>
                  <a:lnTo>
                    <a:pt x="432" y="782"/>
                  </a:lnTo>
                  <a:lnTo>
                    <a:pt x="432" y="776"/>
                  </a:lnTo>
                  <a:lnTo>
                    <a:pt x="432" y="768"/>
                  </a:lnTo>
                  <a:lnTo>
                    <a:pt x="432" y="760"/>
                  </a:lnTo>
                  <a:lnTo>
                    <a:pt x="424" y="754"/>
                  </a:lnTo>
                  <a:lnTo>
                    <a:pt x="424" y="746"/>
                  </a:lnTo>
                  <a:lnTo>
                    <a:pt x="418" y="746"/>
                  </a:lnTo>
                  <a:lnTo>
                    <a:pt x="412" y="732"/>
                  </a:lnTo>
                  <a:lnTo>
                    <a:pt x="412" y="716"/>
                  </a:lnTo>
                  <a:lnTo>
                    <a:pt x="412" y="708"/>
                  </a:lnTo>
                  <a:lnTo>
                    <a:pt x="406" y="708"/>
                  </a:lnTo>
                  <a:lnTo>
                    <a:pt x="394" y="702"/>
                  </a:lnTo>
                  <a:lnTo>
                    <a:pt x="394" y="708"/>
                  </a:lnTo>
                  <a:lnTo>
                    <a:pt x="382" y="708"/>
                  </a:lnTo>
                  <a:lnTo>
                    <a:pt x="376" y="708"/>
                  </a:lnTo>
                  <a:lnTo>
                    <a:pt x="376" y="702"/>
                  </a:lnTo>
                  <a:lnTo>
                    <a:pt x="370" y="702"/>
                  </a:lnTo>
                  <a:lnTo>
                    <a:pt x="364" y="694"/>
                  </a:lnTo>
                  <a:lnTo>
                    <a:pt x="358" y="694"/>
                  </a:lnTo>
                  <a:lnTo>
                    <a:pt x="352" y="686"/>
                  </a:lnTo>
                  <a:lnTo>
                    <a:pt x="352" y="680"/>
                  </a:lnTo>
                  <a:lnTo>
                    <a:pt x="346" y="672"/>
                  </a:lnTo>
                  <a:lnTo>
                    <a:pt x="340" y="664"/>
                  </a:lnTo>
                  <a:lnTo>
                    <a:pt x="332" y="656"/>
                  </a:lnTo>
                  <a:lnTo>
                    <a:pt x="332" y="648"/>
                  </a:lnTo>
                  <a:lnTo>
                    <a:pt x="326" y="642"/>
                  </a:lnTo>
                  <a:lnTo>
                    <a:pt x="320" y="626"/>
                  </a:lnTo>
                  <a:lnTo>
                    <a:pt x="314" y="626"/>
                  </a:lnTo>
                  <a:lnTo>
                    <a:pt x="308" y="626"/>
                  </a:lnTo>
                  <a:lnTo>
                    <a:pt x="308" y="618"/>
                  </a:lnTo>
                  <a:lnTo>
                    <a:pt x="302" y="612"/>
                  </a:lnTo>
                  <a:lnTo>
                    <a:pt x="296" y="612"/>
                  </a:lnTo>
                  <a:lnTo>
                    <a:pt x="290" y="618"/>
                  </a:lnTo>
                  <a:lnTo>
                    <a:pt x="284" y="618"/>
                  </a:lnTo>
                  <a:lnTo>
                    <a:pt x="278" y="634"/>
                  </a:lnTo>
                  <a:lnTo>
                    <a:pt x="270" y="642"/>
                  </a:lnTo>
                  <a:lnTo>
                    <a:pt x="264" y="642"/>
                  </a:lnTo>
                  <a:lnTo>
                    <a:pt x="258" y="634"/>
                  </a:lnTo>
                  <a:lnTo>
                    <a:pt x="258" y="626"/>
                  </a:lnTo>
                  <a:lnTo>
                    <a:pt x="252" y="626"/>
                  </a:lnTo>
                  <a:lnTo>
                    <a:pt x="240" y="634"/>
                  </a:lnTo>
                  <a:lnTo>
                    <a:pt x="234" y="634"/>
                  </a:lnTo>
                  <a:lnTo>
                    <a:pt x="234" y="626"/>
                  </a:lnTo>
                  <a:lnTo>
                    <a:pt x="234" y="612"/>
                  </a:lnTo>
                  <a:lnTo>
                    <a:pt x="240" y="590"/>
                  </a:lnTo>
                  <a:lnTo>
                    <a:pt x="234" y="582"/>
                  </a:lnTo>
                  <a:lnTo>
                    <a:pt x="228" y="582"/>
                  </a:lnTo>
                  <a:lnTo>
                    <a:pt x="216" y="582"/>
                  </a:lnTo>
                  <a:lnTo>
                    <a:pt x="204" y="596"/>
                  </a:lnTo>
                  <a:lnTo>
                    <a:pt x="178" y="596"/>
                  </a:lnTo>
                  <a:lnTo>
                    <a:pt x="186" y="604"/>
                  </a:lnTo>
                  <a:lnTo>
                    <a:pt x="192" y="618"/>
                  </a:lnTo>
                  <a:lnTo>
                    <a:pt x="192" y="626"/>
                  </a:lnTo>
                  <a:lnTo>
                    <a:pt x="186" y="634"/>
                  </a:lnTo>
                  <a:lnTo>
                    <a:pt x="198" y="648"/>
                  </a:lnTo>
                  <a:lnTo>
                    <a:pt x="234" y="672"/>
                  </a:lnTo>
                  <a:lnTo>
                    <a:pt x="240" y="680"/>
                  </a:lnTo>
                  <a:lnTo>
                    <a:pt x="240" y="686"/>
                  </a:lnTo>
                  <a:lnTo>
                    <a:pt x="246" y="702"/>
                  </a:lnTo>
                  <a:lnTo>
                    <a:pt x="246" y="716"/>
                  </a:lnTo>
                  <a:lnTo>
                    <a:pt x="240" y="724"/>
                  </a:lnTo>
                  <a:lnTo>
                    <a:pt x="228" y="724"/>
                  </a:lnTo>
                  <a:lnTo>
                    <a:pt x="222" y="724"/>
                  </a:lnTo>
                  <a:lnTo>
                    <a:pt x="216" y="724"/>
                  </a:lnTo>
                  <a:lnTo>
                    <a:pt x="210" y="724"/>
                  </a:lnTo>
                  <a:lnTo>
                    <a:pt x="198" y="724"/>
                  </a:lnTo>
                  <a:lnTo>
                    <a:pt x="186" y="724"/>
                  </a:lnTo>
                  <a:lnTo>
                    <a:pt x="186" y="716"/>
                  </a:lnTo>
                  <a:lnTo>
                    <a:pt x="178" y="708"/>
                  </a:lnTo>
                  <a:lnTo>
                    <a:pt x="160" y="694"/>
                  </a:lnTo>
                  <a:lnTo>
                    <a:pt x="154" y="686"/>
                  </a:lnTo>
                  <a:lnTo>
                    <a:pt x="148" y="680"/>
                  </a:lnTo>
                  <a:lnTo>
                    <a:pt x="136" y="686"/>
                  </a:lnTo>
                  <a:lnTo>
                    <a:pt x="130" y="686"/>
                  </a:lnTo>
                  <a:lnTo>
                    <a:pt x="130" y="694"/>
                  </a:lnTo>
                  <a:lnTo>
                    <a:pt x="124" y="694"/>
                  </a:lnTo>
                  <a:lnTo>
                    <a:pt x="110" y="686"/>
                  </a:lnTo>
                  <a:lnTo>
                    <a:pt x="100" y="680"/>
                  </a:lnTo>
                  <a:lnTo>
                    <a:pt x="86" y="664"/>
                  </a:lnTo>
                  <a:lnTo>
                    <a:pt x="74" y="656"/>
                  </a:lnTo>
                  <a:lnTo>
                    <a:pt x="68" y="648"/>
                  </a:lnTo>
                  <a:lnTo>
                    <a:pt x="56" y="642"/>
                  </a:lnTo>
                  <a:lnTo>
                    <a:pt x="44" y="626"/>
                  </a:lnTo>
                  <a:lnTo>
                    <a:pt x="38" y="604"/>
                  </a:lnTo>
                  <a:lnTo>
                    <a:pt x="38" y="582"/>
                  </a:lnTo>
                  <a:lnTo>
                    <a:pt x="44" y="582"/>
                  </a:lnTo>
                  <a:lnTo>
                    <a:pt x="56" y="582"/>
                  </a:lnTo>
                  <a:lnTo>
                    <a:pt x="62" y="574"/>
                  </a:lnTo>
                  <a:lnTo>
                    <a:pt x="62" y="568"/>
                  </a:lnTo>
                  <a:lnTo>
                    <a:pt x="62" y="560"/>
                  </a:lnTo>
                  <a:lnTo>
                    <a:pt x="56" y="552"/>
                  </a:lnTo>
                  <a:lnTo>
                    <a:pt x="56" y="544"/>
                  </a:lnTo>
                  <a:lnTo>
                    <a:pt x="62" y="544"/>
                  </a:lnTo>
                  <a:lnTo>
                    <a:pt x="68" y="552"/>
                  </a:lnTo>
                  <a:lnTo>
                    <a:pt x="92" y="560"/>
                  </a:lnTo>
                  <a:lnTo>
                    <a:pt x="104" y="560"/>
                  </a:lnTo>
                  <a:lnTo>
                    <a:pt x="104" y="552"/>
                  </a:lnTo>
                  <a:lnTo>
                    <a:pt x="104" y="544"/>
                  </a:lnTo>
                  <a:lnTo>
                    <a:pt x="104" y="538"/>
                  </a:lnTo>
                  <a:lnTo>
                    <a:pt x="100" y="538"/>
                  </a:lnTo>
                  <a:lnTo>
                    <a:pt x="100" y="528"/>
                  </a:lnTo>
                  <a:lnTo>
                    <a:pt x="92" y="522"/>
                  </a:lnTo>
                  <a:lnTo>
                    <a:pt x="92" y="514"/>
                  </a:lnTo>
                  <a:lnTo>
                    <a:pt x="86" y="514"/>
                  </a:lnTo>
                  <a:lnTo>
                    <a:pt x="80" y="514"/>
                  </a:lnTo>
                  <a:lnTo>
                    <a:pt x="74" y="514"/>
                  </a:lnTo>
                  <a:lnTo>
                    <a:pt x="68" y="514"/>
                  </a:lnTo>
                  <a:lnTo>
                    <a:pt x="68" y="506"/>
                  </a:lnTo>
                  <a:lnTo>
                    <a:pt x="74" y="500"/>
                  </a:lnTo>
                  <a:lnTo>
                    <a:pt x="86" y="500"/>
                  </a:lnTo>
                  <a:lnTo>
                    <a:pt x="74" y="484"/>
                  </a:lnTo>
                  <a:lnTo>
                    <a:pt x="74" y="478"/>
                  </a:lnTo>
                  <a:lnTo>
                    <a:pt x="68" y="478"/>
                  </a:lnTo>
                  <a:lnTo>
                    <a:pt x="62" y="470"/>
                  </a:lnTo>
                  <a:lnTo>
                    <a:pt x="56" y="470"/>
                  </a:lnTo>
                  <a:lnTo>
                    <a:pt x="50" y="462"/>
                  </a:lnTo>
                  <a:lnTo>
                    <a:pt x="50" y="454"/>
                  </a:lnTo>
                  <a:lnTo>
                    <a:pt x="44" y="454"/>
                  </a:lnTo>
                  <a:lnTo>
                    <a:pt x="44" y="448"/>
                  </a:lnTo>
                  <a:lnTo>
                    <a:pt x="44" y="440"/>
                  </a:lnTo>
                  <a:lnTo>
                    <a:pt x="38" y="432"/>
                  </a:lnTo>
                  <a:lnTo>
                    <a:pt x="38" y="426"/>
                  </a:lnTo>
                  <a:lnTo>
                    <a:pt x="30" y="426"/>
                  </a:lnTo>
                  <a:lnTo>
                    <a:pt x="30" y="418"/>
                  </a:lnTo>
                  <a:lnTo>
                    <a:pt x="24" y="418"/>
                  </a:lnTo>
                  <a:lnTo>
                    <a:pt x="24" y="410"/>
                  </a:lnTo>
                  <a:lnTo>
                    <a:pt x="24" y="402"/>
                  </a:lnTo>
                  <a:lnTo>
                    <a:pt x="18" y="402"/>
                  </a:lnTo>
                  <a:lnTo>
                    <a:pt x="18" y="394"/>
                  </a:lnTo>
                  <a:lnTo>
                    <a:pt x="12" y="394"/>
                  </a:lnTo>
                  <a:lnTo>
                    <a:pt x="12" y="388"/>
                  </a:lnTo>
                  <a:lnTo>
                    <a:pt x="6" y="380"/>
                  </a:lnTo>
                  <a:lnTo>
                    <a:pt x="6" y="358"/>
                  </a:lnTo>
                  <a:lnTo>
                    <a:pt x="0" y="276"/>
                  </a:lnTo>
                  <a:lnTo>
                    <a:pt x="0" y="216"/>
                  </a:lnTo>
                  <a:lnTo>
                    <a:pt x="6" y="202"/>
                  </a:lnTo>
                  <a:lnTo>
                    <a:pt x="6" y="194"/>
                  </a:lnTo>
                  <a:lnTo>
                    <a:pt x="12" y="186"/>
                  </a:lnTo>
                  <a:lnTo>
                    <a:pt x="18" y="186"/>
                  </a:lnTo>
                  <a:lnTo>
                    <a:pt x="24" y="186"/>
                  </a:lnTo>
                  <a:lnTo>
                    <a:pt x="30" y="178"/>
                  </a:lnTo>
                  <a:lnTo>
                    <a:pt x="30" y="172"/>
                  </a:lnTo>
                  <a:lnTo>
                    <a:pt x="62" y="156"/>
                  </a:lnTo>
                  <a:lnTo>
                    <a:pt x="80" y="140"/>
                  </a:lnTo>
                  <a:lnTo>
                    <a:pt x="92" y="126"/>
                  </a:lnTo>
                  <a:lnTo>
                    <a:pt x="104" y="112"/>
                  </a:lnTo>
                  <a:lnTo>
                    <a:pt x="110" y="96"/>
                  </a:lnTo>
                  <a:lnTo>
                    <a:pt x="130" y="74"/>
                  </a:lnTo>
                  <a:lnTo>
                    <a:pt x="154" y="52"/>
                  </a:lnTo>
                  <a:lnTo>
                    <a:pt x="166" y="44"/>
                  </a:lnTo>
                  <a:lnTo>
                    <a:pt x="192" y="22"/>
                  </a:lnTo>
                  <a:lnTo>
                    <a:pt x="228" y="6"/>
                  </a:lnTo>
                  <a:lnTo>
                    <a:pt x="234" y="0"/>
                  </a:lnTo>
                  <a:lnTo>
                    <a:pt x="352" y="0"/>
                  </a:lnTo>
                  <a:lnTo>
                    <a:pt x="370" y="6"/>
                  </a:lnTo>
                  <a:lnTo>
                    <a:pt x="382" y="14"/>
                  </a:lnTo>
                  <a:lnTo>
                    <a:pt x="400" y="22"/>
                  </a:lnTo>
                  <a:lnTo>
                    <a:pt x="412" y="44"/>
                  </a:lnTo>
                  <a:lnTo>
                    <a:pt x="418" y="60"/>
                  </a:lnTo>
                  <a:lnTo>
                    <a:pt x="424" y="74"/>
                  </a:lnTo>
                  <a:lnTo>
                    <a:pt x="438" y="96"/>
                  </a:lnTo>
                  <a:lnTo>
                    <a:pt x="444" y="104"/>
                  </a:lnTo>
                  <a:lnTo>
                    <a:pt x="474" y="82"/>
                  </a:lnTo>
                  <a:lnTo>
                    <a:pt x="530" y="52"/>
                  </a:lnTo>
                  <a:lnTo>
                    <a:pt x="548" y="52"/>
                  </a:lnTo>
                  <a:lnTo>
                    <a:pt x="592" y="44"/>
                  </a:lnTo>
                  <a:lnTo>
                    <a:pt x="598" y="52"/>
                  </a:lnTo>
                  <a:lnTo>
                    <a:pt x="604" y="74"/>
                  </a:lnTo>
                  <a:lnTo>
                    <a:pt x="610" y="88"/>
                  </a:lnTo>
                  <a:lnTo>
                    <a:pt x="610" y="96"/>
                  </a:lnTo>
                  <a:lnTo>
                    <a:pt x="610" y="112"/>
                  </a:lnTo>
                  <a:lnTo>
                    <a:pt x="604" y="118"/>
                  </a:lnTo>
                  <a:lnTo>
                    <a:pt x="592" y="118"/>
                  </a:lnTo>
                  <a:lnTo>
                    <a:pt x="578" y="140"/>
                  </a:lnTo>
                  <a:lnTo>
                    <a:pt x="566" y="156"/>
                  </a:lnTo>
                  <a:lnTo>
                    <a:pt x="554" y="172"/>
                  </a:lnTo>
                  <a:lnTo>
                    <a:pt x="554" y="178"/>
                  </a:lnTo>
                  <a:lnTo>
                    <a:pt x="536" y="186"/>
                  </a:lnTo>
                  <a:lnTo>
                    <a:pt x="524" y="186"/>
                  </a:lnTo>
                  <a:lnTo>
                    <a:pt x="512" y="194"/>
                  </a:lnTo>
                  <a:lnTo>
                    <a:pt x="506" y="208"/>
                  </a:lnTo>
                  <a:lnTo>
                    <a:pt x="506" y="216"/>
                  </a:lnTo>
                  <a:lnTo>
                    <a:pt x="506" y="224"/>
                  </a:lnTo>
                  <a:lnTo>
                    <a:pt x="506" y="230"/>
                  </a:lnTo>
                  <a:lnTo>
                    <a:pt x="500" y="238"/>
                  </a:lnTo>
                  <a:lnTo>
                    <a:pt x="494" y="246"/>
                  </a:lnTo>
                  <a:lnTo>
                    <a:pt x="474" y="252"/>
                  </a:lnTo>
                  <a:lnTo>
                    <a:pt x="468" y="246"/>
                  </a:lnTo>
                  <a:lnTo>
                    <a:pt x="462" y="238"/>
                  </a:lnTo>
                  <a:lnTo>
                    <a:pt x="456" y="238"/>
                  </a:lnTo>
                  <a:lnTo>
                    <a:pt x="438" y="246"/>
                  </a:lnTo>
                  <a:lnTo>
                    <a:pt x="444" y="252"/>
                  </a:lnTo>
                  <a:lnTo>
                    <a:pt x="456" y="268"/>
                  </a:lnTo>
                  <a:lnTo>
                    <a:pt x="480" y="284"/>
                  </a:lnTo>
                  <a:lnTo>
                    <a:pt x="486" y="276"/>
                  </a:lnTo>
                  <a:lnTo>
                    <a:pt x="500" y="268"/>
                  </a:lnTo>
                  <a:lnTo>
                    <a:pt x="518" y="252"/>
                  </a:lnTo>
                  <a:lnTo>
                    <a:pt x="524" y="246"/>
                  </a:lnTo>
                  <a:lnTo>
                    <a:pt x="572" y="202"/>
                  </a:lnTo>
                  <a:lnTo>
                    <a:pt x="592" y="172"/>
                  </a:lnTo>
                  <a:lnTo>
                    <a:pt x="604" y="156"/>
                  </a:lnTo>
                  <a:lnTo>
                    <a:pt x="610" y="156"/>
                  </a:lnTo>
                  <a:lnTo>
                    <a:pt x="616" y="140"/>
                  </a:lnTo>
                  <a:lnTo>
                    <a:pt x="622" y="134"/>
                  </a:lnTo>
                  <a:lnTo>
                    <a:pt x="628" y="126"/>
                  </a:lnTo>
                  <a:lnTo>
                    <a:pt x="634" y="126"/>
                  </a:lnTo>
                  <a:lnTo>
                    <a:pt x="640" y="118"/>
                  </a:lnTo>
                  <a:lnTo>
                    <a:pt x="648" y="118"/>
                  </a:lnTo>
                  <a:lnTo>
                    <a:pt x="648" y="112"/>
                  </a:lnTo>
                  <a:lnTo>
                    <a:pt x="648" y="118"/>
                  </a:lnTo>
                  <a:lnTo>
                    <a:pt x="660" y="134"/>
                  </a:lnTo>
                  <a:lnTo>
                    <a:pt x="666" y="148"/>
                  </a:lnTo>
                  <a:lnTo>
                    <a:pt x="670" y="178"/>
                  </a:lnTo>
                  <a:lnTo>
                    <a:pt x="670" y="208"/>
                  </a:lnTo>
                  <a:lnTo>
                    <a:pt x="670" y="224"/>
                  </a:lnTo>
                  <a:lnTo>
                    <a:pt x="678" y="246"/>
                  </a:lnTo>
                  <a:lnTo>
                    <a:pt x="678" y="252"/>
                  </a:lnTo>
                  <a:lnTo>
                    <a:pt x="684" y="260"/>
                  </a:lnTo>
                  <a:lnTo>
                    <a:pt x="684" y="268"/>
                  </a:lnTo>
                  <a:lnTo>
                    <a:pt x="696" y="276"/>
                  </a:lnTo>
                  <a:lnTo>
                    <a:pt x="708" y="284"/>
                  </a:lnTo>
                  <a:lnTo>
                    <a:pt x="720" y="284"/>
                  </a:lnTo>
                  <a:lnTo>
                    <a:pt x="732" y="284"/>
                  </a:lnTo>
                  <a:lnTo>
                    <a:pt x="740" y="284"/>
                  </a:lnTo>
                  <a:lnTo>
                    <a:pt x="752" y="290"/>
                  </a:lnTo>
                  <a:lnTo>
                    <a:pt x="770" y="298"/>
                  </a:lnTo>
                  <a:lnTo>
                    <a:pt x="802" y="320"/>
                  </a:lnTo>
                  <a:lnTo>
                    <a:pt x="808" y="320"/>
                  </a:lnTo>
                  <a:lnTo>
                    <a:pt x="818" y="336"/>
                  </a:lnTo>
                  <a:lnTo>
                    <a:pt x="844" y="350"/>
                  </a:lnTo>
                  <a:lnTo>
                    <a:pt x="856" y="366"/>
                  </a:lnTo>
                  <a:lnTo>
                    <a:pt x="850" y="380"/>
                  </a:lnTo>
                  <a:lnTo>
                    <a:pt x="844" y="402"/>
                  </a:lnTo>
                  <a:lnTo>
                    <a:pt x="844" y="410"/>
                  </a:lnTo>
                  <a:lnTo>
                    <a:pt x="844" y="418"/>
                  </a:lnTo>
                  <a:lnTo>
                    <a:pt x="844" y="432"/>
                  </a:lnTo>
                  <a:lnTo>
                    <a:pt x="844" y="448"/>
                  </a:lnTo>
                  <a:lnTo>
                    <a:pt x="838" y="448"/>
                  </a:lnTo>
                  <a:lnTo>
                    <a:pt x="838" y="454"/>
                  </a:lnTo>
                  <a:lnTo>
                    <a:pt x="826" y="462"/>
                  </a:lnTo>
                  <a:lnTo>
                    <a:pt x="818" y="462"/>
                  </a:lnTo>
                  <a:lnTo>
                    <a:pt x="818" y="470"/>
                  </a:lnTo>
                  <a:lnTo>
                    <a:pt x="812" y="478"/>
                  </a:lnTo>
                  <a:lnTo>
                    <a:pt x="808" y="484"/>
                  </a:lnTo>
                  <a:lnTo>
                    <a:pt x="794" y="500"/>
                  </a:lnTo>
                  <a:lnTo>
                    <a:pt x="788" y="500"/>
                  </a:lnTo>
                  <a:lnTo>
                    <a:pt x="782" y="514"/>
                  </a:lnTo>
                  <a:lnTo>
                    <a:pt x="782" y="522"/>
                  </a:lnTo>
                  <a:lnTo>
                    <a:pt x="776" y="538"/>
                  </a:lnTo>
                  <a:lnTo>
                    <a:pt x="776" y="544"/>
                  </a:lnTo>
                  <a:lnTo>
                    <a:pt x="776" y="552"/>
                  </a:lnTo>
                  <a:lnTo>
                    <a:pt x="782" y="560"/>
                  </a:lnTo>
                  <a:lnTo>
                    <a:pt x="776" y="568"/>
                  </a:lnTo>
                  <a:lnTo>
                    <a:pt x="776" y="574"/>
                  </a:lnTo>
                  <a:lnTo>
                    <a:pt x="776" y="582"/>
                  </a:lnTo>
                  <a:lnTo>
                    <a:pt x="770" y="590"/>
                  </a:lnTo>
                  <a:lnTo>
                    <a:pt x="764" y="604"/>
                  </a:lnTo>
                  <a:lnTo>
                    <a:pt x="758" y="612"/>
                  </a:lnTo>
                  <a:lnTo>
                    <a:pt x="752" y="618"/>
                  </a:lnTo>
                  <a:lnTo>
                    <a:pt x="746" y="626"/>
                  </a:lnTo>
                  <a:lnTo>
                    <a:pt x="740" y="642"/>
                  </a:lnTo>
                  <a:lnTo>
                    <a:pt x="732" y="6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4" name="Line 828"/>
            <p:cNvSpPr>
              <a:spLocks noChangeShapeType="1"/>
            </p:cNvSpPr>
            <p:nvPr/>
          </p:nvSpPr>
          <p:spPr bwMode="auto">
            <a:xfrm flipH="1" flipV="1">
              <a:off x="2046" y="2418"/>
              <a:ext cx="56"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5" name="Line 829"/>
            <p:cNvSpPr>
              <a:spLocks noChangeShapeType="1"/>
            </p:cNvSpPr>
            <p:nvPr/>
          </p:nvSpPr>
          <p:spPr bwMode="auto">
            <a:xfrm flipH="1" flipV="1">
              <a:off x="2040" y="2390"/>
              <a:ext cx="20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6" name="Line 830"/>
            <p:cNvSpPr>
              <a:spLocks noChangeShapeType="1"/>
            </p:cNvSpPr>
            <p:nvPr/>
          </p:nvSpPr>
          <p:spPr bwMode="auto">
            <a:xfrm flipH="1" flipV="1">
              <a:off x="2040" y="2360"/>
              <a:ext cx="216" cy="1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7" name="Line 831"/>
            <p:cNvSpPr>
              <a:spLocks noChangeShapeType="1"/>
            </p:cNvSpPr>
            <p:nvPr/>
          </p:nvSpPr>
          <p:spPr bwMode="auto">
            <a:xfrm flipH="1" flipV="1">
              <a:off x="2034" y="2322"/>
              <a:ext cx="234" cy="1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8" name="Line 832"/>
            <p:cNvSpPr>
              <a:spLocks noChangeShapeType="1"/>
            </p:cNvSpPr>
            <p:nvPr/>
          </p:nvSpPr>
          <p:spPr bwMode="auto">
            <a:xfrm flipH="1" flipV="1">
              <a:off x="2016" y="2284"/>
              <a:ext cx="258" cy="1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9" name="Line 833"/>
            <p:cNvSpPr>
              <a:spLocks noChangeShapeType="1"/>
            </p:cNvSpPr>
            <p:nvPr/>
          </p:nvSpPr>
          <p:spPr bwMode="auto">
            <a:xfrm flipH="1" flipV="1">
              <a:off x="2028" y="2262"/>
              <a:ext cx="252" cy="1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0" name="Line 834"/>
            <p:cNvSpPr>
              <a:spLocks noChangeShapeType="1"/>
            </p:cNvSpPr>
            <p:nvPr/>
          </p:nvSpPr>
          <p:spPr bwMode="auto">
            <a:xfrm flipH="1" flipV="1">
              <a:off x="2046" y="2248"/>
              <a:ext cx="242" cy="1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1" name="Line 835"/>
            <p:cNvSpPr>
              <a:spLocks noChangeShapeType="1"/>
            </p:cNvSpPr>
            <p:nvPr/>
          </p:nvSpPr>
          <p:spPr bwMode="auto">
            <a:xfrm flipH="1" flipV="1">
              <a:off x="2058" y="2226"/>
              <a:ext cx="254" cy="1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2" name="Line 836"/>
            <p:cNvSpPr>
              <a:spLocks noChangeShapeType="1"/>
            </p:cNvSpPr>
            <p:nvPr/>
          </p:nvSpPr>
          <p:spPr bwMode="auto">
            <a:xfrm flipH="1" flipV="1">
              <a:off x="2072" y="2210"/>
              <a:ext cx="282"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3" name="Line 837"/>
            <p:cNvSpPr>
              <a:spLocks noChangeShapeType="1"/>
            </p:cNvSpPr>
            <p:nvPr/>
          </p:nvSpPr>
          <p:spPr bwMode="auto">
            <a:xfrm flipH="1" flipV="1">
              <a:off x="2084" y="2188"/>
              <a:ext cx="288"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4" name="Line 838"/>
            <p:cNvSpPr>
              <a:spLocks noChangeShapeType="1"/>
            </p:cNvSpPr>
            <p:nvPr/>
          </p:nvSpPr>
          <p:spPr bwMode="auto">
            <a:xfrm flipH="1" flipV="1">
              <a:off x="2096" y="2164"/>
              <a:ext cx="264"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5" name="Line 839"/>
            <p:cNvSpPr>
              <a:spLocks noChangeShapeType="1"/>
            </p:cNvSpPr>
            <p:nvPr/>
          </p:nvSpPr>
          <p:spPr bwMode="auto">
            <a:xfrm flipH="1" flipV="1">
              <a:off x="2404" y="2352"/>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6" name="Line 840"/>
            <p:cNvSpPr>
              <a:spLocks noChangeShapeType="1"/>
            </p:cNvSpPr>
            <p:nvPr/>
          </p:nvSpPr>
          <p:spPr bwMode="auto">
            <a:xfrm flipH="1" flipV="1">
              <a:off x="2108" y="2142"/>
              <a:ext cx="264"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7" name="Line 841"/>
            <p:cNvSpPr>
              <a:spLocks noChangeShapeType="1"/>
            </p:cNvSpPr>
            <p:nvPr/>
          </p:nvSpPr>
          <p:spPr bwMode="auto">
            <a:xfrm flipH="1" flipV="1">
              <a:off x="2120" y="2120"/>
              <a:ext cx="322"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8" name="Line 842"/>
            <p:cNvSpPr>
              <a:spLocks noChangeShapeType="1"/>
            </p:cNvSpPr>
            <p:nvPr/>
          </p:nvSpPr>
          <p:spPr bwMode="auto">
            <a:xfrm flipH="1" flipV="1">
              <a:off x="2126" y="2106"/>
              <a:ext cx="322"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9" name="Line 843"/>
            <p:cNvSpPr>
              <a:spLocks noChangeShapeType="1"/>
            </p:cNvSpPr>
            <p:nvPr/>
          </p:nvSpPr>
          <p:spPr bwMode="auto">
            <a:xfrm flipH="1" flipV="1">
              <a:off x="2140" y="2084"/>
              <a:ext cx="320"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0" name="Line 844"/>
            <p:cNvSpPr>
              <a:spLocks noChangeShapeType="1"/>
            </p:cNvSpPr>
            <p:nvPr/>
          </p:nvSpPr>
          <p:spPr bwMode="auto">
            <a:xfrm flipH="1" flipV="1">
              <a:off x="2152" y="2060"/>
              <a:ext cx="338" cy="24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1" name="Line 845"/>
            <p:cNvSpPr>
              <a:spLocks noChangeShapeType="1"/>
            </p:cNvSpPr>
            <p:nvPr/>
          </p:nvSpPr>
          <p:spPr bwMode="auto">
            <a:xfrm flipH="1" flipV="1">
              <a:off x="2188" y="2052"/>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2" name="Line 846"/>
            <p:cNvSpPr>
              <a:spLocks noChangeShapeType="1"/>
            </p:cNvSpPr>
            <p:nvPr/>
          </p:nvSpPr>
          <p:spPr bwMode="auto">
            <a:xfrm flipH="1" flipV="1">
              <a:off x="2218" y="2052"/>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3" name="Line 847"/>
            <p:cNvSpPr>
              <a:spLocks noChangeShapeType="1"/>
            </p:cNvSpPr>
            <p:nvPr/>
          </p:nvSpPr>
          <p:spPr bwMode="auto">
            <a:xfrm flipH="1" flipV="1">
              <a:off x="2232" y="2030"/>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4" name="Line 848"/>
            <p:cNvSpPr>
              <a:spLocks noChangeShapeType="1"/>
            </p:cNvSpPr>
            <p:nvPr/>
          </p:nvSpPr>
          <p:spPr bwMode="auto">
            <a:xfrm flipH="1" flipV="1">
              <a:off x="2238" y="2008"/>
              <a:ext cx="314"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5" name="Line 849"/>
            <p:cNvSpPr>
              <a:spLocks noChangeShapeType="1"/>
            </p:cNvSpPr>
            <p:nvPr/>
          </p:nvSpPr>
          <p:spPr bwMode="auto">
            <a:xfrm flipH="1" flipV="1">
              <a:off x="2218" y="1964"/>
              <a:ext cx="346" cy="24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6" name="Line 850"/>
            <p:cNvSpPr>
              <a:spLocks noChangeShapeType="1"/>
            </p:cNvSpPr>
            <p:nvPr/>
          </p:nvSpPr>
          <p:spPr bwMode="auto">
            <a:xfrm flipH="1" flipV="1">
              <a:off x="2212" y="1934"/>
              <a:ext cx="346"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7" name="Line 851"/>
            <p:cNvSpPr>
              <a:spLocks noChangeShapeType="1"/>
            </p:cNvSpPr>
            <p:nvPr/>
          </p:nvSpPr>
          <p:spPr bwMode="auto">
            <a:xfrm flipH="1" flipV="1">
              <a:off x="2218" y="1904"/>
              <a:ext cx="328"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8" name="Line 852"/>
            <p:cNvSpPr>
              <a:spLocks noChangeShapeType="1"/>
            </p:cNvSpPr>
            <p:nvPr/>
          </p:nvSpPr>
          <p:spPr bwMode="auto">
            <a:xfrm flipH="1" flipV="1">
              <a:off x="2226" y="1882"/>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9" name="Line 853"/>
            <p:cNvSpPr>
              <a:spLocks noChangeShapeType="1"/>
            </p:cNvSpPr>
            <p:nvPr/>
          </p:nvSpPr>
          <p:spPr bwMode="auto">
            <a:xfrm flipH="1" flipV="1">
              <a:off x="2250" y="1866"/>
              <a:ext cx="314"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0" name="Line 854"/>
            <p:cNvSpPr>
              <a:spLocks noChangeShapeType="1"/>
            </p:cNvSpPr>
            <p:nvPr/>
          </p:nvSpPr>
          <p:spPr bwMode="auto">
            <a:xfrm flipH="1" flipV="1">
              <a:off x="2306" y="1882"/>
              <a:ext cx="276"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1" name="Line 855"/>
            <p:cNvSpPr>
              <a:spLocks noChangeShapeType="1"/>
            </p:cNvSpPr>
            <p:nvPr/>
          </p:nvSpPr>
          <p:spPr bwMode="auto">
            <a:xfrm flipH="1" flipV="1">
              <a:off x="2324" y="1866"/>
              <a:ext cx="246" cy="17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2" name="Line 856"/>
            <p:cNvSpPr>
              <a:spLocks noChangeShapeType="1"/>
            </p:cNvSpPr>
            <p:nvPr/>
          </p:nvSpPr>
          <p:spPr bwMode="auto">
            <a:xfrm flipH="1" flipV="1">
              <a:off x="2342" y="1852"/>
              <a:ext cx="222" cy="15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3" name="Line 857"/>
            <p:cNvSpPr>
              <a:spLocks noChangeShapeType="1"/>
            </p:cNvSpPr>
            <p:nvPr/>
          </p:nvSpPr>
          <p:spPr bwMode="auto">
            <a:xfrm flipH="1" flipV="1">
              <a:off x="2360" y="1830"/>
              <a:ext cx="18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4" name="Line 858"/>
            <p:cNvSpPr>
              <a:spLocks noChangeShapeType="1"/>
            </p:cNvSpPr>
            <p:nvPr/>
          </p:nvSpPr>
          <p:spPr bwMode="auto">
            <a:xfrm flipH="1" flipV="1">
              <a:off x="2372" y="1814"/>
              <a:ext cx="180"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5" name="Line 859"/>
            <p:cNvSpPr>
              <a:spLocks noChangeShapeType="1"/>
            </p:cNvSpPr>
            <p:nvPr/>
          </p:nvSpPr>
          <p:spPr bwMode="auto">
            <a:xfrm flipH="1" flipV="1">
              <a:off x="2398" y="1800"/>
              <a:ext cx="18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6" name="Line 860"/>
            <p:cNvSpPr>
              <a:spLocks noChangeShapeType="1"/>
            </p:cNvSpPr>
            <p:nvPr/>
          </p:nvSpPr>
          <p:spPr bwMode="auto">
            <a:xfrm flipH="1" flipV="1">
              <a:off x="2434" y="1780"/>
              <a:ext cx="190"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7" name="Line 861"/>
            <p:cNvSpPr>
              <a:spLocks noChangeShapeType="1"/>
            </p:cNvSpPr>
            <p:nvPr/>
          </p:nvSpPr>
          <p:spPr bwMode="auto">
            <a:xfrm flipH="1" flipV="1">
              <a:off x="2434" y="1770"/>
              <a:ext cx="192"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8" name="Line 862"/>
            <p:cNvSpPr>
              <a:spLocks noChangeShapeType="1"/>
            </p:cNvSpPr>
            <p:nvPr/>
          </p:nvSpPr>
          <p:spPr bwMode="auto">
            <a:xfrm flipH="1" flipV="1">
              <a:off x="2618" y="1866"/>
              <a:ext cx="14"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9" name="Line 863"/>
            <p:cNvSpPr>
              <a:spLocks noChangeShapeType="1"/>
            </p:cNvSpPr>
            <p:nvPr/>
          </p:nvSpPr>
          <p:spPr bwMode="auto">
            <a:xfrm flipH="1" flipV="1">
              <a:off x="2454" y="1754"/>
              <a:ext cx="148" cy="10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0" name="Line 864"/>
            <p:cNvSpPr>
              <a:spLocks noChangeShapeType="1"/>
            </p:cNvSpPr>
            <p:nvPr/>
          </p:nvSpPr>
          <p:spPr bwMode="auto">
            <a:xfrm flipH="1" flipV="1">
              <a:off x="2472" y="1740"/>
              <a:ext cx="134"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1" name="Line 865"/>
            <p:cNvSpPr>
              <a:spLocks noChangeShapeType="1"/>
            </p:cNvSpPr>
            <p:nvPr/>
          </p:nvSpPr>
          <p:spPr bwMode="auto">
            <a:xfrm flipH="1" flipV="1">
              <a:off x="2490" y="1724"/>
              <a:ext cx="128"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2" name="Line 866"/>
            <p:cNvSpPr>
              <a:spLocks noChangeShapeType="1"/>
            </p:cNvSpPr>
            <p:nvPr/>
          </p:nvSpPr>
          <p:spPr bwMode="auto">
            <a:xfrm flipH="1" flipV="1">
              <a:off x="2514" y="1710"/>
              <a:ext cx="124"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3" name="Line 867"/>
            <p:cNvSpPr>
              <a:spLocks noChangeShapeType="1"/>
            </p:cNvSpPr>
            <p:nvPr/>
          </p:nvSpPr>
          <p:spPr bwMode="auto">
            <a:xfrm flipH="1" flipV="1">
              <a:off x="2540" y="1702"/>
              <a:ext cx="122" cy="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4" name="Line 868"/>
            <p:cNvSpPr>
              <a:spLocks noChangeShapeType="1"/>
            </p:cNvSpPr>
            <p:nvPr/>
          </p:nvSpPr>
          <p:spPr bwMode="auto">
            <a:xfrm flipH="1" flipV="1">
              <a:off x="2570" y="1696"/>
              <a:ext cx="92" cy="6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5" name="Line 869"/>
            <p:cNvSpPr>
              <a:spLocks noChangeShapeType="1"/>
            </p:cNvSpPr>
            <p:nvPr/>
          </p:nvSpPr>
          <p:spPr bwMode="auto">
            <a:xfrm flipH="1" flipV="1">
              <a:off x="2632" y="1702"/>
              <a:ext cx="18"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6" name="Line 870"/>
            <p:cNvSpPr>
              <a:spLocks noChangeShapeType="1"/>
            </p:cNvSpPr>
            <p:nvPr/>
          </p:nvSpPr>
          <p:spPr bwMode="auto">
            <a:xfrm>
              <a:off x="2658" y="1696"/>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7" name="Freeform 871"/>
            <p:cNvSpPr>
              <a:spLocks/>
            </p:cNvSpPr>
            <p:nvPr/>
          </p:nvSpPr>
          <p:spPr bwMode="auto">
            <a:xfrm>
              <a:off x="2018" y="1680"/>
              <a:ext cx="656" cy="858"/>
            </a:xfrm>
            <a:custGeom>
              <a:avLst/>
              <a:gdLst>
                <a:gd name="T0" fmla="*/ 12 w 656"/>
                <a:gd name="T1" fmla="*/ 590 h 858"/>
                <a:gd name="T2" fmla="*/ 30 w 656"/>
                <a:gd name="T3" fmla="*/ 560 h 858"/>
                <a:gd name="T4" fmla="*/ 54 w 656"/>
                <a:gd name="T5" fmla="*/ 538 h 858"/>
                <a:gd name="T6" fmla="*/ 72 w 656"/>
                <a:gd name="T7" fmla="*/ 500 h 858"/>
                <a:gd name="T8" fmla="*/ 84 w 656"/>
                <a:gd name="T9" fmla="*/ 478 h 858"/>
                <a:gd name="T10" fmla="*/ 98 w 656"/>
                <a:gd name="T11" fmla="*/ 448 h 858"/>
                <a:gd name="T12" fmla="*/ 110 w 656"/>
                <a:gd name="T13" fmla="*/ 418 h 858"/>
                <a:gd name="T14" fmla="*/ 160 w 656"/>
                <a:gd name="T15" fmla="*/ 380 h 858"/>
                <a:gd name="T16" fmla="*/ 202 w 656"/>
                <a:gd name="T17" fmla="*/ 374 h 858"/>
                <a:gd name="T18" fmla="*/ 220 w 656"/>
                <a:gd name="T19" fmla="*/ 330 h 858"/>
                <a:gd name="T20" fmla="*/ 208 w 656"/>
                <a:gd name="T21" fmla="*/ 292 h 858"/>
                <a:gd name="T22" fmla="*/ 202 w 656"/>
                <a:gd name="T23" fmla="*/ 240 h 858"/>
                <a:gd name="T24" fmla="*/ 220 w 656"/>
                <a:gd name="T25" fmla="*/ 194 h 858"/>
                <a:gd name="T26" fmla="*/ 282 w 656"/>
                <a:gd name="T27" fmla="*/ 202 h 858"/>
                <a:gd name="T28" fmla="*/ 344 w 656"/>
                <a:gd name="T29" fmla="*/ 150 h 858"/>
                <a:gd name="T30" fmla="*/ 386 w 656"/>
                <a:gd name="T31" fmla="*/ 112 h 858"/>
                <a:gd name="T32" fmla="*/ 430 w 656"/>
                <a:gd name="T33" fmla="*/ 82 h 858"/>
                <a:gd name="T34" fmla="*/ 466 w 656"/>
                <a:gd name="T35" fmla="*/ 46 h 858"/>
                <a:gd name="T36" fmla="*/ 496 w 656"/>
                <a:gd name="T37" fmla="*/ 30 h 858"/>
                <a:gd name="T38" fmla="*/ 534 w 656"/>
                <a:gd name="T39" fmla="*/ 16 h 858"/>
                <a:gd name="T40" fmla="*/ 566 w 656"/>
                <a:gd name="T41" fmla="*/ 0 h 858"/>
                <a:gd name="T42" fmla="*/ 588 w 656"/>
                <a:gd name="T43" fmla="*/ 30 h 858"/>
                <a:gd name="T44" fmla="*/ 632 w 656"/>
                <a:gd name="T45" fmla="*/ 16 h 858"/>
                <a:gd name="T46" fmla="*/ 644 w 656"/>
                <a:gd name="T47" fmla="*/ 60 h 858"/>
                <a:gd name="T48" fmla="*/ 638 w 656"/>
                <a:gd name="T49" fmla="*/ 82 h 858"/>
                <a:gd name="T50" fmla="*/ 638 w 656"/>
                <a:gd name="T51" fmla="*/ 112 h 858"/>
                <a:gd name="T52" fmla="*/ 588 w 656"/>
                <a:gd name="T53" fmla="*/ 158 h 858"/>
                <a:gd name="T54" fmla="*/ 596 w 656"/>
                <a:gd name="T55" fmla="*/ 188 h 858"/>
                <a:gd name="T56" fmla="*/ 614 w 656"/>
                <a:gd name="T57" fmla="*/ 216 h 858"/>
                <a:gd name="T58" fmla="*/ 584 w 656"/>
                <a:gd name="T59" fmla="*/ 246 h 858"/>
                <a:gd name="T60" fmla="*/ 546 w 656"/>
                <a:gd name="T61" fmla="*/ 254 h 858"/>
                <a:gd name="T62" fmla="*/ 528 w 656"/>
                <a:gd name="T63" fmla="*/ 278 h 858"/>
                <a:gd name="T64" fmla="*/ 546 w 656"/>
                <a:gd name="T65" fmla="*/ 330 h 858"/>
                <a:gd name="T66" fmla="*/ 566 w 656"/>
                <a:gd name="T67" fmla="*/ 380 h 858"/>
                <a:gd name="T68" fmla="*/ 546 w 656"/>
                <a:gd name="T69" fmla="*/ 418 h 858"/>
                <a:gd name="T70" fmla="*/ 540 w 656"/>
                <a:gd name="T71" fmla="*/ 508 h 858"/>
                <a:gd name="T72" fmla="*/ 540 w 656"/>
                <a:gd name="T73" fmla="*/ 546 h 858"/>
                <a:gd name="T74" fmla="*/ 510 w 656"/>
                <a:gd name="T75" fmla="*/ 598 h 858"/>
                <a:gd name="T76" fmla="*/ 484 w 656"/>
                <a:gd name="T77" fmla="*/ 612 h 858"/>
                <a:gd name="T78" fmla="*/ 448 w 656"/>
                <a:gd name="T79" fmla="*/ 620 h 858"/>
                <a:gd name="T80" fmla="*/ 424 w 656"/>
                <a:gd name="T81" fmla="*/ 672 h 858"/>
                <a:gd name="T82" fmla="*/ 404 w 656"/>
                <a:gd name="T83" fmla="*/ 710 h 858"/>
                <a:gd name="T84" fmla="*/ 386 w 656"/>
                <a:gd name="T85" fmla="*/ 680 h 858"/>
                <a:gd name="T86" fmla="*/ 380 w 656"/>
                <a:gd name="T87" fmla="*/ 642 h 858"/>
                <a:gd name="T88" fmla="*/ 350 w 656"/>
                <a:gd name="T89" fmla="*/ 658 h 858"/>
                <a:gd name="T90" fmla="*/ 350 w 656"/>
                <a:gd name="T91" fmla="*/ 696 h 858"/>
                <a:gd name="T92" fmla="*/ 336 w 656"/>
                <a:gd name="T93" fmla="*/ 724 h 858"/>
                <a:gd name="T94" fmla="*/ 294 w 656"/>
                <a:gd name="T95" fmla="*/ 724 h 858"/>
                <a:gd name="T96" fmla="*/ 264 w 656"/>
                <a:gd name="T97" fmla="*/ 754 h 858"/>
                <a:gd name="T98" fmla="*/ 258 w 656"/>
                <a:gd name="T99" fmla="*/ 808 h 858"/>
                <a:gd name="T100" fmla="*/ 238 w 656"/>
                <a:gd name="T101" fmla="*/ 830 h 858"/>
                <a:gd name="T102" fmla="*/ 214 w 656"/>
                <a:gd name="T103" fmla="*/ 858 h 858"/>
                <a:gd name="T104" fmla="*/ 152 w 656"/>
                <a:gd name="T105" fmla="*/ 814 h 858"/>
                <a:gd name="T106" fmla="*/ 72 w 656"/>
                <a:gd name="T107" fmla="*/ 778 h 858"/>
                <a:gd name="T108" fmla="*/ 30 w 656"/>
                <a:gd name="T109" fmla="*/ 746 h 858"/>
                <a:gd name="T110" fmla="*/ 18 w 656"/>
                <a:gd name="T111" fmla="*/ 642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6"/>
                <a:gd name="T169" fmla="*/ 0 h 858"/>
                <a:gd name="T170" fmla="*/ 656 w 656"/>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6" h="858">
                  <a:moveTo>
                    <a:pt x="0" y="606"/>
                  </a:moveTo>
                  <a:lnTo>
                    <a:pt x="6" y="606"/>
                  </a:lnTo>
                  <a:lnTo>
                    <a:pt x="6" y="598"/>
                  </a:lnTo>
                  <a:lnTo>
                    <a:pt x="12" y="598"/>
                  </a:lnTo>
                  <a:lnTo>
                    <a:pt x="12" y="590"/>
                  </a:lnTo>
                  <a:lnTo>
                    <a:pt x="18" y="582"/>
                  </a:lnTo>
                  <a:lnTo>
                    <a:pt x="18" y="576"/>
                  </a:lnTo>
                  <a:lnTo>
                    <a:pt x="22" y="576"/>
                  </a:lnTo>
                  <a:lnTo>
                    <a:pt x="22" y="568"/>
                  </a:lnTo>
                  <a:lnTo>
                    <a:pt x="30" y="560"/>
                  </a:lnTo>
                  <a:lnTo>
                    <a:pt x="36" y="560"/>
                  </a:lnTo>
                  <a:lnTo>
                    <a:pt x="42" y="546"/>
                  </a:lnTo>
                  <a:lnTo>
                    <a:pt x="48" y="546"/>
                  </a:lnTo>
                  <a:lnTo>
                    <a:pt x="48" y="538"/>
                  </a:lnTo>
                  <a:lnTo>
                    <a:pt x="54" y="538"/>
                  </a:lnTo>
                  <a:lnTo>
                    <a:pt x="54" y="532"/>
                  </a:lnTo>
                  <a:lnTo>
                    <a:pt x="60" y="524"/>
                  </a:lnTo>
                  <a:lnTo>
                    <a:pt x="66" y="508"/>
                  </a:lnTo>
                  <a:lnTo>
                    <a:pt x="66" y="500"/>
                  </a:lnTo>
                  <a:lnTo>
                    <a:pt x="72" y="500"/>
                  </a:lnTo>
                  <a:lnTo>
                    <a:pt x="72" y="492"/>
                  </a:lnTo>
                  <a:lnTo>
                    <a:pt x="78" y="492"/>
                  </a:lnTo>
                  <a:lnTo>
                    <a:pt x="78" y="486"/>
                  </a:lnTo>
                  <a:lnTo>
                    <a:pt x="78" y="478"/>
                  </a:lnTo>
                  <a:lnTo>
                    <a:pt x="84" y="478"/>
                  </a:lnTo>
                  <a:lnTo>
                    <a:pt x="84" y="464"/>
                  </a:lnTo>
                  <a:lnTo>
                    <a:pt x="90" y="464"/>
                  </a:lnTo>
                  <a:lnTo>
                    <a:pt x="90" y="456"/>
                  </a:lnTo>
                  <a:lnTo>
                    <a:pt x="98" y="456"/>
                  </a:lnTo>
                  <a:lnTo>
                    <a:pt x="98" y="448"/>
                  </a:lnTo>
                  <a:lnTo>
                    <a:pt x="104" y="448"/>
                  </a:lnTo>
                  <a:lnTo>
                    <a:pt x="104" y="442"/>
                  </a:lnTo>
                  <a:lnTo>
                    <a:pt x="104" y="434"/>
                  </a:lnTo>
                  <a:lnTo>
                    <a:pt x="110" y="426"/>
                  </a:lnTo>
                  <a:lnTo>
                    <a:pt x="110" y="418"/>
                  </a:lnTo>
                  <a:lnTo>
                    <a:pt x="128" y="388"/>
                  </a:lnTo>
                  <a:lnTo>
                    <a:pt x="134" y="380"/>
                  </a:lnTo>
                  <a:lnTo>
                    <a:pt x="140" y="380"/>
                  </a:lnTo>
                  <a:lnTo>
                    <a:pt x="146" y="380"/>
                  </a:lnTo>
                  <a:lnTo>
                    <a:pt x="160" y="380"/>
                  </a:lnTo>
                  <a:lnTo>
                    <a:pt x="170" y="374"/>
                  </a:lnTo>
                  <a:lnTo>
                    <a:pt x="176" y="374"/>
                  </a:lnTo>
                  <a:lnTo>
                    <a:pt x="190" y="374"/>
                  </a:lnTo>
                  <a:lnTo>
                    <a:pt x="196" y="374"/>
                  </a:lnTo>
                  <a:lnTo>
                    <a:pt x="202" y="374"/>
                  </a:lnTo>
                  <a:lnTo>
                    <a:pt x="208" y="366"/>
                  </a:lnTo>
                  <a:lnTo>
                    <a:pt x="214" y="358"/>
                  </a:lnTo>
                  <a:lnTo>
                    <a:pt x="214" y="344"/>
                  </a:lnTo>
                  <a:lnTo>
                    <a:pt x="220" y="336"/>
                  </a:lnTo>
                  <a:lnTo>
                    <a:pt x="220" y="330"/>
                  </a:lnTo>
                  <a:lnTo>
                    <a:pt x="220" y="322"/>
                  </a:lnTo>
                  <a:lnTo>
                    <a:pt x="214" y="314"/>
                  </a:lnTo>
                  <a:lnTo>
                    <a:pt x="214" y="306"/>
                  </a:lnTo>
                  <a:lnTo>
                    <a:pt x="208" y="300"/>
                  </a:lnTo>
                  <a:lnTo>
                    <a:pt x="208" y="292"/>
                  </a:lnTo>
                  <a:lnTo>
                    <a:pt x="202" y="292"/>
                  </a:lnTo>
                  <a:lnTo>
                    <a:pt x="196" y="262"/>
                  </a:lnTo>
                  <a:lnTo>
                    <a:pt x="196" y="254"/>
                  </a:lnTo>
                  <a:lnTo>
                    <a:pt x="202" y="246"/>
                  </a:lnTo>
                  <a:lnTo>
                    <a:pt x="202" y="240"/>
                  </a:lnTo>
                  <a:lnTo>
                    <a:pt x="202" y="224"/>
                  </a:lnTo>
                  <a:lnTo>
                    <a:pt x="202" y="216"/>
                  </a:lnTo>
                  <a:lnTo>
                    <a:pt x="214" y="202"/>
                  </a:lnTo>
                  <a:lnTo>
                    <a:pt x="214" y="194"/>
                  </a:lnTo>
                  <a:lnTo>
                    <a:pt x="220" y="194"/>
                  </a:lnTo>
                  <a:lnTo>
                    <a:pt x="226" y="188"/>
                  </a:lnTo>
                  <a:lnTo>
                    <a:pt x="238" y="188"/>
                  </a:lnTo>
                  <a:lnTo>
                    <a:pt x="264" y="202"/>
                  </a:lnTo>
                  <a:lnTo>
                    <a:pt x="270" y="202"/>
                  </a:lnTo>
                  <a:lnTo>
                    <a:pt x="282" y="202"/>
                  </a:lnTo>
                  <a:lnTo>
                    <a:pt x="294" y="194"/>
                  </a:lnTo>
                  <a:lnTo>
                    <a:pt x="300" y="194"/>
                  </a:lnTo>
                  <a:lnTo>
                    <a:pt x="318" y="180"/>
                  </a:lnTo>
                  <a:lnTo>
                    <a:pt x="336" y="158"/>
                  </a:lnTo>
                  <a:lnTo>
                    <a:pt x="344" y="150"/>
                  </a:lnTo>
                  <a:lnTo>
                    <a:pt x="350" y="142"/>
                  </a:lnTo>
                  <a:lnTo>
                    <a:pt x="362" y="134"/>
                  </a:lnTo>
                  <a:lnTo>
                    <a:pt x="368" y="126"/>
                  </a:lnTo>
                  <a:lnTo>
                    <a:pt x="374" y="126"/>
                  </a:lnTo>
                  <a:lnTo>
                    <a:pt x="386" y="112"/>
                  </a:lnTo>
                  <a:lnTo>
                    <a:pt x="398" y="104"/>
                  </a:lnTo>
                  <a:lnTo>
                    <a:pt x="418" y="90"/>
                  </a:lnTo>
                  <a:lnTo>
                    <a:pt x="424" y="90"/>
                  </a:lnTo>
                  <a:lnTo>
                    <a:pt x="424" y="82"/>
                  </a:lnTo>
                  <a:lnTo>
                    <a:pt x="430" y="82"/>
                  </a:lnTo>
                  <a:lnTo>
                    <a:pt x="436" y="76"/>
                  </a:lnTo>
                  <a:lnTo>
                    <a:pt x="442" y="68"/>
                  </a:lnTo>
                  <a:lnTo>
                    <a:pt x="454" y="52"/>
                  </a:lnTo>
                  <a:lnTo>
                    <a:pt x="460" y="46"/>
                  </a:lnTo>
                  <a:lnTo>
                    <a:pt x="466" y="46"/>
                  </a:lnTo>
                  <a:lnTo>
                    <a:pt x="472" y="38"/>
                  </a:lnTo>
                  <a:lnTo>
                    <a:pt x="478" y="38"/>
                  </a:lnTo>
                  <a:lnTo>
                    <a:pt x="484" y="30"/>
                  </a:lnTo>
                  <a:lnTo>
                    <a:pt x="490" y="30"/>
                  </a:lnTo>
                  <a:lnTo>
                    <a:pt x="496" y="30"/>
                  </a:lnTo>
                  <a:lnTo>
                    <a:pt x="510" y="24"/>
                  </a:lnTo>
                  <a:lnTo>
                    <a:pt x="516" y="24"/>
                  </a:lnTo>
                  <a:lnTo>
                    <a:pt x="522" y="24"/>
                  </a:lnTo>
                  <a:lnTo>
                    <a:pt x="528" y="16"/>
                  </a:lnTo>
                  <a:lnTo>
                    <a:pt x="534" y="16"/>
                  </a:lnTo>
                  <a:lnTo>
                    <a:pt x="540" y="16"/>
                  </a:lnTo>
                  <a:lnTo>
                    <a:pt x="552" y="16"/>
                  </a:lnTo>
                  <a:lnTo>
                    <a:pt x="552" y="8"/>
                  </a:lnTo>
                  <a:lnTo>
                    <a:pt x="558" y="8"/>
                  </a:lnTo>
                  <a:lnTo>
                    <a:pt x="566" y="0"/>
                  </a:lnTo>
                  <a:lnTo>
                    <a:pt x="572" y="0"/>
                  </a:lnTo>
                  <a:lnTo>
                    <a:pt x="578" y="16"/>
                  </a:lnTo>
                  <a:lnTo>
                    <a:pt x="578" y="24"/>
                  </a:lnTo>
                  <a:lnTo>
                    <a:pt x="584" y="30"/>
                  </a:lnTo>
                  <a:lnTo>
                    <a:pt x="588" y="30"/>
                  </a:lnTo>
                  <a:lnTo>
                    <a:pt x="596" y="30"/>
                  </a:lnTo>
                  <a:lnTo>
                    <a:pt x="608" y="30"/>
                  </a:lnTo>
                  <a:lnTo>
                    <a:pt x="620" y="24"/>
                  </a:lnTo>
                  <a:lnTo>
                    <a:pt x="626" y="16"/>
                  </a:lnTo>
                  <a:lnTo>
                    <a:pt x="632" y="16"/>
                  </a:lnTo>
                  <a:lnTo>
                    <a:pt x="638" y="16"/>
                  </a:lnTo>
                  <a:lnTo>
                    <a:pt x="638" y="24"/>
                  </a:lnTo>
                  <a:lnTo>
                    <a:pt x="632" y="46"/>
                  </a:lnTo>
                  <a:lnTo>
                    <a:pt x="632" y="52"/>
                  </a:lnTo>
                  <a:lnTo>
                    <a:pt x="644" y="60"/>
                  </a:lnTo>
                  <a:lnTo>
                    <a:pt x="656" y="68"/>
                  </a:lnTo>
                  <a:lnTo>
                    <a:pt x="656" y="76"/>
                  </a:lnTo>
                  <a:lnTo>
                    <a:pt x="650" y="76"/>
                  </a:lnTo>
                  <a:lnTo>
                    <a:pt x="644" y="82"/>
                  </a:lnTo>
                  <a:lnTo>
                    <a:pt x="638" y="82"/>
                  </a:lnTo>
                  <a:lnTo>
                    <a:pt x="650" y="90"/>
                  </a:lnTo>
                  <a:lnTo>
                    <a:pt x="650" y="98"/>
                  </a:lnTo>
                  <a:lnTo>
                    <a:pt x="656" y="104"/>
                  </a:lnTo>
                  <a:lnTo>
                    <a:pt x="638" y="104"/>
                  </a:lnTo>
                  <a:lnTo>
                    <a:pt x="638" y="112"/>
                  </a:lnTo>
                  <a:lnTo>
                    <a:pt x="626" y="112"/>
                  </a:lnTo>
                  <a:lnTo>
                    <a:pt x="602" y="134"/>
                  </a:lnTo>
                  <a:lnTo>
                    <a:pt x="596" y="142"/>
                  </a:lnTo>
                  <a:lnTo>
                    <a:pt x="588" y="150"/>
                  </a:lnTo>
                  <a:lnTo>
                    <a:pt x="588" y="158"/>
                  </a:lnTo>
                  <a:lnTo>
                    <a:pt x="584" y="166"/>
                  </a:lnTo>
                  <a:lnTo>
                    <a:pt x="584" y="180"/>
                  </a:lnTo>
                  <a:lnTo>
                    <a:pt x="578" y="188"/>
                  </a:lnTo>
                  <a:lnTo>
                    <a:pt x="578" y="194"/>
                  </a:lnTo>
                  <a:lnTo>
                    <a:pt x="596" y="188"/>
                  </a:lnTo>
                  <a:lnTo>
                    <a:pt x="602" y="188"/>
                  </a:lnTo>
                  <a:lnTo>
                    <a:pt x="608" y="194"/>
                  </a:lnTo>
                  <a:lnTo>
                    <a:pt x="614" y="202"/>
                  </a:lnTo>
                  <a:lnTo>
                    <a:pt x="614" y="210"/>
                  </a:lnTo>
                  <a:lnTo>
                    <a:pt x="614" y="216"/>
                  </a:lnTo>
                  <a:lnTo>
                    <a:pt x="614" y="224"/>
                  </a:lnTo>
                  <a:lnTo>
                    <a:pt x="608" y="232"/>
                  </a:lnTo>
                  <a:lnTo>
                    <a:pt x="596" y="240"/>
                  </a:lnTo>
                  <a:lnTo>
                    <a:pt x="588" y="240"/>
                  </a:lnTo>
                  <a:lnTo>
                    <a:pt x="584" y="246"/>
                  </a:lnTo>
                  <a:lnTo>
                    <a:pt x="578" y="246"/>
                  </a:lnTo>
                  <a:lnTo>
                    <a:pt x="572" y="246"/>
                  </a:lnTo>
                  <a:lnTo>
                    <a:pt x="566" y="246"/>
                  </a:lnTo>
                  <a:lnTo>
                    <a:pt x="558" y="254"/>
                  </a:lnTo>
                  <a:lnTo>
                    <a:pt x="546" y="254"/>
                  </a:lnTo>
                  <a:lnTo>
                    <a:pt x="540" y="254"/>
                  </a:lnTo>
                  <a:lnTo>
                    <a:pt x="534" y="254"/>
                  </a:lnTo>
                  <a:lnTo>
                    <a:pt x="528" y="262"/>
                  </a:lnTo>
                  <a:lnTo>
                    <a:pt x="528" y="270"/>
                  </a:lnTo>
                  <a:lnTo>
                    <a:pt x="528" y="278"/>
                  </a:lnTo>
                  <a:lnTo>
                    <a:pt x="534" y="292"/>
                  </a:lnTo>
                  <a:lnTo>
                    <a:pt x="540" y="306"/>
                  </a:lnTo>
                  <a:lnTo>
                    <a:pt x="546" y="314"/>
                  </a:lnTo>
                  <a:lnTo>
                    <a:pt x="546" y="322"/>
                  </a:lnTo>
                  <a:lnTo>
                    <a:pt x="546" y="330"/>
                  </a:lnTo>
                  <a:lnTo>
                    <a:pt x="552" y="344"/>
                  </a:lnTo>
                  <a:lnTo>
                    <a:pt x="552" y="352"/>
                  </a:lnTo>
                  <a:lnTo>
                    <a:pt x="552" y="366"/>
                  </a:lnTo>
                  <a:lnTo>
                    <a:pt x="558" y="380"/>
                  </a:lnTo>
                  <a:lnTo>
                    <a:pt x="566" y="380"/>
                  </a:lnTo>
                  <a:lnTo>
                    <a:pt x="566" y="388"/>
                  </a:lnTo>
                  <a:lnTo>
                    <a:pt x="566" y="396"/>
                  </a:lnTo>
                  <a:lnTo>
                    <a:pt x="552" y="404"/>
                  </a:lnTo>
                  <a:lnTo>
                    <a:pt x="552" y="412"/>
                  </a:lnTo>
                  <a:lnTo>
                    <a:pt x="546" y="418"/>
                  </a:lnTo>
                  <a:lnTo>
                    <a:pt x="540" y="418"/>
                  </a:lnTo>
                  <a:lnTo>
                    <a:pt x="534" y="434"/>
                  </a:lnTo>
                  <a:lnTo>
                    <a:pt x="528" y="448"/>
                  </a:lnTo>
                  <a:lnTo>
                    <a:pt x="540" y="478"/>
                  </a:lnTo>
                  <a:lnTo>
                    <a:pt x="540" y="508"/>
                  </a:lnTo>
                  <a:lnTo>
                    <a:pt x="546" y="516"/>
                  </a:lnTo>
                  <a:lnTo>
                    <a:pt x="546" y="524"/>
                  </a:lnTo>
                  <a:lnTo>
                    <a:pt x="546" y="532"/>
                  </a:lnTo>
                  <a:lnTo>
                    <a:pt x="546" y="538"/>
                  </a:lnTo>
                  <a:lnTo>
                    <a:pt x="540" y="546"/>
                  </a:lnTo>
                  <a:lnTo>
                    <a:pt x="534" y="546"/>
                  </a:lnTo>
                  <a:lnTo>
                    <a:pt x="528" y="554"/>
                  </a:lnTo>
                  <a:lnTo>
                    <a:pt x="522" y="576"/>
                  </a:lnTo>
                  <a:lnTo>
                    <a:pt x="516" y="582"/>
                  </a:lnTo>
                  <a:lnTo>
                    <a:pt x="510" y="598"/>
                  </a:lnTo>
                  <a:lnTo>
                    <a:pt x="504" y="598"/>
                  </a:lnTo>
                  <a:lnTo>
                    <a:pt x="504" y="606"/>
                  </a:lnTo>
                  <a:lnTo>
                    <a:pt x="496" y="606"/>
                  </a:lnTo>
                  <a:lnTo>
                    <a:pt x="490" y="612"/>
                  </a:lnTo>
                  <a:lnTo>
                    <a:pt x="484" y="612"/>
                  </a:lnTo>
                  <a:lnTo>
                    <a:pt x="478" y="620"/>
                  </a:lnTo>
                  <a:lnTo>
                    <a:pt x="472" y="620"/>
                  </a:lnTo>
                  <a:lnTo>
                    <a:pt x="466" y="620"/>
                  </a:lnTo>
                  <a:lnTo>
                    <a:pt x="454" y="620"/>
                  </a:lnTo>
                  <a:lnTo>
                    <a:pt x="448" y="620"/>
                  </a:lnTo>
                  <a:lnTo>
                    <a:pt x="448" y="628"/>
                  </a:lnTo>
                  <a:lnTo>
                    <a:pt x="442" y="634"/>
                  </a:lnTo>
                  <a:lnTo>
                    <a:pt x="436" y="642"/>
                  </a:lnTo>
                  <a:lnTo>
                    <a:pt x="430" y="650"/>
                  </a:lnTo>
                  <a:lnTo>
                    <a:pt x="424" y="672"/>
                  </a:lnTo>
                  <a:lnTo>
                    <a:pt x="418" y="696"/>
                  </a:lnTo>
                  <a:lnTo>
                    <a:pt x="418" y="702"/>
                  </a:lnTo>
                  <a:lnTo>
                    <a:pt x="412" y="702"/>
                  </a:lnTo>
                  <a:lnTo>
                    <a:pt x="412" y="710"/>
                  </a:lnTo>
                  <a:lnTo>
                    <a:pt x="404" y="710"/>
                  </a:lnTo>
                  <a:lnTo>
                    <a:pt x="398" y="710"/>
                  </a:lnTo>
                  <a:lnTo>
                    <a:pt x="392" y="702"/>
                  </a:lnTo>
                  <a:lnTo>
                    <a:pt x="386" y="696"/>
                  </a:lnTo>
                  <a:lnTo>
                    <a:pt x="386" y="688"/>
                  </a:lnTo>
                  <a:lnTo>
                    <a:pt x="386" y="680"/>
                  </a:lnTo>
                  <a:lnTo>
                    <a:pt x="386" y="672"/>
                  </a:lnTo>
                  <a:lnTo>
                    <a:pt x="380" y="666"/>
                  </a:lnTo>
                  <a:lnTo>
                    <a:pt x="386" y="658"/>
                  </a:lnTo>
                  <a:lnTo>
                    <a:pt x="380" y="650"/>
                  </a:lnTo>
                  <a:lnTo>
                    <a:pt x="380" y="642"/>
                  </a:lnTo>
                  <a:lnTo>
                    <a:pt x="374" y="634"/>
                  </a:lnTo>
                  <a:lnTo>
                    <a:pt x="368" y="634"/>
                  </a:lnTo>
                  <a:lnTo>
                    <a:pt x="362" y="634"/>
                  </a:lnTo>
                  <a:lnTo>
                    <a:pt x="362" y="642"/>
                  </a:lnTo>
                  <a:lnTo>
                    <a:pt x="350" y="658"/>
                  </a:lnTo>
                  <a:lnTo>
                    <a:pt x="344" y="666"/>
                  </a:lnTo>
                  <a:lnTo>
                    <a:pt x="344" y="672"/>
                  </a:lnTo>
                  <a:lnTo>
                    <a:pt x="344" y="680"/>
                  </a:lnTo>
                  <a:lnTo>
                    <a:pt x="344" y="688"/>
                  </a:lnTo>
                  <a:lnTo>
                    <a:pt x="350" y="696"/>
                  </a:lnTo>
                  <a:lnTo>
                    <a:pt x="356" y="702"/>
                  </a:lnTo>
                  <a:lnTo>
                    <a:pt x="356" y="710"/>
                  </a:lnTo>
                  <a:lnTo>
                    <a:pt x="350" y="718"/>
                  </a:lnTo>
                  <a:lnTo>
                    <a:pt x="344" y="718"/>
                  </a:lnTo>
                  <a:lnTo>
                    <a:pt x="336" y="724"/>
                  </a:lnTo>
                  <a:lnTo>
                    <a:pt x="330" y="724"/>
                  </a:lnTo>
                  <a:lnTo>
                    <a:pt x="324" y="732"/>
                  </a:lnTo>
                  <a:lnTo>
                    <a:pt x="312" y="724"/>
                  </a:lnTo>
                  <a:lnTo>
                    <a:pt x="300" y="724"/>
                  </a:lnTo>
                  <a:lnTo>
                    <a:pt x="294" y="724"/>
                  </a:lnTo>
                  <a:lnTo>
                    <a:pt x="282" y="724"/>
                  </a:lnTo>
                  <a:lnTo>
                    <a:pt x="276" y="732"/>
                  </a:lnTo>
                  <a:lnTo>
                    <a:pt x="270" y="740"/>
                  </a:lnTo>
                  <a:lnTo>
                    <a:pt x="270" y="746"/>
                  </a:lnTo>
                  <a:lnTo>
                    <a:pt x="264" y="754"/>
                  </a:lnTo>
                  <a:lnTo>
                    <a:pt x="264" y="762"/>
                  </a:lnTo>
                  <a:lnTo>
                    <a:pt x="264" y="770"/>
                  </a:lnTo>
                  <a:lnTo>
                    <a:pt x="264" y="778"/>
                  </a:lnTo>
                  <a:lnTo>
                    <a:pt x="258" y="784"/>
                  </a:lnTo>
                  <a:lnTo>
                    <a:pt x="258" y="808"/>
                  </a:lnTo>
                  <a:lnTo>
                    <a:pt x="252" y="814"/>
                  </a:lnTo>
                  <a:lnTo>
                    <a:pt x="244" y="814"/>
                  </a:lnTo>
                  <a:lnTo>
                    <a:pt x="244" y="822"/>
                  </a:lnTo>
                  <a:lnTo>
                    <a:pt x="238" y="822"/>
                  </a:lnTo>
                  <a:lnTo>
                    <a:pt x="238" y="830"/>
                  </a:lnTo>
                  <a:lnTo>
                    <a:pt x="232" y="830"/>
                  </a:lnTo>
                  <a:lnTo>
                    <a:pt x="232" y="836"/>
                  </a:lnTo>
                  <a:lnTo>
                    <a:pt x="232" y="844"/>
                  </a:lnTo>
                  <a:lnTo>
                    <a:pt x="220" y="852"/>
                  </a:lnTo>
                  <a:lnTo>
                    <a:pt x="214" y="858"/>
                  </a:lnTo>
                  <a:lnTo>
                    <a:pt x="208" y="858"/>
                  </a:lnTo>
                  <a:lnTo>
                    <a:pt x="196" y="844"/>
                  </a:lnTo>
                  <a:lnTo>
                    <a:pt x="170" y="830"/>
                  </a:lnTo>
                  <a:lnTo>
                    <a:pt x="160" y="814"/>
                  </a:lnTo>
                  <a:lnTo>
                    <a:pt x="152" y="814"/>
                  </a:lnTo>
                  <a:lnTo>
                    <a:pt x="122" y="792"/>
                  </a:lnTo>
                  <a:lnTo>
                    <a:pt x="104" y="784"/>
                  </a:lnTo>
                  <a:lnTo>
                    <a:pt x="90" y="778"/>
                  </a:lnTo>
                  <a:lnTo>
                    <a:pt x="84" y="778"/>
                  </a:lnTo>
                  <a:lnTo>
                    <a:pt x="72" y="778"/>
                  </a:lnTo>
                  <a:lnTo>
                    <a:pt x="60" y="778"/>
                  </a:lnTo>
                  <a:lnTo>
                    <a:pt x="48" y="770"/>
                  </a:lnTo>
                  <a:lnTo>
                    <a:pt x="36" y="762"/>
                  </a:lnTo>
                  <a:lnTo>
                    <a:pt x="36" y="754"/>
                  </a:lnTo>
                  <a:lnTo>
                    <a:pt x="30" y="746"/>
                  </a:lnTo>
                  <a:lnTo>
                    <a:pt x="30" y="740"/>
                  </a:lnTo>
                  <a:lnTo>
                    <a:pt x="22" y="718"/>
                  </a:lnTo>
                  <a:lnTo>
                    <a:pt x="22" y="702"/>
                  </a:lnTo>
                  <a:lnTo>
                    <a:pt x="22" y="672"/>
                  </a:lnTo>
                  <a:lnTo>
                    <a:pt x="18" y="642"/>
                  </a:lnTo>
                  <a:lnTo>
                    <a:pt x="12" y="628"/>
                  </a:lnTo>
                  <a:lnTo>
                    <a:pt x="0" y="612"/>
                  </a:lnTo>
                  <a:lnTo>
                    <a:pt x="0" y="6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8" name="Rectangle 872"/>
            <p:cNvSpPr>
              <a:spLocks noChangeArrowheads="1"/>
            </p:cNvSpPr>
            <p:nvPr/>
          </p:nvSpPr>
          <p:spPr bwMode="auto">
            <a:xfrm>
              <a:off x="480" y="2796"/>
              <a:ext cx="103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59" name="Rectangle 873"/>
            <p:cNvSpPr>
              <a:spLocks noChangeArrowheads="1"/>
            </p:cNvSpPr>
            <p:nvPr/>
          </p:nvSpPr>
          <p:spPr bwMode="auto">
            <a:xfrm>
              <a:off x="538" y="2834"/>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1994</a:t>
              </a:r>
              <a:endParaRPr lang="en-US" altLang="en-US" smtClean="0">
                <a:solidFill>
                  <a:srgbClr val="FFFFFF"/>
                </a:solidFill>
                <a:effectLst/>
                <a:latin typeface="Times New Roman" pitchFamily="18" charset="0"/>
              </a:endParaRPr>
            </a:p>
          </p:txBody>
        </p:sp>
        <p:sp>
          <p:nvSpPr>
            <p:cNvPr id="77260" name="Rectangle 874"/>
            <p:cNvSpPr>
              <a:spLocks noChangeArrowheads="1"/>
            </p:cNvSpPr>
            <p:nvPr/>
          </p:nvSpPr>
          <p:spPr bwMode="auto">
            <a:xfrm>
              <a:off x="964" y="2834"/>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a:t>
              </a:r>
              <a:endParaRPr lang="en-US" altLang="en-US" smtClean="0">
                <a:solidFill>
                  <a:srgbClr val="FFFFFF"/>
                </a:solidFill>
                <a:effectLst/>
                <a:latin typeface="Times New Roman" pitchFamily="18" charset="0"/>
              </a:endParaRPr>
            </a:p>
          </p:txBody>
        </p:sp>
        <p:sp>
          <p:nvSpPr>
            <p:cNvPr id="77261" name="Rectangle 875"/>
            <p:cNvSpPr>
              <a:spLocks noChangeArrowheads="1"/>
            </p:cNvSpPr>
            <p:nvPr/>
          </p:nvSpPr>
          <p:spPr bwMode="auto">
            <a:xfrm>
              <a:off x="1030" y="2834"/>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2000</a:t>
              </a:r>
              <a:endParaRPr lang="en-US" altLang="en-US" smtClean="0">
                <a:solidFill>
                  <a:srgbClr val="FFFFFF"/>
                </a:solidFill>
                <a:effectLst/>
                <a:latin typeface="Times New Roman" pitchFamily="18" charset="0"/>
              </a:endParaRPr>
            </a:p>
          </p:txBody>
        </p:sp>
      </p:grpSp>
      <p:sp>
        <p:nvSpPr>
          <p:cNvPr id="76808" name="Rectangle 876"/>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09" name="Rectangle 877"/>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6810" name="Rectangle 878"/>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6811" name="Rectangle 879"/>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6812" name="Rectangle 880"/>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2004</a:t>
            </a:r>
            <a:endParaRPr lang="en-US" altLang="en-US" smtClean="0">
              <a:solidFill>
                <a:srgbClr val="FFFFFF"/>
              </a:solidFill>
              <a:effectLst/>
              <a:latin typeface="Times New Roman" pitchFamily="18" charset="0"/>
            </a:endParaRPr>
          </a:p>
        </p:txBody>
      </p:sp>
      <p:grpSp>
        <p:nvGrpSpPr>
          <p:cNvPr id="76813" name="Group 881"/>
          <p:cNvGrpSpPr>
            <a:grpSpLocks/>
          </p:cNvGrpSpPr>
          <p:nvPr/>
        </p:nvGrpSpPr>
        <p:grpSpPr bwMode="auto">
          <a:xfrm>
            <a:off x="200025" y="6489700"/>
            <a:ext cx="1066800" cy="260350"/>
            <a:chOff x="126" y="4088"/>
            <a:chExt cx="672" cy="164"/>
          </a:xfrm>
        </p:grpSpPr>
        <p:grpSp>
          <p:nvGrpSpPr>
            <p:cNvPr id="77082" name="Group 882"/>
            <p:cNvGrpSpPr>
              <a:grpSpLocks/>
            </p:cNvGrpSpPr>
            <p:nvPr/>
          </p:nvGrpSpPr>
          <p:grpSpPr bwMode="auto">
            <a:xfrm>
              <a:off x="328" y="4088"/>
              <a:ext cx="470" cy="164"/>
              <a:chOff x="328" y="4088"/>
              <a:chExt cx="470" cy="164"/>
            </a:xfrm>
          </p:grpSpPr>
          <p:sp>
            <p:nvSpPr>
              <p:cNvPr id="77090" name="Freeform 883"/>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1" name="Freeform 884"/>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2" name="Freeform 885"/>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3" name="Freeform 886"/>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083" name="Freeform 887"/>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4" name="Freeform 888"/>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5" name="Freeform 889"/>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6" name="Freeform 890"/>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7" name="Freeform 891"/>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8" name="Freeform 892"/>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9" name="Freeform 893"/>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14" name="Group 894"/>
          <p:cNvGrpSpPr>
            <a:grpSpLocks/>
          </p:cNvGrpSpPr>
          <p:nvPr/>
        </p:nvGrpSpPr>
        <p:grpSpPr bwMode="auto">
          <a:xfrm>
            <a:off x="1449388" y="-954088"/>
            <a:ext cx="6283325" cy="6999288"/>
            <a:chOff x="913" y="-601"/>
            <a:chExt cx="3958" cy="4409"/>
          </a:xfrm>
        </p:grpSpPr>
        <p:grpSp>
          <p:nvGrpSpPr>
            <p:cNvPr id="76816" name="Group 895"/>
            <p:cNvGrpSpPr>
              <a:grpSpLocks/>
            </p:cNvGrpSpPr>
            <p:nvPr/>
          </p:nvGrpSpPr>
          <p:grpSpPr bwMode="auto">
            <a:xfrm>
              <a:off x="913" y="-601"/>
              <a:ext cx="3958" cy="3995"/>
              <a:chOff x="913" y="-601"/>
              <a:chExt cx="3958" cy="3995"/>
            </a:xfrm>
          </p:grpSpPr>
          <p:grpSp>
            <p:nvGrpSpPr>
              <p:cNvPr id="76821" name="Group 896"/>
              <p:cNvGrpSpPr>
                <a:grpSpLocks/>
              </p:cNvGrpSpPr>
              <p:nvPr/>
            </p:nvGrpSpPr>
            <p:grpSpPr bwMode="auto">
              <a:xfrm>
                <a:off x="913" y="-601"/>
                <a:ext cx="3958" cy="3995"/>
                <a:chOff x="913" y="-601"/>
                <a:chExt cx="3958" cy="3995"/>
              </a:xfrm>
            </p:grpSpPr>
            <p:sp>
              <p:nvSpPr>
                <p:cNvPr id="76882" name="Freeform 897"/>
                <p:cNvSpPr>
                  <a:spLocks/>
                </p:cNvSpPr>
                <p:nvPr/>
              </p:nvSpPr>
              <p:spPr bwMode="auto">
                <a:xfrm>
                  <a:off x="3232" y="-601"/>
                  <a:ext cx="8" cy="8"/>
                </a:xfrm>
                <a:custGeom>
                  <a:avLst/>
                  <a:gdLst>
                    <a:gd name="T0" fmla="*/ 8 w 8"/>
                    <a:gd name="T1" fmla="*/ 0 h 8"/>
                    <a:gd name="T2" fmla="*/ 8 w 8"/>
                    <a:gd name="T3" fmla="*/ 8 h 8"/>
                    <a:gd name="T4" fmla="*/ 0 w 8"/>
                    <a:gd name="T5" fmla="*/ 0 h 8"/>
                    <a:gd name="T6" fmla="*/ 8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8" y="8"/>
                      </a:lnTo>
                      <a:lnTo>
                        <a:pt x="0" y="0"/>
                      </a:lnTo>
                      <a:lnTo>
                        <a:pt x="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3" name="Line 898"/>
                <p:cNvSpPr>
                  <a:spLocks noChangeShapeType="1"/>
                </p:cNvSpPr>
                <p:nvPr/>
              </p:nvSpPr>
              <p:spPr bwMode="auto">
                <a:xfrm>
                  <a:off x="3208" y="-53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4" name="Freeform 899"/>
                <p:cNvSpPr>
                  <a:spLocks/>
                </p:cNvSpPr>
                <p:nvPr/>
              </p:nvSpPr>
              <p:spPr bwMode="auto">
                <a:xfrm>
                  <a:off x="3201" y="-531"/>
                  <a:ext cx="15" cy="16"/>
                </a:xfrm>
                <a:custGeom>
                  <a:avLst/>
                  <a:gdLst>
                    <a:gd name="T0" fmla="*/ 15 w 15"/>
                    <a:gd name="T1" fmla="*/ 8 h 16"/>
                    <a:gd name="T2" fmla="*/ 15 w 15"/>
                    <a:gd name="T3" fmla="*/ 16 h 16"/>
                    <a:gd name="T4" fmla="*/ 7 w 15"/>
                    <a:gd name="T5" fmla="*/ 16 h 16"/>
                    <a:gd name="T6" fmla="*/ 7 w 15"/>
                    <a:gd name="T7" fmla="*/ 8 h 16"/>
                    <a:gd name="T8" fmla="*/ 0 w 15"/>
                    <a:gd name="T9" fmla="*/ 8 h 16"/>
                    <a:gd name="T10" fmla="*/ 0 w 15"/>
                    <a:gd name="T11" fmla="*/ 0 h 16"/>
                    <a:gd name="T12" fmla="*/ 7 w 15"/>
                    <a:gd name="T13" fmla="*/ 0 h 16"/>
                    <a:gd name="T14" fmla="*/ 15 w 15"/>
                    <a:gd name="T15" fmla="*/ 0 h 16"/>
                    <a:gd name="T16" fmla="*/ 15 w 15"/>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15" y="8"/>
                      </a:moveTo>
                      <a:lnTo>
                        <a:pt x="15" y="16"/>
                      </a:lnTo>
                      <a:lnTo>
                        <a:pt x="7" y="16"/>
                      </a:lnTo>
                      <a:lnTo>
                        <a:pt x="7" y="8"/>
                      </a:lnTo>
                      <a:lnTo>
                        <a:pt x="0" y="8"/>
                      </a:lnTo>
                      <a:lnTo>
                        <a:pt x="0" y="0"/>
                      </a:lnTo>
                      <a:lnTo>
                        <a:pt x="7" y="0"/>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5" name="Rectangle 900"/>
                <p:cNvSpPr>
                  <a:spLocks noChangeArrowheads="1"/>
                </p:cNvSpPr>
                <p:nvPr/>
              </p:nvSpPr>
              <p:spPr bwMode="auto">
                <a:xfrm>
                  <a:off x="3201" y="-484"/>
                  <a:ext cx="7"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86" name="Line 901"/>
                <p:cNvSpPr>
                  <a:spLocks noChangeShapeType="1"/>
                </p:cNvSpPr>
                <p:nvPr/>
              </p:nvSpPr>
              <p:spPr bwMode="auto">
                <a:xfrm>
                  <a:off x="3544" y="234"/>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7" name="Freeform 902"/>
                <p:cNvSpPr>
                  <a:spLocks/>
                </p:cNvSpPr>
                <p:nvPr/>
              </p:nvSpPr>
              <p:spPr bwMode="auto">
                <a:xfrm>
                  <a:off x="3544" y="226"/>
                  <a:ext cx="16" cy="24"/>
                </a:xfrm>
                <a:custGeom>
                  <a:avLst/>
                  <a:gdLst>
                    <a:gd name="T0" fmla="*/ 16 w 16"/>
                    <a:gd name="T1" fmla="*/ 16 h 24"/>
                    <a:gd name="T2" fmla="*/ 16 w 16"/>
                    <a:gd name="T3" fmla="*/ 24 h 24"/>
                    <a:gd name="T4" fmla="*/ 8 w 16"/>
                    <a:gd name="T5" fmla="*/ 24 h 24"/>
                    <a:gd name="T6" fmla="*/ 0 w 16"/>
                    <a:gd name="T7" fmla="*/ 24 h 24"/>
                    <a:gd name="T8" fmla="*/ 0 w 16"/>
                    <a:gd name="T9" fmla="*/ 16 h 24"/>
                    <a:gd name="T10" fmla="*/ 0 w 16"/>
                    <a:gd name="T11" fmla="*/ 8 h 24"/>
                    <a:gd name="T12" fmla="*/ 0 w 16"/>
                    <a:gd name="T13" fmla="*/ 0 h 24"/>
                    <a:gd name="T14" fmla="*/ 8 w 16"/>
                    <a:gd name="T15" fmla="*/ 0 h 24"/>
                    <a:gd name="T16" fmla="*/ 16 w 16"/>
                    <a:gd name="T17" fmla="*/ 0 h 24"/>
                    <a:gd name="T18" fmla="*/ 16 w 16"/>
                    <a:gd name="T19" fmla="*/ 8 h 24"/>
                    <a:gd name="T20" fmla="*/ 16 w 16"/>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16" y="16"/>
                      </a:moveTo>
                      <a:lnTo>
                        <a:pt x="16" y="24"/>
                      </a:lnTo>
                      <a:lnTo>
                        <a:pt x="8" y="24"/>
                      </a:lnTo>
                      <a:lnTo>
                        <a:pt x="0" y="24"/>
                      </a:lnTo>
                      <a:lnTo>
                        <a:pt x="0" y="16"/>
                      </a:lnTo>
                      <a:lnTo>
                        <a:pt x="0" y="8"/>
                      </a:lnTo>
                      <a:lnTo>
                        <a:pt x="0" y="0"/>
                      </a:lnTo>
                      <a:lnTo>
                        <a:pt x="8" y="0"/>
                      </a:lnTo>
                      <a:lnTo>
                        <a:pt x="16" y="0"/>
                      </a:lnTo>
                      <a:lnTo>
                        <a:pt x="16" y="8"/>
                      </a:lnTo>
                      <a:lnTo>
                        <a:pt x="16"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8" name="Line 903"/>
                <p:cNvSpPr>
                  <a:spLocks noChangeShapeType="1"/>
                </p:cNvSpPr>
                <p:nvPr/>
              </p:nvSpPr>
              <p:spPr bwMode="auto">
                <a:xfrm>
                  <a:off x="1335" y="25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9" name="Rectangle 904"/>
                <p:cNvSpPr>
                  <a:spLocks noChangeArrowheads="1"/>
                </p:cNvSpPr>
                <p:nvPr/>
              </p:nvSpPr>
              <p:spPr bwMode="auto">
                <a:xfrm>
                  <a:off x="1335" y="281"/>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90" name="Freeform 905"/>
                <p:cNvSpPr>
                  <a:spLocks/>
                </p:cNvSpPr>
                <p:nvPr/>
              </p:nvSpPr>
              <p:spPr bwMode="auto">
                <a:xfrm>
                  <a:off x="3216" y="328"/>
                  <a:ext cx="16" cy="15"/>
                </a:xfrm>
                <a:custGeom>
                  <a:avLst/>
                  <a:gdLst>
                    <a:gd name="T0" fmla="*/ 16 w 16"/>
                    <a:gd name="T1" fmla="*/ 8 h 15"/>
                    <a:gd name="T2" fmla="*/ 8 w 16"/>
                    <a:gd name="T3" fmla="*/ 8 h 15"/>
                    <a:gd name="T4" fmla="*/ 8 w 16"/>
                    <a:gd name="T5" fmla="*/ 15 h 15"/>
                    <a:gd name="T6" fmla="*/ 0 w 16"/>
                    <a:gd name="T7" fmla="*/ 15 h 15"/>
                    <a:gd name="T8" fmla="*/ 0 w 16"/>
                    <a:gd name="T9" fmla="*/ 8 h 15"/>
                    <a:gd name="T10" fmla="*/ 0 w 16"/>
                    <a:gd name="T11" fmla="*/ 0 h 15"/>
                    <a:gd name="T12" fmla="*/ 8 w 16"/>
                    <a:gd name="T13" fmla="*/ 0 h 15"/>
                    <a:gd name="T14" fmla="*/ 16 w 16"/>
                    <a:gd name="T15" fmla="*/ 0 h 15"/>
                    <a:gd name="T16" fmla="*/ 16 w 16"/>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5"/>
                    <a:gd name="T29" fmla="*/ 16 w 1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5">
                      <a:moveTo>
                        <a:pt x="16" y="8"/>
                      </a:moveTo>
                      <a:lnTo>
                        <a:pt x="8" y="8"/>
                      </a:lnTo>
                      <a:lnTo>
                        <a:pt x="8" y="15"/>
                      </a:lnTo>
                      <a:lnTo>
                        <a:pt x="0" y="15"/>
                      </a:lnTo>
                      <a:lnTo>
                        <a:pt x="0" y="8"/>
                      </a:lnTo>
                      <a:lnTo>
                        <a:pt x="0" y="0"/>
                      </a:lnTo>
                      <a:lnTo>
                        <a:pt x="8" y="0"/>
                      </a:lnTo>
                      <a:lnTo>
                        <a:pt x="16" y="0"/>
                      </a:lnTo>
                      <a:lnTo>
                        <a:pt x="1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1" name="Line 906"/>
                <p:cNvSpPr>
                  <a:spLocks noChangeShapeType="1"/>
                </p:cNvSpPr>
                <p:nvPr/>
              </p:nvSpPr>
              <p:spPr bwMode="auto">
                <a:xfrm>
                  <a:off x="3247" y="67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2" name="Freeform 907"/>
                <p:cNvSpPr>
                  <a:spLocks/>
                </p:cNvSpPr>
                <p:nvPr/>
              </p:nvSpPr>
              <p:spPr bwMode="auto">
                <a:xfrm>
                  <a:off x="3224" y="679"/>
                  <a:ext cx="23" cy="23"/>
                </a:xfrm>
                <a:custGeom>
                  <a:avLst/>
                  <a:gdLst>
                    <a:gd name="T0" fmla="*/ 23 w 23"/>
                    <a:gd name="T1" fmla="*/ 15 h 23"/>
                    <a:gd name="T2" fmla="*/ 23 w 23"/>
                    <a:gd name="T3" fmla="*/ 23 h 23"/>
                    <a:gd name="T4" fmla="*/ 16 w 23"/>
                    <a:gd name="T5" fmla="*/ 23 h 23"/>
                    <a:gd name="T6" fmla="*/ 8 w 23"/>
                    <a:gd name="T7" fmla="*/ 23 h 23"/>
                    <a:gd name="T8" fmla="*/ 0 w 23"/>
                    <a:gd name="T9" fmla="*/ 23 h 23"/>
                    <a:gd name="T10" fmla="*/ 0 w 23"/>
                    <a:gd name="T11" fmla="*/ 15 h 23"/>
                    <a:gd name="T12" fmla="*/ 0 w 23"/>
                    <a:gd name="T13" fmla="*/ 8 h 23"/>
                    <a:gd name="T14" fmla="*/ 0 w 23"/>
                    <a:gd name="T15" fmla="*/ 0 h 23"/>
                    <a:gd name="T16" fmla="*/ 8 w 23"/>
                    <a:gd name="T17" fmla="*/ 0 h 23"/>
                    <a:gd name="T18" fmla="*/ 16 w 23"/>
                    <a:gd name="T19" fmla="*/ 0 h 23"/>
                    <a:gd name="T20" fmla="*/ 23 w 23"/>
                    <a:gd name="T21" fmla="*/ 0 h 23"/>
                    <a:gd name="T22" fmla="*/ 23 w 23"/>
                    <a:gd name="T23" fmla="*/ 8 h 23"/>
                    <a:gd name="T24" fmla="*/ 23 w 23"/>
                    <a:gd name="T25" fmla="*/ 15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3" y="15"/>
                      </a:moveTo>
                      <a:lnTo>
                        <a:pt x="23" y="23"/>
                      </a:lnTo>
                      <a:lnTo>
                        <a:pt x="16" y="23"/>
                      </a:lnTo>
                      <a:lnTo>
                        <a:pt x="8" y="23"/>
                      </a:lnTo>
                      <a:lnTo>
                        <a:pt x="0" y="23"/>
                      </a:lnTo>
                      <a:lnTo>
                        <a:pt x="0" y="15"/>
                      </a:lnTo>
                      <a:lnTo>
                        <a:pt x="0" y="8"/>
                      </a:lnTo>
                      <a:lnTo>
                        <a:pt x="0" y="0"/>
                      </a:lnTo>
                      <a:lnTo>
                        <a:pt x="8" y="0"/>
                      </a:lnTo>
                      <a:lnTo>
                        <a:pt x="16" y="0"/>
                      </a:lnTo>
                      <a:lnTo>
                        <a:pt x="23" y="0"/>
                      </a:lnTo>
                      <a:lnTo>
                        <a:pt x="23" y="8"/>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3" name="Line 908"/>
                <p:cNvSpPr>
                  <a:spLocks noChangeShapeType="1"/>
                </p:cNvSpPr>
                <p:nvPr/>
              </p:nvSpPr>
              <p:spPr bwMode="auto">
                <a:xfrm>
                  <a:off x="4855" y="1124"/>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4" name="Line 909"/>
                <p:cNvSpPr>
                  <a:spLocks noChangeShapeType="1"/>
                </p:cNvSpPr>
                <p:nvPr/>
              </p:nvSpPr>
              <p:spPr bwMode="auto">
                <a:xfrm>
                  <a:off x="4824" y="1131"/>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5" name="Line 910"/>
                <p:cNvSpPr>
                  <a:spLocks noChangeShapeType="1"/>
                </p:cNvSpPr>
                <p:nvPr/>
              </p:nvSpPr>
              <p:spPr bwMode="auto">
                <a:xfrm>
                  <a:off x="4785" y="1139"/>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6" name="Line 911"/>
                <p:cNvSpPr>
                  <a:spLocks noChangeShapeType="1"/>
                </p:cNvSpPr>
                <p:nvPr/>
              </p:nvSpPr>
              <p:spPr bwMode="auto">
                <a:xfrm>
                  <a:off x="4785" y="1202"/>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7" name="Line 912"/>
                <p:cNvSpPr>
                  <a:spLocks noChangeShapeType="1"/>
                </p:cNvSpPr>
                <p:nvPr/>
              </p:nvSpPr>
              <p:spPr bwMode="auto">
                <a:xfrm>
                  <a:off x="4746" y="1155"/>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8" name="Freeform 913"/>
                <p:cNvSpPr>
                  <a:spLocks/>
                </p:cNvSpPr>
                <p:nvPr/>
              </p:nvSpPr>
              <p:spPr bwMode="auto">
                <a:xfrm>
                  <a:off x="4746" y="1108"/>
                  <a:ext cx="125" cy="148"/>
                </a:xfrm>
                <a:custGeom>
                  <a:avLst/>
                  <a:gdLst>
                    <a:gd name="T0" fmla="*/ 70 w 125"/>
                    <a:gd name="T1" fmla="*/ 148 h 148"/>
                    <a:gd name="T2" fmla="*/ 63 w 125"/>
                    <a:gd name="T3" fmla="*/ 140 h 148"/>
                    <a:gd name="T4" fmla="*/ 47 w 125"/>
                    <a:gd name="T5" fmla="*/ 140 h 148"/>
                    <a:gd name="T6" fmla="*/ 31 w 125"/>
                    <a:gd name="T7" fmla="*/ 140 h 148"/>
                    <a:gd name="T8" fmla="*/ 24 w 125"/>
                    <a:gd name="T9" fmla="*/ 133 h 148"/>
                    <a:gd name="T10" fmla="*/ 31 w 125"/>
                    <a:gd name="T11" fmla="*/ 125 h 148"/>
                    <a:gd name="T12" fmla="*/ 16 w 125"/>
                    <a:gd name="T13" fmla="*/ 125 h 148"/>
                    <a:gd name="T14" fmla="*/ 8 w 125"/>
                    <a:gd name="T15" fmla="*/ 117 h 148"/>
                    <a:gd name="T16" fmla="*/ 8 w 125"/>
                    <a:gd name="T17" fmla="*/ 101 h 148"/>
                    <a:gd name="T18" fmla="*/ 24 w 125"/>
                    <a:gd name="T19" fmla="*/ 101 h 148"/>
                    <a:gd name="T20" fmla="*/ 31 w 125"/>
                    <a:gd name="T21" fmla="*/ 94 h 148"/>
                    <a:gd name="T22" fmla="*/ 47 w 125"/>
                    <a:gd name="T23" fmla="*/ 94 h 148"/>
                    <a:gd name="T24" fmla="*/ 47 w 125"/>
                    <a:gd name="T25" fmla="*/ 78 h 148"/>
                    <a:gd name="T26" fmla="*/ 31 w 125"/>
                    <a:gd name="T27" fmla="*/ 70 h 148"/>
                    <a:gd name="T28" fmla="*/ 24 w 125"/>
                    <a:gd name="T29" fmla="*/ 62 h 148"/>
                    <a:gd name="T30" fmla="*/ 8 w 125"/>
                    <a:gd name="T31" fmla="*/ 62 h 148"/>
                    <a:gd name="T32" fmla="*/ 0 w 125"/>
                    <a:gd name="T33" fmla="*/ 55 h 148"/>
                    <a:gd name="T34" fmla="*/ 0 w 125"/>
                    <a:gd name="T35" fmla="*/ 39 h 148"/>
                    <a:gd name="T36" fmla="*/ 8 w 125"/>
                    <a:gd name="T37" fmla="*/ 47 h 148"/>
                    <a:gd name="T38" fmla="*/ 24 w 125"/>
                    <a:gd name="T39" fmla="*/ 55 h 148"/>
                    <a:gd name="T40" fmla="*/ 31 w 125"/>
                    <a:gd name="T41" fmla="*/ 47 h 148"/>
                    <a:gd name="T42" fmla="*/ 31 w 125"/>
                    <a:gd name="T43" fmla="*/ 31 h 148"/>
                    <a:gd name="T44" fmla="*/ 47 w 125"/>
                    <a:gd name="T45" fmla="*/ 31 h 148"/>
                    <a:gd name="T46" fmla="*/ 55 w 125"/>
                    <a:gd name="T47" fmla="*/ 23 h 148"/>
                    <a:gd name="T48" fmla="*/ 63 w 125"/>
                    <a:gd name="T49" fmla="*/ 31 h 148"/>
                    <a:gd name="T50" fmla="*/ 63 w 125"/>
                    <a:gd name="T51" fmla="*/ 31 h 148"/>
                    <a:gd name="T52" fmla="*/ 70 w 125"/>
                    <a:gd name="T53" fmla="*/ 23 h 148"/>
                    <a:gd name="T54" fmla="*/ 78 w 125"/>
                    <a:gd name="T55" fmla="*/ 16 h 148"/>
                    <a:gd name="T56" fmla="*/ 86 w 125"/>
                    <a:gd name="T57" fmla="*/ 8 h 148"/>
                    <a:gd name="T58" fmla="*/ 94 w 125"/>
                    <a:gd name="T59" fmla="*/ 0 h 148"/>
                    <a:gd name="T60" fmla="*/ 102 w 125"/>
                    <a:gd name="T61" fmla="*/ 8 h 148"/>
                    <a:gd name="T62" fmla="*/ 109 w 125"/>
                    <a:gd name="T63" fmla="*/ 16 h 148"/>
                    <a:gd name="T64" fmla="*/ 125 w 125"/>
                    <a:gd name="T65" fmla="*/ 16 h 148"/>
                    <a:gd name="T66" fmla="*/ 117 w 125"/>
                    <a:gd name="T67" fmla="*/ 23 h 148"/>
                    <a:gd name="T68" fmla="*/ 117 w 125"/>
                    <a:gd name="T69" fmla="*/ 39 h 148"/>
                    <a:gd name="T70" fmla="*/ 86 w 125"/>
                    <a:gd name="T71" fmla="*/ 39 h 148"/>
                    <a:gd name="T72" fmla="*/ 78 w 125"/>
                    <a:gd name="T73" fmla="*/ 55 h 148"/>
                    <a:gd name="T74" fmla="*/ 78 w 125"/>
                    <a:gd name="T75" fmla="*/ 70 h 148"/>
                    <a:gd name="T76" fmla="*/ 86 w 125"/>
                    <a:gd name="T77" fmla="*/ 62 h 148"/>
                    <a:gd name="T78" fmla="*/ 86 w 125"/>
                    <a:gd name="T79" fmla="*/ 78 h 148"/>
                    <a:gd name="T80" fmla="*/ 78 w 125"/>
                    <a:gd name="T81" fmla="*/ 86 h 148"/>
                    <a:gd name="T82" fmla="*/ 78 w 125"/>
                    <a:gd name="T83" fmla="*/ 94 h 148"/>
                    <a:gd name="T84" fmla="*/ 78 w 125"/>
                    <a:gd name="T85" fmla="*/ 109 h 148"/>
                    <a:gd name="T86" fmla="*/ 70 w 125"/>
                    <a:gd name="T87" fmla="*/ 117 h 148"/>
                    <a:gd name="T88" fmla="*/ 70 w 125"/>
                    <a:gd name="T89" fmla="*/ 133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148"/>
                    <a:gd name="T137" fmla="*/ 125 w 125"/>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148">
                      <a:moveTo>
                        <a:pt x="70" y="140"/>
                      </a:moveTo>
                      <a:lnTo>
                        <a:pt x="70" y="148"/>
                      </a:lnTo>
                      <a:lnTo>
                        <a:pt x="63" y="148"/>
                      </a:lnTo>
                      <a:lnTo>
                        <a:pt x="63" y="140"/>
                      </a:lnTo>
                      <a:lnTo>
                        <a:pt x="55" y="140"/>
                      </a:lnTo>
                      <a:lnTo>
                        <a:pt x="47" y="140"/>
                      </a:lnTo>
                      <a:lnTo>
                        <a:pt x="39" y="140"/>
                      </a:lnTo>
                      <a:lnTo>
                        <a:pt x="31" y="140"/>
                      </a:lnTo>
                      <a:lnTo>
                        <a:pt x="31" y="133"/>
                      </a:lnTo>
                      <a:lnTo>
                        <a:pt x="24" y="133"/>
                      </a:lnTo>
                      <a:lnTo>
                        <a:pt x="31" y="133"/>
                      </a:lnTo>
                      <a:lnTo>
                        <a:pt x="31" y="125"/>
                      </a:lnTo>
                      <a:lnTo>
                        <a:pt x="24" y="125"/>
                      </a:lnTo>
                      <a:lnTo>
                        <a:pt x="16" y="125"/>
                      </a:lnTo>
                      <a:lnTo>
                        <a:pt x="8" y="125"/>
                      </a:lnTo>
                      <a:lnTo>
                        <a:pt x="8" y="117"/>
                      </a:lnTo>
                      <a:lnTo>
                        <a:pt x="8" y="109"/>
                      </a:lnTo>
                      <a:lnTo>
                        <a:pt x="8" y="101"/>
                      </a:lnTo>
                      <a:lnTo>
                        <a:pt x="16" y="101"/>
                      </a:lnTo>
                      <a:lnTo>
                        <a:pt x="24" y="101"/>
                      </a:lnTo>
                      <a:lnTo>
                        <a:pt x="31" y="101"/>
                      </a:lnTo>
                      <a:lnTo>
                        <a:pt x="31" y="94"/>
                      </a:lnTo>
                      <a:lnTo>
                        <a:pt x="39" y="94"/>
                      </a:lnTo>
                      <a:lnTo>
                        <a:pt x="47" y="94"/>
                      </a:lnTo>
                      <a:lnTo>
                        <a:pt x="47" y="86"/>
                      </a:lnTo>
                      <a:lnTo>
                        <a:pt x="47" y="78"/>
                      </a:lnTo>
                      <a:lnTo>
                        <a:pt x="39" y="78"/>
                      </a:lnTo>
                      <a:lnTo>
                        <a:pt x="31" y="70"/>
                      </a:lnTo>
                      <a:lnTo>
                        <a:pt x="31" y="62"/>
                      </a:lnTo>
                      <a:lnTo>
                        <a:pt x="24" y="62"/>
                      </a:lnTo>
                      <a:lnTo>
                        <a:pt x="16" y="62"/>
                      </a:lnTo>
                      <a:lnTo>
                        <a:pt x="8" y="62"/>
                      </a:lnTo>
                      <a:lnTo>
                        <a:pt x="0" y="62"/>
                      </a:lnTo>
                      <a:lnTo>
                        <a:pt x="0" y="55"/>
                      </a:lnTo>
                      <a:lnTo>
                        <a:pt x="0" y="47"/>
                      </a:lnTo>
                      <a:lnTo>
                        <a:pt x="0" y="39"/>
                      </a:lnTo>
                      <a:lnTo>
                        <a:pt x="8" y="39"/>
                      </a:lnTo>
                      <a:lnTo>
                        <a:pt x="8" y="47"/>
                      </a:lnTo>
                      <a:lnTo>
                        <a:pt x="16" y="47"/>
                      </a:lnTo>
                      <a:lnTo>
                        <a:pt x="24" y="55"/>
                      </a:lnTo>
                      <a:lnTo>
                        <a:pt x="24" y="47"/>
                      </a:lnTo>
                      <a:lnTo>
                        <a:pt x="31" y="47"/>
                      </a:lnTo>
                      <a:lnTo>
                        <a:pt x="31" y="39"/>
                      </a:lnTo>
                      <a:lnTo>
                        <a:pt x="31" y="31"/>
                      </a:lnTo>
                      <a:lnTo>
                        <a:pt x="39" y="31"/>
                      </a:lnTo>
                      <a:lnTo>
                        <a:pt x="47" y="31"/>
                      </a:lnTo>
                      <a:lnTo>
                        <a:pt x="47" y="23"/>
                      </a:lnTo>
                      <a:lnTo>
                        <a:pt x="55" y="23"/>
                      </a:lnTo>
                      <a:lnTo>
                        <a:pt x="63" y="23"/>
                      </a:lnTo>
                      <a:lnTo>
                        <a:pt x="63" y="31"/>
                      </a:lnTo>
                      <a:lnTo>
                        <a:pt x="63" y="23"/>
                      </a:lnTo>
                      <a:lnTo>
                        <a:pt x="63" y="31"/>
                      </a:lnTo>
                      <a:lnTo>
                        <a:pt x="70" y="31"/>
                      </a:lnTo>
                      <a:lnTo>
                        <a:pt x="70" y="23"/>
                      </a:lnTo>
                      <a:lnTo>
                        <a:pt x="78" y="23"/>
                      </a:lnTo>
                      <a:lnTo>
                        <a:pt x="78" y="16"/>
                      </a:lnTo>
                      <a:lnTo>
                        <a:pt x="86" y="16"/>
                      </a:lnTo>
                      <a:lnTo>
                        <a:pt x="86" y="8"/>
                      </a:lnTo>
                      <a:lnTo>
                        <a:pt x="94" y="8"/>
                      </a:lnTo>
                      <a:lnTo>
                        <a:pt x="94" y="0"/>
                      </a:lnTo>
                      <a:lnTo>
                        <a:pt x="102" y="0"/>
                      </a:lnTo>
                      <a:lnTo>
                        <a:pt x="102" y="8"/>
                      </a:lnTo>
                      <a:lnTo>
                        <a:pt x="109" y="8"/>
                      </a:lnTo>
                      <a:lnTo>
                        <a:pt x="109" y="16"/>
                      </a:lnTo>
                      <a:lnTo>
                        <a:pt x="117" y="16"/>
                      </a:lnTo>
                      <a:lnTo>
                        <a:pt x="125" y="16"/>
                      </a:lnTo>
                      <a:lnTo>
                        <a:pt x="125" y="23"/>
                      </a:lnTo>
                      <a:lnTo>
                        <a:pt x="117" y="23"/>
                      </a:lnTo>
                      <a:lnTo>
                        <a:pt x="117" y="31"/>
                      </a:lnTo>
                      <a:lnTo>
                        <a:pt x="117" y="39"/>
                      </a:lnTo>
                      <a:lnTo>
                        <a:pt x="109" y="39"/>
                      </a:lnTo>
                      <a:lnTo>
                        <a:pt x="86" y="39"/>
                      </a:lnTo>
                      <a:lnTo>
                        <a:pt x="78" y="47"/>
                      </a:lnTo>
                      <a:lnTo>
                        <a:pt x="78" y="55"/>
                      </a:lnTo>
                      <a:lnTo>
                        <a:pt x="78" y="62"/>
                      </a:lnTo>
                      <a:lnTo>
                        <a:pt x="78" y="70"/>
                      </a:lnTo>
                      <a:lnTo>
                        <a:pt x="86" y="70"/>
                      </a:lnTo>
                      <a:lnTo>
                        <a:pt x="86" y="62"/>
                      </a:lnTo>
                      <a:lnTo>
                        <a:pt x="86" y="70"/>
                      </a:lnTo>
                      <a:lnTo>
                        <a:pt x="86" y="78"/>
                      </a:lnTo>
                      <a:lnTo>
                        <a:pt x="86" y="86"/>
                      </a:lnTo>
                      <a:lnTo>
                        <a:pt x="78" y="86"/>
                      </a:lnTo>
                      <a:lnTo>
                        <a:pt x="86" y="94"/>
                      </a:lnTo>
                      <a:lnTo>
                        <a:pt x="78" y="94"/>
                      </a:lnTo>
                      <a:lnTo>
                        <a:pt x="78" y="101"/>
                      </a:lnTo>
                      <a:lnTo>
                        <a:pt x="78" y="109"/>
                      </a:lnTo>
                      <a:lnTo>
                        <a:pt x="78" y="117"/>
                      </a:lnTo>
                      <a:lnTo>
                        <a:pt x="70" y="117"/>
                      </a:lnTo>
                      <a:lnTo>
                        <a:pt x="70" y="125"/>
                      </a:lnTo>
                      <a:lnTo>
                        <a:pt x="70" y="133"/>
                      </a:lnTo>
                      <a:lnTo>
                        <a:pt x="70" y="1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9" name="Freeform 914"/>
                <p:cNvSpPr>
                  <a:spLocks/>
                </p:cNvSpPr>
                <p:nvPr/>
              </p:nvSpPr>
              <p:spPr bwMode="auto">
                <a:xfrm>
                  <a:off x="913" y="1248"/>
                  <a:ext cx="8" cy="8"/>
                </a:xfrm>
                <a:custGeom>
                  <a:avLst/>
                  <a:gdLst>
                    <a:gd name="T0" fmla="*/ 8 w 8"/>
                    <a:gd name="T1" fmla="*/ 8 h 8"/>
                    <a:gd name="T2" fmla="*/ 0 w 8"/>
                    <a:gd name="T3" fmla="*/ 8 h 8"/>
                    <a:gd name="T4" fmla="*/ 0 w 8"/>
                    <a:gd name="T5" fmla="*/ 0 h 8"/>
                    <a:gd name="T6" fmla="*/ 8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8"/>
                      </a:lnTo>
                      <a:lnTo>
                        <a:pt x="0" y="0"/>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0" name="Freeform 915"/>
                <p:cNvSpPr>
                  <a:spLocks/>
                </p:cNvSpPr>
                <p:nvPr/>
              </p:nvSpPr>
              <p:spPr bwMode="auto">
                <a:xfrm>
                  <a:off x="1639" y="3379"/>
                  <a:ext cx="16" cy="15"/>
                </a:xfrm>
                <a:custGeom>
                  <a:avLst/>
                  <a:gdLst>
                    <a:gd name="T0" fmla="*/ 16 w 16"/>
                    <a:gd name="T1" fmla="*/ 7 h 15"/>
                    <a:gd name="T2" fmla="*/ 16 w 16"/>
                    <a:gd name="T3" fmla="*/ 15 h 15"/>
                    <a:gd name="T4" fmla="*/ 8 w 16"/>
                    <a:gd name="T5" fmla="*/ 15 h 15"/>
                    <a:gd name="T6" fmla="*/ 0 w 16"/>
                    <a:gd name="T7" fmla="*/ 15 h 15"/>
                    <a:gd name="T8" fmla="*/ 0 w 16"/>
                    <a:gd name="T9" fmla="*/ 7 h 15"/>
                    <a:gd name="T10" fmla="*/ 8 w 16"/>
                    <a:gd name="T11" fmla="*/ 0 h 15"/>
                    <a:gd name="T12" fmla="*/ 16 w 16"/>
                    <a:gd name="T13" fmla="*/ 0 h 15"/>
                    <a:gd name="T14" fmla="*/ 16 w 16"/>
                    <a:gd name="T15" fmla="*/ 7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16" y="7"/>
                      </a:moveTo>
                      <a:lnTo>
                        <a:pt x="16" y="15"/>
                      </a:lnTo>
                      <a:lnTo>
                        <a:pt x="8" y="15"/>
                      </a:lnTo>
                      <a:lnTo>
                        <a:pt x="0" y="15"/>
                      </a:lnTo>
                      <a:lnTo>
                        <a:pt x="0" y="7"/>
                      </a:lnTo>
                      <a:lnTo>
                        <a:pt x="8" y="0"/>
                      </a:lnTo>
                      <a:lnTo>
                        <a:pt x="16" y="0"/>
                      </a:lnTo>
                      <a:lnTo>
                        <a:pt x="1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1" name="Line 916"/>
                <p:cNvSpPr>
                  <a:spLocks noChangeShapeType="1"/>
                </p:cNvSpPr>
                <p:nvPr/>
              </p:nvSpPr>
              <p:spPr bwMode="auto">
                <a:xfrm>
                  <a:off x="3583" y="159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2" name="Line 917"/>
                <p:cNvSpPr>
                  <a:spLocks noChangeShapeType="1"/>
                </p:cNvSpPr>
                <p:nvPr/>
              </p:nvSpPr>
              <p:spPr bwMode="auto">
                <a:xfrm>
                  <a:off x="3544" y="159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3" name="Line 918"/>
                <p:cNvSpPr>
                  <a:spLocks noChangeShapeType="1"/>
                </p:cNvSpPr>
                <p:nvPr/>
              </p:nvSpPr>
              <p:spPr bwMode="auto">
                <a:xfrm>
                  <a:off x="3513" y="1522"/>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4" name="Line 919"/>
                <p:cNvSpPr>
                  <a:spLocks noChangeShapeType="1"/>
                </p:cNvSpPr>
                <p:nvPr/>
              </p:nvSpPr>
              <p:spPr bwMode="auto">
                <a:xfrm>
                  <a:off x="3513" y="1678"/>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5" name="Line 920"/>
                <p:cNvSpPr>
                  <a:spLocks noChangeShapeType="1"/>
                </p:cNvSpPr>
                <p:nvPr/>
              </p:nvSpPr>
              <p:spPr bwMode="auto">
                <a:xfrm>
                  <a:off x="3513" y="1724"/>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6" name="Line 921"/>
                <p:cNvSpPr>
                  <a:spLocks noChangeShapeType="1"/>
                </p:cNvSpPr>
                <p:nvPr/>
              </p:nvSpPr>
              <p:spPr bwMode="auto">
                <a:xfrm>
                  <a:off x="3513" y="2278"/>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7" name="Line 922"/>
                <p:cNvSpPr>
                  <a:spLocks noChangeShapeType="1"/>
                </p:cNvSpPr>
                <p:nvPr/>
              </p:nvSpPr>
              <p:spPr bwMode="auto">
                <a:xfrm>
                  <a:off x="3474" y="1522"/>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8" name="Line 923"/>
                <p:cNvSpPr>
                  <a:spLocks noChangeShapeType="1"/>
                </p:cNvSpPr>
                <p:nvPr/>
              </p:nvSpPr>
              <p:spPr bwMode="auto">
                <a:xfrm>
                  <a:off x="3474" y="17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9" name="Line 924"/>
                <p:cNvSpPr>
                  <a:spLocks noChangeShapeType="1"/>
                </p:cNvSpPr>
                <p:nvPr/>
              </p:nvSpPr>
              <p:spPr bwMode="auto">
                <a:xfrm>
                  <a:off x="3474" y="1756"/>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0" name="Line 925"/>
                <p:cNvSpPr>
                  <a:spLocks noChangeShapeType="1"/>
                </p:cNvSpPr>
                <p:nvPr/>
              </p:nvSpPr>
              <p:spPr bwMode="auto">
                <a:xfrm>
                  <a:off x="3474" y="1990"/>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1" name="Line 926"/>
                <p:cNvSpPr>
                  <a:spLocks noChangeShapeType="1"/>
                </p:cNvSpPr>
                <p:nvPr/>
              </p:nvSpPr>
              <p:spPr bwMode="auto">
                <a:xfrm>
                  <a:off x="3474" y="2247"/>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2" name="Line 927"/>
                <p:cNvSpPr>
                  <a:spLocks noChangeShapeType="1"/>
                </p:cNvSpPr>
                <p:nvPr/>
              </p:nvSpPr>
              <p:spPr bwMode="auto">
                <a:xfrm>
                  <a:off x="3435" y="1451"/>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3" name="Line 928"/>
                <p:cNvSpPr>
                  <a:spLocks noChangeShapeType="1"/>
                </p:cNvSpPr>
                <p:nvPr/>
              </p:nvSpPr>
              <p:spPr bwMode="auto">
                <a:xfrm>
                  <a:off x="3435" y="1529"/>
                  <a:ext cx="1" cy="1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4" name="Line 929"/>
                <p:cNvSpPr>
                  <a:spLocks noChangeShapeType="1"/>
                </p:cNvSpPr>
                <p:nvPr/>
              </p:nvSpPr>
              <p:spPr bwMode="auto">
                <a:xfrm>
                  <a:off x="3435" y="1701"/>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5" name="Line 930"/>
                <p:cNvSpPr>
                  <a:spLocks noChangeShapeType="1"/>
                </p:cNvSpPr>
                <p:nvPr/>
              </p:nvSpPr>
              <p:spPr bwMode="auto">
                <a:xfrm>
                  <a:off x="3435" y="1756"/>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6" name="Line 931"/>
                <p:cNvSpPr>
                  <a:spLocks noChangeShapeType="1"/>
                </p:cNvSpPr>
                <p:nvPr/>
              </p:nvSpPr>
              <p:spPr bwMode="auto">
                <a:xfrm>
                  <a:off x="3435" y="1958"/>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7" name="Line 932"/>
                <p:cNvSpPr>
                  <a:spLocks noChangeShapeType="1"/>
                </p:cNvSpPr>
                <p:nvPr/>
              </p:nvSpPr>
              <p:spPr bwMode="auto">
                <a:xfrm>
                  <a:off x="3435" y="2208"/>
                  <a:ext cx="1" cy="1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8" name="Line 933"/>
                <p:cNvSpPr>
                  <a:spLocks noChangeShapeType="1"/>
                </p:cNvSpPr>
                <p:nvPr/>
              </p:nvSpPr>
              <p:spPr bwMode="auto">
                <a:xfrm>
                  <a:off x="3435" y="234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9" name="Line 934"/>
                <p:cNvSpPr>
                  <a:spLocks noChangeShapeType="1"/>
                </p:cNvSpPr>
                <p:nvPr/>
              </p:nvSpPr>
              <p:spPr bwMode="auto">
                <a:xfrm>
                  <a:off x="3435" y="2380"/>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0" name="Line 935"/>
                <p:cNvSpPr>
                  <a:spLocks noChangeShapeType="1"/>
                </p:cNvSpPr>
                <p:nvPr/>
              </p:nvSpPr>
              <p:spPr bwMode="auto">
                <a:xfrm>
                  <a:off x="3396" y="1483"/>
                  <a:ext cx="1" cy="3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1" name="Line 936"/>
                <p:cNvSpPr>
                  <a:spLocks noChangeShapeType="1"/>
                </p:cNvSpPr>
                <p:nvPr/>
              </p:nvSpPr>
              <p:spPr bwMode="auto">
                <a:xfrm>
                  <a:off x="3396" y="1896"/>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2" name="Line 937"/>
                <p:cNvSpPr>
                  <a:spLocks noChangeShapeType="1"/>
                </p:cNvSpPr>
                <p:nvPr/>
              </p:nvSpPr>
              <p:spPr bwMode="auto">
                <a:xfrm>
                  <a:off x="3396" y="2161"/>
                  <a:ext cx="1" cy="20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3" name="Line 938"/>
                <p:cNvSpPr>
                  <a:spLocks noChangeShapeType="1"/>
                </p:cNvSpPr>
                <p:nvPr/>
              </p:nvSpPr>
              <p:spPr bwMode="auto">
                <a:xfrm>
                  <a:off x="3396" y="2551"/>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4" name="Line 939"/>
                <p:cNvSpPr>
                  <a:spLocks noChangeShapeType="1"/>
                </p:cNvSpPr>
                <p:nvPr/>
              </p:nvSpPr>
              <p:spPr bwMode="auto">
                <a:xfrm>
                  <a:off x="3357" y="1522"/>
                  <a:ext cx="1" cy="3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5" name="Line 940"/>
                <p:cNvSpPr>
                  <a:spLocks noChangeShapeType="1"/>
                </p:cNvSpPr>
                <p:nvPr/>
              </p:nvSpPr>
              <p:spPr bwMode="auto">
                <a:xfrm>
                  <a:off x="3357" y="1912"/>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6" name="Line 941"/>
                <p:cNvSpPr>
                  <a:spLocks noChangeShapeType="1"/>
                </p:cNvSpPr>
                <p:nvPr/>
              </p:nvSpPr>
              <p:spPr bwMode="auto">
                <a:xfrm>
                  <a:off x="3357" y="2154"/>
                  <a:ext cx="1" cy="1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7" name="Line 942"/>
                <p:cNvSpPr>
                  <a:spLocks noChangeShapeType="1"/>
                </p:cNvSpPr>
                <p:nvPr/>
              </p:nvSpPr>
              <p:spPr bwMode="auto">
                <a:xfrm>
                  <a:off x="3357" y="2388"/>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8" name="Line 943"/>
                <p:cNvSpPr>
                  <a:spLocks noChangeShapeType="1"/>
                </p:cNvSpPr>
                <p:nvPr/>
              </p:nvSpPr>
              <p:spPr bwMode="auto">
                <a:xfrm>
                  <a:off x="3357" y="2520"/>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9" name="Line 944"/>
                <p:cNvSpPr>
                  <a:spLocks noChangeShapeType="1"/>
                </p:cNvSpPr>
                <p:nvPr/>
              </p:nvSpPr>
              <p:spPr bwMode="auto">
                <a:xfrm>
                  <a:off x="3357" y="262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0" name="Line 945"/>
                <p:cNvSpPr>
                  <a:spLocks noChangeShapeType="1"/>
                </p:cNvSpPr>
                <p:nvPr/>
              </p:nvSpPr>
              <p:spPr bwMode="auto">
                <a:xfrm>
                  <a:off x="3357" y="2661"/>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1" name="Line 946"/>
                <p:cNvSpPr>
                  <a:spLocks noChangeShapeType="1"/>
                </p:cNvSpPr>
                <p:nvPr/>
              </p:nvSpPr>
              <p:spPr bwMode="auto">
                <a:xfrm>
                  <a:off x="3325" y="128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2" name="Line 947"/>
                <p:cNvSpPr>
                  <a:spLocks noChangeShapeType="1"/>
                </p:cNvSpPr>
                <p:nvPr/>
              </p:nvSpPr>
              <p:spPr bwMode="auto">
                <a:xfrm>
                  <a:off x="3325" y="1311"/>
                  <a:ext cx="1" cy="1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3" name="Line 948"/>
                <p:cNvSpPr>
                  <a:spLocks noChangeShapeType="1"/>
                </p:cNvSpPr>
                <p:nvPr/>
              </p:nvSpPr>
              <p:spPr bwMode="auto">
                <a:xfrm>
                  <a:off x="3325" y="1522"/>
                  <a:ext cx="1" cy="3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4" name="Line 949"/>
                <p:cNvSpPr>
                  <a:spLocks noChangeShapeType="1"/>
                </p:cNvSpPr>
                <p:nvPr/>
              </p:nvSpPr>
              <p:spPr bwMode="auto">
                <a:xfrm>
                  <a:off x="3325" y="184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5" name="Line 950"/>
                <p:cNvSpPr>
                  <a:spLocks noChangeShapeType="1"/>
                </p:cNvSpPr>
                <p:nvPr/>
              </p:nvSpPr>
              <p:spPr bwMode="auto">
                <a:xfrm>
                  <a:off x="3325" y="1912"/>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6" name="Line 951"/>
                <p:cNvSpPr>
                  <a:spLocks noChangeShapeType="1"/>
                </p:cNvSpPr>
                <p:nvPr/>
              </p:nvSpPr>
              <p:spPr bwMode="auto">
                <a:xfrm>
                  <a:off x="3325" y="2138"/>
                  <a:ext cx="1" cy="2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7" name="Line 952"/>
                <p:cNvSpPr>
                  <a:spLocks noChangeShapeType="1"/>
                </p:cNvSpPr>
                <p:nvPr/>
              </p:nvSpPr>
              <p:spPr bwMode="auto">
                <a:xfrm>
                  <a:off x="3325" y="238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8" name="Line 953"/>
                <p:cNvSpPr>
                  <a:spLocks noChangeShapeType="1"/>
                </p:cNvSpPr>
                <p:nvPr/>
              </p:nvSpPr>
              <p:spPr bwMode="auto">
                <a:xfrm>
                  <a:off x="3325" y="2489"/>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9" name="Line 954"/>
                <p:cNvSpPr>
                  <a:spLocks noChangeShapeType="1"/>
                </p:cNvSpPr>
                <p:nvPr/>
              </p:nvSpPr>
              <p:spPr bwMode="auto">
                <a:xfrm>
                  <a:off x="3325" y="2606"/>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0" name="Line 955"/>
                <p:cNvSpPr>
                  <a:spLocks noChangeShapeType="1"/>
                </p:cNvSpPr>
                <p:nvPr/>
              </p:nvSpPr>
              <p:spPr bwMode="auto">
                <a:xfrm>
                  <a:off x="3286" y="1365"/>
                  <a:ext cx="1" cy="1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1" name="Line 956"/>
                <p:cNvSpPr>
                  <a:spLocks noChangeShapeType="1"/>
                </p:cNvSpPr>
                <p:nvPr/>
              </p:nvSpPr>
              <p:spPr bwMode="auto">
                <a:xfrm>
                  <a:off x="3286" y="1537"/>
                  <a:ext cx="1" cy="4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2" name="Line 957"/>
                <p:cNvSpPr>
                  <a:spLocks noChangeShapeType="1"/>
                </p:cNvSpPr>
                <p:nvPr/>
              </p:nvSpPr>
              <p:spPr bwMode="auto">
                <a:xfrm>
                  <a:off x="3286" y="2021"/>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3" name="Line 958"/>
                <p:cNvSpPr>
                  <a:spLocks noChangeShapeType="1"/>
                </p:cNvSpPr>
                <p:nvPr/>
              </p:nvSpPr>
              <p:spPr bwMode="auto">
                <a:xfrm>
                  <a:off x="3286" y="2130"/>
                  <a:ext cx="1" cy="25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4" name="Line 959"/>
                <p:cNvSpPr>
                  <a:spLocks noChangeShapeType="1"/>
                </p:cNvSpPr>
                <p:nvPr/>
              </p:nvSpPr>
              <p:spPr bwMode="auto">
                <a:xfrm>
                  <a:off x="3286" y="2466"/>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5" name="Line 960"/>
                <p:cNvSpPr>
                  <a:spLocks noChangeShapeType="1"/>
                </p:cNvSpPr>
                <p:nvPr/>
              </p:nvSpPr>
              <p:spPr bwMode="auto">
                <a:xfrm>
                  <a:off x="3286" y="2512"/>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6" name="Line 961"/>
                <p:cNvSpPr>
                  <a:spLocks noChangeShapeType="1"/>
                </p:cNvSpPr>
                <p:nvPr/>
              </p:nvSpPr>
              <p:spPr bwMode="auto">
                <a:xfrm>
                  <a:off x="3286" y="264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7" name="Line 962"/>
                <p:cNvSpPr>
                  <a:spLocks noChangeShapeType="1"/>
                </p:cNvSpPr>
                <p:nvPr/>
              </p:nvSpPr>
              <p:spPr bwMode="auto">
                <a:xfrm>
                  <a:off x="3247" y="1420"/>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8" name="Line 963"/>
                <p:cNvSpPr>
                  <a:spLocks noChangeShapeType="1"/>
                </p:cNvSpPr>
                <p:nvPr/>
              </p:nvSpPr>
              <p:spPr bwMode="auto">
                <a:xfrm>
                  <a:off x="3247" y="153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9" name="Line 964"/>
                <p:cNvSpPr>
                  <a:spLocks noChangeShapeType="1"/>
                </p:cNvSpPr>
                <p:nvPr/>
              </p:nvSpPr>
              <p:spPr bwMode="auto">
                <a:xfrm>
                  <a:off x="3247" y="1576"/>
                  <a:ext cx="1" cy="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0" name="Line 965"/>
                <p:cNvSpPr>
                  <a:spLocks noChangeShapeType="1"/>
                </p:cNvSpPr>
                <p:nvPr/>
              </p:nvSpPr>
              <p:spPr bwMode="auto">
                <a:xfrm>
                  <a:off x="3247" y="1990"/>
                  <a:ext cx="1" cy="6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1" name="Line 966"/>
                <p:cNvSpPr>
                  <a:spLocks noChangeShapeType="1"/>
                </p:cNvSpPr>
                <p:nvPr/>
              </p:nvSpPr>
              <p:spPr bwMode="auto">
                <a:xfrm>
                  <a:off x="3208" y="1459"/>
                  <a:ext cx="1" cy="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2" name="Line 967"/>
                <p:cNvSpPr>
                  <a:spLocks noChangeShapeType="1"/>
                </p:cNvSpPr>
                <p:nvPr/>
              </p:nvSpPr>
              <p:spPr bwMode="auto">
                <a:xfrm>
                  <a:off x="3208" y="1537"/>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3" name="Line 968"/>
                <p:cNvSpPr>
                  <a:spLocks noChangeShapeType="1"/>
                </p:cNvSpPr>
                <p:nvPr/>
              </p:nvSpPr>
              <p:spPr bwMode="auto">
                <a:xfrm>
                  <a:off x="3208" y="1568"/>
                  <a:ext cx="1" cy="10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4" name="Line 969"/>
                <p:cNvSpPr>
                  <a:spLocks noChangeShapeType="1"/>
                </p:cNvSpPr>
                <p:nvPr/>
              </p:nvSpPr>
              <p:spPr bwMode="auto">
                <a:xfrm>
                  <a:off x="3169" y="139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5" name="Line 970"/>
                <p:cNvSpPr>
                  <a:spLocks noChangeShapeType="1"/>
                </p:cNvSpPr>
                <p:nvPr/>
              </p:nvSpPr>
              <p:spPr bwMode="auto">
                <a:xfrm>
                  <a:off x="3169" y="1584"/>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6" name="Line 971"/>
                <p:cNvSpPr>
                  <a:spLocks noChangeShapeType="1"/>
                </p:cNvSpPr>
                <p:nvPr/>
              </p:nvSpPr>
              <p:spPr bwMode="auto">
                <a:xfrm>
                  <a:off x="3138" y="1163"/>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7" name="Line 972"/>
                <p:cNvSpPr>
                  <a:spLocks noChangeShapeType="1"/>
                </p:cNvSpPr>
                <p:nvPr/>
              </p:nvSpPr>
              <p:spPr bwMode="auto">
                <a:xfrm>
                  <a:off x="3138" y="1280"/>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8" name="Line 973"/>
                <p:cNvSpPr>
                  <a:spLocks noChangeShapeType="1"/>
                </p:cNvSpPr>
                <p:nvPr/>
              </p:nvSpPr>
              <p:spPr bwMode="auto">
                <a:xfrm>
                  <a:off x="3138" y="1373"/>
                  <a:ext cx="1" cy="1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9" name="Line 974"/>
                <p:cNvSpPr>
                  <a:spLocks noChangeShapeType="1"/>
                </p:cNvSpPr>
                <p:nvPr/>
              </p:nvSpPr>
              <p:spPr bwMode="auto">
                <a:xfrm>
                  <a:off x="3138" y="1553"/>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0" name="Line 975"/>
                <p:cNvSpPr>
                  <a:spLocks noChangeShapeType="1"/>
                </p:cNvSpPr>
                <p:nvPr/>
              </p:nvSpPr>
              <p:spPr bwMode="auto">
                <a:xfrm>
                  <a:off x="3138" y="1740"/>
                  <a:ext cx="1" cy="7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1" name="Line 976"/>
                <p:cNvSpPr>
                  <a:spLocks noChangeShapeType="1"/>
                </p:cNvSpPr>
                <p:nvPr/>
              </p:nvSpPr>
              <p:spPr bwMode="auto">
                <a:xfrm>
                  <a:off x="3138" y="2692"/>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2" name="Line 977"/>
                <p:cNvSpPr>
                  <a:spLocks noChangeShapeType="1"/>
                </p:cNvSpPr>
                <p:nvPr/>
              </p:nvSpPr>
              <p:spPr bwMode="auto">
                <a:xfrm>
                  <a:off x="3099" y="1131"/>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3" name="Line 978"/>
                <p:cNvSpPr>
                  <a:spLocks noChangeShapeType="1"/>
                </p:cNvSpPr>
                <p:nvPr/>
              </p:nvSpPr>
              <p:spPr bwMode="auto">
                <a:xfrm>
                  <a:off x="3099" y="117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4" name="Line 979"/>
                <p:cNvSpPr>
                  <a:spLocks noChangeShapeType="1"/>
                </p:cNvSpPr>
                <p:nvPr/>
              </p:nvSpPr>
              <p:spPr bwMode="auto">
                <a:xfrm>
                  <a:off x="3099" y="1209"/>
                  <a:ext cx="1" cy="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5" name="Line 980"/>
                <p:cNvSpPr>
                  <a:spLocks noChangeShapeType="1"/>
                </p:cNvSpPr>
                <p:nvPr/>
              </p:nvSpPr>
              <p:spPr bwMode="auto">
                <a:xfrm>
                  <a:off x="3099" y="1373"/>
                  <a:ext cx="1" cy="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6" name="Line 981"/>
                <p:cNvSpPr>
                  <a:spLocks noChangeShapeType="1"/>
                </p:cNvSpPr>
                <p:nvPr/>
              </p:nvSpPr>
              <p:spPr bwMode="auto">
                <a:xfrm>
                  <a:off x="3099" y="1483"/>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7" name="Line 982"/>
                <p:cNvSpPr>
                  <a:spLocks noChangeShapeType="1"/>
                </p:cNvSpPr>
                <p:nvPr/>
              </p:nvSpPr>
              <p:spPr bwMode="auto">
                <a:xfrm>
                  <a:off x="3099" y="1771"/>
                  <a:ext cx="1" cy="7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8" name="Line 983"/>
                <p:cNvSpPr>
                  <a:spLocks noChangeShapeType="1"/>
                </p:cNvSpPr>
                <p:nvPr/>
              </p:nvSpPr>
              <p:spPr bwMode="auto">
                <a:xfrm>
                  <a:off x="3099" y="2505"/>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9" name="Line 984"/>
                <p:cNvSpPr>
                  <a:spLocks noChangeShapeType="1"/>
                </p:cNvSpPr>
                <p:nvPr/>
              </p:nvSpPr>
              <p:spPr bwMode="auto">
                <a:xfrm>
                  <a:off x="3099" y="255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0" name="Line 985"/>
                <p:cNvSpPr>
                  <a:spLocks noChangeShapeType="1"/>
                </p:cNvSpPr>
                <p:nvPr/>
              </p:nvSpPr>
              <p:spPr bwMode="auto">
                <a:xfrm>
                  <a:off x="3099" y="2661"/>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1" name="Line 986"/>
                <p:cNvSpPr>
                  <a:spLocks noChangeShapeType="1"/>
                </p:cNvSpPr>
                <p:nvPr/>
              </p:nvSpPr>
              <p:spPr bwMode="auto">
                <a:xfrm>
                  <a:off x="3099" y="3020"/>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2" name="Line 987"/>
                <p:cNvSpPr>
                  <a:spLocks noChangeShapeType="1"/>
                </p:cNvSpPr>
                <p:nvPr/>
              </p:nvSpPr>
              <p:spPr bwMode="auto">
                <a:xfrm>
                  <a:off x="3060" y="120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3" name="Line 988"/>
                <p:cNvSpPr>
                  <a:spLocks noChangeShapeType="1"/>
                </p:cNvSpPr>
                <p:nvPr/>
              </p:nvSpPr>
              <p:spPr bwMode="auto">
                <a:xfrm>
                  <a:off x="3060" y="1248"/>
                  <a:ext cx="1"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4" name="Line 989"/>
                <p:cNvSpPr>
                  <a:spLocks noChangeShapeType="1"/>
                </p:cNvSpPr>
                <p:nvPr/>
              </p:nvSpPr>
              <p:spPr bwMode="auto">
                <a:xfrm>
                  <a:off x="3060" y="1553"/>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5" name="Line 990"/>
                <p:cNvSpPr>
                  <a:spLocks noChangeShapeType="1"/>
                </p:cNvSpPr>
                <p:nvPr/>
              </p:nvSpPr>
              <p:spPr bwMode="auto">
                <a:xfrm>
                  <a:off x="3060" y="2497"/>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6" name="Line 991"/>
                <p:cNvSpPr>
                  <a:spLocks noChangeShapeType="1"/>
                </p:cNvSpPr>
                <p:nvPr/>
              </p:nvSpPr>
              <p:spPr bwMode="auto">
                <a:xfrm>
                  <a:off x="3060" y="2528"/>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7" name="Line 992"/>
                <p:cNvSpPr>
                  <a:spLocks noChangeShapeType="1"/>
                </p:cNvSpPr>
                <p:nvPr/>
              </p:nvSpPr>
              <p:spPr bwMode="auto">
                <a:xfrm>
                  <a:off x="3060" y="257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8" name="Line 993"/>
                <p:cNvSpPr>
                  <a:spLocks noChangeShapeType="1"/>
                </p:cNvSpPr>
                <p:nvPr/>
              </p:nvSpPr>
              <p:spPr bwMode="auto">
                <a:xfrm>
                  <a:off x="3060" y="2606"/>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9" name="Line 994"/>
                <p:cNvSpPr>
                  <a:spLocks noChangeShapeType="1"/>
                </p:cNvSpPr>
                <p:nvPr/>
              </p:nvSpPr>
              <p:spPr bwMode="auto">
                <a:xfrm>
                  <a:off x="3060" y="2988"/>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0" name="Line 995"/>
                <p:cNvSpPr>
                  <a:spLocks noChangeShapeType="1"/>
                </p:cNvSpPr>
                <p:nvPr/>
              </p:nvSpPr>
              <p:spPr bwMode="auto">
                <a:xfrm>
                  <a:off x="3021" y="120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1" name="Line 996"/>
                <p:cNvSpPr>
                  <a:spLocks noChangeShapeType="1"/>
                </p:cNvSpPr>
                <p:nvPr/>
              </p:nvSpPr>
              <p:spPr bwMode="auto">
                <a:xfrm>
                  <a:off x="3021" y="124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2" name="Line 997"/>
                <p:cNvSpPr>
                  <a:spLocks noChangeShapeType="1"/>
                </p:cNvSpPr>
                <p:nvPr/>
              </p:nvSpPr>
              <p:spPr bwMode="auto">
                <a:xfrm>
                  <a:off x="3021" y="1451"/>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3" name="Line 998"/>
                <p:cNvSpPr>
                  <a:spLocks noChangeShapeType="1"/>
                </p:cNvSpPr>
                <p:nvPr/>
              </p:nvSpPr>
              <p:spPr bwMode="auto">
                <a:xfrm>
                  <a:off x="3021" y="1545"/>
                  <a:ext cx="1" cy="4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4" name="Line 999"/>
                <p:cNvSpPr>
                  <a:spLocks noChangeShapeType="1"/>
                </p:cNvSpPr>
                <p:nvPr/>
              </p:nvSpPr>
              <p:spPr bwMode="auto">
                <a:xfrm>
                  <a:off x="3021" y="2052"/>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5" name="Line 1000"/>
                <p:cNvSpPr>
                  <a:spLocks noChangeShapeType="1"/>
                </p:cNvSpPr>
                <p:nvPr/>
              </p:nvSpPr>
              <p:spPr bwMode="auto">
                <a:xfrm>
                  <a:off x="3021" y="2169"/>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6" name="Line 1001"/>
                <p:cNvSpPr>
                  <a:spLocks noChangeShapeType="1"/>
                </p:cNvSpPr>
                <p:nvPr/>
              </p:nvSpPr>
              <p:spPr bwMode="auto">
                <a:xfrm>
                  <a:off x="3021" y="2193"/>
                  <a:ext cx="1" cy="35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7" name="Line 1002"/>
                <p:cNvSpPr>
                  <a:spLocks noChangeShapeType="1"/>
                </p:cNvSpPr>
                <p:nvPr/>
              </p:nvSpPr>
              <p:spPr bwMode="auto">
                <a:xfrm>
                  <a:off x="3021" y="2551"/>
                  <a:ext cx="1" cy="2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8" name="Line 1003"/>
                <p:cNvSpPr>
                  <a:spLocks noChangeShapeType="1"/>
                </p:cNvSpPr>
                <p:nvPr/>
              </p:nvSpPr>
              <p:spPr bwMode="auto">
                <a:xfrm>
                  <a:off x="3021" y="2926"/>
                  <a:ext cx="1" cy="1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9" name="Line 1004"/>
                <p:cNvSpPr>
                  <a:spLocks noChangeShapeType="1"/>
                </p:cNvSpPr>
                <p:nvPr/>
              </p:nvSpPr>
              <p:spPr bwMode="auto">
                <a:xfrm>
                  <a:off x="3021" y="3191"/>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0" name="Line 1005"/>
                <p:cNvSpPr>
                  <a:spLocks noChangeShapeType="1"/>
                </p:cNvSpPr>
                <p:nvPr/>
              </p:nvSpPr>
              <p:spPr bwMode="auto">
                <a:xfrm>
                  <a:off x="2982" y="1178"/>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1" name="Line 1006"/>
                <p:cNvSpPr>
                  <a:spLocks noChangeShapeType="1"/>
                </p:cNvSpPr>
                <p:nvPr/>
              </p:nvSpPr>
              <p:spPr bwMode="auto">
                <a:xfrm>
                  <a:off x="2982" y="1256"/>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2" name="Line 1007"/>
                <p:cNvSpPr>
                  <a:spLocks noChangeShapeType="1"/>
                </p:cNvSpPr>
                <p:nvPr/>
              </p:nvSpPr>
              <p:spPr bwMode="auto">
                <a:xfrm>
                  <a:off x="2982" y="1420"/>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3" name="Line 1008"/>
                <p:cNvSpPr>
                  <a:spLocks noChangeShapeType="1"/>
                </p:cNvSpPr>
                <p:nvPr/>
              </p:nvSpPr>
              <p:spPr bwMode="auto">
                <a:xfrm>
                  <a:off x="2982" y="1568"/>
                  <a:ext cx="1" cy="4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4" name="Line 1009"/>
                <p:cNvSpPr>
                  <a:spLocks noChangeShapeType="1"/>
                </p:cNvSpPr>
                <p:nvPr/>
              </p:nvSpPr>
              <p:spPr bwMode="auto">
                <a:xfrm>
                  <a:off x="2982" y="2044"/>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5" name="Line 1010"/>
                <p:cNvSpPr>
                  <a:spLocks noChangeShapeType="1"/>
                </p:cNvSpPr>
                <p:nvPr/>
              </p:nvSpPr>
              <p:spPr bwMode="auto">
                <a:xfrm>
                  <a:off x="2982" y="2161"/>
                  <a:ext cx="1" cy="6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6" name="Line 1011"/>
                <p:cNvSpPr>
                  <a:spLocks noChangeShapeType="1"/>
                </p:cNvSpPr>
                <p:nvPr/>
              </p:nvSpPr>
              <p:spPr bwMode="auto">
                <a:xfrm>
                  <a:off x="2982" y="2840"/>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7" name="Line 1012"/>
                <p:cNvSpPr>
                  <a:spLocks noChangeShapeType="1"/>
                </p:cNvSpPr>
                <p:nvPr/>
              </p:nvSpPr>
              <p:spPr bwMode="auto">
                <a:xfrm>
                  <a:off x="2982" y="2949"/>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8" name="Line 1013"/>
                <p:cNvSpPr>
                  <a:spLocks noChangeShapeType="1"/>
                </p:cNvSpPr>
                <p:nvPr/>
              </p:nvSpPr>
              <p:spPr bwMode="auto">
                <a:xfrm>
                  <a:off x="2982" y="326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9" name="Line 1014"/>
                <p:cNvSpPr>
                  <a:spLocks noChangeShapeType="1"/>
                </p:cNvSpPr>
                <p:nvPr/>
              </p:nvSpPr>
              <p:spPr bwMode="auto">
                <a:xfrm>
                  <a:off x="2951" y="1209"/>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0" name="Line 1015"/>
                <p:cNvSpPr>
                  <a:spLocks noChangeShapeType="1"/>
                </p:cNvSpPr>
                <p:nvPr/>
              </p:nvSpPr>
              <p:spPr bwMode="auto">
                <a:xfrm>
                  <a:off x="2951" y="122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1" name="Line 1016"/>
                <p:cNvSpPr>
                  <a:spLocks noChangeShapeType="1"/>
                </p:cNvSpPr>
                <p:nvPr/>
              </p:nvSpPr>
              <p:spPr bwMode="auto">
                <a:xfrm>
                  <a:off x="2951" y="1241"/>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2" name="Line 1017"/>
                <p:cNvSpPr>
                  <a:spLocks noChangeShapeType="1"/>
                </p:cNvSpPr>
                <p:nvPr/>
              </p:nvSpPr>
              <p:spPr bwMode="auto">
                <a:xfrm>
                  <a:off x="2951" y="1280"/>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3" name="Line 1018"/>
                <p:cNvSpPr>
                  <a:spLocks noChangeShapeType="1"/>
                </p:cNvSpPr>
                <p:nvPr/>
              </p:nvSpPr>
              <p:spPr bwMode="auto">
                <a:xfrm>
                  <a:off x="2951" y="1334"/>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4" name="Line 1019"/>
                <p:cNvSpPr>
                  <a:spLocks noChangeShapeType="1"/>
                </p:cNvSpPr>
                <p:nvPr/>
              </p:nvSpPr>
              <p:spPr bwMode="auto">
                <a:xfrm>
                  <a:off x="2951" y="1451"/>
                  <a:ext cx="1" cy="5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5" name="Line 1020"/>
                <p:cNvSpPr>
                  <a:spLocks noChangeShapeType="1"/>
                </p:cNvSpPr>
                <p:nvPr/>
              </p:nvSpPr>
              <p:spPr bwMode="auto">
                <a:xfrm>
                  <a:off x="2951" y="2021"/>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6" name="Line 1021"/>
                <p:cNvSpPr>
                  <a:spLocks noChangeShapeType="1"/>
                </p:cNvSpPr>
                <p:nvPr/>
              </p:nvSpPr>
              <p:spPr bwMode="auto">
                <a:xfrm>
                  <a:off x="2951" y="2169"/>
                  <a:ext cx="1" cy="7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7" name="Line 1022"/>
                <p:cNvSpPr>
                  <a:spLocks noChangeShapeType="1"/>
                </p:cNvSpPr>
                <p:nvPr/>
              </p:nvSpPr>
              <p:spPr bwMode="auto">
                <a:xfrm>
                  <a:off x="2951" y="2934"/>
                  <a:ext cx="1" cy="3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8" name="Line 1023"/>
                <p:cNvSpPr>
                  <a:spLocks noChangeShapeType="1"/>
                </p:cNvSpPr>
                <p:nvPr/>
              </p:nvSpPr>
              <p:spPr bwMode="auto">
                <a:xfrm>
                  <a:off x="2912" y="1186"/>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9" name="Line 1024"/>
                <p:cNvSpPr>
                  <a:spLocks noChangeShapeType="1"/>
                </p:cNvSpPr>
                <p:nvPr/>
              </p:nvSpPr>
              <p:spPr bwMode="auto">
                <a:xfrm>
                  <a:off x="2912" y="127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0" name="Line 1025"/>
                <p:cNvSpPr>
                  <a:spLocks noChangeShapeType="1"/>
                </p:cNvSpPr>
                <p:nvPr/>
              </p:nvSpPr>
              <p:spPr bwMode="auto">
                <a:xfrm>
                  <a:off x="2912" y="146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1" name="Line 1026"/>
                <p:cNvSpPr>
                  <a:spLocks noChangeShapeType="1"/>
                </p:cNvSpPr>
                <p:nvPr/>
              </p:nvSpPr>
              <p:spPr bwMode="auto">
                <a:xfrm>
                  <a:off x="2912" y="1475"/>
                  <a:ext cx="1" cy="5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2" name="Line 1027"/>
                <p:cNvSpPr>
                  <a:spLocks noChangeShapeType="1"/>
                </p:cNvSpPr>
                <p:nvPr/>
              </p:nvSpPr>
              <p:spPr bwMode="auto">
                <a:xfrm>
                  <a:off x="2912" y="2193"/>
                  <a:ext cx="1" cy="11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3" name="Line 1028"/>
                <p:cNvSpPr>
                  <a:spLocks noChangeShapeType="1"/>
                </p:cNvSpPr>
                <p:nvPr/>
              </p:nvSpPr>
              <p:spPr bwMode="auto">
                <a:xfrm>
                  <a:off x="2873" y="1202"/>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4" name="Line 1029"/>
                <p:cNvSpPr>
                  <a:spLocks noChangeShapeType="1"/>
                </p:cNvSpPr>
                <p:nvPr/>
              </p:nvSpPr>
              <p:spPr bwMode="auto">
                <a:xfrm>
                  <a:off x="2873" y="1217"/>
                  <a:ext cx="1" cy="2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5" name="Line 1030"/>
                <p:cNvSpPr>
                  <a:spLocks noChangeShapeType="1"/>
                </p:cNvSpPr>
                <p:nvPr/>
              </p:nvSpPr>
              <p:spPr bwMode="auto">
                <a:xfrm>
                  <a:off x="2873" y="1459"/>
                  <a:ext cx="1" cy="5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6" name="Line 1031"/>
                <p:cNvSpPr>
                  <a:spLocks noChangeShapeType="1"/>
                </p:cNvSpPr>
                <p:nvPr/>
              </p:nvSpPr>
              <p:spPr bwMode="auto">
                <a:xfrm>
                  <a:off x="2873" y="2208"/>
                  <a:ext cx="1" cy="11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7" name="Line 1032"/>
                <p:cNvSpPr>
                  <a:spLocks noChangeShapeType="1"/>
                </p:cNvSpPr>
                <p:nvPr/>
              </p:nvSpPr>
              <p:spPr bwMode="auto">
                <a:xfrm>
                  <a:off x="2834" y="1311"/>
                  <a:ext cx="1" cy="1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8" name="Line 1033"/>
                <p:cNvSpPr>
                  <a:spLocks noChangeShapeType="1"/>
                </p:cNvSpPr>
                <p:nvPr/>
              </p:nvSpPr>
              <p:spPr bwMode="auto">
                <a:xfrm>
                  <a:off x="2834" y="1444"/>
                  <a:ext cx="1" cy="5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9" name="Line 1034"/>
                <p:cNvSpPr>
                  <a:spLocks noChangeShapeType="1"/>
                </p:cNvSpPr>
                <p:nvPr/>
              </p:nvSpPr>
              <p:spPr bwMode="auto">
                <a:xfrm>
                  <a:off x="2834" y="2239"/>
                  <a:ext cx="1" cy="1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0" name="Line 1035"/>
                <p:cNvSpPr>
                  <a:spLocks noChangeShapeType="1"/>
                </p:cNvSpPr>
                <p:nvPr/>
              </p:nvSpPr>
              <p:spPr bwMode="auto">
                <a:xfrm>
                  <a:off x="2795" y="1311"/>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1" name="Line 1036"/>
                <p:cNvSpPr>
                  <a:spLocks noChangeShapeType="1"/>
                </p:cNvSpPr>
                <p:nvPr/>
              </p:nvSpPr>
              <p:spPr bwMode="auto">
                <a:xfrm>
                  <a:off x="2795" y="1334"/>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2" name="Line 1037"/>
                <p:cNvSpPr>
                  <a:spLocks noChangeShapeType="1"/>
                </p:cNvSpPr>
                <p:nvPr/>
              </p:nvSpPr>
              <p:spPr bwMode="auto">
                <a:xfrm>
                  <a:off x="2795" y="1467"/>
                  <a:ext cx="1" cy="5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3" name="Line 1038"/>
                <p:cNvSpPr>
                  <a:spLocks noChangeShapeType="1"/>
                </p:cNvSpPr>
                <p:nvPr/>
              </p:nvSpPr>
              <p:spPr bwMode="auto">
                <a:xfrm>
                  <a:off x="2795" y="2216"/>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4" name="Line 1039"/>
                <p:cNvSpPr>
                  <a:spLocks noChangeShapeType="1"/>
                </p:cNvSpPr>
                <p:nvPr/>
              </p:nvSpPr>
              <p:spPr bwMode="auto">
                <a:xfrm>
                  <a:off x="2795" y="3215"/>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5" name="Line 1040"/>
                <p:cNvSpPr>
                  <a:spLocks noChangeShapeType="1"/>
                </p:cNvSpPr>
                <p:nvPr/>
              </p:nvSpPr>
              <p:spPr bwMode="auto">
                <a:xfrm>
                  <a:off x="2795" y="3301"/>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6" name="Line 1041"/>
                <p:cNvSpPr>
                  <a:spLocks noChangeShapeType="1"/>
                </p:cNvSpPr>
                <p:nvPr/>
              </p:nvSpPr>
              <p:spPr bwMode="auto">
                <a:xfrm>
                  <a:off x="2763" y="1326"/>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7" name="Line 1042"/>
                <p:cNvSpPr>
                  <a:spLocks noChangeShapeType="1"/>
                </p:cNvSpPr>
                <p:nvPr/>
              </p:nvSpPr>
              <p:spPr bwMode="auto">
                <a:xfrm>
                  <a:off x="2763" y="1506"/>
                  <a:ext cx="1" cy="5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8" name="Line 1043"/>
                <p:cNvSpPr>
                  <a:spLocks noChangeShapeType="1"/>
                </p:cNvSpPr>
                <p:nvPr/>
              </p:nvSpPr>
              <p:spPr bwMode="auto">
                <a:xfrm>
                  <a:off x="2763" y="2193"/>
                  <a:ext cx="1" cy="9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9" name="Line 1044"/>
                <p:cNvSpPr>
                  <a:spLocks noChangeShapeType="1"/>
                </p:cNvSpPr>
                <p:nvPr/>
              </p:nvSpPr>
              <p:spPr bwMode="auto">
                <a:xfrm>
                  <a:off x="2763" y="319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0" name="Line 1045"/>
                <p:cNvSpPr>
                  <a:spLocks noChangeShapeType="1"/>
                </p:cNvSpPr>
                <p:nvPr/>
              </p:nvSpPr>
              <p:spPr bwMode="auto">
                <a:xfrm>
                  <a:off x="2763" y="3246"/>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1" name="Line 1046"/>
                <p:cNvSpPr>
                  <a:spLocks noChangeShapeType="1"/>
                </p:cNvSpPr>
                <p:nvPr/>
              </p:nvSpPr>
              <p:spPr bwMode="auto">
                <a:xfrm>
                  <a:off x="2763" y="326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2" name="Line 1047"/>
                <p:cNvSpPr>
                  <a:spLocks noChangeShapeType="1"/>
                </p:cNvSpPr>
                <p:nvPr/>
              </p:nvSpPr>
              <p:spPr bwMode="auto">
                <a:xfrm>
                  <a:off x="2724" y="1490"/>
                  <a:ext cx="1" cy="4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3" name="Line 1048"/>
                <p:cNvSpPr>
                  <a:spLocks noChangeShapeType="1"/>
                </p:cNvSpPr>
                <p:nvPr/>
              </p:nvSpPr>
              <p:spPr bwMode="auto">
                <a:xfrm>
                  <a:off x="2724" y="202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4" name="Line 1049"/>
                <p:cNvSpPr>
                  <a:spLocks noChangeShapeType="1"/>
                </p:cNvSpPr>
                <p:nvPr/>
              </p:nvSpPr>
              <p:spPr bwMode="auto">
                <a:xfrm>
                  <a:off x="2724" y="2200"/>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5" name="Line 1050"/>
                <p:cNvSpPr>
                  <a:spLocks noChangeShapeType="1"/>
                </p:cNvSpPr>
                <p:nvPr/>
              </p:nvSpPr>
              <p:spPr bwMode="auto">
                <a:xfrm>
                  <a:off x="2724" y="3223"/>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6" name="Line 1051"/>
                <p:cNvSpPr>
                  <a:spLocks noChangeShapeType="1"/>
                </p:cNvSpPr>
                <p:nvPr/>
              </p:nvSpPr>
              <p:spPr bwMode="auto">
                <a:xfrm>
                  <a:off x="2685" y="1522"/>
                  <a:ext cx="1" cy="4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7" name="Line 1052"/>
                <p:cNvSpPr>
                  <a:spLocks noChangeShapeType="1"/>
                </p:cNvSpPr>
                <p:nvPr/>
              </p:nvSpPr>
              <p:spPr bwMode="auto">
                <a:xfrm>
                  <a:off x="2685" y="1966"/>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8" name="Line 1053"/>
                <p:cNvSpPr>
                  <a:spLocks noChangeShapeType="1"/>
                </p:cNvSpPr>
                <p:nvPr/>
              </p:nvSpPr>
              <p:spPr bwMode="auto">
                <a:xfrm>
                  <a:off x="2685" y="2200"/>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9" name="Line 1054"/>
                <p:cNvSpPr>
                  <a:spLocks noChangeShapeType="1"/>
                </p:cNvSpPr>
                <p:nvPr/>
              </p:nvSpPr>
              <p:spPr bwMode="auto">
                <a:xfrm>
                  <a:off x="2685" y="2263"/>
                  <a:ext cx="1" cy="87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0" name="Line 1055"/>
                <p:cNvSpPr>
                  <a:spLocks noChangeShapeType="1"/>
                </p:cNvSpPr>
                <p:nvPr/>
              </p:nvSpPr>
              <p:spPr bwMode="auto">
                <a:xfrm>
                  <a:off x="2685" y="3293"/>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1" name="Line 1056"/>
                <p:cNvSpPr>
                  <a:spLocks noChangeShapeType="1"/>
                </p:cNvSpPr>
                <p:nvPr/>
              </p:nvSpPr>
              <p:spPr bwMode="auto">
                <a:xfrm>
                  <a:off x="2646" y="1436"/>
                  <a:ext cx="1" cy="1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2" name="Line 1057"/>
                <p:cNvSpPr>
                  <a:spLocks noChangeShapeType="1"/>
                </p:cNvSpPr>
                <p:nvPr/>
              </p:nvSpPr>
              <p:spPr bwMode="auto">
                <a:xfrm>
                  <a:off x="2646" y="1693"/>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3" name="Line 1058"/>
                <p:cNvSpPr>
                  <a:spLocks noChangeShapeType="1"/>
                </p:cNvSpPr>
                <p:nvPr/>
              </p:nvSpPr>
              <p:spPr bwMode="auto">
                <a:xfrm>
                  <a:off x="2646" y="1732"/>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4" name="Line 1059"/>
                <p:cNvSpPr>
                  <a:spLocks noChangeShapeType="1"/>
                </p:cNvSpPr>
                <p:nvPr/>
              </p:nvSpPr>
              <p:spPr bwMode="auto">
                <a:xfrm>
                  <a:off x="2646" y="2294"/>
                  <a:ext cx="1" cy="7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5" name="Line 1060"/>
                <p:cNvSpPr>
                  <a:spLocks noChangeShapeType="1"/>
                </p:cNvSpPr>
                <p:nvPr/>
              </p:nvSpPr>
              <p:spPr bwMode="auto">
                <a:xfrm>
                  <a:off x="2607" y="1459"/>
                  <a:ext cx="1" cy="1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6" name="Line 1061"/>
                <p:cNvSpPr>
                  <a:spLocks noChangeShapeType="1"/>
                </p:cNvSpPr>
                <p:nvPr/>
              </p:nvSpPr>
              <p:spPr bwMode="auto">
                <a:xfrm>
                  <a:off x="2607" y="1787"/>
                  <a:ext cx="1" cy="2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7" name="Line 1062"/>
                <p:cNvSpPr>
                  <a:spLocks noChangeShapeType="1"/>
                </p:cNvSpPr>
                <p:nvPr/>
              </p:nvSpPr>
              <p:spPr bwMode="auto">
                <a:xfrm>
                  <a:off x="2607" y="2255"/>
                  <a:ext cx="1" cy="8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8" name="Line 1063"/>
                <p:cNvSpPr>
                  <a:spLocks noChangeShapeType="1"/>
                </p:cNvSpPr>
                <p:nvPr/>
              </p:nvSpPr>
              <p:spPr bwMode="auto">
                <a:xfrm>
                  <a:off x="2576" y="1802"/>
                  <a:ext cx="1" cy="2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9" name="Line 1064"/>
                <p:cNvSpPr>
                  <a:spLocks noChangeShapeType="1"/>
                </p:cNvSpPr>
                <p:nvPr/>
              </p:nvSpPr>
              <p:spPr bwMode="auto">
                <a:xfrm>
                  <a:off x="2576" y="2200"/>
                  <a:ext cx="1" cy="86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0" name="Line 1065"/>
                <p:cNvSpPr>
                  <a:spLocks noChangeShapeType="1"/>
                </p:cNvSpPr>
                <p:nvPr/>
              </p:nvSpPr>
              <p:spPr bwMode="auto">
                <a:xfrm>
                  <a:off x="2537" y="1919"/>
                  <a:ext cx="1" cy="1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1" name="Line 1066"/>
                <p:cNvSpPr>
                  <a:spLocks noChangeShapeType="1"/>
                </p:cNvSpPr>
                <p:nvPr/>
              </p:nvSpPr>
              <p:spPr bwMode="auto">
                <a:xfrm>
                  <a:off x="2537" y="2099"/>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2" name="Line 1067"/>
                <p:cNvSpPr>
                  <a:spLocks noChangeShapeType="1"/>
                </p:cNvSpPr>
                <p:nvPr/>
              </p:nvSpPr>
              <p:spPr bwMode="auto">
                <a:xfrm>
                  <a:off x="2537" y="2185"/>
                  <a:ext cx="1" cy="4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3" name="Line 1068"/>
                <p:cNvSpPr>
                  <a:spLocks noChangeShapeType="1"/>
                </p:cNvSpPr>
                <p:nvPr/>
              </p:nvSpPr>
              <p:spPr bwMode="auto">
                <a:xfrm>
                  <a:off x="2537" y="2661"/>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4" name="Line 1069"/>
                <p:cNvSpPr>
                  <a:spLocks noChangeShapeType="1"/>
                </p:cNvSpPr>
                <p:nvPr/>
              </p:nvSpPr>
              <p:spPr bwMode="auto">
                <a:xfrm>
                  <a:off x="2537" y="2754"/>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5" name="Line 1070"/>
                <p:cNvSpPr>
                  <a:spLocks noChangeShapeType="1"/>
                </p:cNvSpPr>
                <p:nvPr/>
              </p:nvSpPr>
              <p:spPr bwMode="auto">
                <a:xfrm>
                  <a:off x="2498" y="1951"/>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6" name="Line 1071"/>
                <p:cNvSpPr>
                  <a:spLocks noChangeShapeType="1"/>
                </p:cNvSpPr>
                <p:nvPr/>
              </p:nvSpPr>
              <p:spPr bwMode="auto">
                <a:xfrm>
                  <a:off x="2498" y="2013"/>
                  <a:ext cx="1" cy="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7" name="Line 1072"/>
                <p:cNvSpPr>
                  <a:spLocks noChangeShapeType="1"/>
                </p:cNvSpPr>
                <p:nvPr/>
              </p:nvSpPr>
              <p:spPr bwMode="auto">
                <a:xfrm>
                  <a:off x="2498" y="2091"/>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8" name="Line 1073"/>
                <p:cNvSpPr>
                  <a:spLocks noChangeShapeType="1"/>
                </p:cNvSpPr>
                <p:nvPr/>
              </p:nvSpPr>
              <p:spPr bwMode="auto">
                <a:xfrm>
                  <a:off x="2498" y="2177"/>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9" name="Line 1074"/>
                <p:cNvSpPr>
                  <a:spLocks noChangeShapeType="1"/>
                </p:cNvSpPr>
                <p:nvPr/>
              </p:nvSpPr>
              <p:spPr bwMode="auto">
                <a:xfrm>
                  <a:off x="2498" y="2255"/>
                  <a:ext cx="1" cy="3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0" name="Line 1075"/>
                <p:cNvSpPr>
                  <a:spLocks noChangeShapeType="1"/>
                </p:cNvSpPr>
                <p:nvPr/>
              </p:nvSpPr>
              <p:spPr bwMode="auto">
                <a:xfrm>
                  <a:off x="2498" y="2692"/>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1" name="Line 1076"/>
                <p:cNvSpPr>
                  <a:spLocks noChangeShapeType="1"/>
                </p:cNvSpPr>
                <p:nvPr/>
              </p:nvSpPr>
              <p:spPr bwMode="auto">
                <a:xfrm>
                  <a:off x="2498" y="284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2" name="Line 1077"/>
                <p:cNvSpPr>
                  <a:spLocks noChangeShapeType="1"/>
                </p:cNvSpPr>
                <p:nvPr/>
              </p:nvSpPr>
              <p:spPr bwMode="auto">
                <a:xfrm>
                  <a:off x="2498" y="2871"/>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3" name="Line 1078"/>
                <p:cNvSpPr>
                  <a:spLocks noChangeShapeType="1"/>
                </p:cNvSpPr>
                <p:nvPr/>
              </p:nvSpPr>
              <p:spPr bwMode="auto">
                <a:xfrm>
                  <a:off x="2498" y="3012"/>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4" name="Line 1079"/>
                <p:cNvSpPr>
                  <a:spLocks noChangeShapeType="1"/>
                </p:cNvSpPr>
                <p:nvPr/>
              </p:nvSpPr>
              <p:spPr bwMode="auto">
                <a:xfrm>
                  <a:off x="2459" y="2177"/>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5" name="Line 1080"/>
                <p:cNvSpPr>
                  <a:spLocks noChangeShapeType="1"/>
                </p:cNvSpPr>
                <p:nvPr/>
              </p:nvSpPr>
              <p:spPr bwMode="auto">
                <a:xfrm>
                  <a:off x="2459" y="2286"/>
                  <a:ext cx="1" cy="38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6" name="Line 1081"/>
                <p:cNvSpPr>
                  <a:spLocks noChangeShapeType="1"/>
                </p:cNvSpPr>
                <p:nvPr/>
              </p:nvSpPr>
              <p:spPr bwMode="auto">
                <a:xfrm>
                  <a:off x="2459" y="2754"/>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7" name="Line 1082"/>
                <p:cNvSpPr>
                  <a:spLocks noChangeShapeType="1"/>
                </p:cNvSpPr>
                <p:nvPr/>
              </p:nvSpPr>
              <p:spPr bwMode="auto">
                <a:xfrm>
                  <a:off x="2459" y="2817"/>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8" name="Line 1083"/>
                <p:cNvSpPr>
                  <a:spLocks noChangeShapeType="1"/>
                </p:cNvSpPr>
                <p:nvPr/>
              </p:nvSpPr>
              <p:spPr bwMode="auto">
                <a:xfrm>
                  <a:off x="2459" y="288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9" name="Line 1084"/>
                <p:cNvSpPr>
                  <a:spLocks noChangeShapeType="1"/>
                </p:cNvSpPr>
                <p:nvPr/>
              </p:nvSpPr>
              <p:spPr bwMode="auto">
                <a:xfrm>
                  <a:off x="2459" y="3020"/>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0" name="Line 1085"/>
                <p:cNvSpPr>
                  <a:spLocks noChangeShapeType="1"/>
                </p:cNvSpPr>
                <p:nvPr/>
              </p:nvSpPr>
              <p:spPr bwMode="auto">
                <a:xfrm>
                  <a:off x="2420" y="2193"/>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1" name="Line 1086"/>
                <p:cNvSpPr>
                  <a:spLocks noChangeShapeType="1"/>
                </p:cNvSpPr>
                <p:nvPr/>
              </p:nvSpPr>
              <p:spPr bwMode="auto">
                <a:xfrm>
                  <a:off x="2420" y="2302"/>
                  <a:ext cx="1" cy="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2" name="Line 1087"/>
                <p:cNvSpPr>
                  <a:spLocks noChangeShapeType="1"/>
                </p:cNvSpPr>
                <p:nvPr/>
              </p:nvSpPr>
              <p:spPr bwMode="auto">
                <a:xfrm>
                  <a:off x="2420" y="2786"/>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3" name="Line 1088"/>
                <p:cNvSpPr>
                  <a:spLocks noChangeShapeType="1"/>
                </p:cNvSpPr>
                <p:nvPr/>
              </p:nvSpPr>
              <p:spPr bwMode="auto">
                <a:xfrm>
                  <a:off x="2389" y="2356"/>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4" name="Line 1089"/>
                <p:cNvSpPr>
                  <a:spLocks noChangeShapeType="1"/>
                </p:cNvSpPr>
                <p:nvPr/>
              </p:nvSpPr>
              <p:spPr bwMode="auto">
                <a:xfrm>
                  <a:off x="2389" y="2793"/>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5" name="Line 1090"/>
                <p:cNvSpPr>
                  <a:spLocks noChangeShapeType="1"/>
                </p:cNvSpPr>
                <p:nvPr/>
              </p:nvSpPr>
              <p:spPr bwMode="auto">
                <a:xfrm>
                  <a:off x="2350" y="2388"/>
                  <a:ext cx="1" cy="2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6" name="Line 1091"/>
                <p:cNvSpPr>
                  <a:spLocks noChangeShapeType="1"/>
                </p:cNvSpPr>
                <p:nvPr/>
              </p:nvSpPr>
              <p:spPr bwMode="auto">
                <a:xfrm>
                  <a:off x="2350" y="2661"/>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7" name="Line 1092"/>
                <p:cNvSpPr>
                  <a:spLocks noChangeShapeType="1"/>
                </p:cNvSpPr>
                <p:nvPr/>
              </p:nvSpPr>
              <p:spPr bwMode="auto">
                <a:xfrm>
                  <a:off x="2350" y="280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8" name="Line 1093"/>
                <p:cNvSpPr>
                  <a:spLocks noChangeShapeType="1"/>
                </p:cNvSpPr>
                <p:nvPr/>
              </p:nvSpPr>
              <p:spPr bwMode="auto">
                <a:xfrm>
                  <a:off x="2350" y="2864"/>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9" name="Line 1094"/>
                <p:cNvSpPr>
                  <a:spLocks noChangeShapeType="1"/>
                </p:cNvSpPr>
                <p:nvPr/>
              </p:nvSpPr>
              <p:spPr bwMode="auto">
                <a:xfrm>
                  <a:off x="2350" y="291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0" name="Line 1095"/>
                <p:cNvSpPr>
                  <a:spLocks noChangeShapeType="1"/>
                </p:cNvSpPr>
                <p:nvPr/>
              </p:nvSpPr>
              <p:spPr bwMode="auto">
                <a:xfrm>
                  <a:off x="2311" y="2411"/>
                  <a:ext cx="1" cy="20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1" name="Line 1096"/>
                <p:cNvSpPr>
                  <a:spLocks noChangeShapeType="1"/>
                </p:cNvSpPr>
                <p:nvPr/>
              </p:nvSpPr>
              <p:spPr bwMode="auto">
                <a:xfrm>
                  <a:off x="2311" y="2692"/>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822" name="Line 1097"/>
              <p:cNvSpPr>
                <a:spLocks noChangeShapeType="1"/>
              </p:cNvSpPr>
              <p:nvPr/>
            </p:nvSpPr>
            <p:spPr bwMode="auto">
              <a:xfrm>
                <a:off x="2272" y="2458"/>
                <a:ext cx="1" cy="1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3" name="Line 1098"/>
              <p:cNvSpPr>
                <a:spLocks noChangeShapeType="1"/>
              </p:cNvSpPr>
              <p:nvPr/>
            </p:nvSpPr>
            <p:spPr bwMode="auto">
              <a:xfrm>
                <a:off x="2272" y="2622"/>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4" name="Line 1099"/>
              <p:cNvSpPr>
                <a:spLocks noChangeShapeType="1"/>
              </p:cNvSpPr>
              <p:nvPr/>
            </p:nvSpPr>
            <p:spPr bwMode="auto">
              <a:xfrm>
                <a:off x="2272" y="2786"/>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5" name="Line 1100"/>
              <p:cNvSpPr>
                <a:spLocks noChangeShapeType="1"/>
              </p:cNvSpPr>
              <p:nvPr/>
            </p:nvSpPr>
            <p:spPr bwMode="auto">
              <a:xfrm>
                <a:off x="2233" y="2466"/>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6" name="Line 1101"/>
              <p:cNvSpPr>
                <a:spLocks noChangeShapeType="1"/>
              </p:cNvSpPr>
              <p:nvPr/>
            </p:nvSpPr>
            <p:spPr bwMode="auto">
              <a:xfrm>
                <a:off x="2233" y="2551"/>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7" name="Line 1102"/>
              <p:cNvSpPr>
                <a:spLocks noChangeShapeType="1"/>
              </p:cNvSpPr>
              <p:nvPr/>
            </p:nvSpPr>
            <p:spPr bwMode="auto">
              <a:xfrm>
                <a:off x="2201" y="2520"/>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8" name="Line 1103"/>
              <p:cNvSpPr>
                <a:spLocks noChangeShapeType="1"/>
              </p:cNvSpPr>
              <p:nvPr/>
            </p:nvSpPr>
            <p:spPr bwMode="auto">
              <a:xfrm>
                <a:off x="2201" y="2606"/>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9" name="Line 1104"/>
              <p:cNvSpPr>
                <a:spLocks noChangeShapeType="1"/>
              </p:cNvSpPr>
              <p:nvPr/>
            </p:nvSpPr>
            <p:spPr bwMode="auto">
              <a:xfrm>
                <a:off x="2201" y="270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0" name="Line 1105"/>
              <p:cNvSpPr>
                <a:spLocks noChangeShapeType="1"/>
              </p:cNvSpPr>
              <p:nvPr/>
            </p:nvSpPr>
            <p:spPr bwMode="auto">
              <a:xfrm>
                <a:off x="2162" y="2598"/>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1" name="Line 1106"/>
              <p:cNvSpPr>
                <a:spLocks noChangeShapeType="1"/>
              </p:cNvSpPr>
              <p:nvPr/>
            </p:nvSpPr>
            <p:spPr bwMode="auto">
              <a:xfrm>
                <a:off x="2123" y="2598"/>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2" name="Line 1107"/>
              <p:cNvSpPr>
                <a:spLocks noChangeShapeType="1"/>
              </p:cNvSpPr>
              <p:nvPr/>
            </p:nvSpPr>
            <p:spPr bwMode="auto">
              <a:xfrm>
                <a:off x="2084" y="2661"/>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3" name="Freeform 1108"/>
              <p:cNvSpPr>
                <a:spLocks/>
              </p:cNvSpPr>
              <p:nvPr/>
            </p:nvSpPr>
            <p:spPr bwMode="auto">
              <a:xfrm>
                <a:off x="3076" y="1623"/>
                <a:ext cx="93" cy="156"/>
              </a:xfrm>
              <a:custGeom>
                <a:avLst/>
                <a:gdLst>
                  <a:gd name="T0" fmla="*/ 0 w 93"/>
                  <a:gd name="T1" fmla="*/ 140 h 156"/>
                  <a:gd name="T2" fmla="*/ 15 w 93"/>
                  <a:gd name="T3" fmla="*/ 140 h 156"/>
                  <a:gd name="T4" fmla="*/ 23 w 93"/>
                  <a:gd name="T5" fmla="*/ 156 h 156"/>
                  <a:gd name="T6" fmla="*/ 31 w 93"/>
                  <a:gd name="T7" fmla="*/ 156 h 156"/>
                  <a:gd name="T8" fmla="*/ 46 w 93"/>
                  <a:gd name="T9" fmla="*/ 148 h 156"/>
                  <a:gd name="T10" fmla="*/ 46 w 93"/>
                  <a:gd name="T11" fmla="*/ 125 h 156"/>
                  <a:gd name="T12" fmla="*/ 62 w 93"/>
                  <a:gd name="T13" fmla="*/ 117 h 156"/>
                  <a:gd name="T14" fmla="*/ 70 w 93"/>
                  <a:gd name="T15" fmla="*/ 109 h 156"/>
                  <a:gd name="T16" fmla="*/ 70 w 93"/>
                  <a:gd name="T17" fmla="*/ 101 h 156"/>
                  <a:gd name="T18" fmla="*/ 70 w 93"/>
                  <a:gd name="T19" fmla="*/ 94 h 156"/>
                  <a:gd name="T20" fmla="*/ 70 w 93"/>
                  <a:gd name="T21" fmla="*/ 70 h 156"/>
                  <a:gd name="T22" fmla="*/ 78 w 93"/>
                  <a:gd name="T23" fmla="*/ 62 h 156"/>
                  <a:gd name="T24" fmla="*/ 86 w 93"/>
                  <a:gd name="T25" fmla="*/ 47 h 156"/>
                  <a:gd name="T26" fmla="*/ 86 w 93"/>
                  <a:gd name="T27" fmla="*/ 23 h 156"/>
                  <a:gd name="T28" fmla="*/ 93 w 93"/>
                  <a:gd name="T29" fmla="*/ 8 h 156"/>
                  <a:gd name="T30" fmla="*/ 86 w 93"/>
                  <a:gd name="T31" fmla="*/ 8 h 156"/>
                  <a:gd name="T32" fmla="*/ 78 w 93"/>
                  <a:gd name="T33" fmla="*/ 0 h 156"/>
                  <a:gd name="T34" fmla="*/ 70 w 93"/>
                  <a:gd name="T35" fmla="*/ 0 h 156"/>
                  <a:gd name="T36" fmla="*/ 54 w 93"/>
                  <a:gd name="T37" fmla="*/ 0 h 156"/>
                  <a:gd name="T38" fmla="*/ 54 w 93"/>
                  <a:gd name="T39" fmla="*/ 8 h 156"/>
                  <a:gd name="T40" fmla="*/ 54 w 93"/>
                  <a:gd name="T41" fmla="*/ 16 h 156"/>
                  <a:gd name="T42" fmla="*/ 54 w 93"/>
                  <a:gd name="T43" fmla="*/ 23 h 156"/>
                  <a:gd name="T44" fmla="*/ 54 w 93"/>
                  <a:gd name="T45" fmla="*/ 39 h 156"/>
                  <a:gd name="T46" fmla="*/ 31 w 93"/>
                  <a:gd name="T47" fmla="*/ 47 h 156"/>
                  <a:gd name="T48" fmla="*/ 7 w 93"/>
                  <a:gd name="T49" fmla="*/ 55 h 156"/>
                  <a:gd name="T50" fmla="*/ 7 w 93"/>
                  <a:gd name="T51" fmla="*/ 94 h 156"/>
                  <a:gd name="T52" fmla="*/ 7 w 93"/>
                  <a:gd name="T53" fmla="*/ 109 h 156"/>
                  <a:gd name="T54" fmla="*/ 0 w 93"/>
                  <a:gd name="T55" fmla="*/ 117 h 156"/>
                  <a:gd name="T56" fmla="*/ 0 w 93"/>
                  <a:gd name="T57" fmla="*/ 14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
                  <a:gd name="T88" fmla="*/ 0 h 156"/>
                  <a:gd name="T89" fmla="*/ 93 w 93"/>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 h="156">
                    <a:moveTo>
                      <a:pt x="0" y="140"/>
                    </a:moveTo>
                    <a:lnTo>
                      <a:pt x="15" y="140"/>
                    </a:lnTo>
                    <a:lnTo>
                      <a:pt x="23" y="156"/>
                    </a:lnTo>
                    <a:lnTo>
                      <a:pt x="31" y="156"/>
                    </a:lnTo>
                    <a:lnTo>
                      <a:pt x="46" y="148"/>
                    </a:lnTo>
                    <a:lnTo>
                      <a:pt x="46" y="125"/>
                    </a:lnTo>
                    <a:lnTo>
                      <a:pt x="62" y="117"/>
                    </a:lnTo>
                    <a:lnTo>
                      <a:pt x="70" y="109"/>
                    </a:lnTo>
                    <a:lnTo>
                      <a:pt x="70" y="101"/>
                    </a:lnTo>
                    <a:lnTo>
                      <a:pt x="70" y="94"/>
                    </a:lnTo>
                    <a:lnTo>
                      <a:pt x="70" y="70"/>
                    </a:lnTo>
                    <a:lnTo>
                      <a:pt x="78" y="62"/>
                    </a:lnTo>
                    <a:lnTo>
                      <a:pt x="86" y="47"/>
                    </a:lnTo>
                    <a:lnTo>
                      <a:pt x="86" y="23"/>
                    </a:lnTo>
                    <a:lnTo>
                      <a:pt x="93" y="8"/>
                    </a:lnTo>
                    <a:lnTo>
                      <a:pt x="86" y="8"/>
                    </a:lnTo>
                    <a:lnTo>
                      <a:pt x="78" y="0"/>
                    </a:lnTo>
                    <a:lnTo>
                      <a:pt x="70" y="0"/>
                    </a:lnTo>
                    <a:lnTo>
                      <a:pt x="54" y="0"/>
                    </a:lnTo>
                    <a:lnTo>
                      <a:pt x="54" y="8"/>
                    </a:lnTo>
                    <a:lnTo>
                      <a:pt x="54" y="16"/>
                    </a:lnTo>
                    <a:lnTo>
                      <a:pt x="54" y="23"/>
                    </a:lnTo>
                    <a:lnTo>
                      <a:pt x="54" y="39"/>
                    </a:lnTo>
                    <a:lnTo>
                      <a:pt x="31" y="47"/>
                    </a:lnTo>
                    <a:lnTo>
                      <a:pt x="7" y="55"/>
                    </a:lnTo>
                    <a:lnTo>
                      <a:pt x="7" y="94"/>
                    </a:lnTo>
                    <a:lnTo>
                      <a:pt x="7" y="109"/>
                    </a:lnTo>
                    <a:lnTo>
                      <a:pt x="0" y="117"/>
                    </a:lnTo>
                    <a:lnTo>
                      <a:pt x="0" y="1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4" name="Freeform 1109"/>
              <p:cNvSpPr>
                <a:spLocks/>
              </p:cNvSpPr>
              <p:nvPr/>
            </p:nvSpPr>
            <p:spPr bwMode="auto">
              <a:xfrm>
                <a:off x="2966" y="1428"/>
                <a:ext cx="164" cy="140"/>
              </a:xfrm>
              <a:custGeom>
                <a:avLst/>
                <a:gdLst>
                  <a:gd name="T0" fmla="*/ 164 w 164"/>
                  <a:gd name="T1" fmla="*/ 31 h 140"/>
                  <a:gd name="T2" fmla="*/ 156 w 164"/>
                  <a:gd name="T3" fmla="*/ 23 h 140"/>
                  <a:gd name="T4" fmla="*/ 149 w 164"/>
                  <a:gd name="T5" fmla="*/ 23 h 140"/>
                  <a:gd name="T6" fmla="*/ 133 w 164"/>
                  <a:gd name="T7" fmla="*/ 16 h 140"/>
                  <a:gd name="T8" fmla="*/ 133 w 164"/>
                  <a:gd name="T9" fmla="*/ 8 h 140"/>
                  <a:gd name="T10" fmla="*/ 125 w 164"/>
                  <a:gd name="T11" fmla="*/ 16 h 140"/>
                  <a:gd name="T12" fmla="*/ 110 w 164"/>
                  <a:gd name="T13" fmla="*/ 16 h 140"/>
                  <a:gd name="T14" fmla="*/ 110 w 164"/>
                  <a:gd name="T15" fmla="*/ 8 h 140"/>
                  <a:gd name="T16" fmla="*/ 102 w 164"/>
                  <a:gd name="T17" fmla="*/ 0 h 140"/>
                  <a:gd name="T18" fmla="*/ 94 w 164"/>
                  <a:gd name="T19" fmla="*/ 0 h 140"/>
                  <a:gd name="T20" fmla="*/ 86 w 164"/>
                  <a:gd name="T21" fmla="*/ 0 h 140"/>
                  <a:gd name="T22" fmla="*/ 71 w 164"/>
                  <a:gd name="T23" fmla="*/ 23 h 140"/>
                  <a:gd name="T24" fmla="*/ 63 w 164"/>
                  <a:gd name="T25" fmla="*/ 47 h 140"/>
                  <a:gd name="T26" fmla="*/ 47 w 164"/>
                  <a:gd name="T27" fmla="*/ 55 h 140"/>
                  <a:gd name="T28" fmla="*/ 47 w 164"/>
                  <a:gd name="T29" fmla="*/ 47 h 140"/>
                  <a:gd name="T30" fmla="*/ 39 w 164"/>
                  <a:gd name="T31" fmla="*/ 55 h 140"/>
                  <a:gd name="T32" fmla="*/ 24 w 164"/>
                  <a:gd name="T33" fmla="*/ 78 h 140"/>
                  <a:gd name="T34" fmla="*/ 0 w 164"/>
                  <a:gd name="T35" fmla="*/ 94 h 140"/>
                  <a:gd name="T36" fmla="*/ 8 w 164"/>
                  <a:gd name="T37" fmla="*/ 117 h 140"/>
                  <a:gd name="T38" fmla="*/ 16 w 164"/>
                  <a:gd name="T39" fmla="*/ 140 h 140"/>
                  <a:gd name="T40" fmla="*/ 39 w 164"/>
                  <a:gd name="T41" fmla="*/ 133 h 140"/>
                  <a:gd name="T42" fmla="*/ 55 w 164"/>
                  <a:gd name="T43" fmla="*/ 117 h 140"/>
                  <a:gd name="T44" fmla="*/ 78 w 164"/>
                  <a:gd name="T45" fmla="*/ 140 h 140"/>
                  <a:gd name="T46" fmla="*/ 102 w 164"/>
                  <a:gd name="T47" fmla="*/ 117 h 140"/>
                  <a:gd name="T48" fmla="*/ 117 w 164"/>
                  <a:gd name="T49" fmla="*/ 78 h 140"/>
                  <a:gd name="T50" fmla="*/ 117 w 164"/>
                  <a:gd name="T51" fmla="*/ 62 h 140"/>
                  <a:gd name="T52" fmla="*/ 141 w 164"/>
                  <a:gd name="T53" fmla="*/ 55 h 140"/>
                  <a:gd name="T54" fmla="*/ 156 w 164"/>
                  <a:gd name="T55" fmla="*/ 55 h 140"/>
                  <a:gd name="T56" fmla="*/ 156 w 164"/>
                  <a:gd name="T57" fmla="*/ 47 h 140"/>
                  <a:gd name="T58" fmla="*/ 164 w 164"/>
                  <a:gd name="T59" fmla="*/ 31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140"/>
                  <a:gd name="T92" fmla="*/ 164 w 164"/>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140">
                    <a:moveTo>
                      <a:pt x="164" y="31"/>
                    </a:moveTo>
                    <a:lnTo>
                      <a:pt x="156" y="23"/>
                    </a:lnTo>
                    <a:lnTo>
                      <a:pt x="149" y="23"/>
                    </a:lnTo>
                    <a:lnTo>
                      <a:pt x="133" y="16"/>
                    </a:lnTo>
                    <a:lnTo>
                      <a:pt x="133" y="8"/>
                    </a:lnTo>
                    <a:lnTo>
                      <a:pt x="125" y="16"/>
                    </a:lnTo>
                    <a:lnTo>
                      <a:pt x="110" y="16"/>
                    </a:lnTo>
                    <a:lnTo>
                      <a:pt x="110" y="8"/>
                    </a:lnTo>
                    <a:lnTo>
                      <a:pt x="102" y="0"/>
                    </a:lnTo>
                    <a:lnTo>
                      <a:pt x="94" y="0"/>
                    </a:lnTo>
                    <a:lnTo>
                      <a:pt x="86" y="0"/>
                    </a:lnTo>
                    <a:lnTo>
                      <a:pt x="71" y="23"/>
                    </a:lnTo>
                    <a:lnTo>
                      <a:pt x="63" y="47"/>
                    </a:lnTo>
                    <a:lnTo>
                      <a:pt x="47" y="55"/>
                    </a:lnTo>
                    <a:lnTo>
                      <a:pt x="47" y="47"/>
                    </a:lnTo>
                    <a:lnTo>
                      <a:pt x="39" y="55"/>
                    </a:lnTo>
                    <a:lnTo>
                      <a:pt x="24" y="78"/>
                    </a:lnTo>
                    <a:lnTo>
                      <a:pt x="0" y="94"/>
                    </a:lnTo>
                    <a:lnTo>
                      <a:pt x="8" y="117"/>
                    </a:lnTo>
                    <a:lnTo>
                      <a:pt x="16" y="140"/>
                    </a:lnTo>
                    <a:lnTo>
                      <a:pt x="39" y="133"/>
                    </a:lnTo>
                    <a:lnTo>
                      <a:pt x="55" y="117"/>
                    </a:lnTo>
                    <a:lnTo>
                      <a:pt x="78" y="140"/>
                    </a:lnTo>
                    <a:lnTo>
                      <a:pt x="102" y="117"/>
                    </a:lnTo>
                    <a:lnTo>
                      <a:pt x="117" y="78"/>
                    </a:lnTo>
                    <a:lnTo>
                      <a:pt x="117" y="62"/>
                    </a:lnTo>
                    <a:lnTo>
                      <a:pt x="141" y="55"/>
                    </a:lnTo>
                    <a:lnTo>
                      <a:pt x="156" y="55"/>
                    </a:lnTo>
                    <a:lnTo>
                      <a:pt x="156" y="47"/>
                    </a:lnTo>
                    <a:lnTo>
                      <a:pt x="164"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5" name="Freeform 1110"/>
              <p:cNvSpPr>
                <a:spLocks/>
              </p:cNvSpPr>
              <p:nvPr/>
            </p:nvSpPr>
            <p:spPr bwMode="auto">
              <a:xfrm>
                <a:off x="2920" y="1256"/>
                <a:ext cx="39" cy="24"/>
              </a:xfrm>
              <a:custGeom>
                <a:avLst/>
                <a:gdLst>
                  <a:gd name="T0" fmla="*/ 0 w 39"/>
                  <a:gd name="T1" fmla="*/ 24 h 24"/>
                  <a:gd name="T2" fmla="*/ 7 w 39"/>
                  <a:gd name="T3" fmla="*/ 24 h 24"/>
                  <a:gd name="T4" fmla="*/ 39 w 39"/>
                  <a:gd name="T5" fmla="*/ 24 h 24"/>
                  <a:gd name="T6" fmla="*/ 39 w 39"/>
                  <a:gd name="T7" fmla="*/ 8 h 24"/>
                  <a:gd name="T8" fmla="*/ 31 w 39"/>
                  <a:gd name="T9" fmla="*/ 8 h 24"/>
                  <a:gd name="T10" fmla="*/ 31 w 39"/>
                  <a:gd name="T11" fmla="*/ 0 h 24"/>
                  <a:gd name="T12" fmla="*/ 15 w 39"/>
                  <a:gd name="T13" fmla="*/ 0 h 24"/>
                  <a:gd name="T14" fmla="*/ 0 w 39"/>
                  <a:gd name="T15" fmla="*/ 24 h 2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4"/>
                  <a:gd name="T26" fmla="*/ 39 w 3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4">
                    <a:moveTo>
                      <a:pt x="0" y="24"/>
                    </a:moveTo>
                    <a:lnTo>
                      <a:pt x="7" y="24"/>
                    </a:lnTo>
                    <a:lnTo>
                      <a:pt x="39" y="24"/>
                    </a:lnTo>
                    <a:lnTo>
                      <a:pt x="39" y="8"/>
                    </a:lnTo>
                    <a:lnTo>
                      <a:pt x="31" y="8"/>
                    </a:lnTo>
                    <a:lnTo>
                      <a:pt x="31" y="0"/>
                    </a:lnTo>
                    <a:lnTo>
                      <a:pt x="15" y="0"/>
                    </a:lnTo>
                    <a:lnTo>
                      <a:pt x="0"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6" name="Freeform 1111"/>
              <p:cNvSpPr>
                <a:spLocks/>
              </p:cNvSpPr>
              <p:nvPr/>
            </p:nvSpPr>
            <p:spPr bwMode="auto">
              <a:xfrm>
                <a:off x="2920" y="1966"/>
                <a:ext cx="140" cy="86"/>
              </a:xfrm>
              <a:custGeom>
                <a:avLst/>
                <a:gdLst>
                  <a:gd name="T0" fmla="*/ 15 w 140"/>
                  <a:gd name="T1" fmla="*/ 47 h 86"/>
                  <a:gd name="T2" fmla="*/ 23 w 140"/>
                  <a:gd name="T3" fmla="*/ 55 h 86"/>
                  <a:gd name="T4" fmla="*/ 46 w 140"/>
                  <a:gd name="T5" fmla="*/ 55 h 86"/>
                  <a:gd name="T6" fmla="*/ 70 w 140"/>
                  <a:gd name="T7" fmla="*/ 86 h 86"/>
                  <a:gd name="T8" fmla="*/ 78 w 140"/>
                  <a:gd name="T9" fmla="*/ 86 h 86"/>
                  <a:gd name="T10" fmla="*/ 132 w 140"/>
                  <a:gd name="T11" fmla="*/ 86 h 86"/>
                  <a:gd name="T12" fmla="*/ 140 w 140"/>
                  <a:gd name="T13" fmla="*/ 78 h 86"/>
                  <a:gd name="T14" fmla="*/ 140 w 140"/>
                  <a:gd name="T15" fmla="*/ 63 h 86"/>
                  <a:gd name="T16" fmla="*/ 132 w 140"/>
                  <a:gd name="T17" fmla="*/ 63 h 86"/>
                  <a:gd name="T18" fmla="*/ 132 w 140"/>
                  <a:gd name="T19" fmla="*/ 55 h 86"/>
                  <a:gd name="T20" fmla="*/ 117 w 140"/>
                  <a:gd name="T21" fmla="*/ 63 h 86"/>
                  <a:gd name="T22" fmla="*/ 109 w 140"/>
                  <a:gd name="T23" fmla="*/ 71 h 86"/>
                  <a:gd name="T24" fmla="*/ 85 w 140"/>
                  <a:gd name="T25" fmla="*/ 71 h 86"/>
                  <a:gd name="T26" fmla="*/ 78 w 140"/>
                  <a:gd name="T27" fmla="*/ 39 h 86"/>
                  <a:gd name="T28" fmla="*/ 62 w 140"/>
                  <a:gd name="T29" fmla="*/ 24 h 86"/>
                  <a:gd name="T30" fmla="*/ 39 w 140"/>
                  <a:gd name="T31" fmla="*/ 24 h 86"/>
                  <a:gd name="T32" fmla="*/ 46 w 140"/>
                  <a:gd name="T33" fmla="*/ 8 h 86"/>
                  <a:gd name="T34" fmla="*/ 23 w 140"/>
                  <a:gd name="T35" fmla="*/ 0 h 86"/>
                  <a:gd name="T36" fmla="*/ 15 w 140"/>
                  <a:gd name="T37" fmla="*/ 31 h 86"/>
                  <a:gd name="T38" fmla="*/ 0 w 140"/>
                  <a:gd name="T39" fmla="*/ 39 h 86"/>
                  <a:gd name="T40" fmla="*/ 15 w 140"/>
                  <a:gd name="T41" fmla="*/ 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86"/>
                  <a:gd name="T65" fmla="*/ 140 w 140"/>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86">
                    <a:moveTo>
                      <a:pt x="15" y="47"/>
                    </a:moveTo>
                    <a:lnTo>
                      <a:pt x="23" y="55"/>
                    </a:lnTo>
                    <a:lnTo>
                      <a:pt x="46" y="55"/>
                    </a:lnTo>
                    <a:lnTo>
                      <a:pt x="70" y="86"/>
                    </a:lnTo>
                    <a:lnTo>
                      <a:pt x="78" y="86"/>
                    </a:lnTo>
                    <a:lnTo>
                      <a:pt x="132" y="86"/>
                    </a:lnTo>
                    <a:lnTo>
                      <a:pt x="140" y="78"/>
                    </a:lnTo>
                    <a:lnTo>
                      <a:pt x="140" y="63"/>
                    </a:lnTo>
                    <a:lnTo>
                      <a:pt x="132" y="63"/>
                    </a:lnTo>
                    <a:lnTo>
                      <a:pt x="132" y="55"/>
                    </a:lnTo>
                    <a:lnTo>
                      <a:pt x="117" y="63"/>
                    </a:lnTo>
                    <a:lnTo>
                      <a:pt x="109" y="71"/>
                    </a:lnTo>
                    <a:lnTo>
                      <a:pt x="85" y="71"/>
                    </a:lnTo>
                    <a:lnTo>
                      <a:pt x="78" y="39"/>
                    </a:lnTo>
                    <a:lnTo>
                      <a:pt x="62" y="24"/>
                    </a:lnTo>
                    <a:lnTo>
                      <a:pt x="39" y="24"/>
                    </a:lnTo>
                    <a:lnTo>
                      <a:pt x="46" y="8"/>
                    </a:lnTo>
                    <a:lnTo>
                      <a:pt x="23" y="0"/>
                    </a:lnTo>
                    <a:lnTo>
                      <a:pt x="15" y="31"/>
                    </a:lnTo>
                    <a:lnTo>
                      <a:pt x="0" y="39"/>
                    </a:lnTo>
                    <a:lnTo>
                      <a:pt x="15" y="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7" name="Freeform 1112"/>
              <p:cNvSpPr>
                <a:spLocks/>
              </p:cNvSpPr>
              <p:nvPr/>
            </p:nvSpPr>
            <p:spPr bwMode="auto">
              <a:xfrm>
                <a:off x="2896" y="1217"/>
                <a:ext cx="63" cy="55"/>
              </a:xfrm>
              <a:custGeom>
                <a:avLst/>
                <a:gdLst>
                  <a:gd name="T0" fmla="*/ 47 w 63"/>
                  <a:gd name="T1" fmla="*/ 8 h 55"/>
                  <a:gd name="T2" fmla="*/ 55 w 63"/>
                  <a:gd name="T3" fmla="*/ 0 h 55"/>
                  <a:gd name="T4" fmla="*/ 39 w 63"/>
                  <a:gd name="T5" fmla="*/ 0 h 55"/>
                  <a:gd name="T6" fmla="*/ 39 w 63"/>
                  <a:gd name="T7" fmla="*/ 16 h 55"/>
                  <a:gd name="T8" fmla="*/ 39 w 63"/>
                  <a:gd name="T9" fmla="*/ 24 h 55"/>
                  <a:gd name="T10" fmla="*/ 24 w 63"/>
                  <a:gd name="T11" fmla="*/ 24 h 55"/>
                  <a:gd name="T12" fmla="*/ 24 w 63"/>
                  <a:gd name="T13" fmla="*/ 16 h 55"/>
                  <a:gd name="T14" fmla="*/ 16 w 63"/>
                  <a:gd name="T15" fmla="*/ 24 h 55"/>
                  <a:gd name="T16" fmla="*/ 0 w 63"/>
                  <a:gd name="T17" fmla="*/ 31 h 55"/>
                  <a:gd name="T18" fmla="*/ 8 w 63"/>
                  <a:gd name="T19" fmla="*/ 47 h 55"/>
                  <a:gd name="T20" fmla="*/ 16 w 63"/>
                  <a:gd name="T21" fmla="*/ 55 h 55"/>
                  <a:gd name="T22" fmla="*/ 31 w 63"/>
                  <a:gd name="T23" fmla="*/ 47 h 55"/>
                  <a:gd name="T24" fmla="*/ 31 w 63"/>
                  <a:gd name="T25" fmla="*/ 31 h 55"/>
                  <a:gd name="T26" fmla="*/ 39 w 63"/>
                  <a:gd name="T27" fmla="*/ 31 h 55"/>
                  <a:gd name="T28" fmla="*/ 55 w 63"/>
                  <a:gd name="T29" fmla="*/ 24 h 55"/>
                  <a:gd name="T30" fmla="*/ 55 w 63"/>
                  <a:gd name="T31" fmla="*/ 31 h 55"/>
                  <a:gd name="T32" fmla="*/ 63 w 63"/>
                  <a:gd name="T33" fmla="*/ 24 h 55"/>
                  <a:gd name="T34" fmla="*/ 47 w 63"/>
                  <a:gd name="T35" fmla="*/ 24 h 55"/>
                  <a:gd name="T36" fmla="*/ 47 w 63"/>
                  <a:gd name="T37" fmla="*/ 8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55"/>
                  <a:gd name="T59" fmla="*/ 63 w 63"/>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55">
                    <a:moveTo>
                      <a:pt x="47" y="8"/>
                    </a:moveTo>
                    <a:lnTo>
                      <a:pt x="55" y="0"/>
                    </a:lnTo>
                    <a:lnTo>
                      <a:pt x="39" y="0"/>
                    </a:lnTo>
                    <a:lnTo>
                      <a:pt x="39" y="16"/>
                    </a:lnTo>
                    <a:lnTo>
                      <a:pt x="39" y="24"/>
                    </a:lnTo>
                    <a:lnTo>
                      <a:pt x="24" y="24"/>
                    </a:lnTo>
                    <a:lnTo>
                      <a:pt x="24" y="16"/>
                    </a:lnTo>
                    <a:lnTo>
                      <a:pt x="16" y="24"/>
                    </a:lnTo>
                    <a:lnTo>
                      <a:pt x="0" y="31"/>
                    </a:lnTo>
                    <a:lnTo>
                      <a:pt x="8" y="47"/>
                    </a:lnTo>
                    <a:lnTo>
                      <a:pt x="16" y="55"/>
                    </a:lnTo>
                    <a:lnTo>
                      <a:pt x="31" y="47"/>
                    </a:lnTo>
                    <a:lnTo>
                      <a:pt x="31" y="31"/>
                    </a:lnTo>
                    <a:lnTo>
                      <a:pt x="39" y="31"/>
                    </a:lnTo>
                    <a:lnTo>
                      <a:pt x="55" y="24"/>
                    </a:lnTo>
                    <a:lnTo>
                      <a:pt x="55" y="31"/>
                    </a:lnTo>
                    <a:lnTo>
                      <a:pt x="63" y="24"/>
                    </a:lnTo>
                    <a:lnTo>
                      <a:pt x="47" y="24"/>
                    </a:lnTo>
                    <a:lnTo>
                      <a:pt x="4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8" name="Freeform 1113"/>
              <p:cNvSpPr>
                <a:spLocks/>
              </p:cNvSpPr>
              <p:nvPr/>
            </p:nvSpPr>
            <p:spPr bwMode="auto">
              <a:xfrm>
                <a:off x="2069" y="1131"/>
                <a:ext cx="1522" cy="2193"/>
              </a:xfrm>
              <a:custGeom>
                <a:avLst/>
                <a:gdLst>
                  <a:gd name="T0" fmla="*/ 913 w 1522"/>
                  <a:gd name="T1" fmla="*/ 1686 h 2193"/>
                  <a:gd name="T2" fmla="*/ 975 w 1522"/>
                  <a:gd name="T3" fmla="*/ 1818 h 2193"/>
                  <a:gd name="T4" fmla="*/ 952 w 1522"/>
                  <a:gd name="T5" fmla="*/ 2006 h 2193"/>
                  <a:gd name="T6" fmla="*/ 882 w 1522"/>
                  <a:gd name="T7" fmla="*/ 2138 h 2193"/>
                  <a:gd name="T8" fmla="*/ 757 w 1522"/>
                  <a:gd name="T9" fmla="*/ 2177 h 2193"/>
                  <a:gd name="T10" fmla="*/ 671 w 1522"/>
                  <a:gd name="T11" fmla="*/ 2170 h 2193"/>
                  <a:gd name="T12" fmla="*/ 648 w 1522"/>
                  <a:gd name="T13" fmla="*/ 2092 h 2193"/>
                  <a:gd name="T14" fmla="*/ 718 w 1522"/>
                  <a:gd name="T15" fmla="*/ 2099 h 2193"/>
                  <a:gd name="T16" fmla="*/ 585 w 1522"/>
                  <a:gd name="T17" fmla="*/ 1928 h 2193"/>
                  <a:gd name="T18" fmla="*/ 476 w 1522"/>
                  <a:gd name="T19" fmla="*/ 1943 h 2193"/>
                  <a:gd name="T20" fmla="*/ 445 w 1522"/>
                  <a:gd name="T21" fmla="*/ 1826 h 2193"/>
                  <a:gd name="T22" fmla="*/ 390 w 1522"/>
                  <a:gd name="T23" fmla="*/ 1740 h 2193"/>
                  <a:gd name="T24" fmla="*/ 288 w 1522"/>
                  <a:gd name="T25" fmla="*/ 1787 h 2193"/>
                  <a:gd name="T26" fmla="*/ 398 w 1522"/>
                  <a:gd name="T27" fmla="*/ 1623 h 2193"/>
                  <a:gd name="T28" fmla="*/ 437 w 1522"/>
                  <a:gd name="T29" fmla="*/ 1491 h 2193"/>
                  <a:gd name="T30" fmla="*/ 343 w 1522"/>
                  <a:gd name="T31" fmla="*/ 1561 h 2193"/>
                  <a:gd name="T32" fmla="*/ 179 w 1522"/>
                  <a:gd name="T33" fmla="*/ 1686 h 2193"/>
                  <a:gd name="T34" fmla="*/ 218 w 1522"/>
                  <a:gd name="T35" fmla="*/ 1467 h 2193"/>
                  <a:gd name="T36" fmla="*/ 109 w 1522"/>
                  <a:gd name="T37" fmla="*/ 1561 h 2193"/>
                  <a:gd name="T38" fmla="*/ 23 w 1522"/>
                  <a:gd name="T39" fmla="*/ 1506 h 2193"/>
                  <a:gd name="T40" fmla="*/ 164 w 1522"/>
                  <a:gd name="T41" fmla="*/ 1491 h 2193"/>
                  <a:gd name="T42" fmla="*/ 210 w 1522"/>
                  <a:gd name="T43" fmla="*/ 1311 h 2193"/>
                  <a:gd name="T44" fmla="*/ 367 w 1522"/>
                  <a:gd name="T45" fmla="*/ 1179 h 2193"/>
                  <a:gd name="T46" fmla="*/ 351 w 1522"/>
                  <a:gd name="T47" fmla="*/ 1062 h 2193"/>
                  <a:gd name="T48" fmla="*/ 460 w 1522"/>
                  <a:gd name="T49" fmla="*/ 1030 h 2193"/>
                  <a:gd name="T50" fmla="*/ 601 w 1522"/>
                  <a:gd name="T51" fmla="*/ 1163 h 2193"/>
                  <a:gd name="T52" fmla="*/ 733 w 1522"/>
                  <a:gd name="T53" fmla="*/ 1085 h 2193"/>
                  <a:gd name="T54" fmla="*/ 968 w 1522"/>
                  <a:gd name="T55" fmla="*/ 1054 h 2193"/>
                  <a:gd name="T56" fmla="*/ 804 w 1522"/>
                  <a:gd name="T57" fmla="*/ 898 h 2193"/>
                  <a:gd name="T58" fmla="*/ 616 w 1522"/>
                  <a:gd name="T59" fmla="*/ 835 h 2193"/>
                  <a:gd name="T60" fmla="*/ 538 w 1522"/>
                  <a:gd name="T61" fmla="*/ 952 h 2193"/>
                  <a:gd name="T62" fmla="*/ 421 w 1522"/>
                  <a:gd name="T63" fmla="*/ 859 h 2193"/>
                  <a:gd name="T64" fmla="*/ 499 w 1522"/>
                  <a:gd name="T65" fmla="*/ 710 h 2193"/>
                  <a:gd name="T66" fmla="*/ 609 w 1522"/>
                  <a:gd name="T67" fmla="*/ 515 h 2193"/>
                  <a:gd name="T68" fmla="*/ 538 w 1522"/>
                  <a:gd name="T69" fmla="*/ 328 h 2193"/>
                  <a:gd name="T70" fmla="*/ 679 w 1522"/>
                  <a:gd name="T71" fmla="*/ 367 h 2193"/>
                  <a:gd name="T72" fmla="*/ 694 w 1522"/>
                  <a:gd name="T73" fmla="*/ 234 h 2193"/>
                  <a:gd name="T74" fmla="*/ 772 w 1522"/>
                  <a:gd name="T75" fmla="*/ 180 h 2193"/>
                  <a:gd name="T76" fmla="*/ 858 w 1522"/>
                  <a:gd name="T77" fmla="*/ 86 h 2193"/>
                  <a:gd name="T78" fmla="*/ 983 w 1522"/>
                  <a:gd name="T79" fmla="*/ 86 h 2193"/>
                  <a:gd name="T80" fmla="*/ 975 w 1522"/>
                  <a:gd name="T81" fmla="*/ 94 h 2193"/>
                  <a:gd name="T82" fmla="*/ 944 w 1522"/>
                  <a:gd name="T83" fmla="*/ 125 h 2193"/>
                  <a:gd name="T84" fmla="*/ 843 w 1522"/>
                  <a:gd name="T85" fmla="*/ 242 h 2193"/>
                  <a:gd name="T86" fmla="*/ 897 w 1522"/>
                  <a:gd name="T87" fmla="*/ 289 h 2193"/>
                  <a:gd name="T88" fmla="*/ 975 w 1522"/>
                  <a:gd name="T89" fmla="*/ 133 h 2193"/>
                  <a:gd name="T90" fmla="*/ 1022 w 1522"/>
                  <a:gd name="T91" fmla="*/ 149 h 2193"/>
                  <a:gd name="T92" fmla="*/ 1085 w 1522"/>
                  <a:gd name="T93" fmla="*/ 258 h 2193"/>
                  <a:gd name="T94" fmla="*/ 1077 w 1522"/>
                  <a:gd name="T95" fmla="*/ 414 h 2193"/>
                  <a:gd name="T96" fmla="*/ 1116 w 1522"/>
                  <a:gd name="T97" fmla="*/ 367 h 2193"/>
                  <a:gd name="T98" fmla="*/ 1225 w 1522"/>
                  <a:gd name="T99" fmla="*/ 188 h 2193"/>
                  <a:gd name="T100" fmla="*/ 1264 w 1522"/>
                  <a:gd name="T101" fmla="*/ 195 h 2193"/>
                  <a:gd name="T102" fmla="*/ 1217 w 1522"/>
                  <a:gd name="T103" fmla="*/ 305 h 2193"/>
                  <a:gd name="T104" fmla="*/ 1171 w 1522"/>
                  <a:gd name="T105" fmla="*/ 422 h 2193"/>
                  <a:gd name="T106" fmla="*/ 1335 w 1522"/>
                  <a:gd name="T107" fmla="*/ 352 h 2193"/>
                  <a:gd name="T108" fmla="*/ 1444 w 1522"/>
                  <a:gd name="T109" fmla="*/ 406 h 2193"/>
                  <a:gd name="T110" fmla="*/ 1405 w 1522"/>
                  <a:gd name="T111" fmla="*/ 625 h 2193"/>
                  <a:gd name="T112" fmla="*/ 1491 w 1522"/>
                  <a:gd name="T113" fmla="*/ 508 h 2193"/>
                  <a:gd name="T114" fmla="*/ 1350 w 1522"/>
                  <a:gd name="T115" fmla="*/ 710 h 2193"/>
                  <a:gd name="T116" fmla="*/ 1241 w 1522"/>
                  <a:gd name="T117" fmla="*/ 695 h 2193"/>
                  <a:gd name="T118" fmla="*/ 1428 w 1522"/>
                  <a:gd name="T119" fmla="*/ 921 h 21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22"/>
                  <a:gd name="T181" fmla="*/ 0 h 2193"/>
                  <a:gd name="T182" fmla="*/ 1522 w 1522"/>
                  <a:gd name="T183" fmla="*/ 2193 h 21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22" h="2193">
                    <a:moveTo>
                      <a:pt x="1038" y="1553"/>
                    </a:moveTo>
                    <a:lnTo>
                      <a:pt x="1046" y="1569"/>
                    </a:lnTo>
                    <a:lnTo>
                      <a:pt x="1053" y="1577"/>
                    </a:lnTo>
                    <a:lnTo>
                      <a:pt x="1069" y="1553"/>
                    </a:lnTo>
                    <a:lnTo>
                      <a:pt x="1093" y="1569"/>
                    </a:lnTo>
                    <a:lnTo>
                      <a:pt x="1069" y="1592"/>
                    </a:lnTo>
                    <a:lnTo>
                      <a:pt x="1069" y="1608"/>
                    </a:lnTo>
                    <a:lnTo>
                      <a:pt x="1061" y="1623"/>
                    </a:lnTo>
                    <a:lnTo>
                      <a:pt x="1046" y="1623"/>
                    </a:lnTo>
                    <a:lnTo>
                      <a:pt x="1046" y="1639"/>
                    </a:lnTo>
                    <a:lnTo>
                      <a:pt x="1038" y="1647"/>
                    </a:lnTo>
                    <a:lnTo>
                      <a:pt x="1007" y="1662"/>
                    </a:lnTo>
                    <a:lnTo>
                      <a:pt x="983" y="1670"/>
                    </a:lnTo>
                    <a:lnTo>
                      <a:pt x="952" y="1670"/>
                    </a:lnTo>
                    <a:lnTo>
                      <a:pt x="936" y="1670"/>
                    </a:lnTo>
                    <a:lnTo>
                      <a:pt x="921" y="1678"/>
                    </a:lnTo>
                    <a:lnTo>
                      <a:pt x="913" y="1686"/>
                    </a:lnTo>
                    <a:lnTo>
                      <a:pt x="913" y="1701"/>
                    </a:lnTo>
                    <a:lnTo>
                      <a:pt x="921" y="1725"/>
                    </a:lnTo>
                    <a:lnTo>
                      <a:pt x="913" y="1748"/>
                    </a:lnTo>
                    <a:lnTo>
                      <a:pt x="882" y="1764"/>
                    </a:lnTo>
                    <a:lnTo>
                      <a:pt x="882" y="1772"/>
                    </a:lnTo>
                    <a:lnTo>
                      <a:pt x="874" y="1779"/>
                    </a:lnTo>
                    <a:lnTo>
                      <a:pt x="874" y="1787"/>
                    </a:lnTo>
                    <a:lnTo>
                      <a:pt x="866" y="1787"/>
                    </a:lnTo>
                    <a:lnTo>
                      <a:pt x="866" y="1795"/>
                    </a:lnTo>
                    <a:lnTo>
                      <a:pt x="897" y="1818"/>
                    </a:lnTo>
                    <a:lnTo>
                      <a:pt x="921" y="1818"/>
                    </a:lnTo>
                    <a:lnTo>
                      <a:pt x="936" y="1803"/>
                    </a:lnTo>
                    <a:lnTo>
                      <a:pt x="952" y="1795"/>
                    </a:lnTo>
                    <a:lnTo>
                      <a:pt x="960" y="1795"/>
                    </a:lnTo>
                    <a:lnTo>
                      <a:pt x="968" y="1795"/>
                    </a:lnTo>
                    <a:lnTo>
                      <a:pt x="975" y="1811"/>
                    </a:lnTo>
                    <a:lnTo>
                      <a:pt x="975" y="1818"/>
                    </a:lnTo>
                    <a:lnTo>
                      <a:pt x="968" y="1826"/>
                    </a:lnTo>
                    <a:lnTo>
                      <a:pt x="983" y="1850"/>
                    </a:lnTo>
                    <a:lnTo>
                      <a:pt x="999" y="1873"/>
                    </a:lnTo>
                    <a:lnTo>
                      <a:pt x="1038" y="1896"/>
                    </a:lnTo>
                    <a:lnTo>
                      <a:pt x="1038" y="1912"/>
                    </a:lnTo>
                    <a:lnTo>
                      <a:pt x="1053" y="1928"/>
                    </a:lnTo>
                    <a:lnTo>
                      <a:pt x="1038" y="1935"/>
                    </a:lnTo>
                    <a:lnTo>
                      <a:pt x="1030" y="1943"/>
                    </a:lnTo>
                    <a:lnTo>
                      <a:pt x="1014" y="1943"/>
                    </a:lnTo>
                    <a:lnTo>
                      <a:pt x="983" y="1935"/>
                    </a:lnTo>
                    <a:lnTo>
                      <a:pt x="968" y="1935"/>
                    </a:lnTo>
                    <a:lnTo>
                      <a:pt x="952" y="1943"/>
                    </a:lnTo>
                    <a:lnTo>
                      <a:pt x="952" y="1959"/>
                    </a:lnTo>
                    <a:lnTo>
                      <a:pt x="944" y="1974"/>
                    </a:lnTo>
                    <a:lnTo>
                      <a:pt x="952" y="1982"/>
                    </a:lnTo>
                    <a:lnTo>
                      <a:pt x="952" y="1998"/>
                    </a:lnTo>
                    <a:lnTo>
                      <a:pt x="952" y="2006"/>
                    </a:lnTo>
                    <a:lnTo>
                      <a:pt x="952" y="2013"/>
                    </a:lnTo>
                    <a:lnTo>
                      <a:pt x="944" y="2021"/>
                    </a:lnTo>
                    <a:lnTo>
                      <a:pt x="952" y="2053"/>
                    </a:lnTo>
                    <a:lnTo>
                      <a:pt x="968" y="2076"/>
                    </a:lnTo>
                    <a:lnTo>
                      <a:pt x="975" y="2084"/>
                    </a:lnTo>
                    <a:lnTo>
                      <a:pt x="952" y="2092"/>
                    </a:lnTo>
                    <a:lnTo>
                      <a:pt x="944" y="2107"/>
                    </a:lnTo>
                    <a:lnTo>
                      <a:pt x="936" y="2123"/>
                    </a:lnTo>
                    <a:lnTo>
                      <a:pt x="921" y="2123"/>
                    </a:lnTo>
                    <a:lnTo>
                      <a:pt x="913" y="2123"/>
                    </a:lnTo>
                    <a:lnTo>
                      <a:pt x="921" y="2131"/>
                    </a:lnTo>
                    <a:lnTo>
                      <a:pt x="913" y="2146"/>
                    </a:lnTo>
                    <a:lnTo>
                      <a:pt x="913" y="2154"/>
                    </a:lnTo>
                    <a:lnTo>
                      <a:pt x="897" y="2162"/>
                    </a:lnTo>
                    <a:lnTo>
                      <a:pt x="897" y="2154"/>
                    </a:lnTo>
                    <a:lnTo>
                      <a:pt x="890" y="2146"/>
                    </a:lnTo>
                    <a:lnTo>
                      <a:pt x="882" y="2138"/>
                    </a:lnTo>
                    <a:lnTo>
                      <a:pt x="874" y="2123"/>
                    </a:lnTo>
                    <a:lnTo>
                      <a:pt x="858" y="2131"/>
                    </a:lnTo>
                    <a:lnTo>
                      <a:pt x="843" y="2154"/>
                    </a:lnTo>
                    <a:lnTo>
                      <a:pt x="866" y="2170"/>
                    </a:lnTo>
                    <a:lnTo>
                      <a:pt x="866" y="2177"/>
                    </a:lnTo>
                    <a:lnTo>
                      <a:pt x="851" y="2177"/>
                    </a:lnTo>
                    <a:lnTo>
                      <a:pt x="835" y="2185"/>
                    </a:lnTo>
                    <a:lnTo>
                      <a:pt x="827" y="2177"/>
                    </a:lnTo>
                    <a:lnTo>
                      <a:pt x="827" y="2185"/>
                    </a:lnTo>
                    <a:lnTo>
                      <a:pt x="811" y="2193"/>
                    </a:lnTo>
                    <a:lnTo>
                      <a:pt x="796" y="2177"/>
                    </a:lnTo>
                    <a:lnTo>
                      <a:pt x="788" y="2177"/>
                    </a:lnTo>
                    <a:lnTo>
                      <a:pt x="772" y="2193"/>
                    </a:lnTo>
                    <a:lnTo>
                      <a:pt x="757" y="2193"/>
                    </a:lnTo>
                    <a:lnTo>
                      <a:pt x="749" y="2193"/>
                    </a:lnTo>
                    <a:lnTo>
                      <a:pt x="749" y="2185"/>
                    </a:lnTo>
                    <a:lnTo>
                      <a:pt x="757" y="2177"/>
                    </a:lnTo>
                    <a:lnTo>
                      <a:pt x="757" y="2170"/>
                    </a:lnTo>
                    <a:lnTo>
                      <a:pt x="765" y="2162"/>
                    </a:lnTo>
                    <a:lnTo>
                      <a:pt x="765" y="2131"/>
                    </a:lnTo>
                    <a:lnTo>
                      <a:pt x="749" y="2131"/>
                    </a:lnTo>
                    <a:lnTo>
                      <a:pt x="741" y="2123"/>
                    </a:lnTo>
                    <a:lnTo>
                      <a:pt x="718" y="2131"/>
                    </a:lnTo>
                    <a:lnTo>
                      <a:pt x="718" y="2138"/>
                    </a:lnTo>
                    <a:lnTo>
                      <a:pt x="718" y="2162"/>
                    </a:lnTo>
                    <a:lnTo>
                      <a:pt x="733" y="2170"/>
                    </a:lnTo>
                    <a:lnTo>
                      <a:pt x="733" y="2185"/>
                    </a:lnTo>
                    <a:lnTo>
                      <a:pt x="718" y="2177"/>
                    </a:lnTo>
                    <a:lnTo>
                      <a:pt x="702" y="2162"/>
                    </a:lnTo>
                    <a:lnTo>
                      <a:pt x="702" y="2154"/>
                    </a:lnTo>
                    <a:lnTo>
                      <a:pt x="687" y="2154"/>
                    </a:lnTo>
                    <a:lnTo>
                      <a:pt x="687" y="2162"/>
                    </a:lnTo>
                    <a:lnTo>
                      <a:pt x="687" y="2170"/>
                    </a:lnTo>
                    <a:lnTo>
                      <a:pt x="671" y="2170"/>
                    </a:lnTo>
                    <a:lnTo>
                      <a:pt x="663" y="2162"/>
                    </a:lnTo>
                    <a:lnTo>
                      <a:pt x="663" y="2154"/>
                    </a:lnTo>
                    <a:lnTo>
                      <a:pt x="671" y="2146"/>
                    </a:lnTo>
                    <a:lnTo>
                      <a:pt x="694" y="2138"/>
                    </a:lnTo>
                    <a:lnTo>
                      <a:pt x="679" y="2123"/>
                    </a:lnTo>
                    <a:lnTo>
                      <a:pt x="655" y="2138"/>
                    </a:lnTo>
                    <a:lnTo>
                      <a:pt x="640" y="2162"/>
                    </a:lnTo>
                    <a:lnTo>
                      <a:pt x="632" y="2177"/>
                    </a:lnTo>
                    <a:lnTo>
                      <a:pt x="616" y="2177"/>
                    </a:lnTo>
                    <a:lnTo>
                      <a:pt x="616" y="2170"/>
                    </a:lnTo>
                    <a:lnTo>
                      <a:pt x="632" y="2146"/>
                    </a:lnTo>
                    <a:lnTo>
                      <a:pt x="624" y="2131"/>
                    </a:lnTo>
                    <a:lnTo>
                      <a:pt x="616" y="2115"/>
                    </a:lnTo>
                    <a:lnTo>
                      <a:pt x="624" y="2107"/>
                    </a:lnTo>
                    <a:lnTo>
                      <a:pt x="624" y="2092"/>
                    </a:lnTo>
                    <a:lnTo>
                      <a:pt x="640" y="2099"/>
                    </a:lnTo>
                    <a:lnTo>
                      <a:pt x="648" y="2092"/>
                    </a:lnTo>
                    <a:lnTo>
                      <a:pt x="655" y="2084"/>
                    </a:lnTo>
                    <a:lnTo>
                      <a:pt x="671" y="2076"/>
                    </a:lnTo>
                    <a:lnTo>
                      <a:pt x="671" y="2068"/>
                    </a:lnTo>
                    <a:lnTo>
                      <a:pt x="679" y="2053"/>
                    </a:lnTo>
                    <a:lnTo>
                      <a:pt x="687" y="2053"/>
                    </a:lnTo>
                    <a:lnTo>
                      <a:pt x="687" y="2060"/>
                    </a:lnTo>
                    <a:lnTo>
                      <a:pt x="694" y="2060"/>
                    </a:lnTo>
                    <a:lnTo>
                      <a:pt x="694" y="2068"/>
                    </a:lnTo>
                    <a:lnTo>
                      <a:pt x="694" y="2076"/>
                    </a:lnTo>
                    <a:lnTo>
                      <a:pt x="687" y="2092"/>
                    </a:lnTo>
                    <a:lnTo>
                      <a:pt x="694" y="2099"/>
                    </a:lnTo>
                    <a:lnTo>
                      <a:pt x="694" y="2107"/>
                    </a:lnTo>
                    <a:lnTo>
                      <a:pt x="694" y="2115"/>
                    </a:lnTo>
                    <a:lnTo>
                      <a:pt x="702" y="2115"/>
                    </a:lnTo>
                    <a:lnTo>
                      <a:pt x="702" y="2076"/>
                    </a:lnTo>
                    <a:lnTo>
                      <a:pt x="710" y="2076"/>
                    </a:lnTo>
                    <a:lnTo>
                      <a:pt x="718" y="2099"/>
                    </a:lnTo>
                    <a:lnTo>
                      <a:pt x="733" y="2076"/>
                    </a:lnTo>
                    <a:lnTo>
                      <a:pt x="733" y="2068"/>
                    </a:lnTo>
                    <a:lnTo>
                      <a:pt x="726" y="2053"/>
                    </a:lnTo>
                    <a:lnTo>
                      <a:pt x="733" y="2045"/>
                    </a:lnTo>
                    <a:lnTo>
                      <a:pt x="741" y="2045"/>
                    </a:lnTo>
                    <a:lnTo>
                      <a:pt x="741" y="2029"/>
                    </a:lnTo>
                    <a:lnTo>
                      <a:pt x="741" y="2021"/>
                    </a:lnTo>
                    <a:lnTo>
                      <a:pt x="710" y="1990"/>
                    </a:lnTo>
                    <a:lnTo>
                      <a:pt x="710" y="1974"/>
                    </a:lnTo>
                    <a:lnTo>
                      <a:pt x="687" y="1967"/>
                    </a:lnTo>
                    <a:lnTo>
                      <a:pt x="679" y="1974"/>
                    </a:lnTo>
                    <a:lnTo>
                      <a:pt x="655" y="1990"/>
                    </a:lnTo>
                    <a:lnTo>
                      <a:pt x="648" y="1990"/>
                    </a:lnTo>
                    <a:lnTo>
                      <a:pt x="609" y="2006"/>
                    </a:lnTo>
                    <a:lnTo>
                      <a:pt x="616" y="1974"/>
                    </a:lnTo>
                    <a:lnTo>
                      <a:pt x="616" y="1951"/>
                    </a:lnTo>
                    <a:lnTo>
                      <a:pt x="585" y="1928"/>
                    </a:lnTo>
                    <a:lnTo>
                      <a:pt x="585" y="1920"/>
                    </a:lnTo>
                    <a:lnTo>
                      <a:pt x="593" y="1912"/>
                    </a:lnTo>
                    <a:lnTo>
                      <a:pt x="593" y="1904"/>
                    </a:lnTo>
                    <a:lnTo>
                      <a:pt x="577" y="1904"/>
                    </a:lnTo>
                    <a:lnTo>
                      <a:pt x="577" y="1912"/>
                    </a:lnTo>
                    <a:lnTo>
                      <a:pt x="570" y="1920"/>
                    </a:lnTo>
                    <a:lnTo>
                      <a:pt x="570" y="1935"/>
                    </a:lnTo>
                    <a:lnTo>
                      <a:pt x="554" y="1943"/>
                    </a:lnTo>
                    <a:lnTo>
                      <a:pt x="546" y="1943"/>
                    </a:lnTo>
                    <a:lnTo>
                      <a:pt x="538" y="1935"/>
                    </a:lnTo>
                    <a:lnTo>
                      <a:pt x="530" y="1935"/>
                    </a:lnTo>
                    <a:lnTo>
                      <a:pt x="523" y="1943"/>
                    </a:lnTo>
                    <a:lnTo>
                      <a:pt x="515" y="1951"/>
                    </a:lnTo>
                    <a:lnTo>
                      <a:pt x="507" y="1935"/>
                    </a:lnTo>
                    <a:lnTo>
                      <a:pt x="491" y="1935"/>
                    </a:lnTo>
                    <a:lnTo>
                      <a:pt x="491" y="1943"/>
                    </a:lnTo>
                    <a:lnTo>
                      <a:pt x="476" y="1943"/>
                    </a:lnTo>
                    <a:lnTo>
                      <a:pt x="468" y="1935"/>
                    </a:lnTo>
                    <a:lnTo>
                      <a:pt x="460" y="1928"/>
                    </a:lnTo>
                    <a:lnTo>
                      <a:pt x="460" y="1951"/>
                    </a:lnTo>
                    <a:lnTo>
                      <a:pt x="452" y="1959"/>
                    </a:lnTo>
                    <a:lnTo>
                      <a:pt x="445" y="1951"/>
                    </a:lnTo>
                    <a:lnTo>
                      <a:pt x="437" y="1935"/>
                    </a:lnTo>
                    <a:lnTo>
                      <a:pt x="429" y="1920"/>
                    </a:lnTo>
                    <a:lnTo>
                      <a:pt x="413" y="1920"/>
                    </a:lnTo>
                    <a:lnTo>
                      <a:pt x="406" y="1920"/>
                    </a:lnTo>
                    <a:lnTo>
                      <a:pt x="406" y="1912"/>
                    </a:lnTo>
                    <a:lnTo>
                      <a:pt x="390" y="1896"/>
                    </a:lnTo>
                    <a:lnTo>
                      <a:pt x="406" y="1881"/>
                    </a:lnTo>
                    <a:lnTo>
                      <a:pt x="429" y="1881"/>
                    </a:lnTo>
                    <a:lnTo>
                      <a:pt x="445" y="1873"/>
                    </a:lnTo>
                    <a:lnTo>
                      <a:pt x="437" y="1850"/>
                    </a:lnTo>
                    <a:lnTo>
                      <a:pt x="445" y="1834"/>
                    </a:lnTo>
                    <a:lnTo>
                      <a:pt x="445" y="1826"/>
                    </a:lnTo>
                    <a:lnTo>
                      <a:pt x="429" y="1826"/>
                    </a:lnTo>
                    <a:lnTo>
                      <a:pt x="421" y="1826"/>
                    </a:lnTo>
                    <a:lnTo>
                      <a:pt x="421" y="1803"/>
                    </a:lnTo>
                    <a:lnTo>
                      <a:pt x="413" y="1787"/>
                    </a:lnTo>
                    <a:lnTo>
                      <a:pt x="421" y="1772"/>
                    </a:lnTo>
                    <a:lnTo>
                      <a:pt x="413" y="1748"/>
                    </a:lnTo>
                    <a:lnTo>
                      <a:pt x="429" y="1748"/>
                    </a:lnTo>
                    <a:lnTo>
                      <a:pt x="429" y="1740"/>
                    </a:lnTo>
                    <a:lnTo>
                      <a:pt x="429" y="1725"/>
                    </a:lnTo>
                    <a:lnTo>
                      <a:pt x="429" y="1717"/>
                    </a:lnTo>
                    <a:lnTo>
                      <a:pt x="421" y="1709"/>
                    </a:lnTo>
                    <a:lnTo>
                      <a:pt x="421" y="1701"/>
                    </a:lnTo>
                    <a:lnTo>
                      <a:pt x="413" y="1709"/>
                    </a:lnTo>
                    <a:lnTo>
                      <a:pt x="413" y="1717"/>
                    </a:lnTo>
                    <a:lnTo>
                      <a:pt x="406" y="1733"/>
                    </a:lnTo>
                    <a:lnTo>
                      <a:pt x="398" y="1748"/>
                    </a:lnTo>
                    <a:lnTo>
                      <a:pt x="390" y="1740"/>
                    </a:lnTo>
                    <a:lnTo>
                      <a:pt x="390" y="1764"/>
                    </a:lnTo>
                    <a:lnTo>
                      <a:pt x="367" y="1764"/>
                    </a:lnTo>
                    <a:lnTo>
                      <a:pt x="382" y="1733"/>
                    </a:lnTo>
                    <a:lnTo>
                      <a:pt x="367" y="1733"/>
                    </a:lnTo>
                    <a:lnTo>
                      <a:pt x="343" y="1725"/>
                    </a:lnTo>
                    <a:lnTo>
                      <a:pt x="335" y="1740"/>
                    </a:lnTo>
                    <a:lnTo>
                      <a:pt x="335" y="1764"/>
                    </a:lnTo>
                    <a:lnTo>
                      <a:pt x="351" y="1764"/>
                    </a:lnTo>
                    <a:lnTo>
                      <a:pt x="343" y="1779"/>
                    </a:lnTo>
                    <a:lnTo>
                      <a:pt x="335" y="1787"/>
                    </a:lnTo>
                    <a:lnTo>
                      <a:pt x="320" y="1787"/>
                    </a:lnTo>
                    <a:lnTo>
                      <a:pt x="304" y="1795"/>
                    </a:lnTo>
                    <a:lnTo>
                      <a:pt x="296" y="1811"/>
                    </a:lnTo>
                    <a:lnTo>
                      <a:pt x="288" y="1818"/>
                    </a:lnTo>
                    <a:lnTo>
                      <a:pt x="288" y="1795"/>
                    </a:lnTo>
                    <a:lnTo>
                      <a:pt x="281" y="1787"/>
                    </a:lnTo>
                    <a:lnTo>
                      <a:pt x="288" y="1787"/>
                    </a:lnTo>
                    <a:lnTo>
                      <a:pt x="273" y="1772"/>
                    </a:lnTo>
                    <a:lnTo>
                      <a:pt x="265" y="1740"/>
                    </a:lnTo>
                    <a:lnTo>
                      <a:pt x="304" y="1725"/>
                    </a:lnTo>
                    <a:lnTo>
                      <a:pt x="304" y="1709"/>
                    </a:lnTo>
                    <a:lnTo>
                      <a:pt x="265" y="1701"/>
                    </a:lnTo>
                    <a:lnTo>
                      <a:pt x="273" y="1686"/>
                    </a:lnTo>
                    <a:lnTo>
                      <a:pt x="304" y="1662"/>
                    </a:lnTo>
                    <a:lnTo>
                      <a:pt x="343" y="1670"/>
                    </a:lnTo>
                    <a:lnTo>
                      <a:pt x="351" y="1655"/>
                    </a:lnTo>
                    <a:lnTo>
                      <a:pt x="367" y="1670"/>
                    </a:lnTo>
                    <a:lnTo>
                      <a:pt x="382" y="1694"/>
                    </a:lnTo>
                    <a:lnTo>
                      <a:pt x="406" y="1678"/>
                    </a:lnTo>
                    <a:lnTo>
                      <a:pt x="421" y="1655"/>
                    </a:lnTo>
                    <a:lnTo>
                      <a:pt x="390" y="1647"/>
                    </a:lnTo>
                    <a:lnTo>
                      <a:pt x="367" y="1639"/>
                    </a:lnTo>
                    <a:lnTo>
                      <a:pt x="374" y="1623"/>
                    </a:lnTo>
                    <a:lnTo>
                      <a:pt x="398" y="1623"/>
                    </a:lnTo>
                    <a:lnTo>
                      <a:pt x="398" y="1584"/>
                    </a:lnTo>
                    <a:lnTo>
                      <a:pt x="429" y="1584"/>
                    </a:lnTo>
                    <a:lnTo>
                      <a:pt x="429" y="1561"/>
                    </a:lnTo>
                    <a:lnTo>
                      <a:pt x="445" y="1592"/>
                    </a:lnTo>
                    <a:lnTo>
                      <a:pt x="437" y="1616"/>
                    </a:lnTo>
                    <a:lnTo>
                      <a:pt x="452" y="1631"/>
                    </a:lnTo>
                    <a:lnTo>
                      <a:pt x="484" y="1616"/>
                    </a:lnTo>
                    <a:lnTo>
                      <a:pt x="484" y="1592"/>
                    </a:lnTo>
                    <a:lnTo>
                      <a:pt x="484" y="1577"/>
                    </a:lnTo>
                    <a:lnTo>
                      <a:pt x="468" y="1577"/>
                    </a:lnTo>
                    <a:lnTo>
                      <a:pt x="460" y="1569"/>
                    </a:lnTo>
                    <a:lnTo>
                      <a:pt x="445" y="1545"/>
                    </a:lnTo>
                    <a:lnTo>
                      <a:pt x="468" y="1530"/>
                    </a:lnTo>
                    <a:lnTo>
                      <a:pt x="476" y="1506"/>
                    </a:lnTo>
                    <a:lnTo>
                      <a:pt x="452" y="1499"/>
                    </a:lnTo>
                    <a:lnTo>
                      <a:pt x="445" y="1491"/>
                    </a:lnTo>
                    <a:lnTo>
                      <a:pt x="437" y="1491"/>
                    </a:lnTo>
                    <a:lnTo>
                      <a:pt x="429" y="1491"/>
                    </a:lnTo>
                    <a:lnTo>
                      <a:pt x="421" y="1483"/>
                    </a:lnTo>
                    <a:lnTo>
                      <a:pt x="413" y="1460"/>
                    </a:lnTo>
                    <a:lnTo>
                      <a:pt x="406" y="1460"/>
                    </a:lnTo>
                    <a:lnTo>
                      <a:pt x="398" y="1475"/>
                    </a:lnTo>
                    <a:lnTo>
                      <a:pt x="390" y="1483"/>
                    </a:lnTo>
                    <a:lnTo>
                      <a:pt x="406" y="1506"/>
                    </a:lnTo>
                    <a:lnTo>
                      <a:pt x="421" y="1522"/>
                    </a:lnTo>
                    <a:lnTo>
                      <a:pt x="421" y="1530"/>
                    </a:lnTo>
                    <a:lnTo>
                      <a:pt x="413" y="1538"/>
                    </a:lnTo>
                    <a:lnTo>
                      <a:pt x="406" y="1538"/>
                    </a:lnTo>
                    <a:lnTo>
                      <a:pt x="398" y="1538"/>
                    </a:lnTo>
                    <a:lnTo>
                      <a:pt x="390" y="1538"/>
                    </a:lnTo>
                    <a:lnTo>
                      <a:pt x="382" y="1545"/>
                    </a:lnTo>
                    <a:lnTo>
                      <a:pt x="374" y="1553"/>
                    </a:lnTo>
                    <a:lnTo>
                      <a:pt x="367" y="1553"/>
                    </a:lnTo>
                    <a:lnTo>
                      <a:pt x="343" y="1561"/>
                    </a:lnTo>
                    <a:lnTo>
                      <a:pt x="343" y="1553"/>
                    </a:lnTo>
                    <a:lnTo>
                      <a:pt x="312" y="1561"/>
                    </a:lnTo>
                    <a:lnTo>
                      <a:pt x="312" y="1569"/>
                    </a:lnTo>
                    <a:lnTo>
                      <a:pt x="296" y="1592"/>
                    </a:lnTo>
                    <a:lnTo>
                      <a:pt x="288" y="1623"/>
                    </a:lnTo>
                    <a:lnTo>
                      <a:pt x="281" y="1647"/>
                    </a:lnTo>
                    <a:lnTo>
                      <a:pt x="273" y="1647"/>
                    </a:lnTo>
                    <a:lnTo>
                      <a:pt x="257" y="1670"/>
                    </a:lnTo>
                    <a:lnTo>
                      <a:pt x="234" y="1678"/>
                    </a:lnTo>
                    <a:lnTo>
                      <a:pt x="226" y="1694"/>
                    </a:lnTo>
                    <a:lnTo>
                      <a:pt x="234" y="1709"/>
                    </a:lnTo>
                    <a:lnTo>
                      <a:pt x="226" y="1717"/>
                    </a:lnTo>
                    <a:lnTo>
                      <a:pt x="210" y="1717"/>
                    </a:lnTo>
                    <a:lnTo>
                      <a:pt x="210" y="1686"/>
                    </a:lnTo>
                    <a:lnTo>
                      <a:pt x="203" y="1678"/>
                    </a:lnTo>
                    <a:lnTo>
                      <a:pt x="187" y="1678"/>
                    </a:lnTo>
                    <a:lnTo>
                      <a:pt x="179" y="1686"/>
                    </a:lnTo>
                    <a:lnTo>
                      <a:pt x="179" y="1670"/>
                    </a:lnTo>
                    <a:lnTo>
                      <a:pt x="179" y="1662"/>
                    </a:lnTo>
                    <a:lnTo>
                      <a:pt x="203" y="1662"/>
                    </a:lnTo>
                    <a:lnTo>
                      <a:pt x="210" y="1639"/>
                    </a:lnTo>
                    <a:lnTo>
                      <a:pt x="218" y="1616"/>
                    </a:lnTo>
                    <a:lnTo>
                      <a:pt x="218" y="1592"/>
                    </a:lnTo>
                    <a:lnTo>
                      <a:pt x="203" y="1584"/>
                    </a:lnTo>
                    <a:lnTo>
                      <a:pt x="242" y="1561"/>
                    </a:lnTo>
                    <a:lnTo>
                      <a:pt x="242" y="1553"/>
                    </a:lnTo>
                    <a:lnTo>
                      <a:pt x="257" y="1530"/>
                    </a:lnTo>
                    <a:lnTo>
                      <a:pt x="288" y="1530"/>
                    </a:lnTo>
                    <a:lnTo>
                      <a:pt x="312" y="1522"/>
                    </a:lnTo>
                    <a:lnTo>
                      <a:pt x="304" y="1483"/>
                    </a:lnTo>
                    <a:lnTo>
                      <a:pt x="288" y="1499"/>
                    </a:lnTo>
                    <a:lnTo>
                      <a:pt x="273" y="1522"/>
                    </a:lnTo>
                    <a:lnTo>
                      <a:pt x="257" y="1499"/>
                    </a:lnTo>
                    <a:lnTo>
                      <a:pt x="218" y="1467"/>
                    </a:lnTo>
                    <a:lnTo>
                      <a:pt x="203" y="1491"/>
                    </a:lnTo>
                    <a:lnTo>
                      <a:pt x="218" y="1522"/>
                    </a:lnTo>
                    <a:lnTo>
                      <a:pt x="203" y="1538"/>
                    </a:lnTo>
                    <a:lnTo>
                      <a:pt x="179" y="1522"/>
                    </a:lnTo>
                    <a:lnTo>
                      <a:pt x="164" y="1553"/>
                    </a:lnTo>
                    <a:lnTo>
                      <a:pt x="156" y="1553"/>
                    </a:lnTo>
                    <a:lnTo>
                      <a:pt x="148" y="1569"/>
                    </a:lnTo>
                    <a:lnTo>
                      <a:pt x="140" y="1592"/>
                    </a:lnTo>
                    <a:lnTo>
                      <a:pt x="125" y="1577"/>
                    </a:lnTo>
                    <a:lnTo>
                      <a:pt x="132" y="1561"/>
                    </a:lnTo>
                    <a:lnTo>
                      <a:pt x="132" y="1553"/>
                    </a:lnTo>
                    <a:lnTo>
                      <a:pt x="132" y="1538"/>
                    </a:lnTo>
                    <a:lnTo>
                      <a:pt x="132" y="1522"/>
                    </a:lnTo>
                    <a:lnTo>
                      <a:pt x="125" y="1506"/>
                    </a:lnTo>
                    <a:lnTo>
                      <a:pt x="109" y="1514"/>
                    </a:lnTo>
                    <a:lnTo>
                      <a:pt x="109" y="1538"/>
                    </a:lnTo>
                    <a:lnTo>
                      <a:pt x="109" y="1561"/>
                    </a:lnTo>
                    <a:lnTo>
                      <a:pt x="101" y="1584"/>
                    </a:lnTo>
                    <a:lnTo>
                      <a:pt x="101" y="1592"/>
                    </a:lnTo>
                    <a:lnTo>
                      <a:pt x="93" y="1584"/>
                    </a:lnTo>
                    <a:lnTo>
                      <a:pt x="70" y="1577"/>
                    </a:lnTo>
                    <a:lnTo>
                      <a:pt x="62" y="1561"/>
                    </a:lnTo>
                    <a:lnTo>
                      <a:pt x="39" y="1577"/>
                    </a:lnTo>
                    <a:lnTo>
                      <a:pt x="31" y="1600"/>
                    </a:lnTo>
                    <a:lnTo>
                      <a:pt x="31" y="1616"/>
                    </a:lnTo>
                    <a:lnTo>
                      <a:pt x="31" y="1639"/>
                    </a:lnTo>
                    <a:lnTo>
                      <a:pt x="15" y="1639"/>
                    </a:lnTo>
                    <a:lnTo>
                      <a:pt x="0" y="1623"/>
                    </a:lnTo>
                    <a:lnTo>
                      <a:pt x="0" y="1592"/>
                    </a:lnTo>
                    <a:lnTo>
                      <a:pt x="0" y="1569"/>
                    </a:lnTo>
                    <a:lnTo>
                      <a:pt x="7" y="1553"/>
                    </a:lnTo>
                    <a:lnTo>
                      <a:pt x="15" y="1530"/>
                    </a:lnTo>
                    <a:lnTo>
                      <a:pt x="23" y="1514"/>
                    </a:lnTo>
                    <a:lnTo>
                      <a:pt x="23" y="1506"/>
                    </a:lnTo>
                    <a:lnTo>
                      <a:pt x="31" y="1506"/>
                    </a:lnTo>
                    <a:lnTo>
                      <a:pt x="31" y="1499"/>
                    </a:lnTo>
                    <a:lnTo>
                      <a:pt x="39" y="1475"/>
                    </a:lnTo>
                    <a:lnTo>
                      <a:pt x="54" y="1467"/>
                    </a:lnTo>
                    <a:lnTo>
                      <a:pt x="62" y="1452"/>
                    </a:lnTo>
                    <a:lnTo>
                      <a:pt x="62" y="1475"/>
                    </a:lnTo>
                    <a:lnTo>
                      <a:pt x="93" y="1467"/>
                    </a:lnTo>
                    <a:lnTo>
                      <a:pt x="109" y="1452"/>
                    </a:lnTo>
                    <a:lnTo>
                      <a:pt x="117" y="1452"/>
                    </a:lnTo>
                    <a:lnTo>
                      <a:pt x="117" y="1467"/>
                    </a:lnTo>
                    <a:lnTo>
                      <a:pt x="125" y="1475"/>
                    </a:lnTo>
                    <a:lnTo>
                      <a:pt x="140" y="1467"/>
                    </a:lnTo>
                    <a:lnTo>
                      <a:pt x="148" y="1460"/>
                    </a:lnTo>
                    <a:lnTo>
                      <a:pt x="148" y="1475"/>
                    </a:lnTo>
                    <a:lnTo>
                      <a:pt x="140" y="1483"/>
                    </a:lnTo>
                    <a:lnTo>
                      <a:pt x="148" y="1491"/>
                    </a:lnTo>
                    <a:lnTo>
                      <a:pt x="164" y="1491"/>
                    </a:lnTo>
                    <a:lnTo>
                      <a:pt x="164" y="1475"/>
                    </a:lnTo>
                    <a:lnTo>
                      <a:pt x="156" y="1467"/>
                    </a:lnTo>
                    <a:lnTo>
                      <a:pt x="156" y="1460"/>
                    </a:lnTo>
                    <a:lnTo>
                      <a:pt x="164" y="1444"/>
                    </a:lnTo>
                    <a:lnTo>
                      <a:pt x="171" y="1405"/>
                    </a:lnTo>
                    <a:lnTo>
                      <a:pt x="140" y="1420"/>
                    </a:lnTo>
                    <a:lnTo>
                      <a:pt x="109" y="1397"/>
                    </a:lnTo>
                    <a:lnTo>
                      <a:pt x="132" y="1389"/>
                    </a:lnTo>
                    <a:lnTo>
                      <a:pt x="132" y="1366"/>
                    </a:lnTo>
                    <a:lnTo>
                      <a:pt x="140" y="1358"/>
                    </a:lnTo>
                    <a:lnTo>
                      <a:pt x="140" y="1342"/>
                    </a:lnTo>
                    <a:lnTo>
                      <a:pt x="156" y="1342"/>
                    </a:lnTo>
                    <a:lnTo>
                      <a:pt x="164" y="1335"/>
                    </a:lnTo>
                    <a:lnTo>
                      <a:pt x="179" y="1335"/>
                    </a:lnTo>
                    <a:lnTo>
                      <a:pt x="195" y="1327"/>
                    </a:lnTo>
                    <a:lnTo>
                      <a:pt x="203" y="1327"/>
                    </a:lnTo>
                    <a:lnTo>
                      <a:pt x="210" y="1311"/>
                    </a:lnTo>
                    <a:lnTo>
                      <a:pt x="226" y="1296"/>
                    </a:lnTo>
                    <a:lnTo>
                      <a:pt x="226" y="1288"/>
                    </a:lnTo>
                    <a:lnTo>
                      <a:pt x="257" y="1280"/>
                    </a:lnTo>
                    <a:lnTo>
                      <a:pt x="265" y="1272"/>
                    </a:lnTo>
                    <a:lnTo>
                      <a:pt x="281" y="1257"/>
                    </a:lnTo>
                    <a:lnTo>
                      <a:pt x="304" y="1257"/>
                    </a:lnTo>
                    <a:lnTo>
                      <a:pt x="312" y="1233"/>
                    </a:lnTo>
                    <a:lnTo>
                      <a:pt x="320" y="1225"/>
                    </a:lnTo>
                    <a:lnTo>
                      <a:pt x="328" y="1218"/>
                    </a:lnTo>
                    <a:lnTo>
                      <a:pt x="335" y="1202"/>
                    </a:lnTo>
                    <a:lnTo>
                      <a:pt x="343" y="1186"/>
                    </a:lnTo>
                    <a:lnTo>
                      <a:pt x="328" y="1186"/>
                    </a:lnTo>
                    <a:lnTo>
                      <a:pt x="335" y="1171"/>
                    </a:lnTo>
                    <a:lnTo>
                      <a:pt x="335" y="1163"/>
                    </a:lnTo>
                    <a:lnTo>
                      <a:pt x="351" y="1163"/>
                    </a:lnTo>
                    <a:lnTo>
                      <a:pt x="351" y="1171"/>
                    </a:lnTo>
                    <a:lnTo>
                      <a:pt x="367" y="1179"/>
                    </a:lnTo>
                    <a:lnTo>
                      <a:pt x="367" y="1171"/>
                    </a:lnTo>
                    <a:lnTo>
                      <a:pt x="367" y="1163"/>
                    </a:lnTo>
                    <a:lnTo>
                      <a:pt x="382" y="1155"/>
                    </a:lnTo>
                    <a:lnTo>
                      <a:pt x="421" y="1147"/>
                    </a:lnTo>
                    <a:lnTo>
                      <a:pt x="429" y="1124"/>
                    </a:lnTo>
                    <a:lnTo>
                      <a:pt x="452" y="1132"/>
                    </a:lnTo>
                    <a:lnTo>
                      <a:pt x="452" y="1101"/>
                    </a:lnTo>
                    <a:lnTo>
                      <a:pt x="437" y="1085"/>
                    </a:lnTo>
                    <a:lnTo>
                      <a:pt x="406" y="1077"/>
                    </a:lnTo>
                    <a:lnTo>
                      <a:pt x="429" y="1038"/>
                    </a:lnTo>
                    <a:lnTo>
                      <a:pt x="382" y="1069"/>
                    </a:lnTo>
                    <a:lnTo>
                      <a:pt x="374" y="1101"/>
                    </a:lnTo>
                    <a:lnTo>
                      <a:pt x="351" y="1077"/>
                    </a:lnTo>
                    <a:lnTo>
                      <a:pt x="343" y="1101"/>
                    </a:lnTo>
                    <a:lnTo>
                      <a:pt x="320" y="1101"/>
                    </a:lnTo>
                    <a:lnTo>
                      <a:pt x="335" y="1077"/>
                    </a:lnTo>
                    <a:lnTo>
                      <a:pt x="351" y="1062"/>
                    </a:lnTo>
                    <a:lnTo>
                      <a:pt x="382" y="1046"/>
                    </a:lnTo>
                    <a:lnTo>
                      <a:pt x="406" y="1030"/>
                    </a:lnTo>
                    <a:lnTo>
                      <a:pt x="406" y="1015"/>
                    </a:lnTo>
                    <a:lnTo>
                      <a:pt x="398" y="999"/>
                    </a:lnTo>
                    <a:lnTo>
                      <a:pt x="406" y="984"/>
                    </a:lnTo>
                    <a:lnTo>
                      <a:pt x="406" y="968"/>
                    </a:lnTo>
                    <a:lnTo>
                      <a:pt x="406" y="952"/>
                    </a:lnTo>
                    <a:lnTo>
                      <a:pt x="413" y="945"/>
                    </a:lnTo>
                    <a:lnTo>
                      <a:pt x="421" y="960"/>
                    </a:lnTo>
                    <a:lnTo>
                      <a:pt x="429" y="960"/>
                    </a:lnTo>
                    <a:lnTo>
                      <a:pt x="452" y="960"/>
                    </a:lnTo>
                    <a:lnTo>
                      <a:pt x="452" y="968"/>
                    </a:lnTo>
                    <a:lnTo>
                      <a:pt x="468" y="968"/>
                    </a:lnTo>
                    <a:lnTo>
                      <a:pt x="476" y="984"/>
                    </a:lnTo>
                    <a:lnTo>
                      <a:pt x="468" y="999"/>
                    </a:lnTo>
                    <a:lnTo>
                      <a:pt x="476" y="1015"/>
                    </a:lnTo>
                    <a:lnTo>
                      <a:pt x="460" y="1030"/>
                    </a:lnTo>
                    <a:lnTo>
                      <a:pt x="429" y="1062"/>
                    </a:lnTo>
                    <a:lnTo>
                      <a:pt x="452" y="1062"/>
                    </a:lnTo>
                    <a:lnTo>
                      <a:pt x="476" y="1046"/>
                    </a:lnTo>
                    <a:lnTo>
                      <a:pt x="499" y="1062"/>
                    </a:lnTo>
                    <a:lnTo>
                      <a:pt x="507" y="1077"/>
                    </a:lnTo>
                    <a:lnTo>
                      <a:pt x="515" y="1101"/>
                    </a:lnTo>
                    <a:lnTo>
                      <a:pt x="530" y="1085"/>
                    </a:lnTo>
                    <a:lnTo>
                      <a:pt x="538" y="1124"/>
                    </a:lnTo>
                    <a:lnTo>
                      <a:pt x="538" y="1116"/>
                    </a:lnTo>
                    <a:lnTo>
                      <a:pt x="554" y="1124"/>
                    </a:lnTo>
                    <a:lnTo>
                      <a:pt x="562" y="1132"/>
                    </a:lnTo>
                    <a:lnTo>
                      <a:pt x="562" y="1140"/>
                    </a:lnTo>
                    <a:lnTo>
                      <a:pt x="554" y="1147"/>
                    </a:lnTo>
                    <a:lnTo>
                      <a:pt x="554" y="1155"/>
                    </a:lnTo>
                    <a:lnTo>
                      <a:pt x="546" y="1163"/>
                    </a:lnTo>
                    <a:lnTo>
                      <a:pt x="577" y="1163"/>
                    </a:lnTo>
                    <a:lnTo>
                      <a:pt x="601" y="1163"/>
                    </a:lnTo>
                    <a:lnTo>
                      <a:pt x="593" y="1132"/>
                    </a:lnTo>
                    <a:lnTo>
                      <a:pt x="624" y="1124"/>
                    </a:lnTo>
                    <a:lnTo>
                      <a:pt x="624" y="1155"/>
                    </a:lnTo>
                    <a:lnTo>
                      <a:pt x="648" y="1155"/>
                    </a:lnTo>
                    <a:lnTo>
                      <a:pt x="655" y="1132"/>
                    </a:lnTo>
                    <a:lnTo>
                      <a:pt x="640" y="1101"/>
                    </a:lnTo>
                    <a:lnTo>
                      <a:pt x="616" y="1101"/>
                    </a:lnTo>
                    <a:lnTo>
                      <a:pt x="616" y="1069"/>
                    </a:lnTo>
                    <a:lnTo>
                      <a:pt x="632" y="1054"/>
                    </a:lnTo>
                    <a:lnTo>
                      <a:pt x="655" y="1054"/>
                    </a:lnTo>
                    <a:lnTo>
                      <a:pt x="648" y="1069"/>
                    </a:lnTo>
                    <a:lnTo>
                      <a:pt x="671" y="1069"/>
                    </a:lnTo>
                    <a:lnTo>
                      <a:pt x="679" y="1046"/>
                    </a:lnTo>
                    <a:lnTo>
                      <a:pt x="702" y="1077"/>
                    </a:lnTo>
                    <a:lnTo>
                      <a:pt x="710" y="1054"/>
                    </a:lnTo>
                    <a:lnTo>
                      <a:pt x="710" y="1077"/>
                    </a:lnTo>
                    <a:lnTo>
                      <a:pt x="733" y="1085"/>
                    </a:lnTo>
                    <a:lnTo>
                      <a:pt x="749" y="1069"/>
                    </a:lnTo>
                    <a:lnTo>
                      <a:pt x="757" y="1093"/>
                    </a:lnTo>
                    <a:lnTo>
                      <a:pt x="749" y="1116"/>
                    </a:lnTo>
                    <a:lnTo>
                      <a:pt x="780" y="1108"/>
                    </a:lnTo>
                    <a:lnTo>
                      <a:pt x="788" y="1085"/>
                    </a:lnTo>
                    <a:lnTo>
                      <a:pt x="811" y="1077"/>
                    </a:lnTo>
                    <a:lnTo>
                      <a:pt x="835" y="1062"/>
                    </a:lnTo>
                    <a:lnTo>
                      <a:pt x="858" y="1062"/>
                    </a:lnTo>
                    <a:lnTo>
                      <a:pt x="858" y="1030"/>
                    </a:lnTo>
                    <a:lnTo>
                      <a:pt x="882" y="1046"/>
                    </a:lnTo>
                    <a:lnTo>
                      <a:pt x="905" y="1015"/>
                    </a:lnTo>
                    <a:lnTo>
                      <a:pt x="921" y="1046"/>
                    </a:lnTo>
                    <a:lnTo>
                      <a:pt x="944" y="1023"/>
                    </a:lnTo>
                    <a:lnTo>
                      <a:pt x="944" y="1046"/>
                    </a:lnTo>
                    <a:lnTo>
                      <a:pt x="921" y="1062"/>
                    </a:lnTo>
                    <a:lnTo>
                      <a:pt x="944" y="1069"/>
                    </a:lnTo>
                    <a:lnTo>
                      <a:pt x="968" y="1054"/>
                    </a:lnTo>
                    <a:lnTo>
                      <a:pt x="952" y="1038"/>
                    </a:lnTo>
                    <a:lnTo>
                      <a:pt x="968" y="1023"/>
                    </a:lnTo>
                    <a:lnTo>
                      <a:pt x="944" y="1007"/>
                    </a:lnTo>
                    <a:lnTo>
                      <a:pt x="944" y="984"/>
                    </a:lnTo>
                    <a:lnTo>
                      <a:pt x="921" y="968"/>
                    </a:lnTo>
                    <a:lnTo>
                      <a:pt x="921" y="945"/>
                    </a:lnTo>
                    <a:lnTo>
                      <a:pt x="890" y="945"/>
                    </a:lnTo>
                    <a:lnTo>
                      <a:pt x="905" y="968"/>
                    </a:lnTo>
                    <a:lnTo>
                      <a:pt x="882" y="960"/>
                    </a:lnTo>
                    <a:lnTo>
                      <a:pt x="866" y="945"/>
                    </a:lnTo>
                    <a:lnTo>
                      <a:pt x="874" y="913"/>
                    </a:lnTo>
                    <a:lnTo>
                      <a:pt x="866" y="906"/>
                    </a:lnTo>
                    <a:lnTo>
                      <a:pt x="851" y="898"/>
                    </a:lnTo>
                    <a:lnTo>
                      <a:pt x="843" y="898"/>
                    </a:lnTo>
                    <a:lnTo>
                      <a:pt x="827" y="890"/>
                    </a:lnTo>
                    <a:lnTo>
                      <a:pt x="827" y="913"/>
                    </a:lnTo>
                    <a:lnTo>
                      <a:pt x="804" y="898"/>
                    </a:lnTo>
                    <a:lnTo>
                      <a:pt x="772" y="890"/>
                    </a:lnTo>
                    <a:lnTo>
                      <a:pt x="749" y="890"/>
                    </a:lnTo>
                    <a:lnTo>
                      <a:pt x="733" y="874"/>
                    </a:lnTo>
                    <a:lnTo>
                      <a:pt x="757" y="882"/>
                    </a:lnTo>
                    <a:lnTo>
                      <a:pt x="749" y="859"/>
                    </a:lnTo>
                    <a:lnTo>
                      <a:pt x="741" y="843"/>
                    </a:lnTo>
                    <a:lnTo>
                      <a:pt x="718" y="851"/>
                    </a:lnTo>
                    <a:lnTo>
                      <a:pt x="702" y="874"/>
                    </a:lnTo>
                    <a:lnTo>
                      <a:pt x="679" y="890"/>
                    </a:lnTo>
                    <a:lnTo>
                      <a:pt x="671" y="866"/>
                    </a:lnTo>
                    <a:lnTo>
                      <a:pt x="671" y="859"/>
                    </a:lnTo>
                    <a:lnTo>
                      <a:pt x="671" y="851"/>
                    </a:lnTo>
                    <a:lnTo>
                      <a:pt x="671" y="843"/>
                    </a:lnTo>
                    <a:lnTo>
                      <a:pt x="640" y="835"/>
                    </a:lnTo>
                    <a:lnTo>
                      <a:pt x="648" y="820"/>
                    </a:lnTo>
                    <a:lnTo>
                      <a:pt x="624" y="820"/>
                    </a:lnTo>
                    <a:lnTo>
                      <a:pt x="616" y="835"/>
                    </a:lnTo>
                    <a:lnTo>
                      <a:pt x="616" y="843"/>
                    </a:lnTo>
                    <a:lnTo>
                      <a:pt x="616" y="866"/>
                    </a:lnTo>
                    <a:lnTo>
                      <a:pt x="624" y="874"/>
                    </a:lnTo>
                    <a:lnTo>
                      <a:pt x="632" y="890"/>
                    </a:lnTo>
                    <a:lnTo>
                      <a:pt x="648" y="890"/>
                    </a:lnTo>
                    <a:lnTo>
                      <a:pt x="663" y="898"/>
                    </a:lnTo>
                    <a:lnTo>
                      <a:pt x="663" y="906"/>
                    </a:lnTo>
                    <a:lnTo>
                      <a:pt x="648" y="906"/>
                    </a:lnTo>
                    <a:lnTo>
                      <a:pt x="632" y="921"/>
                    </a:lnTo>
                    <a:lnTo>
                      <a:pt x="601" y="913"/>
                    </a:lnTo>
                    <a:lnTo>
                      <a:pt x="593" y="913"/>
                    </a:lnTo>
                    <a:lnTo>
                      <a:pt x="593" y="898"/>
                    </a:lnTo>
                    <a:lnTo>
                      <a:pt x="577" y="906"/>
                    </a:lnTo>
                    <a:lnTo>
                      <a:pt x="562" y="921"/>
                    </a:lnTo>
                    <a:lnTo>
                      <a:pt x="562" y="937"/>
                    </a:lnTo>
                    <a:lnTo>
                      <a:pt x="562" y="960"/>
                    </a:lnTo>
                    <a:lnTo>
                      <a:pt x="538" y="952"/>
                    </a:lnTo>
                    <a:lnTo>
                      <a:pt x="515" y="960"/>
                    </a:lnTo>
                    <a:lnTo>
                      <a:pt x="484" y="968"/>
                    </a:lnTo>
                    <a:lnTo>
                      <a:pt x="476" y="976"/>
                    </a:lnTo>
                    <a:lnTo>
                      <a:pt x="476" y="968"/>
                    </a:lnTo>
                    <a:lnTo>
                      <a:pt x="476" y="952"/>
                    </a:lnTo>
                    <a:lnTo>
                      <a:pt x="460" y="952"/>
                    </a:lnTo>
                    <a:lnTo>
                      <a:pt x="452" y="945"/>
                    </a:lnTo>
                    <a:lnTo>
                      <a:pt x="437" y="952"/>
                    </a:lnTo>
                    <a:lnTo>
                      <a:pt x="421" y="945"/>
                    </a:lnTo>
                    <a:lnTo>
                      <a:pt x="421" y="937"/>
                    </a:lnTo>
                    <a:lnTo>
                      <a:pt x="421" y="913"/>
                    </a:lnTo>
                    <a:lnTo>
                      <a:pt x="421" y="906"/>
                    </a:lnTo>
                    <a:lnTo>
                      <a:pt x="421" y="890"/>
                    </a:lnTo>
                    <a:lnTo>
                      <a:pt x="445" y="874"/>
                    </a:lnTo>
                    <a:lnTo>
                      <a:pt x="421" y="874"/>
                    </a:lnTo>
                    <a:lnTo>
                      <a:pt x="421" y="866"/>
                    </a:lnTo>
                    <a:lnTo>
                      <a:pt x="421" y="859"/>
                    </a:lnTo>
                    <a:lnTo>
                      <a:pt x="421" y="843"/>
                    </a:lnTo>
                    <a:lnTo>
                      <a:pt x="413" y="843"/>
                    </a:lnTo>
                    <a:lnTo>
                      <a:pt x="406" y="835"/>
                    </a:lnTo>
                    <a:lnTo>
                      <a:pt x="413" y="812"/>
                    </a:lnTo>
                    <a:lnTo>
                      <a:pt x="429" y="820"/>
                    </a:lnTo>
                    <a:lnTo>
                      <a:pt x="437" y="835"/>
                    </a:lnTo>
                    <a:lnTo>
                      <a:pt x="452" y="843"/>
                    </a:lnTo>
                    <a:lnTo>
                      <a:pt x="460" y="843"/>
                    </a:lnTo>
                    <a:lnTo>
                      <a:pt x="468" y="827"/>
                    </a:lnTo>
                    <a:lnTo>
                      <a:pt x="452" y="812"/>
                    </a:lnTo>
                    <a:lnTo>
                      <a:pt x="452" y="796"/>
                    </a:lnTo>
                    <a:lnTo>
                      <a:pt x="468" y="788"/>
                    </a:lnTo>
                    <a:lnTo>
                      <a:pt x="484" y="765"/>
                    </a:lnTo>
                    <a:lnTo>
                      <a:pt x="484" y="749"/>
                    </a:lnTo>
                    <a:lnTo>
                      <a:pt x="491" y="742"/>
                    </a:lnTo>
                    <a:lnTo>
                      <a:pt x="499" y="726"/>
                    </a:lnTo>
                    <a:lnTo>
                      <a:pt x="499" y="710"/>
                    </a:lnTo>
                    <a:lnTo>
                      <a:pt x="491" y="695"/>
                    </a:lnTo>
                    <a:lnTo>
                      <a:pt x="499" y="679"/>
                    </a:lnTo>
                    <a:lnTo>
                      <a:pt x="515" y="664"/>
                    </a:lnTo>
                    <a:lnTo>
                      <a:pt x="523" y="671"/>
                    </a:lnTo>
                    <a:lnTo>
                      <a:pt x="538" y="671"/>
                    </a:lnTo>
                    <a:lnTo>
                      <a:pt x="530" y="664"/>
                    </a:lnTo>
                    <a:lnTo>
                      <a:pt x="554" y="648"/>
                    </a:lnTo>
                    <a:lnTo>
                      <a:pt x="546" y="632"/>
                    </a:lnTo>
                    <a:lnTo>
                      <a:pt x="554" y="609"/>
                    </a:lnTo>
                    <a:lnTo>
                      <a:pt x="577" y="609"/>
                    </a:lnTo>
                    <a:lnTo>
                      <a:pt x="585" y="601"/>
                    </a:lnTo>
                    <a:lnTo>
                      <a:pt x="577" y="586"/>
                    </a:lnTo>
                    <a:lnTo>
                      <a:pt x="562" y="586"/>
                    </a:lnTo>
                    <a:lnTo>
                      <a:pt x="570" y="562"/>
                    </a:lnTo>
                    <a:lnTo>
                      <a:pt x="585" y="554"/>
                    </a:lnTo>
                    <a:lnTo>
                      <a:pt x="609" y="523"/>
                    </a:lnTo>
                    <a:lnTo>
                      <a:pt x="609" y="515"/>
                    </a:lnTo>
                    <a:lnTo>
                      <a:pt x="601" y="492"/>
                    </a:lnTo>
                    <a:lnTo>
                      <a:pt x="577" y="476"/>
                    </a:lnTo>
                    <a:lnTo>
                      <a:pt x="570" y="461"/>
                    </a:lnTo>
                    <a:lnTo>
                      <a:pt x="570" y="445"/>
                    </a:lnTo>
                    <a:lnTo>
                      <a:pt x="562" y="445"/>
                    </a:lnTo>
                    <a:lnTo>
                      <a:pt x="554" y="430"/>
                    </a:lnTo>
                    <a:lnTo>
                      <a:pt x="538" y="430"/>
                    </a:lnTo>
                    <a:lnTo>
                      <a:pt x="530" y="430"/>
                    </a:lnTo>
                    <a:lnTo>
                      <a:pt x="530" y="422"/>
                    </a:lnTo>
                    <a:lnTo>
                      <a:pt x="515" y="422"/>
                    </a:lnTo>
                    <a:lnTo>
                      <a:pt x="507" y="398"/>
                    </a:lnTo>
                    <a:lnTo>
                      <a:pt x="515" y="398"/>
                    </a:lnTo>
                    <a:lnTo>
                      <a:pt x="507" y="391"/>
                    </a:lnTo>
                    <a:lnTo>
                      <a:pt x="515" y="367"/>
                    </a:lnTo>
                    <a:lnTo>
                      <a:pt x="530" y="344"/>
                    </a:lnTo>
                    <a:lnTo>
                      <a:pt x="530" y="320"/>
                    </a:lnTo>
                    <a:lnTo>
                      <a:pt x="538" y="328"/>
                    </a:lnTo>
                    <a:lnTo>
                      <a:pt x="554" y="313"/>
                    </a:lnTo>
                    <a:lnTo>
                      <a:pt x="570" y="313"/>
                    </a:lnTo>
                    <a:lnTo>
                      <a:pt x="585" y="305"/>
                    </a:lnTo>
                    <a:lnTo>
                      <a:pt x="593" y="320"/>
                    </a:lnTo>
                    <a:lnTo>
                      <a:pt x="601" y="328"/>
                    </a:lnTo>
                    <a:lnTo>
                      <a:pt x="593" y="336"/>
                    </a:lnTo>
                    <a:lnTo>
                      <a:pt x="585" y="336"/>
                    </a:lnTo>
                    <a:lnTo>
                      <a:pt x="601" y="352"/>
                    </a:lnTo>
                    <a:lnTo>
                      <a:pt x="593" y="367"/>
                    </a:lnTo>
                    <a:lnTo>
                      <a:pt x="609" y="367"/>
                    </a:lnTo>
                    <a:lnTo>
                      <a:pt x="616" y="383"/>
                    </a:lnTo>
                    <a:lnTo>
                      <a:pt x="616" y="391"/>
                    </a:lnTo>
                    <a:lnTo>
                      <a:pt x="624" y="375"/>
                    </a:lnTo>
                    <a:lnTo>
                      <a:pt x="648" y="375"/>
                    </a:lnTo>
                    <a:lnTo>
                      <a:pt x="655" y="359"/>
                    </a:lnTo>
                    <a:lnTo>
                      <a:pt x="671" y="359"/>
                    </a:lnTo>
                    <a:lnTo>
                      <a:pt x="679" y="367"/>
                    </a:lnTo>
                    <a:lnTo>
                      <a:pt x="687" y="375"/>
                    </a:lnTo>
                    <a:lnTo>
                      <a:pt x="702" y="375"/>
                    </a:lnTo>
                    <a:lnTo>
                      <a:pt x="702" y="359"/>
                    </a:lnTo>
                    <a:lnTo>
                      <a:pt x="718" y="352"/>
                    </a:lnTo>
                    <a:lnTo>
                      <a:pt x="726" y="344"/>
                    </a:lnTo>
                    <a:lnTo>
                      <a:pt x="733" y="336"/>
                    </a:lnTo>
                    <a:lnTo>
                      <a:pt x="757" y="320"/>
                    </a:lnTo>
                    <a:lnTo>
                      <a:pt x="780" y="297"/>
                    </a:lnTo>
                    <a:lnTo>
                      <a:pt x="757" y="273"/>
                    </a:lnTo>
                    <a:lnTo>
                      <a:pt x="741" y="281"/>
                    </a:lnTo>
                    <a:lnTo>
                      <a:pt x="741" y="266"/>
                    </a:lnTo>
                    <a:lnTo>
                      <a:pt x="749" y="242"/>
                    </a:lnTo>
                    <a:lnTo>
                      <a:pt x="733" y="234"/>
                    </a:lnTo>
                    <a:lnTo>
                      <a:pt x="726" y="234"/>
                    </a:lnTo>
                    <a:lnTo>
                      <a:pt x="718" y="234"/>
                    </a:lnTo>
                    <a:lnTo>
                      <a:pt x="702" y="242"/>
                    </a:lnTo>
                    <a:lnTo>
                      <a:pt x="694" y="234"/>
                    </a:lnTo>
                    <a:lnTo>
                      <a:pt x="694" y="219"/>
                    </a:lnTo>
                    <a:lnTo>
                      <a:pt x="687" y="203"/>
                    </a:lnTo>
                    <a:lnTo>
                      <a:pt x="687" y="195"/>
                    </a:lnTo>
                    <a:lnTo>
                      <a:pt x="694" y="195"/>
                    </a:lnTo>
                    <a:lnTo>
                      <a:pt x="718" y="211"/>
                    </a:lnTo>
                    <a:lnTo>
                      <a:pt x="726" y="203"/>
                    </a:lnTo>
                    <a:lnTo>
                      <a:pt x="733" y="195"/>
                    </a:lnTo>
                    <a:lnTo>
                      <a:pt x="726" y="195"/>
                    </a:lnTo>
                    <a:lnTo>
                      <a:pt x="726" y="180"/>
                    </a:lnTo>
                    <a:lnTo>
                      <a:pt x="733" y="172"/>
                    </a:lnTo>
                    <a:lnTo>
                      <a:pt x="741" y="172"/>
                    </a:lnTo>
                    <a:lnTo>
                      <a:pt x="741" y="180"/>
                    </a:lnTo>
                    <a:lnTo>
                      <a:pt x="741" y="188"/>
                    </a:lnTo>
                    <a:lnTo>
                      <a:pt x="757" y="195"/>
                    </a:lnTo>
                    <a:lnTo>
                      <a:pt x="757" y="180"/>
                    </a:lnTo>
                    <a:lnTo>
                      <a:pt x="765" y="180"/>
                    </a:lnTo>
                    <a:lnTo>
                      <a:pt x="772" y="180"/>
                    </a:lnTo>
                    <a:lnTo>
                      <a:pt x="780" y="156"/>
                    </a:lnTo>
                    <a:lnTo>
                      <a:pt x="772" y="125"/>
                    </a:lnTo>
                    <a:lnTo>
                      <a:pt x="780" y="110"/>
                    </a:lnTo>
                    <a:lnTo>
                      <a:pt x="804" y="86"/>
                    </a:lnTo>
                    <a:lnTo>
                      <a:pt x="804" y="71"/>
                    </a:lnTo>
                    <a:lnTo>
                      <a:pt x="819" y="63"/>
                    </a:lnTo>
                    <a:lnTo>
                      <a:pt x="819" y="47"/>
                    </a:lnTo>
                    <a:lnTo>
                      <a:pt x="827" y="47"/>
                    </a:lnTo>
                    <a:lnTo>
                      <a:pt x="835" y="39"/>
                    </a:lnTo>
                    <a:lnTo>
                      <a:pt x="835" y="47"/>
                    </a:lnTo>
                    <a:lnTo>
                      <a:pt x="843" y="55"/>
                    </a:lnTo>
                    <a:lnTo>
                      <a:pt x="851" y="55"/>
                    </a:lnTo>
                    <a:lnTo>
                      <a:pt x="858" y="63"/>
                    </a:lnTo>
                    <a:lnTo>
                      <a:pt x="874" y="47"/>
                    </a:lnTo>
                    <a:lnTo>
                      <a:pt x="866" y="71"/>
                    </a:lnTo>
                    <a:lnTo>
                      <a:pt x="858" y="71"/>
                    </a:lnTo>
                    <a:lnTo>
                      <a:pt x="858" y="86"/>
                    </a:lnTo>
                    <a:lnTo>
                      <a:pt x="866" y="78"/>
                    </a:lnTo>
                    <a:lnTo>
                      <a:pt x="882" y="78"/>
                    </a:lnTo>
                    <a:lnTo>
                      <a:pt x="890" y="78"/>
                    </a:lnTo>
                    <a:lnTo>
                      <a:pt x="897" y="63"/>
                    </a:lnTo>
                    <a:lnTo>
                      <a:pt x="905" y="63"/>
                    </a:lnTo>
                    <a:lnTo>
                      <a:pt x="913" y="55"/>
                    </a:lnTo>
                    <a:lnTo>
                      <a:pt x="929" y="32"/>
                    </a:lnTo>
                    <a:lnTo>
                      <a:pt x="929" y="24"/>
                    </a:lnTo>
                    <a:lnTo>
                      <a:pt x="936" y="24"/>
                    </a:lnTo>
                    <a:lnTo>
                      <a:pt x="944" y="32"/>
                    </a:lnTo>
                    <a:lnTo>
                      <a:pt x="952" y="47"/>
                    </a:lnTo>
                    <a:lnTo>
                      <a:pt x="952" y="55"/>
                    </a:lnTo>
                    <a:lnTo>
                      <a:pt x="944" y="71"/>
                    </a:lnTo>
                    <a:lnTo>
                      <a:pt x="960" y="78"/>
                    </a:lnTo>
                    <a:lnTo>
                      <a:pt x="968" y="86"/>
                    </a:lnTo>
                    <a:lnTo>
                      <a:pt x="975" y="86"/>
                    </a:lnTo>
                    <a:lnTo>
                      <a:pt x="983" y="86"/>
                    </a:lnTo>
                    <a:lnTo>
                      <a:pt x="983" y="78"/>
                    </a:lnTo>
                    <a:lnTo>
                      <a:pt x="991" y="71"/>
                    </a:lnTo>
                    <a:lnTo>
                      <a:pt x="1030" y="47"/>
                    </a:lnTo>
                    <a:lnTo>
                      <a:pt x="1022" y="24"/>
                    </a:lnTo>
                    <a:lnTo>
                      <a:pt x="1022" y="0"/>
                    </a:lnTo>
                    <a:lnTo>
                      <a:pt x="1061" y="0"/>
                    </a:lnTo>
                    <a:lnTo>
                      <a:pt x="1061" y="16"/>
                    </a:lnTo>
                    <a:lnTo>
                      <a:pt x="1061" y="32"/>
                    </a:lnTo>
                    <a:lnTo>
                      <a:pt x="1077" y="32"/>
                    </a:lnTo>
                    <a:lnTo>
                      <a:pt x="1077" y="47"/>
                    </a:lnTo>
                    <a:lnTo>
                      <a:pt x="1061" y="55"/>
                    </a:lnTo>
                    <a:lnTo>
                      <a:pt x="1046" y="63"/>
                    </a:lnTo>
                    <a:lnTo>
                      <a:pt x="1030" y="63"/>
                    </a:lnTo>
                    <a:lnTo>
                      <a:pt x="1022" y="71"/>
                    </a:lnTo>
                    <a:lnTo>
                      <a:pt x="991" y="86"/>
                    </a:lnTo>
                    <a:lnTo>
                      <a:pt x="983" y="94"/>
                    </a:lnTo>
                    <a:lnTo>
                      <a:pt x="975" y="94"/>
                    </a:lnTo>
                    <a:lnTo>
                      <a:pt x="968" y="102"/>
                    </a:lnTo>
                    <a:lnTo>
                      <a:pt x="960" y="86"/>
                    </a:lnTo>
                    <a:lnTo>
                      <a:pt x="952" y="86"/>
                    </a:lnTo>
                    <a:lnTo>
                      <a:pt x="952" y="94"/>
                    </a:lnTo>
                    <a:lnTo>
                      <a:pt x="944" y="102"/>
                    </a:lnTo>
                    <a:lnTo>
                      <a:pt x="936" y="78"/>
                    </a:lnTo>
                    <a:lnTo>
                      <a:pt x="921" y="94"/>
                    </a:lnTo>
                    <a:lnTo>
                      <a:pt x="921" y="102"/>
                    </a:lnTo>
                    <a:lnTo>
                      <a:pt x="905" y="102"/>
                    </a:lnTo>
                    <a:lnTo>
                      <a:pt x="905" y="110"/>
                    </a:lnTo>
                    <a:lnTo>
                      <a:pt x="897" y="117"/>
                    </a:lnTo>
                    <a:lnTo>
                      <a:pt x="897" y="125"/>
                    </a:lnTo>
                    <a:lnTo>
                      <a:pt x="913" y="125"/>
                    </a:lnTo>
                    <a:lnTo>
                      <a:pt x="921" y="117"/>
                    </a:lnTo>
                    <a:lnTo>
                      <a:pt x="936" y="110"/>
                    </a:lnTo>
                    <a:lnTo>
                      <a:pt x="944" y="110"/>
                    </a:lnTo>
                    <a:lnTo>
                      <a:pt x="944" y="125"/>
                    </a:lnTo>
                    <a:lnTo>
                      <a:pt x="952" y="117"/>
                    </a:lnTo>
                    <a:lnTo>
                      <a:pt x="960" y="117"/>
                    </a:lnTo>
                    <a:lnTo>
                      <a:pt x="968" y="125"/>
                    </a:lnTo>
                    <a:lnTo>
                      <a:pt x="944" y="133"/>
                    </a:lnTo>
                    <a:lnTo>
                      <a:pt x="929" y="149"/>
                    </a:lnTo>
                    <a:lnTo>
                      <a:pt x="913" y="149"/>
                    </a:lnTo>
                    <a:lnTo>
                      <a:pt x="897" y="172"/>
                    </a:lnTo>
                    <a:lnTo>
                      <a:pt x="874" y="203"/>
                    </a:lnTo>
                    <a:lnTo>
                      <a:pt x="897" y="203"/>
                    </a:lnTo>
                    <a:lnTo>
                      <a:pt x="882" y="211"/>
                    </a:lnTo>
                    <a:lnTo>
                      <a:pt x="882" y="219"/>
                    </a:lnTo>
                    <a:lnTo>
                      <a:pt x="866" y="234"/>
                    </a:lnTo>
                    <a:lnTo>
                      <a:pt x="851" y="227"/>
                    </a:lnTo>
                    <a:lnTo>
                      <a:pt x="843" y="234"/>
                    </a:lnTo>
                    <a:lnTo>
                      <a:pt x="835" y="234"/>
                    </a:lnTo>
                    <a:lnTo>
                      <a:pt x="835" y="242"/>
                    </a:lnTo>
                    <a:lnTo>
                      <a:pt x="843" y="242"/>
                    </a:lnTo>
                    <a:lnTo>
                      <a:pt x="843" y="266"/>
                    </a:lnTo>
                    <a:lnTo>
                      <a:pt x="819" y="289"/>
                    </a:lnTo>
                    <a:lnTo>
                      <a:pt x="804" y="305"/>
                    </a:lnTo>
                    <a:lnTo>
                      <a:pt x="788" y="320"/>
                    </a:lnTo>
                    <a:lnTo>
                      <a:pt x="819" y="328"/>
                    </a:lnTo>
                    <a:lnTo>
                      <a:pt x="843" y="344"/>
                    </a:lnTo>
                    <a:lnTo>
                      <a:pt x="858" y="344"/>
                    </a:lnTo>
                    <a:lnTo>
                      <a:pt x="843" y="336"/>
                    </a:lnTo>
                    <a:lnTo>
                      <a:pt x="866" y="305"/>
                    </a:lnTo>
                    <a:lnTo>
                      <a:pt x="866" y="320"/>
                    </a:lnTo>
                    <a:lnTo>
                      <a:pt x="882" y="320"/>
                    </a:lnTo>
                    <a:lnTo>
                      <a:pt x="897" y="320"/>
                    </a:lnTo>
                    <a:lnTo>
                      <a:pt x="890" y="313"/>
                    </a:lnTo>
                    <a:lnTo>
                      <a:pt x="897" y="320"/>
                    </a:lnTo>
                    <a:lnTo>
                      <a:pt x="905" y="313"/>
                    </a:lnTo>
                    <a:lnTo>
                      <a:pt x="897" y="297"/>
                    </a:lnTo>
                    <a:lnTo>
                      <a:pt x="897" y="289"/>
                    </a:lnTo>
                    <a:lnTo>
                      <a:pt x="921" y="297"/>
                    </a:lnTo>
                    <a:lnTo>
                      <a:pt x="936" y="305"/>
                    </a:lnTo>
                    <a:lnTo>
                      <a:pt x="944" y="313"/>
                    </a:lnTo>
                    <a:lnTo>
                      <a:pt x="952" y="320"/>
                    </a:lnTo>
                    <a:lnTo>
                      <a:pt x="960" y="313"/>
                    </a:lnTo>
                    <a:lnTo>
                      <a:pt x="991" y="266"/>
                    </a:lnTo>
                    <a:lnTo>
                      <a:pt x="991" y="242"/>
                    </a:lnTo>
                    <a:lnTo>
                      <a:pt x="975" y="227"/>
                    </a:lnTo>
                    <a:lnTo>
                      <a:pt x="960" y="227"/>
                    </a:lnTo>
                    <a:lnTo>
                      <a:pt x="960" y="211"/>
                    </a:lnTo>
                    <a:lnTo>
                      <a:pt x="968" y="211"/>
                    </a:lnTo>
                    <a:lnTo>
                      <a:pt x="975" y="195"/>
                    </a:lnTo>
                    <a:lnTo>
                      <a:pt x="983" y="188"/>
                    </a:lnTo>
                    <a:lnTo>
                      <a:pt x="975" y="172"/>
                    </a:lnTo>
                    <a:lnTo>
                      <a:pt x="975" y="164"/>
                    </a:lnTo>
                    <a:lnTo>
                      <a:pt x="975" y="141"/>
                    </a:lnTo>
                    <a:lnTo>
                      <a:pt x="975" y="133"/>
                    </a:lnTo>
                    <a:lnTo>
                      <a:pt x="999" y="102"/>
                    </a:lnTo>
                    <a:lnTo>
                      <a:pt x="1022" y="102"/>
                    </a:lnTo>
                    <a:lnTo>
                      <a:pt x="1022" y="86"/>
                    </a:lnTo>
                    <a:lnTo>
                      <a:pt x="1030" y="78"/>
                    </a:lnTo>
                    <a:lnTo>
                      <a:pt x="1038" y="78"/>
                    </a:lnTo>
                    <a:lnTo>
                      <a:pt x="1038" y="94"/>
                    </a:lnTo>
                    <a:lnTo>
                      <a:pt x="1046" y="110"/>
                    </a:lnTo>
                    <a:lnTo>
                      <a:pt x="1061" y="110"/>
                    </a:lnTo>
                    <a:lnTo>
                      <a:pt x="1053" y="117"/>
                    </a:lnTo>
                    <a:lnTo>
                      <a:pt x="1061" y="141"/>
                    </a:lnTo>
                    <a:lnTo>
                      <a:pt x="1069" y="149"/>
                    </a:lnTo>
                    <a:lnTo>
                      <a:pt x="1069" y="156"/>
                    </a:lnTo>
                    <a:lnTo>
                      <a:pt x="1061" y="156"/>
                    </a:lnTo>
                    <a:lnTo>
                      <a:pt x="1053" y="164"/>
                    </a:lnTo>
                    <a:lnTo>
                      <a:pt x="1046" y="164"/>
                    </a:lnTo>
                    <a:lnTo>
                      <a:pt x="1046" y="149"/>
                    </a:lnTo>
                    <a:lnTo>
                      <a:pt x="1022" y="149"/>
                    </a:lnTo>
                    <a:lnTo>
                      <a:pt x="1022" y="172"/>
                    </a:lnTo>
                    <a:lnTo>
                      <a:pt x="1007" y="180"/>
                    </a:lnTo>
                    <a:lnTo>
                      <a:pt x="1007" y="195"/>
                    </a:lnTo>
                    <a:lnTo>
                      <a:pt x="1007" y="203"/>
                    </a:lnTo>
                    <a:lnTo>
                      <a:pt x="999" y="219"/>
                    </a:lnTo>
                    <a:lnTo>
                      <a:pt x="999" y="227"/>
                    </a:lnTo>
                    <a:lnTo>
                      <a:pt x="1007" y="219"/>
                    </a:lnTo>
                    <a:lnTo>
                      <a:pt x="1022" y="219"/>
                    </a:lnTo>
                    <a:lnTo>
                      <a:pt x="1022" y="234"/>
                    </a:lnTo>
                    <a:lnTo>
                      <a:pt x="1014" y="258"/>
                    </a:lnTo>
                    <a:lnTo>
                      <a:pt x="1030" y="242"/>
                    </a:lnTo>
                    <a:lnTo>
                      <a:pt x="1038" y="242"/>
                    </a:lnTo>
                    <a:lnTo>
                      <a:pt x="1046" y="242"/>
                    </a:lnTo>
                    <a:lnTo>
                      <a:pt x="1061" y="234"/>
                    </a:lnTo>
                    <a:lnTo>
                      <a:pt x="1069" y="242"/>
                    </a:lnTo>
                    <a:lnTo>
                      <a:pt x="1093" y="242"/>
                    </a:lnTo>
                    <a:lnTo>
                      <a:pt x="1085" y="258"/>
                    </a:lnTo>
                    <a:lnTo>
                      <a:pt x="1093" y="266"/>
                    </a:lnTo>
                    <a:lnTo>
                      <a:pt x="1108" y="266"/>
                    </a:lnTo>
                    <a:lnTo>
                      <a:pt x="1100" y="266"/>
                    </a:lnTo>
                    <a:lnTo>
                      <a:pt x="1100" y="273"/>
                    </a:lnTo>
                    <a:lnTo>
                      <a:pt x="1093" y="281"/>
                    </a:lnTo>
                    <a:lnTo>
                      <a:pt x="1085" y="289"/>
                    </a:lnTo>
                    <a:lnTo>
                      <a:pt x="1077" y="289"/>
                    </a:lnTo>
                    <a:lnTo>
                      <a:pt x="1077" y="305"/>
                    </a:lnTo>
                    <a:lnTo>
                      <a:pt x="1077" y="320"/>
                    </a:lnTo>
                    <a:lnTo>
                      <a:pt x="1077" y="328"/>
                    </a:lnTo>
                    <a:lnTo>
                      <a:pt x="1069" y="352"/>
                    </a:lnTo>
                    <a:lnTo>
                      <a:pt x="1085" y="359"/>
                    </a:lnTo>
                    <a:lnTo>
                      <a:pt x="1053" y="391"/>
                    </a:lnTo>
                    <a:lnTo>
                      <a:pt x="1061" y="398"/>
                    </a:lnTo>
                    <a:lnTo>
                      <a:pt x="1061" y="414"/>
                    </a:lnTo>
                    <a:lnTo>
                      <a:pt x="1069" y="422"/>
                    </a:lnTo>
                    <a:lnTo>
                      <a:pt x="1077" y="414"/>
                    </a:lnTo>
                    <a:lnTo>
                      <a:pt x="1085" y="422"/>
                    </a:lnTo>
                    <a:lnTo>
                      <a:pt x="1093" y="422"/>
                    </a:lnTo>
                    <a:lnTo>
                      <a:pt x="1100" y="437"/>
                    </a:lnTo>
                    <a:lnTo>
                      <a:pt x="1077" y="453"/>
                    </a:lnTo>
                    <a:lnTo>
                      <a:pt x="1077" y="461"/>
                    </a:lnTo>
                    <a:lnTo>
                      <a:pt x="1093" y="461"/>
                    </a:lnTo>
                    <a:lnTo>
                      <a:pt x="1100" y="453"/>
                    </a:lnTo>
                    <a:lnTo>
                      <a:pt x="1124" y="445"/>
                    </a:lnTo>
                    <a:lnTo>
                      <a:pt x="1132" y="445"/>
                    </a:lnTo>
                    <a:lnTo>
                      <a:pt x="1139" y="437"/>
                    </a:lnTo>
                    <a:lnTo>
                      <a:pt x="1132" y="430"/>
                    </a:lnTo>
                    <a:lnTo>
                      <a:pt x="1116" y="422"/>
                    </a:lnTo>
                    <a:lnTo>
                      <a:pt x="1116" y="406"/>
                    </a:lnTo>
                    <a:lnTo>
                      <a:pt x="1124" y="398"/>
                    </a:lnTo>
                    <a:lnTo>
                      <a:pt x="1124" y="383"/>
                    </a:lnTo>
                    <a:lnTo>
                      <a:pt x="1116" y="375"/>
                    </a:lnTo>
                    <a:lnTo>
                      <a:pt x="1116" y="367"/>
                    </a:lnTo>
                    <a:lnTo>
                      <a:pt x="1132" y="352"/>
                    </a:lnTo>
                    <a:lnTo>
                      <a:pt x="1132" y="344"/>
                    </a:lnTo>
                    <a:lnTo>
                      <a:pt x="1124" y="336"/>
                    </a:lnTo>
                    <a:lnTo>
                      <a:pt x="1139" y="328"/>
                    </a:lnTo>
                    <a:lnTo>
                      <a:pt x="1147" y="328"/>
                    </a:lnTo>
                    <a:lnTo>
                      <a:pt x="1155" y="313"/>
                    </a:lnTo>
                    <a:lnTo>
                      <a:pt x="1163" y="305"/>
                    </a:lnTo>
                    <a:lnTo>
                      <a:pt x="1163" y="297"/>
                    </a:lnTo>
                    <a:lnTo>
                      <a:pt x="1178" y="289"/>
                    </a:lnTo>
                    <a:lnTo>
                      <a:pt x="1194" y="281"/>
                    </a:lnTo>
                    <a:lnTo>
                      <a:pt x="1194" y="273"/>
                    </a:lnTo>
                    <a:lnTo>
                      <a:pt x="1202" y="258"/>
                    </a:lnTo>
                    <a:lnTo>
                      <a:pt x="1210" y="242"/>
                    </a:lnTo>
                    <a:lnTo>
                      <a:pt x="1217" y="234"/>
                    </a:lnTo>
                    <a:lnTo>
                      <a:pt x="1217" y="227"/>
                    </a:lnTo>
                    <a:lnTo>
                      <a:pt x="1217" y="203"/>
                    </a:lnTo>
                    <a:lnTo>
                      <a:pt x="1225" y="188"/>
                    </a:lnTo>
                    <a:lnTo>
                      <a:pt x="1225" y="180"/>
                    </a:lnTo>
                    <a:lnTo>
                      <a:pt x="1233" y="180"/>
                    </a:lnTo>
                    <a:lnTo>
                      <a:pt x="1233" y="172"/>
                    </a:lnTo>
                    <a:lnTo>
                      <a:pt x="1241" y="156"/>
                    </a:lnTo>
                    <a:lnTo>
                      <a:pt x="1233" y="149"/>
                    </a:lnTo>
                    <a:lnTo>
                      <a:pt x="1241" y="141"/>
                    </a:lnTo>
                    <a:lnTo>
                      <a:pt x="1241" y="133"/>
                    </a:lnTo>
                    <a:lnTo>
                      <a:pt x="1249" y="133"/>
                    </a:lnTo>
                    <a:lnTo>
                      <a:pt x="1249" y="141"/>
                    </a:lnTo>
                    <a:lnTo>
                      <a:pt x="1249" y="149"/>
                    </a:lnTo>
                    <a:lnTo>
                      <a:pt x="1249" y="156"/>
                    </a:lnTo>
                    <a:lnTo>
                      <a:pt x="1264" y="156"/>
                    </a:lnTo>
                    <a:lnTo>
                      <a:pt x="1264" y="164"/>
                    </a:lnTo>
                    <a:lnTo>
                      <a:pt x="1249" y="164"/>
                    </a:lnTo>
                    <a:lnTo>
                      <a:pt x="1249" y="180"/>
                    </a:lnTo>
                    <a:lnTo>
                      <a:pt x="1256" y="188"/>
                    </a:lnTo>
                    <a:lnTo>
                      <a:pt x="1264" y="195"/>
                    </a:lnTo>
                    <a:lnTo>
                      <a:pt x="1272" y="180"/>
                    </a:lnTo>
                    <a:lnTo>
                      <a:pt x="1272" y="164"/>
                    </a:lnTo>
                    <a:lnTo>
                      <a:pt x="1280" y="156"/>
                    </a:lnTo>
                    <a:lnTo>
                      <a:pt x="1288" y="156"/>
                    </a:lnTo>
                    <a:lnTo>
                      <a:pt x="1288" y="172"/>
                    </a:lnTo>
                    <a:lnTo>
                      <a:pt x="1272" y="219"/>
                    </a:lnTo>
                    <a:lnTo>
                      <a:pt x="1264" y="227"/>
                    </a:lnTo>
                    <a:lnTo>
                      <a:pt x="1264" y="234"/>
                    </a:lnTo>
                    <a:lnTo>
                      <a:pt x="1264" y="242"/>
                    </a:lnTo>
                    <a:lnTo>
                      <a:pt x="1264" y="250"/>
                    </a:lnTo>
                    <a:lnTo>
                      <a:pt x="1256" y="266"/>
                    </a:lnTo>
                    <a:lnTo>
                      <a:pt x="1256" y="273"/>
                    </a:lnTo>
                    <a:lnTo>
                      <a:pt x="1249" y="281"/>
                    </a:lnTo>
                    <a:lnTo>
                      <a:pt x="1241" y="289"/>
                    </a:lnTo>
                    <a:lnTo>
                      <a:pt x="1233" y="305"/>
                    </a:lnTo>
                    <a:lnTo>
                      <a:pt x="1225" y="305"/>
                    </a:lnTo>
                    <a:lnTo>
                      <a:pt x="1217" y="305"/>
                    </a:lnTo>
                    <a:lnTo>
                      <a:pt x="1217" y="313"/>
                    </a:lnTo>
                    <a:lnTo>
                      <a:pt x="1217" y="336"/>
                    </a:lnTo>
                    <a:lnTo>
                      <a:pt x="1210" y="352"/>
                    </a:lnTo>
                    <a:lnTo>
                      <a:pt x="1202" y="367"/>
                    </a:lnTo>
                    <a:lnTo>
                      <a:pt x="1194" y="375"/>
                    </a:lnTo>
                    <a:lnTo>
                      <a:pt x="1194" y="383"/>
                    </a:lnTo>
                    <a:lnTo>
                      <a:pt x="1178" y="383"/>
                    </a:lnTo>
                    <a:lnTo>
                      <a:pt x="1178" y="375"/>
                    </a:lnTo>
                    <a:lnTo>
                      <a:pt x="1186" y="367"/>
                    </a:lnTo>
                    <a:lnTo>
                      <a:pt x="1171" y="367"/>
                    </a:lnTo>
                    <a:lnTo>
                      <a:pt x="1171" y="375"/>
                    </a:lnTo>
                    <a:lnTo>
                      <a:pt x="1163" y="391"/>
                    </a:lnTo>
                    <a:lnTo>
                      <a:pt x="1139" y="391"/>
                    </a:lnTo>
                    <a:lnTo>
                      <a:pt x="1139" y="406"/>
                    </a:lnTo>
                    <a:lnTo>
                      <a:pt x="1178" y="406"/>
                    </a:lnTo>
                    <a:lnTo>
                      <a:pt x="1171" y="414"/>
                    </a:lnTo>
                    <a:lnTo>
                      <a:pt x="1171" y="422"/>
                    </a:lnTo>
                    <a:lnTo>
                      <a:pt x="1163" y="430"/>
                    </a:lnTo>
                    <a:lnTo>
                      <a:pt x="1155" y="437"/>
                    </a:lnTo>
                    <a:lnTo>
                      <a:pt x="1147" y="437"/>
                    </a:lnTo>
                    <a:lnTo>
                      <a:pt x="1147" y="445"/>
                    </a:lnTo>
                    <a:lnTo>
                      <a:pt x="1147" y="469"/>
                    </a:lnTo>
                    <a:lnTo>
                      <a:pt x="1147" y="476"/>
                    </a:lnTo>
                    <a:lnTo>
                      <a:pt x="1171" y="476"/>
                    </a:lnTo>
                    <a:lnTo>
                      <a:pt x="1171" y="461"/>
                    </a:lnTo>
                    <a:lnTo>
                      <a:pt x="1186" y="430"/>
                    </a:lnTo>
                    <a:lnTo>
                      <a:pt x="1210" y="422"/>
                    </a:lnTo>
                    <a:lnTo>
                      <a:pt x="1217" y="398"/>
                    </a:lnTo>
                    <a:lnTo>
                      <a:pt x="1241" y="391"/>
                    </a:lnTo>
                    <a:lnTo>
                      <a:pt x="1264" y="391"/>
                    </a:lnTo>
                    <a:lnTo>
                      <a:pt x="1288" y="391"/>
                    </a:lnTo>
                    <a:lnTo>
                      <a:pt x="1311" y="375"/>
                    </a:lnTo>
                    <a:lnTo>
                      <a:pt x="1327" y="359"/>
                    </a:lnTo>
                    <a:lnTo>
                      <a:pt x="1335" y="352"/>
                    </a:lnTo>
                    <a:lnTo>
                      <a:pt x="1350" y="344"/>
                    </a:lnTo>
                    <a:lnTo>
                      <a:pt x="1358" y="336"/>
                    </a:lnTo>
                    <a:lnTo>
                      <a:pt x="1358" y="328"/>
                    </a:lnTo>
                    <a:lnTo>
                      <a:pt x="1374" y="320"/>
                    </a:lnTo>
                    <a:lnTo>
                      <a:pt x="1389" y="328"/>
                    </a:lnTo>
                    <a:lnTo>
                      <a:pt x="1389" y="336"/>
                    </a:lnTo>
                    <a:lnTo>
                      <a:pt x="1381" y="336"/>
                    </a:lnTo>
                    <a:lnTo>
                      <a:pt x="1381" y="352"/>
                    </a:lnTo>
                    <a:lnTo>
                      <a:pt x="1366" y="352"/>
                    </a:lnTo>
                    <a:lnTo>
                      <a:pt x="1350" y="367"/>
                    </a:lnTo>
                    <a:lnTo>
                      <a:pt x="1358" y="398"/>
                    </a:lnTo>
                    <a:lnTo>
                      <a:pt x="1374" y="398"/>
                    </a:lnTo>
                    <a:lnTo>
                      <a:pt x="1381" y="391"/>
                    </a:lnTo>
                    <a:lnTo>
                      <a:pt x="1413" y="391"/>
                    </a:lnTo>
                    <a:lnTo>
                      <a:pt x="1428" y="383"/>
                    </a:lnTo>
                    <a:lnTo>
                      <a:pt x="1444" y="391"/>
                    </a:lnTo>
                    <a:lnTo>
                      <a:pt x="1444" y="406"/>
                    </a:lnTo>
                    <a:lnTo>
                      <a:pt x="1452" y="414"/>
                    </a:lnTo>
                    <a:lnTo>
                      <a:pt x="1459" y="430"/>
                    </a:lnTo>
                    <a:lnTo>
                      <a:pt x="1459" y="453"/>
                    </a:lnTo>
                    <a:lnTo>
                      <a:pt x="1467" y="461"/>
                    </a:lnTo>
                    <a:lnTo>
                      <a:pt x="1452" y="461"/>
                    </a:lnTo>
                    <a:lnTo>
                      <a:pt x="1444" y="469"/>
                    </a:lnTo>
                    <a:lnTo>
                      <a:pt x="1428" y="476"/>
                    </a:lnTo>
                    <a:lnTo>
                      <a:pt x="1413" y="508"/>
                    </a:lnTo>
                    <a:lnTo>
                      <a:pt x="1405" y="508"/>
                    </a:lnTo>
                    <a:lnTo>
                      <a:pt x="1389" y="531"/>
                    </a:lnTo>
                    <a:lnTo>
                      <a:pt x="1374" y="523"/>
                    </a:lnTo>
                    <a:lnTo>
                      <a:pt x="1366" y="562"/>
                    </a:lnTo>
                    <a:lnTo>
                      <a:pt x="1366" y="593"/>
                    </a:lnTo>
                    <a:lnTo>
                      <a:pt x="1358" y="609"/>
                    </a:lnTo>
                    <a:lnTo>
                      <a:pt x="1358" y="625"/>
                    </a:lnTo>
                    <a:lnTo>
                      <a:pt x="1397" y="632"/>
                    </a:lnTo>
                    <a:lnTo>
                      <a:pt x="1405" y="625"/>
                    </a:lnTo>
                    <a:lnTo>
                      <a:pt x="1405" y="601"/>
                    </a:lnTo>
                    <a:lnTo>
                      <a:pt x="1413" y="593"/>
                    </a:lnTo>
                    <a:lnTo>
                      <a:pt x="1436" y="601"/>
                    </a:lnTo>
                    <a:lnTo>
                      <a:pt x="1452" y="562"/>
                    </a:lnTo>
                    <a:lnTo>
                      <a:pt x="1420" y="562"/>
                    </a:lnTo>
                    <a:lnTo>
                      <a:pt x="1436" y="547"/>
                    </a:lnTo>
                    <a:lnTo>
                      <a:pt x="1452" y="539"/>
                    </a:lnTo>
                    <a:lnTo>
                      <a:pt x="1444" y="515"/>
                    </a:lnTo>
                    <a:lnTo>
                      <a:pt x="1452" y="492"/>
                    </a:lnTo>
                    <a:lnTo>
                      <a:pt x="1467" y="476"/>
                    </a:lnTo>
                    <a:lnTo>
                      <a:pt x="1483" y="453"/>
                    </a:lnTo>
                    <a:lnTo>
                      <a:pt x="1506" y="437"/>
                    </a:lnTo>
                    <a:lnTo>
                      <a:pt x="1514" y="453"/>
                    </a:lnTo>
                    <a:lnTo>
                      <a:pt x="1522" y="469"/>
                    </a:lnTo>
                    <a:lnTo>
                      <a:pt x="1514" y="476"/>
                    </a:lnTo>
                    <a:lnTo>
                      <a:pt x="1498" y="492"/>
                    </a:lnTo>
                    <a:lnTo>
                      <a:pt x="1491" y="508"/>
                    </a:lnTo>
                    <a:lnTo>
                      <a:pt x="1475" y="531"/>
                    </a:lnTo>
                    <a:lnTo>
                      <a:pt x="1475" y="554"/>
                    </a:lnTo>
                    <a:lnTo>
                      <a:pt x="1467" y="578"/>
                    </a:lnTo>
                    <a:lnTo>
                      <a:pt x="1467" y="601"/>
                    </a:lnTo>
                    <a:lnTo>
                      <a:pt x="1475" y="609"/>
                    </a:lnTo>
                    <a:lnTo>
                      <a:pt x="1475" y="640"/>
                    </a:lnTo>
                    <a:lnTo>
                      <a:pt x="1467" y="671"/>
                    </a:lnTo>
                    <a:lnTo>
                      <a:pt x="1467" y="687"/>
                    </a:lnTo>
                    <a:lnTo>
                      <a:pt x="1459" y="703"/>
                    </a:lnTo>
                    <a:lnTo>
                      <a:pt x="1444" y="703"/>
                    </a:lnTo>
                    <a:lnTo>
                      <a:pt x="1444" y="710"/>
                    </a:lnTo>
                    <a:lnTo>
                      <a:pt x="1436" y="710"/>
                    </a:lnTo>
                    <a:lnTo>
                      <a:pt x="1413" y="710"/>
                    </a:lnTo>
                    <a:lnTo>
                      <a:pt x="1405" y="710"/>
                    </a:lnTo>
                    <a:lnTo>
                      <a:pt x="1397" y="710"/>
                    </a:lnTo>
                    <a:lnTo>
                      <a:pt x="1381" y="710"/>
                    </a:lnTo>
                    <a:lnTo>
                      <a:pt x="1350" y="710"/>
                    </a:lnTo>
                    <a:lnTo>
                      <a:pt x="1335" y="703"/>
                    </a:lnTo>
                    <a:lnTo>
                      <a:pt x="1327" y="695"/>
                    </a:lnTo>
                    <a:lnTo>
                      <a:pt x="1311" y="695"/>
                    </a:lnTo>
                    <a:lnTo>
                      <a:pt x="1311" y="703"/>
                    </a:lnTo>
                    <a:lnTo>
                      <a:pt x="1319" y="710"/>
                    </a:lnTo>
                    <a:lnTo>
                      <a:pt x="1311" y="718"/>
                    </a:lnTo>
                    <a:lnTo>
                      <a:pt x="1319" y="734"/>
                    </a:lnTo>
                    <a:lnTo>
                      <a:pt x="1319" y="749"/>
                    </a:lnTo>
                    <a:lnTo>
                      <a:pt x="1311" y="749"/>
                    </a:lnTo>
                    <a:lnTo>
                      <a:pt x="1303" y="742"/>
                    </a:lnTo>
                    <a:lnTo>
                      <a:pt x="1295" y="734"/>
                    </a:lnTo>
                    <a:lnTo>
                      <a:pt x="1280" y="734"/>
                    </a:lnTo>
                    <a:lnTo>
                      <a:pt x="1280" y="726"/>
                    </a:lnTo>
                    <a:lnTo>
                      <a:pt x="1272" y="718"/>
                    </a:lnTo>
                    <a:lnTo>
                      <a:pt x="1256" y="703"/>
                    </a:lnTo>
                    <a:lnTo>
                      <a:pt x="1249" y="703"/>
                    </a:lnTo>
                    <a:lnTo>
                      <a:pt x="1241" y="695"/>
                    </a:lnTo>
                    <a:lnTo>
                      <a:pt x="1241" y="710"/>
                    </a:lnTo>
                    <a:lnTo>
                      <a:pt x="1256" y="718"/>
                    </a:lnTo>
                    <a:lnTo>
                      <a:pt x="1256" y="734"/>
                    </a:lnTo>
                    <a:lnTo>
                      <a:pt x="1241" y="742"/>
                    </a:lnTo>
                    <a:lnTo>
                      <a:pt x="1233" y="749"/>
                    </a:lnTo>
                    <a:lnTo>
                      <a:pt x="1241" y="765"/>
                    </a:lnTo>
                    <a:lnTo>
                      <a:pt x="1241" y="788"/>
                    </a:lnTo>
                    <a:lnTo>
                      <a:pt x="1272" y="781"/>
                    </a:lnTo>
                    <a:lnTo>
                      <a:pt x="1295" y="781"/>
                    </a:lnTo>
                    <a:lnTo>
                      <a:pt x="1327" y="765"/>
                    </a:lnTo>
                    <a:lnTo>
                      <a:pt x="1342" y="773"/>
                    </a:lnTo>
                    <a:lnTo>
                      <a:pt x="1358" y="820"/>
                    </a:lnTo>
                    <a:lnTo>
                      <a:pt x="1374" y="835"/>
                    </a:lnTo>
                    <a:lnTo>
                      <a:pt x="1405" y="859"/>
                    </a:lnTo>
                    <a:lnTo>
                      <a:pt x="1420" y="882"/>
                    </a:lnTo>
                    <a:lnTo>
                      <a:pt x="1428" y="906"/>
                    </a:lnTo>
                    <a:lnTo>
                      <a:pt x="1428" y="921"/>
                    </a:lnTo>
                    <a:lnTo>
                      <a:pt x="1413" y="929"/>
                    </a:lnTo>
                    <a:lnTo>
                      <a:pt x="1397" y="929"/>
                    </a:lnTo>
                    <a:lnTo>
                      <a:pt x="1389" y="913"/>
                    </a:lnTo>
                    <a:lnTo>
                      <a:pt x="1381" y="9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9" name="Freeform 1114"/>
              <p:cNvSpPr>
                <a:spLocks/>
              </p:cNvSpPr>
              <p:nvPr/>
            </p:nvSpPr>
            <p:spPr bwMode="auto">
              <a:xfrm>
                <a:off x="3021" y="1951"/>
                <a:ext cx="515" cy="764"/>
              </a:xfrm>
              <a:custGeom>
                <a:avLst/>
                <a:gdLst>
                  <a:gd name="T0" fmla="*/ 398 w 515"/>
                  <a:gd name="T1" fmla="*/ 86 h 764"/>
                  <a:gd name="T2" fmla="*/ 383 w 515"/>
                  <a:gd name="T3" fmla="*/ 46 h 764"/>
                  <a:gd name="T4" fmla="*/ 359 w 515"/>
                  <a:gd name="T5" fmla="*/ 78 h 764"/>
                  <a:gd name="T6" fmla="*/ 320 w 515"/>
                  <a:gd name="T7" fmla="*/ 78 h 764"/>
                  <a:gd name="T8" fmla="*/ 289 w 515"/>
                  <a:gd name="T9" fmla="*/ 31 h 764"/>
                  <a:gd name="T10" fmla="*/ 258 w 515"/>
                  <a:gd name="T11" fmla="*/ 7 h 764"/>
                  <a:gd name="T12" fmla="*/ 211 w 515"/>
                  <a:gd name="T13" fmla="*/ 15 h 764"/>
                  <a:gd name="T14" fmla="*/ 234 w 515"/>
                  <a:gd name="T15" fmla="*/ 39 h 764"/>
                  <a:gd name="T16" fmla="*/ 250 w 515"/>
                  <a:gd name="T17" fmla="*/ 70 h 764"/>
                  <a:gd name="T18" fmla="*/ 281 w 515"/>
                  <a:gd name="T19" fmla="*/ 117 h 764"/>
                  <a:gd name="T20" fmla="*/ 242 w 515"/>
                  <a:gd name="T21" fmla="*/ 140 h 764"/>
                  <a:gd name="T22" fmla="*/ 343 w 515"/>
                  <a:gd name="T23" fmla="*/ 203 h 764"/>
                  <a:gd name="T24" fmla="*/ 414 w 515"/>
                  <a:gd name="T25" fmla="*/ 249 h 764"/>
                  <a:gd name="T26" fmla="*/ 468 w 515"/>
                  <a:gd name="T27" fmla="*/ 304 h 764"/>
                  <a:gd name="T28" fmla="*/ 492 w 515"/>
                  <a:gd name="T29" fmla="*/ 327 h 764"/>
                  <a:gd name="T30" fmla="*/ 515 w 515"/>
                  <a:gd name="T31" fmla="*/ 382 h 764"/>
                  <a:gd name="T32" fmla="*/ 515 w 515"/>
                  <a:gd name="T33" fmla="*/ 405 h 764"/>
                  <a:gd name="T34" fmla="*/ 453 w 515"/>
                  <a:gd name="T35" fmla="*/ 390 h 764"/>
                  <a:gd name="T36" fmla="*/ 406 w 515"/>
                  <a:gd name="T37" fmla="*/ 398 h 764"/>
                  <a:gd name="T38" fmla="*/ 422 w 515"/>
                  <a:gd name="T39" fmla="*/ 437 h 764"/>
                  <a:gd name="T40" fmla="*/ 383 w 515"/>
                  <a:gd name="T41" fmla="*/ 413 h 764"/>
                  <a:gd name="T42" fmla="*/ 336 w 515"/>
                  <a:gd name="T43" fmla="*/ 444 h 764"/>
                  <a:gd name="T44" fmla="*/ 297 w 515"/>
                  <a:gd name="T45" fmla="*/ 429 h 764"/>
                  <a:gd name="T46" fmla="*/ 343 w 515"/>
                  <a:gd name="T47" fmla="*/ 437 h 764"/>
                  <a:gd name="T48" fmla="*/ 343 w 515"/>
                  <a:gd name="T49" fmla="*/ 374 h 764"/>
                  <a:gd name="T50" fmla="*/ 297 w 515"/>
                  <a:gd name="T51" fmla="*/ 398 h 764"/>
                  <a:gd name="T52" fmla="*/ 273 w 515"/>
                  <a:gd name="T53" fmla="*/ 421 h 764"/>
                  <a:gd name="T54" fmla="*/ 242 w 515"/>
                  <a:gd name="T55" fmla="*/ 437 h 764"/>
                  <a:gd name="T56" fmla="*/ 250 w 515"/>
                  <a:gd name="T57" fmla="*/ 499 h 764"/>
                  <a:gd name="T58" fmla="*/ 250 w 515"/>
                  <a:gd name="T59" fmla="*/ 538 h 764"/>
                  <a:gd name="T60" fmla="*/ 258 w 515"/>
                  <a:gd name="T61" fmla="*/ 561 h 764"/>
                  <a:gd name="T62" fmla="*/ 312 w 515"/>
                  <a:gd name="T63" fmla="*/ 538 h 764"/>
                  <a:gd name="T64" fmla="*/ 375 w 515"/>
                  <a:gd name="T65" fmla="*/ 593 h 764"/>
                  <a:gd name="T66" fmla="*/ 351 w 515"/>
                  <a:gd name="T67" fmla="*/ 616 h 764"/>
                  <a:gd name="T68" fmla="*/ 328 w 515"/>
                  <a:gd name="T69" fmla="*/ 616 h 764"/>
                  <a:gd name="T70" fmla="*/ 281 w 515"/>
                  <a:gd name="T71" fmla="*/ 632 h 764"/>
                  <a:gd name="T72" fmla="*/ 312 w 515"/>
                  <a:gd name="T73" fmla="*/ 663 h 764"/>
                  <a:gd name="T74" fmla="*/ 320 w 515"/>
                  <a:gd name="T75" fmla="*/ 694 h 764"/>
                  <a:gd name="T76" fmla="*/ 343 w 515"/>
                  <a:gd name="T77" fmla="*/ 710 h 764"/>
                  <a:gd name="T78" fmla="*/ 351 w 515"/>
                  <a:gd name="T79" fmla="*/ 757 h 764"/>
                  <a:gd name="T80" fmla="*/ 320 w 515"/>
                  <a:gd name="T81" fmla="*/ 733 h 764"/>
                  <a:gd name="T82" fmla="*/ 265 w 515"/>
                  <a:gd name="T83" fmla="*/ 686 h 764"/>
                  <a:gd name="T84" fmla="*/ 265 w 515"/>
                  <a:gd name="T85" fmla="*/ 710 h 764"/>
                  <a:gd name="T86" fmla="*/ 242 w 515"/>
                  <a:gd name="T87" fmla="*/ 710 h 764"/>
                  <a:gd name="T88" fmla="*/ 211 w 515"/>
                  <a:gd name="T89" fmla="*/ 686 h 764"/>
                  <a:gd name="T90" fmla="*/ 203 w 515"/>
                  <a:gd name="T91" fmla="*/ 640 h 764"/>
                  <a:gd name="T92" fmla="*/ 133 w 515"/>
                  <a:gd name="T93" fmla="*/ 546 h 764"/>
                  <a:gd name="T94" fmla="*/ 78 w 515"/>
                  <a:gd name="T95" fmla="*/ 522 h 764"/>
                  <a:gd name="T96" fmla="*/ 55 w 515"/>
                  <a:gd name="T97" fmla="*/ 554 h 764"/>
                  <a:gd name="T98" fmla="*/ 101 w 515"/>
                  <a:gd name="T99" fmla="*/ 624 h 764"/>
                  <a:gd name="T100" fmla="*/ 86 w 515"/>
                  <a:gd name="T101" fmla="*/ 600 h 764"/>
                  <a:gd name="T102" fmla="*/ 47 w 515"/>
                  <a:gd name="T103" fmla="*/ 624 h 764"/>
                  <a:gd name="T104" fmla="*/ 16 w 515"/>
                  <a:gd name="T105" fmla="*/ 600 h 764"/>
                  <a:gd name="T106" fmla="*/ 47 w 515"/>
                  <a:gd name="T107" fmla="*/ 577 h 764"/>
                  <a:gd name="T108" fmla="*/ 23 w 515"/>
                  <a:gd name="T109" fmla="*/ 554 h 764"/>
                  <a:gd name="T110" fmla="*/ 8 w 515"/>
                  <a:gd name="T111" fmla="*/ 593 h 764"/>
                  <a:gd name="T112" fmla="*/ 16 w 515"/>
                  <a:gd name="T113" fmla="*/ 640 h 764"/>
                  <a:gd name="T114" fmla="*/ 47 w 515"/>
                  <a:gd name="T115" fmla="*/ 632 h 764"/>
                  <a:gd name="T116" fmla="*/ 47 w 515"/>
                  <a:gd name="T117" fmla="*/ 663 h 764"/>
                  <a:gd name="T118" fmla="*/ 62 w 515"/>
                  <a:gd name="T119" fmla="*/ 632 h 764"/>
                  <a:gd name="T120" fmla="*/ 78 w 515"/>
                  <a:gd name="T121" fmla="*/ 718 h 7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5"/>
                  <a:gd name="T184" fmla="*/ 0 h 764"/>
                  <a:gd name="T185" fmla="*/ 515 w 515"/>
                  <a:gd name="T186" fmla="*/ 764 h 7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5" h="764">
                    <a:moveTo>
                      <a:pt x="429" y="86"/>
                    </a:moveTo>
                    <a:lnTo>
                      <a:pt x="414" y="86"/>
                    </a:lnTo>
                    <a:lnTo>
                      <a:pt x="406" y="93"/>
                    </a:lnTo>
                    <a:lnTo>
                      <a:pt x="398" y="86"/>
                    </a:lnTo>
                    <a:lnTo>
                      <a:pt x="398" y="78"/>
                    </a:lnTo>
                    <a:lnTo>
                      <a:pt x="398" y="54"/>
                    </a:lnTo>
                    <a:lnTo>
                      <a:pt x="390" y="46"/>
                    </a:lnTo>
                    <a:lnTo>
                      <a:pt x="383" y="46"/>
                    </a:lnTo>
                    <a:lnTo>
                      <a:pt x="375" y="46"/>
                    </a:lnTo>
                    <a:lnTo>
                      <a:pt x="375" y="70"/>
                    </a:lnTo>
                    <a:lnTo>
                      <a:pt x="359" y="70"/>
                    </a:lnTo>
                    <a:lnTo>
                      <a:pt x="359" y="78"/>
                    </a:lnTo>
                    <a:lnTo>
                      <a:pt x="336" y="70"/>
                    </a:lnTo>
                    <a:lnTo>
                      <a:pt x="328" y="54"/>
                    </a:lnTo>
                    <a:lnTo>
                      <a:pt x="320" y="62"/>
                    </a:lnTo>
                    <a:lnTo>
                      <a:pt x="320" y="78"/>
                    </a:lnTo>
                    <a:lnTo>
                      <a:pt x="297" y="62"/>
                    </a:lnTo>
                    <a:lnTo>
                      <a:pt x="289" y="46"/>
                    </a:lnTo>
                    <a:lnTo>
                      <a:pt x="281" y="39"/>
                    </a:lnTo>
                    <a:lnTo>
                      <a:pt x="289" y="31"/>
                    </a:lnTo>
                    <a:lnTo>
                      <a:pt x="281" y="23"/>
                    </a:lnTo>
                    <a:lnTo>
                      <a:pt x="273" y="23"/>
                    </a:lnTo>
                    <a:lnTo>
                      <a:pt x="265" y="15"/>
                    </a:lnTo>
                    <a:lnTo>
                      <a:pt x="258" y="7"/>
                    </a:lnTo>
                    <a:lnTo>
                      <a:pt x="234" y="0"/>
                    </a:lnTo>
                    <a:lnTo>
                      <a:pt x="226" y="0"/>
                    </a:lnTo>
                    <a:lnTo>
                      <a:pt x="219" y="0"/>
                    </a:lnTo>
                    <a:lnTo>
                      <a:pt x="211" y="15"/>
                    </a:lnTo>
                    <a:lnTo>
                      <a:pt x="203" y="31"/>
                    </a:lnTo>
                    <a:lnTo>
                      <a:pt x="203" y="46"/>
                    </a:lnTo>
                    <a:lnTo>
                      <a:pt x="219" y="46"/>
                    </a:lnTo>
                    <a:lnTo>
                      <a:pt x="234" y="39"/>
                    </a:lnTo>
                    <a:lnTo>
                      <a:pt x="258" y="39"/>
                    </a:lnTo>
                    <a:lnTo>
                      <a:pt x="258" y="46"/>
                    </a:lnTo>
                    <a:lnTo>
                      <a:pt x="250" y="62"/>
                    </a:lnTo>
                    <a:lnTo>
                      <a:pt x="250" y="70"/>
                    </a:lnTo>
                    <a:lnTo>
                      <a:pt x="273" y="78"/>
                    </a:lnTo>
                    <a:lnTo>
                      <a:pt x="281" y="78"/>
                    </a:lnTo>
                    <a:lnTo>
                      <a:pt x="289" y="93"/>
                    </a:lnTo>
                    <a:lnTo>
                      <a:pt x="281" y="117"/>
                    </a:lnTo>
                    <a:lnTo>
                      <a:pt x="265" y="125"/>
                    </a:lnTo>
                    <a:lnTo>
                      <a:pt x="258" y="140"/>
                    </a:lnTo>
                    <a:lnTo>
                      <a:pt x="250" y="132"/>
                    </a:lnTo>
                    <a:lnTo>
                      <a:pt x="242" y="140"/>
                    </a:lnTo>
                    <a:lnTo>
                      <a:pt x="242" y="156"/>
                    </a:lnTo>
                    <a:lnTo>
                      <a:pt x="265" y="179"/>
                    </a:lnTo>
                    <a:lnTo>
                      <a:pt x="328" y="195"/>
                    </a:lnTo>
                    <a:lnTo>
                      <a:pt x="343" y="203"/>
                    </a:lnTo>
                    <a:lnTo>
                      <a:pt x="367" y="195"/>
                    </a:lnTo>
                    <a:lnTo>
                      <a:pt x="383" y="210"/>
                    </a:lnTo>
                    <a:lnTo>
                      <a:pt x="390" y="234"/>
                    </a:lnTo>
                    <a:lnTo>
                      <a:pt x="414" y="249"/>
                    </a:lnTo>
                    <a:lnTo>
                      <a:pt x="414" y="273"/>
                    </a:lnTo>
                    <a:lnTo>
                      <a:pt x="437" y="273"/>
                    </a:lnTo>
                    <a:lnTo>
                      <a:pt x="445" y="288"/>
                    </a:lnTo>
                    <a:lnTo>
                      <a:pt x="468" y="304"/>
                    </a:lnTo>
                    <a:lnTo>
                      <a:pt x="476" y="304"/>
                    </a:lnTo>
                    <a:lnTo>
                      <a:pt x="476" y="312"/>
                    </a:lnTo>
                    <a:lnTo>
                      <a:pt x="484" y="327"/>
                    </a:lnTo>
                    <a:lnTo>
                      <a:pt x="492" y="327"/>
                    </a:lnTo>
                    <a:lnTo>
                      <a:pt x="500" y="343"/>
                    </a:lnTo>
                    <a:lnTo>
                      <a:pt x="507" y="359"/>
                    </a:lnTo>
                    <a:lnTo>
                      <a:pt x="515" y="374"/>
                    </a:lnTo>
                    <a:lnTo>
                      <a:pt x="515" y="382"/>
                    </a:lnTo>
                    <a:lnTo>
                      <a:pt x="515" y="398"/>
                    </a:lnTo>
                    <a:lnTo>
                      <a:pt x="500" y="398"/>
                    </a:lnTo>
                    <a:lnTo>
                      <a:pt x="500" y="405"/>
                    </a:lnTo>
                    <a:lnTo>
                      <a:pt x="515" y="405"/>
                    </a:lnTo>
                    <a:lnTo>
                      <a:pt x="515" y="413"/>
                    </a:lnTo>
                    <a:lnTo>
                      <a:pt x="492" y="413"/>
                    </a:lnTo>
                    <a:lnTo>
                      <a:pt x="468" y="398"/>
                    </a:lnTo>
                    <a:lnTo>
                      <a:pt x="453" y="390"/>
                    </a:lnTo>
                    <a:lnTo>
                      <a:pt x="437" y="390"/>
                    </a:lnTo>
                    <a:lnTo>
                      <a:pt x="422" y="390"/>
                    </a:lnTo>
                    <a:lnTo>
                      <a:pt x="406" y="390"/>
                    </a:lnTo>
                    <a:lnTo>
                      <a:pt x="406" y="398"/>
                    </a:lnTo>
                    <a:lnTo>
                      <a:pt x="422" y="405"/>
                    </a:lnTo>
                    <a:lnTo>
                      <a:pt x="422" y="413"/>
                    </a:lnTo>
                    <a:lnTo>
                      <a:pt x="406" y="429"/>
                    </a:lnTo>
                    <a:lnTo>
                      <a:pt x="422" y="437"/>
                    </a:lnTo>
                    <a:lnTo>
                      <a:pt x="414" y="444"/>
                    </a:lnTo>
                    <a:lnTo>
                      <a:pt x="398" y="437"/>
                    </a:lnTo>
                    <a:lnTo>
                      <a:pt x="390" y="429"/>
                    </a:lnTo>
                    <a:lnTo>
                      <a:pt x="383" y="413"/>
                    </a:lnTo>
                    <a:lnTo>
                      <a:pt x="375" y="413"/>
                    </a:lnTo>
                    <a:lnTo>
                      <a:pt x="367" y="437"/>
                    </a:lnTo>
                    <a:lnTo>
                      <a:pt x="351" y="437"/>
                    </a:lnTo>
                    <a:lnTo>
                      <a:pt x="336" y="444"/>
                    </a:lnTo>
                    <a:lnTo>
                      <a:pt x="328" y="444"/>
                    </a:lnTo>
                    <a:lnTo>
                      <a:pt x="328" y="437"/>
                    </a:lnTo>
                    <a:lnTo>
                      <a:pt x="304" y="437"/>
                    </a:lnTo>
                    <a:lnTo>
                      <a:pt x="297" y="429"/>
                    </a:lnTo>
                    <a:lnTo>
                      <a:pt x="320" y="413"/>
                    </a:lnTo>
                    <a:lnTo>
                      <a:pt x="328" y="413"/>
                    </a:lnTo>
                    <a:lnTo>
                      <a:pt x="336" y="429"/>
                    </a:lnTo>
                    <a:lnTo>
                      <a:pt x="343" y="437"/>
                    </a:lnTo>
                    <a:lnTo>
                      <a:pt x="359" y="421"/>
                    </a:lnTo>
                    <a:lnTo>
                      <a:pt x="367" y="398"/>
                    </a:lnTo>
                    <a:lnTo>
                      <a:pt x="343" y="405"/>
                    </a:lnTo>
                    <a:lnTo>
                      <a:pt x="343" y="374"/>
                    </a:lnTo>
                    <a:lnTo>
                      <a:pt x="320" y="382"/>
                    </a:lnTo>
                    <a:lnTo>
                      <a:pt x="328" y="405"/>
                    </a:lnTo>
                    <a:lnTo>
                      <a:pt x="297" y="405"/>
                    </a:lnTo>
                    <a:lnTo>
                      <a:pt x="297" y="398"/>
                    </a:lnTo>
                    <a:lnTo>
                      <a:pt x="289" y="398"/>
                    </a:lnTo>
                    <a:lnTo>
                      <a:pt x="281" y="398"/>
                    </a:lnTo>
                    <a:lnTo>
                      <a:pt x="289" y="413"/>
                    </a:lnTo>
                    <a:lnTo>
                      <a:pt x="273" y="421"/>
                    </a:lnTo>
                    <a:lnTo>
                      <a:pt x="265" y="429"/>
                    </a:lnTo>
                    <a:lnTo>
                      <a:pt x="273" y="437"/>
                    </a:lnTo>
                    <a:lnTo>
                      <a:pt x="265" y="444"/>
                    </a:lnTo>
                    <a:lnTo>
                      <a:pt x="242" y="437"/>
                    </a:lnTo>
                    <a:lnTo>
                      <a:pt x="234" y="452"/>
                    </a:lnTo>
                    <a:lnTo>
                      <a:pt x="242" y="468"/>
                    </a:lnTo>
                    <a:lnTo>
                      <a:pt x="242" y="483"/>
                    </a:lnTo>
                    <a:lnTo>
                      <a:pt x="250" y="499"/>
                    </a:lnTo>
                    <a:lnTo>
                      <a:pt x="265" y="515"/>
                    </a:lnTo>
                    <a:lnTo>
                      <a:pt x="265" y="522"/>
                    </a:lnTo>
                    <a:lnTo>
                      <a:pt x="265" y="530"/>
                    </a:lnTo>
                    <a:lnTo>
                      <a:pt x="250" y="538"/>
                    </a:lnTo>
                    <a:lnTo>
                      <a:pt x="234" y="538"/>
                    </a:lnTo>
                    <a:lnTo>
                      <a:pt x="226" y="538"/>
                    </a:lnTo>
                    <a:lnTo>
                      <a:pt x="250" y="569"/>
                    </a:lnTo>
                    <a:lnTo>
                      <a:pt x="258" y="561"/>
                    </a:lnTo>
                    <a:lnTo>
                      <a:pt x="265" y="561"/>
                    </a:lnTo>
                    <a:lnTo>
                      <a:pt x="281" y="554"/>
                    </a:lnTo>
                    <a:lnTo>
                      <a:pt x="289" y="538"/>
                    </a:lnTo>
                    <a:lnTo>
                      <a:pt x="312" y="538"/>
                    </a:lnTo>
                    <a:lnTo>
                      <a:pt x="304" y="546"/>
                    </a:lnTo>
                    <a:lnTo>
                      <a:pt x="312" y="554"/>
                    </a:lnTo>
                    <a:lnTo>
                      <a:pt x="336" y="569"/>
                    </a:lnTo>
                    <a:lnTo>
                      <a:pt x="375" y="593"/>
                    </a:lnTo>
                    <a:lnTo>
                      <a:pt x="375" y="608"/>
                    </a:lnTo>
                    <a:lnTo>
                      <a:pt x="359" y="608"/>
                    </a:lnTo>
                    <a:lnTo>
                      <a:pt x="351" y="608"/>
                    </a:lnTo>
                    <a:lnTo>
                      <a:pt x="351" y="616"/>
                    </a:lnTo>
                    <a:lnTo>
                      <a:pt x="343" y="624"/>
                    </a:lnTo>
                    <a:lnTo>
                      <a:pt x="336" y="616"/>
                    </a:lnTo>
                    <a:lnTo>
                      <a:pt x="328" y="608"/>
                    </a:lnTo>
                    <a:lnTo>
                      <a:pt x="328" y="616"/>
                    </a:lnTo>
                    <a:lnTo>
                      <a:pt x="304" y="616"/>
                    </a:lnTo>
                    <a:lnTo>
                      <a:pt x="297" y="616"/>
                    </a:lnTo>
                    <a:lnTo>
                      <a:pt x="281" y="608"/>
                    </a:lnTo>
                    <a:lnTo>
                      <a:pt x="281" y="632"/>
                    </a:lnTo>
                    <a:lnTo>
                      <a:pt x="273" y="640"/>
                    </a:lnTo>
                    <a:lnTo>
                      <a:pt x="273" y="647"/>
                    </a:lnTo>
                    <a:lnTo>
                      <a:pt x="304" y="655"/>
                    </a:lnTo>
                    <a:lnTo>
                      <a:pt x="312" y="663"/>
                    </a:lnTo>
                    <a:lnTo>
                      <a:pt x="343" y="671"/>
                    </a:lnTo>
                    <a:lnTo>
                      <a:pt x="343" y="686"/>
                    </a:lnTo>
                    <a:lnTo>
                      <a:pt x="320" y="686"/>
                    </a:lnTo>
                    <a:lnTo>
                      <a:pt x="320" y="694"/>
                    </a:lnTo>
                    <a:lnTo>
                      <a:pt x="320" y="702"/>
                    </a:lnTo>
                    <a:lnTo>
                      <a:pt x="336" y="702"/>
                    </a:lnTo>
                    <a:lnTo>
                      <a:pt x="336" y="710"/>
                    </a:lnTo>
                    <a:lnTo>
                      <a:pt x="343" y="710"/>
                    </a:lnTo>
                    <a:lnTo>
                      <a:pt x="343" y="725"/>
                    </a:lnTo>
                    <a:lnTo>
                      <a:pt x="351" y="733"/>
                    </a:lnTo>
                    <a:lnTo>
                      <a:pt x="351" y="749"/>
                    </a:lnTo>
                    <a:lnTo>
                      <a:pt x="351" y="757"/>
                    </a:lnTo>
                    <a:lnTo>
                      <a:pt x="359" y="764"/>
                    </a:lnTo>
                    <a:lnTo>
                      <a:pt x="351" y="764"/>
                    </a:lnTo>
                    <a:lnTo>
                      <a:pt x="320" y="741"/>
                    </a:lnTo>
                    <a:lnTo>
                      <a:pt x="320" y="733"/>
                    </a:lnTo>
                    <a:lnTo>
                      <a:pt x="320" y="725"/>
                    </a:lnTo>
                    <a:lnTo>
                      <a:pt x="304" y="694"/>
                    </a:lnTo>
                    <a:lnTo>
                      <a:pt x="273" y="694"/>
                    </a:lnTo>
                    <a:lnTo>
                      <a:pt x="265" y="686"/>
                    </a:lnTo>
                    <a:lnTo>
                      <a:pt x="258" y="686"/>
                    </a:lnTo>
                    <a:lnTo>
                      <a:pt x="265" y="694"/>
                    </a:lnTo>
                    <a:lnTo>
                      <a:pt x="265" y="702"/>
                    </a:lnTo>
                    <a:lnTo>
                      <a:pt x="265" y="710"/>
                    </a:lnTo>
                    <a:lnTo>
                      <a:pt x="258" y="710"/>
                    </a:lnTo>
                    <a:lnTo>
                      <a:pt x="258" y="702"/>
                    </a:lnTo>
                    <a:lnTo>
                      <a:pt x="250" y="702"/>
                    </a:lnTo>
                    <a:lnTo>
                      <a:pt x="242" y="710"/>
                    </a:lnTo>
                    <a:lnTo>
                      <a:pt x="242" y="702"/>
                    </a:lnTo>
                    <a:lnTo>
                      <a:pt x="242" y="694"/>
                    </a:lnTo>
                    <a:lnTo>
                      <a:pt x="234" y="686"/>
                    </a:lnTo>
                    <a:lnTo>
                      <a:pt x="211" y="686"/>
                    </a:lnTo>
                    <a:lnTo>
                      <a:pt x="211" y="679"/>
                    </a:lnTo>
                    <a:lnTo>
                      <a:pt x="219" y="679"/>
                    </a:lnTo>
                    <a:lnTo>
                      <a:pt x="219" y="671"/>
                    </a:lnTo>
                    <a:lnTo>
                      <a:pt x="203" y="640"/>
                    </a:lnTo>
                    <a:lnTo>
                      <a:pt x="180" y="608"/>
                    </a:lnTo>
                    <a:lnTo>
                      <a:pt x="172" y="593"/>
                    </a:lnTo>
                    <a:lnTo>
                      <a:pt x="164" y="561"/>
                    </a:lnTo>
                    <a:lnTo>
                      <a:pt x="133" y="546"/>
                    </a:lnTo>
                    <a:lnTo>
                      <a:pt x="125" y="522"/>
                    </a:lnTo>
                    <a:lnTo>
                      <a:pt x="101" y="515"/>
                    </a:lnTo>
                    <a:lnTo>
                      <a:pt x="94" y="538"/>
                    </a:lnTo>
                    <a:lnTo>
                      <a:pt x="78" y="522"/>
                    </a:lnTo>
                    <a:lnTo>
                      <a:pt x="55" y="530"/>
                    </a:lnTo>
                    <a:lnTo>
                      <a:pt x="31" y="538"/>
                    </a:lnTo>
                    <a:lnTo>
                      <a:pt x="39" y="546"/>
                    </a:lnTo>
                    <a:lnTo>
                      <a:pt x="55" y="554"/>
                    </a:lnTo>
                    <a:lnTo>
                      <a:pt x="86" y="561"/>
                    </a:lnTo>
                    <a:lnTo>
                      <a:pt x="86" y="593"/>
                    </a:lnTo>
                    <a:lnTo>
                      <a:pt x="109" y="600"/>
                    </a:lnTo>
                    <a:lnTo>
                      <a:pt x="101" y="624"/>
                    </a:lnTo>
                    <a:lnTo>
                      <a:pt x="78" y="624"/>
                    </a:lnTo>
                    <a:lnTo>
                      <a:pt x="78" y="608"/>
                    </a:lnTo>
                    <a:lnTo>
                      <a:pt x="86" y="608"/>
                    </a:lnTo>
                    <a:lnTo>
                      <a:pt x="86" y="600"/>
                    </a:lnTo>
                    <a:lnTo>
                      <a:pt x="70" y="600"/>
                    </a:lnTo>
                    <a:lnTo>
                      <a:pt x="70" y="608"/>
                    </a:lnTo>
                    <a:lnTo>
                      <a:pt x="62" y="624"/>
                    </a:lnTo>
                    <a:lnTo>
                      <a:pt x="47" y="624"/>
                    </a:lnTo>
                    <a:lnTo>
                      <a:pt x="47" y="608"/>
                    </a:lnTo>
                    <a:lnTo>
                      <a:pt x="31" y="608"/>
                    </a:lnTo>
                    <a:lnTo>
                      <a:pt x="23" y="608"/>
                    </a:lnTo>
                    <a:lnTo>
                      <a:pt x="16" y="600"/>
                    </a:lnTo>
                    <a:lnTo>
                      <a:pt x="23" y="593"/>
                    </a:lnTo>
                    <a:lnTo>
                      <a:pt x="31" y="585"/>
                    </a:lnTo>
                    <a:lnTo>
                      <a:pt x="39" y="577"/>
                    </a:lnTo>
                    <a:lnTo>
                      <a:pt x="47" y="577"/>
                    </a:lnTo>
                    <a:lnTo>
                      <a:pt x="23" y="546"/>
                    </a:lnTo>
                    <a:lnTo>
                      <a:pt x="16" y="546"/>
                    </a:lnTo>
                    <a:lnTo>
                      <a:pt x="16" y="554"/>
                    </a:lnTo>
                    <a:lnTo>
                      <a:pt x="23" y="554"/>
                    </a:lnTo>
                    <a:lnTo>
                      <a:pt x="23" y="561"/>
                    </a:lnTo>
                    <a:lnTo>
                      <a:pt x="16" y="569"/>
                    </a:lnTo>
                    <a:lnTo>
                      <a:pt x="8" y="577"/>
                    </a:lnTo>
                    <a:lnTo>
                      <a:pt x="8" y="593"/>
                    </a:lnTo>
                    <a:lnTo>
                      <a:pt x="0" y="600"/>
                    </a:lnTo>
                    <a:lnTo>
                      <a:pt x="0" y="608"/>
                    </a:lnTo>
                    <a:lnTo>
                      <a:pt x="8" y="632"/>
                    </a:lnTo>
                    <a:lnTo>
                      <a:pt x="16" y="640"/>
                    </a:lnTo>
                    <a:lnTo>
                      <a:pt x="31" y="640"/>
                    </a:lnTo>
                    <a:lnTo>
                      <a:pt x="31" y="624"/>
                    </a:lnTo>
                    <a:lnTo>
                      <a:pt x="47" y="624"/>
                    </a:lnTo>
                    <a:lnTo>
                      <a:pt x="47" y="632"/>
                    </a:lnTo>
                    <a:lnTo>
                      <a:pt x="47" y="640"/>
                    </a:lnTo>
                    <a:lnTo>
                      <a:pt x="39" y="640"/>
                    </a:lnTo>
                    <a:lnTo>
                      <a:pt x="39" y="663"/>
                    </a:lnTo>
                    <a:lnTo>
                      <a:pt x="47" y="663"/>
                    </a:lnTo>
                    <a:lnTo>
                      <a:pt x="55" y="663"/>
                    </a:lnTo>
                    <a:lnTo>
                      <a:pt x="55" y="640"/>
                    </a:lnTo>
                    <a:lnTo>
                      <a:pt x="55" y="632"/>
                    </a:lnTo>
                    <a:lnTo>
                      <a:pt x="62" y="632"/>
                    </a:lnTo>
                    <a:lnTo>
                      <a:pt x="70" y="647"/>
                    </a:lnTo>
                    <a:lnTo>
                      <a:pt x="78" y="671"/>
                    </a:lnTo>
                    <a:lnTo>
                      <a:pt x="62" y="686"/>
                    </a:lnTo>
                    <a:lnTo>
                      <a:pt x="78" y="718"/>
                    </a:lnTo>
                    <a:lnTo>
                      <a:pt x="86" y="718"/>
                    </a:lnTo>
                    <a:lnTo>
                      <a:pt x="86" y="7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0" name="Line 1115"/>
              <p:cNvSpPr>
                <a:spLocks noChangeShapeType="1"/>
              </p:cNvSpPr>
              <p:nvPr/>
            </p:nvSpPr>
            <p:spPr bwMode="auto">
              <a:xfrm>
                <a:off x="1413" y="21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1" name="Line 1116"/>
              <p:cNvSpPr>
                <a:spLocks noChangeShapeType="1"/>
              </p:cNvSpPr>
              <p:nvPr/>
            </p:nvSpPr>
            <p:spPr bwMode="auto">
              <a:xfrm>
                <a:off x="2233" y="1873"/>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2" name="Line 1117"/>
              <p:cNvSpPr>
                <a:spLocks noChangeShapeType="1"/>
              </p:cNvSpPr>
              <p:nvPr/>
            </p:nvSpPr>
            <p:spPr bwMode="auto">
              <a:xfrm>
                <a:off x="2201" y="1865"/>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3" name="Line 1118"/>
              <p:cNvSpPr>
                <a:spLocks noChangeShapeType="1"/>
              </p:cNvSpPr>
              <p:nvPr/>
            </p:nvSpPr>
            <p:spPr bwMode="auto">
              <a:xfrm>
                <a:off x="2201" y="1865"/>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4" name="Line 1119"/>
              <p:cNvSpPr>
                <a:spLocks noChangeShapeType="1"/>
              </p:cNvSpPr>
              <p:nvPr/>
            </p:nvSpPr>
            <p:spPr bwMode="auto">
              <a:xfrm>
                <a:off x="2162" y="134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5" name="Line 1120"/>
              <p:cNvSpPr>
                <a:spLocks noChangeShapeType="1"/>
              </p:cNvSpPr>
              <p:nvPr/>
            </p:nvSpPr>
            <p:spPr bwMode="auto">
              <a:xfrm>
                <a:off x="2162" y="145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6" name="Line 1121"/>
              <p:cNvSpPr>
                <a:spLocks noChangeShapeType="1"/>
              </p:cNvSpPr>
              <p:nvPr/>
            </p:nvSpPr>
            <p:spPr bwMode="auto">
              <a:xfrm>
                <a:off x="2162" y="1631"/>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7" name="Line 1122"/>
              <p:cNvSpPr>
                <a:spLocks noChangeShapeType="1"/>
              </p:cNvSpPr>
              <p:nvPr/>
            </p:nvSpPr>
            <p:spPr bwMode="auto">
              <a:xfrm>
                <a:off x="2162" y="1857"/>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8" name="Line 1123"/>
              <p:cNvSpPr>
                <a:spLocks noChangeShapeType="1"/>
              </p:cNvSpPr>
              <p:nvPr/>
            </p:nvSpPr>
            <p:spPr bwMode="auto">
              <a:xfrm>
                <a:off x="2123" y="1381"/>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9" name="Line 1124"/>
              <p:cNvSpPr>
                <a:spLocks noChangeShapeType="1"/>
              </p:cNvSpPr>
              <p:nvPr/>
            </p:nvSpPr>
            <p:spPr bwMode="auto">
              <a:xfrm>
                <a:off x="2123" y="1537"/>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0" name="Line 1125"/>
              <p:cNvSpPr>
                <a:spLocks noChangeShapeType="1"/>
              </p:cNvSpPr>
              <p:nvPr/>
            </p:nvSpPr>
            <p:spPr bwMode="auto">
              <a:xfrm>
                <a:off x="2123" y="1756"/>
                <a:ext cx="1" cy="2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1" name="Line 1126"/>
              <p:cNvSpPr>
                <a:spLocks noChangeShapeType="1"/>
              </p:cNvSpPr>
              <p:nvPr/>
            </p:nvSpPr>
            <p:spPr bwMode="auto">
              <a:xfrm>
                <a:off x="2084" y="1404"/>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2" name="Line 1127"/>
              <p:cNvSpPr>
                <a:spLocks noChangeShapeType="1"/>
              </p:cNvSpPr>
              <p:nvPr/>
            </p:nvSpPr>
            <p:spPr bwMode="auto">
              <a:xfrm>
                <a:off x="2084" y="1529"/>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3" name="Line 1128"/>
              <p:cNvSpPr>
                <a:spLocks noChangeShapeType="1"/>
              </p:cNvSpPr>
              <p:nvPr/>
            </p:nvSpPr>
            <p:spPr bwMode="auto">
              <a:xfrm>
                <a:off x="2084" y="1709"/>
                <a:ext cx="1" cy="2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4" name="Line 1129"/>
              <p:cNvSpPr>
                <a:spLocks noChangeShapeType="1"/>
              </p:cNvSpPr>
              <p:nvPr/>
            </p:nvSpPr>
            <p:spPr bwMode="auto">
              <a:xfrm>
                <a:off x="2045" y="1420"/>
                <a:ext cx="1" cy="5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5" name="Line 1130"/>
              <p:cNvSpPr>
                <a:spLocks noChangeShapeType="1"/>
              </p:cNvSpPr>
              <p:nvPr/>
            </p:nvSpPr>
            <p:spPr bwMode="auto">
              <a:xfrm>
                <a:off x="2014" y="1436"/>
                <a:ext cx="1" cy="5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6" name="Line 1131"/>
              <p:cNvSpPr>
                <a:spLocks noChangeShapeType="1"/>
              </p:cNvSpPr>
              <p:nvPr/>
            </p:nvSpPr>
            <p:spPr bwMode="auto">
              <a:xfrm>
                <a:off x="1975" y="1451"/>
                <a:ext cx="1" cy="5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7" name="Line 1132"/>
              <p:cNvSpPr>
                <a:spLocks noChangeShapeType="1"/>
              </p:cNvSpPr>
              <p:nvPr/>
            </p:nvSpPr>
            <p:spPr bwMode="auto">
              <a:xfrm>
                <a:off x="1936" y="1467"/>
                <a:ext cx="1" cy="5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8" name="Line 1133"/>
              <p:cNvSpPr>
                <a:spLocks noChangeShapeType="1"/>
              </p:cNvSpPr>
              <p:nvPr/>
            </p:nvSpPr>
            <p:spPr bwMode="auto">
              <a:xfrm>
                <a:off x="1897" y="1475"/>
                <a:ext cx="1" cy="6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9" name="Line 1134"/>
              <p:cNvSpPr>
                <a:spLocks noChangeShapeType="1"/>
              </p:cNvSpPr>
              <p:nvPr/>
            </p:nvSpPr>
            <p:spPr bwMode="auto">
              <a:xfrm>
                <a:off x="1858" y="1475"/>
                <a:ext cx="1" cy="6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0" name="Line 1135"/>
              <p:cNvSpPr>
                <a:spLocks noChangeShapeType="1"/>
              </p:cNvSpPr>
              <p:nvPr/>
            </p:nvSpPr>
            <p:spPr bwMode="auto">
              <a:xfrm>
                <a:off x="1827" y="1451"/>
                <a:ext cx="1" cy="7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1" name="Line 1136"/>
              <p:cNvSpPr>
                <a:spLocks noChangeShapeType="1"/>
              </p:cNvSpPr>
              <p:nvPr/>
            </p:nvSpPr>
            <p:spPr bwMode="auto">
              <a:xfrm>
                <a:off x="1788" y="1373"/>
                <a:ext cx="1" cy="7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2" name="Line 1137"/>
              <p:cNvSpPr>
                <a:spLocks noChangeShapeType="1"/>
              </p:cNvSpPr>
              <p:nvPr/>
            </p:nvSpPr>
            <p:spPr bwMode="auto">
              <a:xfrm>
                <a:off x="1749" y="1326"/>
                <a:ext cx="1" cy="8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3" name="Line 1138"/>
              <p:cNvSpPr>
                <a:spLocks noChangeShapeType="1"/>
              </p:cNvSpPr>
              <p:nvPr/>
            </p:nvSpPr>
            <p:spPr bwMode="auto">
              <a:xfrm>
                <a:off x="1710" y="1272"/>
                <a:ext cx="1" cy="8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4" name="Line 1139"/>
              <p:cNvSpPr>
                <a:spLocks noChangeShapeType="1"/>
              </p:cNvSpPr>
              <p:nvPr/>
            </p:nvSpPr>
            <p:spPr bwMode="auto">
              <a:xfrm>
                <a:off x="1671" y="1248"/>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5" name="Line 1140"/>
              <p:cNvSpPr>
                <a:spLocks noChangeShapeType="1"/>
              </p:cNvSpPr>
              <p:nvPr/>
            </p:nvSpPr>
            <p:spPr bwMode="auto">
              <a:xfrm>
                <a:off x="1639" y="1209"/>
                <a:ext cx="1" cy="9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6" name="Line 1141"/>
              <p:cNvSpPr>
                <a:spLocks noChangeShapeType="1"/>
              </p:cNvSpPr>
              <p:nvPr/>
            </p:nvSpPr>
            <p:spPr bwMode="auto">
              <a:xfrm>
                <a:off x="1600" y="1217"/>
                <a:ext cx="1" cy="95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7" name="Line 1142"/>
              <p:cNvSpPr>
                <a:spLocks noChangeShapeType="1"/>
              </p:cNvSpPr>
              <p:nvPr/>
            </p:nvSpPr>
            <p:spPr bwMode="auto">
              <a:xfrm>
                <a:off x="1561" y="1256"/>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8" name="Line 1143"/>
              <p:cNvSpPr>
                <a:spLocks noChangeShapeType="1"/>
              </p:cNvSpPr>
              <p:nvPr/>
            </p:nvSpPr>
            <p:spPr bwMode="auto">
              <a:xfrm>
                <a:off x="1522" y="1358"/>
                <a:ext cx="1" cy="9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9" name="Line 1144"/>
              <p:cNvSpPr>
                <a:spLocks noChangeShapeType="1"/>
              </p:cNvSpPr>
              <p:nvPr/>
            </p:nvSpPr>
            <p:spPr bwMode="auto">
              <a:xfrm>
                <a:off x="1483" y="1389"/>
                <a:ext cx="1" cy="9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0" name="Line 1145"/>
              <p:cNvSpPr>
                <a:spLocks noChangeShapeType="1"/>
              </p:cNvSpPr>
              <p:nvPr/>
            </p:nvSpPr>
            <p:spPr bwMode="auto">
              <a:xfrm>
                <a:off x="1452" y="1358"/>
                <a:ext cx="1" cy="10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1" name="Line 1146"/>
              <p:cNvSpPr>
                <a:spLocks noChangeShapeType="1"/>
              </p:cNvSpPr>
              <p:nvPr/>
            </p:nvSpPr>
            <p:spPr bwMode="auto">
              <a:xfrm>
                <a:off x="1413" y="1389"/>
                <a:ext cx="1" cy="9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2" name="Line 1147"/>
              <p:cNvSpPr>
                <a:spLocks noChangeShapeType="1"/>
              </p:cNvSpPr>
              <p:nvPr/>
            </p:nvSpPr>
            <p:spPr bwMode="auto">
              <a:xfrm>
                <a:off x="1374" y="1451"/>
                <a:ext cx="1" cy="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3" name="Line 1148"/>
              <p:cNvSpPr>
                <a:spLocks noChangeShapeType="1"/>
              </p:cNvSpPr>
              <p:nvPr/>
            </p:nvSpPr>
            <p:spPr bwMode="auto">
              <a:xfrm>
                <a:off x="1335" y="1459"/>
                <a:ext cx="1" cy="8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4" name="Line 1149"/>
              <p:cNvSpPr>
                <a:spLocks noChangeShapeType="1"/>
              </p:cNvSpPr>
              <p:nvPr/>
            </p:nvSpPr>
            <p:spPr bwMode="auto">
              <a:xfrm>
                <a:off x="1296" y="1397"/>
                <a:ext cx="1" cy="9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5" name="Line 1150"/>
              <p:cNvSpPr>
                <a:spLocks noChangeShapeType="1"/>
              </p:cNvSpPr>
              <p:nvPr/>
            </p:nvSpPr>
            <p:spPr bwMode="auto">
              <a:xfrm>
                <a:off x="1265" y="142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6" name="Line 1151"/>
              <p:cNvSpPr>
                <a:spLocks noChangeShapeType="1"/>
              </p:cNvSpPr>
              <p:nvPr/>
            </p:nvSpPr>
            <p:spPr bwMode="auto">
              <a:xfrm>
                <a:off x="1226" y="1451"/>
                <a:ext cx="1" cy="8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7" name="Line 1152"/>
              <p:cNvSpPr>
                <a:spLocks noChangeShapeType="1"/>
              </p:cNvSpPr>
              <p:nvPr/>
            </p:nvSpPr>
            <p:spPr bwMode="auto">
              <a:xfrm>
                <a:off x="1187" y="1475"/>
                <a:ext cx="1" cy="4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8" name="Line 1153"/>
              <p:cNvSpPr>
                <a:spLocks noChangeShapeType="1"/>
              </p:cNvSpPr>
              <p:nvPr/>
            </p:nvSpPr>
            <p:spPr bwMode="auto">
              <a:xfrm>
                <a:off x="1187" y="2185"/>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9" name="Line 1154"/>
              <p:cNvSpPr>
                <a:spLocks noChangeShapeType="1"/>
              </p:cNvSpPr>
              <p:nvPr/>
            </p:nvSpPr>
            <p:spPr bwMode="auto">
              <a:xfrm>
                <a:off x="1187" y="2247"/>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0" name="Line 1155"/>
              <p:cNvSpPr>
                <a:spLocks noChangeShapeType="1"/>
              </p:cNvSpPr>
              <p:nvPr/>
            </p:nvSpPr>
            <p:spPr bwMode="auto">
              <a:xfrm>
                <a:off x="1148" y="152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1" name="Freeform 1156"/>
              <p:cNvSpPr>
                <a:spLocks/>
              </p:cNvSpPr>
              <p:nvPr/>
            </p:nvSpPr>
            <p:spPr bwMode="auto">
              <a:xfrm>
                <a:off x="1132" y="1209"/>
                <a:ext cx="1124" cy="1155"/>
              </a:xfrm>
              <a:custGeom>
                <a:avLst/>
                <a:gdLst>
                  <a:gd name="T0" fmla="*/ 671 w 1124"/>
                  <a:gd name="T1" fmla="*/ 188 h 1155"/>
                  <a:gd name="T2" fmla="*/ 718 w 1124"/>
                  <a:gd name="T3" fmla="*/ 266 h 1155"/>
                  <a:gd name="T4" fmla="*/ 827 w 1124"/>
                  <a:gd name="T5" fmla="*/ 250 h 1155"/>
                  <a:gd name="T6" fmla="*/ 976 w 1124"/>
                  <a:gd name="T7" fmla="*/ 188 h 1155"/>
                  <a:gd name="T8" fmla="*/ 1046 w 1124"/>
                  <a:gd name="T9" fmla="*/ 133 h 1155"/>
                  <a:gd name="T10" fmla="*/ 1030 w 1124"/>
                  <a:gd name="T11" fmla="*/ 211 h 1155"/>
                  <a:gd name="T12" fmla="*/ 999 w 1124"/>
                  <a:gd name="T13" fmla="*/ 281 h 1155"/>
                  <a:gd name="T14" fmla="*/ 937 w 1124"/>
                  <a:gd name="T15" fmla="*/ 313 h 1155"/>
                  <a:gd name="T16" fmla="*/ 1023 w 1124"/>
                  <a:gd name="T17" fmla="*/ 352 h 1155"/>
                  <a:gd name="T18" fmla="*/ 1046 w 1124"/>
                  <a:gd name="T19" fmla="*/ 453 h 1155"/>
                  <a:gd name="T20" fmla="*/ 960 w 1124"/>
                  <a:gd name="T21" fmla="*/ 476 h 1155"/>
                  <a:gd name="T22" fmla="*/ 976 w 1124"/>
                  <a:gd name="T23" fmla="*/ 531 h 1155"/>
                  <a:gd name="T24" fmla="*/ 1015 w 1124"/>
                  <a:gd name="T25" fmla="*/ 601 h 1155"/>
                  <a:gd name="T26" fmla="*/ 1038 w 1124"/>
                  <a:gd name="T27" fmla="*/ 648 h 1155"/>
                  <a:gd name="T28" fmla="*/ 1093 w 1124"/>
                  <a:gd name="T29" fmla="*/ 648 h 1155"/>
                  <a:gd name="T30" fmla="*/ 1124 w 1124"/>
                  <a:gd name="T31" fmla="*/ 687 h 1155"/>
                  <a:gd name="T32" fmla="*/ 1101 w 1124"/>
                  <a:gd name="T33" fmla="*/ 749 h 1155"/>
                  <a:gd name="T34" fmla="*/ 1046 w 1124"/>
                  <a:gd name="T35" fmla="*/ 773 h 1155"/>
                  <a:gd name="T36" fmla="*/ 983 w 1124"/>
                  <a:gd name="T37" fmla="*/ 757 h 1155"/>
                  <a:gd name="T38" fmla="*/ 929 w 1124"/>
                  <a:gd name="T39" fmla="*/ 765 h 1155"/>
                  <a:gd name="T40" fmla="*/ 874 w 1124"/>
                  <a:gd name="T41" fmla="*/ 804 h 1155"/>
                  <a:gd name="T42" fmla="*/ 820 w 1124"/>
                  <a:gd name="T43" fmla="*/ 835 h 1155"/>
                  <a:gd name="T44" fmla="*/ 773 w 1124"/>
                  <a:gd name="T45" fmla="*/ 859 h 1155"/>
                  <a:gd name="T46" fmla="*/ 773 w 1124"/>
                  <a:gd name="T47" fmla="*/ 913 h 1155"/>
                  <a:gd name="T48" fmla="*/ 726 w 1124"/>
                  <a:gd name="T49" fmla="*/ 952 h 1155"/>
                  <a:gd name="T50" fmla="*/ 671 w 1124"/>
                  <a:gd name="T51" fmla="*/ 952 h 1155"/>
                  <a:gd name="T52" fmla="*/ 609 w 1124"/>
                  <a:gd name="T53" fmla="*/ 960 h 1155"/>
                  <a:gd name="T54" fmla="*/ 546 w 1124"/>
                  <a:gd name="T55" fmla="*/ 960 h 1155"/>
                  <a:gd name="T56" fmla="*/ 492 w 1124"/>
                  <a:gd name="T57" fmla="*/ 960 h 1155"/>
                  <a:gd name="T58" fmla="*/ 437 w 1124"/>
                  <a:gd name="T59" fmla="*/ 960 h 1155"/>
                  <a:gd name="T60" fmla="*/ 414 w 1124"/>
                  <a:gd name="T61" fmla="*/ 1015 h 1155"/>
                  <a:gd name="T62" fmla="*/ 421 w 1124"/>
                  <a:gd name="T63" fmla="*/ 1077 h 1155"/>
                  <a:gd name="T64" fmla="*/ 359 w 1124"/>
                  <a:gd name="T65" fmla="*/ 1124 h 1155"/>
                  <a:gd name="T66" fmla="*/ 265 w 1124"/>
                  <a:gd name="T67" fmla="*/ 1155 h 1155"/>
                  <a:gd name="T68" fmla="*/ 179 w 1124"/>
                  <a:gd name="T69" fmla="*/ 1147 h 1155"/>
                  <a:gd name="T70" fmla="*/ 78 w 1124"/>
                  <a:gd name="T71" fmla="*/ 1124 h 1155"/>
                  <a:gd name="T72" fmla="*/ 39 w 1124"/>
                  <a:gd name="T73" fmla="*/ 1069 h 1155"/>
                  <a:gd name="T74" fmla="*/ 70 w 1124"/>
                  <a:gd name="T75" fmla="*/ 1030 h 1155"/>
                  <a:gd name="T76" fmla="*/ 55 w 1124"/>
                  <a:gd name="T77" fmla="*/ 968 h 1155"/>
                  <a:gd name="T78" fmla="*/ 70 w 1124"/>
                  <a:gd name="T79" fmla="*/ 913 h 1155"/>
                  <a:gd name="T80" fmla="*/ 62 w 1124"/>
                  <a:gd name="T81" fmla="*/ 843 h 1155"/>
                  <a:gd name="T82" fmla="*/ 62 w 1124"/>
                  <a:gd name="T83" fmla="*/ 765 h 1155"/>
                  <a:gd name="T84" fmla="*/ 47 w 1124"/>
                  <a:gd name="T85" fmla="*/ 664 h 1155"/>
                  <a:gd name="T86" fmla="*/ 31 w 1124"/>
                  <a:gd name="T87" fmla="*/ 562 h 1155"/>
                  <a:gd name="T88" fmla="*/ 16 w 1124"/>
                  <a:gd name="T89" fmla="*/ 500 h 1155"/>
                  <a:gd name="T90" fmla="*/ 39 w 1124"/>
                  <a:gd name="T91" fmla="*/ 453 h 1155"/>
                  <a:gd name="T92" fmla="*/ 0 w 1124"/>
                  <a:gd name="T93" fmla="*/ 336 h 1155"/>
                  <a:gd name="T94" fmla="*/ 39 w 1124"/>
                  <a:gd name="T95" fmla="*/ 289 h 1155"/>
                  <a:gd name="T96" fmla="*/ 78 w 1124"/>
                  <a:gd name="T97" fmla="*/ 242 h 1155"/>
                  <a:gd name="T98" fmla="*/ 148 w 1124"/>
                  <a:gd name="T99" fmla="*/ 211 h 1155"/>
                  <a:gd name="T100" fmla="*/ 172 w 1124"/>
                  <a:gd name="T101" fmla="*/ 188 h 1155"/>
                  <a:gd name="T102" fmla="*/ 187 w 1124"/>
                  <a:gd name="T103" fmla="*/ 235 h 1155"/>
                  <a:gd name="T104" fmla="*/ 234 w 1124"/>
                  <a:gd name="T105" fmla="*/ 242 h 1155"/>
                  <a:gd name="T106" fmla="*/ 242 w 1124"/>
                  <a:gd name="T107" fmla="*/ 188 h 1155"/>
                  <a:gd name="T108" fmla="*/ 273 w 1124"/>
                  <a:gd name="T109" fmla="*/ 164 h 1155"/>
                  <a:gd name="T110" fmla="*/ 297 w 1124"/>
                  <a:gd name="T111" fmla="*/ 180 h 1155"/>
                  <a:gd name="T112" fmla="*/ 343 w 1124"/>
                  <a:gd name="T113" fmla="*/ 172 h 1155"/>
                  <a:gd name="T114" fmla="*/ 406 w 1124"/>
                  <a:gd name="T115" fmla="*/ 133 h 1155"/>
                  <a:gd name="T116" fmla="*/ 437 w 1124"/>
                  <a:gd name="T117" fmla="*/ 24 h 1155"/>
                  <a:gd name="T118" fmla="*/ 523 w 1124"/>
                  <a:gd name="T119" fmla="*/ 16 h 1155"/>
                  <a:gd name="T120" fmla="*/ 601 w 1124"/>
                  <a:gd name="T121" fmla="*/ 78 h 1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4"/>
                  <a:gd name="T184" fmla="*/ 0 h 1155"/>
                  <a:gd name="T185" fmla="*/ 1124 w 1124"/>
                  <a:gd name="T186" fmla="*/ 1155 h 11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4" h="1155">
                    <a:moveTo>
                      <a:pt x="617" y="117"/>
                    </a:moveTo>
                    <a:lnTo>
                      <a:pt x="632" y="133"/>
                    </a:lnTo>
                    <a:lnTo>
                      <a:pt x="640" y="149"/>
                    </a:lnTo>
                    <a:lnTo>
                      <a:pt x="648" y="156"/>
                    </a:lnTo>
                    <a:lnTo>
                      <a:pt x="656" y="172"/>
                    </a:lnTo>
                    <a:lnTo>
                      <a:pt x="663" y="172"/>
                    </a:lnTo>
                    <a:lnTo>
                      <a:pt x="671" y="188"/>
                    </a:lnTo>
                    <a:lnTo>
                      <a:pt x="671" y="203"/>
                    </a:lnTo>
                    <a:lnTo>
                      <a:pt x="679" y="219"/>
                    </a:lnTo>
                    <a:lnTo>
                      <a:pt x="679" y="227"/>
                    </a:lnTo>
                    <a:lnTo>
                      <a:pt x="695" y="242"/>
                    </a:lnTo>
                    <a:lnTo>
                      <a:pt x="695" y="258"/>
                    </a:lnTo>
                    <a:lnTo>
                      <a:pt x="702" y="258"/>
                    </a:lnTo>
                    <a:lnTo>
                      <a:pt x="718" y="266"/>
                    </a:lnTo>
                    <a:lnTo>
                      <a:pt x="734" y="266"/>
                    </a:lnTo>
                    <a:lnTo>
                      <a:pt x="741" y="266"/>
                    </a:lnTo>
                    <a:lnTo>
                      <a:pt x="765" y="266"/>
                    </a:lnTo>
                    <a:lnTo>
                      <a:pt x="781" y="266"/>
                    </a:lnTo>
                    <a:lnTo>
                      <a:pt x="788" y="258"/>
                    </a:lnTo>
                    <a:lnTo>
                      <a:pt x="812" y="258"/>
                    </a:lnTo>
                    <a:lnTo>
                      <a:pt x="827" y="250"/>
                    </a:lnTo>
                    <a:lnTo>
                      <a:pt x="851" y="242"/>
                    </a:lnTo>
                    <a:lnTo>
                      <a:pt x="874" y="227"/>
                    </a:lnTo>
                    <a:lnTo>
                      <a:pt x="898" y="219"/>
                    </a:lnTo>
                    <a:lnTo>
                      <a:pt x="921" y="211"/>
                    </a:lnTo>
                    <a:lnTo>
                      <a:pt x="937" y="195"/>
                    </a:lnTo>
                    <a:lnTo>
                      <a:pt x="960" y="188"/>
                    </a:lnTo>
                    <a:lnTo>
                      <a:pt x="976" y="188"/>
                    </a:lnTo>
                    <a:lnTo>
                      <a:pt x="991" y="172"/>
                    </a:lnTo>
                    <a:lnTo>
                      <a:pt x="1007" y="156"/>
                    </a:lnTo>
                    <a:lnTo>
                      <a:pt x="1015" y="149"/>
                    </a:lnTo>
                    <a:lnTo>
                      <a:pt x="1030" y="141"/>
                    </a:lnTo>
                    <a:lnTo>
                      <a:pt x="1038" y="133"/>
                    </a:lnTo>
                    <a:lnTo>
                      <a:pt x="1046" y="125"/>
                    </a:lnTo>
                    <a:lnTo>
                      <a:pt x="1046" y="133"/>
                    </a:lnTo>
                    <a:lnTo>
                      <a:pt x="1054" y="156"/>
                    </a:lnTo>
                    <a:lnTo>
                      <a:pt x="1062" y="172"/>
                    </a:lnTo>
                    <a:lnTo>
                      <a:pt x="1062" y="180"/>
                    </a:lnTo>
                    <a:lnTo>
                      <a:pt x="1054" y="188"/>
                    </a:lnTo>
                    <a:lnTo>
                      <a:pt x="1046" y="195"/>
                    </a:lnTo>
                    <a:lnTo>
                      <a:pt x="1038" y="195"/>
                    </a:lnTo>
                    <a:lnTo>
                      <a:pt x="1030" y="211"/>
                    </a:lnTo>
                    <a:lnTo>
                      <a:pt x="1023" y="219"/>
                    </a:lnTo>
                    <a:lnTo>
                      <a:pt x="1023" y="227"/>
                    </a:lnTo>
                    <a:lnTo>
                      <a:pt x="1030" y="242"/>
                    </a:lnTo>
                    <a:lnTo>
                      <a:pt x="1030" y="258"/>
                    </a:lnTo>
                    <a:lnTo>
                      <a:pt x="1023" y="266"/>
                    </a:lnTo>
                    <a:lnTo>
                      <a:pt x="1015" y="274"/>
                    </a:lnTo>
                    <a:lnTo>
                      <a:pt x="999" y="281"/>
                    </a:lnTo>
                    <a:lnTo>
                      <a:pt x="991" y="281"/>
                    </a:lnTo>
                    <a:lnTo>
                      <a:pt x="968" y="281"/>
                    </a:lnTo>
                    <a:lnTo>
                      <a:pt x="960" y="281"/>
                    </a:lnTo>
                    <a:lnTo>
                      <a:pt x="952" y="281"/>
                    </a:lnTo>
                    <a:lnTo>
                      <a:pt x="944" y="289"/>
                    </a:lnTo>
                    <a:lnTo>
                      <a:pt x="937" y="297"/>
                    </a:lnTo>
                    <a:lnTo>
                      <a:pt x="937" y="313"/>
                    </a:lnTo>
                    <a:lnTo>
                      <a:pt x="952" y="320"/>
                    </a:lnTo>
                    <a:lnTo>
                      <a:pt x="968" y="328"/>
                    </a:lnTo>
                    <a:lnTo>
                      <a:pt x="983" y="328"/>
                    </a:lnTo>
                    <a:lnTo>
                      <a:pt x="999" y="336"/>
                    </a:lnTo>
                    <a:lnTo>
                      <a:pt x="1015" y="336"/>
                    </a:lnTo>
                    <a:lnTo>
                      <a:pt x="1023" y="336"/>
                    </a:lnTo>
                    <a:lnTo>
                      <a:pt x="1023" y="352"/>
                    </a:lnTo>
                    <a:lnTo>
                      <a:pt x="1030" y="367"/>
                    </a:lnTo>
                    <a:lnTo>
                      <a:pt x="1023" y="375"/>
                    </a:lnTo>
                    <a:lnTo>
                      <a:pt x="1023" y="391"/>
                    </a:lnTo>
                    <a:lnTo>
                      <a:pt x="1023" y="406"/>
                    </a:lnTo>
                    <a:lnTo>
                      <a:pt x="1023" y="422"/>
                    </a:lnTo>
                    <a:lnTo>
                      <a:pt x="1030" y="430"/>
                    </a:lnTo>
                    <a:lnTo>
                      <a:pt x="1046" y="453"/>
                    </a:lnTo>
                    <a:lnTo>
                      <a:pt x="1046" y="476"/>
                    </a:lnTo>
                    <a:lnTo>
                      <a:pt x="1030" y="492"/>
                    </a:lnTo>
                    <a:lnTo>
                      <a:pt x="1015" y="492"/>
                    </a:lnTo>
                    <a:lnTo>
                      <a:pt x="1007" y="492"/>
                    </a:lnTo>
                    <a:lnTo>
                      <a:pt x="991" y="484"/>
                    </a:lnTo>
                    <a:lnTo>
                      <a:pt x="976" y="476"/>
                    </a:lnTo>
                    <a:lnTo>
                      <a:pt x="960" y="476"/>
                    </a:lnTo>
                    <a:lnTo>
                      <a:pt x="944" y="476"/>
                    </a:lnTo>
                    <a:lnTo>
                      <a:pt x="937" y="476"/>
                    </a:lnTo>
                    <a:lnTo>
                      <a:pt x="929" y="476"/>
                    </a:lnTo>
                    <a:lnTo>
                      <a:pt x="937" y="492"/>
                    </a:lnTo>
                    <a:lnTo>
                      <a:pt x="952" y="500"/>
                    </a:lnTo>
                    <a:lnTo>
                      <a:pt x="960" y="515"/>
                    </a:lnTo>
                    <a:lnTo>
                      <a:pt x="976" y="531"/>
                    </a:lnTo>
                    <a:lnTo>
                      <a:pt x="983" y="539"/>
                    </a:lnTo>
                    <a:lnTo>
                      <a:pt x="991" y="547"/>
                    </a:lnTo>
                    <a:lnTo>
                      <a:pt x="999" y="554"/>
                    </a:lnTo>
                    <a:lnTo>
                      <a:pt x="1007" y="570"/>
                    </a:lnTo>
                    <a:lnTo>
                      <a:pt x="1015" y="578"/>
                    </a:lnTo>
                    <a:lnTo>
                      <a:pt x="1015" y="593"/>
                    </a:lnTo>
                    <a:lnTo>
                      <a:pt x="1015" y="601"/>
                    </a:lnTo>
                    <a:lnTo>
                      <a:pt x="1015" y="609"/>
                    </a:lnTo>
                    <a:lnTo>
                      <a:pt x="1015" y="617"/>
                    </a:lnTo>
                    <a:lnTo>
                      <a:pt x="1015" y="625"/>
                    </a:lnTo>
                    <a:lnTo>
                      <a:pt x="1015" y="632"/>
                    </a:lnTo>
                    <a:lnTo>
                      <a:pt x="1023" y="640"/>
                    </a:lnTo>
                    <a:lnTo>
                      <a:pt x="1030" y="648"/>
                    </a:lnTo>
                    <a:lnTo>
                      <a:pt x="1038" y="648"/>
                    </a:lnTo>
                    <a:lnTo>
                      <a:pt x="1038" y="656"/>
                    </a:lnTo>
                    <a:lnTo>
                      <a:pt x="1054" y="656"/>
                    </a:lnTo>
                    <a:lnTo>
                      <a:pt x="1069" y="656"/>
                    </a:lnTo>
                    <a:lnTo>
                      <a:pt x="1062" y="656"/>
                    </a:lnTo>
                    <a:lnTo>
                      <a:pt x="1069" y="656"/>
                    </a:lnTo>
                    <a:lnTo>
                      <a:pt x="1085" y="648"/>
                    </a:lnTo>
                    <a:lnTo>
                      <a:pt x="1093" y="648"/>
                    </a:lnTo>
                    <a:lnTo>
                      <a:pt x="1093" y="656"/>
                    </a:lnTo>
                    <a:lnTo>
                      <a:pt x="1101" y="664"/>
                    </a:lnTo>
                    <a:lnTo>
                      <a:pt x="1108" y="664"/>
                    </a:lnTo>
                    <a:lnTo>
                      <a:pt x="1116" y="664"/>
                    </a:lnTo>
                    <a:lnTo>
                      <a:pt x="1116" y="671"/>
                    </a:lnTo>
                    <a:lnTo>
                      <a:pt x="1124" y="679"/>
                    </a:lnTo>
                    <a:lnTo>
                      <a:pt x="1124" y="687"/>
                    </a:lnTo>
                    <a:lnTo>
                      <a:pt x="1124" y="695"/>
                    </a:lnTo>
                    <a:lnTo>
                      <a:pt x="1116" y="710"/>
                    </a:lnTo>
                    <a:lnTo>
                      <a:pt x="1116" y="718"/>
                    </a:lnTo>
                    <a:lnTo>
                      <a:pt x="1116" y="726"/>
                    </a:lnTo>
                    <a:lnTo>
                      <a:pt x="1108" y="734"/>
                    </a:lnTo>
                    <a:lnTo>
                      <a:pt x="1101" y="742"/>
                    </a:lnTo>
                    <a:lnTo>
                      <a:pt x="1101" y="749"/>
                    </a:lnTo>
                    <a:lnTo>
                      <a:pt x="1093" y="757"/>
                    </a:lnTo>
                    <a:lnTo>
                      <a:pt x="1085" y="757"/>
                    </a:lnTo>
                    <a:lnTo>
                      <a:pt x="1085" y="765"/>
                    </a:lnTo>
                    <a:lnTo>
                      <a:pt x="1077" y="773"/>
                    </a:lnTo>
                    <a:lnTo>
                      <a:pt x="1069" y="773"/>
                    </a:lnTo>
                    <a:lnTo>
                      <a:pt x="1054" y="773"/>
                    </a:lnTo>
                    <a:lnTo>
                      <a:pt x="1046" y="773"/>
                    </a:lnTo>
                    <a:lnTo>
                      <a:pt x="1038" y="773"/>
                    </a:lnTo>
                    <a:lnTo>
                      <a:pt x="1030" y="773"/>
                    </a:lnTo>
                    <a:lnTo>
                      <a:pt x="1023" y="773"/>
                    </a:lnTo>
                    <a:lnTo>
                      <a:pt x="1015" y="765"/>
                    </a:lnTo>
                    <a:lnTo>
                      <a:pt x="1007" y="765"/>
                    </a:lnTo>
                    <a:lnTo>
                      <a:pt x="991" y="765"/>
                    </a:lnTo>
                    <a:lnTo>
                      <a:pt x="983" y="757"/>
                    </a:lnTo>
                    <a:lnTo>
                      <a:pt x="976" y="757"/>
                    </a:lnTo>
                    <a:lnTo>
                      <a:pt x="968" y="757"/>
                    </a:lnTo>
                    <a:lnTo>
                      <a:pt x="960" y="757"/>
                    </a:lnTo>
                    <a:lnTo>
                      <a:pt x="952" y="757"/>
                    </a:lnTo>
                    <a:lnTo>
                      <a:pt x="944" y="757"/>
                    </a:lnTo>
                    <a:lnTo>
                      <a:pt x="937" y="765"/>
                    </a:lnTo>
                    <a:lnTo>
                      <a:pt x="929" y="765"/>
                    </a:lnTo>
                    <a:lnTo>
                      <a:pt x="921" y="773"/>
                    </a:lnTo>
                    <a:lnTo>
                      <a:pt x="913" y="773"/>
                    </a:lnTo>
                    <a:lnTo>
                      <a:pt x="905" y="781"/>
                    </a:lnTo>
                    <a:lnTo>
                      <a:pt x="898" y="788"/>
                    </a:lnTo>
                    <a:lnTo>
                      <a:pt x="890" y="796"/>
                    </a:lnTo>
                    <a:lnTo>
                      <a:pt x="882" y="796"/>
                    </a:lnTo>
                    <a:lnTo>
                      <a:pt x="874" y="804"/>
                    </a:lnTo>
                    <a:lnTo>
                      <a:pt x="874" y="812"/>
                    </a:lnTo>
                    <a:lnTo>
                      <a:pt x="866" y="820"/>
                    </a:lnTo>
                    <a:lnTo>
                      <a:pt x="859" y="820"/>
                    </a:lnTo>
                    <a:lnTo>
                      <a:pt x="851" y="828"/>
                    </a:lnTo>
                    <a:lnTo>
                      <a:pt x="843" y="828"/>
                    </a:lnTo>
                    <a:lnTo>
                      <a:pt x="827" y="828"/>
                    </a:lnTo>
                    <a:lnTo>
                      <a:pt x="820" y="835"/>
                    </a:lnTo>
                    <a:lnTo>
                      <a:pt x="812" y="835"/>
                    </a:lnTo>
                    <a:lnTo>
                      <a:pt x="804" y="835"/>
                    </a:lnTo>
                    <a:lnTo>
                      <a:pt x="796" y="843"/>
                    </a:lnTo>
                    <a:lnTo>
                      <a:pt x="788" y="843"/>
                    </a:lnTo>
                    <a:lnTo>
                      <a:pt x="788" y="851"/>
                    </a:lnTo>
                    <a:lnTo>
                      <a:pt x="781" y="851"/>
                    </a:lnTo>
                    <a:lnTo>
                      <a:pt x="773" y="859"/>
                    </a:lnTo>
                    <a:lnTo>
                      <a:pt x="773" y="867"/>
                    </a:lnTo>
                    <a:lnTo>
                      <a:pt x="765" y="874"/>
                    </a:lnTo>
                    <a:lnTo>
                      <a:pt x="765" y="882"/>
                    </a:lnTo>
                    <a:lnTo>
                      <a:pt x="765" y="890"/>
                    </a:lnTo>
                    <a:lnTo>
                      <a:pt x="773" y="898"/>
                    </a:lnTo>
                    <a:lnTo>
                      <a:pt x="773" y="906"/>
                    </a:lnTo>
                    <a:lnTo>
                      <a:pt x="773" y="913"/>
                    </a:lnTo>
                    <a:lnTo>
                      <a:pt x="765" y="921"/>
                    </a:lnTo>
                    <a:lnTo>
                      <a:pt x="765" y="929"/>
                    </a:lnTo>
                    <a:lnTo>
                      <a:pt x="757" y="937"/>
                    </a:lnTo>
                    <a:lnTo>
                      <a:pt x="749" y="945"/>
                    </a:lnTo>
                    <a:lnTo>
                      <a:pt x="741" y="945"/>
                    </a:lnTo>
                    <a:lnTo>
                      <a:pt x="734" y="945"/>
                    </a:lnTo>
                    <a:lnTo>
                      <a:pt x="726" y="952"/>
                    </a:lnTo>
                    <a:lnTo>
                      <a:pt x="718" y="952"/>
                    </a:lnTo>
                    <a:lnTo>
                      <a:pt x="710" y="952"/>
                    </a:lnTo>
                    <a:lnTo>
                      <a:pt x="702" y="952"/>
                    </a:lnTo>
                    <a:lnTo>
                      <a:pt x="695" y="952"/>
                    </a:lnTo>
                    <a:lnTo>
                      <a:pt x="687" y="952"/>
                    </a:lnTo>
                    <a:lnTo>
                      <a:pt x="679" y="952"/>
                    </a:lnTo>
                    <a:lnTo>
                      <a:pt x="671" y="952"/>
                    </a:lnTo>
                    <a:lnTo>
                      <a:pt x="663" y="952"/>
                    </a:lnTo>
                    <a:lnTo>
                      <a:pt x="656" y="952"/>
                    </a:lnTo>
                    <a:lnTo>
                      <a:pt x="640" y="960"/>
                    </a:lnTo>
                    <a:lnTo>
                      <a:pt x="632" y="960"/>
                    </a:lnTo>
                    <a:lnTo>
                      <a:pt x="624" y="960"/>
                    </a:lnTo>
                    <a:lnTo>
                      <a:pt x="617" y="960"/>
                    </a:lnTo>
                    <a:lnTo>
                      <a:pt x="609" y="960"/>
                    </a:lnTo>
                    <a:lnTo>
                      <a:pt x="601" y="960"/>
                    </a:lnTo>
                    <a:lnTo>
                      <a:pt x="593" y="960"/>
                    </a:lnTo>
                    <a:lnTo>
                      <a:pt x="585" y="960"/>
                    </a:lnTo>
                    <a:lnTo>
                      <a:pt x="578" y="960"/>
                    </a:lnTo>
                    <a:lnTo>
                      <a:pt x="562" y="960"/>
                    </a:lnTo>
                    <a:lnTo>
                      <a:pt x="554" y="960"/>
                    </a:lnTo>
                    <a:lnTo>
                      <a:pt x="546" y="960"/>
                    </a:lnTo>
                    <a:lnTo>
                      <a:pt x="539" y="960"/>
                    </a:lnTo>
                    <a:lnTo>
                      <a:pt x="531" y="960"/>
                    </a:lnTo>
                    <a:lnTo>
                      <a:pt x="523" y="960"/>
                    </a:lnTo>
                    <a:lnTo>
                      <a:pt x="515" y="960"/>
                    </a:lnTo>
                    <a:lnTo>
                      <a:pt x="507" y="960"/>
                    </a:lnTo>
                    <a:lnTo>
                      <a:pt x="500" y="960"/>
                    </a:lnTo>
                    <a:lnTo>
                      <a:pt x="492" y="960"/>
                    </a:lnTo>
                    <a:lnTo>
                      <a:pt x="484" y="952"/>
                    </a:lnTo>
                    <a:lnTo>
                      <a:pt x="476" y="952"/>
                    </a:lnTo>
                    <a:lnTo>
                      <a:pt x="468" y="960"/>
                    </a:lnTo>
                    <a:lnTo>
                      <a:pt x="460" y="960"/>
                    </a:lnTo>
                    <a:lnTo>
                      <a:pt x="453" y="960"/>
                    </a:lnTo>
                    <a:lnTo>
                      <a:pt x="445" y="960"/>
                    </a:lnTo>
                    <a:lnTo>
                      <a:pt x="437" y="960"/>
                    </a:lnTo>
                    <a:lnTo>
                      <a:pt x="429" y="968"/>
                    </a:lnTo>
                    <a:lnTo>
                      <a:pt x="421" y="976"/>
                    </a:lnTo>
                    <a:lnTo>
                      <a:pt x="421" y="984"/>
                    </a:lnTo>
                    <a:lnTo>
                      <a:pt x="421" y="991"/>
                    </a:lnTo>
                    <a:lnTo>
                      <a:pt x="414" y="999"/>
                    </a:lnTo>
                    <a:lnTo>
                      <a:pt x="414" y="1007"/>
                    </a:lnTo>
                    <a:lnTo>
                      <a:pt x="414" y="1015"/>
                    </a:lnTo>
                    <a:lnTo>
                      <a:pt x="414" y="1023"/>
                    </a:lnTo>
                    <a:lnTo>
                      <a:pt x="406" y="1030"/>
                    </a:lnTo>
                    <a:lnTo>
                      <a:pt x="406" y="1038"/>
                    </a:lnTo>
                    <a:lnTo>
                      <a:pt x="406" y="1046"/>
                    </a:lnTo>
                    <a:lnTo>
                      <a:pt x="414" y="1054"/>
                    </a:lnTo>
                    <a:lnTo>
                      <a:pt x="421" y="1062"/>
                    </a:lnTo>
                    <a:lnTo>
                      <a:pt x="421" y="1077"/>
                    </a:lnTo>
                    <a:lnTo>
                      <a:pt x="414" y="1093"/>
                    </a:lnTo>
                    <a:lnTo>
                      <a:pt x="406" y="1101"/>
                    </a:lnTo>
                    <a:lnTo>
                      <a:pt x="390" y="1108"/>
                    </a:lnTo>
                    <a:lnTo>
                      <a:pt x="382" y="1116"/>
                    </a:lnTo>
                    <a:lnTo>
                      <a:pt x="367" y="1116"/>
                    </a:lnTo>
                    <a:lnTo>
                      <a:pt x="359" y="1116"/>
                    </a:lnTo>
                    <a:lnTo>
                      <a:pt x="359" y="1124"/>
                    </a:lnTo>
                    <a:lnTo>
                      <a:pt x="359" y="1132"/>
                    </a:lnTo>
                    <a:lnTo>
                      <a:pt x="351" y="1140"/>
                    </a:lnTo>
                    <a:lnTo>
                      <a:pt x="343" y="1147"/>
                    </a:lnTo>
                    <a:lnTo>
                      <a:pt x="336" y="1147"/>
                    </a:lnTo>
                    <a:lnTo>
                      <a:pt x="312" y="1155"/>
                    </a:lnTo>
                    <a:lnTo>
                      <a:pt x="289" y="1155"/>
                    </a:lnTo>
                    <a:lnTo>
                      <a:pt x="265" y="1155"/>
                    </a:lnTo>
                    <a:lnTo>
                      <a:pt x="258" y="1155"/>
                    </a:lnTo>
                    <a:lnTo>
                      <a:pt x="242" y="1155"/>
                    </a:lnTo>
                    <a:lnTo>
                      <a:pt x="234" y="1155"/>
                    </a:lnTo>
                    <a:lnTo>
                      <a:pt x="218" y="1147"/>
                    </a:lnTo>
                    <a:lnTo>
                      <a:pt x="218" y="1140"/>
                    </a:lnTo>
                    <a:lnTo>
                      <a:pt x="203" y="1147"/>
                    </a:lnTo>
                    <a:lnTo>
                      <a:pt x="179" y="1147"/>
                    </a:lnTo>
                    <a:lnTo>
                      <a:pt x="156" y="1147"/>
                    </a:lnTo>
                    <a:lnTo>
                      <a:pt x="133" y="1147"/>
                    </a:lnTo>
                    <a:lnTo>
                      <a:pt x="125" y="1147"/>
                    </a:lnTo>
                    <a:lnTo>
                      <a:pt x="117" y="1140"/>
                    </a:lnTo>
                    <a:lnTo>
                      <a:pt x="101" y="1124"/>
                    </a:lnTo>
                    <a:lnTo>
                      <a:pt x="86" y="1124"/>
                    </a:lnTo>
                    <a:lnTo>
                      <a:pt x="78" y="1124"/>
                    </a:lnTo>
                    <a:lnTo>
                      <a:pt x="78" y="1116"/>
                    </a:lnTo>
                    <a:lnTo>
                      <a:pt x="70" y="1116"/>
                    </a:lnTo>
                    <a:lnTo>
                      <a:pt x="70" y="1108"/>
                    </a:lnTo>
                    <a:lnTo>
                      <a:pt x="62" y="1093"/>
                    </a:lnTo>
                    <a:lnTo>
                      <a:pt x="55" y="1093"/>
                    </a:lnTo>
                    <a:lnTo>
                      <a:pt x="39" y="1085"/>
                    </a:lnTo>
                    <a:lnTo>
                      <a:pt x="39" y="1069"/>
                    </a:lnTo>
                    <a:lnTo>
                      <a:pt x="31" y="1062"/>
                    </a:lnTo>
                    <a:lnTo>
                      <a:pt x="39" y="1054"/>
                    </a:lnTo>
                    <a:lnTo>
                      <a:pt x="47" y="1046"/>
                    </a:lnTo>
                    <a:lnTo>
                      <a:pt x="47" y="1038"/>
                    </a:lnTo>
                    <a:lnTo>
                      <a:pt x="55" y="1038"/>
                    </a:lnTo>
                    <a:lnTo>
                      <a:pt x="62" y="1030"/>
                    </a:lnTo>
                    <a:lnTo>
                      <a:pt x="70" y="1030"/>
                    </a:lnTo>
                    <a:lnTo>
                      <a:pt x="62" y="1023"/>
                    </a:lnTo>
                    <a:lnTo>
                      <a:pt x="62" y="1015"/>
                    </a:lnTo>
                    <a:lnTo>
                      <a:pt x="55" y="1007"/>
                    </a:lnTo>
                    <a:lnTo>
                      <a:pt x="47" y="991"/>
                    </a:lnTo>
                    <a:lnTo>
                      <a:pt x="47" y="984"/>
                    </a:lnTo>
                    <a:lnTo>
                      <a:pt x="55" y="976"/>
                    </a:lnTo>
                    <a:lnTo>
                      <a:pt x="55" y="968"/>
                    </a:lnTo>
                    <a:lnTo>
                      <a:pt x="55" y="960"/>
                    </a:lnTo>
                    <a:lnTo>
                      <a:pt x="62" y="952"/>
                    </a:lnTo>
                    <a:lnTo>
                      <a:pt x="62" y="945"/>
                    </a:lnTo>
                    <a:lnTo>
                      <a:pt x="70" y="937"/>
                    </a:lnTo>
                    <a:lnTo>
                      <a:pt x="70" y="929"/>
                    </a:lnTo>
                    <a:lnTo>
                      <a:pt x="70" y="921"/>
                    </a:lnTo>
                    <a:lnTo>
                      <a:pt x="70" y="913"/>
                    </a:lnTo>
                    <a:lnTo>
                      <a:pt x="70" y="906"/>
                    </a:lnTo>
                    <a:lnTo>
                      <a:pt x="70" y="898"/>
                    </a:lnTo>
                    <a:lnTo>
                      <a:pt x="70" y="890"/>
                    </a:lnTo>
                    <a:lnTo>
                      <a:pt x="70" y="882"/>
                    </a:lnTo>
                    <a:lnTo>
                      <a:pt x="62" y="874"/>
                    </a:lnTo>
                    <a:lnTo>
                      <a:pt x="62" y="859"/>
                    </a:lnTo>
                    <a:lnTo>
                      <a:pt x="62" y="843"/>
                    </a:lnTo>
                    <a:lnTo>
                      <a:pt x="62" y="835"/>
                    </a:lnTo>
                    <a:lnTo>
                      <a:pt x="62" y="812"/>
                    </a:lnTo>
                    <a:lnTo>
                      <a:pt x="62" y="796"/>
                    </a:lnTo>
                    <a:lnTo>
                      <a:pt x="62" y="788"/>
                    </a:lnTo>
                    <a:lnTo>
                      <a:pt x="62" y="781"/>
                    </a:lnTo>
                    <a:lnTo>
                      <a:pt x="62" y="773"/>
                    </a:lnTo>
                    <a:lnTo>
                      <a:pt x="62" y="765"/>
                    </a:lnTo>
                    <a:lnTo>
                      <a:pt x="62" y="757"/>
                    </a:lnTo>
                    <a:lnTo>
                      <a:pt x="62" y="749"/>
                    </a:lnTo>
                    <a:lnTo>
                      <a:pt x="62" y="742"/>
                    </a:lnTo>
                    <a:lnTo>
                      <a:pt x="55" y="726"/>
                    </a:lnTo>
                    <a:lnTo>
                      <a:pt x="55" y="703"/>
                    </a:lnTo>
                    <a:lnTo>
                      <a:pt x="55" y="679"/>
                    </a:lnTo>
                    <a:lnTo>
                      <a:pt x="47" y="664"/>
                    </a:lnTo>
                    <a:lnTo>
                      <a:pt x="47" y="648"/>
                    </a:lnTo>
                    <a:lnTo>
                      <a:pt x="47" y="625"/>
                    </a:lnTo>
                    <a:lnTo>
                      <a:pt x="39" y="601"/>
                    </a:lnTo>
                    <a:lnTo>
                      <a:pt x="31" y="586"/>
                    </a:lnTo>
                    <a:lnTo>
                      <a:pt x="31" y="578"/>
                    </a:lnTo>
                    <a:lnTo>
                      <a:pt x="31" y="570"/>
                    </a:lnTo>
                    <a:lnTo>
                      <a:pt x="31" y="562"/>
                    </a:lnTo>
                    <a:lnTo>
                      <a:pt x="23" y="554"/>
                    </a:lnTo>
                    <a:lnTo>
                      <a:pt x="23" y="547"/>
                    </a:lnTo>
                    <a:lnTo>
                      <a:pt x="23" y="539"/>
                    </a:lnTo>
                    <a:lnTo>
                      <a:pt x="16" y="531"/>
                    </a:lnTo>
                    <a:lnTo>
                      <a:pt x="16" y="523"/>
                    </a:lnTo>
                    <a:lnTo>
                      <a:pt x="16" y="508"/>
                    </a:lnTo>
                    <a:lnTo>
                      <a:pt x="16" y="500"/>
                    </a:lnTo>
                    <a:lnTo>
                      <a:pt x="23" y="492"/>
                    </a:lnTo>
                    <a:lnTo>
                      <a:pt x="23" y="484"/>
                    </a:lnTo>
                    <a:lnTo>
                      <a:pt x="23" y="476"/>
                    </a:lnTo>
                    <a:lnTo>
                      <a:pt x="23" y="469"/>
                    </a:lnTo>
                    <a:lnTo>
                      <a:pt x="31" y="469"/>
                    </a:lnTo>
                    <a:lnTo>
                      <a:pt x="31" y="461"/>
                    </a:lnTo>
                    <a:lnTo>
                      <a:pt x="39" y="453"/>
                    </a:lnTo>
                    <a:lnTo>
                      <a:pt x="47" y="430"/>
                    </a:lnTo>
                    <a:lnTo>
                      <a:pt x="39" y="414"/>
                    </a:lnTo>
                    <a:lnTo>
                      <a:pt x="23" y="398"/>
                    </a:lnTo>
                    <a:lnTo>
                      <a:pt x="8" y="383"/>
                    </a:lnTo>
                    <a:lnTo>
                      <a:pt x="0" y="367"/>
                    </a:lnTo>
                    <a:lnTo>
                      <a:pt x="0" y="344"/>
                    </a:lnTo>
                    <a:lnTo>
                      <a:pt x="0" y="336"/>
                    </a:lnTo>
                    <a:lnTo>
                      <a:pt x="8" y="336"/>
                    </a:lnTo>
                    <a:lnTo>
                      <a:pt x="8" y="328"/>
                    </a:lnTo>
                    <a:lnTo>
                      <a:pt x="8" y="320"/>
                    </a:lnTo>
                    <a:lnTo>
                      <a:pt x="16" y="313"/>
                    </a:lnTo>
                    <a:lnTo>
                      <a:pt x="23" y="305"/>
                    </a:lnTo>
                    <a:lnTo>
                      <a:pt x="31" y="297"/>
                    </a:lnTo>
                    <a:lnTo>
                      <a:pt x="39" y="289"/>
                    </a:lnTo>
                    <a:lnTo>
                      <a:pt x="47" y="281"/>
                    </a:lnTo>
                    <a:lnTo>
                      <a:pt x="47" y="274"/>
                    </a:lnTo>
                    <a:lnTo>
                      <a:pt x="55" y="274"/>
                    </a:lnTo>
                    <a:lnTo>
                      <a:pt x="55" y="266"/>
                    </a:lnTo>
                    <a:lnTo>
                      <a:pt x="55" y="258"/>
                    </a:lnTo>
                    <a:lnTo>
                      <a:pt x="62" y="250"/>
                    </a:lnTo>
                    <a:lnTo>
                      <a:pt x="78" y="242"/>
                    </a:lnTo>
                    <a:lnTo>
                      <a:pt x="86" y="242"/>
                    </a:lnTo>
                    <a:lnTo>
                      <a:pt x="101" y="242"/>
                    </a:lnTo>
                    <a:lnTo>
                      <a:pt x="117" y="235"/>
                    </a:lnTo>
                    <a:lnTo>
                      <a:pt x="125" y="227"/>
                    </a:lnTo>
                    <a:lnTo>
                      <a:pt x="133" y="211"/>
                    </a:lnTo>
                    <a:lnTo>
                      <a:pt x="140" y="211"/>
                    </a:lnTo>
                    <a:lnTo>
                      <a:pt x="148" y="211"/>
                    </a:lnTo>
                    <a:lnTo>
                      <a:pt x="148" y="203"/>
                    </a:lnTo>
                    <a:lnTo>
                      <a:pt x="148" y="195"/>
                    </a:lnTo>
                    <a:lnTo>
                      <a:pt x="148" y="188"/>
                    </a:lnTo>
                    <a:lnTo>
                      <a:pt x="156" y="188"/>
                    </a:lnTo>
                    <a:lnTo>
                      <a:pt x="164" y="180"/>
                    </a:lnTo>
                    <a:lnTo>
                      <a:pt x="164" y="188"/>
                    </a:lnTo>
                    <a:lnTo>
                      <a:pt x="172" y="188"/>
                    </a:lnTo>
                    <a:lnTo>
                      <a:pt x="179" y="188"/>
                    </a:lnTo>
                    <a:lnTo>
                      <a:pt x="187" y="195"/>
                    </a:lnTo>
                    <a:lnTo>
                      <a:pt x="187" y="203"/>
                    </a:lnTo>
                    <a:lnTo>
                      <a:pt x="187" y="211"/>
                    </a:lnTo>
                    <a:lnTo>
                      <a:pt x="187" y="219"/>
                    </a:lnTo>
                    <a:lnTo>
                      <a:pt x="187" y="227"/>
                    </a:lnTo>
                    <a:lnTo>
                      <a:pt x="187" y="235"/>
                    </a:lnTo>
                    <a:lnTo>
                      <a:pt x="187" y="242"/>
                    </a:lnTo>
                    <a:lnTo>
                      <a:pt x="195" y="250"/>
                    </a:lnTo>
                    <a:lnTo>
                      <a:pt x="203" y="242"/>
                    </a:lnTo>
                    <a:lnTo>
                      <a:pt x="211" y="250"/>
                    </a:lnTo>
                    <a:lnTo>
                      <a:pt x="218" y="250"/>
                    </a:lnTo>
                    <a:lnTo>
                      <a:pt x="226" y="250"/>
                    </a:lnTo>
                    <a:lnTo>
                      <a:pt x="234" y="242"/>
                    </a:lnTo>
                    <a:lnTo>
                      <a:pt x="242" y="242"/>
                    </a:lnTo>
                    <a:lnTo>
                      <a:pt x="250" y="235"/>
                    </a:lnTo>
                    <a:lnTo>
                      <a:pt x="258" y="227"/>
                    </a:lnTo>
                    <a:lnTo>
                      <a:pt x="250" y="219"/>
                    </a:lnTo>
                    <a:lnTo>
                      <a:pt x="250" y="211"/>
                    </a:lnTo>
                    <a:lnTo>
                      <a:pt x="250" y="203"/>
                    </a:lnTo>
                    <a:lnTo>
                      <a:pt x="242" y="188"/>
                    </a:lnTo>
                    <a:lnTo>
                      <a:pt x="242" y="180"/>
                    </a:lnTo>
                    <a:lnTo>
                      <a:pt x="250" y="180"/>
                    </a:lnTo>
                    <a:lnTo>
                      <a:pt x="250" y="172"/>
                    </a:lnTo>
                    <a:lnTo>
                      <a:pt x="258" y="172"/>
                    </a:lnTo>
                    <a:lnTo>
                      <a:pt x="258" y="164"/>
                    </a:lnTo>
                    <a:lnTo>
                      <a:pt x="265" y="164"/>
                    </a:lnTo>
                    <a:lnTo>
                      <a:pt x="273" y="164"/>
                    </a:lnTo>
                    <a:lnTo>
                      <a:pt x="273" y="172"/>
                    </a:lnTo>
                    <a:lnTo>
                      <a:pt x="281" y="180"/>
                    </a:lnTo>
                    <a:lnTo>
                      <a:pt x="281" y="188"/>
                    </a:lnTo>
                    <a:lnTo>
                      <a:pt x="281" y="195"/>
                    </a:lnTo>
                    <a:lnTo>
                      <a:pt x="289" y="195"/>
                    </a:lnTo>
                    <a:lnTo>
                      <a:pt x="297" y="188"/>
                    </a:lnTo>
                    <a:lnTo>
                      <a:pt x="297" y="180"/>
                    </a:lnTo>
                    <a:lnTo>
                      <a:pt x="297" y="172"/>
                    </a:lnTo>
                    <a:lnTo>
                      <a:pt x="297" y="156"/>
                    </a:lnTo>
                    <a:lnTo>
                      <a:pt x="304" y="149"/>
                    </a:lnTo>
                    <a:lnTo>
                      <a:pt x="312" y="149"/>
                    </a:lnTo>
                    <a:lnTo>
                      <a:pt x="328" y="149"/>
                    </a:lnTo>
                    <a:lnTo>
                      <a:pt x="336" y="156"/>
                    </a:lnTo>
                    <a:lnTo>
                      <a:pt x="343" y="172"/>
                    </a:lnTo>
                    <a:lnTo>
                      <a:pt x="359" y="180"/>
                    </a:lnTo>
                    <a:lnTo>
                      <a:pt x="367" y="180"/>
                    </a:lnTo>
                    <a:lnTo>
                      <a:pt x="375" y="172"/>
                    </a:lnTo>
                    <a:lnTo>
                      <a:pt x="382" y="164"/>
                    </a:lnTo>
                    <a:lnTo>
                      <a:pt x="390" y="156"/>
                    </a:lnTo>
                    <a:lnTo>
                      <a:pt x="406" y="141"/>
                    </a:lnTo>
                    <a:lnTo>
                      <a:pt x="406" y="133"/>
                    </a:lnTo>
                    <a:lnTo>
                      <a:pt x="414" y="117"/>
                    </a:lnTo>
                    <a:lnTo>
                      <a:pt x="421" y="102"/>
                    </a:lnTo>
                    <a:lnTo>
                      <a:pt x="421" y="86"/>
                    </a:lnTo>
                    <a:lnTo>
                      <a:pt x="429" y="71"/>
                    </a:lnTo>
                    <a:lnTo>
                      <a:pt x="429" y="47"/>
                    </a:lnTo>
                    <a:lnTo>
                      <a:pt x="437" y="32"/>
                    </a:lnTo>
                    <a:lnTo>
                      <a:pt x="437" y="24"/>
                    </a:lnTo>
                    <a:lnTo>
                      <a:pt x="445" y="16"/>
                    </a:lnTo>
                    <a:lnTo>
                      <a:pt x="460" y="8"/>
                    </a:lnTo>
                    <a:lnTo>
                      <a:pt x="468" y="0"/>
                    </a:lnTo>
                    <a:lnTo>
                      <a:pt x="484" y="0"/>
                    </a:lnTo>
                    <a:lnTo>
                      <a:pt x="492" y="0"/>
                    </a:lnTo>
                    <a:lnTo>
                      <a:pt x="507" y="8"/>
                    </a:lnTo>
                    <a:lnTo>
                      <a:pt x="523" y="16"/>
                    </a:lnTo>
                    <a:lnTo>
                      <a:pt x="539" y="32"/>
                    </a:lnTo>
                    <a:lnTo>
                      <a:pt x="554" y="47"/>
                    </a:lnTo>
                    <a:lnTo>
                      <a:pt x="570" y="55"/>
                    </a:lnTo>
                    <a:lnTo>
                      <a:pt x="585" y="71"/>
                    </a:lnTo>
                    <a:lnTo>
                      <a:pt x="593" y="71"/>
                    </a:lnTo>
                    <a:lnTo>
                      <a:pt x="593" y="78"/>
                    </a:lnTo>
                    <a:lnTo>
                      <a:pt x="601" y="78"/>
                    </a:lnTo>
                    <a:lnTo>
                      <a:pt x="601" y="86"/>
                    </a:lnTo>
                    <a:lnTo>
                      <a:pt x="609" y="86"/>
                    </a:lnTo>
                    <a:lnTo>
                      <a:pt x="609" y="94"/>
                    </a:lnTo>
                    <a:lnTo>
                      <a:pt x="609" y="102"/>
                    </a:lnTo>
                    <a:lnTo>
                      <a:pt x="617" y="110"/>
                    </a:lnTo>
                    <a:lnTo>
                      <a:pt x="617" y="1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817" name="Rectangle 1157"/>
            <p:cNvSpPr>
              <a:spLocks noChangeArrowheads="1"/>
            </p:cNvSpPr>
            <p:nvPr/>
          </p:nvSpPr>
          <p:spPr bwMode="auto">
            <a:xfrm>
              <a:off x="3744" y="3504"/>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18" name="Rectangle 1158"/>
            <p:cNvSpPr>
              <a:spLocks noChangeArrowheads="1"/>
            </p:cNvSpPr>
            <p:nvPr/>
          </p:nvSpPr>
          <p:spPr bwMode="auto">
            <a:xfrm>
              <a:off x="3802" y="354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2001</a:t>
              </a:r>
              <a:endParaRPr lang="en-US" altLang="en-US" smtClean="0">
                <a:solidFill>
                  <a:srgbClr val="FFFFFF"/>
                </a:solidFill>
                <a:effectLst/>
                <a:latin typeface="Times New Roman" pitchFamily="18" charset="0"/>
              </a:endParaRPr>
            </a:p>
          </p:txBody>
        </p:sp>
        <p:sp>
          <p:nvSpPr>
            <p:cNvPr id="76819" name="Rectangle 1159"/>
            <p:cNvSpPr>
              <a:spLocks noChangeArrowheads="1"/>
            </p:cNvSpPr>
            <p:nvPr/>
          </p:nvSpPr>
          <p:spPr bwMode="auto">
            <a:xfrm>
              <a:off x="4228" y="354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a:t>
              </a:r>
              <a:endParaRPr lang="en-US" altLang="en-US" smtClean="0">
                <a:solidFill>
                  <a:srgbClr val="FFFFFF"/>
                </a:solidFill>
                <a:effectLst/>
                <a:latin typeface="Times New Roman" pitchFamily="18" charset="0"/>
              </a:endParaRPr>
            </a:p>
          </p:txBody>
        </p:sp>
        <p:sp>
          <p:nvSpPr>
            <p:cNvPr id="76820" name="Rectangle 1160"/>
            <p:cNvSpPr>
              <a:spLocks noChangeArrowheads="1"/>
            </p:cNvSpPr>
            <p:nvPr/>
          </p:nvSpPr>
          <p:spPr bwMode="auto">
            <a:xfrm>
              <a:off x="4294" y="354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2004</a:t>
              </a:r>
              <a:endParaRPr lang="en-US" altLang="en-US" smtClean="0">
                <a:solidFill>
                  <a:srgbClr val="FFFFFF"/>
                </a:solidFill>
                <a:effectLst/>
                <a:latin typeface="Times New Roman" pitchFamily="18" charset="0"/>
              </a:endParaRPr>
            </a:p>
          </p:txBody>
        </p:sp>
      </p:grpSp>
      <p:sp>
        <p:nvSpPr>
          <p:cNvPr id="76815" name="Text Box 1161"/>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137136858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5299364" cy="6858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44" y="1256088"/>
            <a:ext cx="2804432" cy="30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81400" y="4876800"/>
            <a:ext cx="553357" cy="215444"/>
          </a:xfrm>
          <a:prstGeom prst="rect">
            <a:avLst/>
          </a:prstGeom>
          <a:noFill/>
        </p:spPr>
        <p:txBody>
          <a:bodyPr wrap="none" rtlCol="0">
            <a:spAutoFit/>
          </a:bodyPr>
          <a:lstStyle/>
          <a:p>
            <a:r>
              <a:rPr lang="en-US" sz="800" dirty="0" smtClean="0"/>
              <a:t>Mustang</a:t>
            </a:r>
            <a:endParaRPr lang="en-US" sz="800" dirty="0"/>
          </a:p>
        </p:txBody>
      </p:sp>
      <p:sp>
        <p:nvSpPr>
          <p:cNvPr id="7" name="TextBox 6"/>
          <p:cNvSpPr txBox="1"/>
          <p:nvPr/>
        </p:nvSpPr>
        <p:spPr>
          <a:xfrm>
            <a:off x="3834344" y="4029856"/>
            <a:ext cx="465192" cy="215444"/>
          </a:xfrm>
          <a:prstGeom prst="rect">
            <a:avLst/>
          </a:prstGeom>
          <a:noFill/>
        </p:spPr>
        <p:txBody>
          <a:bodyPr wrap="none" rtlCol="0">
            <a:spAutoFit/>
          </a:bodyPr>
          <a:lstStyle/>
          <a:p>
            <a:r>
              <a:rPr lang="en-US" sz="800" dirty="0" smtClean="0"/>
              <a:t>Saddle</a:t>
            </a:r>
            <a:endParaRPr lang="en-US" sz="800" dirty="0"/>
          </a:p>
        </p:txBody>
      </p:sp>
      <p:sp>
        <p:nvSpPr>
          <p:cNvPr id="8" name="TextBox 7"/>
          <p:cNvSpPr txBox="1"/>
          <p:nvPr/>
        </p:nvSpPr>
        <p:spPr>
          <a:xfrm>
            <a:off x="4309909" y="3765322"/>
            <a:ext cx="848309" cy="215444"/>
          </a:xfrm>
          <a:prstGeom prst="rect">
            <a:avLst/>
          </a:prstGeom>
          <a:noFill/>
        </p:spPr>
        <p:txBody>
          <a:bodyPr wrap="none" rtlCol="0">
            <a:spAutoFit/>
          </a:bodyPr>
          <a:lstStyle/>
          <a:p>
            <a:r>
              <a:rPr lang="en-US" sz="800" dirty="0" err="1" smtClean="0"/>
              <a:t>Chrandal</a:t>
            </a:r>
            <a:r>
              <a:rPr lang="en-US" sz="800" dirty="0" smtClean="0"/>
              <a:t> Creek</a:t>
            </a:r>
            <a:endParaRPr lang="en-US" sz="800" dirty="0"/>
          </a:p>
        </p:txBody>
      </p:sp>
    </p:spTree>
    <p:extLst>
      <p:ext uri="{BB962C8B-B14F-4D97-AF65-F5344CB8AC3E}">
        <p14:creationId xmlns:p14="http://schemas.microsoft.com/office/powerpoint/2010/main" val="2611889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smtClean="0">
                <a:solidFill>
                  <a:prstClr val="black"/>
                </a:solidFill>
                <a:effectLst/>
                <a:latin typeface="Calibri"/>
              </a:rPr>
              <a:t>1953-1962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smtClean="0">
                <a:solidFill>
                  <a:prstClr val="black"/>
                </a:solidFill>
                <a:effectLst/>
                <a:latin typeface="Calibri"/>
              </a:rPr>
              <a:t>~2.5M acres reported burned</a:t>
            </a:r>
            <a:endParaRPr lang="en-US" dirty="0">
              <a:solidFill>
                <a:prstClr val="black"/>
              </a:solidFill>
              <a:effectLst/>
              <a:latin typeface="Calibri"/>
            </a:endParaRP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35272108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smtClean="0"/>
              <a:t>Random Treatments</a:t>
            </a:r>
          </a:p>
        </p:txBody>
      </p:sp>
      <p:sp>
        <p:nvSpPr>
          <p:cNvPr id="78851" name="Rectangle 3"/>
          <p:cNvSpPr>
            <a:spLocks noGrp="1" noChangeArrowheads="1"/>
          </p:cNvSpPr>
          <p:nvPr>
            <p:ph type="body" idx="1"/>
          </p:nvPr>
        </p:nvSpPr>
        <p:spPr/>
        <p:txBody>
          <a:bodyPr/>
          <a:lstStyle/>
          <a:p>
            <a:r>
              <a:rPr lang="en-US" altLang="en-US" smtClean="0">
                <a:latin typeface="Arial" charset="0"/>
                <a:cs typeface="Arial" charset="0"/>
              </a:rPr>
              <a:t>Inefficient (large treatment % needed)</a:t>
            </a:r>
          </a:p>
          <a:p>
            <a:r>
              <a:rPr lang="en-US" altLang="en-US" smtClean="0">
                <a:latin typeface="Arial" charset="0"/>
                <a:cs typeface="Arial" charset="0"/>
              </a:rPr>
              <a:t>Treatment level irrelevant (at low fractions of area treated)</a:t>
            </a:r>
          </a:p>
          <a:p>
            <a:r>
              <a:rPr lang="en-US" altLang="en-US" smtClean="0">
                <a:latin typeface="Arial" charset="0"/>
                <a:cs typeface="Arial" charset="0"/>
              </a:rPr>
              <a:t>Bigger fires move faster than smaller fires (larger sample size for rare fuels)</a:t>
            </a:r>
          </a:p>
        </p:txBody>
      </p:sp>
    </p:spTree>
    <p:extLst>
      <p:ext uri="{BB962C8B-B14F-4D97-AF65-F5344CB8AC3E}">
        <p14:creationId xmlns:p14="http://schemas.microsoft.com/office/powerpoint/2010/main" val="5683182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mtClean="0"/>
              <a:t>Complete Overlap</a:t>
            </a:r>
          </a:p>
        </p:txBody>
      </p:sp>
      <p:pic>
        <p:nvPicPr>
          <p:cNvPr id="79875" name="Picture 3"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0725"/>
            <a:ext cx="400367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p:cNvSpPr txBox="1">
            <a:spLocks noChangeArrowheads="1"/>
          </p:cNvSpPr>
          <p:nvPr/>
        </p:nvSpPr>
        <p:spPr bwMode="auto">
          <a:xfrm>
            <a:off x="874713" y="1971675"/>
            <a:ext cx="1820862" cy="396875"/>
          </a:xfrm>
          <a:prstGeom prst="rect">
            <a:avLst/>
          </a:prstGeom>
          <a:noFill/>
          <a:ln w="9525">
            <a:noFill/>
            <a:miter lim="800000"/>
            <a:headEnd/>
            <a:tailEnd/>
          </a:ln>
          <a:effectLst/>
        </p:spPr>
        <p:txBody>
          <a:bodyPr wrap="none">
            <a:spAutoFit/>
          </a:bodyPr>
          <a:lstStyle/>
          <a:p>
            <a:pPr>
              <a:defRPr/>
            </a:pPr>
            <a:r>
              <a:rPr lang="en-US" sz="2000" b="1">
                <a:effectLst>
                  <a:outerShdw blurRad="38100" dist="38100" dir="2700000" algn="tl">
                    <a:srgbClr val="000000"/>
                  </a:outerShdw>
                </a:effectLst>
                <a:latin typeface="Arial" pitchFamily="34" charset="0"/>
              </a:rPr>
              <a:t>No Treatment</a:t>
            </a:r>
          </a:p>
        </p:txBody>
      </p:sp>
      <p:sp>
        <p:nvSpPr>
          <p:cNvPr id="189445" name="Text Box 5"/>
          <p:cNvSpPr txBox="1">
            <a:spLocks noChangeArrowheads="1"/>
          </p:cNvSpPr>
          <p:nvPr/>
        </p:nvSpPr>
        <p:spPr bwMode="auto">
          <a:xfrm>
            <a:off x="4313238" y="1169988"/>
            <a:ext cx="1989137" cy="396875"/>
          </a:xfrm>
          <a:prstGeom prst="rect">
            <a:avLst/>
          </a:prstGeom>
          <a:noFill/>
          <a:ln w="9525">
            <a:noFill/>
            <a:miter lim="800000"/>
            <a:headEnd/>
            <a:tailEnd/>
          </a:ln>
          <a:effectLst/>
        </p:spPr>
        <p:txBody>
          <a:bodyPr wrap="none">
            <a:spAutoFit/>
          </a:bodyPr>
          <a:lstStyle/>
          <a:p>
            <a:pPr>
              <a:defRPr/>
            </a:pPr>
            <a:r>
              <a:rPr lang="en-US" sz="2000" b="1">
                <a:effectLst>
                  <a:outerShdw blurRad="38100" dist="38100" dir="2700000" algn="tl">
                    <a:srgbClr val="000000"/>
                  </a:outerShdw>
                </a:effectLst>
                <a:latin typeface="Arial" pitchFamily="34" charset="0"/>
              </a:rPr>
              <a:t>20% Treatment</a:t>
            </a:r>
          </a:p>
        </p:txBody>
      </p:sp>
      <p:grpSp>
        <p:nvGrpSpPr>
          <p:cNvPr id="2" name="Group 6"/>
          <p:cNvGrpSpPr>
            <a:grpSpLocks/>
          </p:cNvGrpSpPr>
          <p:nvPr/>
        </p:nvGrpSpPr>
        <p:grpSpPr bwMode="auto">
          <a:xfrm>
            <a:off x="2860675" y="1479550"/>
            <a:ext cx="3709988" cy="5378450"/>
            <a:chOff x="3287" y="358"/>
            <a:chExt cx="2337" cy="3388"/>
          </a:xfrm>
        </p:grpSpPr>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Text Box 8"/>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a:defRPr/>
              </a:pPr>
              <a:r>
                <a:rPr lang="en-US" sz="2400">
                  <a:effectLst>
                    <a:outerShdw blurRad="38100" dist="38100" dir="2700000" algn="tl">
                      <a:srgbClr val="000000"/>
                    </a:outerShdw>
                  </a:effectLst>
                  <a:latin typeface="Arial" pitchFamily="34" charset="0"/>
                </a:rPr>
                <a:t>Random</a:t>
              </a:r>
            </a:p>
          </p:txBody>
        </p:sp>
      </p:grpSp>
      <p:pic>
        <p:nvPicPr>
          <p:cNvPr id="79879" name="Picture 9" descr="harmon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985963"/>
            <a:ext cx="3952875"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76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28575"/>
            <a:ext cx="9144000" cy="6886575"/>
          </a:xfrm>
          <a:prstGeom prst="rect">
            <a:avLst/>
          </a:prstGeom>
          <a:solidFill>
            <a:srgbClr val="003366"/>
          </a:solidFill>
          <a:ln w="9525">
            <a:noFill/>
            <a:miter lim="800000"/>
            <a:headEnd/>
            <a:tailEnd/>
          </a:ln>
          <a:effectLst/>
        </p:spPr>
        <p:txBody>
          <a:bodyPr wrap="none" anchor="ctr"/>
          <a:lstStyle/>
          <a:p>
            <a:pPr algn="ctr">
              <a:defRPr/>
            </a:pPr>
            <a:endParaRPr lang="en-US" sz="2400">
              <a:effectLst>
                <a:outerShdw blurRad="38100" dist="38100" dir="2700000" algn="tl">
                  <a:srgbClr val="000000"/>
                </a:outerShdw>
              </a:effectLst>
              <a:latin typeface="Arial" pitchFamily="34" charset="0"/>
            </a:endParaRPr>
          </a:p>
        </p:txBody>
      </p:sp>
      <p:sp>
        <p:nvSpPr>
          <p:cNvPr id="191491" name="Text Box 3"/>
          <p:cNvSpPr txBox="1">
            <a:spLocks noChangeArrowheads="1"/>
          </p:cNvSpPr>
          <p:nvPr/>
        </p:nvSpPr>
        <p:spPr bwMode="auto">
          <a:xfrm>
            <a:off x="1982788" y="5102225"/>
            <a:ext cx="5370512" cy="5191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800" b="1">
                <a:effectLst>
                  <a:outerShdw blurRad="38100" dist="38100" dir="2700000" algn="tl">
                    <a:srgbClr val="000000"/>
                  </a:outerShdw>
                </a:effectLst>
                <a:latin typeface="Arial" pitchFamily="34" charset="0"/>
              </a:rPr>
              <a:t>Fraction of Landscape Treated</a:t>
            </a:r>
          </a:p>
        </p:txBody>
      </p:sp>
      <p:sp>
        <p:nvSpPr>
          <p:cNvPr id="191492" name="Text Box 4"/>
          <p:cNvSpPr txBox="1">
            <a:spLocks noChangeArrowheads="1"/>
          </p:cNvSpPr>
          <p:nvPr/>
        </p:nvSpPr>
        <p:spPr bwMode="auto">
          <a:xfrm rot="-5400000">
            <a:off x="-714375" y="2541588"/>
            <a:ext cx="3944938" cy="51911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800" b="1">
                <a:effectLst>
                  <a:outerShdw blurRad="38100" dist="38100" dir="2700000" algn="tl">
                    <a:srgbClr val="000000"/>
                  </a:outerShdw>
                </a:effectLst>
                <a:latin typeface="Arial" pitchFamily="34" charset="0"/>
              </a:rPr>
              <a:t>Expected Spread Rate</a:t>
            </a:r>
          </a:p>
        </p:txBody>
      </p:sp>
      <p:sp>
        <p:nvSpPr>
          <p:cNvPr id="80901" name="Line 5"/>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2" name="Line 6"/>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7"/>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Line 8"/>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5" name="Line 9"/>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0"/>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499" name="Rectangle 11"/>
          <p:cNvSpPr>
            <a:spLocks noChangeArrowheads="1"/>
          </p:cNvSpPr>
          <p:nvPr/>
        </p:nvSpPr>
        <p:spPr bwMode="auto">
          <a:xfrm>
            <a:off x="1808163" y="4557713"/>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a:t>
            </a:r>
            <a:endParaRPr lang="en-US" sz="3600" b="1">
              <a:effectLst>
                <a:outerShdw blurRad="38100" dist="38100" dir="2700000" algn="tl">
                  <a:srgbClr val="000000"/>
                </a:outerShdw>
              </a:effectLst>
              <a:latin typeface="Times New Roman" pitchFamily="18" charset="0"/>
            </a:endParaRPr>
          </a:p>
        </p:txBody>
      </p:sp>
      <p:sp>
        <p:nvSpPr>
          <p:cNvPr id="191500" name="Rectangle 12"/>
          <p:cNvSpPr>
            <a:spLocks noChangeArrowheads="1"/>
          </p:cNvSpPr>
          <p:nvPr/>
        </p:nvSpPr>
        <p:spPr bwMode="auto">
          <a:xfrm>
            <a:off x="1595438" y="4170363"/>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0.1</a:t>
            </a:r>
            <a:endParaRPr lang="en-US" sz="3600" b="1">
              <a:effectLst>
                <a:outerShdw blurRad="38100" dist="38100" dir="2700000" algn="tl">
                  <a:srgbClr val="000000"/>
                </a:outerShdw>
              </a:effectLst>
              <a:latin typeface="Times New Roman" pitchFamily="18" charset="0"/>
            </a:endParaRPr>
          </a:p>
        </p:txBody>
      </p:sp>
      <p:sp>
        <p:nvSpPr>
          <p:cNvPr id="191501" name="Rectangle 13"/>
          <p:cNvSpPr>
            <a:spLocks noChangeArrowheads="1"/>
          </p:cNvSpPr>
          <p:nvPr/>
        </p:nvSpPr>
        <p:spPr bwMode="auto">
          <a:xfrm>
            <a:off x="1595438" y="3803650"/>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0.2</a:t>
            </a:r>
            <a:endParaRPr lang="en-US" sz="3600" b="1">
              <a:effectLst>
                <a:outerShdw blurRad="38100" dist="38100" dir="2700000" algn="tl">
                  <a:srgbClr val="000000"/>
                </a:outerShdw>
              </a:effectLst>
              <a:latin typeface="Times New Roman" pitchFamily="18" charset="0"/>
            </a:endParaRPr>
          </a:p>
        </p:txBody>
      </p:sp>
      <p:sp>
        <p:nvSpPr>
          <p:cNvPr id="191502" name="Rectangle 14"/>
          <p:cNvSpPr>
            <a:spLocks noChangeArrowheads="1"/>
          </p:cNvSpPr>
          <p:nvPr/>
        </p:nvSpPr>
        <p:spPr bwMode="auto">
          <a:xfrm>
            <a:off x="1595438" y="3416300"/>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0.3</a:t>
            </a:r>
            <a:endParaRPr lang="en-US" sz="3600" b="1">
              <a:effectLst>
                <a:outerShdw blurRad="38100" dist="38100" dir="2700000" algn="tl">
                  <a:srgbClr val="000000"/>
                </a:outerShdw>
              </a:effectLst>
              <a:latin typeface="Times New Roman" pitchFamily="18" charset="0"/>
            </a:endParaRPr>
          </a:p>
        </p:txBody>
      </p:sp>
      <p:sp>
        <p:nvSpPr>
          <p:cNvPr id="191503" name="Rectangle 15"/>
          <p:cNvSpPr>
            <a:spLocks noChangeArrowheads="1"/>
          </p:cNvSpPr>
          <p:nvPr/>
        </p:nvSpPr>
        <p:spPr bwMode="auto">
          <a:xfrm>
            <a:off x="1595438" y="30511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0.4</a:t>
            </a:r>
            <a:endParaRPr lang="en-US" sz="3600" b="1">
              <a:effectLst>
                <a:outerShdw blurRad="38100" dist="38100" dir="2700000" algn="tl">
                  <a:srgbClr val="000000"/>
                </a:outerShdw>
              </a:effectLst>
              <a:latin typeface="Times New Roman" pitchFamily="18" charset="0"/>
            </a:endParaRPr>
          </a:p>
        </p:txBody>
      </p:sp>
      <p:sp>
        <p:nvSpPr>
          <p:cNvPr id="191504" name="Rectangle 16"/>
          <p:cNvSpPr>
            <a:spLocks noChangeArrowheads="1"/>
          </p:cNvSpPr>
          <p:nvPr/>
        </p:nvSpPr>
        <p:spPr bwMode="auto">
          <a:xfrm>
            <a:off x="1595438" y="266382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0.5</a:t>
            </a:r>
            <a:endParaRPr lang="en-US" sz="3600" b="1">
              <a:effectLst>
                <a:outerShdw blurRad="38100" dist="38100" dir="2700000" algn="tl">
                  <a:srgbClr val="000000"/>
                </a:outerShdw>
              </a:effectLst>
              <a:latin typeface="Times New Roman" pitchFamily="18" charset="0"/>
            </a:endParaRPr>
          </a:p>
        </p:txBody>
      </p:sp>
      <p:sp>
        <p:nvSpPr>
          <p:cNvPr id="191505" name="Rectangle 17"/>
          <p:cNvSpPr>
            <a:spLocks noChangeArrowheads="1"/>
          </p:cNvSpPr>
          <p:nvPr/>
        </p:nvSpPr>
        <p:spPr bwMode="auto">
          <a:xfrm>
            <a:off x="1595438" y="22764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0.6</a:t>
            </a:r>
            <a:endParaRPr lang="en-US" sz="3600" b="1">
              <a:effectLst>
                <a:outerShdw blurRad="38100" dist="38100" dir="2700000" algn="tl">
                  <a:srgbClr val="000000"/>
                </a:outerShdw>
              </a:effectLst>
              <a:latin typeface="Times New Roman" pitchFamily="18" charset="0"/>
            </a:endParaRPr>
          </a:p>
        </p:txBody>
      </p:sp>
      <p:sp>
        <p:nvSpPr>
          <p:cNvPr id="191506" name="Rectangle 18"/>
          <p:cNvSpPr>
            <a:spLocks noChangeArrowheads="1"/>
          </p:cNvSpPr>
          <p:nvPr/>
        </p:nvSpPr>
        <p:spPr bwMode="auto">
          <a:xfrm>
            <a:off x="1595438" y="19081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0.7</a:t>
            </a:r>
            <a:endParaRPr lang="en-US" sz="3600" b="1">
              <a:effectLst>
                <a:outerShdw blurRad="38100" dist="38100" dir="2700000" algn="tl">
                  <a:srgbClr val="000000"/>
                </a:outerShdw>
              </a:effectLst>
              <a:latin typeface="Times New Roman" pitchFamily="18" charset="0"/>
            </a:endParaRPr>
          </a:p>
        </p:txBody>
      </p:sp>
      <p:sp>
        <p:nvSpPr>
          <p:cNvPr id="191507" name="Rectangle 19"/>
          <p:cNvSpPr>
            <a:spLocks noChangeArrowheads="1"/>
          </p:cNvSpPr>
          <p:nvPr/>
        </p:nvSpPr>
        <p:spPr bwMode="auto">
          <a:xfrm>
            <a:off x="1595438" y="152082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0.8</a:t>
            </a:r>
            <a:endParaRPr lang="en-US" sz="3600" b="1">
              <a:effectLst>
                <a:outerShdw blurRad="38100" dist="38100" dir="2700000" algn="tl">
                  <a:srgbClr val="000000"/>
                </a:outerShdw>
              </a:effectLst>
              <a:latin typeface="Times New Roman" pitchFamily="18" charset="0"/>
            </a:endParaRPr>
          </a:p>
        </p:txBody>
      </p:sp>
      <p:sp>
        <p:nvSpPr>
          <p:cNvPr id="191508" name="Rectangle 20"/>
          <p:cNvSpPr>
            <a:spLocks noChangeArrowheads="1"/>
          </p:cNvSpPr>
          <p:nvPr/>
        </p:nvSpPr>
        <p:spPr bwMode="auto">
          <a:xfrm>
            <a:off x="1595438" y="1154113"/>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0.9</a:t>
            </a:r>
            <a:endParaRPr lang="en-US" sz="3600" b="1">
              <a:effectLst>
                <a:outerShdw blurRad="38100" dist="38100" dir="2700000" algn="tl">
                  <a:srgbClr val="000000"/>
                </a:outerShdw>
              </a:effectLst>
              <a:latin typeface="Times New Roman" pitchFamily="18" charset="0"/>
            </a:endParaRPr>
          </a:p>
        </p:txBody>
      </p:sp>
      <p:sp>
        <p:nvSpPr>
          <p:cNvPr id="191509" name="Rectangle 21"/>
          <p:cNvSpPr>
            <a:spLocks noChangeArrowheads="1"/>
          </p:cNvSpPr>
          <p:nvPr/>
        </p:nvSpPr>
        <p:spPr bwMode="auto">
          <a:xfrm>
            <a:off x="1808163" y="766763"/>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1</a:t>
            </a:r>
            <a:endParaRPr lang="en-US" sz="3600" b="1">
              <a:effectLst>
                <a:outerShdw blurRad="38100" dist="38100" dir="2700000" algn="tl">
                  <a:srgbClr val="000000"/>
                </a:outerShdw>
              </a:effectLst>
              <a:latin typeface="Times New Roman" pitchFamily="18" charset="0"/>
            </a:endParaRPr>
          </a:p>
        </p:txBody>
      </p:sp>
      <p:grpSp>
        <p:nvGrpSpPr>
          <p:cNvPr id="80918" name="Group 22"/>
          <p:cNvGrpSpPr>
            <a:grpSpLocks/>
          </p:cNvGrpSpPr>
          <p:nvPr/>
        </p:nvGrpSpPr>
        <p:grpSpPr bwMode="auto">
          <a:xfrm>
            <a:off x="2058988" y="4856163"/>
            <a:ext cx="5427662" cy="258762"/>
            <a:chOff x="1297" y="3059"/>
            <a:chExt cx="3419" cy="163"/>
          </a:xfrm>
        </p:grpSpPr>
        <p:sp>
          <p:nvSpPr>
            <p:cNvPr id="191511" name="Rectangle 23"/>
            <p:cNvSpPr>
              <a:spLocks noChangeArrowheads="1"/>
            </p:cNvSpPr>
            <p:nvPr/>
          </p:nvSpPr>
          <p:spPr bwMode="auto">
            <a:xfrm>
              <a:off x="1297" y="3059"/>
              <a:ext cx="76"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a:t>
              </a:r>
              <a:endParaRPr lang="en-US" sz="3600" b="1">
                <a:effectLst>
                  <a:outerShdw blurRad="38100" dist="38100" dir="2700000" algn="tl">
                    <a:srgbClr val="000000"/>
                  </a:outerShdw>
                </a:effectLst>
                <a:latin typeface="Times New Roman" pitchFamily="18" charset="0"/>
              </a:endParaRPr>
            </a:p>
          </p:txBody>
        </p:sp>
        <p:sp>
          <p:nvSpPr>
            <p:cNvPr id="191512" name="Rectangle 24"/>
            <p:cNvSpPr>
              <a:spLocks noChangeArrowheads="1"/>
            </p:cNvSpPr>
            <p:nvPr/>
          </p:nvSpPr>
          <p:spPr bwMode="auto">
            <a:xfrm>
              <a:off x="1902" y="3059"/>
              <a:ext cx="190"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0.2</a:t>
              </a:r>
              <a:endParaRPr lang="en-US" sz="3600" b="1">
                <a:effectLst>
                  <a:outerShdw blurRad="38100" dist="38100" dir="2700000" algn="tl">
                    <a:srgbClr val="000000"/>
                  </a:outerShdw>
                </a:effectLst>
                <a:latin typeface="Times New Roman" pitchFamily="18" charset="0"/>
              </a:endParaRPr>
            </a:p>
          </p:txBody>
        </p:sp>
        <p:sp>
          <p:nvSpPr>
            <p:cNvPr id="191513" name="Rectangle 25"/>
            <p:cNvSpPr>
              <a:spLocks noChangeArrowheads="1"/>
            </p:cNvSpPr>
            <p:nvPr/>
          </p:nvSpPr>
          <p:spPr bwMode="auto">
            <a:xfrm>
              <a:off x="2564" y="3059"/>
              <a:ext cx="190"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0.4</a:t>
              </a:r>
              <a:endParaRPr lang="en-US" sz="3600" b="1">
                <a:effectLst>
                  <a:outerShdw blurRad="38100" dist="38100" dir="2700000" algn="tl">
                    <a:srgbClr val="000000"/>
                  </a:outerShdw>
                </a:effectLst>
                <a:latin typeface="Times New Roman" pitchFamily="18" charset="0"/>
              </a:endParaRPr>
            </a:p>
          </p:txBody>
        </p:sp>
        <p:sp>
          <p:nvSpPr>
            <p:cNvPr id="191514" name="Rectangle 26"/>
            <p:cNvSpPr>
              <a:spLocks noChangeArrowheads="1"/>
            </p:cNvSpPr>
            <p:nvPr/>
          </p:nvSpPr>
          <p:spPr bwMode="auto">
            <a:xfrm>
              <a:off x="3239" y="3059"/>
              <a:ext cx="190"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0.6</a:t>
              </a:r>
              <a:endParaRPr lang="en-US" sz="3600" b="1">
                <a:effectLst>
                  <a:outerShdw blurRad="38100" dist="38100" dir="2700000" algn="tl">
                    <a:srgbClr val="000000"/>
                  </a:outerShdw>
                </a:effectLst>
                <a:latin typeface="Times New Roman" pitchFamily="18" charset="0"/>
              </a:endParaRPr>
            </a:p>
          </p:txBody>
        </p:sp>
        <p:sp>
          <p:nvSpPr>
            <p:cNvPr id="191515" name="Rectangle 27"/>
            <p:cNvSpPr>
              <a:spLocks noChangeArrowheads="1"/>
            </p:cNvSpPr>
            <p:nvPr/>
          </p:nvSpPr>
          <p:spPr bwMode="auto">
            <a:xfrm>
              <a:off x="3901" y="3059"/>
              <a:ext cx="190"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0.8</a:t>
              </a:r>
              <a:endParaRPr lang="en-US" sz="3600" b="1">
                <a:effectLst>
                  <a:outerShdw blurRad="38100" dist="38100" dir="2700000" algn="tl">
                    <a:srgbClr val="000000"/>
                  </a:outerShdw>
                </a:effectLst>
                <a:latin typeface="Times New Roman" pitchFamily="18" charset="0"/>
              </a:endParaRPr>
            </a:p>
          </p:txBody>
        </p:sp>
        <p:sp>
          <p:nvSpPr>
            <p:cNvPr id="191516" name="Rectangle 28"/>
            <p:cNvSpPr>
              <a:spLocks noChangeArrowheads="1"/>
            </p:cNvSpPr>
            <p:nvPr/>
          </p:nvSpPr>
          <p:spPr bwMode="auto">
            <a:xfrm>
              <a:off x="4640" y="3059"/>
              <a:ext cx="76" cy="1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1</a:t>
              </a:r>
              <a:endParaRPr lang="en-US" sz="3600" b="1">
                <a:effectLst>
                  <a:outerShdw blurRad="38100" dist="38100" dir="2700000" algn="tl">
                    <a:srgbClr val="000000"/>
                  </a:outerShdw>
                </a:effectLst>
                <a:latin typeface="Times New Roman" pitchFamily="18" charset="0"/>
              </a:endParaRPr>
            </a:p>
          </p:txBody>
        </p:sp>
      </p:grpSp>
      <p:sp>
        <p:nvSpPr>
          <p:cNvPr id="191517" name="Text Box 29"/>
          <p:cNvSpPr txBox="1">
            <a:spLocks noChangeArrowheads="1"/>
          </p:cNvSpPr>
          <p:nvPr/>
        </p:nvSpPr>
        <p:spPr bwMode="auto">
          <a:xfrm>
            <a:off x="7400925" y="3733800"/>
            <a:ext cx="536575" cy="396875"/>
          </a:xfrm>
          <a:prstGeom prst="rect">
            <a:avLst/>
          </a:prstGeom>
          <a:noFill/>
          <a:ln w="9525">
            <a:noFill/>
            <a:miter lim="800000"/>
            <a:headEnd/>
            <a:tailEnd/>
          </a:ln>
          <a:effectLst/>
        </p:spPr>
        <p:txBody>
          <a:bodyPr wrap="none">
            <a:spAutoFit/>
          </a:bodyPr>
          <a:lstStyle/>
          <a:p>
            <a:pPr>
              <a:defRPr/>
            </a:pPr>
            <a:r>
              <a:rPr lang="en-US" sz="2000">
                <a:effectLst>
                  <a:outerShdw blurRad="38100" dist="38100" dir="2700000" algn="tl">
                    <a:srgbClr val="000000"/>
                  </a:outerShdw>
                </a:effectLst>
                <a:latin typeface="Arial" pitchFamily="34" charset="0"/>
              </a:rPr>
              <a:t>0.2</a:t>
            </a:r>
          </a:p>
        </p:txBody>
      </p:sp>
      <p:sp>
        <p:nvSpPr>
          <p:cNvPr id="80920" name="Rectangle 30"/>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sz="2400" b="1">
              <a:solidFill>
                <a:schemeClr val="bg2"/>
              </a:solidFill>
              <a:latin typeface="Times New Roman" pitchFamily="18" charset="0"/>
            </a:endParaRPr>
          </a:p>
          <a:p>
            <a:endParaRPr lang="en-US" altLang="en-US" sz="2400">
              <a:solidFill>
                <a:schemeClr val="bg2"/>
              </a:solidFill>
              <a:latin typeface="Times New Roman" pitchFamily="18" charset="0"/>
            </a:endParaRPr>
          </a:p>
        </p:txBody>
      </p:sp>
      <p:sp>
        <p:nvSpPr>
          <p:cNvPr id="80921" name="Line 31"/>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2" name="Line 32"/>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3" name="Line 33"/>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4" name="Line 34"/>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5" name="Line 35"/>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6" name="Line 36"/>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7" name="Line 37"/>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8" name="Line 38"/>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9" name="Line 39"/>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0" name="Line 40"/>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1" name="Rectangle 41"/>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80932" name="Line 42"/>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3" name="Line 43"/>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4" name="Line 44"/>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5" name="Line 45"/>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6" name="Line 46"/>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7" name="Line 47"/>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8" name="Line 48"/>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9" name="Line 49"/>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0" name="Line 50"/>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1" name="Line 51"/>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2" name="Line 52"/>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3" name="Line 53"/>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4" name="Line 54"/>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45" name="Freeform 55"/>
          <p:cNvSpPr>
            <a:spLocks/>
          </p:cNvSpPr>
          <p:nvPr/>
        </p:nvSpPr>
        <p:spPr bwMode="auto">
          <a:xfrm>
            <a:off x="2074863" y="868363"/>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80946" name="Freeform 56"/>
          <p:cNvSpPr>
            <a:spLocks/>
          </p:cNvSpPr>
          <p:nvPr/>
        </p:nvSpPr>
        <p:spPr bwMode="auto">
          <a:xfrm>
            <a:off x="7385050" y="3906838"/>
            <a:ext cx="106363" cy="120650"/>
          </a:xfrm>
          <a:custGeom>
            <a:avLst/>
            <a:gdLst>
              <a:gd name="T0" fmla="*/ 2147483647 w 36"/>
              <a:gd name="T1" fmla="*/ 0 h 36"/>
              <a:gd name="T2" fmla="*/ 2147483647 w 36"/>
              <a:gd name="T3" fmla="*/ 2147483647 h 36"/>
              <a:gd name="T4" fmla="*/ 0 w 36"/>
              <a:gd name="T5" fmla="*/ 2147483647 h 36"/>
              <a:gd name="T6" fmla="*/ 2147483647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80947" name="Line 57"/>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546" name="Rectangle 58"/>
          <p:cNvSpPr>
            <a:spLocks noChangeArrowheads="1"/>
          </p:cNvSpPr>
          <p:nvPr/>
        </p:nvSpPr>
        <p:spPr bwMode="auto">
          <a:xfrm>
            <a:off x="2127250" y="917575"/>
            <a:ext cx="1079500" cy="3821113"/>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80949" name="Line 59"/>
          <p:cNvSpPr>
            <a:spLocks noChangeShapeType="1"/>
          </p:cNvSpPr>
          <p:nvPr/>
        </p:nvSpPr>
        <p:spPr bwMode="auto">
          <a:xfrm rot="10800000" flipH="1">
            <a:off x="1377950" y="4295775"/>
            <a:ext cx="1201738" cy="14668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1548" name="Text Box 60"/>
          <p:cNvSpPr txBox="1">
            <a:spLocks noChangeArrowheads="1"/>
          </p:cNvSpPr>
          <p:nvPr/>
        </p:nvSpPr>
        <p:spPr bwMode="auto">
          <a:xfrm>
            <a:off x="922338" y="5695950"/>
            <a:ext cx="4570412" cy="457200"/>
          </a:xfrm>
          <a:prstGeom prst="rect">
            <a:avLst/>
          </a:prstGeom>
          <a:noFill/>
          <a:ln w="9525">
            <a:noFill/>
            <a:miter lim="800000"/>
            <a:headEnd/>
            <a:tailEnd/>
          </a:ln>
          <a:effectLst/>
        </p:spPr>
        <p:txBody>
          <a:bodyPr wrap="none">
            <a:spAutoFit/>
          </a:bodyPr>
          <a:lstStyle/>
          <a:p>
            <a:pPr>
              <a:defRPr/>
            </a:pPr>
            <a:r>
              <a:rPr lang="en-US" sz="2400" b="1">
                <a:solidFill>
                  <a:srgbClr val="FFFF00"/>
                </a:solidFill>
                <a:effectLst>
                  <a:outerShdw blurRad="38100" dist="38100" dir="2700000" algn="tl">
                    <a:srgbClr val="000000"/>
                  </a:outerShdw>
                </a:effectLst>
                <a:latin typeface="Arial" pitchFamily="34" charset="0"/>
              </a:rPr>
              <a:t>Practical amount of Treatment</a:t>
            </a:r>
          </a:p>
        </p:txBody>
      </p:sp>
      <p:grpSp>
        <p:nvGrpSpPr>
          <p:cNvPr id="80951" name="Group 61"/>
          <p:cNvGrpSpPr>
            <a:grpSpLocks/>
          </p:cNvGrpSpPr>
          <p:nvPr/>
        </p:nvGrpSpPr>
        <p:grpSpPr bwMode="auto">
          <a:xfrm>
            <a:off x="2130425" y="957263"/>
            <a:ext cx="5318125" cy="3624262"/>
            <a:chOff x="1965" y="1425"/>
            <a:chExt cx="1925" cy="1306"/>
          </a:xfrm>
        </p:grpSpPr>
        <p:sp>
          <p:nvSpPr>
            <p:cNvPr id="80955" name="Line 62"/>
            <p:cNvSpPr>
              <a:spLocks noChangeShapeType="1"/>
            </p:cNvSpPr>
            <p:nvPr/>
          </p:nvSpPr>
          <p:spPr bwMode="auto">
            <a:xfrm>
              <a:off x="1965" y="1425"/>
              <a:ext cx="96" cy="23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6" name="Line 63"/>
            <p:cNvSpPr>
              <a:spLocks noChangeShapeType="1"/>
            </p:cNvSpPr>
            <p:nvPr/>
          </p:nvSpPr>
          <p:spPr bwMode="auto">
            <a:xfrm>
              <a:off x="2061" y="1655"/>
              <a:ext cx="96" cy="16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7" name="Line 64"/>
            <p:cNvSpPr>
              <a:spLocks noChangeShapeType="1"/>
            </p:cNvSpPr>
            <p:nvPr/>
          </p:nvSpPr>
          <p:spPr bwMode="auto">
            <a:xfrm>
              <a:off x="2157" y="1819"/>
              <a:ext cx="96" cy="1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8" name="Line 65"/>
            <p:cNvSpPr>
              <a:spLocks noChangeShapeType="1"/>
            </p:cNvSpPr>
            <p:nvPr/>
          </p:nvSpPr>
          <p:spPr bwMode="auto">
            <a:xfrm>
              <a:off x="2253" y="1939"/>
              <a:ext cx="96"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59" name="Line 66"/>
            <p:cNvSpPr>
              <a:spLocks noChangeShapeType="1"/>
            </p:cNvSpPr>
            <p:nvPr/>
          </p:nvSpPr>
          <p:spPr bwMode="auto">
            <a:xfrm>
              <a:off x="2349" y="2035"/>
              <a:ext cx="96" cy="7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0" name="Line 67"/>
            <p:cNvSpPr>
              <a:spLocks noChangeShapeType="1"/>
            </p:cNvSpPr>
            <p:nvPr/>
          </p:nvSpPr>
          <p:spPr bwMode="auto">
            <a:xfrm>
              <a:off x="2445" y="2111"/>
              <a:ext cx="96" cy="6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1" name="Line 68"/>
            <p:cNvSpPr>
              <a:spLocks noChangeShapeType="1"/>
            </p:cNvSpPr>
            <p:nvPr/>
          </p:nvSpPr>
          <p:spPr bwMode="auto">
            <a:xfrm>
              <a:off x="2541" y="2174"/>
              <a:ext cx="96" cy="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2" name="Line 69"/>
            <p:cNvSpPr>
              <a:spLocks noChangeShapeType="1"/>
            </p:cNvSpPr>
            <p:nvPr/>
          </p:nvSpPr>
          <p:spPr bwMode="auto">
            <a:xfrm>
              <a:off x="2637" y="2227"/>
              <a:ext cx="96" cy="4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3" name="Line 70"/>
            <p:cNvSpPr>
              <a:spLocks noChangeShapeType="1"/>
            </p:cNvSpPr>
            <p:nvPr/>
          </p:nvSpPr>
          <p:spPr bwMode="auto">
            <a:xfrm>
              <a:off x="2733" y="2270"/>
              <a:ext cx="96" cy="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4" name="Line 71"/>
            <p:cNvSpPr>
              <a:spLocks noChangeShapeType="1"/>
            </p:cNvSpPr>
            <p:nvPr/>
          </p:nvSpPr>
          <p:spPr bwMode="auto">
            <a:xfrm>
              <a:off x="2829" y="2308"/>
              <a:ext cx="101" cy="3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5" name="Line 72"/>
            <p:cNvSpPr>
              <a:spLocks noChangeShapeType="1"/>
            </p:cNvSpPr>
            <p:nvPr/>
          </p:nvSpPr>
          <p:spPr bwMode="auto">
            <a:xfrm>
              <a:off x="2930" y="2342"/>
              <a:ext cx="96" cy="2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6" name="Line 73"/>
            <p:cNvSpPr>
              <a:spLocks noChangeShapeType="1"/>
            </p:cNvSpPr>
            <p:nvPr/>
          </p:nvSpPr>
          <p:spPr bwMode="auto">
            <a:xfrm>
              <a:off x="3026" y="2371"/>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7" name="Line 74"/>
            <p:cNvSpPr>
              <a:spLocks noChangeShapeType="1"/>
            </p:cNvSpPr>
            <p:nvPr/>
          </p:nvSpPr>
          <p:spPr bwMode="auto">
            <a:xfrm>
              <a:off x="3122" y="2395"/>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8" name="Line 75"/>
            <p:cNvSpPr>
              <a:spLocks noChangeShapeType="1"/>
            </p:cNvSpPr>
            <p:nvPr/>
          </p:nvSpPr>
          <p:spPr bwMode="auto">
            <a:xfrm>
              <a:off x="3218" y="2419"/>
              <a:ext cx="96" cy="1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69" name="Line 76"/>
            <p:cNvSpPr>
              <a:spLocks noChangeShapeType="1"/>
            </p:cNvSpPr>
            <p:nvPr/>
          </p:nvSpPr>
          <p:spPr bwMode="auto">
            <a:xfrm>
              <a:off x="3314" y="2438"/>
              <a:ext cx="96" cy="1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0" name="Line 77"/>
            <p:cNvSpPr>
              <a:spLocks noChangeShapeType="1"/>
            </p:cNvSpPr>
            <p:nvPr/>
          </p:nvSpPr>
          <p:spPr bwMode="auto">
            <a:xfrm>
              <a:off x="3410" y="2457"/>
              <a:ext cx="96" cy="1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1" name="Line 78"/>
            <p:cNvSpPr>
              <a:spLocks noChangeShapeType="1"/>
            </p:cNvSpPr>
            <p:nvPr/>
          </p:nvSpPr>
          <p:spPr bwMode="auto">
            <a:xfrm>
              <a:off x="3506" y="2472"/>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2" name="Line 79"/>
            <p:cNvSpPr>
              <a:spLocks noChangeShapeType="1"/>
            </p:cNvSpPr>
            <p:nvPr/>
          </p:nvSpPr>
          <p:spPr bwMode="auto">
            <a:xfrm>
              <a:off x="3602" y="2486"/>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3" name="Line 80"/>
            <p:cNvSpPr>
              <a:spLocks noChangeShapeType="1"/>
            </p:cNvSpPr>
            <p:nvPr/>
          </p:nvSpPr>
          <p:spPr bwMode="auto">
            <a:xfrm>
              <a:off x="3698" y="250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4" name="Line 81"/>
            <p:cNvSpPr>
              <a:spLocks noChangeShapeType="1"/>
            </p:cNvSpPr>
            <p:nvPr/>
          </p:nvSpPr>
          <p:spPr bwMode="auto">
            <a:xfrm>
              <a:off x="3794" y="2510"/>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5" name="Line 82"/>
            <p:cNvSpPr>
              <a:spLocks noChangeShapeType="1"/>
            </p:cNvSpPr>
            <p:nvPr/>
          </p:nvSpPr>
          <p:spPr bwMode="auto">
            <a:xfrm>
              <a:off x="1965" y="1425"/>
              <a:ext cx="96" cy="4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6" name="Line 83"/>
            <p:cNvSpPr>
              <a:spLocks noChangeShapeType="1"/>
            </p:cNvSpPr>
            <p:nvPr/>
          </p:nvSpPr>
          <p:spPr bwMode="auto">
            <a:xfrm>
              <a:off x="2061" y="1852"/>
              <a:ext cx="96" cy="22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7" name="Line 84"/>
            <p:cNvSpPr>
              <a:spLocks noChangeShapeType="1"/>
            </p:cNvSpPr>
            <p:nvPr/>
          </p:nvSpPr>
          <p:spPr bwMode="auto">
            <a:xfrm>
              <a:off x="2157" y="2073"/>
              <a:ext cx="96" cy="1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8" name="Line 85"/>
            <p:cNvSpPr>
              <a:spLocks noChangeShapeType="1"/>
            </p:cNvSpPr>
            <p:nvPr/>
          </p:nvSpPr>
          <p:spPr bwMode="auto">
            <a:xfrm>
              <a:off x="2253" y="2212"/>
              <a:ext cx="96"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79" name="Line 86"/>
            <p:cNvSpPr>
              <a:spLocks noChangeShapeType="1"/>
            </p:cNvSpPr>
            <p:nvPr/>
          </p:nvSpPr>
          <p:spPr bwMode="auto">
            <a:xfrm>
              <a:off x="2349" y="2308"/>
              <a:ext cx="96" cy="6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0" name="Line 87"/>
            <p:cNvSpPr>
              <a:spLocks noChangeShapeType="1"/>
            </p:cNvSpPr>
            <p:nvPr/>
          </p:nvSpPr>
          <p:spPr bwMode="auto">
            <a:xfrm>
              <a:off x="2445" y="2376"/>
              <a:ext cx="96" cy="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1" name="Line 88"/>
            <p:cNvSpPr>
              <a:spLocks noChangeShapeType="1"/>
            </p:cNvSpPr>
            <p:nvPr/>
          </p:nvSpPr>
          <p:spPr bwMode="auto">
            <a:xfrm>
              <a:off x="2541" y="2428"/>
              <a:ext cx="96" cy="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2" name="Line 89"/>
            <p:cNvSpPr>
              <a:spLocks noChangeShapeType="1"/>
            </p:cNvSpPr>
            <p:nvPr/>
          </p:nvSpPr>
          <p:spPr bwMode="auto">
            <a:xfrm>
              <a:off x="2637" y="2467"/>
              <a:ext cx="96" cy="3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3" name="Line 90"/>
            <p:cNvSpPr>
              <a:spLocks noChangeShapeType="1"/>
            </p:cNvSpPr>
            <p:nvPr/>
          </p:nvSpPr>
          <p:spPr bwMode="auto">
            <a:xfrm>
              <a:off x="2733" y="2500"/>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4" name="Line 91"/>
            <p:cNvSpPr>
              <a:spLocks noChangeShapeType="1"/>
            </p:cNvSpPr>
            <p:nvPr/>
          </p:nvSpPr>
          <p:spPr bwMode="auto">
            <a:xfrm>
              <a:off x="2829" y="2524"/>
              <a:ext cx="101"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5" name="Line 92"/>
            <p:cNvSpPr>
              <a:spLocks noChangeShapeType="1"/>
            </p:cNvSpPr>
            <p:nvPr/>
          </p:nvSpPr>
          <p:spPr bwMode="auto">
            <a:xfrm>
              <a:off x="2930" y="2548"/>
              <a:ext cx="96" cy="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6" name="Line 93"/>
            <p:cNvSpPr>
              <a:spLocks noChangeShapeType="1"/>
            </p:cNvSpPr>
            <p:nvPr/>
          </p:nvSpPr>
          <p:spPr bwMode="auto">
            <a:xfrm>
              <a:off x="3026" y="2568"/>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7" name="Line 94"/>
            <p:cNvSpPr>
              <a:spLocks noChangeShapeType="1"/>
            </p:cNvSpPr>
            <p:nvPr/>
          </p:nvSpPr>
          <p:spPr bwMode="auto">
            <a:xfrm>
              <a:off x="3122" y="2582"/>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8" name="Line 95"/>
            <p:cNvSpPr>
              <a:spLocks noChangeShapeType="1"/>
            </p:cNvSpPr>
            <p:nvPr/>
          </p:nvSpPr>
          <p:spPr bwMode="auto">
            <a:xfrm>
              <a:off x="3218" y="2596"/>
              <a:ext cx="96" cy="1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89" name="Line 96"/>
            <p:cNvSpPr>
              <a:spLocks noChangeShapeType="1"/>
            </p:cNvSpPr>
            <p:nvPr/>
          </p:nvSpPr>
          <p:spPr bwMode="auto">
            <a:xfrm>
              <a:off x="3314" y="2611"/>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0" name="Line 97"/>
            <p:cNvSpPr>
              <a:spLocks noChangeShapeType="1"/>
            </p:cNvSpPr>
            <p:nvPr/>
          </p:nvSpPr>
          <p:spPr bwMode="auto">
            <a:xfrm>
              <a:off x="3410" y="262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1" name="Line 98"/>
            <p:cNvSpPr>
              <a:spLocks noChangeShapeType="1"/>
            </p:cNvSpPr>
            <p:nvPr/>
          </p:nvSpPr>
          <p:spPr bwMode="auto">
            <a:xfrm>
              <a:off x="3506" y="263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2" name="Line 99"/>
            <p:cNvSpPr>
              <a:spLocks noChangeShapeType="1"/>
            </p:cNvSpPr>
            <p:nvPr/>
          </p:nvSpPr>
          <p:spPr bwMode="auto">
            <a:xfrm>
              <a:off x="3602" y="2640"/>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3" name="Line 100"/>
            <p:cNvSpPr>
              <a:spLocks noChangeShapeType="1"/>
            </p:cNvSpPr>
            <p:nvPr/>
          </p:nvSpPr>
          <p:spPr bwMode="auto">
            <a:xfrm>
              <a:off x="3698" y="2649"/>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4" name="Line 101"/>
            <p:cNvSpPr>
              <a:spLocks noChangeShapeType="1"/>
            </p:cNvSpPr>
            <p:nvPr/>
          </p:nvSpPr>
          <p:spPr bwMode="auto">
            <a:xfrm>
              <a:off x="3794" y="2654"/>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5" name="Line 102"/>
            <p:cNvSpPr>
              <a:spLocks noChangeShapeType="1"/>
            </p:cNvSpPr>
            <p:nvPr/>
          </p:nvSpPr>
          <p:spPr bwMode="auto">
            <a:xfrm>
              <a:off x="1965" y="1425"/>
              <a:ext cx="96" cy="6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6" name="Line 103"/>
            <p:cNvSpPr>
              <a:spLocks noChangeShapeType="1"/>
            </p:cNvSpPr>
            <p:nvPr/>
          </p:nvSpPr>
          <p:spPr bwMode="auto">
            <a:xfrm>
              <a:off x="2061" y="2092"/>
              <a:ext cx="96" cy="2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7" name="Line 104"/>
            <p:cNvSpPr>
              <a:spLocks noChangeShapeType="1"/>
            </p:cNvSpPr>
            <p:nvPr/>
          </p:nvSpPr>
          <p:spPr bwMode="auto">
            <a:xfrm>
              <a:off x="2157" y="2323"/>
              <a:ext cx="96" cy="1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8" name="Line 105"/>
            <p:cNvSpPr>
              <a:spLocks noChangeShapeType="1"/>
            </p:cNvSpPr>
            <p:nvPr/>
          </p:nvSpPr>
          <p:spPr bwMode="auto">
            <a:xfrm>
              <a:off x="2253" y="2443"/>
              <a:ext cx="96" cy="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99" name="Line 106"/>
            <p:cNvSpPr>
              <a:spLocks noChangeShapeType="1"/>
            </p:cNvSpPr>
            <p:nvPr/>
          </p:nvSpPr>
          <p:spPr bwMode="auto">
            <a:xfrm>
              <a:off x="2349" y="2510"/>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0" name="Line 107"/>
            <p:cNvSpPr>
              <a:spLocks noChangeShapeType="1"/>
            </p:cNvSpPr>
            <p:nvPr/>
          </p:nvSpPr>
          <p:spPr bwMode="auto">
            <a:xfrm>
              <a:off x="2445" y="2558"/>
              <a:ext cx="96" cy="3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1" name="Line 108"/>
            <p:cNvSpPr>
              <a:spLocks noChangeShapeType="1"/>
            </p:cNvSpPr>
            <p:nvPr/>
          </p:nvSpPr>
          <p:spPr bwMode="auto">
            <a:xfrm>
              <a:off x="2541" y="2592"/>
              <a:ext cx="96" cy="2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2" name="Line 109"/>
            <p:cNvSpPr>
              <a:spLocks noChangeShapeType="1"/>
            </p:cNvSpPr>
            <p:nvPr/>
          </p:nvSpPr>
          <p:spPr bwMode="auto">
            <a:xfrm>
              <a:off x="2637" y="2620"/>
              <a:ext cx="96" cy="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3" name="Line 110"/>
            <p:cNvSpPr>
              <a:spLocks noChangeShapeType="1"/>
            </p:cNvSpPr>
            <p:nvPr/>
          </p:nvSpPr>
          <p:spPr bwMode="auto">
            <a:xfrm>
              <a:off x="2733" y="2640"/>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4" name="Line 111"/>
            <p:cNvSpPr>
              <a:spLocks noChangeShapeType="1"/>
            </p:cNvSpPr>
            <p:nvPr/>
          </p:nvSpPr>
          <p:spPr bwMode="auto">
            <a:xfrm>
              <a:off x="2829" y="2654"/>
              <a:ext cx="101"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5" name="Line 112"/>
            <p:cNvSpPr>
              <a:spLocks noChangeShapeType="1"/>
            </p:cNvSpPr>
            <p:nvPr/>
          </p:nvSpPr>
          <p:spPr bwMode="auto">
            <a:xfrm>
              <a:off x="2930" y="2668"/>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6" name="Line 113"/>
            <p:cNvSpPr>
              <a:spLocks noChangeShapeType="1"/>
            </p:cNvSpPr>
            <p:nvPr/>
          </p:nvSpPr>
          <p:spPr bwMode="auto">
            <a:xfrm>
              <a:off x="3026" y="2678"/>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7" name="Line 114"/>
            <p:cNvSpPr>
              <a:spLocks noChangeShapeType="1"/>
            </p:cNvSpPr>
            <p:nvPr/>
          </p:nvSpPr>
          <p:spPr bwMode="auto">
            <a:xfrm>
              <a:off x="3122" y="2688"/>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8" name="Line 115"/>
            <p:cNvSpPr>
              <a:spLocks noChangeShapeType="1"/>
            </p:cNvSpPr>
            <p:nvPr/>
          </p:nvSpPr>
          <p:spPr bwMode="auto">
            <a:xfrm>
              <a:off x="3218" y="2697"/>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09" name="Line 116"/>
            <p:cNvSpPr>
              <a:spLocks noChangeShapeType="1"/>
            </p:cNvSpPr>
            <p:nvPr/>
          </p:nvSpPr>
          <p:spPr bwMode="auto">
            <a:xfrm>
              <a:off x="3314" y="2702"/>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0" name="Line 117"/>
            <p:cNvSpPr>
              <a:spLocks noChangeShapeType="1"/>
            </p:cNvSpPr>
            <p:nvPr/>
          </p:nvSpPr>
          <p:spPr bwMode="auto">
            <a:xfrm>
              <a:off x="3410" y="2707"/>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1" name="Line 118"/>
            <p:cNvSpPr>
              <a:spLocks noChangeShapeType="1"/>
            </p:cNvSpPr>
            <p:nvPr/>
          </p:nvSpPr>
          <p:spPr bwMode="auto">
            <a:xfrm>
              <a:off x="3506" y="2712"/>
              <a:ext cx="96" cy="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2" name="Line 119"/>
            <p:cNvSpPr>
              <a:spLocks noChangeShapeType="1"/>
            </p:cNvSpPr>
            <p:nvPr/>
          </p:nvSpPr>
          <p:spPr bwMode="auto">
            <a:xfrm>
              <a:off x="3602" y="2716"/>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3" name="Line 120"/>
            <p:cNvSpPr>
              <a:spLocks noChangeShapeType="1"/>
            </p:cNvSpPr>
            <p:nvPr/>
          </p:nvSpPr>
          <p:spPr bwMode="auto">
            <a:xfrm>
              <a:off x="3698" y="2721"/>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014" name="Line 121"/>
            <p:cNvSpPr>
              <a:spLocks noChangeShapeType="1"/>
            </p:cNvSpPr>
            <p:nvPr/>
          </p:nvSpPr>
          <p:spPr bwMode="auto">
            <a:xfrm>
              <a:off x="3794" y="2726"/>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1610" name="Text Box 122"/>
          <p:cNvSpPr txBox="1">
            <a:spLocks noChangeArrowheads="1"/>
          </p:cNvSpPr>
          <p:nvPr/>
        </p:nvSpPr>
        <p:spPr bwMode="auto">
          <a:xfrm>
            <a:off x="7400925" y="4105275"/>
            <a:ext cx="536575" cy="396875"/>
          </a:xfrm>
          <a:prstGeom prst="rect">
            <a:avLst/>
          </a:prstGeom>
          <a:noFill/>
          <a:ln w="9525">
            <a:noFill/>
            <a:miter lim="800000"/>
            <a:headEnd/>
            <a:tailEnd/>
          </a:ln>
          <a:effectLst/>
        </p:spPr>
        <p:txBody>
          <a:bodyPr wrap="none">
            <a:spAutoFit/>
          </a:bodyPr>
          <a:lstStyle/>
          <a:p>
            <a:pPr>
              <a:defRPr/>
            </a:pPr>
            <a:r>
              <a:rPr lang="en-US" sz="2000">
                <a:effectLst>
                  <a:outerShdw blurRad="38100" dist="38100" dir="2700000" algn="tl">
                    <a:srgbClr val="000000"/>
                  </a:outerShdw>
                </a:effectLst>
                <a:latin typeface="Arial" pitchFamily="34" charset="0"/>
              </a:rPr>
              <a:t>0.1</a:t>
            </a:r>
          </a:p>
        </p:txBody>
      </p:sp>
      <p:sp>
        <p:nvSpPr>
          <p:cNvPr id="191611" name="Text Box 123"/>
          <p:cNvSpPr txBox="1">
            <a:spLocks noChangeArrowheads="1"/>
          </p:cNvSpPr>
          <p:nvPr/>
        </p:nvSpPr>
        <p:spPr bwMode="auto">
          <a:xfrm>
            <a:off x="7400925" y="4397375"/>
            <a:ext cx="677863" cy="396875"/>
          </a:xfrm>
          <a:prstGeom prst="rect">
            <a:avLst/>
          </a:prstGeom>
          <a:noFill/>
          <a:ln w="9525">
            <a:noFill/>
            <a:miter lim="800000"/>
            <a:headEnd/>
            <a:tailEnd/>
          </a:ln>
          <a:effectLst/>
        </p:spPr>
        <p:txBody>
          <a:bodyPr wrap="none">
            <a:spAutoFit/>
          </a:bodyPr>
          <a:lstStyle/>
          <a:p>
            <a:pPr>
              <a:defRPr/>
            </a:pPr>
            <a:r>
              <a:rPr lang="en-US" sz="2000">
                <a:effectLst>
                  <a:outerShdw blurRad="38100" dist="38100" dir="2700000" algn="tl">
                    <a:srgbClr val="000000"/>
                  </a:outerShdw>
                </a:effectLst>
                <a:latin typeface="Arial" pitchFamily="34" charset="0"/>
              </a:rPr>
              <a:t>0.05</a:t>
            </a:r>
          </a:p>
        </p:txBody>
      </p:sp>
      <p:sp>
        <p:nvSpPr>
          <p:cNvPr id="191612" name="Text Box 124"/>
          <p:cNvSpPr txBox="1">
            <a:spLocks noChangeArrowheads="1"/>
          </p:cNvSpPr>
          <p:nvPr/>
        </p:nvSpPr>
        <p:spPr bwMode="auto">
          <a:xfrm>
            <a:off x="6954838" y="2863850"/>
            <a:ext cx="1352550" cy="714375"/>
          </a:xfrm>
          <a:prstGeom prst="rect">
            <a:avLst/>
          </a:prstGeom>
          <a:solidFill>
            <a:schemeClr val="folHlink"/>
          </a:solidFill>
          <a:ln w="12700" cap="sq">
            <a:solidFill>
              <a:schemeClr val="bg2"/>
            </a:solidFill>
            <a:miter lim="800000"/>
            <a:headEnd type="none" w="sm" len="sm"/>
            <a:tailEnd type="none" w="sm" len="sm"/>
          </a:ln>
          <a:effectLst/>
        </p:spPr>
        <p:txBody>
          <a:bodyPr wrap="none">
            <a:spAutoFit/>
          </a:bodyPr>
          <a:lstStyle/>
          <a:p>
            <a:pPr eaLnBrk="1" hangingPunct="1">
              <a:defRPr/>
            </a:pPr>
            <a:r>
              <a:rPr lang="en-US" sz="2000">
                <a:effectLst>
                  <a:outerShdw blurRad="38100" dist="38100" dir="2700000" algn="tl">
                    <a:srgbClr val="000000"/>
                  </a:outerShdw>
                </a:effectLst>
                <a:latin typeface="Arial" pitchFamily="34" charset="0"/>
              </a:rPr>
              <a:t>Treatment</a:t>
            </a:r>
          </a:p>
          <a:p>
            <a:pPr eaLnBrk="1" hangingPunct="1">
              <a:defRPr/>
            </a:pPr>
            <a:r>
              <a:rPr lang="en-US" sz="2000">
                <a:effectLst>
                  <a:outerShdw blurRad="38100" dist="38100" dir="2700000" algn="tl">
                    <a:srgbClr val="000000"/>
                  </a:outerShdw>
                </a:effectLst>
                <a:latin typeface="Arial" pitchFamily="34" charset="0"/>
              </a:rPr>
              <a:t>ROS</a:t>
            </a:r>
          </a:p>
        </p:txBody>
      </p:sp>
    </p:spTree>
    <p:extLst>
      <p:ext uri="{BB962C8B-B14F-4D97-AF65-F5344CB8AC3E}">
        <p14:creationId xmlns:p14="http://schemas.microsoft.com/office/powerpoint/2010/main" val="486756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4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0" y="-28575"/>
            <a:ext cx="9144000" cy="6886575"/>
          </a:xfrm>
          <a:prstGeom prst="rect">
            <a:avLst/>
          </a:prstGeom>
          <a:solidFill>
            <a:srgbClr val="003366"/>
          </a:solidFill>
          <a:ln w="9525">
            <a:noFill/>
            <a:miter lim="800000"/>
            <a:headEnd/>
            <a:tailEnd/>
          </a:ln>
          <a:effectLst/>
        </p:spPr>
        <p:txBody>
          <a:bodyPr wrap="none" anchor="ctr"/>
          <a:lstStyle/>
          <a:p>
            <a:pPr algn="ctr">
              <a:defRPr/>
            </a:pPr>
            <a:endParaRPr lang="en-US" sz="2400">
              <a:effectLst>
                <a:outerShdw blurRad="38100" dist="38100" dir="2700000" algn="tl">
                  <a:srgbClr val="000000"/>
                </a:outerShdw>
              </a:effectLst>
              <a:latin typeface="Arial" pitchFamily="34" charset="0"/>
            </a:endParaRPr>
          </a:p>
        </p:txBody>
      </p:sp>
      <p:sp>
        <p:nvSpPr>
          <p:cNvPr id="82947" name="Text Box 3"/>
          <p:cNvSpPr txBox="1">
            <a:spLocks noChangeArrowheads="1"/>
          </p:cNvSpPr>
          <p:nvPr/>
        </p:nvSpPr>
        <p:spPr bwMode="auto">
          <a:xfrm>
            <a:off x="2030413" y="5319713"/>
            <a:ext cx="5370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800" b="1">
                <a:solidFill>
                  <a:schemeClr val="bg1"/>
                </a:solidFill>
                <a:latin typeface="Arial" charset="0"/>
              </a:rPr>
              <a:t>Fraction of Landscape Treated</a:t>
            </a:r>
          </a:p>
        </p:txBody>
      </p:sp>
      <p:sp>
        <p:nvSpPr>
          <p:cNvPr id="82948" name="Text Box 4"/>
          <p:cNvSpPr txBox="1">
            <a:spLocks noChangeArrowheads="1"/>
          </p:cNvSpPr>
          <p:nvPr/>
        </p:nvSpPr>
        <p:spPr bwMode="auto">
          <a:xfrm>
            <a:off x="2006600" y="5295900"/>
            <a:ext cx="5370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800" b="1">
                <a:latin typeface="Arial" charset="0"/>
              </a:rPr>
              <a:t>Fraction of Landscape Treated</a:t>
            </a:r>
          </a:p>
        </p:txBody>
      </p:sp>
      <p:sp>
        <p:nvSpPr>
          <p:cNvPr id="195589" name="Text Box 5"/>
          <p:cNvSpPr txBox="1">
            <a:spLocks noChangeArrowheads="1"/>
          </p:cNvSpPr>
          <p:nvPr/>
        </p:nvSpPr>
        <p:spPr bwMode="auto">
          <a:xfrm rot="-5400000">
            <a:off x="-714375" y="2562226"/>
            <a:ext cx="3944937" cy="519112"/>
          </a:xfrm>
          <a:prstGeom prst="rect">
            <a:avLst/>
          </a:prstGeom>
          <a:noFill/>
          <a:ln w="9525">
            <a:noFill/>
            <a:miter lim="800000"/>
            <a:headEnd/>
            <a:tailEnd/>
          </a:ln>
          <a:effectLst/>
        </p:spPr>
        <p:txBody>
          <a:bodyPr wrap="none">
            <a:spAutoFit/>
          </a:bodyPr>
          <a:lstStyle/>
          <a:p>
            <a:pPr>
              <a:defRPr/>
            </a:pPr>
            <a:r>
              <a:rPr lang="en-US" sz="2800" b="1">
                <a:effectLst>
                  <a:outerShdw blurRad="38100" dist="38100" dir="2700000" algn="tl">
                    <a:srgbClr val="000000"/>
                  </a:outerShdw>
                </a:effectLst>
                <a:latin typeface="Arial" pitchFamily="34" charset="0"/>
              </a:rPr>
              <a:t>Expected Spread Rate</a:t>
            </a:r>
          </a:p>
        </p:txBody>
      </p:sp>
      <p:sp>
        <p:nvSpPr>
          <p:cNvPr id="82950" name="Rectangle 6"/>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sz="2400">
              <a:latin typeface="Times New Roman" pitchFamily="18" charset="0"/>
            </a:endParaRPr>
          </a:p>
        </p:txBody>
      </p:sp>
      <p:sp>
        <p:nvSpPr>
          <p:cNvPr id="82951" name="Line 7"/>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2" name="Line 8"/>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3" name="Line 9"/>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4" name="Line 10"/>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5" name="Line 11"/>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6" name="Line 12"/>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7" name="Line 13"/>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8" name="Line 14"/>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9" name="Line 15"/>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0" name="Line 16"/>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1" name="Rectangle 17"/>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82962" name="Line 18"/>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3" name="Line 19"/>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4" name="Line 20"/>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5" name="Line 21"/>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6" name="Line 22"/>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7" name="Line 23"/>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8" name="Line 24"/>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9" name="Line 25"/>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0" name="Line 26"/>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1" name="Line 27"/>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2" name="Line 28"/>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3" name="Line 29"/>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4" name="Line 30"/>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5" name="Line 31"/>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6" name="Line 32"/>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7" name="Line 33"/>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8" name="Line 34"/>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9" name="Line 35"/>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0" name="Line 36"/>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1" name="Line 37"/>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2" name="Line 38"/>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3" name="Line 39"/>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4" name="Freeform 40"/>
          <p:cNvSpPr>
            <a:spLocks/>
          </p:cNvSpPr>
          <p:nvPr/>
        </p:nvSpPr>
        <p:spPr bwMode="auto">
          <a:xfrm>
            <a:off x="2074863" y="868363"/>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82985" name="Freeform 41"/>
          <p:cNvSpPr>
            <a:spLocks/>
          </p:cNvSpPr>
          <p:nvPr/>
        </p:nvSpPr>
        <p:spPr bwMode="auto">
          <a:xfrm>
            <a:off x="7385050" y="3906838"/>
            <a:ext cx="106363" cy="120650"/>
          </a:xfrm>
          <a:custGeom>
            <a:avLst/>
            <a:gdLst>
              <a:gd name="T0" fmla="*/ 2147483647 w 36"/>
              <a:gd name="T1" fmla="*/ 0 h 36"/>
              <a:gd name="T2" fmla="*/ 2147483647 w 36"/>
              <a:gd name="T3" fmla="*/ 2147483647 h 36"/>
              <a:gd name="T4" fmla="*/ 0 w 36"/>
              <a:gd name="T5" fmla="*/ 2147483647 h 36"/>
              <a:gd name="T6" fmla="*/ 2147483647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82986" name="Line 42"/>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7" name="Rectangle 43"/>
          <p:cNvSpPr>
            <a:spLocks noChangeArrowheads="1"/>
          </p:cNvSpPr>
          <p:nvPr/>
        </p:nvSpPr>
        <p:spPr bwMode="auto">
          <a:xfrm>
            <a:off x="1808163" y="4557713"/>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a:t>
            </a:r>
            <a:endParaRPr lang="en-US" sz="3600" b="1">
              <a:effectLst>
                <a:outerShdw blurRad="38100" dist="38100" dir="2700000" algn="tl">
                  <a:srgbClr val="000000"/>
                </a:outerShdw>
              </a:effectLst>
              <a:latin typeface="Times New Roman" pitchFamily="18" charset="0"/>
            </a:endParaRPr>
          </a:p>
        </p:txBody>
      </p:sp>
      <p:sp>
        <p:nvSpPr>
          <p:cNvPr id="195628" name="Rectangle 44"/>
          <p:cNvSpPr>
            <a:spLocks noChangeArrowheads="1"/>
          </p:cNvSpPr>
          <p:nvPr/>
        </p:nvSpPr>
        <p:spPr bwMode="auto">
          <a:xfrm>
            <a:off x="1595438" y="4170363"/>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0.1</a:t>
            </a:r>
            <a:endParaRPr lang="en-US" sz="3600" b="1">
              <a:effectLst>
                <a:outerShdw blurRad="38100" dist="38100" dir="2700000" algn="tl">
                  <a:srgbClr val="000000"/>
                </a:outerShdw>
              </a:effectLst>
              <a:latin typeface="Times New Roman" pitchFamily="18" charset="0"/>
            </a:endParaRPr>
          </a:p>
        </p:txBody>
      </p:sp>
      <p:sp>
        <p:nvSpPr>
          <p:cNvPr id="195629" name="Rectangle 45"/>
          <p:cNvSpPr>
            <a:spLocks noChangeArrowheads="1"/>
          </p:cNvSpPr>
          <p:nvPr/>
        </p:nvSpPr>
        <p:spPr bwMode="auto">
          <a:xfrm>
            <a:off x="1595438" y="3803650"/>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0.2</a:t>
            </a:r>
            <a:endParaRPr lang="en-US" sz="3600" b="1">
              <a:effectLst>
                <a:outerShdw blurRad="38100" dist="38100" dir="2700000" algn="tl">
                  <a:srgbClr val="000000"/>
                </a:outerShdw>
              </a:effectLst>
              <a:latin typeface="Times New Roman" pitchFamily="18" charset="0"/>
            </a:endParaRPr>
          </a:p>
        </p:txBody>
      </p:sp>
      <p:sp>
        <p:nvSpPr>
          <p:cNvPr id="195630" name="Rectangle 46"/>
          <p:cNvSpPr>
            <a:spLocks noChangeArrowheads="1"/>
          </p:cNvSpPr>
          <p:nvPr/>
        </p:nvSpPr>
        <p:spPr bwMode="auto">
          <a:xfrm>
            <a:off x="1595438" y="3416300"/>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0.3</a:t>
            </a:r>
            <a:endParaRPr lang="en-US" sz="3600" b="1">
              <a:effectLst>
                <a:outerShdw blurRad="38100" dist="38100" dir="2700000" algn="tl">
                  <a:srgbClr val="000000"/>
                </a:outerShdw>
              </a:effectLst>
              <a:latin typeface="Times New Roman" pitchFamily="18" charset="0"/>
            </a:endParaRPr>
          </a:p>
        </p:txBody>
      </p:sp>
      <p:sp>
        <p:nvSpPr>
          <p:cNvPr id="195631" name="Rectangle 47"/>
          <p:cNvSpPr>
            <a:spLocks noChangeArrowheads="1"/>
          </p:cNvSpPr>
          <p:nvPr/>
        </p:nvSpPr>
        <p:spPr bwMode="auto">
          <a:xfrm>
            <a:off x="1595438" y="30511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0.4</a:t>
            </a:r>
            <a:endParaRPr lang="en-US" sz="3600" b="1">
              <a:effectLst>
                <a:outerShdw blurRad="38100" dist="38100" dir="2700000" algn="tl">
                  <a:srgbClr val="000000"/>
                </a:outerShdw>
              </a:effectLst>
              <a:latin typeface="Times New Roman" pitchFamily="18" charset="0"/>
            </a:endParaRPr>
          </a:p>
        </p:txBody>
      </p:sp>
      <p:sp>
        <p:nvSpPr>
          <p:cNvPr id="195632" name="Rectangle 48"/>
          <p:cNvSpPr>
            <a:spLocks noChangeArrowheads="1"/>
          </p:cNvSpPr>
          <p:nvPr/>
        </p:nvSpPr>
        <p:spPr bwMode="auto">
          <a:xfrm>
            <a:off x="1595438" y="266382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0.5</a:t>
            </a:r>
            <a:endParaRPr lang="en-US" sz="3600" b="1">
              <a:effectLst>
                <a:outerShdw blurRad="38100" dist="38100" dir="2700000" algn="tl">
                  <a:srgbClr val="000000"/>
                </a:outerShdw>
              </a:effectLst>
              <a:latin typeface="Times New Roman" pitchFamily="18" charset="0"/>
            </a:endParaRPr>
          </a:p>
        </p:txBody>
      </p:sp>
      <p:sp>
        <p:nvSpPr>
          <p:cNvPr id="195633" name="Rectangle 49"/>
          <p:cNvSpPr>
            <a:spLocks noChangeArrowheads="1"/>
          </p:cNvSpPr>
          <p:nvPr/>
        </p:nvSpPr>
        <p:spPr bwMode="auto">
          <a:xfrm>
            <a:off x="1595438" y="22764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0.6</a:t>
            </a:r>
            <a:endParaRPr lang="en-US" sz="3600" b="1">
              <a:effectLst>
                <a:outerShdw blurRad="38100" dist="38100" dir="2700000" algn="tl">
                  <a:srgbClr val="000000"/>
                </a:outerShdw>
              </a:effectLst>
              <a:latin typeface="Times New Roman" pitchFamily="18" charset="0"/>
            </a:endParaRPr>
          </a:p>
        </p:txBody>
      </p:sp>
      <p:sp>
        <p:nvSpPr>
          <p:cNvPr id="195634" name="Rectangle 50"/>
          <p:cNvSpPr>
            <a:spLocks noChangeArrowheads="1"/>
          </p:cNvSpPr>
          <p:nvPr/>
        </p:nvSpPr>
        <p:spPr bwMode="auto">
          <a:xfrm>
            <a:off x="1595438" y="190817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0.7</a:t>
            </a:r>
            <a:endParaRPr lang="en-US" sz="3600" b="1">
              <a:effectLst>
                <a:outerShdw blurRad="38100" dist="38100" dir="2700000" algn="tl">
                  <a:srgbClr val="000000"/>
                </a:outerShdw>
              </a:effectLst>
              <a:latin typeface="Times New Roman" pitchFamily="18" charset="0"/>
            </a:endParaRPr>
          </a:p>
        </p:txBody>
      </p:sp>
      <p:sp>
        <p:nvSpPr>
          <p:cNvPr id="195635" name="Rectangle 51"/>
          <p:cNvSpPr>
            <a:spLocks noChangeArrowheads="1"/>
          </p:cNvSpPr>
          <p:nvPr/>
        </p:nvSpPr>
        <p:spPr bwMode="auto">
          <a:xfrm>
            <a:off x="1595438" y="1520825"/>
            <a:ext cx="301625" cy="258763"/>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0.8</a:t>
            </a:r>
            <a:endParaRPr lang="en-US" sz="3600" b="1">
              <a:effectLst>
                <a:outerShdw blurRad="38100" dist="38100" dir="2700000" algn="tl">
                  <a:srgbClr val="000000"/>
                </a:outerShdw>
              </a:effectLst>
              <a:latin typeface="Times New Roman" pitchFamily="18" charset="0"/>
            </a:endParaRPr>
          </a:p>
        </p:txBody>
      </p:sp>
      <p:sp>
        <p:nvSpPr>
          <p:cNvPr id="195636" name="Rectangle 52"/>
          <p:cNvSpPr>
            <a:spLocks noChangeArrowheads="1"/>
          </p:cNvSpPr>
          <p:nvPr/>
        </p:nvSpPr>
        <p:spPr bwMode="auto">
          <a:xfrm>
            <a:off x="1595438" y="1154113"/>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0.9</a:t>
            </a:r>
            <a:endParaRPr lang="en-US" sz="3600" b="1">
              <a:effectLst>
                <a:outerShdw blurRad="38100" dist="38100" dir="2700000" algn="tl">
                  <a:srgbClr val="000000"/>
                </a:outerShdw>
              </a:effectLst>
              <a:latin typeface="Times New Roman" pitchFamily="18" charset="0"/>
            </a:endParaRPr>
          </a:p>
        </p:txBody>
      </p:sp>
      <p:sp>
        <p:nvSpPr>
          <p:cNvPr id="195637" name="Rectangle 53"/>
          <p:cNvSpPr>
            <a:spLocks noChangeArrowheads="1"/>
          </p:cNvSpPr>
          <p:nvPr/>
        </p:nvSpPr>
        <p:spPr bwMode="auto">
          <a:xfrm>
            <a:off x="1808163" y="766763"/>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1</a:t>
            </a:r>
            <a:endParaRPr lang="en-US" sz="3600" b="1">
              <a:effectLst>
                <a:outerShdw blurRad="38100" dist="38100" dir="2700000" algn="tl">
                  <a:srgbClr val="000000"/>
                </a:outerShdw>
              </a:effectLst>
              <a:latin typeface="Times New Roman" pitchFamily="18" charset="0"/>
            </a:endParaRPr>
          </a:p>
        </p:txBody>
      </p:sp>
      <p:sp>
        <p:nvSpPr>
          <p:cNvPr id="195638" name="Rectangle 54"/>
          <p:cNvSpPr>
            <a:spLocks noChangeArrowheads="1"/>
          </p:cNvSpPr>
          <p:nvPr/>
        </p:nvSpPr>
        <p:spPr bwMode="auto">
          <a:xfrm>
            <a:off x="2058988" y="4967288"/>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a:t>
            </a:r>
            <a:endParaRPr lang="en-US" sz="3600" b="1">
              <a:effectLst>
                <a:outerShdw blurRad="38100" dist="38100" dir="2700000" algn="tl">
                  <a:srgbClr val="000000"/>
                </a:outerShdw>
              </a:effectLst>
              <a:latin typeface="Times New Roman" pitchFamily="18" charset="0"/>
            </a:endParaRPr>
          </a:p>
        </p:txBody>
      </p:sp>
      <p:sp>
        <p:nvSpPr>
          <p:cNvPr id="195639" name="Rectangle 55"/>
          <p:cNvSpPr>
            <a:spLocks noChangeArrowheads="1"/>
          </p:cNvSpPr>
          <p:nvPr/>
        </p:nvSpPr>
        <p:spPr bwMode="auto">
          <a:xfrm>
            <a:off x="3019425" y="4967288"/>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0.2</a:t>
            </a:r>
            <a:endParaRPr lang="en-US" sz="3600" b="1">
              <a:effectLst>
                <a:outerShdw blurRad="38100" dist="38100" dir="2700000" algn="tl">
                  <a:srgbClr val="000000"/>
                </a:outerShdw>
              </a:effectLst>
              <a:latin typeface="Times New Roman" pitchFamily="18" charset="0"/>
            </a:endParaRPr>
          </a:p>
        </p:txBody>
      </p:sp>
      <p:sp>
        <p:nvSpPr>
          <p:cNvPr id="195640" name="Rectangle 56"/>
          <p:cNvSpPr>
            <a:spLocks noChangeArrowheads="1"/>
          </p:cNvSpPr>
          <p:nvPr/>
        </p:nvSpPr>
        <p:spPr bwMode="auto">
          <a:xfrm>
            <a:off x="4070350" y="4967288"/>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0.4</a:t>
            </a:r>
            <a:endParaRPr lang="en-US" sz="3600" b="1">
              <a:effectLst>
                <a:outerShdw blurRad="38100" dist="38100" dir="2700000" algn="tl">
                  <a:srgbClr val="000000"/>
                </a:outerShdw>
              </a:effectLst>
              <a:latin typeface="Times New Roman" pitchFamily="18" charset="0"/>
            </a:endParaRPr>
          </a:p>
        </p:txBody>
      </p:sp>
      <p:sp>
        <p:nvSpPr>
          <p:cNvPr id="195641" name="Rectangle 57"/>
          <p:cNvSpPr>
            <a:spLocks noChangeArrowheads="1"/>
          </p:cNvSpPr>
          <p:nvPr/>
        </p:nvSpPr>
        <p:spPr bwMode="auto">
          <a:xfrm>
            <a:off x="5141913" y="4967288"/>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0.6</a:t>
            </a:r>
            <a:endParaRPr lang="en-US" sz="3600" b="1">
              <a:effectLst>
                <a:outerShdw blurRad="38100" dist="38100" dir="2700000" algn="tl">
                  <a:srgbClr val="000000"/>
                </a:outerShdw>
              </a:effectLst>
              <a:latin typeface="Times New Roman" pitchFamily="18" charset="0"/>
            </a:endParaRPr>
          </a:p>
        </p:txBody>
      </p:sp>
      <p:sp>
        <p:nvSpPr>
          <p:cNvPr id="195642" name="Rectangle 58"/>
          <p:cNvSpPr>
            <a:spLocks noChangeArrowheads="1"/>
          </p:cNvSpPr>
          <p:nvPr/>
        </p:nvSpPr>
        <p:spPr bwMode="auto">
          <a:xfrm>
            <a:off x="6192838" y="4967288"/>
            <a:ext cx="301625"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0.8</a:t>
            </a:r>
            <a:endParaRPr lang="en-US" sz="3600" b="1">
              <a:effectLst>
                <a:outerShdw blurRad="38100" dist="38100" dir="2700000" algn="tl">
                  <a:srgbClr val="000000"/>
                </a:outerShdw>
              </a:effectLst>
              <a:latin typeface="Times New Roman" pitchFamily="18" charset="0"/>
            </a:endParaRPr>
          </a:p>
        </p:txBody>
      </p:sp>
      <p:sp>
        <p:nvSpPr>
          <p:cNvPr id="195643" name="Rectangle 59"/>
          <p:cNvSpPr>
            <a:spLocks noChangeArrowheads="1"/>
          </p:cNvSpPr>
          <p:nvPr/>
        </p:nvSpPr>
        <p:spPr bwMode="auto">
          <a:xfrm>
            <a:off x="7366000" y="4967288"/>
            <a:ext cx="120650" cy="258762"/>
          </a:xfrm>
          <a:prstGeom prst="rect">
            <a:avLst/>
          </a:prstGeom>
          <a:noFill/>
          <a:ln w="9525">
            <a:noFill/>
            <a:miter lim="800000"/>
            <a:headEnd/>
            <a:tailEnd/>
          </a:ln>
        </p:spPr>
        <p:txBody>
          <a:bodyPr wrap="none" lIns="0" tIns="0" rIns="0" bIns="0">
            <a:spAutoFit/>
          </a:bodyPr>
          <a:lstStyle/>
          <a:p>
            <a:pPr>
              <a:defRPr/>
            </a:pPr>
            <a:r>
              <a:rPr lang="en-US" sz="1700" b="1">
                <a:effectLst>
                  <a:outerShdw blurRad="38100" dist="38100" dir="2700000" algn="tl">
                    <a:srgbClr val="000000"/>
                  </a:outerShdw>
                </a:effectLst>
                <a:latin typeface="Arial" pitchFamily="34" charset="0"/>
              </a:rPr>
              <a:t>1</a:t>
            </a:r>
            <a:endParaRPr lang="en-US" sz="3600" b="1">
              <a:effectLst>
                <a:outerShdw blurRad="38100" dist="38100" dir="2700000" algn="tl">
                  <a:srgbClr val="000000"/>
                </a:outerShdw>
              </a:effectLst>
              <a:latin typeface="Times New Roman" pitchFamily="18" charset="0"/>
            </a:endParaRPr>
          </a:p>
        </p:txBody>
      </p:sp>
      <p:sp>
        <p:nvSpPr>
          <p:cNvPr id="195644" name="Text Box 60"/>
          <p:cNvSpPr txBox="1">
            <a:spLocks noChangeArrowheads="1"/>
          </p:cNvSpPr>
          <p:nvPr/>
        </p:nvSpPr>
        <p:spPr bwMode="auto">
          <a:xfrm>
            <a:off x="7439025" y="3651250"/>
            <a:ext cx="869950" cy="701675"/>
          </a:xfrm>
          <a:prstGeom prst="rect">
            <a:avLst/>
          </a:prstGeom>
          <a:noFill/>
          <a:ln w="9525">
            <a:noFill/>
            <a:miter lim="800000"/>
            <a:headEnd/>
            <a:tailEnd/>
          </a:ln>
          <a:effectLst/>
        </p:spPr>
        <p:txBody>
          <a:bodyPr wrap="none">
            <a:spAutoFit/>
          </a:bodyPr>
          <a:lstStyle/>
          <a:p>
            <a:pPr>
              <a:defRPr/>
            </a:pPr>
            <a:r>
              <a:rPr lang="en-US" sz="2000">
                <a:effectLst>
                  <a:outerShdw blurRad="38100" dist="38100" dir="2700000" algn="tl">
                    <a:srgbClr val="000000"/>
                  </a:outerShdw>
                </a:effectLst>
                <a:latin typeface="Arial" pitchFamily="34" charset="0"/>
              </a:rPr>
              <a:t>SRR=</a:t>
            </a:r>
          </a:p>
          <a:p>
            <a:pPr>
              <a:defRPr/>
            </a:pPr>
            <a:r>
              <a:rPr lang="en-US" sz="2000">
                <a:effectLst>
                  <a:outerShdw blurRad="38100" dist="38100" dir="2700000" algn="tl">
                    <a:srgbClr val="000000"/>
                  </a:outerShdw>
                </a:effectLst>
                <a:latin typeface="Arial" pitchFamily="34" charset="0"/>
              </a:rPr>
              <a:t>0.2</a:t>
            </a:r>
          </a:p>
        </p:txBody>
      </p:sp>
      <p:sp>
        <p:nvSpPr>
          <p:cNvPr id="83005" name="Freeform 61"/>
          <p:cNvSpPr>
            <a:spLocks/>
          </p:cNvSpPr>
          <p:nvPr/>
        </p:nvSpPr>
        <p:spPr bwMode="auto">
          <a:xfrm>
            <a:off x="2141538" y="971550"/>
            <a:ext cx="5284787" cy="3022600"/>
          </a:xfrm>
          <a:custGeom>
            <a:avLst/>
            <a:gdLst>
              <a:gd name="T0" fmla="*/ 0 w 3123"/>
              <a:gd name="T1" fmla="*/ 0 h 1546"/>
              <a:gd name="T2" fmla="*/ 2147483647 w 3123"/>
              <a:gd name="T3" fmla="*/ 2147483647 h 1546"/>
              <a:gd name="T4" fmla="*/ 2147483647 w 3123"/>
              <a:gd name="T5" fmla="*/ 2147483647 h 1546"/>
              <a:gd name="T6" fmla="*/ 2147483647 w 3123"/>
              <a:gd name="T7" fmla="*/ 2147483647 h 1546"/>
              <a:gd name="T8" fmla="*/ 2147483647 w 3123"/>
              <a:gd name="T9" fmla="*/ 2147483647 h 1546"/>
              <a:gd name="T10" fmla="*/ 2147483647 w 3123"/>
              <a:gd name="T11" fmla="*/ 2147483647 h 1546"/>
              <a:gd name="T12" fmla="*/ 2147483647 w 3123"/>
              <a:gd name="T13" fmla="*/ 2147483647 h 1546"/>
              <a:gd name="T14" fmla="*/ 2147483647 w 3123"/>
              <a:gd name="T15" fmla="*/ 2147483647 h 1546"/>
              <a:gd name="T16" fmla="*/ 2147483647 w 3123"/>
              <a:gd name="T17" fmla="*/ 2147483647 h 1546"/>
              <a:gd name="T18" fmla="*/ 2147483647 w 3123"/>
              <a:gd name="T19" fmla="*/ 2147483647 h 1546"/>
              <a:gd name="T20" fmla="*/ 2147483647 w 3123"/>
              <a:gd name="T21" fmla="*/ 2147483647 h 15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3"/>
              <a:gd name="T34" fmla="*/ 0 h 1546"/>
              <a:gd name="T35" fmla="*/ 3123 w 3123"/>
              <a:gd name="T36" fmla="*/ 1546 h 15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3" h="1546">
                <a:moveTo>
                  <a:pt x="0" y="0"/>
                </a:moveTo>
                <a:cubicBezTo>
                  <a:pt x="35" y="99"/>
                  <a:pt x="74" y="197"/>
                  <a:pt x="116" y="281"/>
                </a:cubicBezTo>
                <a:cubicBezTo>
                  <a:pt x="158" y="365"/>
                  <a:pt x="189" y="421"/>
                  <a:pt x="255" y="503"/>
                </a:cubicBezTo>
                <a:cubicBezTo>
                  <a:pt x="321" y="585"/>
                  <a:pt x="434" y="699"/>
                  <a:pt x="514" y="773"/>
                </a:cubicBezTo>
                <a:cubicBezTo>
                  <a:pt x="594" y="847"/>
                  <a:pt x="662" y="900"/>
                  <a:pt x="737" y="948"/>
                </a:cubicBezTo>
                <a:cubicBezTo>
                  <a:pt x="812" y="996"/>
                  <a:pt x="860" y="1015"/>
                  <a:pt x="964" y="1063"/>
                </a:cubicBezTo>
                <a:cubicBezTo>
                  <a:pt x="1068" y="1111"/>
                  <a:pt x="1220" y="1188"/>
                  <a:pt x="1364" y="1239"/>
                </a:cubicBezTo>
                <a:cubicBezTo>
                  <a:pt x="1508" y="1290"/>
                  <a:pt x="1678" y="1336"/>
                  <a:pt x="1825" y="1371"/>
                </a:cubicBezTo>
                <a:cubicBezTo>
                  <a:pt x="1972" y="1406"/>
                  <a:pt x="2084" y="1425"/>
                  <a:pt x="2249" y="1450"/>
                </a:cubicBezTo>
                <a:cubicBezTo>
                  <a:pt x="2413" y="1475"/>
                  <a:pt x="2669" y="1503"/>
                  <a:pt x="2814" y="1520"/>
                </a:cubicBezTo>
                <a:cubicBezTo>
                  <a:pt x="2960" y="1536"/>
                  <a:pt x="3041" y="1541"/>
                  <a:pt x="3123" y="1546"/>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3006" name="Group 62"/>
          <p:cNvGrpSpPr>
            <a:grpSpLocks/>
          </p:cNvGrpSpPr>
          <p:nvPr/>
        </p:nvGrpSpPr>
        <p:grpSpPr bwMode="auto">
          <a:xfrm>
            <a:off x="2128838" y="928688"/>
            <a:ext cx="5308600" cy="3038475"/>
            <a:chOff x="1341" y="585"/>
            <a:chExt cx="3344" cy="1914"/>
          </a:xfrm>
        </p:grpSpPr>
        <p:sp>
          <p:nvSpPr>
            <p:cNvPr id="83010" name="Line 63"/>
            <p:cNvSpPr>
              <a:spLocks noChangeShapeType="1"/>
            </p:cNvSpPr>
            <p:nvPr/>
          </p:nvSpPr>
          <p:spPr bwMode="auto">
            <a:xfrm>
              <a:off x="1677" y="611"/>
              <a:ext cx="337" cy="9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1" name="Line 64"/>
            <p:cNvSpPr>
              <a:spLocks noChangeShapeType="1"/>
            </p:cNvSpPr>
            <p:nvPr/>
          </p:nvSpPr>
          <p:spPr bwMode="auto">
            <a:xfrm>
              <a:off x="2014" y="701"/>
              <a:ext cx="325" cy="19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2" name="Line 65"/>
            <p:cNvSpPr>
              <a:spLocks noChangeShapeType="1"/>
            </p:cNvSpPr>
            <p:nvPr/>
          </p:nvSpPr>
          <p:spPr bwMode="auto">
            <a:xfrm>
              <a:off x="2339" y="894"/>
              <a:ext cx="337" cy="257"/>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3" name="Line 66"/>
            <p:cNvSpPr>
              <a:spLocks noChangeShapeType="1"/>
            </p:cNvSpPr>
            <p:nvPr/>
          </p:nvSpPr>
          <p:spPr bwMode="auto">
            <a:xfrm>
              <a:off x="2676" y="1151"/>
              <a:ext cx="338" cy="28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4" name="Line 67"/>
            <p:cNvSpPr>
              <a:spLocks noChangeShapeType="1"/>
            </p:cNvSpPr>
            <p:nvPr/>
          </p:nvSpPr>
          <p:spPr bwMode="auto">
            <a:xfrm>
              <a:off x="3014" y="1434"/>
              <a:ext cx="337" cy="26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5" name="Line 68"/>
            <p:cNvSpPr>
              <a:spLocks noChangeShapeType="1"/>
            </p:cNvSpPr>
            <p:nvPr/>
          </p:nvSpPr>
          <p:spPr bwMode="auto">
            <a:xfrm>
              <a:off x="3351" y="1702"/>
              <a:ext cx="337" cy="24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6" name="Line 69"/>
            <p:cNvSpPr>
              <a:spLocks noChangeShapeType="1"/>
            </p:cNvSpPr>
            <p:nvPr/>
          </p:nvSpPr>
          <p:spPr bwMode="auto">
            <a:xfrm>
              <a:off x="3688" y="1947"/>
              <a:ext cx="325" cy="21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7" name="Line 70"/>
            <p:cNvSpPr>
              <a:spLocks noChangeShapeType="1"/>
            </p:cNvSpPr>
            <p:nvPr/>
          </p:nvSpPr>
          <p:spPr bwMode="auto">
            <a:xfrm>
              <a:off x="4013" y="2165"/>
              <a:ext cx="336" cy="18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8" name="Line 71"/>
            <p:cNvSpPr>
              <a:spLocks noChangeShapeType="1"/>
            </p:cNvSpPr>
            <p:nvPr/>
          </p:nvSpPr>
          <p:spPr bwMode="auto">
            <a:xfrm>
              <a:off x="4349" y="2345"/>
              <a:ext cx="336" cy="15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9" name="Line 72"/>
            <p:cNvSpPr>
              <a:spLocks noChangeShapeType="1"/>
            </p:cNvSpPr>
            <p:nvPr/>
          </p:nvSpPr>
          <p:spPr bwMode="auto">
            <a:xfrm>
              <a:off x="1341" y="585"/>
              <a:ext cx="336" cy="1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007" name="Text Box 73"/>
          <p:cNvSpPr txBox="1">
            <a:spLocks noChangeArrowheads="1"/>
          </p:cNvSpPr>
          <p:nvPr/>
        </p:nvSpPr>
        <p:spPr bwMode="auto">
          <a:xfrm>
            <a:off x="2651125" y="3195638"/>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400" b="1">
                <a:solidFill>
                  <a:schemeClr val="bg1"/>
                </a:solidFill>
                <a:latin typeface="Arial" charset="0"/>
              </a:rPr>
              <a:t>Parallel</a:t>
            </a:r>
          </a:p>
          <a:p>
            <a:r>
              <a:rPr lang="en-US" altLang="en-US" sz="1600" b="1">
                <a:solidFill>
                  <a:schemeClr val="bg1"/>
                </a:solidFill>
                <a:latin typeface="Arial" charset="0"/>
              </a:rPr>
              <a:t>Impractical but effective</a:t>
            </a:r>
          </a:p>
        </p:txBody>
      </p:sp>
      <p:sp>
        <p:nvSpPr>
          <p:cNvPr id="83008" name="Text Box 74"/>
          <p:cNvSpPr txBox="1">
            <a:spLocks noChangeArrowheads="1"/>
          </p:cNvSpPr>
          <p:nvPr/>
        </p:nvSpPr>
        <p:spPr bwMode="auto">
          <a:xfrm>
            <a:off x="4416425" y="1273175"/>
            <a:ext cx="341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2400" b="1">
                <a:solidFill>
                  <a:schemeClr val="bg1"/>
                </a:solidFill>
                <a:latin typeface="Arial" charset="0"/>
              </a:rPr>
              <a:t>Random</a:t>
            </a:r>
          </a:p>
          <a:p>
            <a:r>
              <a:rPr lang="en-US" altLang="en-US" sz="1600" b="1">
                <a:solidFill>
                  <a:schemeClr val="bg1"/>
                </a:solidFill>
                <a:latin typeface="Arial" charset="0"/>
              </a:rPr>
              <a:t>Practical but Ineffective</a:t>
            </a:r>
          </a:p>
        </p:txBody>
      </p:sp>
      <p:sp>
        <p:nvSpPr>
          <p:cNvPr id="195659" name="Rectangle 75"/>
          <p:cNvSpPr>
            <a:spLocks noChangeArrowheads="1"/>
          </p:cNvSpPr>
          <p:nvPr/>
        </p:nvSpPr>
        <p:spPr bwMode="auto">
          <a:xfrm>
            <a:off x="2127250" y="917575"/>
            <a:ext cx="1079500" cy="3821113"/>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Tree>
    <p:extLst>
      <p:ext uri="{BB962C8B-B14F-4D97-AF65-F5344CB8AC3E}">
        <p14:creationId xmlns:p14="http://schemas.microsoft.com/office/powerpoint/2010/main" val="1762858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5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lang="en-US" altLang="en-US" sz="2400">
              <a:latin typeface="Times New Roman" pitchFamily="18" charset="0"/>
            </a:endParaRPr>
          </a:p>
        </p:txBody>
      </p:sp>
      <p:sp>
        <p:nvSpPr>
          <p:cNvPr id="83971" name="Text Box 3"/>
          <p:cNvSpPr txBox="1">
            <a:spLocks noChangeArrowheads="1"/>
          </p:cNvSpPr>
          <p:nvPr/>
        </p:nvSpPr>
        <p:spPr bwMode="auto">
          <a:xfrm>
            <a:off x="571500" y="-339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sz="2400">
              <a:latin typeface="Times New Roman" pitchFamily="18" charset="0"/>
            </a:endParaRPr>
          </a:p>
        </p:txBody>
      </p:sp>
      <p:grpSp>
        <p:nvGrpSpPr>
          <p:cNvPr id="83972" name="Group 4"/>
          <p:cNvGrpSpPr>
            <a:grpSpLocks/>
          </p:cNvGrpSpPr>
          <p:nvPr/>
        </p:nvGrpSpPr>
        <p:grpSpPr bwMode="auto">
          <a:xfrm>
            <a:off x="-246063" y="184150"/>
            <a:ext cx="9575801" cy="5751513"/>
            <a:chOff x="-155" y="116"/>
            <a:chExt cx="6032" cy="3623"/>
          </a:xfrm>
        </p:grpSpPr>
        <p:pic>
          <p:nvPicPr>
            <p:cNvPr id="83973" name="Picture 5"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 y="671"/>
              <a:ext cx="2522"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6"/>
            <p:cNvGrpSpPr>
              <a:grpSpLocks/>
            </p:cNvGrpSpPr>
            <p:nvPr/>
          </p:nvGrpSpPr>
          <p:grpSpPr bwMode="auto">
            <a:xfrm>
              <a:off x="926" y="116"/>
              <a:ext cx="2927" cy="3623"/>
              <a:chOff x="1529" y="116"/>
              <a:chExt cx="2927" cy="3623"/>
            </a:xfrm>
          </p:grpSpPr>
          <p:grpSp>
            <p:nvGrpSpPr>
              <p:cNvPr id="83981" name="Group 7"/>
              <p:cNvGrpSpPr>
                <a:grpSpLocks/>
              </p:cNvGrpSpPr>
              <p:nvPr/>
            </p:nvGrpSpPr>
            <p:grpSpPr bwMode="auto">
              <a:xfrm>
                <a:off x="1529" y="351"/>
                <a:ext cx="2337" cy="3388"/>
                <a:chOff x="3287" y="358"/>
                <a:chExt cx="2337" cy="3388"/>
              </a:xfrm>
            </p:grpSpPr>
            <p:pic>
              <p:nvPicPr>
                <p:cNvPr id="8398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1" name="Text Box 9"/>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a:defRPr/>
                  </a:pPr>
                  <a:r>
                    <a:rPr lang="en-US" sz="2400">
                      <a:effectLst>
                        <a:outerShdw blurRad="38100" dist="38100" dir="2700000" algn="tl">
                          <a:srgbClr val="000000"/>
                        </a:outerShdw>
                      </a:effectLst>
                      <a:latin typeface="Arial" pitchFamily="34" charset="0"/>
                    </a:rPr>
                    <a:t>Random</a:t>
                  </a:r>
                </a:p>
              </p:txBody>
            </p:sp>
          </p:grpSp>
          <p:sp>
            <p:nvSpPr>
              <p:cNvPr id="197642" name="Text Box 10"/>
              <p:cNvSpPr txBox="1">
                <a:spLocks noChangeArrowheads="1"/>
              </p:cNvSpPr>
              <p:nvPr/>
            </p:nvSpPr>
            <p:spPr bwMode="auto">
              <a:xfrm>
                <a:off x="2914" y="116"/>
                <a:ext cx="1542" cy="288"/>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000000"/>
                      </a:outerShdw>
                    </a:effectLst>
                    <a:latin typeface="Arial" pitchFamily="34" charset="0"/>
                  </a:rPr>
                  <a:t>~20% treatment</a:t>
                </a:r>
              </a:p>
            </p:txBody>
          </p:sp>
        </p:grpSp>
        <p:grpSp>
          <p:nvGrpSpPr>
            <p:cNvPr id="83975" name="Group 11"/>
            <p:cNvGrpSpPr>
              <a:grpSpLocks/>
            </p:cNvGrpSpPr>
            <p:nvPr/>
          </p:nvGrpSpPr>
          <p:grpSpPr bwMode="auto">
            <a:xfrm>
              <a:off x="2277" y="324"/>
              <a:ext cx="2490" cy="3401"/>
              <a:chOff x="1907" y="349"/>
              <a:chExt cx="2485" cy="3394"/>
            </a:xfrm>
          </p:grpSpPr>
          <p:pic>
            <p:nvPicPr>
              <p:cNvPr id="83979" name="Picture 12" descr="harmon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 y="680"/>
                <a:ext cx="2485" cy="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5" name="Text Box 13"/>
              <p:cNvSpPr txBox="1">
                <a:spLocks noChangeArrowheads="1"/>
              </p:cNvSpPr>
              <p:nvPr/>
            </p:nvSpPr>
            <p:spPr bwMode="auto">
              <a:xfrm>
                <a:off x="2605" y="349"/>
                <a:ext cx="663" cy="287"/>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000000"/>
                      </a:outerShdw>
                    </a:effectLst>
                    <a:latin typeface="Arial" pitchFamily="34" charset="0"/>
                  </a:rPr>
                  <a:t>Strips</a:t>
                </a:r>
              </a:p>
            </p:txBody>
          </p:sp>
        </p:grpSp>
        <p:grpSp>
          <p:nvGrpSpPr>
            <p:cNvPr id="83976" name="Group 14"/>
            <p:cNvGrpSpPr>
              <a:grpSpLocks/>
            </p:cNvGrpSpPr>
            <p:nvPr/>
          </p:nvGrpSpPr>
          <p:grpSpPr bwMode="auto">
            <a:xfrm>
              <a:off x="3394" y="343"/>
              <a:ext cx="2483" cy="3380"/>
              <a:chOff x="3394" y="343"/>
              <a:chExt cx="2483" cy="3380"/>
            </a:xfrm>
          </p:grpSpPr>
          <p:pic>
            <p:nvPicPr>
              <p:cNvPr id="83977" name="Picture 15" descr="slant30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 y="661"/>
                <a:ext cx="2483"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8" name="Text Box 16"/>
              <p:cNvSpPr txBox="1">
                <a:spLocks noChangeArrowheads="1"/>
              </p:cNvSpPr>
              <p:nvPr/>
            </p:nvSpPr>
            <p:spPr bwMode="auto">
              <a:xfrm>
                <a:off x="4289" y="343"/>
                <a:ext cx="938" cy="288"/>
              </a:xfrm>
              <a:prstGeom prst="rect">
                <a:avLst/>
              </a:prstGeom>
              <a:noFill/>
              <a:ln w="9525">
                <a:noFill/>
                <a:miter lim="800000"/>
                <a:headEnd/>
                <a:tailEnd/>
              </a:ln>
              <a:effectLst/>
            </p:spPr>
            <p:txBody>
              <a:bodyPr wrap="none">
                <a:spAutoFit/>
              </a:bodyPr>
              <a:lstStyle/>
              <a:p>
                <a:pPr eaLnBrk="1" hangingPunct="1">
                  <a:defRPr/>
                </a:pPr>
                <a:r>
                  <a:rPr lang="en-US" sz="2400" b="1">
                    <a:effectLst>
                      <a:outerShdw blurRad="38100" dist="38100" dir="2700000" algn="tl">
                        <a:srgbClr val="000000"/>
                      </a:outerShdw>
                    </a:effectLst>
                    <a:latin typeface="Arial" pitchFamily="34" charset="0"/>
                  </a:rPr>
                  <a:t>Strategic</a:t>
                </a:r>
              </a:p>
            </p:txBody>
          </p:sp>
        </p:grpSp>
      </p:grpSp>
    </p:spTree>
    <p:extLst>
      <p:ext uri="{BB962C8B-B14F-4D97-AF65-F5344CB8AC3E}">
        <p14:creationId xmlns:p14="http://schemas.microsoft.com/office/powerpoint/2010/main" val="315566720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0" y="-28575"/>
            <a:ext cx="9144000" cy="6886575"/>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effectLst>
                <a:outerShdw blurRad="38100" dist="38100" dir="2700000" algn="tl">
                  <a:srgbClr val="000000"/>
                </a:outerShdw>
              </a:effectLst>
            </a:endParaRPr>
          </a:p>
        </p:txBody>
      </p:sp>
      <p:sp>
        <p:nvSpPr>
          <p:cNvPr id="396294" name="Text Box 6"/>
          <p:cNvSpPr txBox="1">
            <a:spLocks noChangeArrowheads="1"/>
          </p:cNvSpPr>
          <p:nvPr/>
        </p:nvSpPr>
        <p:spPr bwMode="auto">
          <a:xfrm rot="16200000">
            <a:off x="-1041406" y="2297672"/>
            <a:ext cx="388869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2800" b="1" dirty="0" smtClean="0">
                <a:effectLst>
                  <a:outerShdw blurRad="38100" dist="38100" dir="2700000" algn="tl">
                    <a:srgbClr val="000000"/>
                  </a:outerShdw>
                </a:effectLst>
              </a:rPr>
              <a:t>Average Spread Rate/</a:t>
            </a:r>
          </a:p>
          <a:p>
            <a:pPr eaLnBrk="0" hangingPunct="0">
              <a:spcBef>
                <a:spcPct val="0"/>
              </a:spcBef>
            </a:pPr>
            <a:r>
              <a:rPr lang="en-US" sz="2800" b="1" dirty="0" smtClean="0">
                <a:effectLst>
                  <a:outerShdw blurRad="38100" dist="38100" dir="2700000" algn="tl">
                    <a:srgbClr val="000000"/>
                  </a:outerShdw>
                </a:effectLst>
              </a:rPr>
              <a:t>Fire Size/</a:t>
            </a:r>
          </a:p>
          <a:p>
            <a:pPr eaLnBrk="0" hangingPunct="0">
              <a:spcBef>
                <a:spcPct val="0"/>
              </a:spcBef>
            </a:pPr>
            <a:r>
              <a:rPr lang="en-US" sz="2800" b="1" dirty="0" smtClean="0">
                <a:effectLst>
                  <a:outerShdw blurRad="38100" dist="38100" dir="2700000" algn="tl">
                    <a:srgbClr val="000000"/>
                  </a:outerShdw>
                </a:effectLst>
              </a:rPr>
              <a:t>Probability</a:t>
            </a:r>
            <a:endParaRPr lang="en-US" sz="2800" b="1" dirty="0">
              <a:effectLst>
                <a:outerShdw blurRad="38100" dist="38100" dir="2700000" algn="tl">
                  <a:srgbClr val="000000"/>
                </a:outerShdw>
              </a:effectLst>
            </a:endParaRPr>
          </a:p>
        </p:txBody>
      </p:sp>
      <p:sp>
        <p:nvSpPr>
          <p:cNvPr id="396295" name="Line 7"/>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6" name="Line 8"/>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7" name="Line 9"/>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8" name="Line 10"/>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9" name="Line 11"/>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00" name="Line 12"/>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01" name="Rectangle 13"/>
          <p:cNvSpPr>
            <a:spLocks noChangeArrowheads="1"/>
          </p:cNvSpPr>
          <p:nvPr/>
        </p:nvSpPr>
        <p:spPr bwMode="auto">
          <a:xfrm>
            <a:off x="1808163" y="4557713"/>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a:t>
            </a:r>
            <a:endParaRPr lang="en-US" sz="3600" b="1">
              <a:effectLst>
                <a:outerShdw blurRad="38100" dist="38100" dir="2700000" algn="tl">
                  <a:srgbClr val="000000"/>
                </a:outerShdw>
              </a:effectLst>
              <a:latin typeface="Times New Roman" pitchFamily="18" charset="0"/>
            </a:endParaRPr>
          </a:p>
        </p:txBody>
      </p:sp>
      <p:sp>
        <p:nvSpPr>
          <p:cNvPr id="396302" name="Rectangle 14"/>
          <p:cNvSpPr>
            <a:spLocks noChangeArrowheads="1"/>
          </p:cNvSpPr>
          <p:nvPr/>
        </p:nvSpPr>
        <p:spPr bwMode="auto">
          <a:xfrm>
            <a:off x="1595438" y="4170363"/>
            <a:ext cx="3016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0.1</a:t>
            </a:r>
            <a:endParaRPr lang="en-US" sz="3600" b="1">
              <a:effectLst>
                <a:outerShdw blurRad="38100" dist="38100" dir="2700000" algn="tl">
                  <a:srgbClr val="000000"/>
                </a:outerShdw>
              </a:effectLst>
              <a:latin typeface="Times New Roman" pitchFamily="18" charset="0"/>
            </a:endParaRPr>
          </a:p>
        </p:txBody>
      </p:sp>
      <p:sp>
        <p:nvSpPr>
          <p:cNvPr id="396303" name="Rectangle 15"/>
          <p:cNvSpPr>
            <a:spLocks noChangeArrowheads="1"/>
          </p:cNvSpPr>
          <p:nvPr/>
        </p:nvSpPr>
        <p:spPr bwMode="auto">
          <a:xfrm>
            <a:off x="1595438" y="3803650"/>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0.2</a:t>
            </a:r>
            <a:endParaRPr lang="en-US" sz="3600" b="1">
              <a:effectLst>
                <a:outerShdw blurRad="38100" dist="38100" dir="2700000" algn="tl">
                  <a:srgbClr val="000000"/>
                </a:outerShdw>
              </a:effectLst>
              <a:latin typeface="Times New Roman" pitchFamily="18" charset="0"/>
            </a:endParaRPr>
          </a:p>
        </p:txBody>
      </p:sp>
      <p:sp>
        <p:nvSpPr>
          <p:cNvPr id="396304" name="Rectangle 16"/>
          <p:cNvSpPr>
            <a:spLocks noChangeArrowheads="1"/>
          </p:cNvSpPr>
          <p:nvPr/>
        </p:nvSpPr>
        <p:spPr bwMode="auto">
          <a:xfrm>
            <a:off x="1595438" y="3416300"/>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0.3</a:t>
            </a:r>
            <a:endParaRPr lang="en-US" sz="3600" b="1">
              <a:effectLst>
                <a:outerShdw blurRad="38100" dist="38100" dir="2700000" algn="tl">
                  <a:srgbClr val="000000"/>
                </a:outerShdw>
              </a:effectLst>
              <a:latin typeface="Times New Roman" pitchFamily="18" charset="0"/>
            </a:endParaRPr>
          </a:p>
        </p:txBody>
      </p:sp>
      <p:sp>
        <p:nvSpPr>
          <p:cNvPr id="396305" name="Rectangle 17"/>
          <p:cNvSpPr>
            <a:spLocks noChangeArrowheads="1"/>
          </p:cNvSpPr>
          <p:nvPr/>
        </p:nvSpPr>
        <p:spPr bwMode="auto">
          <a:xfrm>
            <a:off x="1595438" y="30511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0.4</a:t>
            </a:r>
            <a:endParaRPr lang="en-US" sz="3600" b="1">
              <a:effectLst>
                <a:outerShdw blurRad="38100" dist="38100" dir="2700000" algn="tl">
                  <a:srgbClr val="000000"/>
                </a:outerShdw>
              </a:effectLst>
              <a:latin typeface="Times New Roman" pitchFamily="18" charset="0"/>
            </a:endParaRPr>
          </a:p>
        </p:txBody>
      </p:sp>
      <p:sp>
        <p:nvSpPr>
          <p:cNvPr id="396306" name="Rectangle 18"/>
          <p:cNvSpPr>
            <a:spLocks noChangeArrowheads="1"/>
          </p:cNvSpPr>
          <p:nvPr/>
        </p:nvSpPr>
        <p:spPr bwMode="auto">
          <a:xfrm>
            <a:off x="1595438" y="266382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0.5</a:t>
            </a:r>
            <a:endParaRPr lang="en-US" sz="3600" b="1">
              <a:effectLst>
                <a:outerShdw blurRad="38100" dist="38100" dir="2700000" algn="tl">
                  <a:srgbClr val="000000"/>
                </a:outerShdw>
              </a:effectLst>
              <a:latin typeface="Times New Roman" pitchFamily="18" charset="0"/>
            </a:endParaRPr>
          </a:p>
        </p:txBody>
      </p:sp>
      <p:sp>
        <p:nvSpPr>
          <p:cNvPr id="396307" name="Rectangle 19"/>
          <p:cNvSpPr>
            <a:spLocks noChangeArrowheads="1"/>
          </p:cNvSpPr>
          <p:nvPr/>
        </p:nvSpPr>
        <p:spPr bwMode="auto">
          <a:xfrm>
            <a:off x="1595438" y="22764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0.6</a:t>
            </a:r>
            <a:endParaRPr lang="en-US" sz="3600" b="1">
              <a:effectLst>
                <a:outerShdw blurRad="38100" dist="38100" dir="2700000" algn="tl">
                  <a:srgbClr val="000000"/>
                </a:outerShdw>
              </a:effectLst>
              <a:latin typeface="Times New Roman" pitchFamily="18" charset="0"/>
            </a:endParaRPr>
          </a:p>
        </p:txBody>
      </p:sp>
      <p:sp>
        <p:nvSpPr>
          <p:cNvPr id="396308" name="Rectangle 20"/>
          <p:cNvSpPr>
            <a:spLocks noChangeArrowheads="1"/>
          </p:cNvSpPr>
          <p:nvPr/>
        </p:nvSpPr>
        <p:spPr bwMode="auto">
          <a:xfrm>
            <a:off x="1595438" y="190817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0.7</a:t>
            </a:r>
            <a:endParaRPr lang="en-US" sz="3600" b="1">
              <a:effectLst>
                <a:outerShdw blurRad="38100" dist="38100" dir="2700000" algn="tl">
                  <a:srgbClr val="000000"/>
                </a:outerShdw>
              </a:effectLst>
              <a:latin typeface="Times New Roman" pitchFamily="18" charset="0"/>
            </a:endParaRPr>
          </a:p>
        </p:txBody>
      </p:sp>
      <p:sp>
        <p:nvSpPr>
          <p:cNvPr id="396309" name="Rectangle 21"/>
          <p:cNvSpPr>
            <a:spLocks noChangeArrowheads="1"/>
          </p:cNvSpPr>
          <p:nvPr/>
        </p:nvSpPr>
        <p:spPr bwMode="auto">
          <a:xfrm>
            <a:off x="1595438" y="1520825"/>
            <a:ext cx="30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0.8</a:t>
            </a:r>
            <a:endParaRPr lang="en-US" sz="3600" b="1">
              <a:effectLst>
                <a:outerShdw blurRad="38100" dist="38100" dir="2700000" algn="tl">
                  <a:srgbClr val="000000"/>
                </a:outerShdw>
              </a:effectLst>
              <a:latin typeface="Times New Roman" pitchFamily="18" charset="0"/>
            </a:endParaRPr>
          </a:p>
        </p:txBody>
      </p:sp>
      <p:sp>
        <p:nvSpPr>
          <p:cNvPr id="396310" name="Rectangle 22"/>
          <p:cNvSpPr>
            <a:spLocks noChangeArrowheads="1"/>
          </p:cNvSpPr>
          <p:nvPr/>
        </p:nvSpPr>
        <p:spPr bwMode="auto">
          <a:xfrm>
            <a:off x="1595438" y="1154113"/>
            <a:ext cx="3016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0.9</a:t>
            </a:r>
            <a:endParaRPr lang="en-US" sz="3600" b="1">
              <a:effectLst>
                <a:outerShdw blurRad="38100" dist="38100" dir="2700000" algn="tl">
                  <a:srgbClr val="000000"/>
                </a:outerShdw>
              </a:effectLst>
              <a:latin typeface="Times New Roman" pitchFamily="18" charset="0"/>
            </a:endParaRPr>
          </a:p>
        </p:txBody>
      </p:sp>
      <p:sp>
        <p:nvSpPr>
          <p:cNvPr id="396311" name="Rectangle 23"/>
          <p:cNvSpPr>
            <a:spLocks noChangeArrowheads="1"/>
          </p:cNvSpPr>
          <p:nvPr/>
        </p:nvSpPr>
        <p:spPr bwMode="auto">
          <a:xfrm>
            <a:off x="1808163" y="766763"/>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1</a:t>
            </a:r>
            <a:endParaRPr lang="en-US" sz="3600" b="1">
              <a:effectLst>
                <a:outerShdw blurRad="38100" dist="38100" dir="2700000" algn="tl">
                  <a:srgbClr val="000000"/>
                </a:outerShdw>
              </a:effectLst>
              <a:latin typeface="Times New Roman" pitchFamily="18" charset="0"/>
            </a:endParaRPr>
          </a:p>
        </p:txBody>
      </p:sp>
      <p:grpSp>
        <p:nvGrpSpPr>
          <p:cNvPr id="396312" name="Group 24"/>
          <p:cNvGrpSpPr>
            <a:grpSpLocks/>
          </p:cNvGrpSpPr>
          <p:nvPr/>
        </p:nvGrpSpPr>
        <p:grpSpPr bwMode="auto">
          <a:xfrm>
            <a:off x="2058988" y="4856163"/>
            <a:ext cx="5427662" cy="258762"/>
            <a:chOff x="1297" y="3059"/>
            <a:chExt cx="3419" cy="163"/>
          </a:xfrm>
        </p:grpSpPr>
        <p:sp>
          <p:nvSpPr>
            <p:cNvPr id="396313" name="Rectangle 25"/>
            <p:cNvSpPr>
              <a:spLocks noChangeArrowheads="1"/>
            </p:cNvSpPr>
            <p:nvPr/>
          </p:nvSpPr>
          <p:spPr bwMode="auto">
            <a:xfrm>
              <a:off x="1297" y="3059"/>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a:t>
              </a:r>
              <a:endParaRPr lang="en-US" sz="3600" b="1">
                <a:effectLst>
                  <a:outerShdw blurRad="38100" dist="38100" dir="2700000" algn="tl">
                    <a:srgbClr val="000000"/>
                  </a:outerShdw>
                </a:effectLst>
                <a:latin typeface="Times New Roman" pitchFamily="18" charset="0"/>
              </a:endParaRPr>
            </a:p>
          </p:txBody>
        </p:sp>
        <p:sp>
          <p:nvSpPr>
            <p:cNvPr id="396314" name="Rectangle 26"/>
            <p:cNvSpPr>
              <a:spLocks noChangeArrowheads="1"/>
            </p:cNvSpPr>
            <p:nvPr/>
          </p:nvSpPr>
          <p:spPr bwMode="auto">
            <a:xfrm>
              <a:off x="1902"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0.2</a:t>
              </a:r>
              <a:endParaRPr lang="en-US" sz="3600" b="1">
                <a:effectLst>
                  <a:outerShdw blurRad="38100" dist="38100" dir="2700000" algn="tl">
                    <a:srgbClr val="000000"/>
                  </a:outerShdw>
                </a:effectLst>
                <a:latin typeface="Times New Roman" pitchFamily="18" charset="0"/>
              </a:endParaRPr>
            </a:p>
          </p:txBody>
        </p:sp>
        <p:sp>
          <p:nvSpPr>
            <p:cNvPr id="396315" name="Rectangle 27"/>
            <p:cNvSpPr>
              <a:spLocks noChangeArrowheads="1"/>
            </p:cNvSpPr>
            <p:nvPr/>
          </p:nvSpPr>
          <p:spPr bwMode="auto">
            <a:xfrm>
              <a:off x="2564"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0.4</a:t>
              </a:r>
              <a:endParaRPr lang="en-US" sz="3600" b="1">
                <a:effectLst>
                  <a:outerShdw blurRad="38100" dist="38100" dir="2700000" algn="tl">
                    <a:srgbClr val="000000"/>
                  </a:outerShdw>
                </a:effectLst>
                <a:latin typeface="Times New Roman" pitchFamily="18" charset="0"/>
              </a:endParaRPr>
            </a:p>
          </p:txBody>
        </p:sp>
        <p:sp>
          <p:nvSpPr>
            <p:cNvPr id="396316" name="Rectangle 28"/>
            <p:cNvSpPr>
              <a:spLocks noChangeArrowheads="1"/>
            </p:cNvSpPr>
            <p:nvPr/>
          </p:nvSpPr>
          <p:spPr bwMode="auto">
            <a:xfrm>
              <a:off x="3239"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0.6</a:t>
              </a:r>
              <a:endParaRPr lang="en-US" sz="3600" b="1">
                <a:effectLst>
                  <a:outerShdw blurRad="38100" dist="38100" dir="2700000" algn="tl">
                    <a:srgbClr val="000000"/>
                  </a:outerShdw>
                </a:effectLst>
                <a:latin typeface="Times New Roman" pitchFamily="18" charset="0"/>
              </a:endParaRPr>
            </a:p>
          </p:txBody>
        </p:sp>
        <p:sp>
          <p:nvSpPr>
            <p:cNvPr id="396317" name="Rectangle 29"/>
            <p:cNvSpPr>
              <a:spLocks noChangeArrowheads="1"/>
            </p:cNvSpPr>
            <p:nvPr/>
          </p:nvSpPr>
          <p:spPr bwMode="auto">
            <a:xfrm>
              <a:off x="3901" y="3059"/>
              <a:ext cx="19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0.8</a:t>
              </a:r>
              <a:endParaRPr lang="en-US" sz="3600" b="1">
                <a:effectLst>
                  <a:outerShdw blurRad="38100" dist="38100" dir="2700000" algn="tl">
                    <a:srgbClr val="000000"/>
                  </a:outerShdw>
                </a:effectLst>
                <a:latin typeface="Times New Roman" pitchFamily="18" charset="0"/>
              </a:endParaRPr>
            </a:p>
          </p:txBody>
        </p:sp>
        <p:sp>
          <p:nvSpPr>
            <p:cNvPr id="396318" name="Rectangle 30"/>
            <p:cNvSpPr>
              <a:spLocks noChangeArrowheads="1"/>
            </p:cNvSpPr>
            <p:nvPr/>
          </p:nvSpPr>
          <p:spPr bwMode="auto">
            <a:xfrm>
              <a:off x="4640" y="3059"/>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en-US" sz="1700" b="1">
                  <a:effectLst>
                    <a:outerShdw blurRad="38100" dist="38100" dir="2700000" algn="tl">
                      <a:srgbClr val="000000"/>
                    </a:outerShdw>
                  </a:effectLst>
                </a:rPr>
                <a:t>1</a:t>
              </a:r>
              <a:endParaRPr lang="en-US" sz="3600" b="1">
                <a:effectLst>
                  <a:outerShdw blurRad="38100" dist="38100" dir="2700000" algn="tl">
                    <a:srgbClr val="000000"/>
                  </a:outerShdw>
                </a:effectLst>
                <a:latin typeface="Times New Roman" pitchFamily="18" charset="0"/>
              </a:endParaRPr>
            </a:p>
          </p:txBody>
        </p:sp>
      </p:grpSp>
      <p:sp>
        <p:nvSpPr>
          <p:cNvPr id="396319" name="Text Box 31"/>
          <p:cNvSpPr txBox="1">
            <a:spLocks noChangeArrowheads="1"/>
          </p:cNvSpPr>
          <p:nvPr/>
        </p:nvSpPr>
        <p:spPr bwMode="auto">
          <a:xfrm>
            <a:off x="7439025" y="3651250"/>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2000">
                <a:effectLst>
                  <a:outerShdw blurRad="38100" dist="38100" dir="2700000" algn="tl">
                    <a:srgbClr val="000000"/>
                  </a:outerShdw>
                </a:effectLst>
              </a:rPr>
              <a:t>0.2</a:t>
            </a:r>
          </a:p>
        </p:txBody>
      </p:sp>
      <p:sp>
        <p:nvSpPr>
          <p:cNvPr id="396320" name="Rectangle 32"/>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b="1">
              <a:solidFill>
                <a:schemeClr val="bg2"/>
              </a:solidFill>
              <a:effectLst/>
              <a:latin typeface="Times New Roman" pitchFamily="18" charset="0"/>
            </a:endParaRPr>
          </a:p>
          <a:p>
            <a:pPr eaLnBrk="0" hangingPunct="0">
              <a:spcBef>
                <a:spcPct val="0"/>
              </a:spcBef>
            </a:pPr>
            <a:endParaRPr lang="en-US">
              <a:solidFill>
                <a:schemeClr val="bg2"/>
              </a:solidFill>
              <a:effectLst/>
              <a:latin typeface="Times New Roman" pitchFamily="18" charset="0"/>
            </a:endParaRPr>
          </a:p>
        </p:txBody>
      </p:sp>
      <p:sp>
        <p:nvSpPr>
          <p:cNvPr id="396321" name="Line 33"/>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2" name="Line 34"/>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3" name="Line 35"/>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4" name="Line 36"/>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5" name="Line 37"/>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6" name="Line 38"/>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7" name="Line 39"/>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8" name="Line 40"/>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29" name="Line 41"/>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0" name="Line 42"/>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1" name="Rectangle 43"/>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332" name="Line 44"/>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3" name="Line 45"/>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4" name="Line 46"/>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5" name="Line 47"/>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6" name="Line 48"/>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7" name="Line 49"/>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8" name="Line 50"/>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39" name="Line 51"/>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0" name="Line 52"/>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1" name="Line 53"/>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2" name="Line 54"/>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3" name="Line 55"/>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4" name="Line 56"/>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5" name="Line 57"/>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6" name="Line 58"/>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7" name="Line 59"/>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48" name="Freeform 60"/>
          <p:cNvSpPr>
            <a:spLocks/>
          </p:cNvSpPr>
          <p:nvPr/>
        </p:nvSpPr>
        <p:spPr bwMode="auto">
          <a:xfrm>
            <a:off x="2074863" y="868363"/>
            <a:ext cx="107950" cy="123825"/>
          </a:xfrm>
          <a:custGeom>
            <a:avLst/>
            <a:gdLst>
              <a:gd name="T0" fmla="*/ 18 w 36"/>
              <a:gd name="T1" fmla="*/ 0 h 36"/>
              <a:gd name="T2" fmla="*/ 36 w 36"/>
              <a:gd name="T3" fmla="*/ 18 h 36"/>
              <a:gd name="T4" fmla="*/ 18 w 36"/>
              <a:gd name="T5" fmla="*/ 36 h 36"/>
              <a:gd name="T6" fmla="*/ 0 w 36"/>
              <a:gd name="T7" fmla="*/ 18 h 36"/>
              <a:gd name="T8" fmla="*/ 18 w 36"/>
              <a:gd name="T9" fmla="*/ 0 h 36"/>
            </a:gdLst>
            <a:ahLst/>
            <a:cxnLst>
              <a:cxn ang="0">
                <a:pos x="T0" y="T1"/>
              </a:cxn>
              <a:cxn ang="0">
                <a:pos x="T2" y="T3"/>
              </a:cxn>
              <a:cxn ang="0">
                <a:pos x="T4" y="T5"/>
              </a:cxn>
              <a:cxn ang="0">
                <a:pos x="T6" y="T7"/>
              </a:cxn>
              <a:cxn ang="0">
                <a:pos x="T8" y="T9"/>
              </a:cxn>
            </a:cxnLst>
            <a:rect l="0" t="0" r="r" b="b"/>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396349" name="Freeform 61"/>
          <p:cNvSpPr>
            <a:spLocks/>
          </p:cNvSpPr>
          <p:nvPr/>
        </p:nvSpPr>
        <p:spPr bwMode="auto">
          <a:xfrm>
            <a:off x="7385050" y="3906838"/>
            <a:ext cx="106363" cy="120650"/>
          </a:xfrm>
          <a:custGeom>
            <a:avLst/>
            <a:gdLst>
              <a:gd name="T0" fmla="*/ 18 w 36"/>
              <a:gd name="T1" fmla="*/ 0 h 36"/>
              <a:gd name="T2" fmla="*/ 36 w 36"/>
              <a:gd name="T3" fmla="*/ 36 h 36"/>
              <a:gd name="T4" fmla="*/ 0 w 36"/>
              <a:gd name="T5" fmla="*/ 36 h 36"/>
              <a:gd name="T6" fmla="*/ 18 w 36"/>
              <a:gd name="T7" fmla="*/ 0 h 36"/>
            </a:gdLst>
            <a:ahLst/>
            <a:cxnLst>
              <a:cxn ang="0">
                <a:pos x="T0" y="T1"/>
              </a:cxn>
              <a:cxn ang="0">
                <a:pos x="T2" y="T3"/>
              </a:cxn>
              <a:cxn ang="0">
                <a:pos x="T4" y="T5"/>
              </a:cxn>
              <a:cxn ang="0">
                <a:pos x="T6" y="T7"/>
              </a:cxn>
            </a:cxnLst>
            <a:rect l="0" t="0" r="r" b="b"/>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endParaRPr lang="en-US"/>
          </a:p>
        </p:txBody>
      </p:sp>
      <p:sp>
        <p:nvSpPr>
          <p:cNvPr id="396350" name="Line 62"/>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51" name="Freeform 63"/>
          <p:cNvSpPr>
            <a:spLocks/>
          </p:cNvSpPr>
          <p:nvPr/>
        </p:nvSpPr>
        <p:spPr bwMode="auto">
          <a:xfrm>
            <a:off x="2135188" y="938213"/>
            <a:ext cx="5267325" cy="2965450"/>
          </a:xfrm>
          <a:custGeom>
            <a:avLst/>
            <a:gdLst>
              <a:gd name="T0" fmla="*/ 6 w 3113"/>
              <a:gd name="T1" fmla="*/ 11 h 1516"/>
              <a:gd name="T2" fmla="*/ 160 w 3113"/>
              <a:gd name="T3" fmla="*/ 176 h 1516"/>
              <a:gd name="T4" fmla="*/ 355 w 3113"/>
              <a:gd name="T5" fmla="*/ 348 h 1516"/>
              <a:gd name="T6" fmla="*/ 557 w 3113"/>
              <a:gd name="T7" fmla="*/ 517 h 1516"/>
              <a:gd name="T8" fmla="*/ 770 w 3113"/>
              <a:gd name="T9" fmla="*/ 660 h 1516"/>
              <a:gd name="T10" fmla="*/ 1132 w 3113"/>
              <a:gd name="T11" fmla="*/ 837 h 1516"/>
              <a:gd name="T12" fmla="*/ 1404 w 3113"/>
              <a:gd name="T13" fmla="*/ 952 h 1516"/>
              <a:gd name="T14" fmla="*/ 1819 w 3113"/>
              <a:gd name="T15" fmla="*/ 1100 h 1516"/>
              <a:gd name="T16" fmla="*/ 2245 w 3113"/>
              <a:gd name="T17" fmla="*/ 1190 h 1516"/>
              <a:gd name="T18" fmla="*/ 2838 w 3113"/>
              <a:gd name="T19" fmla="*/ 1301 h 1516"/>
              <a:gd name="T20" fmla="*/ 3110 w 3113"/>
              <a:gd name="T21" fmla="*/ 1334 h 1516"/>
              <a:gd name="T22" fmla="*/ 2859 w 3113"/>
              <a:gd name="T23" fmla="*/ 1502 h 1516"/>
              <a:gd name="T24" fmla="*/ 2168 w 3113"/>
              <a:gd name="T25" fmla="*/ 1420 h 1516"/>
              <a:gd name="T26" fmla="*/ 1587 w 3113"/>
              <a:gd name="T27" fmla="*/ 1293 h 1516"/>
              <a:gd name="T28" fmla="*/ 1203 w 3113"/>
              <a:gd name="T29" fmla="*/ 1161 h 1516"/>
              <a:gd name="T30" fmla="*/ 924 w 3113"/>
              <a:gd name="T31" fmla="*/ 1046 h 1516"/>
              <a:gd name="T32" fmla="*/ 675 w 3113"/>
              <a:gd name="T33" fmla="*/ 886 h 1516"/>
              <a:gd name="T34" fmla="*/ 397 w 3113"/>
              <a:gd name="T35" fmla="*/ 636 h 1516"/>
              <a:gd name="T36" fmla="*/ 237 w 3113"/>
              <a:gd name="T37" fmla="*/ 426 h 1516"/>
              <a:gd name="T38" fmla="*/ 124 w 3113"/>
              <a:gd name="T39" fmla="*/ 246 h 1516"/>
              <a:gd name="T40" fmla="*/ 6 w 3113"/>
              <a:gd name="T41" fmla="*/ 11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13" h="1516">
                <a:moveTo>
                  <a:pt x="6" y="11"/>
                </a:moveTo>
                <a:cubicBezTo>
                  <a:pt x="12" y="0"/>
                  <a:pt x="102" y="120"/>
                  <a:pt x="160" y="176"/>
                </a:cubicBezTo>
                <a:cubicBezTo>
                  <a:pt x="218" y="232"/>
                  <a:pt x="289" y="292"/>
                  <a:pt x="355" y="348"/>
                </a:cubicBezTo>
                <a:cubicBezTo>
                  <a:pt x="422" y="405"/>
                  <a:pt x="488" y="465"/>
                  <a:pt x="557" y="517"/>
                </a:cubicBezTo>
                <a:cubicBezTo>
                  <a:pt x="626" y="568"/>
                  <a:pt x="674" y="607"/>
                  <a:pt x="770" y="660"/>
                </a:cubicBezTo>
                <a:cubicBezTo>
                  <a:pt x="866" y="714"/>
                  <a:pt x="1026" y="788"/>
                  <a:pt x="1132" y="837"/>
                </a:cubicBezTo>
                <a:cubicBezTo>
                  <a:pt x="1237" y="885"/>
                  <a:pt x="1289" y="908"/>
                  <a:pt x="1404" y="952"/>
                </a:cubicBezTo>
                <a:cubicBezTo>
                  <a:pt x="1519" y="995"/>
                  <a:pt x="1679" y="1060"/>
                  <a:pt x="1819" y="1100"/>
                </a:cubicBezTo>
                <a:cubicBezTo>
                  <a:pt x="1959" y="1139"/>
                  <a:pt x="2076" y="1156"/>
                  <a:pt x="2245" y="1190"/>
                </a:cubicBezTo>
                <a:cubicBezTo>
                  <a:pt x="2415" y="1224"/>
                  <a:pt x="2693" y="1277"/>
                  <a:pt x="2838" y="1301"/>
                </a:cubicBezTo>
                <a:cubicBezTo>
                  <a:pt x="2982" y="1325"/>
                  <a:pt x="3107" y="1301"/>
                  <a:pt x="3110" y="1334"/>
                </a:cubicBezTo>
                <a:cubicBezTo>
                  <a:pt x="3113" y="1367"/>
                  <a:pt x="3016" y="1488"/>
                  <a:pt x="2859" y="1502"/>
                </a:cubicBezTo>
                <a:cubicBezTo>
                  <a:pt x="2702" y="1516"/>
                  <a:pt x="2380" y="1455"/>
                  <a:pt x="2168" y="1420"/>
                </a:cubicBezTo>
                <a:cubicBezTo>
                  <a:pt x="1956" y="1385"/>
                  <a:pt x="1748" y="1336"/>
                  <a:pt x="1587" y="1293"/>
                </a:cubicBezTo>
                <a:cubicBezTo>
                  <a:pt x="1426" y="1250"/>
                  <a:pt x="1313" y="1202"/>
                  <a:pt x="1203" y="1161"/>
                </a:cubicBezTo>
                <a:cubicBezTo>
                  <a:pt x="1093" y="1120"/>
                  <a:pt x="1012" y="1092"/>
                  <a:pt x="924" y="1046"/>
                </a:cubicBezTo>
                <a:cubicBezTo>
                  <a:pt x="837" y="1000"/>
                  <a:pt x="763" y="954"/>
                  <a:pt x="675" y="886"/>
                </a:cubicBezTo>
                <a:cubicBezTo>
                  <a:pt x="588" y="818"/>
                  <a:pt x="470" y="712"/>
                  <a:pt x="397" y="636"/>
                </a:cubicBezTo>
                <a:cubicBezTo>
                  <a:pt x="323" y="559"/>
                  <a:pt x="282" y="491"/>
                  <a:pt x="237" y="426"/>
                </a:cubicBezTo>
                <a:cubicBezTo>
                  <a:pt x="192" y="361"/>
                  <a:pt x="164" y="314"/>
                  <a:pt x="124" y="246"/>
                </a:cubicBezTo>
                <a:cubicBezTo>
                  <a:pt x="85" y="177"/>
                  <a:pt x="0" y="23"/>
                  <a:pt x="6" y="11"/>
                </a:cubicBezTo>
                <a:close/>
              </a:path>
            </a:pathLst>
          </a:cu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6352" name="Text Box 64"/>
          <p:cNvSpPr txBox="1">
            <a:spLocks noChangeArrowheads="1"/>
          </p:cNvSpPr>
          <p:nvPr/>
        </p:nvSpPr>
        <p:spPr bwMode="auto">
          <a:xfrm rot="1593509">
            <a:off x="2924175" y="2333625"/>
            <a:ext cx="148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b="1">
                <a:solidFill>
                  <a:schemeClr val="bg1"/>
                </a:solidFill>
                <a:effectLst/>
              </a:rPr>
              <a:t>Strategic</a:t>
            </a:r>
            <a:endParaRPr lang="en-US" b="1">
              <a:solidFill>
                <a:schemeClr val="bg1"/>
              </a:solidFill>
              <a:effectLst/>
              <a:latin typeface="Times New Roman" pitchFamily="18" charset="0"/>
            </a:endParaRPr>
          </a:p>
        </p:txBody>
      </p:sp>
      <p:grpSp>
        <p:nvGrpSpPr>
          <p:cNvPr id="396353" name="Group 65"/>
          <p:cNvGrpSpPr>
            <a:grpSpLocks/>
          </p:cNvGrpSpPr>
          <p:nvPr/>
        </p:nvGrpSpPr>
        <p:grpSpPr bwMode="auto">
          <a:xfrm>
            <a:off x="2141538" y="971550"/>
            <a:ext cx="5284787" cy="3022600"/>
            <a:chOff x="1349" y="612"/>
            <a:chExt cx="3329" cy="1904"/>
          </a:xfrm>
        </p:grpSpPr>
        <p:sp>
          <p:nvSpPr>
            <p:cNvPr id="396354" name="Freeform 66"/>
            <p:cNvSpPr>
              <a:spLocks/>
            </p:cNvSpPr>
            <p:nvPr/>
          </p:nvSpPr>
          <p:spPr bwMode="auto">
            <a:xfrm>
              <a:off x="1349" y="612"/>
              <a:ext cx="3329" cy="1904"/>
            </a:xfrm>
            <a:custGeom>
              <a:avLst/>
              <a:gdLst>
                <a:gd name="T0" fmla="*/ 0 w 3123"/>
                <a:gd name="T1" fmla="*/ 0 h 1546"/>
                <a:gd name="T2" fmla="*/ 116 w 3123"/>
                <a:gd name="T3" fmla="*/ 281 h 1546"/>
                <a:gd name="T4" fmla="*/ 255 w 3123"/>
                <a:gd name="T5" fmla="*/ 503 h 1546"/>
                <a:gd name="T6" fmla="*/ 514 w 3123"/>
                <a:gd name="T7" fmla="*/ 773 h 1546"/>
                <a:gd name="T8" fmla="*/ 737 w 3123"/>
                <a:gd name="T9" fmla="*/ 948 h 1546"/>
                <a:gd name="T10" fmla="*/ 964 w 3123"/>
                <a:gd name="T11" fmla="*/ 1063 h 1546"/>
                <a:gd name="T12" fmla="*/ 1364 w 3123"/>
                <a:gd name="T13" fmla="*/ 1239 h 1546"/>
                <a:gd name="T14" fmla="*/ 1825 w 3123"/>
                <a:gd name="T15" fmla="*/ 1371 h 1546"/>
                <a:gd name="T16" fmla="*/ 2249 w 3123"/>
                <a:gd name="T17" fmla="*/ 1450 h 1546"/>
                <a:gd name="T18" fmla="*/ 2814 w 3123"/>
                <a:gd name="T19" fmla="*/ 1520 h 1546"/>
                <a:gd name="T20" fmla="*/ 3123 w 3123"/>
                <a:gd name="T21" fmla="*/ 1546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3" h="1546">
                  <a:moveTo>
                    <a:pt x="0" y="0"/>
                  </a:moveTo>
                  <a:cubicBezTo>
                    <a:pt x="35" y="99"/>
                    <a:pt x="74" y="197"/>
                    <a:pt x="116" y="281"/>
                  </a:cubicBezTo>
                  <a:cubicBezTo>
                    <a:pt x="158" y="365"/>
                    <a:pt x="189" y="421"/>
                    <a:pt x="255" y="503"/>
                  </a:cubicBezTo>
                  <a:cubicBezTo>
                    <a:pt x="321" y="585"/>
                    <a:pt x="434" y="699"/>
                    <a:pt x="514" y="773"/>
                  </a:cubicBezTo>
                  <a:cubicBezTo>
                    <a:pt x="594" y="847"/>
                    <a:pt x="662" y="900"/>
                    <a:pt x="737" y="948"/>
                  </a:cubicBezTo>
                  <a:cubicBezTo>
                    <a:pt x="812" y="996"/>
                    <a:pt x="860" y="1015"/>
                    <a:pt x="964" y="1063"/>
                  </a:cubicBezTo>
                  <a:cubicBezTo>
                    <a:pt x="1068" y="1111"/>
                    <a:pt x="1220" y="1188"/>
                    <a:pt x="1364" y="1239"/>
                  </a:cubicBezTo>
                  <a:cubicBezTo>
                    <a:pt x="1508" y="1290"/>
                    <a:pt x="1678" y="1336"/>
                    <a:pt x="1825" y="1371"/>
                  </a:cubicBezTo>
                  <a:cubicBezTo>
                    <a:pt x="1972" y="1406"/>
                    <a:pt x="2084" y="1425"/>
                    <a:pt x="2249" y="1450"/>
                  </a:cubicBezTo>
                  <a:cubicBezTo>
                    <a:pt x="2413" y="1475"/>
                    <a:pt x="2669" y="1503"/>
                    <a:pt x="2814" y="1520"/>
                  </a:cubicBezTo>
                  <a:cubicBezTo>
                    <a:pt x="2960" y="1536"/>
                    <a:pt x="3041" y="1541"/>
                    <a:pt x="3123" y="1546"/>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6355" name="Text Box 67"/>
            <p:cNvSpPr txBox="1">
              <a:spLocks noChangeArrowheads="1"/>
            </p:cNvSpPr>
            <p:nvPr/>
          </p:nvSpPr>
          <p:spPr bwMode="auto">
            <a:xfrm rot="1622904">
              <a:off x="1710" y="1989"/>
              <a:ext cx="13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b="1">
                  <a:solidFill>
                    <a:schemeClr val="bg1"/>
                  </a:solidFill>
                  <a:effectLst/>
                </a:rPr>
                <a:t>Parallel Strips</a:t>
              </a:r>
              <a:endParaRPr lang="en-US" b="1">
                <a:solidFill>
                  <a:schemeClr val="bg1"/>
                </a:solidFill>
                <a:effectLst/>
                <a:latin typeface="Times New Roman" pitchFamily="18" charset="0"/>
              </a:endParaRPr>
            </a:p>
          </p:txBody>
        </p:sp>
      </p:grpSp>
      <p:sp>
        <p:nvSpPr>
          <p:cNvPr id="396356" name="Text Box 68"/>
          <p:cNvSpPr txBox="1">
            <a:spLocks noChangeArrowheads="1"/>
          </p:cNvSpPr>
          <p:nvPr/>
        </p:nvSpPr>
        <p:spPr bwMode="auto">
          <a:xfrm rot="2275361">
            <a:off x="4019550" y="1482725"/>
            <a:ext cx="140335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b="1">
                <a:solidFill>
                  <a:schemeClr val="bg2"/>
                </a:solidFill>
                <a:effectLst/>
              </a:rPr>
              <a:t>Random</a:t>
            </a:r>
            <a:endParaRPr lang="en-US" b="1">
              <a:solidFill>
                <a:schemeClr val="bg2"/>
              </a:solidFill>
              <a:effectLst/>
              <a:latin typeface="Times New Roman" pitchFamily="18" charset="0"/>
            </a:endParaRPr>
          </a:p>
        </p:txBody>
      </p:sp>
      <p:grpSp>
        <p:nvGrpSpPr>
          <p:cNvPr id="396357" name="Group 69"/>
          <p:cNvGrpSpPr>
            <a:grpSpLocks/>
          </p:cNvGrpSpPr>
          <p:nvPr/>
        </p:nvGrpSpPr>
        <p:grpSpPr bwMode="auto">
          <a:xfrm>
            <a:off x="2128838" y="928688"/>
            <a:ext cx="5308600" cy="3038475"/>
            <a:chOff x="1341" y="585"/>
            <a:chExt cx="3344" cy="1914"/>
          </a:xfrm>
        </p:grpSpPr>
        <p:sp>
          <p:nvSpPr>
            <p:cNvPr id="396358" name="Line 70"/>
            <p:cNvSpPr>
              <a:spLocks noChangeShapeType="1"/>
            </p:cNvSpPr>
            <p:nvPr/>
          </p:nvSpPr>
          <p:spPr bwMode="auto">
            <a:xfrm>
              <a:off x="1677" y="611"/>
              <a:ext cx="337" cy="9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59" name="Line 71"/>
            <p:cNvSpPr>
              <a:spLocks noChangeShapeType="1"/>
            </p:cNvSpPr>
            <p:nvPr/>
          </p:nvSpPr>
          <p:spPr bwMode="auto">
            <a:xfrm>
              <a:off x="2014" y="701"/>
              <a:ext cx="325" cy="19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0" name="Line 72"/>
            <p:cNvSpPr>
              <a:spLocks noChangeShapeType="1"/>
            </p:cNvSpPr>
            <p:nvPr/>
          </p:nvSpPr>
          <p:spPr bwMode="auto">
            <a:xfrm>
              <a:off x="2339" y="894"/>
              <a:ext cx="337" cy="257"/>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1" name="Line 73"/>
            <p:cNvSpPr>
              <a:spLocks noChangeShapeType="1"/>
            </p:cNvSpPr>
            <p:nvPr/>
          </p:nvSpPr>
          <p:spPr bwMode="auto">
            <a:xfrm>
              <a:off x="2676" y="1151"/>
              <a:ext cx="338" cy="28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2" name="Line 74"/>
            <p:cNvSpPr>
              <a:spLocks noChangeShapeType="1"/>
            </p:cNvSpPr>
            <p:nvPr/>
          </p:nvSpPr>
          <p:spPr bwMode="auto">
            <a:xfrm>
              <a:off x="3014" y="1434"/>
              <a:ext cx="337" cy="26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3" name="Line 75"/>
            <p:cNvSpPr>
              <a:spLocks noChangeShapeType="1"/>
            </p:cNvSpPr>
            <p:nvPr/>
          </p:nvSpPr>
          <p:spPr bwMode="auto">
            <a:xfrm>
              <a:off x="3351" y="1702"/>
              <a:ext cx="337" cy="24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4" name="Line 76"/>
            <p:cNvSpPr>
              <a:spLocks noChangeShapeType="1"/>
            </p:cNvSpPr>
            <p:nvPr/>
          </p:nvSpPr>
          <p:spPr bwMode="auto">
            <a:xfrm>
              <a:off x="3688" y="1947"/>
              <a:ext cx="325" cy="21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5" name="Line 77"/>
            <p:cNvSpPr>
              <a:spLocks noChangeShapeType="1"/>
            </p:cNvSpPr>
            <p:nvPr/>
          </p:nvSpPr>
          <p:spPr bwMode="auto">
            <a:xfrm>
              <a:off x="4013" y="2165"/>
              <a:ext cx="336" cy="18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6" name="Line 78"/>
            <p:cNvSpPr>
              <a:spLocks noChangeShapeType="1"/>
            </p:cNvSpPr>
            <p:nvPr/>
          </p:nvSpPr>
          <p:spPr bwMode="auto">
            <a:xfrm>
              <a:off x="4349" y="2345"/>
              <a:ext cx="336" cy="15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367" name="Line 79"/>
            <p:cNvSpPr>
              <a:spLocks noChangeShapeType="1"/>
            </p:cNvSpPr>
            <p:nvPr/>
          </p:nvSpPr>
          <p:spPr bwMode="auto">
            <a:xfrm>
              <a:off x="1341" y="585"/>
              <a:ext cx="336" cy="1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6372" name="Text Box 84"/>
          <p:cNvSpPr txBox="1">
            <a:spLocks noChangeArrowheads="1"/>
          </p:cNvSpPr>
          <p:nvPr/>
        </p:nvSpPr>
        <p:spPr bwMode="auto">
          <a:xfrm>
            <a:off x="1982788" y="5102225"/>
            <a:ext cx="53705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spcBef>
                <a:spcPct val="0"/>
              </a:spcBef>
            </a:pPr>
            <a:r>
              <a:rPr lang="en-US" sz="2800" b="1">
                <a:effectLst>
                  <a:outerShdw blurRad="38100" dist="38100" dir="2700000" algn="tl">
                    <a:srgbClr val="000000"/>
                  </a:outerShdw>
                </a:effectLst>
              </a:rPr>
              <a:t>Fraction of Landscape Treated</a:t>
            </a:r>
          </a:p>
        </p:txBody>
      </p:sp>
      <p:sp>
        <p:nvSpPr>
          <p:cNvPr id="396373" name="Text Box 85"/>
          <p:cNvSpPr txBox="1">
            <a:spLocks noChangeArrowheads="1"/>
          </p:cNvSpPr>
          <p:nvPr/>
        </p:nvSpPr>
        <p:spPr bwMode="auto">
          <a:xfrm>
            <a:off x="7437438" y="2275795"/>
            <a:ext cx="1352550" cy="714375"/>
          </a:xfrm>
          <a:prstGeom prst="rect">
            <a:avLst/>
          </a:prstGeom>
          <a:solidFill>
            <a:schemeClr val="folHlink"/>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2000" dirty="0">
                <a:effectLst>
                  <a:outerShdw blurRad="38100" dist="38100" dir="2700000" algn="tl">
                    <a:srgbClr val="000000"/>
                  </a:outerShdw>
                </a:effectLst>
              </a:rPr>
              <a:t>Treatment</a:t>
            </a:r>
          </a:p>
          <a:p>
            <a:pPr>
              <a:spcBef>
                <a:spcPct val="0"/>
              </a:spcBef>
            </a:pPr>
            <a:r>
              <a:rPr lang="en-US" sz="2000" dirty="0">
                <a:effectLst>
                  <a:outerShdw blurRad="38100" dist="38100" dir="2700000" algn="tl">
                    <a:srgbClr val="000000"/>
                  </a:outerShdw>
                </a:effectLst>
              </a:rPr>
              <a:t>ROS</a:t>
            </a:r>
          </a:p>
        </p:txBody>
      </p:sp>
    </p:spTree>
    <p:extLst>
      <p:ext uri="{BB962C8B-B14F-4D97-AF65-F5344CB8AC3E}">
        <p14:creationId xmlns:p14="http://schemas.microsoft.com/office/powerpoint/2010/main" val="4124724019"/>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7618" name="Object 2"/>
          <p:cNvGraphicFramePr>
            <a:graphicFrameLocks noChangeAspect="1"/>
          </p:cNvGraphicFramePr>
          <p:nvPr/>
        </p:nvGraphicFramePr>
        <p:xfrm>
          <a:off x="-330200" y="1481138"/>
          <a:ext cx="9859963" cy="5676900"/>
        </p:xfrm>
        <a:graphic>
          <a:graphicData uri="http://schemas.openxmlformats.org/presentationml/2006/ole">
            <mc:AlternateContent xmlns:mc="http://schemas.openxmlformats.org/markup-compatibility/2006">
              <mc:Choice xmlns:v="urn:schemas-microsoft-com:vml" Requires="v">
                <p:oleObj spid="_x0000_s390159" name="Bitmap Image" r:id="rId3" imgW="10507542" imgH="6047619" progId="Paint.Picture">
                  <p:embed/>
                </p:oleObj>
              </mc:Choice>
              <mc:Fallback>
                <p:oleObj name="Bitmap Image" r:id="rId3" imgW="10507542" imgH="604761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481138"/>
                        <a:ext cx="9859963"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7619" name="Text Box 3"/>
          <p:cNvSpPr txBox="1">
            <a:spLocks noChangeArrowheads="1"/>
          </p:cNvSpPr>
          <p:nvPr/>
        </p:nvSpPr>
        <p:spPr bwMode="auto">
          <a:xfrm>
            <a:off x="1570038" y="471488"/>
            <a:ext cx="6138862" cy="1163637"/>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FFFF00"/>
                </a:solidFill>
                <a:effectLst>
                  <a:outerShdw blurRad="38100" dist="38100" dir="2700000" algn="tl">
                    <a:srgbClr val="000000"/>
                  </a:outerShdw>
                </a:effectLst>
              </a:rPr>
              <a:t>Boundary Waters Canoe Area, </a:t>
            </a:r>
          </a:p>
          <a:p>
            <a:r>
              <a:rPr lang="en-US" sz="3200" b="1">
                <a:solidFill>
                  <a:srgbClr val="FFFF00"/>
                </a:solidFill>
                <a:effectLst>
                  <a:outerShdw blurRad="38100" dist="38100" dir="2700000" algn="tl">
                    <a:srgbClr val="000000"/>
                  </a:outerShdw>
                </a:effectLst>
              </a:rPr>
              <a:t>Superior National Forest, MN</a:t>
            </a:r>
          </a:p>
        </p:txBody>
      </p:sp>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PIM2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3825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0"/>
            <a:ext cx="899477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7864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C:\mfinney2\FuelTrt\Gils Disk Lines\cd\Skull Valley Disk Line Pics\DCP_06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44" y="-504371"/>
            <a:ext cx="9816495" cy="7362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6581" y="323165"/>
            <a:ext cx="5083443" cy="646331"/>
          </a:xfrm>
          <a:prstGeom prst="rect">
            <a:avLst/>
          </a:prstGeom>
          <a:noFill/>
        </p:spPr>
        <p:txBody>
          <a:bodyPr wrap="none" rtlCol="0">
            <a:spAutoFit/>
          </a:bodyPr>
          <a:lstStyle/>
          <a:p>
            <a:r>
              <a:rPr lang="en-US" sz="3600" b="1" dirty="0" err="1" smtClean="0">
                <a:solidFill>
                  <a:schemeClr val="bg2"/>
                </a:solidFill>
                <a:effectLst/>
              </a:rPr>
              <a:t>Cheatgrass</a:t>
            </a:r>
            <a:r>
              <a:rPr lang="en-US" sz="3600" b="1" dirty="0" smtClean="0">
                <a:solidFill>
                  <a:schemeClr val="bg2"/>
                </a:solidFill>
                <a:effectLst/>
              </a:rPr>
              <a:t>/Sage Utah</a:t>
            </a:r>
            <a:endParaRPr lang="en-US" sz="3600" b="1" dirty="0">
              <a:solidFill>
                <a:schemeClr val="bg2"/>
              </a:solidFill>
              <a:effectLst/>
            </a:endParaRPr>
          </a:p>
        </p:txBody>
      </p:sp>
    </p:spTree>
    <p:extLst>
      <p:ext uri="{BB962C8B-B14F-4D97-AF65-F5344CB8AC3E}">
        <p14:creationId xmlns:p14="http://schemas.microsoft.com/office/powerpoint/2010/main" val="5038448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a:solidFill>
                  <a:prstClr val="black"/>
                </a:solidFill>
                <a:effectLst/>
                <a:latin typeface="Calibri"/>
              </a:rPr>
              <a:t>1963-1972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~2M acres reported burned</a:t>
            </a: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15943800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DSC0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5395" name="Picture 3" descr="Disk Lines 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16338"/>
            <a:ext cx="4189413" cy="3141662"/>
          </a:xfrm>
          <a:prstGeom prst="rect">
            <a:avLst/>
          </a:prstGeom>
          <a:noFill/>
          <a:extLst>
            <a:ext uri="{909E8E84-426E-40DD-AFC4-6F175D3DCCD1}">
              <a14:hiddenFill xmlns:a14="http://schemas.microsoft.com/office/drawing/2010/main">
                <a:solidFill>
                  <a:srgbClr val="FFFFFF"/>
                </a:solidFill>
              </a14:hiddenFill>
            </a:ext>
          </a:extLst>
        </p:spPr>
      </p:pic>
      <p:sp>
        <p:nvSpPr>
          <p:cNvPr id="315396" name="Text Box 4"/>
          <p:cNvSpPr txBox="1">
            <a:spLocks noChangeArrowheads="1"/>
          </p:cNvSpPr>
          <p:nvPr/>
        </p:nvSpPr>
        <p:spPr bwMode="auto">
          <a:xfrm>
            <a:off x="6808788" y="635635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000000"/>
                  </a:outerShdw>
                </a:effectLst>
              </a:rPr>
              <a:t>Gil Dustin, BLM</a:t>
            </a:r>
          </a:p>
        </p:txBody>
      </p:sp>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DSC000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6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1" name="Text Box 3"/>
          <p:cNvSpPr txBox="1">
            <a:spLocks noChangeArrowheads="1"/>
          </p:cNvSpPr>
          <p:nvPr/>
        </p:nvSpPr>
        <p:spPr bwMode="auto">
          <a:xfrm>
            <a:off x="1257300" y="5916613"/>
            <a:ext cx="6632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effectLst>
                  <a:outerShdw blurRad="38100" dist="38100" dir="2700000" algn="tl">
                    <a:srgbClr val="000000"/>
                  </a:outerShdw>
                </a:effectLst>
              </a:rPr>
              <a:t>Gil Dustin, BLM Salt Lake City UT</a:t>
            </a:r>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DSC00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3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Text Box 3"/>
          <p:cNvSpPr txBox="1">
            <a:spLocks noChangeArrowheads="1"/>
          </p:cNvSpPr>
          <p:nvPr/>
        </p:nvSpPr>
        <p:spPr bwMode="auto">
          <a:xfrm>
            <a:off x="1257300" y="5916613"/>
            <a:ext cx="6632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effectLst>
                  <a:outerShdw blurRad="38100" dist="38100" dir="2700000" algn="tl">
                    <a:srgbClr val="000000"/>
                  </a:outerShdw>
                </a:effectLst>
              </a:rPr>
              <a:t>Gil Dustin, BLM Salt Lake City UT</a:t>
            </a:r>
          </a:p>
        </p:txBody>
      </p:sp>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extLst>
              <p:ext uri="{D42A27DB-BD31-4B8C-83A1-F6EECF244321}">
                <p14:modId xmlns:p14="http://schemas.microsoft.com/office/powerpoint/2010/main" val="1642885925"/>
              </p:ext>
            </p:extLst>
          </p:nvPr>
        </p:nvGraphicFramePr>
        <p:xfrm>
          <a:off x="0" y="0"/>
          <a:ext cx="9214969" cy="6734629"/>
        </p:xfrm>
        <a:graphic>
          <a:graphicData uri="http://schemas.openxmlformats.org/presentationml/2006/ole">
            <mc:AlternateContent xmlns:mc="http://schemas.openxmlformats.org/markup-compatibility/2006">
              <mc:Choice xmlns:v="urn:schemas-microsoft-com:vml" Requires="v">
                <p:oleObj spid="_x0000_s546829" name="Bitmap Image" r:id="rId4" imgW="5695238" imgH="4161905" progId="Paint.Picture">
                  <p:embed/>
                </p:oleObj>
              </mc:Choice>
              <mc:Fallback>
                <p:oleObj name="Bitmap Image" r:id="rId4" imgW="5695238" imgH="41619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14969" cy="6734629"/>
                      </a:xfrm>
                      <a:prstGeom prst="rect">
                        <a:avLst/>
                      </a:prstGeom>
                      <a:noFill/>
                      <a:ln>
                        <a:noFill/>
                      </a:ln>
                      <a:effectLst/>
                    </p:spPr>
                  </p:pic>
                </p:oleObj>
              </mc:Fallback>
            </mc:AlternateContent>
          </a:graphicData>
        </a:graphic>
      </p:graphicFrame>
      <p:sp>
        <p:nvSpPr>
          <p:cNvPr id="95235" name="Text Box 3"/>
          <p:cNvSpPr txBox="1">
            <a:spLocks noChangeArrowheads="1"/>
          </p:cNvSpPr>
          <p:nvPr/>
        </p:nvSpPr>
        <p:spPr bwMode="auto">
          <a:xfrm>
            <a:off x="388710" y="6137729"/>
            <a:ext cx="300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20000"/>
              </a:spcBef>
            </a:pPr>
            <a:r>
              <a:rPr lang="en-US" sz="1400" b="1" dirty="0">
                <a:solidFill>
                  <a:schemeClr val="bg2"/>
                </a:solidFill>
                <a:latin typeface="Arial" charset="0"/>
              </a:rPr>
              <a:t>Gil Dustin, BLM Salt Lake City UT</a:t>
            </a:r>
          </a:p>
        </p:txBody>
      </p:sp>
    </p:spTree>
    <p:extLst>
      <p:ext uri="{BB962C8B-B14F-4D97-AF65-F5344CB8AC3E}">
        <p14:creationId xmlns:p14="http://schemas.microsoft.com/office/powerpoint/2010/main" val="4152679953"/>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Main Points</a:t>
            </a:r>
            <a:endParaRPr lang="en-US" dirty="0"/>
          </a:p>
        </p:txBody>
      </p:sp>
      <p:sp>
        <p:nvSpPr>
          <p:cNvPr id="3" name="Content Placeholder 2"/>
          <p:cNvSpPr>
            <a:spLocks noGrp="1"/>
          </p:cNvSpPr>
          <p:nvPr>
            <p:ph idx="1"/>
          </p:nvPr>
        </p:nvSpPr>
        <p:spPr>
          <a:xfrm>
            <a:off x="685800" y="1804737"/>
            <a:ext cx="7772400" cy="4114800"/>
          </a:xfrm>
        </p:spPr>
        <p:txBody>
          <a:bodyPr/>
          <a:lstStyle/>
          <a:p>
            <a:r>
              <a:rPr lang="en-US" dirty="0" smtClean="0"/>
              <a:t>Historical Perspective: </a:t>
            </a:r>
            <a:r>
              <a:rPr lang="en-US" baseline="0" dirty="0" smtClean="0"/>
              <a:t>less burning now than in history (settlement) and pre-history</a:t>
            </a:r>
          </a:p>
          <a:p>
            <a:r>
              <a:rPr lang="en-US" baseline="0" dirty="0" smtClean="0"/>
              <a:t>Changes in fuel/vegetation conditions (continuity)</a:t>
            </a:r>
          </a:p>
          <a:p>
            <a:r>
              <a:rPr lang="en-US" baseline="0" dirty="0" smtClean="0"/>
              <a:t>Modern fires &amp; behavior:</a:t>
            </a:r>
            <a:r>
              <a:rPr lang="en-US" dirty="0" smtClean="0"/>
              <a:t> even with suppression, fire is inevitable</a:t>
            </a:r>
            <a:endParaRPr lang="en-US" baseline="0" dirty="0" smtClean="0"/>
          </a:p>
          <a:p>
            <a:r>
              <a:rPr lang="en-US" baseline="0" dirty="0" smtClean="0"/>
              <a:t>What can we do about it? (burn </a:t>
            </a:r>
            <a:r>
              <a:rPr lang="en-US" baseline="0" dirty="0" smtClean="0"/>
              <a:t>intentionally, strategically)</a:t>
            </a:r>
            <a:endParaRPr lang="en-US" baseline="0" dirty="0" smtClean="0"/>
          </a:p>
          <a:p>
            <a:endParaRPr lang="en-US" dirty="0"/>
          </a:p>
        </p:txBody>
      </p:sp>
    </p:spTree>
    <p:extLst>
      <p:ext uri="{BB962C8B-B14F-4D97-AF65-F5344CB8AC3E}">
        <p14:creationId xmlns:p14="http://schemas.microsoft.com/office/powerpoint/2010/main" val="45449261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a:solidFill>
                  <a:prstClr val="black"/>
                </a:solidFill>
                <a:effectLst/>
                <a:latin typeface="Calibri"/>
              </a:rPr>
              <a:t>1973-1982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~3M acres reported burned</a:t>
            </a: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2720213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a:solidFill>
                  <a:prstClr val="black"/>
                </a:solidFill>
                <a:effectLst/>
                <a:latin typeface="Calibri"/>
              </a:rPr>
              <a:t>1983-1992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~3.2M acres reported burned</a:t>
            </a: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2367003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1569660"/>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a:solidFill>
                  <a:prstClr val="black"/>
                </a:solidFill>
                <a:effectLst/>
                <a:latin typeface="Calibri"/>
              </a:rPr>
              <a:t>1993-2002</a:t>
            </a:r>
          </a:p>
          <a:p>
            <a:pPr algn="ctr" fontAlgn="auto">
              <a:spcBef>
                <a:spcPts val="0"/>
              </a:spcBef>
              <a:spcAft>
                <a:spcPts val="0"/>
              </a:spcAft>
            </a:pPr>
            <a:endParaRPr lang="en-US" dirty="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~4.3M acres reported burned</a:t>
            </a: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spTree>
    <p:extLst>
      <p:ext uri="{BB962C8B-B14F-4D97-AF65-F5344CB8AC3E}">
        <p14:creationId xmlns:p14="http://schemas.microsoft.com/office/powerpoint/2010/main" val="3419291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096000"/>
          </a:xfrm>
          <a:prstGeom prst="rect">
            <a:avLst/>
          </a:prstGeom>
        </p:spPr>
      </p:pic>
      <p:sp>
        <p:nvSpPr>
          <p:cNvPr id="5" name="TextBox 4"/>
          <p:cNvSpPr txBox="1"/>
          <p:nvPr/>
        </p:nvSpPr>
        <p:spPr>
          <a:xfrm>
            <a:off x="4419600" y="304800"/>
            <a:ext cx="4330801" cy="2308324"/>
          </a:xfrm>
          <a:prstGeom prst="rect">
            <a:avLst/>
          </a:prstGeom>
          <a:noFill/>
        </p:spPr>
        <p:txBody>
          <a:bodyPr wrap="none" rtlCol="0">
            <a:spAutoFit/>
          </a:bodyPr>
          <a:lstStyle/>
          <a:p>
            <a:pPr fontAlgn="auto">
              <a:spcBef>
                <a:spcPts val="0"/>
              </a:spcBef>
              <a:spcAft>
                <a:spcPts val="0"/>
              </a:spcAft>
            </a:pPr>
            <a:r>
              <a:rPr lang="en-US" dirty="0" smtClean="0">
                <a:solidFill>
                  <a:prstClr val="black"/>
                </a:solidFill>
                <a:effectLst/>
                <a:latin typeface="Calibri"/>
              </a:rPr>
              <a:t>CAL FIRE/FRAP Mapped Wildfires</a:t>
            </a:r>
          </a:p>
          <a:p>
            <a:pPr algn="ctr" fontAlgn="auto">
              <a:spcBef>
                <a:spcPts val="0"/>
              </a:spcBef>
              <a:spcAft>
                <a:spcPts val="0"/>
              </a:spcAft>
            </a:pPr>
            <a:r>
              <a:rPr lang="en-US" b="1" u="sng" dirty="0" smtClean="0">
                <a:solidFill>
                  <a:prstClr val="black"/>
                </a:solidFill>
                <a:effectLst/>
                <a:latin typeface="Calibri"/>
              </a:rPr>
              <a:t>2003-2012</a:t>
            </a:r>
          </a:p>
          <a:p>
            <a:pPr algn="ctr" fontAlgn="auto">
              <a:spcBef>
                <a:spcPts val="0"/>
              </a:spcBef>
              <a:spcAft>
                <a:spcPts val="0"/>
              </a:spcAft>
            </a:pPr>
            <a:endParaRPr lang="en-US" b="1" u="sng" dirty="0" smtClean="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~6.8M acres reported burned</a:t>
            </a:r>
          </a:p>
          <a:p>
            <a:pPr algn="ctr" fontAlgn="auto">
              <a:spcBef>
                <a:spcPts val="0"/>
              </a:spcBef>
              <a:spcAft>
                <a:spcPts val="0"/>
              </a:spcAft>
            </a:pPr>
            <a:endParaRPr lang="en-US" b="1" u="sng" dirty="0">
              <a:solidFill>
                <a:prstClr val="black"/>
              </a:solidFill>
              <a:effectLst/>
              <a:latin typeface="Calibri"/>
            </a:endParaRPr>
          </a:p>
          <a:p>
            <a:pPr algn="ctr" fontAlgn="auto">
              <a:spcBef>
                <a:spcPts val="0"/>
              </a:spcBef>
              <a:spcAft>
                <a:spcPts val="0"/>
              </a:spcAft>
            </a:pPr>
            <a:r>
              <a:rPr lang="en-US" dirty="0">
                <a:solidFill>
                  <a:prstClr val="black"/>
                </a:solidFill>
                <a:effectLst/>
                <a:latin typeface="Calibri"/>
              </a:rPr>
              <a:t>+ 2013 Rim Fire</a:t>
            </a:r>
          </a:p>
        </p:txBody>
      </p:sp>
      <p:sp>
        <p:nvSpPr>
          <p:cNvPr id="2" name="Rectangle 1"/>
          <p:cNvSpPr/>
          <p:nvPr/>
        </p:nvSpPr>
        <p:spPr>
          <a:xfrm>
            <a:off x="10668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7" name="Rectangle 6"/>
          <p:cNvSpPr/>
          <p:nvPr/>
        </p:nvSpPr>
        <p:spPr>
          <a:xfrm>
            <a:off x="20383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8" name="Rectangle 7"/>
          <p:cNvSpPr/>
          <p:nvPr/>
        </p:nvSpPr>
        <p:spPr>
          <a:xfrm>
            <a:off x="30099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9" name="Rectangle 8"/>
          <p:cNvSpPr/>
          <p:nvPr/>
        </p:nvSpPr>
        <p:spPr>
          <a:xfrm>
            <a:off x="39814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0" name="Rectangle 9"/>
          <p:cNvSpPr/>
          <p:nvPr/>
        </p:nvSpPr>
        <p:spPr>
          <a:xfrm>
            <a:off x="49530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1" name="Rectangle 10"/>
          <p:cNvSpPr/>
          <p:nvPr/>
        </p:nvSpPr>
        <p:spPr>
          <a:xfrm>
            <a:off x="592455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2" name="Rectangle 11"/>
          <p:cNvSpPr/>
          <p:nvPr/>
        </p:nvSpPr>
        <p:spPr>
          <a:xfrm>
            <a:off x="6896100" y="6306979"/>
            <a:ext cx="97155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3" name="Rectangle 12"/>
          <p:cNvSpPr/>
          <p:nvPr/>
        </p:nvSpPr>
        <p:spPr>
          <a:xfrm>
            <a:off x="7867650" y="6306979"/>
            <a:ext cx="971550" cy="15240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5" name="Rectangle 14"/>
          <p:cNvSpPr/>
          <p:nvPr/>
        </p:nvSpPr>
        <p:spPr>
          <a:xfrm>
            <a:off x="304800" y="6306979"/>
            <a:ext cx="762000" cy="15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17" name="TextBox 16"/>
          <p:cNvSpPr txBox="1"/>
          <p:nvPr/>
        </p:nvSpPr>
        <p:spPr>
          <a:xfrm>
            <a:off x="838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1932</a:t>
            </a:r>
            <a:endParaRPr lang="en-US" sz="1000" dirty="0">
              <a:solidFill>
                <a:prstClr val="black"/>
              </a:solidFill>
              <a:effectLst/>
              <a:latin typeface="Calibri"/>
            </a:endParaRPr>
          </a:p>
        </p:txBody>
      </p:sp>
      <p:sp>
        <p:nvSpPr>
          <p:cNvPr id="18" name="TextBox 17"/>
          <p:cNvSpPr txBox="1"/>
          <p:nvPr/>
        </p:nvSpPr>
        <p:spPr>
          <a:xfrm>
            <a:off x="18384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1942</a:t>
            </a:r>
            <a:endParaRPr lang="en-US" sz="1000" dirty="0">
              <a:solidFill>
                <a:prstClr val="black"/>
              </a:solidFill>
              <a:effectLst/>
              <a:latin typeface="Calibri"/>
            </a:endParaRPr>
          </a:p>
        </p:txBody>
      </p:sp>
      <p:sp>
        <p:nvSpPr>
          <p:cNvPr id="19" name="TextBox 18"/>
          <p:cNvSpPr txBox="1"/>
          <p:nvPr/>
        </p:nvSpPr>
        <p:spPr>
          <a:xfrm>
            <a:off x="762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1926</a:t>
            </a:r>
            <a:endParaRPr lang="en-US" sz="1000" dirty="0">
              <a:solidFill>
                <a:prstClr val="black"/>
              </a:solidFill>
              <a:effectLst/>
              <a:latin typeface="Calibri"/>
            </a:endParaRPr>
          </a:p>
        </p:txBody>
      </p:sp>
      <p:sp>
        <p:nvSpPr>
          <p:cNvPr id="20" name="TextBox 19"/>
          <p:cNvSpPr txBox="1"/>
          <p:nvPr/>
        </p:nvSpPr>
        <p:spPr>
          <a:xfrm>
            <a:off x="2829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1952</a:t>
            </a:r>
            <a:endParaRPr lang="en-US" sz="1000" dirty="0">
              <a:solidFill>
                <a:prstClr val="black"/>
              </a:solidFill>
              <a:effectLst/>
              <a:latin typeface="Calibri"/>
            </a:endParaRPr>
          </a:p>
        </p:txBody>
      </p:sp>
      <p:sp>
        <p:nvSpPr>
          <p:cNvPr id="21" name="TextBox 20"/>
          <p:cNvSpPr txBox="1"/>
          <p:nvPr/>
        </p:nvSpPr>
        <p:spPr>
          <a:xfrm>
            <a:off x="3733800"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1962</a:t>
            </a:r>
            <a:endParaRPr lang="en-US" sz="1000" dirty="0">
              <a:solidFill>
                <a:prstClr val="black"/>
              </a:solidFill>
              <a:effectLst/>
              <a:latin typeface="Calibri"/>
            </a:endParaRPr>
          </a:p>
        </p:txBody>
      </p:sp>
      <p:sp>
        <p:nvSpPr>
          <p:cNvPr id="22" name="TextBox 21"/>
          <p:cNvSpPr txBox="1"/>
          <p:nvPr/>
        </p:nvSpPr>
        <p:spPr>
          <a:xfrm>
            <a:off x="47340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1972</a:t>
            </a:r>
            <a:endParaRPr lang="en-US" sz="1000" dirty="0">
              <a:solidFill>
                <a:prstClr val="black"/>
              </a:solidFill>
              <a:effectLst/>
              <a:latin typeface="Calibri"/>
            </a:endParaRPr>
          </a:p>
        </p:txBody>
      </p:sp>
      <p:sp>
        <p:nvSpPr>
          <p:cNvPr id="23" name="TextBox 22"/>
          <p:cNvSpPr txBox="1"/>
          <p:nvPr/>
        </p:nvSpPr>
        <p:spPr>
          <a:xfrm>
            <a:off x="57246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1982</a:t>
            </a:r>
            <a:endParaRPr lang="en-US" sz="1000" dirty="0">
              <a:solidFill>
                <a:prstClr val="black"/>
              </a:solidFill>
              <a:effectLst/>
              <a:latin typeface="Calibri"/>
            </a:endParaRPr>
          </a:p>
        </p:txBody>
      </p:sp>
      <p:sp>
        <p:nvSpPr>
          <p:cNvPr id="24" name="TextBox 23"/>
          <p:cNvSpPr txBox="1"/>
          <p:nvPr/>
        </p:nvSpPr>
        <p:spPr>
          <a:xfrm>
            <a:off x="6715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1992</a:t>
            </a:r>
            <a:endParaRPr lang="en-US" sz="1000" dirty="0">
              <a:solidFill>
                <a:prstClr val="black"/>
              </a:solidFill>
              <a:effectLst/>
              <a:latin typeface="Calibri"/>
            </a:endParaRPr>
          </a:p>
        </p:txBody>
      </p:sp>
      <p:sp>
        <p:nvSpPr>
          <p:cNvPr id="25" name="TextBox 24"/>
          <p:cNvSpPr txBox="1"/>
          <p:nvPr/>
        </p:nvSpPr>
        <p:spPr>
          <a:xfrm>
            <a:off x="7643871"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2002</a:t>
            </a:r>
            <a:endParaRPr lang="en-US" sz="1000" dirty="0">
              <a:solidFill>
                <a:prstClr val="black"/>
              </a:solidFill>
              <a:effectLst/>
              <a:latin typeface="Calibri"/>
            </a:endParaRPr>
          </a:p>
        </p:txBody>
      </p:sp>
      <p:sp>
        <p:nvSpPr>
          <p:cNvPr id="26" name="TextBox 25"/>
          <p:cNvSpPr txBox="1"/>
          <p:nvPr/>
        </p:nvSpPr>
        <p:spPr>
          <a:xfrm>
            <a:off x="8620242" y="6459379"/>
            <a:ext cx="447558"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effectLst/>
                <a:latin typeface="Calibri"/>
              </a:rPr>
              <a:t>2012</a:t>
            </a:r>
            <a:endParaRPr lang="en-US" sz="1000" dirty="0">
              <a:solidFill>
                <a:prstClr val="black"/>
              </a:solidFill>
              <a:effectLst/>
              <a:latin typeface="Calibri"/>
            </a:endParaRPr>
          </a:p>
        </p:txBody>
      </p:sp>
      <p:cxnSp>
        <p:nvCxnSpPr>
          <p:cNvPr id="27" name="Straight Arrow Connector 26"/>
          <p:cNvCxnSpPr/>
          <p:nvPr/>
        </p:nvCxnSpPr>
        <p:spPr>
          <a:xfrm flipH="1">
            <a:off x="4419601" y="2120900"/>
            <a:ext cx="1219198" cy="622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774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771" y="-4572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88900" y="927100"/>
            <a:ext cx="9855200" cy="1358900"/>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TextBox 6"/>
          <p:cNvSpPr txBox="1"/>
          <p:nvPr/>
        </p:nvSpPr>
        <p:spPr>
          <a:xfrm>
            <a:off x="362857" y="1204686"/>
            <a:ext cx="5791394" cy="523220"/>
          </a:xfrm>
          <a:prstGeom prst="rect">
            <a:avLst/>
          </a:prstGeom>
          <a:noFill/>
        </p:spPr>
        <p:txBody>
          <a:bodyPr wrap="none" rtlCol="0">
            <a:spAutoFit/>
          </a:bodyPr>
          <a:lstStyle/>
          <a:p>
            <a:r>
              <a:rPr lang="en-US" sz="2800" dirty="0" smtClean="0">
                <a:solidFill>
                  <a:schemeClr val="bg2"/>
                </a:solidFill>
                <a:effectLst/>
              </a:rPr>
              <a:t>Show, S.B., and E.I. </a:t>
            </a:r>
            <a:r>
              <a:rPr lang="en-US" sz="2800" dirty="0" err="1" smtClean="0">
                <a:solidFill>
                  <a:schemeClr val="bg2"/>
                </a:solidFill>
                <a:effectLst/>
              </a:rPr>
              <a:t>Kotok</a:t>
            </a:r>
            <a:r>
              <a:rPr lang="en-US" sz="2800" dirty="0" smtClean="0">
                <a:solidFill>
                  <a:schemeClr val="bg2"/>
                </a:solidFill>
                <a:effectLst/>
              </a:rPr>
              <a:t>.  1926.  </a:t>
            </a:r>
            <a:endParaRPr lang="en-US" sz="2800" dirty="0">
              <a:solidFill>
                <a:schemeClr val="bg2"/>
              </a:solidFill>
              <a:effectLst/>
            </a:endParaRPr>
          </a:p>
        </p:txBody>
      </p:sp>
      <p:sp>
        <p:nvSpPr>
          <p:cNvPr id="5" name="Rectangle 4"/>
          <p:cNvSpPr/>
          <p:nvPr/>
        </p:nvSpPr>
        <p:spPr bwMode="auto">
          <a:xfrm>
            <a:off x="-88900" y="4330700"/>
            <a:ext cx="9855200" cy="2794000"/>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1176579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Points</a:t>
            </a:r>
            <a:endParaRPr lang="en-US" dirty="0"/>
          </a:p>
        </p:txBody>
      </p:sp>
      <p:sp>
        <p:nvSpPr>
          <p:cNvPr id="3" name="Content Placeholder 2"/>
          <p:cNvSpPr>
            <a:spLocks noGrp="1"/>
          </p:cNvSpPr>
          <p:nvPr>
            <p:ph idx="1"/>
          </p:nvPr>
        </p:nvSpPr>
        <p:spPr>
          <a:xfrm>
            <a:off x="685800" y="1804737"/>
            <a:ext cx="7772400" cy="4114800"/>
          </a:xfrm>
        </p:spPr>
        <p:txBody>
          <a:bodyPr/>
          <a:lstStyle/>
          <a:p>
            <a:r>
              <a:rPr lang="en-US" dirty="0" smtClean="0"/>
              <a:t>Historical Perspective: </a:t>
            </a:r>
            <a:r>
              <a:rPr lang="en-US" baseline="0" dirty="0" smtClean="0"/>
              <a:t>less burning now than in history (settlement) and pre-history</a:t>
            </a:r>
          </a:p>
          <a:p>
            <a:r>
              <a:rPr lang="en-US" baseline="0" dirty="0" smtClean="0"/>
              <a:t>Changes in fuel/vegetation conditions (continuity</a:t>
            </a:r>
            <a:r>
              <a:rPr lang="en-US" baseline="0" dirty="0" smtClean="0"/>
              <a:t>) have resulted</a:t>
            </a:r>
            <a:endParaRPr lang="en-US" baseline="0" dirty="0" smtClean="0"/>
          </a:p>
          <a:p>
            <a:r>
              <a:rPr lang="en-US" baseline="0" dirty="0" smtClean="0"/>
              <a:t>Modern fires &amp; behavior:</a:t>
            </a:r>
            <a:r>
              <a:rPr lang="en-US" dirty="0" smtClean="0"/>
              <a:t> even with suppression, fire is inevitable</a:t>
            </a:r>
            <a:endParaRPr lang="en-US" baseline="0" dirty="0" smtClean="0"/>
          </a:p>
          <a:p>
            <a:r>
              <a:rPr lang="en-US" baseline="0" dirty="0" smtClean="0"/>
              <a:t>What can we do about it?</a:t>
            </a:r>
          </a:p>
          <a:p>
            <a:endParaRPr lang="en-US" dirty="0"/>
          </a:p>
        </p:txBody>
      </p:sp>
    </p:spTree>
    <p:extLst>
      <p:ext uri="{BB962C8B-B14F-4D97-AF65-F5344CB8AC3E}">
        <p14:creationId xmlns:p14="http://schemas.microsoft.com/office/powerpoint/2010/main" val="343272122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US" dirty="0"/>
              <a:t>Modern Fire Regime</a:t>
            </a:r>
          </a:p>
        </p:txBody>
      </p:sp>
      <p:sp>
        <p:nvSpPr>
          <p:cNvPr id="293891" name="Rectangle 3"/>
          <p:cNvSpPr>
            <a:spLocks noGrp="1" noChangeArrowheads="1"/>
          </p:cNvSpPr>
          <p:nvPr>
            <p:ph type="body" sz="half" idx="1"/>
          </p:nvPr>
        </p:nvSpPr>
        <p:spPr>
          <a:xfrm>
            <a:off x="221342" y="2682636"/>
            <a:ext cx="4220029" cy="3993936"/>
          </a:xfrm>
        </p:spPr>
        <p:txBody>
          <a:bodyPr/>
          <a:lstStyle/>
          <a:p>
            <a:pPr>
              <a:lnSpc>
                <a:spcPct val="80000"/>
              </a:lnSpc>
            </a:pPr>
            <a:r>
              <a:rPr lang="en-US" sz="2800" dirty="0" smtClean="0"/>
              <a:t>Most </a:t>
            </a:r>
            <a:r>
              <a:rPr lang="en-US" sz="2800" dirty="0"/>
              <a:t>area burned under Extreme </a:t>
            </a:r>
            <a:r>
              <a:rPr lang="en-US" sz="2800" dirty="0" smtClean="0"/>
              <a:t>Conditions (3% fires burn 95% area)</a:t>
            </a:r>
          </a:p>
          <a:p>
            <a:pPr>
              <a:lnSpc>
                <a:spcPct val="80000"/>
              </a:lnSpc>
            </a:pPr>
            <a:endParaRPr lang="en-US" sz="2800" dirty="0"/>
          </a:p>
          <a:p>
            <a:pPr>
              <a:lnSpc>
                <a:spcPct val="80000"/>
              </a:lnSpc>
            </a:pPr>
            <a:r>
              <a:rPr lang="en-US" sz="2800" dirty="0"/>
              <a:t>Dry, Windy, </a:t>
            </a:r>
            <a:r>
              <a:rPr lang="en-US" sz="2800" dirty="0" smtClean="0"/>
              <a:t>Spotting</a:t>
            </a:r>
          </a:p>
          <a:p>
            <a:pPr>
              <a:lnSpc>
                <a:spcPct val="80000"/>
              </a:lnSpc>
            </a:pPr>
            <a:endParaRPr lang="en-US" sz="2800" dirty="0"/>
          </a:p>
          <a:p>
            <a:pPr>
              <a:lnSpc>
                <a:spcPct val="80000"/>
              </a:lnSpc>
            </a:pPr>
            <a:r>
              <a:rPr lang="en-US" sz="2800" dirty="0"/>
              <a:t>Suppression forces overwhelmed / ineffective</a:t>
            </a:r>
          </a:p>
        </p:txBody>
      </p:sp>
      <p:pic>
        <p:nvPicPr>
          <p:cNvPr id="293895" name="Picture 7" descr="afternoon_fireactivit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08513" y="3079750"/>
            <a:ext cx="4281487" cy="3211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9772" y="1533880"/>
            <a:ext cx="8178800" cy="880241"/>
          </a:xfrm>
          <a:prstGeom prst="rect">
            <a:avLst/>
          </a:prstGeom>
        </p:spPr>
        <p:txBody>
          <a:bodyPr wrap="square">
            <a:spAutoFit/>
          </a:bodyPr>
          <a:lstStyle/>
          <a:p>
            <a:pPr>
              <a:lnSpc>
                <a:spcPct val="80000"/>
              </a:lnSpc>
            </a:pPr>
            <a:r>
              <a:rPr lang="en-US" sz="3200" dirty="0" smtClean="0">
                <a:solidFill>
                  <a:srgbClr val="FFFF00"/>
                </a:solidFill>
              </a:rPr>
              <a:t>Mild and moderate fires are extinguished……in all vegetation zones</a:t>
            </a:r>
            <a:endParaRPr lang="en-US" sz="3200" dirty="0">
              <a:solidFill>
                <a:srgbClr val="FFFF00"/>
              </a:solidFill>
            </a:endParaRPr>
          </a:p>
        </p:txBody>
      </p:sp>
    </p:spTree>
    <p:extLst>
      <p:ext uri="{BB962C8B-B14F-4D97-AF65-F5344CB8AC3E}">
        <p14:creationId xmlns:p14="http://schemas.microsoft.com/office/powerpoint/2010/main" val="4029160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Modern Situation</a:t>
            </a:r>
            <a:endParaRPr lang="en-US" dirty="0"/>
          </a:p>
        </p:txBody>
      </p:sp>
      <p:sp>
        <p:nvSpPr>
          <p:cNvPr id="3" name="Text Placeholder 2"/>
          <p:cNvSpPr>
            <a:spLocks noGrp="1"/>
          </p:cNvSpPr>
          <p:nvPr>
            <p:ph type="body" idx="4294967295"/>
          </p:nvPr>
        </p:nvSpPr>
        <p:spPr/>
        <p:txBody>
          <a:bodyPr/>
          <a:lstStyle/>
          <a:p>
            <a:r>
              <a:rPr lang="en-US" dirty="0" smtClean="0"/>
              <a:t>More people</a:t>
            </a:r>
          </a:p>
          <a:p>
            <a:r>
              <a:rPr lang="en-US" dirty="0" smtClean="0"/>
              <a:t>More infrastructure</a:t>
            </a:r>
          </a:p>
          <a:p>
            <a:r>
              <a:rPr lang="en-US" dirty="0" smtClean="0"/>
              <a:t>More</a:t>
            </a:r>
            <a:r>
              <a:rPr lang="en-US" baseline="0" dirty="0" smtClean="0"/>
              <a:t> regulations (air,</a:t>
            </a:r>
            <a:r>
              <a:rPr lang="en-US" dirty="0" smtClean="0"/>
              <a:t> planning etc.)</a:t>
            </a:r>
            <a:endParaRPr lang="en-US" baseline="0" dirty="0" smtClean="0"/>
          </a:p>
          <a:p>
            <a:r>
              <a:rPr lang="en-US" baseline="0" dirty="0" smtClean="0"/>
              <a:t>Much more </a:t>
            </a:r>
            <a:r>
              <a:rPr lang="en-US" baseline="0" dirty="0" smtClean="0"/>
              <a:t>expense (suppression)</a:t>
            </a:r>
          </a:p>
          <a:p>
            <a:r>
              <a:rPr lang="en-US" dirty="0" smtClean="0"/>
              <a:t>Fires are still inevitable</a:t>
            </a:r>
          </a:p>
          <a:p>
            <a:r>
              <a:rPr lang="en-US" dirty="0" smtClean="0">
                <a:solidFill>
                  <a:schemeClr val="tx2"/>
                </a:solidFill>
              </a:rPr>
              <a:t>The only </a:t>
            </a:r>
            <a:r>
              <a:rPr lang="en-US" dirty="0" smtClean="0">
                <a:solidFill>
                  <a:schemeClr val="tx2"/>
                </a:solidFill>
              </a:rPr>
              <a:t>choices </a:t>
            </a:r>
            <a:r>
              <a:rPr lang="en-US" dirty="0" smtClean="0">
                <a:solidFill>
                  <a:schemeClr val="tx2"/>
                </a:solidFill>
              </a:rPr>
              <a:t>we have </a:t>
            </a:r>
            <a:r>
              <a:rPr lang="en-US" dirty="0" smtClean="0">
                <a:solidFill>
                  <a:schemeClr val="tx2"/>
                </a:solidFill>
              </a:rPr>
              <a:t>are: </a:t>
            </a:r>
            <a:r>
              <a:rPr lang="en-US" dirty="0" smtClean="0">
                <a:solidFill>
                  <a:schemeClr val="tx2"/>
                </a:solidFill>
              </a:rPr>
              <a:t>what kind of </a:t>
            </a:r>
            <a:r>
              <a:rPr lang="en-US" dirty="0" smtClean="0">
                <a:solidFill>
                  <a:schemeClr val="tx2"/>
                </a:solidFill>
              </a:rPr>
              <a:t>fires </a:t>
            </a:r>
            <a:r>
              <a:rPr lang="en-US" dirty="0" smtClean="0">
                <a:solidFill>
                  <a:schemeClr val="tx2"/>
                </a:solidFill>
              </a:rPr>
              <a:t>and </a:t>
            </a:r>
            <a:r>
              <a:rPr lang="en-US" dirty="0" smtClean="0">
                <a:solidFill>
                  <a:schemeClr val="tx2"/>
                </a:solidFill>
              </a:rPr>
              <a:t>when to have them</a:t>
            </a:r>
            <a:endParaRPr lang="en-US" dirty="0" smtClean="0">
              <a:solidFill>
                <a:schemeClr val="tx2"/>
              </a:solidFill>
            </a:endParaRPr>
          </a:p>
        </p:txBody>
      </p:sp>
    </p:spTree>
    <p:extLst>
      <p:ext uri="{BB962C8B-B14F-4D97-AF65-F5344CB8AC3E}">
        <p14:creationId xmlns:p14="http://schemas.microsoft.com/office/powerpoint/2010/main" val="34912717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Options for Changing Wildfire Risk?</a:t>
            </a:r>
            <a:endParaRPr lang="en-US" dirty="0"/>
          </a:p>
        </p:txBody>
      </p:sp>
      <p:sp>
        <p:nvSpPr>
          <p:cNvPr id="3" name="Text Placeholder 2"/>
          <p:cNvSpPr>
            <a:spLocks noGrp="1"/>
          </p:cNvSpPr>
          <p:nvPr>
            <p:ph type="body" idx="4294967295"/>
          </p:nvPr>
        </p:nvSpPr>
        <p:spPr/>
        <p:txBody>
          <a:bodyPr/>
          <a:lstStyle/>
          <a:p>
            <a:r>
              <a:rPr lang="en-US" dirty="0" smtClean="0"/>
              <a:t>More</a:t>
            </a:r>
            <a:r>
              <a:rPr lang="en-US" baseline="0" dirty="0" smtClean="0"/>
              <a:t> logging?</a:t>
            </a:r>
            <a:endParaRPr lang="en-US" dirty="0"/>
          </a:p>
        </p:txBody>
      </p:sp>
    </p:spTree>
    <p:extLst>
      <p:ext uri="{BB962C8B-B14F-4D97-AF65-F5344CB8AC3E}">
        <p14:creationId xmlns:p14="http://schemas.microsoft.com/office/powerpoint/2010/main" val="157100425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rodeo_07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68275"/>
            <a:ext cx="9209088" cy="676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6275" y="408165"/>
            <a:ext cx="7571496" cy="646331"/>
          </a:xfrm>
          <a:prstGeom prst="rect">
            <a:avLst/>
          </a:prstGeom>
          <a:solidFill>
            <a:schemeClr val="bg2"/>
          </a:solidFill>
        </p:spPr>
        <p:txBody>
          <a:bodyPr wrap="none" rtlCol="0">
            <a:spAutoFit/>
          </a:bodyPr>
          <a:lstStyle/>
          <a:p>
            <a:r>
              <a:rPr lang="en-US" sz="3600" dirty="0" smtClean="0"/>
              <a:t>Rodeo-</a:t>
            </a:r>
            <a:r>
              <a:rPr lang="en-US" sz="3600" dirty="0" err="1" smtClean="0"/>
              <a:t>Chediski</a:t>
            </a:r>
            <a:r>
              <a:rPr lang="en-US" sz="3600" dirty="0" smtClean="0"/>
              <a:t> Fires 2002, Arizona</a:t>
            </a:r>
            <a:endParaRPr lang="en-US" sz="3600" dirty="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rx_burns_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23825"/>
            <a:ext cx="9112251" cy="6734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2716" y="250430"/>
            <a:ext cx="2467342" cy="646331"/>
          </a:xfrm>
          <a:prstGeom prst="rect">
            <a:avLst/>
          </a:prstGeom>
          <a:solidFill>
            <a:schemeClr val="bg2"/>
          </a:solidFill>
        </p:spPr>
        <p:txBody>
          <a:bodyPr wrap="none" rtlCol="0">
            <a:spAutoFit/>
          </a:bodyPr>
          <a:lstStyle/>
          <a:p>
            <a:r>
              <a:rPr lang="en-US" sz="3600" dirty="0" smtClean="0"/>
              <a:t>460,000 ac</a:t>
            </a:r>
            <a:endParaRPr lang="en-US" sz="3600" dirty="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rodeo_0721_fatx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00013"/>
            <a:ext cx="9351963" cy="7005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figure1_all_final_300dpi_ro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6472238"/>
            <a:ext cx="18461038" cy="133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34027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1028" descr="haym02a_pos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998538"/>
            <a:ext cx="4332287" cy="5680075"/>
          </a:xfrm>
          <a:prstGeom prst="rect">
            <a:avLst/>
          </a:prstGeom>
          <a:noFill/>
          <a:extLst>
            <a:ext uri="{909E8E84-426E-40DD-AFC4-6F175D3DCCD1}">
              <a14:hiddenFill xmlns:a14="http://schemas.microsoft.com/office/drawing/2010/main">
                <a:solidFill>
                  <a:srgbClr val="FFFFFF"/>
                </a:solidFill>
              </a14:hiddenFill>
            </a:ext>
          </a:extLst>
        </p:spPr>
      </p:pic>
      <p:pic>
        <p:nvPicPr>
          <p:cNvPr id="304133" name="Picture 1029" descr="haym02a_pret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036638"/>
            <a:ext cx="4316412" cy="5668962"/>
          </a:xfrm>
          <a:prstGeom prst="rect">
            <a:avLst/>
          </a:prstGeom>
          <a:noFill/>
          <a:extLst>
            <a:ext uri="{909E8E84-426E-40DD-AFC4-6F175D3DCCD1}">
              <a14:hiddenFill xmlns:a14="http://schemas.microsoft.com/office/drawing/2010/main">
                <a:solidFill>
                  <a:srgbClr val="FFFFFF"/>
                </a:solidFill>
              </a14:hiddenFill>
            </a:ext>
          </a:extLst>
        </p:spPr>
      </p:pic>
      <p:sp>
        <p:nvSpPr>
          <p:cNvPr id="304134" name="Rectangle 1030"/>
          <p:cNvSpPr>
            <a:spLocks noGrp="1" noChangeArrowheads="1"/>
          </p:cNvSpPr>
          <p:nvPr>
            <p:ph type="title"/>
          </p:nvPr>
        </p:nvSpPr>
        <p:spPr>
          <a:xfrm>
            <a:off x="719138" y="163513"/>
            <a:ext cx="7772400" cy="1143000"/>
          </a:xfrm>
        </p:spPr>
        <p:txBody>
          <a:bodyPr/>
          <a:lstStyle/>
          <a:p>
            <a:r>
              <a:rPr lang="en-US" dirty="0"/>
              <a:t>Hayman Fire (June 2002)</a:t>
            </a:r>
          </a:p>
        </p:txBody>
      </p:sp>
      <p:sp>
        <p:nvSpPr>
          <p:cNvPr id="2" name="TextBox 1"/>
          <p:cNvSpPr txBox="1"/>
          <p:nvPr/>
        </p:nvSpPr>
        <p:spPr>
          <a:xfrm>
            <a:off x="5849256" y="5958421"/>
            <a:ext cx="2097049" cy="584775"/>
          </a:xfrm>
          <a:prstGeom prst="rect">
            <a:avLst/>
          </a:prstGeom>
          <a:solidFill>
            <a:schemeClr val="bg2"/>
          </a:solidFill>
        </p:spPr>
        <p:txBody>
          <a:bodyPr wrap="none" rtlCol="0">
            <a:spAutoFit/>
          </a:bodyPr>
          <a:lstStyle/>
          <a:p>
            <a:r>
              <a:rPr lang="en-US" sz="3200" dirty="0" smtClean="0"/>
              <a:t>136,000ac</a:t>
            </a:r>
            <a:endParaRPr lang="en-US" sz="3200" dirty="0"/>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17538" y="0"/>
            <a:ext cx="7772400" cy="1143000"/>
          </a:xfrm>
        </p:spPr>
        <p:txBody>
          <a:bodyPr/>
          <a:lstStyle/>
          <a:p>
            <a:r>
              <a:rPr lang="en-US" sz="3200" dirty="0"/>
              <a:t>Prescribed Burns and Wildfires</a:t>
            </a:r>
          </a:p>
        </p:txBody>
      </p:sp>
      <p:graphicFrame>
        <p:nvGraphicFramePr>
          <p:cNvPr id="136195" name="Object 3"/>
          <p:cNvGraphicFramePr>
            <a:graphicFrameLocks noChangeAspect="1"/>
          </p:cNvGraphicFramePr>
          <p:nvPr/>
        </p:nvGraphicFramePr>
        <p:xfrm>
          <a:off x="-212725" y="0"/>
          <a:ext cx="9623425" cy="7178675"/>
        </p:xfrm>
        <a:graphic>
          <a:graphicData uri="http://schemas.openxmlformats.org/presentationml/2006/ole">
            <mc:AlternateContent xmlns:mc="http://schemas.openxmlformats.org/markup-compatibility/2006">
              <mc:Choice xmlns:v="urn:schemas-microsoft-com:vml" Requires="v">
                <p:oleObj spid="_x0000_s541709" name="Slide" r:id="rId4" imgW="4549874" imgH="3394541" progId="PowerPoint.Slide.8">
                  <p:embed/>
                </p:oleObj>
              </mc:Choice>
              <mc:Fallback>
                <p:oleObj name="Slide" r:id="rId4" imgW="4549874" imgH="3394541"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0"/>
                        <a:ext cx="9623425" cy="717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737938" y="124196"/>
            <a:ext cx="7812504" cy="646331"/>
          </a:xfrm>
          <a:prstGeom prst="rect">
            <a:avLst/>
          </a:prstGeom>
          <a:solidFill>
            <a:schemeClr val="bg2"/>
          </a:solidFill>
        </p:spPr>
        <p:txBody>
          <a:bodyPr wrap="square" rtlCol="0">
            <a:spAutoFit/>
          </a:bodyPr>
          <a:lstStyle/>
          <a:p>
            <a:r>
              <a:rPr lang="en-US" sz="3600" dirty="0" smtClean="0"/>
              <a:t>Hayman Fire 2002, Arizona</a:t>
            </a:r>
            <a:endParaRPr lang="en-US" sz="3600" dirty="0"/>
          </a:p>
        </p:txBody>
      </p:sp>
    </p:spTree>
    <p:extLst>
      <p:ext uri="{BB962C8B-B14F-4D97-AF65-F5344CB8AC3E}">
        <p14:creationId xmlns:p14="http://schemas.microsoft.com/office/powerpoint/2010/main" val="3554320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3266" name="Group 2"/>
          <p:cNvGrpSpPr>
            <a:grpSpLocks/>
          </p:cNvGrpSpPr>
          <p:nvPr/>
        </p:nvGrpSpPr>
        <p:grpSpPr bwMode="auto">
          <a:xfrm>
            <a:off x="-19050" y="0"/>
            <a:ext cx="9121775" cy="6864350"/>
            <a:chOff x="782" y="950"/>
            <a:chExt cx="4209" cy="3167"/>
          </a:xfrm>
        </p:grpSpPr>
        <p:pic>
          <p:nvPicPr>
            <p:cNvPr id="523267" name="Picture 3" descr="DSC00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 y="950"/>
              <a:ext cx="4174" cy="3167"/>
            </a:xfrm>
            <a:prstGeom prst="rect">
              <a:avLst/>
            </a:prstGeom>
            <a:noFill/>
            <a:extLst>
              <a:ext uri="{909E8E84-426E-40DD-AFC4-6F175D3DCCD1}">
                <a14:hiddenFill xmlns:a14="http://schemas.microsoft.com/office/drawing/2010/main">
                  <a:solidFill>
                    <a:srgbClr val="FFFFFF"/>
                  </a:solidFill>
                </a14:hiddenFill>
              </a:ext>
            </a:extLst>
          </p:spPr>
        </p:pic>
        <p:sp>
          <p:nvSpPr>
            <p:cNvPr id="523268" name="Line 4"/>
            <p:cNvSpPr>
              <a:spLocks noChangeShapeType="1"/>
            </p:cNvSpPr>
            <p:nvPr/>
          </p:nvSpPr>
          <p:spPr bwMode="auto">
            <a:xfrm>
              <a:off x="4190" y="3870"/>
              <a:ext cx="4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3269" name="Text Box 5"/>
            <p:cNvSpPr txBox="1">
              <a:spLocks noChangeArrowheads="1"/>
            </p:cNvSpPr>
            <p:nvPr/>
          </p:nvSpPr>
          <p:spPr bwMode="auto">
            <a:xfrm>
              <a:off x="4186" y="3693"/>
              <a:ext cx="276"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effectLst/>
                </a:rPr>
                <a:t>N</a:t>
              </a:r>
            </a:p>
          </p:txBody>
        </p:sp>
        <p:sp>
          <p:nvSpPr>
            <p:cNvPr id="523270" name="Freeform 6"/>
            <p:cNvSpPr>
              <a:spLocks/>
            </p:cNvSpPr>
            <p:nvPr/>
          </p:nvSpPr>
          <p:spPr bwMode="auto">
            <a:xfrm>
              <a:off x="782" y="1760"/>
              <a:ext cx="3444" cy="2357"/>
            </a:xfrm>
            <a:custGeom>
              <a:avLst/>
              <a:gdLst>
                <a:gd name="T0" fmla="*/ 3168 w 4752"/>
                <a:gd name="T1" fmla="*/ 3216 h 3216"/>
                <a:gd name="T2" fmla="*/ 4512 w 4752"/>
                <a:gd name="T3" fmla="*/ 2640 h 3216"/>
                <a:gd name="T4" fmla="*/ 4512 w 4752"/>
                <a:gd name="T5" fmla="*/ 1872 h 3216"/>
                <a:gd name="T6" fmla="*/ 4080 w 4752"/>
                <a:gd name="T7" fmla="*/ 1584 h 3216"/>
                <a:gd name="T8" fmla="*/ 4368 w 4752"/>
                <a:gd name="T9" fmla="*/ 1248 h 3216"/>
                <a:gd name="T10" fmla="*/ 3840 w 4752"/>
                <a:gd name="T11" fmla="*/ 1008 h 3216"/>
                <a:gd name="T12" fmla="*/ 4272 w 4752"/>
                <a:gd name="T13" fmla="*/ 768 h 3216"/>
                <a:gd name="T14" fmla="*/ 4176 w 4752"/>
                <a:gd name="T15" fmla="*/ 528 h 3216"/>
                <a:gd name="T16" fmla="*/ 4752 w 4752"/>
                <a:gd name="T17" fmla="*/ 336 h 3216"/>
                <a:gd name="T18" fmla="*/ 4224 w 4752"/>
                <a:gd name="T19" fmla="*/ 288 h 3216"/>
                <a:gd name="T20" fmla="*/ 4080 w 4752"/>
                <a:gd name="T21" fmla="*/ 192 h 3216"/>
                <a:gd name="T22" fmla="*/ 2736 w 4752"/>
                <a:gd name="T23" fmla="*/ 0 h 3216"/>
                <a:gd name="T24" fmla="*/ 0 w 4752"/>
                <a:gd name="T25" fmla="*/ 0 h 3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2" h="3216">
                  <a:moveTo>
                    <a:pt x="3168" y="3216"/>
                  </a:moveTo>
                  <a:lnTo>
                    <a:pt x="4512" y="2640"/>
                  </a:lnTo>
                  <a:lnTo>
                    <a:pt x="4512" y="1872"/>
                  </a:lnTo>
                  <a:lnTo>
                    <a:pt x="4080" y="1584"/>
                  </a:lnTo>
                  <a:lnTo>
                    <a:pt x="4368" y="1248"/>
                  </a:lnTo>
                  <a:lnTo>
                    <a:pt x="3840" y="1008"/>
                  </a:lnTo>
                  <a:lnTo>
                    <a:pt x="4272" y="768"/>
                  </a:lnTo>
                  <a:lnTo>
                    <a:pt x="4176" y="528"/>
                  </a:lnTo>
                  <a:lnTo>
                    <a:pt x="4752" y="336"/>
                  </a:lnTo>
                  <a:lnTo>
                    <a:pt x="4224" y="288"/>
                  </a:lnTo>
                  <a:lnTo>
                    <a:pt x="4080" y="192"/>
                  </a:lnTo>
                  <a:lnTo>
                    <a:pt x="2736" y="0"/>
                  </a:lnTo>
                  <a:lnTo>
                    <a:pt x="0" y="0"/>
                  </a:lnTo>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3271" name="Text Box 7"/>
            <p:cNvSpPr txBox="1">
              <a:spLocks noChangeArrowheads="1"/>
            </p:cNvSpPr>
            <p:nvPr/>
          </p:nvSpPr>
          <p:spPr bwMode="auto">
            <a:xfrm>
              <a:off x="1514" y="3413"/>
              <a:ext cx="1595" cy="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00"/>
                  </a:solidFill>
                  <a:effectLst>
                    <a:outerShdw blurRad="38100" dist="38100" dir="2700000" algn="tl">
                      <a:srgbClr val="000000"/>
                    </a:outerShdw>
                  </a:effectLst>
                </a:rPr>
                <a:t>Shelterwood Harvest,  fuels crushed</a:t>
              </a:r>
            </a:p>
          </p:txBody>
        </p:sp>
        <p:sp>
          <p:nvSpPr>
            <p:cNvPr id="523272" name="Text Box 8"/>
            <p:cNvSpPr txBox="1">
              <a:spLocks noChangeArrowheads="1"/>
            </p:cNvSpPr>
            <p:nvPr/>
          </p:nvSpPr>
          <p:spPr bwMode="auto">
            <a:xfrm>
              <a:off x="3485" y="3922"/>
              <a:ext cx="98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effectLst>
                    <a:outerShdw blurRad="38100" dist="38100" dir="2700000" algn="tl">
                      <a:srgbClr val="000000"/>
                    </a:outerShdw>
                  </a:effectLst>
                </a:rPr>
                <a:t>Photo: Erik Martinson</a:t>
              </a:r>
            </a:p>
          </p:txBody>
        </p:sp>
      </p:grpSp>
      <p:sp>
        <p:nvSpPr>
          <p:cNvPr id="523273" name="Rectangle 9"/>
          <p:cNvSpPr>
            <a:spLocks noGrp="1" noChangeArrowheads="1"/>
          </p:cNvSpPr>
          <p:nvPr>
            <p:ph type="title"/>
          </p:nvPr>
        </p:nvSpPr>
        <p:spPr/>
        <p:txBody>
          <a:bodyPr/>
          <a:lstStyle/>
          <a:p>
            <a:r>
              <a:rPr lang="en-US" sz="2400" dirty="0" err="1">
                <a:effectLst>
                  <a:outerShdw blurRad="38100" dist="38100" dir="2700000" algn="tl">
                    <a:srgbClr val="000000"/>
                  </a:outerShdw>
                </a:effectLst>
              </a:rPr>
              <a:t>Sheepnose</a:t>
            </a:r>
            <a:r>
              <a:rPr lang="en-US" sz="2400" dirty="0">
                <a:effectLst>
                  <a:outerShdw blurRad="38100" dist="38100" dir="2700000" algn="tl">
                    <a:srgbClr val="000000"/>
                  </a:outerShdw>
                </a:effectLst>
              </a:rPr>
              <a:t> </a:t>
            </a:r>
            <a:r>
              <a:rPr lang="en-US" sz="2400" dirty="0" err="1">
                <a:effectLst>
                  <a:outerShdw blurRad="38100" dist="38100" dir="2700000" algn="tl">
                    <a:srgbClr val="000000"/>
                  </a:outerShdw>
                </a:effectLst>
              </a:rPr>
              <a:t>Shelterwood</a:t>
            </a:r>
            <a:r>
              <a:rPr lang="en-US" sz="2400" dirty="0">
                <a:effectLst>
                  <a:outerShdw blurRad="38100" dist="38100" dir="2700000" algn="tl">
                    <a:srgbClr val="000000"/>
                  </a:outerShdw>
                </a:effectLst>
              </a:rPr>
              <a:t> (2001)</a:t>
            </a:r>
          </a:p>
        </p:txBody>
      </p:sp>
    </p:spTree>
    <p:extLst>
      <p:ext uri="{BB962C8B-B14F-4D97-AF65-F5344CB8AC3E}">
        <p14:creationId xmlns:p14="http://schemas.microsoft.com/office/powerpoint/2010/main" val="387610595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argent_area_burned_map_1880_census.jpg"/>
          <p:cNvPicPr>
            <a:picLocks noChangeAspect="1"/>
          </p:cNvPicPr>
          <p:nvPr/>
        </p:nvPicPr>
        <p:blipFill>
          <a:blip r:embed="rId3" cstate="print"/>
          <a:stretch>
            <a:fillRect/>
          </a:stretch>
        </p:blipFill>
        <p:spPr>
          <a:xfrm>
            <a:off x="0" y="906780"/>
            <a:ext cx="9144000" cy="5951220"/>
          </a:xfrm>
          <a:prstGeom prst="rect">
            <a:avLst/>
          </a:prstGeom>
        </p:spPr>
      </p:pic>
      <p:sp>
        <p:nvSpPr>
          <p:cNvPr id="3" name="TextBox 2"/>
          <p:cNvSpPr txBox="1"/>
          <p:nvPr/>
        </p:nvSpPr>
        <p:spPr>
          <a:xfrm>
            <a:off x="190500" y="152400"/>
            <a:ext cx="9080756" cy="590931"/>
          </a:xfrm>
          <a:prstGeom prst="rect">
            <a:avLst/>
          </a:prstGeom>
          <a:noFill/>
        </p:spPr>
        <p:txBody>
          <a:bodyPr wrap="none" rtlCol="0">
            <a:spAutoFit/>
          </a:bodyPr>
          <a:lstStyle/>
          <a:p>
            <a:r>
              <a:rPr lang="en-US" sz="1800" dirty="0" smtClean="0"/>
              <a:t>Proportion of Woodland Within Settled Area Burned Over During the Census Year 1880</a:t>
            </a:r>
          </a:p>
          <a:p>
            <a:r>
              <a:rPr lang="en-US" sz="1200" i="1" dirty="0" err="1" smtClean="0"/>
              <a:t>Sargent</a:t>
            </a:r>
            <a:r>
              <a:rPr lang="en-US" sz="1200" i="1" dirty="0" smtClean="0"/>
              <a:t>, C.S. 1884. Report of the Forests of North America (Exclusive of Mexico).</a:t>
            </a:r>
            <a:endParaRPr lang="en-US" sz="1200" i="1" dirty="0"/>
          </a:p>
        </p:txBody>
      </p:sp>
      <p:sp>
        <p:nvSpPr>
          <p:cNvPr id="9" name="Rectangle 8"/>
          <p:cNvSpPr/>
          <p:nvPr/>
        </p:nvSpPr>
        <p:spPr>
          <a:xfrm>
            <a:off x="357351" y="5563955"/>
            <a:ext cx="533400" cy="228601"/>
          </a:xfrm>
          <a:prstGeom prst="rect">
            <a:avLst/>
          </a:prstGeom>
          <a:solidFill>
            <a:srgbClr val="F79646">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p:cNvSpPr/>
          <p:nvPr/>
        </p:nvSpPr>
        <p:spPr>
          <a:xfrm>
            <a:off x="357351" y="5820146"/>
            <a:ext cx="533400" cy="228601"/>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10"/>
          <p:cNvSpPr/>
          <p:nvPr/>
        </p:nvSpPr>
        <p:spPr>
          <a:xfrm>
            <a:off x="357351" y="6085488"/>
            <a:ext cx="533400" cy="228601"/>
          </a:xfrm>
          <a:prstGeom prst="rect">
            <a:avLst/>
          </a:prstGeom>
          <a:solidFill>
            <a:srgbClr val="CD9F0A"/>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357351" y="6390288"/>
            <a:ext cx="533400" cy="228601"/>
          </a:xfrm>
          <a:prstGeom prst="rect">
            <a:avLst/>
          </a:prstGeom>
          <a:solidFill>
            <a:srgbClr val="703606"/>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TextBox 12"/>
          <p:cNvSpPr txBox="1"/>
          <p:nvPr/>
        </p:nvSpPr>
        <p:spPr>
          <a:xfrm>
            <a:off x="990600" y="5486399"/>
            <a:ext cx="1003801" cy="1200329"/>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0-0.1 %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0.1-1.0%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1.0-10.0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%&gt;10%</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8739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685800" y="0"/>
            <a:ext cx="7772400" cy="1143000"/>
          </a:xfrm>
        </p:spPr>
        <p:txBody>
          <a:bodyPr/>
          <a:lstStyle/>
          <a:p>
            <a:r>
              <a:rPr lang="en-US" sz="2800" dirty="0" err="1">
                <a:effectLst>
                  <a:outerShdw blurRad="38100" dist="38100" dir="2700000" algn="tl">
                    <a:srgbClr val="000000"/>
                  </a:outerShdw>
                </a:effectLst>
              </a:rPr>
              <a:t>Polhemus</a:t>
            </a:r>
            <a:r>
              <a:rPr lang="en-US" sz="2800" dirty="0">
                <a:effectLst>
                  <a:outerShdw blurRad="38100" dist="38100" dir="2700000" algn="tl">
                    <a:srgbClr val="000000"/>
                  </a:outerShdw>
                </a:effectLst>
              </a:rPr>
              <a:t> Prescribed Burn</a:t>
            </a:r>
          </a:p>
        </p:txBody>
      </p:sp>
      <p:grpSp>
        <p:nvGrpSpPr>
          <p:cNvPr id="488451" name="Group 3"/>
          <p:cNvGrpSpPr>
            <a:grpSpLocks/>
          </p:cNvGrpSpPr>
          <p:nvPr/>
        </p:nvGrpSpPr>
        <p:grpSpPr bwMode="auto">
          <a:xfrm>
            <a:off x="892" y="972160"/>
            <a:ext cx="9010650" cy="5911850"/>
            <a:chOff x="341" y="1028"/>
            <a:chExt cx="5045" cy="3310"/>
          </a:xfrm>
        </p:grpSpPr>
        <p:pic>
          <p:nvPicPr>
            <p:cNvPr id="488452" name="Picture 4" descr="h_s02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 y="1028"/>
              <a:ext cx="5045" cy="3310"/>
            </a:xfrm>
            <a:prstGeom prst="rect">
              <a:avLst/>
            </a:prstGeom>
            <a:noFill/>
            <a:extLst>
              <a:ext uri="{909E8E84-426E-40DD-AFC4-6F175D3DCCD1}">
                <a14:hiddenFill xmlns:a14="http://schemas.microsoft.com/office/drawing/2010/main">
                  <a:solidFill>
                    <a:srgbClr val="FFFFFF"/>
                  </a:solidFill>
                </a14:hiddenFill>
              </a:ext>
            </a:extLst>
          </p:spPr>
        </p:pic>
        <p:sp>
          <p:nvSpPr>
            <p:cNvPr id="488453" name="Text Box 5"/>
            <p:cNvSpPr txBox="1">
              <a:spLocks noChangeArrowheads="1"/>
            </p:cNvSpPr>
            <p:nvPr/>
          </p:nvSpPr>
          <p:spPr bwMode="auto">
            <a:xfrm>
              <a:off x="791" y="1882"/>
              <a:ext cx="1739"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effectLst>
                    <a:outerShdw blurRad="38100" dist="38100" dir="2700000" algn="tl">
                      <a:srgbClr val="000000"/>
                    </a:outerShdw>
                  </a:effectLst>
                </a:rPr>
                <a:t>Polhemus Prescribed Fire</a:t>
              </a:r>
            </a:p>
            <a:p>
              <a:r>
                <a:rPr lang="en-US" sz="2000">
                  <a:effectLst>
                    <a:outerShdw blurRad="38100" dist="38100" dir="2700000" algn="tl">
                      <a:srgbClr val="000000"/>
                    </a:outerShdw>
                  </a:effectLst>
                </a:rPr>
                <a:t>October 2001</a:t>
              </a:r>
            </a:p>
          </p:txBody>
        </p:sp>
        <p:sp>
          <p:nvSpPr>
            <p:cNvPr id="488454" name="Freeform 6"/>
            <p:cNvSpPr>
              <a:spLocks/>
            </p:cNvSpPr>
            <p:nvPr/>
          </p:nvSpPr>
          <p:spPr bwMode="auto">
            <a:xfrm>
              <a:off x="419" y="2461"/>
              <a:ext cx="4890" cy="1530"/>
            </a:xfrm>
            <a:custGeom>
              <a:avLst/>
              <a:gdLst>
                <a:gd name="T0" fmla="*/ 92 w 4288"/>
                <a:gd name="T1" fmla="*/ 12 h 1292"/>
                <a:gd name="T2" fmla="*/ 129 w 4288"/>
                <a:gd name="T3" fmla="*/ 6 h 1292"/>
                <a:gd name="T4" fmla="*/ 868 w 4288"/>
                <a:gd name="T5" fmla="*/ 49 h 1292"/>
                <a:gd name="T6" fmla="*/ 1493 w 4288"/>
                <a:gd name="T7" fmla="*/ 249 h 1292"/>
                <a:gd name="T8" fmla="*/ 2045 w 4288"/>
                <a:gd name="T9" fmla="*/ 455 h 1292"/>
                <a:gd name="T10" fmla="*/ 2912 w 4288"/>
                <a:gd name="T11" fmla="*/ 625 h 1292"/>
                <a:gd name="T12" fmla="*/ 3385 w 4288"/>
                <a:gd name="T13" fmla="*/ 691 h 1292"/>
                <a:gd name="T14" fmla="*/ 3894 w 4288"/>
                <a:gd name="T15" fmla="*/ 988 h 1292"/>
                <a:gd name="T16" fmla="*/ 4288 w 4288"/>
                <a:gd name="T17"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8" h="1292">
                  <a:moveTo>
                    <a:pt x="92" y="12"/>
                  </a:moveTo>
                  <a:cubicBezTo>
                    <a:pt x="46" y="6"/>
                    <a:pt x="0" y="0"/>
                    <a:pt x="129" y="6"/>
                  </a:cubicBezTo>
                  <a:cubicBezTo>
                    <a:pt x="258" y="12"/>
                    <a:pt x="641" y="9"/>
                    <a:pt x="868" y="49"/>
                  </a:cubicBezTo>
                  <a:cubicBezTo>
                    <a:pt x="1095" y="89"/>
                    <a:pt x="1297" y="181"/>
                    <a:pt x="1493" y="249"/>
                  </a:cubicBezTo>
                  <a:cubicBezTo>
                    <a:pt x="1689" y="317"/>
                    <a:pt x="1808" y="392"/>
                    <a:pt x="2045" y="455"/>
                  </a:cubicBezTo>
                  <a:cubicBezTo>
                    <a:pt x="2282" y="518"/>
                    <a:pt x="2689" y="586"/>
                    <a:pt x="2912" y="625"/>
                  </a:cubicBezTo>
                  <a:cubicBezTo>
                    <a:pt x="3135" y="664"/>
                    <a:pt x="3221" y="631"/>
                    <a:pt x="3385" y="691"/>
                  </a:cubicBezTo>
                  <a:cubicBezTo>
                    <a:pt x="3549" y="751"/>
                    <a:pt x="3743" y="888"/>
                    <a:pt x="3894" y="988"/>
                  </a:cubicBezTo>
                  <a:cubicBezTo>
                    <a:pt x="4045" y="1088"/>
                    <a:pt x="4166" y="1190"/>
                    <a:pt x="4288" y="1292"/>
                  </a:cubicBezTo>
                </a:path>
              </a:pathLst>
            </a:custGeom>
            <a:noFill/>
            <a:ln w="1270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5" name="Line 7"/>
            <p:cNvSpPr>
              <a:spLocks noChangeShapeType="1"/>
            </p:cNvSpPr>
            <p:nvPr/>
          </p:nvSpPr>
          <p:spPr bwMode="auto">
            <a:xfrm flipH="1" flipV="1">
              <a:off x="3917" y="2147"/>
              <a:ext cx="836" cy="8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6" name="Line 8"/>
            <p:cNvSpPr>
              <a:spLocks noChangeShapeType="1"/>
            </p:cNvSpPr>
            <p:nvPr/>
          </p:nvSpPr>
          <p:spPr bwMode="auto">
            <a:xfrm flipH="1">
              <a:off x="4862" y="1214"/>
              <a:ext cx="354" cy="211"/>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7" name="Line 9"/>
            <p:cNvSpPr>
              <a:spLocks noChangeShapeType="1"/>
            </p:cNvSpPr>
            <p:nvPr/>
          </p:nvSpPr>
          <p:spPr bwMode="auto">
            <a:xfrm flipH="1" flipV="1">
              <a:off x="3945" y="3780"/>
              <a:ext cx="836" cy="8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458" name="Text Box 10"/>
            <p:cNvSpPr txBox="1">
              <a:spLocks noChangeArrowheads="1"/>
            </p:cNvSpPr>
            <p:nvPr/>
          </p:nvSpPr>
          <p:spPr bwMode="auto">
            <a:xfrm>
              <a:off x="3130" y="3356"/>
              <a:ext cx="917"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effectLst>
                    <a:outerShdw blurRad="38100" dist="38100" dir="2700000" algn="tl">
                      <a:srgbClr val="000000"/>
                    </a:outerShdw>
                  </a:effectLst>
                </a:rPr>
                <a:t>Hayman Fire</a:t>
              </a:r>
            </a:p>
          </p:txBody>
        </p:sp>
        <p:sp>
          <p:nvSpPr>
            <p:cNvPr id="488459" name="Text Box 11"/>
            <p:cNvSpPr txBox="1">
              <a:spLocks noChangeArrowheads="1"/>
            </p:cNvSpPr>
            <p:nvPr/>
          </p:nvSpPr>
          <p:spPr bwMode="auto">
            <a:xfrm>
              <a:off x="4245" y="2249"/>
              <a:ext cx="917"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effectLst>
                    <a:outerShdw blurRad="38100" dist="38100" dir="2700000" algn="tl">
                      <a:srgbClr val="000000"/>
                    </a:outerShdw>
                  </a:effectLst>
                </a:rPr>
                <a:t>Hayman Fire</a:t>
              </a:r>
            </a:p>
          </p:txBody>
        </p:sp>
        <p:sp>
          <p:nvSpPr>
            <p:cNvPr id="488460" name="Text Box 12"/>
            <p:cNvSpPr txBox="1">
              <a:spLocks noChangeArrowheads="1"/>
            </p:cNvSpPr>
            <p:nvPr/>
          </p:nvSpPr>
          <p:spPr bwMode="auto">
            <a:xfrm>
              <a:off x="3663" y="4108"/>
              <a:ext cx="1476" cy="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effectLst>
                    <a:outerShdw blurRad="38100" dist="38100" dir="2700000" algn="tl">
                      <a:srgbClr val="000000"/>
                    </a:outerShdw>
                  </a:effectLst>
                </a:rPr>
                <a:t>Photo: Karen Wattenmaker</a:t>
              </a:r>
            </a:p>
          </p:txBody>
        </p:sp>
        <p:sp>
          <p:nvSpPr>
            <p:cNvPr id="488461" name="Text Box 13"/>
            <p:cNvSpPr txBox="1">
              <a:spLocks noChangeArrowheads="1"/>
            </p:cNvSpPr>
            <p:nvPr/>
          </p:nvSpPr>
          <p:spPr bwMode="auto">
            <a:xfrm>
              <a:off x="4966" y="1151"/>
              <a:ext cx="22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effectLst/>
                </a:rPr>
                <a:t>N</a:t>
              </a:r>
            </a:p>
          </p:txBody>
        </p:sp>
      </p:grpSp>
    </p:spTree>
    <p:extLst>
      <p:ext uri="{BB962C8B-B14F-4D97-AF65-F5344CB8AC3E}">
        <p14:creationId xmlns:p14="http://schemas.microsoft.com/office/powerpoint/2010/main" val="169541268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2"/>
          <p:cNvSpPr txBox="1">
            <a:spLocks noChangeArrowheads="1"/>
          </p:cNvSpPr>
          <p:nvPr/>
        </p:nvSpPr>
        <p:spPr bwMode="auto">
          <a:xfrm>
            <a:off x="2816225" y="10191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en-US">
              <a:solidFill>
                <a:srgbClr val="FFFFFF"/>
              </a:solidFill>
              <a:effectLst/>
              <a:latin typeface="Times New Roman" pitchFamily="18" charset="0"/>
            </a:endParaRPr>
          </a:p>
        </p:txBody>
      </p:sp>
      <p:sp>
        <p:nvSpPr>
          <p:cNvPr id="309251" name="Rectangle 3"/>
          <p:cNvSpPr>
            <a:spLocks noGrp="1" noChangeArrowheads="1"/>
          </p:cNvSpPr>
          <p:nvPr>
            <p:ph type="title"/>
          </p:nvPr>
        </p:nvSpPr>
        <p:spPr>
          <a:xfrm>
            <a:off x="660400" y="165100"/>
            <a:ext cx="7772400" cy="546100"/>
          </a:xfrm>
        </p:spPr>
        <p:txBody>
          <a:bodyPr/>
          <a:lstStyle/>
          <a:p>
            <a:r>
              <a:rPr lang="en-US" sz="3600"/>
              <a:t>Thinning and Fire Behavior, Banff NP</a:t>
            </a:r>
          </a:p>
        </p:txBody>
      </p:sp>
      <p:pic>
        <p:nvPicPr>
          <p:cNvPr id="309252" name="Picture 4" descr="DSC0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946150"/>
            <a:ext cx="7767638" cy="5824538"/>
          </a:xfrm>
          <a:prstGeom prst="rect">
            <a:avLst/>
          </a:prstGeom>
          <a:noFill/>
          <a:extLst>
            <a:ext uri="{909E8E84-426E-40DD-AFC4-6F175D3DCCD1}">
              <a14:hiddenFill xmlns:a14="http://schemas.microsoft.com/office/drawing/2010/main">
                <a:solidFill>
                  <a:srgbClr val="FFFFFF"/>
                </a:solidFill>
              </a14:hiddenFill>
            </a:ext>
          </a:extLst>
        </p:spPr>
      </p:pic>
      <p:grpSp>
        <p:nvGrpSpPr>
          <p:cNvPr id="309253" name="Group 5"/>
          <p:cNvGrpSpPr>
            <a:grpSpLocks/>
          </p:cNvGrpSpPr>
          <p:nvPr/>
        </p:nvGrpSpPr>
        <p:grpSpPr bwMode="auto">
          <a:xfrm>
            <a:off x="1587500" y="3543300"/>
            <a:ext cx="5626100" cy="1079500"/>
            <a:chOff x="912" y="2296"/>
            <a:chExt cx="3544" cy="680"/>
          </a:xfrm>
        </p:grpSpPr>
        <p:sp>
          <p:nvSpPr>
            <p:cNvPr id="309254" name="Line 6"/>
            <p:cNvSpPr>
              <a:spLocks noChangeShapeType="1"/>
            </p:cNvSpPr>
            <p:nvPr/>
          </p:nvSpPr>
          <p:spPr bwMode="auto">
            <a:xfrm>
              <a:off x="2912" y="2840"/>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55" name="Line 7"/>
            <p:cNvSpPr>
              <a:spLocks noChangeShapeType="1"/>
            </p:cNvSpPr>
            <p:nvPr/>
          </p:nvSpPr>
          <p:spPr bwMode="auto">
            <a:xfrm flipV="1">
              <a:off x="3960" y="2680"/>
              <a:ext cx="496" cy="2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56" name="Line 8"/>
            <p:cNvSpPr>
              <a:spLocks noChangeShapeType="1"/>
            </p:cNvSpPr>
            <p:nvPr/>
          </p:nvSpPr>
          <p:spPr bwMode="auto">
            <a:xfrm flipV="1">
              <a:off x="2928" y="2544"/>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57" name="Line 9"/>
            <p:cNvSpPr>
              <a:spLocks noChangeShapeType="1"/>
            </p:cNvSpPr>
            <p:nvPr/>
          </p:nvSpPr>
          <p:spPr bwMode="auto">
            <a:xfrm>
              <a:off x="3464" y="2552"/>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58" name="Line 10"/>
            <p:cNvSpPr>
              <a:spLocks noChangeShapeType="1"/>
            </p:cNvSpPr>
            <p:nvPr/>
          </p:nvSpPr>
          <p:spPr bwMode="auto">
            <a:xfrm>
              <a:off x="1904" y="2712"/>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59" name="Line 11"/>
            <p:cNvSpPr>
              <a:spLocks noChangeShapeType="1"/>
            </p:cNvSpPr>
            <p:nvPr/>
          </p:nvSpPr>
          <p:spPr bwMode="auto">
            <a:xfrm flipV="1">
              <a:off x="1920" y="2416"/>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60" name="Line 12"/>
            <p:cNvSpPr>
              <a:spLocks noChangeShapeType="1"/>
            </p:cNvSpPr>
            <p:nvPr/>
          </p:nvSpPr>
          <p:spPr bwMode="auto">
            <a:xfrm>
              <a:off x="2456" y="2424"/>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61" name="Line 13"/>
            <p:cNvSpPr>
              <a:spLocks noChangeShapeType="1"/>
            </p:cNvSpPr>
            <p:nvPr/>
          </p:nvSpPr>
          <p:spPr bwMode="auto">
            <a:xfrm>
              <a:off x="912" y="2592"/>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62" name="Line 14"/>
            <p:cNvSpPr>
              <a:spLocks noChangeShapeType="1"/>
            </p:cNvSpPr>
            <p:nvPr/>
          </p:nvSpPr>
          <p:spPr bwMode="auto">
            <a:xfrm flipV="1">
              <a:off x="928" y="2296"/>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09263" name="Line 15"/>
            <p:cNvSpPr>
              <a:spLocks noChangeShapeType="1"/>
            </p:cNvSpPr>
            <p:nvPr/>
          </p:nvSpPr>
          <p:spPr bwMode="auto">
            <a:xfrm>
              <a:off x="1464" y="2304"/>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grpSp>
      <p:sp>
        <p:nvSpPr>
          <p:cNvPr id="309264" name="Line 16"/>
          <p:cNvSpPr>
            <a:spLocks noChangeShapeType="1"/>
          </p:cNvSpPr>
          <p:nvPr/>
        </p:nvSpPr>
        <p:spPr bwMode="auto">
          <a:xfrm flipV="1">
            <a:off x="5930900" y="3924300"/>
            <a:ext cx="1905000" cy="17145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grpSp>
        <p:nvGrpSpPr>
          <p:cNvPr id="309265" name="Group 17"/>
          <p:cNvGrpSpPr>
            <a:grpSpLocks/>
          </p:cNvGrpSpPr>
          <p:nvPr/>
        </p:nvGrpSpPr>
        <p:grpSpPr bwMode="auto">
          <a:xfrm>
            <a:off x="954088" y="1568450"/>
            <a:ext cx="2541587" cy="520700"/>
            <a:chOff x="336" y="1632"/>
            <a:chExt cx="4320" cy="1488"/>
          </a:xfrm>
        </p:grpSpPr>
        <p:sp>
          <p:nvSpPr>
            <p:cNvPr id="309266" name="Rectangle 18"/>
            <p:cNvSpPr>
              <a:spLocks noChangeArrowheads="1"/>
            </p:cNvSpPr>
            <p:nvPr/>
          </p:nvSpPr>
          <p:spPr bwMode="auto">
            <a:xfrm>
              <a:off x="33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sp>
          <p:nvSpPr>
            <p:cNvPr id="309267" name="Rectangle 19"/>
            <p:cNvSpPr>
              <a:spLocks noChangeArrowheads="1"/>
            </p:cNvSpPr>
            <p:nvPr/>
          </p:nvSpPr>
          <p:spPr bwMode="auto">
            <a:xfrm>
              <a:off x="177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sp>
          <p:nvSpPr>
            <p:cNvPr id="309268" name="Rectangle 20"/>
            <p:cNvSpPr>
              <a:spLocks noChangeArrowheads="1"/>
            </p:cNvSpPr>
            <p:nvPr/>
          </p:nvSpPr>
          <p:spPr bwMode="auto">
            <a:xfrm>
              <a:off x="321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grpSp>
      <p:sp>
        <p:nvSpPr>
          <p:cNvPr id="309269" name="Text Box 21"/>
          <p:cNvSpPr txBox="1">
            <a:spLocks noChangeArrowheads="1"/>
          </p:cNvSpPr>
          <p:nvPr/>
        </p:nvSpPr>
        <p:spPr bwMode="auto">
          <a:xfrm>
            <a:off x="920750" y="21129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1800" b="1">
                <a:solidFill>
                  <a:srgbClr val="FFFFFF"/>
                </a:solidFill>
                <a:effectLst>
                  <a:outerShdw blurRad="38100" dist="38100" dir="2700000" algn="tl">
                    <a:srgbClr val="000000"/>
                  </a:outerShdw>
                </a:effectLst>
              </a:rPr>
              <a:t>Control</a:t>
            </a:r>
          </a:p>
        </p:txBody>
      </p:sp>
      <p:sp>
        <p:nvSpPr>
          <p:cNvPr id="309270" name="Text Box 22"/>
          <p:cNvSpPr txBox="1">
            <a:spLocks noChangeArrowheads="1"/>
          </p:cNvSpPr>
          <p:nvPr/>
        </p:nvSpPr>
        <p:spPr bwMode="auto">
          <a:xfrm>
            <a:off x="1835150" y="2103438"/>
            <a:ext cx="8350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b="1">
                <a:solidFill>
                  <a:srgbClr val="FFFFFF"/>
                </a:solidFill>
                <a:effectLst>
                  <a:outerShdw blurRad="38100" dist="38100" dir="2700000" algn="tl">
                    <a:srgbClr val="000000"/>
                  </a:outerShdw>
                </a:effectLst>
              </a:rPr>
              <a:t>Thin, no slash</a:t>
            </a:r>
          </a:p>
        </p:txBody>
      </p:sp>
      <p:sp>
        <p:nvSpPr>
          <p:cNvPr id="309271" name="Text Box 23"/>
          <p:cNvSpPr txBox="1">
            <a:spLocks noChangeArrowheads="1"/>
          </p:cNvSpPr>
          <p:nvPr/>
        </p:nvSpPr>
        <p:spPr bwMode="auto">
          <a:xfrm>
            <a:off x="2730500" y="2132013"/>
            <a:ext cx="835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b="1">
                <a:solidFill>
                  <a:srgbClr val="FFFFFF"/>
                </a:solidFill>
                <a:effectLst>
                  <a:outerShdw blurRad="38100" dist="38100" dir="2700000" algn="tl">
                    <a:srgbClr val="000000"/>
                  </a:outerShdw>
                </a:effectLst>
              </a:rPr>
              <a:t>Thin, slash</a:t>
            </a:r>
          </a:p>
        </p:txBody>
      </p:sp>
      <p:sp>
        <p:nvSpPr>
          <p:cNvPr id="309272" name="Text Box 24"/>
          <p:cNvSpPr txBox="1">
            <a:spLocks noChangeArrowheads="1"/>
          </p:cNvSpPr>
          <p:nvPr/>
        </p:nvSpPr>
        <p:spPr bwMode="auto">
          <a:xfrm>
            <a:off x="682625" y="6324600"/>
            <a:ext cx="27908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a:solidFill>
                  <a:srgbClr val="FFFFFF"/>
                </a:solidFill>
                <a:effectLst/>
              </a:rPr>
              <a:t>Photo: Stew Walkinshaw</a:t>
            </a:r>
          </a:p>
        </p:txBody>
      </p:sp>
    </p:spTree>
    <p:extLst>
      <p:ext uri="{BB962C8B-B14F-4D97-AF65-F5344CB8AC3E}">
        <p14:creationId xmlns:p14="http://schemas.microsoft.com/office/powerpoint/2010/main" val="1259169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52" name="Picture 8" descr="2-S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3346" name="Text Box 2"/>
          <p:cNvSpPr txBox="1">
            <a:spLocks noChangeArrowheads="1"/>
          </p:cNvSpPr>
          <p:nvPr/>
        </p:nvSpPr>
        <p:spPr bwMode="auto">
          <a:xfrm>
            <a:off x="2905125" y="8159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en-US">
              <a:solidFill>
                <a:srgbClr val="FFFFFF"/>
              </a:solidFill>
              <a:effectLst/>
              <a:latin typeface="Times New Roman" pitchFamily="18" charset="0"/>
            </a:endParaRPr>
          </a:p>
        </p:txBody>
      </p:sp>
      <p:grpSp>
        <p:nvGrpSpPr>
          <p:cNvPr id="313347" name="Group 3"/>
          <p:cNvGrpSpPr>
            <a:grpSpLocks/>
          </p:cNvGrpSpPr>
          <p:nvPr/>
        </p:nvGrpSpPr>
        <p:grpSpPr bwMode="auto">
          <a:xfrm>
            <a:off x="279400" y="571500"/>
            <a:ext cx="3962400" cy="723900"/>
            <a:chOff x="336" y="1632"/>
            <a:chExt cx="4320" cy="1488"/>
          </a:xfrm>
        </p:grpSpPr>
        <p:sp>
          <p:nvSpPr>
            <p:cNvPr id="313348" name="Rectangle 4"/>
            <p:cNvSpPr>
              <a:spLocks noChangeArrowheads="1"/>
            </p:cNvSpPr>
            <p:nvPr/>
          </p:nvSpPr>
          <p:spPr bwMode="auto">
            <a:xfrm>
              <a:off x="33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600">
                  <a:solidFill>
                    <a:srgbClr val="000099"/>
                  </a:solidFill>
                  <a:effectLst/>
                </a:rPr>
                <a:t>Control</a:t>
              </a:r>
            </a:p>
          </p:txBody>
        </p:sp>
        <p:sp>
          <p:nvSpPr>
            <p:cNvPr id="313349" name="Rectangle 5"/>
            <p:cNvSpPr>
              <a:spLocks noChangeArrowheads="1"/>
            </p:cNvSpPr>
            <p:nvPr/>
          </p:nvSpPr>
          <p:spPr bwMode="auto">
            <a:xfrm>
              <a:off x="177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600">
                  <a:solidFill>
                    <a:srgbClr val="000099"/>
                  </a:solidFill>
                  <a:effectLst/>
                </a:rPr>
                <a:t>Thin, slash</a:t>
              </a:r>
            </a:p>
            <a:p>
              <a:pPr algn="ctr" eaLnBrk="0" hangingPunct="0">
                <a:spcBef>
                  <a:spcPct val="0"/>
                </a:spcBef>
              </a:pPr>
              <a:r>
                <a:rPr lang="en-US" sz="1600">
                  <a:solidFill>
                    <a:srgbClr val="000099"/>
                  </a:solidFill>
                  <a:effectLst/>
                </a:rPr>
                <a:t>removed</a:t>
              </a:r>
            </a:p>
          </p:txBody>
        </p:sp>
        <p:sp>
          <p:nvSpPr>
            <p:cNvPr id="313350" name="Rectangle 6"/>
            <p:cNvSpPr>
              <a:spLocks noChangeArrowheads="1"/>
            </p:cNvSpPr>
            <p:nvPr/>
          </p:nvSpPr>
          <p:spPr bwMode="auto">
            <a:xfrm>
              <a:off x="321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600">
                  <a:solidFill>
                    <a:srgbClr val="000099"/>
                  </a:solidFill>
                  <a:effectLst/>
                </a:rPr>
                <a:t>Thin, slash</a:t>
              </a:r>
            </a:p>
            <a:p>
              <a:pPr algn="ctr" eaLnBrk="0" hangingPunct="0">
                <a:spcBef>
                  <a:spcPct val="0"/>
                </a:spcBef>
              </a:pPr>
              <a:r>
                <a:rPr lang="en-US" sz="1600">
                  <a:solidFill>
                    <a:srgbClr val="000099"/>
                  </a:solidFill>
                  <a:effectLst/>
                </a:rPr>
                <a:t>on-site</a:t>
              </a:r>
            </a:p>
          </p:txBody>
        </p:sp>
      </p:grpSp>
      <p:sp>
        <p:nvSpPr>
          <p:cNvPr id="313351" name="AutoShape 7"/>
          <p:cNvSpPr>
            <a:spLocks noChangeArrowheads="1"/>
          </p:cNvSpPr>
          <p:nvPr/>
        </p:nvSpPr>
        <p:spPr bwMode="auto">
          <a:xfrm rot="230161">
            <a:off x="427038" y="1076325"/>
            <a:ext cx="304800" cy="407988"/>
          </a:xfrm>
          <a:prstGeom prst="upArrow">
            <a:avLst>
              <a:gd name="adj1" fmla="val 50000"/>
              <a:gd name="adj2" fmla="val 33464"/>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pPr>
            <a:endParaRPr lang="en-US" sz="1800">
              <a:solidFill>
                <a:srgbClr val="FFFFFF"/>
              </a:solidFill>
              <a:effectLst/>
              <a:latin typeface="Tahoma" pitchFamily="34" charset="0"/>
            </a:endParaRPr>
          </a:p>
        </p:txBody>
      </p:sp>
    </p:spTree>
    <p:extLst>
      <p:ext uri="{BB962C8B-B14F-4D97-AF65-F5344CB8AC3E}">
        <p14:creationId xmlns:p14="http://schemas.microsoft.com/office/powerpoint/2010/main" val="4094569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303" name="Picture 7" descr="7-N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0"/>
            <a:ext cx="8553450" cy="6929438"/>
          </a:xfrm>
          <a:prstGeom prst="rect">
            <a:avLst/>
          </a:prstGeom>
          <a:noFill/>
          <a:extLst>
            <a:ext uri="{909E8E84-426E-40DD-AFC4-6F175D3DCCD1}">
              <a14:hiddenFill xmlns:a14="http://schemas.microsoft.com/office/drawing/2010/main">
                <a:solidFill>
                  <a:srgbClr val="FFFFFF"/>
                </a:solidFill>
              </a14:hiddenFill>
            </a:ext>
          </a:extLst>
        </p:spPr>
      </p:pic>
      <p:sp>
        <p:nvSpPr>
          <p:cNvPr id="311298" name="Text Box 2"/>
          <p:cNvSpPr txBox="1">
            <a:spLocks noChangeArrowheads="1"/>
          </p:cNvSpPr>
          <p:nvPr/>
        </p:nvSpPr>
        <p:spPr bwMode="auto">
          <a:xfrm>
            <a:off x="2905125" y="8159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en-US">
              <a:solidFill>
                <a:srgbClr val="FFFFFF"/>
              </a:solidFill>
              <a:effectLst/>
              <a:latin typeface="Times New Roman" pitchFamily="18" charset="0"/>
            </a:endParaRPr>
          </a:p>
        </p:txBody>
      </p:sp>
      <p:grpSp>
        <p:nvGrpSpPr>
          <p:cNvPr id="311299" name="Group 3"/>
          <p:cNvGrpSpPr>
            <a:grpSpLocks/>
          </p:cNvGrpSpPr>
          <p:nvPr/>
        </p:nvGrpSpPr>
        <p:grpSpPr bwMode="auto">
          <a:xfrm>
            <a:off x="165100" y="203200"/>
            <a:ext cx="3962400" cy="863600"/>
            <a:chOff x="336" y="1632"/>
            <a:chExt cx="4320" cy="1488"/>
          </a:xfrm>
        </p:grpSpPr>
        <p:sp>
          <p:nvSpPr>
            <p:cNvPr id="311300" name="Rectangle 4"/>
            <p:cNvSpPr>
              <a:spLocks noChangeArrowheads="1"/>
            </p:cNvSpPr>
            <p:nvPr/>
          </p:nvSpPr>
          <p:spPr bwMode="auto">
            <a:xfrm>
              <a:off x="33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hangingPunct="0">
                <a:spcBef>
                  <a:spcPct val="0"/>
                </a:spcBef>
              </a:pPr>
              <a:r>
                <a:rPr lang="en-US" sz="1800">
                  <a:solidFill>
                    <a:srgbClr val="000099"/>
                  </a:solidFill>
                  <a:effectLst/>
                </a:rPr>
                <a:t>Control</a:t>
              </a:r>
            </a:p>
          </p:txBody>
        </p:sp>
        <p:sp>
          <p:nvSpPr>
            <p:cNvPr id="311301" name="Rectangle 5"/>
            <p:cNvSpPr>
              <a:spLocks noChangeArrowheads="1"/>
            </p:cNvSpPr>
            <p:nvPr/>
          </p:nvSpPr>
          <p:spPr bwMode="auto">
            <a:xfrm>
              <a:off x="177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hangingPunct="0">
                <a:spcBef>
                  <a:spcPct val="0"/>
                </a:spcBef>
              </a:pPr>
              <a:r>
                <a:rPr lang="en-US" sz="1800">
                  <a:solidFill>
                    <a:srgbClr val="000099"/>
                  </a:solidFill>
                  <a:effectLst/>
                </a:rPr>
                <a:t>Thin, slash</a:t>
              </a:r>
            </a:p>
            <a:p>
              <a:pPr algn="ctr" eaLnBrk="0" hangingPunct="0">
                <a:spcBef>
                  <a:spcPct val="0"/>
                </a:spcBef>
              </a:pPr>
              <a:r>
                <a:rPr lang="en-US" sz="1800">
                  <a:solidFill>
                    <a:srgbClr val="000099"/>
                  </a:solidFill>
                  <a:effectLst/>
                </a:rPr>
                <a:t>removed</a:t>
              </a:r>
            </a:p>
          </p:txBody>
        </p:sp>
        <p:sp>
          <p:nvSpPr>
            <p:cNvPr id="311302" name="Rectangle 6"/>
            <p:cNvSpPr>
              <a:spLocks noChangeArrowheads="1"/>
            </p:cNvSpPr>
            <p:nvPr/>
          </p:nvSpPr>
          <p:spPr bwMode="auto">
            <a:xfrm>
              <a:off x="321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hangingPunct="0">
                <a:spcBef>
                  <a:spcPct val="0"/>
                </a:spcBef>
              </a:pPr>
              <a:r>
                <a:rPr lang="en-US" sz="1800">
                  <a:solidFill>
                    <a:srgbClr val="000099"/>
                  </a:solidFill>
                  <a:effectLst/>
                </a:rPr>
                <a:t>Thin, slash</a:t>
              </a:r>
            </a:p>
            <a:p>
              <a:pPr algn="ctr" eaLnBrk="0" hangingPunct="0">
                <a:spcBef>
                  <a:spcPct val="0"/>
                </a:spcBef>
              </a:pPr>
              <a:r>
                <a:rPr lang="en-US" sz="1800">
                  <a:solidFill>
                    <a:srgbClr val="000099"/>
                  </a:solidFill>
                  <a:effectLst/>
                </a:rPr>
                <a:t>on-site</a:t>
              </a:r>
            </a:p>
          </p:txBody>
        </p:sp>
      </p:grpSp>
      <p:sp>
        <p:nvSpPr>
          <p:cNvPr id="311304" name="AutoShape 8"/>
          <p:cNvSpPr>
            <a:spLocks noChangeArrowheads="1"/>
          </p:cNvSpPr>
          <p:nvPr/>
        </p:nvSpPr>
        <p:spPr bwMode="auto">
          <a:xfrm rot="432556">
            <a:off x="1789113" y="798513"/>
            <a:ext cx="304800" cy="407987"/>
          </a:xfrm>
          <a:prstGeom prst="upArrow">
            <a:avLst>
              <a:gd name="adj1" fmla="val 50000"/>
              <a:gd name="adj2" fmla="val 33464"/>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pPr>
            <a:endParaRPr lang="en-US" sz="1800">
              <a:solidFill>
                <a:srgbClr val="FFFFFF"/>
              </a:solidFill>
              <a:effectLst/>
              <a:latin typeface="Tahoma" pitchFamily="34" charset="0"/>
            </a:endParaRPr>
          </a:p>
        </p:txBody>
      </p:sp>
      <p:sp>
        <p:nvSpPr>
          <p:cNvPr id="311306" name="Text Box 10"/>
          <p:cNvSpPr txBox="1">
            <a:spLocks noChangeArrowheads="1"/>
          </p:cNvSpPr>
          <p:nvPr/>
        </p:nvSpPr>
        <p:spPr bwMode="auto">
          <a:xfrm>
            <a:off x="252413" y="6324600"/>
            <a:ext cx="2670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1800">
                <a:solidFill>
                  <a:srgbClr val="FFFFFF"/>
                </a:solidFill>
                <a:effectLst/>
                <a:latin typeface="Tahoma" pitchFamily="34" charset="0"/>
              </a:rPr>
              <a:t>Slides Courtesy of FERIC</a:t>
            </a:r>
          </a:p>
        </p:txBody>
      </p:sp>
    </p:spTree>
    <p:extLst>
      <p:ext uri="{BB962C8B-B14F-4D97-AF65-F5344CB8AC3E}">
        <p14:creationId xmlns:p14="http://schemas.microsoft.com/office/powerpoint/2010/main" val="2494906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8" name="Picture 8" descr="7-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312322" name="Text Box 2"/>
          <p:cNvSpPr txBox="1">
            <a:spLocks noChangeArrowheads="1"/>
          </p:cNvSpPr>
          <p:nvPr/>
        </p:nvSpPr>
        <p:spPr bwMode="auto">
          <a:xfrm>
            <a:off x="2930525" y="854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en-US">
              <a:solidFill>
                <a:srgbClr val="FFFFFF"/>
              </a:solidFill>
              <a:effectLst/>
              <a:latin typeface="Times New Roman" pitchFamily="18" charset="0"/>
            </a:endParaRPr>
          </a:p>
        </p:txBody>
      </p:sp>
      <p:grpSp>
        <p:nvGrpSpPr>
          <p:cNvPr id="312323" name="Group 3"/>
          <p:cNvGrpSpPr>
            <a:grpSpLocks/>
          </p:cNvGrpSpPr>
          <p:nvPr/>
        </p:nvGrpSpPr>
        <p:grpSpPr bwMode="auto">
          <a:xfrm>
            <a:off x="203200" y="279400"/>
            <a:ext cx="3962400" cy="876300"/>
            <a:chOff x="336" y="1632"/>
            <a:chExt cx="4320" cy="1488"/>
          </a:xfrm>
        </p:grpSpPr>
        <p:sp>
          <p:nvSpPr>
            <p:cNvPr id="312324" name="Rectangle 4"/>
            <p:cNvSpPr>
              <a:spLocks noChangeArrowheads="1"/>
            </p:cNvSpPr>
            <p:nvPr/>
          </p:nvSpPr>
          <p:spPr bwMode="auto">
            <a:xfrm>
              <a:off x="33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800">
                  <a:solidFill>
                    <a:srgbClr val="000099"/>
                  </a:solidFill>
                  <a:effectLst/>
                </a:rPr>
                <a:t>Control</a:t>
              </a:r>
            </a:p>
          </p:txBody>
        </p:sp>
        <p:sp>
          <p:nvSpPr>
            <p:cNvPr id="312325" name="Rectangle 5"/>
            <p:cNvSpPr>
              <a:spLocks noChangeArrowheads="1"/>
            </p:cNvSpPr>
            <p:nvPr/>
          </p:nvSpPr>
          <p:spPr bwMode="auto">
            <a:xfrm>
              <a:off x="177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800">
                  <a:solidFill>
                    <a:srgbClr val="000099"/>
                  </a:solidFill>
                  <a:effectLst/>
                </a:rPr>
                <a:t>Thin, slash</a:t>
              </a:r>
            </a:p>
            <a:p>
              <a:pPr algn="ctr" eaLnBrk="0" hangingPunct="0">
                <a:spcBef>
                  <a:spcPct val="0"/>
                </a:spcBef>
              </a:pPr>
              <a:r>
                <a:rPr lang="en-US" sz="1800">
                  <a:solidFill>
                    <a:srgbClr val="000099"/>
                  </a:solidFill>
                  <a:effectLst/>
                </a:rPr>
                <a:t>removed</a:t>
              </a:r>
            </a:p>
          </p:txBody>
        </p:sp>
        <p:sp>
          <p:nvSpPr>
            <p:cNvPr id="312326" name="Rectangle 6"/>
            <p:cNvSpPr>
              <a:spLocks noChangeArrowheads="1"/>
            </p:cNvSpPr>
            <p:nvPr/>
          </p:nvSpPr>
          <p:spPr bwMode="auto">
            <a:xfrm>
              <a:off x="3216" y="1632"/>
              <a:ext cx="1440" cy="1488"/>
            </a:xfrm>
            <a:prstGeom prst="rect">
              <a:avLst/>
            </a:prstGeom>
            <a:solidFill>
              <a:schemeClr val="accent1"/>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r>
                <a:rPr lang="en-US" sz="1800">
                  <a:solidFill>
                    <a:srgbClr val="000099"/>
                  </a:solidFill>
                  <a:effectLst/>
                </a:rPr>
                <a:t>Thin, slash</a:t>
              </a:r>
            </a:p>
            <a:p>
              <a:pPr algn="ctr" eaLnBrk="0" hangingPunct="0">
                <a:spcBef>
                  <a:spcPct val="0"/>
                </a:spcBef>
              </a:pPr>
              <a:r>
                <a:rPr lang="en-US" sz="1800">
                  <a:solidFill>
                    <a:srgbClr val="000099"/>
                  </a:solidFill>
                  <a:effectLst/>
                </a:rPr>
                <a:t>on-site</a:t>
              </a:r>
            </a:p>
          </p:txBody>
        </p:sp>
      </p:grpSp>
      <p:sp>
        <p:nvSpPr>
          <p:cNvPr id="312327" name="AutoShape 7"/>
          <p:cNvSpPr>
            <a:spLocks noChangeArrowheads="1"/>
          </p:cNvSpPr>
          <p:nvPr/>
        </p:nvSpPr>
        <p:spPr bwMode="auto">
          <a:xfrm>
            <a:off x="3835400" y="800100"/>
            <a:ext cx="304800" cy="533400"/>
          </a:xfrm>
          <a:prstGeom prst="upArrow">
            <a:avLst>
              <a:gd name="adj1" fmla="val 50000"/>
              <a:gd name="adj2" fmla="val 4375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pPr>
            <a:endParaRPr lang="en-US" sz="1800">
              <a:solidFill>
                <a:srgbClr val="FFFFFF"/>
              </a:solidFill>
              <a:effectLst/>
              <a:latin typeface="Tahoma" pitchFamily="34" charset="0"/>
            </a:endParaRPr>
          </a:p>
        </p:txBody>
      </p:sp>
      <p:sp>
        <p:nvSpPr>
          <p:cNvPr id="312330" name="Text Box 10"/>
          <p:cNvSpPr txBox="1">
            <a:spLocks noChangeArrowheads="1"/>
          </p:cNvSpPr>
          <p:nvPr/>
        </p:nvSpPr>
        <p:spPr bwMode="auto">
          <a:xfrm>
            <a:off x="252413" y="6324600"/>
            <a:ext cx="2670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1800">
                <a:solidFill>
                  <a:srgbClr val="FFFFFF"/>
                </a:solidFill>
                <a:effectLst/>
                <a:latin typeface="Tahoma" pitchFamily="34" charset="0"/>
              </a:rPr>
              <a:t>Slides Courtesy of FERIC</a:t>
            </a:r>
          </a:p>
        </p:txBody>
      </p:sp>
    </p:spTree>
    <p:extLst>
      <p:ext uri="{BB962C8B-B14F-4D97-AF65-F5344CB8AC3E}">
        <p14:creationId xmlns:p14="http://schemas.microsoft.com/office/powerpoint/2010/main" val="962605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2"/>
          <p:cNvSpPr txBox="1">
            <a:spLocks noChangeArrowheads="1"/>
          </p:cNvSpPr>
          <p:nvPr/>
        </p:nvSpPr>
        <p:spPr bwMode="auto">
          <a:xfrm>
            <a:off x="2816225" y="10191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endParaRPr lang="en-US">
              <a:solidFill>
                <a:srgbClr val="FFFFFF"/>
              </a:solidFill>
              <a:effectLst/>
              <a:latin typeface="Times New Roman" pitchFamily="18" charset="0"/>
            </a:endParaRPr>
          </a:p>
        </p:txBody>
      </p:sp>
      <p:sp>
        <p:nvSpPr>
          <p:cNvPr id="356355" name="Rectangle 3"/>
          <p:cNvSpPr>
            <a:spLocks noGrp="1" noChangeArrowheads="1"/>
          </p:cNvSpPr>
          <p:nvPr>
            <p:ph type="title"/>
          </p:nvPr>
        </p:nvSpPr>
        <p:spPr>
          <a:xfrm>
            <a:off x="660400" y="165100"/>
            <a:ext cx="7772400" cy="546100"/>
          </a:xfrm>
        </p:spPr>
        <p:txBody>
          <a:bodyPr/>
          <a:lstStyle/>
          <a:p>
            <a:r>
              <a:rPr lang="en-US" sz="3600"/>
              <a:t>Thinning and Fire Behavior, Banff NP</a:t>
            </a:r>
          </a:p>
        </p:txBody>
      </p:sp>
      <p:pic>
        <p:nvPicPr>
          <p:cNvPr id="356356" name="Picture 4" descr="DSC0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946150"/>
            <a:ext cx="7767638" cy="5824538"/>
          </a:xfrm>
          <a:prstGeom prst="rect">
            <a:avLst/>
          </a:prstGeom>
          <a:noFill/>
          <a:extLst>
            <a:ext uri="{909E8E84-426E-40DD-AFC4-6F175D3DCCD1}">
              <a14:hiddenFill xmlns:a14="http://schemas.microsoft.com/office/drawing/2010/main">
                <a:solidFill>
                  <a:srgbClr val="FFFFFF"/>
                </a:solidFill>
              </a14:hiddenFill>
            </a:ext>
          </a:extLst>
        </p:spPr>
      </p:pic>
      <p:grpSp>
        <p:nvGrpSpPr>
          <p:cNvPr id="356357" name="Group 5"/>
          <p:cNvGrpSpPr>
            <a:grpSpLocks/>
          </p:cNvGrpSpPr>
          <p:nvPr/>
        </p:nvGrpSpPr>
        <p:grpSpPr bwMode="auto">
          <a:xfrm>
            <a:off x="1587500" y="3543300"/>
            <a:ext cx="5626100" cy="1079500"/>
            <a:chOff x="912" y="2296"/>
            <a:chExt cx="3544" cy="680"/>
          </a:xfrm>
        </p:grpSpPr>
        <p:sp>
          <p:nvSpPr>
            <p:cNvPr id="356358" name="Line 6"/>
            <p:cNvSpPr>
              <a:spLocks noChangeShapeType="1"/>
            </p:cNvSpPr>
            <p:nvPr/>
          </p:nvSpPr>
          <p:spPr bwMode="auto">
            <a:xfrm>
              <a:off x="2912" y="2840"/>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59" name="Line 7"/>
            <p:cNvSpPr>
              <a:spLocks noChangeShapeType="1"/>
            </p:cNvSpPr>
            <p:nvPr/>
          </p:nvSpPr>
          <p:spPr bwMode="auto">
            <a:xfrm flipV="1">
              <a:off x="3960" y="2680"/>
              <a:ext cx="496" cy="2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0" name="Line 8"/>
            <p:cNvSpPr>
              <a:spLocks noChangeShapeType="1"/>
            </p:cNvSpPr>
            <p:nvPr/>
          </p:nvSpPr>
          <p:spPr bwMode="auto">
            <a:xfrm flipV="1">
              <a:off x="2928" y="2544"/>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1" name="Line 9"/>
            <p:cNvSpPr>
              <a:spLocks noChangeShapeType="1"/>
            </p:cNvSpPr>
            <p:nvPr/>
          </p:nvSpPr>
          <p:spPr bwMode="auto">
            <a:xfrm>
              <a:off x="3464" y="2552"/>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2" name="Line 10"/>
            <p:cNvSpPr>
              <a:spLocks noChangeShapeType="1"/>
            </p:cNvSpPr>
            <p:nvPr/>
          </p:nvSpPr>
          <p:spPr bwMode="auto">
            <a:xfrm>
              <a:off x="1904" y="2712"/>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3" name="Line 11"/>
            <p:cNvSpPr>
              <a:spLocks noChangeShapeType="1"/>
            </p:cNvSpPr>
            <p:nvPr/>
          </p:nvSpPr>
          <p:spPr bwMode="auto">
            <a:xfrm flipV="1">
              <a:off x="1920" y="2416"/>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4" name="Line 12"/>
            <p:cNvSpPr>
              <a:spLocks noChangeShapeType="1"/>
            </p:cNvSpPr>
            <p:nvPr/>
          </p:nvSpPr>
          <p:spPr bwMode="auto">
            <a:xfrm>
              <a:off x="2456" y="2424"/>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5" name="Line 13"/>
            <p:cNvSpPr>
              <a:spLocks noChangeShapeType="1"/>
            </p:cNvSpPr>
            <p:nvPr/>
          </p:nvSpPr>
          <p:spPr bwMode="auto">
            <a:xfrm>
              <a:off x="912" y="2592"/>
              <a:ext cx="1032"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6" name="Line 14"/>
            <p:cNvSpPr>
              <a:spLocks noChangeShapeType="1"/>
            </p:cNvSpPr>
            <p:nvPr/>
          </p:nvSpPr>
          <p:spPr bwMode="auto">
            <a:xfrm flipV="1">
              <a:off x="928" y="2296"/>
              <a:ext cx="53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sp>
          <p:nvSpPr>
            <p:cNvPr id="356367" name="Line 15"/>
            <p:cNvSpPr>
              <a:spLocks noChangeShapeType="1"/>
            </p:cNvSpPr>
            <p:nvPr/>
          </p:nvSpPr>
          <p:spPr bwMode="auto">
            <a:xfrm>
              <a:off x="1464" y="2304"/>
              <a:ext cx="952" cy="1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grpSp>
      <p:sp>
        <p:nvSpPr>
          <p:cNvPr id="356368" name="Line 16"/>
          <p:cNvSpPr>
            <a:spLocks noChangeShapeType="1"/>
          </p:cNvSpPr>
          <p:nvPr/>
        </p:nvSpPr>
        <p:spPr bwMode="auto">
          <a:xfrm flipV="1">
            <a:off x="5930900" y="3924300"/>
            <a:ext cx="1905000" cy="17145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0"/>
              </a:spcBef>
            </a:pPr>
            <a:endParaRPr lang="en-US" sz="1800">
              <a:solidFill>
                <a:srgbClr val="FFFFFF"/>
              </a:solidFill>
              <a:effectLst/>
              <a:latin typeface="Tahoma" pitchFamily="34" charset="0"/>
            </a:endParaRPr>
          </a:p>
        </p:txBody>
      </p:sp>
      <p:grpSp>
        <p:nvGrpSpPr>
          <p:cNvPr id="356369" name="Group 17"/>
          <p:cNvGrpSpPr>
            <a:grpSpLocks/>
          </p:cNvGrpSpPr>
          <p:nvPr/>
        </p:nvGrpSpPr>
        <p:grpSpPr bwMode="auto">
          <a:xfrm>
            <a:off x="954088" y="1568450"/>
            <a:ext cx="2541587" cy="520700"/>
            <a:chOff x="336" y="1632"/>
            <a:chExt cx="4320" cy="1488"/>
          </a:xfrm>
        </p:grpSpPr>
        <p:sp>
          <p:nvSpPr>
            <p:cNvPr id="356370" name="Rectangle 18"/>
            <p:cNvSpPr>
              <a:spLocks noChangeArrowheads="1"/>
            </p:cNvSpPr>
            <p:nvPr/>
          </p:nvSpPr>
          <p:spPr bwMode="auto">
            <a:xfrm>
              <a:off x="33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sp>
          <p:nvSpPr>
            <p:cNvPr id="356371" name="Rectangle 19"/>
            <p:cNvSpPr>
              <a:spLocks noChangeArrowheads="1"/>
            </p:cNvSpPr>
            <p:nvPr/>
          </p:nvSpPr>
          <p:spPr bwMode="auto">
            <a:xfrm>
              <a:off x="177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sp>
          <p:nvSpPr>
            <p:cNvPr id="356372" name="Rectangle 20"/>
            <p:cNvSpPr>
              <a:spLocks noChangeArrowheads="1"/>
            </p:cNvSpPr>
            <p:nvPr/>
          </p:nvSpPr>
          <p:spPr bwMode="auto">
            <a:xfrm>
              <a:off x="3216" y="1632"/>
              <a:ext cx="1440" cy="1488"/>
            </a:xfrm>
            <a:prstGeom prst="rect">
              <a:avLst/>
            </a:prstGeom>
            <a:solidFill>
              <a:srgbClr val="EAEAE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spcBef>
                  <a:spcPct val="0"/>
                </a:spcBef>
              </a:pPr>
              <a:endParaRPr lang="en-US">
                <a:solidFill>
                  <a:srgbClr val="000099"/>
                </a:solidFill>
                <a:effectLst/>
              </a:endParaRPr>
            </a:p>
          </p:txBody>
        </p:sp>
      </p:grpSp>
      <p:sp>
        <p:nvSpPr>
          <p:cNvPr id="356373" name="Text Box 21"/>
          <p:cNvSpPr txBox="1">
            <a:spLocks noChangeArrowheads="1"/>
          </p:cNvSpPr>
          <p:nvPr/>
        </p:nvSpPr>
        <p:spPr bwMode="auto">
          <a:xfrm>
            <a:off x="920750" y="21129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sz="1800" b="1">
                <a:solidFill>
                  <a:srgbClr val="FFFFFF"/>
                </a:solidFill>
                <a:effectLst>
                  <a:outerShdw blurRad="38100" dist="38100" dir="2700000" algn="tl">
                    <a:srgbClr val="000000"/>
                  </a:outerShdw>
                </a:effectLst>
              </a:rPr>
              <a:t>Control</a:t>
            </a:r>
          </a:p>
        </p:txBody>
      </p:sp>
      <p:sp>
        <p:nvSpPr>
          <p:cNvPr id="356374" name="Text Box 22"/>
          <p:cNvSpPr txBox="1">
            <a:spLocks noChangeArrowheads="1"/>
          </p:cNvSpPr>
          <p:nvPr/>
        </p:nvSpPr>
        <p:spPr bwMode="auto">
          <a:xfrm>
            <a:off x="1835150" y="2103438"/>
            <a:ext cx="8350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b="1">
                <a:solidFill>
                  <a:srgbClr val="FFFFFF"/>
                </a:solidFill>
                <a:effectLst>
                  <a:outerShdw blurRad="38100" dist="38100" dir="2700000" algn="tl">
                    <a:srgbClr val="000000"/>
                  </a:outerShdw>
                </a:effectLst>
              </a:rPr>
              <a:t>Thin, no slash</a:t>
            </a:r>
          </a:p>
        </p:txBody>
      </p:sp>
      <p:sp>
        <p:nvSpPr>
          <p:cNvPr id="356375" name="Text Box 23"/>
          <p:cNvSpPr txBox="1">
            <a:spLocks noChangeArrowheads="1"/>
          </p:cNvSpPr>
          <p:nvPr/>
        </p:nvSpPr>
        <p:spPr bwMode="auto">
          <a:xfrm>
            <a:off x="2730500" y="2132013"/>
            <a:ext cx="835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b="1">
                <a:solidFill>
                  <a:srgbClr val="FFFFFF"/>
                </a:solidFill>
                <a:effectLst>
                  <a:outerShdw blurRad="38100" dist="38100" dir="2700000" algn="tl">
                    <a:srgbClr val="000000"/>
                  </a:outerShdw>
                </a:effectLst>
              </a:rPr>
              <a:t>Thin, slash</a:t>
            </a:r>
          </a:p>
        </p:txBody>
      </p:sp>
      <p:sp>
        <p:nvSpPr>
          <p:cNvPr id="356376" name="Text Box 24"/>
          <p:cNvSpPr txBox="1">
            <a:spLocks noChangeArrowheads="1"/>
          </p:cNvSpPr>
          <p:nvPr/>
        </p:nvSpPr>
        <p:spPr bwMode="auto">
          <a:xfrm>
            <a:off x="682625" y="6324600"/>
            <a:ext cx="27908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pPr>
            <a:r>
              <a:rPr lang="en-US" sz="1800">
                <a:solidFill>
                  <a:srgbClr val="FFFFFF"/>
                </a:solidFill>
                <a:effectLst/>
              </a:rPr>
              <a:t>Photo: Stew Walkinshaw</a:t>
            </a:r>
          </a:p>
        </p:txBody>
      </p:sp>
    </p:spTree>
    <p:extLst>
      <p:ext uri="{BB962C8B-B14F-4D97-AF65-F5344CB8AC3E}">
        <p14:creationId xmlns:p14="http://schemas.microsoft.com/office/powerpoint/2010/main" val="3157576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Box 4"/>
          <p:cNvSpPr txBox="1"/>
          <p:nvPr/>
        </p:nvSpPr>
        <p:spPr>
          <a:xfrm>
            <a:off x="3115879" y="0"/>
            <a:ext cx="6074099" cy="707886"/>
          </a:xfrm>
          <a:prstGeom prst="rect">
            <a:avLst/>
          </a:prstGeom>
          <a:noFill/>
        </p:spPr>
        <p:txBody>
          <a:bodyPr wrap="none" rtlCol="0">
            <a:spAutoFit/>
          </a:bodyPr>
          <a:lstStyle/>
          <a:p>
            <a:pPr algn="ctr"/>
            <a:r>
              <a:rPr lang="en-US" sz="4000" dirty="0" smtClean="0"/>
              <a:t>2007 Chippy Creek ~ 99K</a:t>
            </a:r>
          </a:p>
        </p:txBody>
      </p:sp>
      <p:sp>
        <p:nvSpPr>
          <p:cNvPr id="4" name="TextBox 3"/>
          <p:cNvSpPr txBox="1"/>
          <p:nvPr/>
        </p:nvSpPr>
        <p:spPr>
          <a:xfrm>
            <a:off x="5255285" y="744486"/>
            <a:ext cx="3807453" cy="707886"/>
          </a:xfrm>
          <a:prstGeom prst="rect">
            <a:avLst/>
          </a:prstGeom>
          <a:noFill/>
        </p:spPr>
        <p:txBody>
          <a:bodyPr wrap="none" rtlCol="0">
            <a:spAutoFit/>
          </a:bodyPr>
          <a:lstStyle/>
          <a:p>
            <a:pPr algn="ctr"/>
            <a:r>
              <a:rPr lang="en-US" sz="4000" dirty="0" smtClean="0"/>
              <a:t>2004 landscape</a:t>
            </a:r>
          </a:p>
        </p:txBody>
      </p:sp>
    </p:spTree>
    <p:extLst>
      <p:ext uri="{BB962C8B-B14F-4D97-AF65-F5344CB8AC3E}">
        <p14:creationId xmlns:p14="http://schemas.microsoft.com/office/powerpoint/2010/main" val="861556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Box 4"/>
          <p:cNvSpPr txBox="1"/>
          <p:nvPr/>
        </p:nvSpPr>
        <p:spPr>
          <a:xfrm>
            <a:off x="5255286" y="127000"/>
            <a:ext cx="3807453" cy="707886"/>
          </a:xfrm>
          <a:prstGeom prst="rect">
            <a:avLst/>
          </a:prstGeom>
          <a:noFill/>
        </p:spPr>
        <p:txBody>
          <a:bodyPr wrap="none" rtlCol="0">
            <a:spAutoFit/>
          </a:bodyPr>
          <a:lstStyle/>
          <a:p>
            <a:pPr algn="ctr"/>
            <a:r>
              <a:rPr lang="en-US" sz="4000" dirty="0" smtClean="0"/>
              <a:t>2004 landscape</a:t>
            </a:r>
          </a:p>
        </p:txBody>
      </p:sp>
      <p:sp>
        <p:nvSpPr>
          <p:cNvPr id="4" name="TextBox 3"/>
          <p:cNvSpPr txBox="1"/>
          <p:nvPr/>
        </p:nvSpPr>
        <p:spPr>
          <a:xfrm>
            <a:off x="105770" y="3745468"/>
            <a:ext cx="3924472" cy="461665"/>
          </a:xfrm>
          <a:prstGeom prst="rect">
            <a:avLst/>
          </a:prstGeom>
          <a:noFill/>
        </p:spPr>
        <p:txBody>
          <a:bodyPr wrap="none" rtlCol="0">
            <a:spAutoFit/>
          </a:bodyPr>
          <a:lstStyle/>
          <a:p>
            <a:r>
              <a:rPr lang="en-US" b="1" dirty="0" smtClean="0"/>
              <a:t>Jocko Lakes (2007)</a:t>
            </a:r>
            <a:r>
              <a:rPr lang="en-US" b="1" dirty="0"/>
              <a:t> </a:t>
            </a:r>
            <a:r>
              <a:rPr lang="en-US" b="1" dirty="0" smtClean="0"/>
              <a:t>~ 36K</a:t>
            </a:r>
          </a:p>
        </p:txBody>
      </p:sp>
      <p:sp>
        <p:nvSpPr>
          <p:cNvPr id="10" name="TextBox 9"/>
          <p:cNvSpPr txBox="1"/>
          <p:nvPr/>
        </p:nvSpPr>
        <p:spPr>
          <a:xfrm>
            <a:off x="381000" y="6172200"/>
            <a:ext cx="4041491" cy="461665"/>
          </a:xfrm>
          <a:prstGeom prst="rect">
            <a:avLst/>
          </a:prstGeom>
          <a:noFill/>
        </p:spPr>
        <p:txBody>
          <a:bodyPr wrap="none" rtlCol="0">
            <a:spAutoFit/>
          </a:bodyPr>
          <a:lstStyle/>
          <a:p>
            <a:r>
              <a:rPr lang="en-US" b="1" dirty="0" smtClean="0"/>
              <a:t>Boles Meadow (2003) ~ 4K</a:t>
            </a:r>
          </a:p>
        </p:txBody>
      </p:sp>
    </p:spTree>
    <p:extLst>
      <p:ext uri="{BB962C8B-B14F-4D97-AF65-F5344CB8AC3E}">
        <p14:creationId xmlns:p14="http://schemas.microsoft.com/office/powerpoint/2010/main" val="2363756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 y="0"/>
            <a:ext cx="9138313" cy="6858000"/>
          </a:xfrm>
          <a:prstGeom prst="rect">
            <a:avLst/>
          </a:prstGeom>
        </p:spPr>
      </p:pic>
      <p:sp>
        <p:nvSpPr>
          <p:cNvPr id="5" name="TextBox 4"/>
          <p:cNvSpPr txBox="1"/>
          <p:nvPr/>
        </p:nvSpPr>
        <p:spPr>
          <a:xfrm>
            <a:off x="5255286" y="228600"/>
            <a:ext cx="3807453" cy="707886"/>
          </a:xfrm>
          <a:prstGeom prst="rect">
            <a:avLst/>
          </a:prstGeom>
          <a:noFill/>
        </p:spPr>
        <p:txBody>
          <a:bodyPr wrap="none" rtlCol="0">
            <a:spAutoFit/>
          </a:bodyPr>
          <a:lstStyle/>
          <a:p>
            <a:pPr algn="ctr"/>
            <a:r>
              <a:rPr lang="en-US" sz="4000" dirty="0" smtClean="0"/>
              <a:t>2004 landscape</a:t>
            </a:r>
          </a:p>
        </p:txBody>
      </p:sp>
      <p:sp>
        <p:nvSpPr>
          <p:cNvPr id="4" name="TextBox 3"/>
          <p:cNvSpPr txBox="1"/>
          <p:nvPr/>
        </p:nvSpPr>
        <p:spPr>
          <a:xfrm>
            <a:off x="5687" y="4198687"/>
            <a:ext cx="2101857" cy="904863"/>
          </a:xfrm>
          <a:prstGeom prst="rect">
            <a:avLst/>
          </a:prstGeom>
          <a:noFill/>
        </p:spPr>
        <p:txBody>
          <a:bodyPr wrap="none" rtlCol="0">
            <a:spAutoFit/>
          </a:bodyPr>
          <a:lstStyle/>
          <a:p>
            <a:r>
              <a:rPr lang="en-US" b="1" dirty="0" smtClean="0"/>
              <a:t>Brush Creek </a:t>
            </a:r>
          </a:p>
          <a:p>
            <a:r>
              <a:rPr lang="en-US" b="1" dirty="0" smtClean="0"/>
              <a:t>(2007)</a:t>
            </a:r>
            <a:r>
              <a:rPr lang="en-US" b="1" dirty="0"/>
              <a:t> </a:t>
            </a:r>
            <a:r>
              <a:rPr lang="en-US" b="1" dirty="0" smtClean="0"/>
              <a:t>~ 30K</a:t>
            </a:r>
          </a:p>
        </p:txBody>
      </p:sp>
      <p:sp>
        <p:nvSpPr>
          <p:cNvPr id="10" name="TextBox 9"/>
          <p:cNvSpPr txBox="1"/>
          <p:nvPr/>
        </p:nvSpPr>
        <p:spPr>
          <a:xfrm>
            <a:off x="381000" y="6172200"/>
            <a:ext cx="3555012" cy="461665"/>
          </a:xfrm>
          <a:prstGeom prst="rect">
            <a:avLst/>
          </a:prstGeom>
          <a:noFill/>
        </p:spPr>
        <p:txBody>
          <a:bodyPr wrap="none" rtlCol="0">
            <a:spAutoFit/>
          </a:bodyPr>
          <a:lstStyle/>
          <a:p>
            <a:r>
              <a:rPr lang="en-US" b="1" dirty="0" smtClean="0"/>
              <a:t>Little Wolf (1994) ~ 10K</a:t>
            </a:r>
          </a:p>
        </p:txBody>
      </p:sp>
      <p:sp>
        <p:nvSpPr>
          <p:cNvPr id="8" name="TextBox 7"/>
          <p:cNvSpPr txBox="1"/>
          <p:nvPr/>
        </p:nvSpPr>
        <p:spPr>
          <a:xfrm>
            <a:off x="484149" y="1371600"/>
            <a:ext cx="2097049" cy="904863"/>
          </a:xfrm>
          <a:prstGeom prst="rect">
            <a:avLst/>
          </a:prstGeom>
          <a:noFill/>
        </p:spPr>
        <p:txBody>
          <a:bodyPr wrap="none" rtlCol="0">
            <a:spAutoFit/>
          </a:bodyPr>
          <a:lstStyle/>
          <a:p>
            <a:r>
              <a:rPr lang="en-US" b="1" dirty="0" smtClean="0"/>
              <a:t>Elk Mountain</a:t>
            </a:r>
          </a:p>
          <a:p>
            <a:r>
              <a:rPr lang="en-US" b="1" dirty="0" smtClean="0"/>
              <a:t>(2000) ~ 1K</a:t>
            </a:r>
          </a:p>
        </p:txBody>
      </p:sp>
    </p:spTree>
    <p:extLst>
      <p:ext uri="{BB962C8B-B14F-4D97-AF65-F5344CB8AC3E}">
        <p14:creationId xmlns:p14="http://schemas.microsoft.com/office/powerpoint/2010/main" val="3706452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5622925" y="6461125"/>
            <a:ext cx="3246438" cy="396875"/>
          </a:xfrm>
          <a:prstGeom prst="rect">
            <a:avLst/>
          </a:prstGeom>
          <a:noFill/>
          <a:ln w="9525">
            <a:noFill/>
            <a:miter lim="800000"/>
            <a:headEnd/>
            <a:tailEnd/>
          </a:ln>
        </p:spPr>
        <p:txBody>
          <a:bodyPr wrap="none">
            <a:spAutoFit/>
          </a:bodyPr>
          <a:lstStyle/>
          <a:p>
            <a:r>
              <a:rPr lang="en-US" sz="2000">
                <a:latin typeface="Arial" charset="0"/>
              </a:rPr>
              <a:t>Source: Carl Skinner, PSW</a:t>
            </a:r>
          </a:p>
        </p:txBody>
      </p:sp>
      <p:pic>
        <p:nvPicPr>
          <p:cNvPr id="4" name="Picture 3" descr="ConeFire-BMEF1.jpg"/>
          <p:cNvPicPr>
            <a:picLocks noChangeAspect="1"/>
          </p:cNvPicPr>
          <p:nvPr/>
        </p:nvPicPr>
        <p:blipFill>
          <a:blip r:embed="rId2" cstate="print"/>
          <a:stretch>
            <a:fillRect/>
          </a:stretch>
        </p:blipFill>
        <p:spPr>
          <a:xfrm>
            <a:off x="0" y="0"/>
            <a:ext cx="9144000" cy="6858000"/>
          </a:xfrm>
          <a:prstGeom prst="rect">
            <a:avLst/>
          </a:prstGeom>
        </p:spPr>
      </p:pic>
      <p:sp>
        <p:nvSpPr>
          <p:cNvPr id="5" name="AutoShape 19"/>
          <p:cNvSpPr>
            <a:spLocks noChangeArrowheads="1"/>
          </p:cNvSpPr>
          <p:nvPr/>
        </p:nvSpPr>
        <p:spPr bwMode="auto">
          <a:xfrm rot="2016739">
            <a:off x="2362200" y="533400"/>
            <a:ext cx="15240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25400">
            <a:solidFill>
              <a:srgbClr val="000000"/>
            </a:solidFill>
            <a:miter lim="800000"/>
            <a:headEnd/>
            <a:tailEnd/>
          </a:ln>
          <a:effectLst/>
        </p:spPr>
        <p:txBody>
          <a:bodyPr wrap="none" anchor="ctr"/>
          <a:lstStyle/>
          <a:p>
            <a:endParaRPr lang="en-US"/>
          </a:p>
        </p:txBody>
      </p:sp>
      <p:grpSp>
        <p:nvGrpSpPr>
          <p:cNvPr id="6" name="Group 20"/>
          <p:cNvGrpSpPr>
            <a:grpSpLocks/>
          </p:cNvGrpSpPr>
          <p:nvPr/>
        </p:nvGrpSpPr>
        <p:grpSpPr bwMode="auto">
          <a:xfrm>
            <a:off x="914400" y="1066800"/>
            <a:ext cx="1233488" cy="914400"/>
            <a:chOff x="576" y="672"/>
            <a:chExt cx="777" cy="576"/>
          </a:xfrm>
        </p:grpSpPr>
        <p:sp>
          <p:nvSpPr>
            <p:cNvPr id="7" name="AutoShape 21"/>
            <p:cNvSpPr>
              <a:spLocks noChangeArrowheads="1"/>
            </p:cNvSpPr>
            <p:nvPr/>
          </p:nvSpPr>
          <p:spPr bwMode="auto">
            <a:xfrm>
              <a:off x="1104" y="1008"/>
              <a:ext cx="240" cy="240"/>
            </a:xfrm>
            <a:prstGeom prst="star5">
              <a:avLst/>
            </a:prstGeom>
            <a:solidFill>
              <a:srgbClr val="FFCC00"/>
            </a:solidFill>
            <a:ln w="25400">
              <a:solidFill>
                <a:srgbClr val="000000"/>
              </a:solidFill>
              <a:miter lim="800000"/>
              <a:headEnd/>
              <a:tailEnd/>
            </a:ln>
            <a:effectLst/>
          </p:spPr>
          <p:txBody>
            <a:bodyPr wrap="none" anchor="ctr"/>
            <a:lstStyle/>
            <a:p>
              <a:pPr>
                <a:spcBef>
                  <a:spcPct val="0"/>
                </a:spcBef>
              </a:pPr>
              <a:endParaRPr lang="en-US">
                <a:solidFill>
                  <a:srgbClr val="FFFF00"/>
                </a:solidFill>
              </a:endParaRPr>
            </a:p>
          </p:txBody>
        </p:sp>
        <p:sp>
          <p:nvSpPr>
            <p:cNvPr id="8" name="Text Box 22"/>
            <p:cNvSpPr txBox="1">
              <a:spLocks noChangeArrowheads="1"/>
            </p:cNvSpPr>
            <p:nvPr/>
          </p:nvSpPr>
          <p:spPr bwMode="auto">
            <a:xfrm>
              <a:off x="576" y="672"/>
              <a:ext cx="777" cy="288"/>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spcBef>
                  <a:spcPct val="0"/>
                </a:spcBef>
              </a:pPr>
              <a:r>
                <a:rPr lang="en-US" b="1">
                  <a:solidFill>
                    <a:srgbClr val="FFFF00"/>
                  </a:solidFill>
                  <a:latin typeface="Verdana" pitchFamily="34" charset="0"/>
                </a:rPr>
                <a:t>Origin</a:t>
              </a:r>
            </a:p>
          </p:txBody>
        </p:sp>
      </p:grpSp>
      <p:sp>
        <p:nvSpPr>
          <p:cNvPr id="9" name="Text Box 23"/>
          <p:cNvSpPr txBox="1">
            <a:spLocks noChangeArrowheads="1"/>
          </p:cNvSpPr>
          <p:nvPr/>
        </p:nvSpPr>
        <p:spPr bwMode="auto">
          <a:xfrm>
            <a:off x="3276600" y="457200"/>
            <a:ext cx="2728913" cy="45720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spcBef>
                <a:spcPct val="0"/>
              </a:spcBef>
            </a:pPr>
            <a:r>
              <a:rPr lang="en-US" b="1">
                <a:solidFill>
                  <a:schemeClr val="tx2"/>
                </a:solidFill>
                <a:latin typeface="Verdana" pitchFamily="34" charset="0"/>
              </a:rPr>
              <a:t>Wind Direction</a:t>
            </a:r>
          </a:p>
        </p:txBody>
      </p:sp>
    </p:spTree>
    <p:extLst>
      <p:ext uri="{BB962C8B-B14F-4D97-AF65-F5344CB8AC3E}">
        <p14:creationId xmlns:p14="http://schemas.microsoft.com/office/powerpoint/2010/main" val="36165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1662" y="168166"/>
            <a:ext cx="8571185" cy="1143000"/>
          </a:xfrm>
        </p:spPr>
        <p:txBody>
          <a:bodyPr>
            <a:normAutofit fontScale="90000"/>
          </a:bodyPr>
          <a:lstStyle/>
          <a:p>
            <a:r>
              <a:rPr lang="en-US" dirty="0" smtClean="0"/>
              <a:t>Comparison of Modeled Annual Burn Rates</a:t>
            </a:r>
            <a:endParaRPr lang="en-US" dirty="0"/>
          </a:p>
        </p:txBody>
      </p:sp>
      <p:pic>
        <p:nvPicPr>
          <p:cNvPr id="540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5" y="1190461"/>
            <a:ext cx="8839200" cy="546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706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4" name="Picture 2" descr="Slide23-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987425"/>
            <a:ext cx="7827962" cy="5870575"/>
          </a:xfrm>
          <a:prstGeom prst="rect">
            <a:avLst/>
          </a:prstGeom>
          <a:noFill/>
          <a:extLst>
            <a:ext uri="{909E8E84-426E-40DD-AFC4-6F175D3DCCD1}">
              <a14:hiddenFill xmlns:a14="http://schemas.microsoft.com/office/drawing/2010/main">
                <a:solidFill>
                  <a:srgbClr val="FFFFFF"/>
                </a:solidFill>
              </a14:hiddenFill>
            </a:ext>
          </a:extLst>
        </p:spPr>
      </p:pic>
      <p:sp>
        <p:nvSpPr>
          <p:cNvPr id="458755" name="Rectangle 3"/>
          <p:cNvSpPr>
            <a:spLocks noGrp="1" noChangeArrowheads="1"/>
          </p:cNvSpPr>
          <p:nvPr>
            <p:ph type="title"/>
          </p:nvPr>
        </p:nvSpPr>
        <p:spPr>
          <a:xfrm>
            <a:off x="258763" y="354013"/>
            <a:ext cx="8885237" cy="1155700"/>
          </a:xfrm>
        </p:spPr>
        <p:txBody>
          <a:bodyPr/>
          <a:lstStyle/>
          <a:p>
            <a:r>
              <a:rPr lang="en-US" b="1">
                <a:effectLst>
                  <a:outerShdw blurRad="38100" dist="38100" dir="2700000" algn="tl">
                    <a:srgbClr val="000000"/>
                  </a:outerShdw>
                </a:effectLst>
              </a:rPr>
              <a:t>Treatment Effects- Stand Level</a:t>
            </a:r>
          </a:p>
        </p:txBody>
      </p:sp>
      <p:sp>
        <p:nvSpPr>
          <p:cNvPr id="458756" name="Text Box 4"/>
          <p:cNvSpPr txBox="1">
            <a:spLocks noChangeArrowheads="1"/>
          </p:cNvSpPr>
          <p:nvPr/>
        </p:nvSpPr>
        <p:spPr bwMode="auto">
          <a:xfrm>
            <a:off x="6965950" y="6491288"/>
            <a:ext cx="2178050" cy="366712"/>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a:solidFill>
                  <a:schemeClr val="bg2"/>
                </a:solidFill>
                <a:effectLst/>
              </a:rPr>
              <a:t>Carl Skinner, USFS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203" name="Picture 11" descr="Slide31-Compari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9763" y="989013"/>
            <a:ext cx="7843837" cy="5883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0195" name="Rectangle 3"/>
          <p:cNvSpPr>
            <a:spLocks noGrp="1" noChangeArrowheads="1"/>
          </p:cNvSpPr>
          <p:nvPr>
            <p:ph type="title"/>
          </p:nvPr>
        </p:nvSpPr>
        <p:spPr>
          <a:xfrm>
            <a:off x="657225" y="334963"/>
            <a:ext cx="7772400" cy="1143000"/>
          </a:xfrm>
        </p:spPr>
        <p:txBody>
          <a:bodyPr/>
          <a:lstStyle/>
          <a:p>
            <a:r>
              <a:rPr lang="en-US" b="1">
                <a:effectLst>
                  <a:outerShdw blurRad="38100" dist="38100" dir="2700000" algn="tl">
                    <a:srgbClr val="000000"/>
                  </a:outerShdw>
                </a:effectLst>
              </a:rPr>
              <a:t>Treatment Effects- Stand Level</a:t>
            </a:r>
          </a:p>
        </p:txBody>
      </p:sp>
      <p:sp>
        <p:nvSpPr>
          <p:cNvPr id="520196" name="Text Box 4"/>
          <p:cNvSpPr txBox="1">
            <a:spLocks noChangeArrowheads="1"/>
          </p:cNvSpPr>
          <p:nvPr/>
        </p:nvSpPr>
        <p:spPr bwMode="auto">
          <a:xfrm>
            <a:off x="6965950" y="6491288"/>
            <a:ext cx="2178050" cy="366712"/>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800">
                <a:solidFill>
                  <a:schemeClr val="bg2"/>
                </a:solidFill>
                <a:effectLst/>
              </a:rPr>
              <a:t>Carl Skinner, USFS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Options for Changing Wildfire Risk?</a:t>
            </a:r>
            <a:endParaRPr lang="en-US" dirty="0"/>
          </a:p>
        </p:txBody>
      </p:sp>
      <p:sp>
        <p:nvSpPr>
          <p:cNvPr id="3" name="Text Placeholder 2"/>
          <p:cNvSpPr>
            <a:spLocks noGrp="1"/>
          </p:cNvSpPr>
          <p:nvPr>
            <p:ph type="body" idx="4294967295"/>
          </p:nvPr>
        </p:nvSpPr>
        <p:spPr/>
        <p:txBody>
          <a:bodyPr/>
          <a:lstStyle/>
          <a:p>
            <a:r>
              <a:rPr lang="en-US" dirty="0" smtClean="0"/>
              <a:t>More</a:t>
            </a:r>
            <a:r>
              <a:rPr lang="en-US" baseline="0" dirty="0" smtClean="0"/>
              <a:t> logging?</a:t>
            </a:r>
          </a:p>
          <a:p>
            <a:pPr lvl="1"/>
            <a:r>
              <a:rPr lang="en-US" dirty="0" smtClean="0"/>
              <a:t>Not without fire</a:t>
            </a:r>
          </a:p>
          <a:p>
            <a:r>
              <a:rPr lang="en-US" dirty="0" smtClean="0"/>
              <a:t>Fuel Breaks?</a:t>
            </a:r>
          </a:p>
          <a:p>
            <a:pPr lvl="1"/>
            <a:r>
              <a:rPr lang="en-US" dirty="0" smtClean="0"/>
              <a:t>OK for point </a:t>
            </a:r>
            <a:r>
              <a:rPr lang="en-US" dirty="0" smtClean="0"/>
              <a:t>protection</a:t>
            </a:r>
            <a:endParaRPr lang="en-US" dirty="0" smtClean="0"/>
          </a:p>
          <a:p>
            <a:pPr lvl="1"/>
            <a:r>
              <a:rPr lang="en-US" dirty="0" smtClean="0"/>
              <a:t>Don’t stop fires (spotting, etc.)</a:t>
            </a:r>
          </a:p>
          <a:p>
            <a:pPr lvl="1"/>
            <a:r>
              <a:rPr lang="en-US" dirty="0" smtClean="0"/>
              <a:t>Little effect to landscape/watershed severity</a:t>
            </a:r>
            <a:endParaRPr lang="en-US" dirty="0" smtClean="0"/>
          </a:p>
          <a:p>
            <a:pPr lvl="1"/>
            <a:r>
              <a:rPr lang="en-US" dirty="0" smtClean="0"/>
              <a:t>Must include broadcast burning</a:t>
            </a:r>
            <a:endParaRPr lang="en-US" dirty="0"/>
          </a:p>
        </p:txBody>
      </p:sp>
    </p:spTree>
    <p:extLst>
      <p:ext uri="{BB962C8B-B14F-4D97-AF65-F5344CB8AC3E}">
        <p14:creationId xmlns:p14="http://schemas.microsoft.com/office/powerpoint/2010/main" val="21413434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50825" y="304800"/>
            <a:ext cx="8686800" cy="1143000"/>
          </a:xfrm>
        </p:spPr>
        <p:txBody>
          <a:bodyPr/>
          <a:lstStyle/>
          <a:p>
            <a:r>
              <a:rPr lang="en-US" altLang="en-US" sz="4000" smtClean="0"/>
              <a:t>2 Strategies for </a:t>
            </a:r>
            <a:br>
              <a:rPr lang="en-US" altLang="en-US" sz="4000" smtClean="0"/>
            </a:br>
            <a:r>
              <a:rPr lang="en-US" altLang="en-US" sz="4000" smtClean="0"/>
              <a:t>Landscape Fuel Treatments</a:t>
            </a:r>
          </a:p>
        </p:txBody>
      </p:sp>
      <p:sp>
        <p:nvSpPr>
          <p:cNvPr id="55299" name="Rectangle 3"/>
          <p:cNvSpPr>
            <a:spLocks noGrp="1" noChangeArrowheads="1"/>
          </p:cNvSpPr>
          <p:nvPr>
            <p:ph type="body" idx="1"/>
          </p:nvPr>
        </p:nvSpPr>
        <p:spPr/>
        <p:txBody>
          <a:bodyPr/>
          <a:lstStyle/>
          <a:p>
            <a:r>
              <a:rPr lang="en-US" altLang="en-US" dirty="0" smtClean="0"/>
              <a:t>Fire Containment</a:t>
            </a:r>
          </a:p>
          <a:p>
            <a:pPr lvl="1"/>
            <a:r>
              <a:rPr lang="en-US" altLang="en-US" dirty="0" err="1" smtClean="0">
                <a:solidFill>
                  <a:srgbClr val="FFFF00"/>
                </a:solidFill>
              </a:rPr>
              <a:t>Fuelbreaks</a:t>
            </a:r>
            <a:endParaRPr lang="en-US" altLang="en-US" dirty="0" smtClean="0">
              <a:solidFill>
                <a:srgbClr val="FFFF00"/>
              </a:solidFill>
            </a:endParaRPr>
          </a:p>
          <a:p>
            <a:r>
              <a:rPr lang="en-US" altLang="en-US" dirty="0" smtClean="0"/>
              <a:t>Fire Modification</a:t>
            </a:r>
          </a:p>
          <a:p>
            <a:pPr lvl="1"/>
            <a:r>
              <a:rPr lang="en-US" altLang="en-US" dirty="0" smtClean="0">
                <a:solidFill>
                  <a:srgbClr val="FFFF00"/>
                </a:solidFill>
              </a:rPr>
              <a:t>Area/dispersed treatments</a:t>
            </a:r>
          </a:p>
        </p:txBody>
      </p:sp>
    </p:spTree>
    <p:extLst>
      <p:ext uri="{BB962C8B-B14F-4D97-AF65-F5344CB8AC3E}">
        <p14:creationId xmlns:p14="http://schemas.microsoft.com/office/powerpoint/2010/main" val="1961799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6287" y="616779"/>
            <a:ext cx="7772400" cy="558800"/>
          </a:xfrm>
        </p:spPr>
        <p:txBody>
          <a:bodyPr/>
          <a:lstStyle/>
          <a:p>
            <a:r>
              <a:rPr lang="en-US" altLang="en-US" sz="4000" b="1" dirty="0" smtClean="0">
                <a:latin typeface="Arial" charset="0"/>
              </a:rPr>
              <a:t>Fuel Breaks: fire containment</a:t>
            </a:r>
          </a:p>
        </p:txBody>
      </p:sp>
      <p:sp>
        <p:nvSpPr>
          <p:cNvPr id="56323" name="Rectangle 3"/>
          <p:cNvSpPr>
            <a:spLocks noGrp="1" noChangeArrowheads="1"/>
          </p:cNvSpPr>
          <p:nvPr>
            <p:ph type="body" idx="1"/>
          </p:nvPr>
        </p:nvSpPr>
        <p:spPr>
          <a:xfrm>
            <a:off x="-241300" y="2051050"/>
            <a:ext cx="8388350" cy="4114800"/>
          </a:xfrm>
        </p:spPr>
        <p:txBody>
          <a:bodyPr/>
          <a:lstStyle/>
          <a:p>
            <a:pPr lvl="1"/>
            <a:r>
              <a:rPr lang="en-US" altLang="en-US" b="1" smtClean="0">
                <a:solidFill>
                  <a:srgbClr val="FF9933"/>
                </a:solidFill>
                <a:latin typeface="Arial" charset="0"/>
              </a:rPr>
              <a:t>Reinforce existing defensible positions</a:t>
            </a:r>
          </a:p>
          <a:p>
            <a:pPr lvl="1"/>
            <a:r>
              <a:rPr lang="en-US" altLang="en-US" b="1" smtClean="0">
                <a:solidFill>
                  <a:srgbClr val="FF9933"/>
                </a:solidFill>
                <a:latin typeface="Arial" charset="0"/>
              </a:rPr>
              <a:t>Active suppression needed </a:t>
            </a:r>
            <a:endParaRPr lang="en-US" altLang="en-US" b="1" i="1" u="sng" smtClean="0">
              <a:solidFill>
                <a:srgbClr val="FF9933"/>
              </a:solidFill>
              <a:latin typeface="Arial" charset="0"/>
            </a:endParaRPr>
          </a:p>
          <a:p>
            <a:pPr lvl="1"/>
            <a:r>
              <a:rPr lang="en-US" altLang="en-US" b="1" smtClean="0">
                <a:solidFill>
                  <a:srgbClr val="FF9933"/>
                </a:solidFill>
                <a:latin typeface="Arial" charset="0"/>
              </a:rPr>
              <a:t>Tactics: indirect attack</a:t>
            </a:r>
          </a:p>
          <a:p>
            <a:pPr lvl="1"/>
            <a:r>
              <a:rPr lang="en-US" altLang="en-US" b="1" smtClean="0">
                <a:solidFill>
                  <a:srgbClr val="FF9933"/>
                </a:solidFill>
                <a:latin typeface="Arial" charset="0"/>
              </a:rPr>
              <a:t>Reduced fire effects only if fires are smaller, intensities unchanged</a:t>
            </a:r>
          </a:p>
          <a:p>
            <a:pPr lvl="1"/>
            <a:r>
              <a:rPr lang="en-US" altLang="en-US" b="1" smtClean="0">
                <a:solidFill>
                  <a:srgbClr val="FF9933"/>
                </a:solidFill>
                <a:latin typeface="Arial" charset="0"/>
              </a:rPr>
              <a:t>Burnout: larger wildfires, higher severity</a:t>
            </a:r>
          </a:p>
          <a:p>
            <a:pPr lvl="1"/>
            <a:r>
              <a:rPr lang="en-US" altLang="en-US" b="1" smtClean="0">
                <a:solidFill>
                  <a:srgbClr val="FF9933"/>
                </a:solidFill>
                <a:latin typeface="Arial" charset="0"/>
              </a:rPr>
              <a:t>Typical for buffering high-value areas (WUI)</a:t>
            </a:r>
          </a:p>
          <a:p>
            <a:pPr lvl="1"/>
            <a:r>
              <a:rPr lang="en-US" altLang="en-US" b="1" smtClean="0">
                <a:solidFill>
                  <a:srgbClr val="FF9933"/>
                </a:solidFill>
                <a:latin typeface="Arial" charset="0"/>
              </a:rPr>
              <a:t>Maintenance?</a:t>
            </a:r>
          </a:p>
        </p:txBody>
      </p:sp>
      <p:pic>
        <p:nvPicPr>
          <p:cNvPr id="56324" name="Picture 4" descr="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988" y="2492375"/>
            <a:ext cx="20669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03660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Fire 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0" y="0"/>
            <a:ext cx="489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pPr>
            <a:r>
              <a:rPr lang="en-US" sz="2400">
                <a:solidFill>
                  <a:schemeClr val="bg2"/>
                </a:solidFill>
                <a:effectLst>
                  <a:outerShdw blurRad="38100" dist="38100" dir="2700000" algn="tl">
                    <a:srgbClr val="000000"/>
                  </a:outerShdw>
                </a:effectLst>
                <a:latin typeface="Arial" charset="0"/>
              </a:rPr>
              <a:t>Tyee Fire, Washington State, 1994</a:t>
            </a:r>
          </a:p>
        </p:txBody>
      </p:sp>
    </p:spTree>
    <p:extLst>
      <p:ext uri="{BB962C8B-B14F-4D97-AF65-F5344CB8AC3E}">
        <p14:creationId xmlns:p14="http://schemas.microsoft.com/office/powerpoint/2010/main" val="171810473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81075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6675" name="Group 3"/>
          <p:cNvGrpSpPr>
            <a:grpSpLocks/>
          </p:cNvGrpSpPr>
          <p:nvPr/>
        </p:nvGrpSpPr>
        <p:grpSpPr bwMode="auto">
          <a:xfrm>
            <a:off x="1885950" y="4637088"/>
            <a:ext cx="4514850" cy="2220912"/>
            <a:chOff x="1188" y="2810"/>
            <a:chExt cx="2844" cy="1399"/>
          </a:xfrm>
        </p:grpSpPr>
        <p:sp>
          <p:nvSpPr>
            <p:cNvPr id="156676" name="Text Box 4"/>
            <p:cNvSpPr txBox="1">
              <a:spLocks noChangeArrowheads="1"/>
            </p:cNvSpPr>
            <p:nvPr/>
          </p:nvSpPr>
          <p:spPr bwMode="auto">
            <a:xfrm>
              <a:off x="1188" y="3537"/>
              <a:ext cx="284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000000"/>
                  </a:solidFill>
                  <a:latin typeface="Comic Sans MS" pitchFamily="66" charset="0"/>
                </a:rPr>
                <a:t>   FUEL TREATMENT</a:t>
              </a:r>
            </a:p>
            <a:p>
              <a:endParaRPr lang="en-US" sz="3200" b="1">
                <a:solidFill>
                  <a:srgbClr val="000000"/>
                </a:solidFill>
                <a:latin typeface="Comic Sans MS" pitchFamily="66" charset="0"/>
              </a:endParaRPr>
            </a:p>
          </p:txBody>
        </p:sp>
        <p:sp>
          <p:nvSpPr>
            <p:cNvPr id="156677" name="Line 5"/>
            <p:cNvSpPr>
              <a:spLocks noChangeShapeType="1"/>
            </p:cNvSpPr>
            <p:nvPr/>
          </p:nvSpPr>
          <p:spPr bwMode="auto">
            <a:xfrm flipV="1">
              <a:off x="1481" y="2986"/>
              <a:ext cx="447" cy="435"/>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8" name="Line 6"/>
            <p:cNvSpPr>
              <a:spLocks noChangeShapeType="1"/>
            </p:cNvSpPr>
            <p:nvPr/>
          </p:nvSpPr>
          <p:spPr bwMode="auto">
            <a:xfrm flipV="1">
              <a:off x="1482" y="2810"/>
              <a:ext cx="2150" cy="624"/>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6679" name="Text Box 7"/>
          <p:cNvSpPr txBox="1">
            <a:spLocks noChangeArrowheads="1"/>
          </p:cNvSpPr>
          <p:nvPr/>
        </p:nvSpPr>
        <p:spPr bwMode="auto">
          <a:xfrm>
            <a:off x="736600" y="320675"/>
            <a:ext cx="7445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effectLst>
                  <a:outerShdw blurRad="38100" dist="38100" dir="2700000" algn="tl">
                    <a:srgbClr val="000000"/>
                  </a:outerShdw>
                </a:effectLst>
                <a:latin typeface="Arial" charset="0"/>
              </a:rPr>
              <a:t>Long Mesa Fire 7/2002, Mesa Verde NP</a:t>
            </a:r>
          </a:p>
        </p:txBody>
      </p:sp>
    </p:spTree>
    <p:extLst>
      <p:ext uri="{BB962C8B-B14F-4D97-AF65-F5344CB8AC3E}">
        <p14:creationId xmlns:p14="http://schemas.microsoft.com/office/powerpoint/2010/main" val="80125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fade">
                                      <p:cBhvr>
                                        <p:cTn id="7" dur="2000"/>
                                        <p:tgtEl>
                                          <p:spTgt spid="15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mile_fuel_treatments_polys_burn_severity_sept12_worldview_Digital_Globe.jpg"/>
          <p:cNvPicPr>
            <a:picLocks noChangeAspect="1"/>
          </p:cNvPicPr>
          <p:nvPr/>
        </p:nvPicPr>
        <p:blipFill>
          <a:blip r:embed="rId2" cstate="print"/>
          <a:stretch>
            <a:fillRect/>
          </a:stretch>
        </p:blipFill>
        <p:spPr>
          <a:xfrm>
            <a:off x="113627" y="0"/>
            <a:ext cx="8916745" cy="6858000"/>
          </a:xfrm>
          <a:prstGeom prst="rect">
            <a:avLst/>
          </a:prstGeom>
        </p:spPr>
      </p:pic>
      <p:sp>
        <p:nvSpPr>
          <p:cNvPr id="3" name="TextBox 2"/>
          <p:cNvSpPr txBox="1"/>
          <p:nvPr/>
        </p:nvSpPr>
        <p:spPr>
          <a:xfrm>
            <a:off x="304800" y="152401"/>
            <a:ext cx="8839200" cy="1311128"/>
          </a:xfrm>
          <a:prstGeom prst="rect">
            <a:avLst/>
          </a:prstGeom>
          <a:solidFill>
            <a:schemeClr val="bg2">
              <a:alpha val="38000"/>
            </a:schemeClr>
          </a:solidFill>
        </p:spPr>
        <p:txBody>
          <a:bodyPr wrap="square" rtlCol="0">
            <a:spAutoFit/>
          </a:bodyPr>
          <a:lstStyle/>
          <a:p>
            <a:r>
              <a:rPr lang="en-US" sz="3600" dirty="0" err="1" smtClean="0">
                <a:effectLst>
                  <a:outerShdw blurRad="38100" dist="38100" dir="2700000" algn="tl">
                    <a:srgbClr val="000000">
                      <a:alpha val="43137"/>
                    </a:srgbClr>
                  </a:outerShdw>
                </a:effectLst>
              </a:rPr>
              <a:t>Fourmile</a:t>
            </a:r>
            <a:r>
              <a:rPr lang="en-US" sz="3600" dirty="0" smtClean="0">
                <a:effectLst>
                  <a:outerShdw blurRad="38100" dist="38100" dir="2700000" algn="tl">
                    <a:srgbClr val="000000">
                      <a:alpha val="43137"/>
                    </a:srgbClr>
                  </a:outerShdw>
                </a:effectLst>
              </a:rPr>
              <a:t> Canyon fire, </a:t>
            </a:r>
          </a:p>
          <a:p>
            <a:r>
              <a:rPr lang="en-US" sz="3600" dirty="0" smtClean="0">
                <a:effectLst>
                  <a:outerShdw blurRad="38100" dist="38100" dir="2700000" algn="tl">
                    <a:srgbClr val="000000">
                      <a:alpha val="43137"/>
                    </a:srgbClr>
                  </a:outerShdw>
                </a:effectLst>
              </a:rPr>
              <a:t>Boulder Colorado September 2010</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4744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472.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02351636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50825" y="304800"/>
            <a:ext cx="8686800" cy="1143000"/>
          </a:xfrm>
        </p:spPr>
        <p:txBody>
          <a:bodyPr/>
          <a:lstStyle/>
          <a:p>
            <a:r>
              <a:rPr lang="en-US" altLang="en-US" sz="4000" smtClean="0"/>
              <a:t>2 Strategies for </a:t>
            </a:r>
            <a:br>
              <a:rPr lang="en-US" altLang="en-US" sz="4000" smtClean="0"/>
            </a:br>
            <a:r>
              <a:rPr lang="en-US" altLang="en-US" sz="4000" smtClean="0"/>
              <a:t>Landscape Fuel Treatments</a:t>
            </a:r>
          </a:p>
        </p:txBody>
      </p:sp>
      <p:sp>
        <p:nvSpPr>
          <p:cNvPr id="55299" name="Rectangle 3"/>
          <p:cNvSpPr>
            <a:spLocks noGrp="1" noChangeArrowheads="1"/>
          </p:cNvSpPr>
          <p:nvPr>
            <p:ph type="body" idx="1"/>
          </p:nvPr>
        </p:nvSpPr>
        <p:spPr/>
        <p:txBody>
          <a:bodyPr/>
          <a:lstStyle/>
          <a:p>
            <a:r>
              <a:rPr lang="en-US" altLang="en-US" dirty="0" smtClean="0"/>
              <a:t>Fire Containment</a:t>
            </a:r>
          </a:p>
          <a:p>
            <a:pPr lvl="1"/>
            <a:r>
              <a:rPr lang="en-US" altLang="en-US" dirty="0" err="1" smtClean="0">
                <a:solidFill>
                  <a:srgbClr val="FFFF00"/>
                </a:solidFill>
              </a:rPr>
              <a:t>Fuelbreaks</a:t>
            </a:r>
            <a:endParaRPr lang="en-US" altLang="en-US" dirty="0" smtClean="0">
              <a:solidFill>
                <a:srgbClr val="FFFF00"/>
              </a:solidFill>
            </a:endParaRPr>
          </a:p>
          <a:p>
            <a:r>
              <a:rPr lang="en-US" altLang="en-US" dirty="0" smtClean="0"/>
              <a:t>Fire Modification</a:t>
            </a:r>
          </a:p>
          <a:p>
            <a:pPr lvl="1"/>
            <a:r>
              <a:rPr lang="en-US" altLang="en-US" dirty="0" smtClean="0">
                <a:solidFill>
                  <a:srgbClr val="FFFF00"/>
                </a:solidFill>
              </a:rPr>
              <a:t>Area/dispersed treatments</a:t>
            </a:r>
          </a:p>
        </p:txBody>
      </p:sp>
    </p:spTree>
    <p:extLst>
      <p:ext uri="{BB962C8B-B14F-4D97-AF65-F5344CB8AC3E}">
        <p14:creationId xmlns:p14="http://schemas.microsoft.com/office/powerpoint/2010/main" val="1961799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8386"/>
            <a:ext cx="871283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685800" y="3733800"/>
            <a:ext cx="812228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93079" y="3140801"/>
            <a:ext cx="4843442" cy="400110"/>
          </a:xfrm>
          <a:prstGeom prst="rect">
            <a:avLst/>
          </a:prstGeom>
          <a:noFill/>
        </p:spPr>
        <p:txBody>
          <a:bodyPr wrap="none" rtlCol="0">
            <a:spAutoFit/>
          </a:bodyPr>
          <a:lstStyle/>
          <a:p>
            <a:r>
              <a:rPr lang="en-US" sz="2000" dirty="0" smtClean="0">
                <a:solidFill>
                  <a:schemeClr val="bg2"/>
                </a:solidFill>
                <a:effectLst/>
              </a:rPr>
              <a:t>Modern Average  ~ 4.8 million acres/year</a:t>
            </a:r>
            <a:endParaRPr lang="en-US" sz="2000" dirty="0">
              <a:solidFill>
                <a:schemeClr val="bg2"/>
              </a:solidFill>
              <a:effectLst/>
            </a:endParaRPr>
          </a:p>
        </p:txBody>
      </p:sp>
    </p:spTree>
    <p:extLst>
      <p:ext uri="{BB962C8B-B14F-4D97-AF65-F5344CB8AC3E}">
        <p14:creationId xmlns:p14="http://schemas.microsoft.com/office/powerpoint/2010/main" val="3654857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z="3600" b="1" smtClean="0">
                <a:latin typeface="Arial" charset="0"/>
              </a:rPr>
              <a:t>Area Treatments: Fire Modification</a:t>
            </a:r>
          </a:p>
        </p:txBody>
      </p:sp>
      <p:pic>
        <p:nvPicPr>
          <p:cNvPr id="62467" name="Picture 3" descr="di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1398588"/>
            <a:ext cx="29686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Grp="1" noChangeArrowheads="1"/>
          </p:cNvSpPr>
          <p:nvPr>
            <p:ph type="body" idx="1"/>
          </p:nvPr>
        </p:nvSpPr>
        <p:spPr>
          <a:xfrm>
            <a:off x="233363" y="2049463"/>
            <a:ext cx="8080375" cy="4114800"/>
          </a:xfrm>
        </p:spPr>
        <p:txBody>
          <a:bodyPr/>
          <a:lstStyle/>
          <a:p>
            <a:pPr lvl="1"/>
            <a:r>
              <a:rPr lang="en-US" altLang="en-US" b="1" smtClean="0">
                <a:solidFill>
                  <a:srgbClr val="FF9933"/>
                </a:solidFill>
                <a:latin typeface="Arial" charset="0"/>
              </a:rPr>
              <a:t>Treatments meant to burn</a:t>
            </a:r>
          </a:p>
          <a:p>
            <a:pPr lvl="1"/>
            <a:r>
              <a:rPr lang="en-US" altLang="en-US" b="1" smtClean="0">
                <a:solidFill>
                  <a:srgbClr val="FF9933"/>
                </a:solidFill>
                <a:latin typeface="Arial" charset="0"/>
              </a:rPr>
              <a:t>Suppression adapts to </a:t>
            </a:r>
          </a:p>
          <a:p>
            <a:pPr lvl="1">
              <a:buFontTx/>
              <a:buNone/>
            </a:pPr>
            <a:r>
              <a:rPr lang="en-US" altLang="en-US" b="1" i="1" u="sng" smtClean="0">
                <a:latin typeface="Arial" charset="0"/>
              </a:rPr>
              <a:t>modified fire behavior</a:t>
            </a:r>
            <a:r>
              <a:rPr lang="en-US" altLang="en-US" b="1" i="1" smtClean="0">
                <a:latin typeface="Arial" charset="0"/>
              </a:rPr>
              <a:t> </a:t>
            </a:r>
          </a:p>
          <a:p>
            <a:pPr lvl="1"/>
            <a:r>
              <a:rPr lang="en-US" altLang="en-US" b="1" smtClean="0">
                <a:solidFill>
                  <a:srgbClr val="FF9933"/>
                </a:solidFill>
                <a:latin typeface="Arial" charset="0"/>
              </a:rPr>
              <a:t>All tactics (direct, indirect, </a:t>
            </a:r>
          </a:p>
          <a:p>
            <a:pPr lvl="1">
              <a:buFontTx/>
              <a:buNone/>
            </a:pPr>
            <a:r>
              <a:rPr lang="en-US" altLang="en-US" b="1" smtClean="0">
                <a:solidFill>
                  <a:srgbClr val="FF9933"/>
                </a:solidFill>
                <a:latin typeface="Arial" charset="0"/>
              </a:rPr>
              <a:t>parallel)</a:t>
            </a:r>
          </a:p>
          <a:p>
            <a:pPr lvl="1"/>
            <a:r>
              <a:rPr lang="en-US" altLang="en-US" b="1" smtClean="0">
                <a:solidFill>
                  <a:srgbClr val="FF9933"/>
                </a:solidFill>
                <a:latin typeface="Arial" charset="0"/>
              </a:rPr>
              <a:t>Modified fire effects, indep. of fire size </a:t>
            </a:r>
          </a:p>
          <a:p>
            <a:pPr lvl="1"/>
            <a:r>
              <a:rPr lang="en-US" altLang="en-US" b="1" smtClean="0">
                <a:solidFill>
                  <a:srgbClr val="FF9933"/>
                </a:solidFill>
                <a:latin typeface="Arial" charset="0"/>
              </a:rPr>
              <a:t>More appropriate for wildland landscape</a:t>
            </a:r>
          </a:p>
          <a:p>
            <a:pPr lvl="1"/>
            <a:r>
              <a:rPr lang="en-US" altLang="en-US" b="1" smtClean="0">
                <a:solidFill>
                  <a:srgbClr val="FF9933"/>
                </a:solidFill>
                <a:latin typeface="Arial" charset="0"/>
              </a:rPr>
              <a:t>Maintenance or new units -- mosaic</a:t>
            </a:r>
          </a:p>
        </p:txBody>
      </p:sp>
    </p:spTree>
    <p:extLst>
      <p:ext uri="{BB962C8B-B14F-4D97-AF65-F5344CB8AC3E}">
        <p14:creationId xmlns:p14="http://schemas.microsoft.com/office/powerpoint/2010/main" val="75780281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b="1" smtClean="0"/>
              <a:t>Possible Treatment Criteria</a:t>
            </a:r>
          </a:p>
        </p:txBody>
      </p:sp>
      <p:sp>
        <p:nvSpPr>
          <p:cNvPr id="63491" name="Rectangle 3"/>
          <p:cNvSpPr>
            <a:spLocks noGrp="1" noChangeArrowheads="1"/>
          </p:cNvSpPr>
          <p:nvPr>
            <p:ph type="body" idx="1"/>
          </p:nvPr>
        </p:nvSpPr>
        <p:spPr/>
        <p:txBody>
          <a:bodyPr/>
          <a:lstStyle/>
          <a:p>
            <a:r>
              <a:rPr lang="en-US" altLang="en-US" b="1" smtClean="0">
                <a:latin typeface="Arial" charset="0"/>
              </a:rPr>
              <a:t>Highest Hazard</a:t>
            </a:r>
          </a:p>
        </p:txBody>
      </p:sp>
      <p:pic>
        <p:nvPicPr>
          <p:cNvPr id="63492" name="Picture 4" descr="f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682875"/>
            <a:ext cx="32639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5"/>
          <p:cNvGrpSpPr>
            <a:grpSpLocks/>
          </p:cNvGrpSpPr>
          <p:nvPr/>
        </p:nvGrpSpPr>
        <p:grpSpPr bwMode="auto">
          <a:xfrm>
            <a:off x="5270500" y="2847975"/>
            <a:ext cx="2166938" cy="2620963"/>
            <a:chOff x="3320" y="1794"/>
            <a:chExt cx="1365" cy="1651"/>
          </a:xfrm>
        </p:grpSpPr>
        <p:sp>
          <p:nvSpPr>
            <p:cNvPr id="63494" name="Rectangle 6"/>
            <p:cNvSpPr>
              <a:spLocks noChangeArrowheads="1"/>
            </p:cNvSpPr>
            <p:nvPr/>
          </p:nvSpPr>
          <p:spPr bwMode="auto">
            <a:xfrm>
              <a:off x="3320" y="1794"/>
              <a:ext cx="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F</a:t>
              </a:r>
              <a:endParaRPr lang="en-US" altLang="en-US" sz="2800" b="1" smtClean="0">
                <a:solidFill>
                  <a:srgbClr val="FFFFFF"/>
                </a:solidFill>
                <a:effectLst/>
                <a:latin typeface="Times New Roman" pitchFamily="18" charset="0"/>
              </a:endParaRPr>
            </a:p>
          </p:txBody>
        </p:sp>
        <p:sp>
          <p:nvSpPr>
            <p:cNvPr id="63495" name="Rectangle 7"/>
            <p:cNvSpPr>
              <a:spLocks noChangeArrowheads="1"/>
            </p:cNvSpPr>
            <p:nvPr/>
          </p:nvSpPr>
          <p:spPr bwMode="auto">
            <a:xfrm>
              <a:off x="3413" y="1794"/>
              <a:ext cx="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l</a:t>
              </a:r>
              <a:endParaRPr lang="en-US" altLang="en-US" sz="2800" b="1" smtClean="0">
                <a:solidFill>
                  <a:srgbClr val="FFFFFF"/>
                </a:solidFill>
                <a:effectLst/>
                <a:latin typeface="Times New Roman" pitchFamily="18" charset="0"/>
              </a:endParaRPr>
            </a:p>
          </p:txBody>
        </p:sp>
        <p:sp>
          <p:nvSpPr>
            <p:cNvPr id="63496" name="Rectangle 8"/>
            <p:cNvSpPr>
              <a:spLocks noChangeArrowheads="1"/>
            </p:cNvSpPr>
            <p:nvPr/>
          </p:nvSpPr>
          <p:spPr bwMode="auto">
            <a:xfrm>
              <a:off x="3450" y="1794"/>
              <a:ext cx="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a:t>
              </a:r>
              <a:endParaRPr lang="en-US" altLang="en-US" sz="2800" b="1" smtClean="0">
                <a:solidFill>
                  <a:srgbClr val="FFFFFF"/>
                </a:solidFill>
                <a:effectLst/>
                <a:latin typeface="Times New Roman" pitchFamily="18" charset="0"/>
              </a:endParaRPr>
            </a:p>
          </p:txBody>
        </p:sp>
        <p:sp>
          <p:nvSpPr>
            <p:cNvPr id="63497" name="Rectangle 9"/>
            <p:cNvSpPr>
              <a:spLocks noChangeArrowheads="1"/>
            </p:cNvSpPr>
            <p:nvPr/>
          </p:nvSpPr>
          <p:spPr bwMode="auto">
            <a:xfrm>
              <a:off x="3547" y="1794"/>
              <a:ext cx="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m</a:t>
              </a:r>
              <a:endParaRPr lang="en-US" altLang="en-US" sz="2800" b="1" smtClean="0">
                <a:solidFill>
                  <a:srgbClr val="FFFFFF"/>
                </a:solidFill>
                <a:effectLst/>
                <a:latin typeface="Times New Roman" pitchFamily="18" charset="0"/>
              </a:endParaRPr>
            </a:p>
          </p:txBody>
        </p:sp>
        <p:sp>
          <p:nvSpPr>
            <p:cNvPr id="63498" name="Rectangle 10"/>
            <p:cNvSpPr>
              <a:spLocks noChangeArrowheads="1"/>
            </p:cNvSpPr>
            <p:nvPr/>
          </p:nvSpPr>
          <p:spPr bwMode="auto">
            <a:xfrm>
              <a:off x="3688" y="1794"/>
              <a:ext cx="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e</a:t>
              </a:r>
              <a:endParaRPr lang="en-US" altLang="en-US" sz="2800" b="1" smtClean="0">
                <a:solidFill>
                  <a:srgbClr val="FFFFFF"/>
                </a:solidFill>
                <a:effectLst/>
                <a:latin typeface="Times New Roman" pitchFamily="18" charset="0"/>
              </a:endParaRPr>
            </a:p>
          </p:txBody>
        </p:sp>
        <p:sp>
          <p:nvSpPr>
            <p:cNvPr id="63499" name="Rectangle 11"/>
            <p:cNvSpPr>
              <a:spLocks noChangeArrowheads="1"/>
            </p:cNvSpPr>
            <p:nvPr/>
          </p:nvSpPr>
          <p:spPr bwMode="auto">
            <a:xfrm>
              <a:off x="3786" y="1794"/>
              <a:ext cx="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 </a:t>
              </a:r>
              <a:endParaRPr lang="en-US" altLang="en-US" sz="2800" b="1" smtClean="0">
                <a:solidFill>
                  <a:srgbClr val="FFFFFF"/>
                </a:solidFill>
                <a:effectLst/>
                <a:latin typeface="Times New Roman" pitchFamily="18" charset="0"/>
              </a:endParaRPr>
            </a:p>
          </p:txBody>
        </p:sp>
        <p:sp>
          <p:nvSpPr>
            <p:cNvPr id="63500" name="Rectangle 12"/>
            <p:cNvSpPr>
              <a:spLocks noChangeArrowheads="1"/>
            </p:cNvSpPr>
            <p:nvPr/>
          </p:nvSpPr>
          <p:spPr bwMode="auto">
            <a:xfrm>
              <a:off x="3833" y="1794"/>
              <a:ext cx="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L</a:t>
              </a:r>
              <a:endParaRPr lang="en-US" altLang="en-US" sz="2800" b="1" smtClean="0">
                <a:solidFill>
                  <a:srgbClr val="FFFFFF"/>
                </a:solidFill>
                <a:effectLst/>
                <a:latin typeface="Times New Roman" pitchFamily="18" charset="0"/>
              </a:endParaRPr>
            </a:p>
          </p:txBody>
        </p:sp>
        <p:sp>
          <p:nvSpPr>
            <p:cNvPr id="63501" name="Rectangle 13"/>
            <p:cNvSpPr>
              <a:spLocks noChangeArrowheads="1"/>
            </p:cNvSpPr>
            <p:nvPr/>
          </p:nvSpPr>
          <p:spPr bwMode="auto">
            <a:xfrm>
              <a:off x="3926" y="1794"/>
              <a:ext cx="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e</a:t>
              </a:r>
              <a:endParaRPr lang="en-US" altLang="en-US" sz="2800" b="1" smtClean="0">
                <a:solidFill>
                  <a:srgbClr val="FFFFFF"/>
                </a:solidFill>
                <a:effectLst/>
                <a:latin typeface="Times New Roman" pitchFamily="18" charset="0"/>
              </a:endParaRPr>
            </a:p>
          </p:txBody>
        </p:sp>
        <p:sp>
          <p:nvSpPr>
            <p:cNvPr id="63502" name="Rectangle 14"/>
            <p:cNvSpPr>
              <a:spLocks noChangeArrowheads="1"/>
            </p:cNvSpPr>
            <p:nvPr/>
          </p:nvSpPr>
          <p:spPr bwMode="auto">
            <a:xfrm>
              <a:off x="4024" y="1794"/>
              <a:ext cx="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n</a:t>
              </a:r>
              <a:endParaRPr lang="en-US" altLang="en-US" sz="2800" b="1" smtClean="0">
                <a:solidFill>
                  <a:srgbClr val="FFFFFF"/>
                </a:solidFill>
                <a:effectLst/>
                <a:latin typeface="Times New Roman" pitchFamily="18" charset="0"/>
              </a:endParaRPr>
            </a:p>
          </p:txBody>
        </p:sp>
        <p:sp>
          <p:nvSpPr>
            <p:cNvPr id="63503" name="Rectangle 15"/>
            <p:cNvSpPr>
              <a:spLocks noChangeArrowheads="1"/>
            </p:cNvSpPr>
            <p:nvPr/>
          </p:nvSpPr>
          <p:spPr bwMode="auto">
            <a:xfrm>
              <a:off x="4121" y="1794"/>
              <a:ext cx="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g</a:t>
              </a:r>
              <a:endParaRPr lang="en-US" altLang="en-US" sz="2800" b="1" smtClean="0">
                <a:solidFill>
                  <a:srgbClr val="FFFFFF"/>
                </a:solidFill>
                <a:effectLst/>
                <a:latin typeface="Times New Roman" pitchFamily="18" charset="0"/>
              </a:endParaRPr>
            </a:p>
          </p:txBody>
        </p:sp>
        <p:sp>
          <p:nvSpPr>
            <p:cNvPr id="63504" name="Rectangle 16"/>
            <p:cNvSpPr>
              <a:spLocks noChangeArrowheads="1"/>
            </p:cNvSpPr>
            <p:nvPr/>
          </p:nvSpPr>
          <p:spPr bwMode="auto">
            <a:xfrm>
              <a:off x="4218" y="1794"/>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t</a:t>
              </a:r>
              <a:endParaRPr lang="en-US" altLang="en-US" sz="2800" b="1" smtClean="0">
                <a:solidFill>
                  <a:srgbClr val="FFFFFF"/>
                </a:solidFill>
                <a:effectLst/>
                <a:latin typeface="Times New Roman" pitchFamily="18" charset="0"/>
              </a:endParaRPr>
            </a:p>
          </p:txBody>
        </p:sp>
        <p:sp>
          <p:nvSpPr>
            <p:cNvPr id="63505" name="Rectangle 17"/>
            <p:cNvSpPr>
              <a:spLocks noChangeArrowheads="1"/>
            </p:cNvSpPr>
            <p:nvPr/>
          </p:nvSpPr>
          <p:spPr bwMode="auto">
            <a:xfrm>
              <a:off x="4275" y="1794"/>
              <a:ext cx="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h</a:t>
              </a:r>
              <a:endParaRPr lang="en-US" altLang="en-US" sz="2800" b="1" smtClean="0">
                <a:solidFill>
                  <a:srgbClr val="FFFFFF"/>
                </a:solidFill>
                <a:effectLst/>
                <a:latin typeface="Times New Roman" pitchFamily="18" charset="0"/>
              </a:endParaRPr>
            </a:p>
          </p:txBody>
        </p:sp>
        <p:sp>
          <p:nvSpPr>
            <p:cNvPr id="63506" name="Rectangle 18"/>
            <p:cNvSpPr>
              <a:spLocks noChangeArrowheads="1"/>
            </p:cNvSpPr>
            <p:nvPr/>
          </p:nvSpPr>
          <p:spPr bwMode="auto">
            <a:xfrm>
              <a:off x="4371" y="1794"/>
              <a:ext cx="3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 </a:t>
              </a:r>
              <a:endParaRPr lang="en-US" altLang="en-US" sz="2800" b="1" smtClean="0">
                <a:solidFill>
                  <a:srgbClr val="FFFFFF"/>
                </a:solidFill>
                <a:effectLst/>
                <a:latin typeface="Times New Roman" pitchFamily="18" charset="0"/>
              </a:endParaRPr>
            </a:p>
          </p:txBody>
        </p:sp>
        <p:sp>
          <p:nvSpPr>
            <p:cNvPr id="63507" name="Rectangle 19"/>
            <p:cNvSpPr>
              <a:spLocks noChangeArrowheads="1"/>
            </p:cNvSpPr>
            <p:nvPr/>
          </p:nvSpPr>
          <p:spPr bwMode="auto">
            <a:xfrm>
              <a:off x="4423" y="1794"/>
              <a:ext cx="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08" name="Rectangle 20"/>
            <p:cNvSpPr>
              <a:spLocks noChangeArrowheads="1"/>
            </p:cNvSpPr>
            <p:nvPr/>
          </p:nvSpPr>
          <p:spPr bwMode="auto">
            <a:xfrm>
              <a:off x="4498" y="1794"/>
              <a:ext cx="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m</a:t>
              </a:r>
              <a:endParaRPr lang="en-US" altLang="en-US" sz="2800" b="1" smtClean="0">
                <a:solidFill>
                  <a:srgbClr val="FFFFFF"/>
                </a:solidFill>
                <a:effectLst/>
                <a:latin typeface="Times New Roman" pitchFamily="18" charset="0"/>
              </a:endParaRPr>
            </a:p>
          </p:txBody>
        </p:sp>
        <p:sp>
          <p:nvSpPr>
            <p:cNvPr id="63509" name="Rectangle 21"/>
            <p:cNvSpPr>
              <a:spLocks noChangeArrowheads="1"/>
            </p:cNvSpPr>
            <p:nvPr/>
          </p:nvSpPr>
          <p:spPr bwMode="auto">
            <a:xfrm>
              <a:off x="4635" y="1794"/>
              <a:ext cx="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10" name="Rectangle 22"/>
            <p:cNvSpPr>
              <a:spLocks noChangeArrowheads="1"/>
            </p:cNvSpPr>
            <p:nvPr/>
          </p:nvSpPr>
          <p:spPr bwMode="auto">
            <a:xfrm>
              <a:off x="3348" y="1974"/>
              <a:ext cx="474" cy="146"/>
            </a:xfrm>
            <a:prstGeom prst="rect">
              <a:avLst/>
            </a:prstGeom>
            <a:solidFill>
              <a:srgbClr val="FF00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11" name="Rectangle 23"/>
            <p:cNvSpPr>
              <a:spLocks noChangeArrowheads="1"/>
            </p:cNvSpPr>
            <p:nvPr/>
          </p:nvSpPr>
          <p:spPr bwMode="auto">
            <a:xfrm>
              <a:off x="3902" y="1955"/>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12" name="Rectangle 24"/>
            <p:cNvSpPr>
              <a:spLocks noChangeArrowheads="1"/>
            </p:cNvSpPr>
            <p:nvPr/>
          </p:nvSpPr>
          <p:spPr bwMode="auto">
            <a:xfrm>
              <a:off x="4004" y="1955"/>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13" name="Rectangle 25"/>
            <p:cNvSpPr>
              <a:spLocks noChangeArrowheads="1"/>
            </p:cNvSpPr>
            <p:nvPr/>
          </p:nvSpPr>
          <p:spPr bwMode="auto">
            <a:xfrm>
              <a:off x="4056" y="1955"/>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14" name="Rectangle 26"/>
            <p:cNvSpPr>
              <a:spLocks noChangeArrowheads="1"/>
            </p:cNvSpPr>
            <p:nvPr/>
          </p:nvSpPr>
          <p:spPr bwMode="auto">
            <a:xfrm>
              <a:off x="4162" y="1955"/>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15" name="Rectangle 27"/>
            <p:cNvSpPr>
              <a:spLocks noChangeArrowheads="1"/>
            </p:cNvSpPr>
            <p:nvPr/>
          </p:nvSpPr>
          <p:spPr bwMode="auto">
            <a:xfrm>
              <a:off x="4233" y="1955"/>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16" name="Rectangle 28"/>
            <p:cNvSpPr>
              <a:spLocks noChangeArrowheads="1"/>
            </p:cNvSpPr>
            <p:nvPr/>
          </p:nvSpPr>
          <p:spPr bwMode="auto">
            <a:xfrm>
              <a:off x="4335" y="1955"/>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17" name="Rectangle 29"/>
            <p:cNvSpPr>
              <a:spLocks noChangeArrowheads="1"/>
            </p:cNvSpPr>
            <p:nvPr/>
          </p:nvSpPr>
          <p:spPr bwMode="auto">
            <a:xfrm>
              <a:off x="4381" y="1955"/>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18" name="Rectangle 30"/>
            <p:cNvSpPr>
              <a:spLocks noChangeArrowheads="1"/>
            </p:cNvSpPr>
            <p:nvPr/>
          </p:nvSpPr>
          <p:spPr bwMode="auto">
            <a:xfrm>
              <a:off x="3348" y="2136"/>
              <a:ext cx="474" cy="145"/>
            </a:xfrm>
            <a:prstGeom prst="rect">
              <a:avLst/>
            </a:prstGeom>
            <a:solidFill>
              <a:srgbClr val="FE24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19" name="Rectangle 31"/>
            <p:cNvSpPr>
              <a:spLocks noChangeArrowheads="1"/>
            </p:cNvSpPr>
            <p:nvPr/>
          </p:nvSpPr>
          <p:spPr bwMode="auto">
            <a:xfrm>
              <a:off x="3902" y="2116"/>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20" name="Rectangle 32"/>
            <p:cNvSpPr>
              <a:spLocks noChangeArrowheads="1"/>
            </p:cNvSpPr>
            <p:nvPr/>
          </p:nvSpPr>
          <p:spPr bwMode="auto">
            <a:xfrm>
              <a:off x="4004" y="2116"/>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21" name="Rectangle 33"/>
            <p:cNvSpPr>
              <a:spLocks noChangeArrowheads="1"/>
            </p:cNvSpPr>
            <p:nvPr/>
          </p:nvSpPr>
          <p:spPr bwMode="auto">
            <a:xfrm>
              <a:off x="4056" y="2116"/>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22" name="Rectangle 34"/>
            <p:cNvSpPr>
              <a:spLocks noChangeArrowheads="1"/>
            </p:cNvSpPr>
            <p:nvPr/>
          </p:nvSpPr>
          <p:spPr bwMode="auto">
            <a:xfrm>
              <a:off x="4162" y="2116"/>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23" name="Rectangle 35"/>
            <p:cNvSpPr>
              <a:spLocks noChangeArrowheads="1"/>
            </p:cNvSpPr>
            <p:nvPr/>
          </p:nvSpPr>
          <p:spPr bwMode="auto">
            <a:xfrm>
              <a:off x="4233" y="2116"/>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1</a:t>
              </a:r>
              <a:endParaRPr lang="en-US" altLang="en-US" sz="2800" b="1" smtClean="0">
                <a:solidFill>
                  <a:srgbClr val="FFFFFF"/>
                </a:solidFill>
                <a:effectLst/>
                <a:latin typeface="Times New Roman" pitchFamily="18" charset="0"/>
              </a:endParaRPr>
            </a:p>
          </p:txBody>
        </p:sp>
        <p:sp>
          <p:nvSpPr>
            <p:cNvPr id="63524" name="Rectangle 36"/>
            <p:cNvSpPr>
              <a:spLocks noChangeArrowheads="1"/>
            </p:cNvSpPr>
            <p:nvPr/>
          </p:nvSpPr>
          <p:spPr bwMode="auto">
            <a:xfrm>
              <a:off x="4335" y="2116"/>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25" name="Rectangle 37"/>
            <p:cNvSpPr>
              <a:spLocks noChangeArrowheads="1"/>
            </p:cNvSpPr>
            <p:nvPr/>
          </p:nvSpPr>
          <p:spPr bwMode="auto">
            <a:xfrm>
              <a:off x="4381" y="2116"/>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26" name="Rectangle 38"/>
            <p:cNvSpPr>
              <a:spLocks noChangeArrowheads="1"/>
            </p:cNvSpPr>
            <p:nvPr/>
          </p:nvSpPr>
          <p:spPr bwMode="auto">
            <a:xfrm>
              <a:off x="3348" y="2301"/>
              <a:ext cx="474" cy="145"/>
            </a:xfrm>
            <a:prstGeom prst="rect">
              <a:avLst/>
            </a:prstGeom>
            <a:solidFill>
              <a:srgbClr val="FE3C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27" name="Rectangle 39"/>
            <p:cNvSpPr>
              <a:spLocks noChangeArrowheads="1"/>
            </p:cNvSpPr>
            <p:nvPr/>
          </p:nvSpPr>
          <p:spPr bwMode="auto">
            <a:xfrm>
              <a:off x="3902" y="228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1</a:t>
              </a:r>
              <a:endParaRPr lang="en-US" altLang="en-US" sz="2800" b="1" smtClean="0">
                <a:solidFill>
                  <a:srgbClr val="FFFFFF"/>
                </a:solidFill>
                <a:effectLst/>
                <a:latin typeface="Times New Roman" pitchFamily="18" charset="0"/>
              </a:endParaRPr>
            </a:p>
          </p:txBody>
        </p:sp>
        <p:sp>
          <p:nvSpPr>
            <p:cNvPr id="63528" name="Rectangle 40"/>
            <p:cNvSpPr>
              <a:spLocks noChangeArrowheads="1"/>
            </p:cNvSpPr>
            <p:nvPr/>
          </p:nvSpPr>
          <p:spPr bwMode="auto">
            <a:xfrm>
              <a:off x="4004" y="228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29" name="Rectangle 41"/>
            <p:cNvSpPr>
              <a:spLocks noChangeArrowheads="1"/>
            </p:cNvSpPr>
            <p:nvPr/>
          </p:nvSpPr>
          <p:spPr bwMode="auto">
            <a:xfrm>
              <a:off x="4056" y="228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30" name="Rectangle 42"/>
            <p:cNvSpPr>
              <a:spLocks noChangeArrowheads="1"/>
            </p:cNvSpPr>
            <p:nvPr/>
          </p:nvSpPr>
          <p:spPr bwMode="auto">
            <a:xfrm>
              <a:off x="4162" y="2282"/>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31" name="Rectangle 43"/>
            <p:cNvSpPr>
              <a:spLocks noChangeArrowheads="1"/>
            </p:cNvSpPr>
            <p:nvPr/>
          </p:nvSpPr>
          <p:spPr bwMode="auto">
            <a:xfrm>
              <a:off x="4233" y="228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1</a:t>
              </a:r>
              <a:endParaRPr lang="en-US" altLang="en-US" sz="2800" b="1" smtClean="0">
                <a:solidFill>
                  <a:srgbClr val="FFFFFF"/>
                </a:solidFill>
                <a:effectLst/>
                <a:latin typeface="Times New Roman" pitchFamily="18" charset="0"/>
              </a:endParaRPr>
            </a:p>
          </p:txBody>
        </p:sp>
        <p:sp>
          <p:nvSpPr>
            <p:cNvPr id="63532" name="Rectangle 44"/>
            <p:cNvSpPr>
              <a:spLocks noChangeArrowheads="1"/>
            </p:cNvSpPr>
            <p:nvPr/>
          </p:nvSpPr>
          <p:spPr bwMode="auto">
            <a:xfrm>
              <a:off x="4335" y="228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33" name="Rectangle 45"/>
            <p:cNvSpPr>
              <a:spLocks noChangeArrowheads="1"/>
            </p:cNvSpPr>
            <p:nvPr/>
          </p:nvSpPr>
          <p:spPr bwMode="auto">
            <a:xfrm>
              <a:off x="4381" y="228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34" name="Rectangle 46"/>
            <p:cNvSpPr>
              <a:spLocks noChangeArrowheads="1"/>
            </p:cNvSpPr>
            <p:nvPr/>
          </p:nvSpPr>
          <p:spPr bwMode="auto">
            <a:xfrm>
              <a:off x="3348" y="2462"/>
              <a:ext cx="474" cy="146"/>
            </a:xfrm>
            <a:prstGeom prst="rect">
              <a:avLst/>
            </a:prstGeom>
            <a:solidFill>
              <a:srgbClr val="FE6C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35" name="Rectangle 47"/>
            <p:cNvSpPr>
              <a:spLocks noChangeArrowheads="1"/>
            </p:cNvSpPr>
            <p:nvPr/>
          </p:nvSpPr>
          <p:spPr bwMode="auto">
            <a:xfrm>
              <a:off x="3902" y="2441"/>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1</a:t>
              </a:r>
              <a:endParaRPr lang="en-US" altLang="en-US" sz="2800" b="1" smtClean="0">
                <a:solidFill>
                  <a:srgbClr val="FFFFFF"/>
                </a:solidFill>
                <a:effectLst/>
                <a:latin typeface="Times New Roman" pitchFamily="18" charset="0"/>
              </a:endParaRPr>
            </a:p>
          </p:txBody>
        </p:sp>
        <p:sp>
          <p:nvSpPr>
            <p:cNvPr id="63536" name="Rectangle 48"/>
            <p:cNvSpPr>
              <a:spLocks noChangeArrowheads="1"/>
            </p:cNvSpPr>
            <p:nvPr/>
          </p:nvSpPr>
          <p:spPr bwMode="auto">
            <a:xfrm>
              <a:off x="4004" y="2441"/>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37" name="Rectangle 49"/>
            <p:cNvSpPr>
              <a:spLocks noChangeArrowheads="1"/>
            </p:cNvSpPr>
            <p:nvPr/>
          </p:nvSpPr>
          <p:spPr bwMode="auto">
            <a:xfrm>
              <a:off x="4056" y="2441"/>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38" name="Rectangle 50"/>
            <p:cNvSpPr>
              <a:spLocks noChangeArrowheads="1"/>
            </p:cNvSpPr>
            <p:nvPr/>
          </p:nvSpPr>
          <p:spPr bwMode="auto">
            <a:xfrm>
              <a:off x="4162" y="2441"/>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39" name="Rectangle 51"/>
            <p:cNvSpPr>
              <a:spLocks noChangeArrowheads="1"/>
            </p:cNvSpPr>
            <p:nvPr/>
          </p:nvSpPr>
          <p:spPr bwMode="auto">
            <a:xfrm>
              <a:off x="4233" y="2441"/>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2</a:t>
              </a:r>
              <a:endParaRPr lang="en-US" altLang="en-US" sz="2800" b="1" smtClean="0">
                <a:solidFill>
                  <a:srgbClr val="FFFFFF"/>
                </a:solidFill>
                <a:effectLst/>
                <a:latin typeface="Times New Roman" pitchFamily="18" charset="0"/>
              </a:endParaRPr>
            </a:p>
          </p:txBody>
        </p:sp>
        <p:sp>
          <p:nvSpPr>
            <p:cNvPr id="63540" name="Rectangle 52"/>
            <p:cNvSpPr>
              <a:spLocks noChangeArrowheads="1"/>
            </p:cNvSpPr>
            <p:nvPr/>
          </p:nvSpPr>
          <p:spPr bwMode="auto">
            <a:xfrm>
              <a:off x="4335" y="2441"/>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41" name="Rectangle 53"/>
            <p:cNvSpPr>
              <a:spLocks noChangeArrowheads="1"/>
            </p:cNvSpPr>
            <p:nvPr/>
          </p:nvSpPr>
          <p:spPr bwMode="auto">
            <a:xfrm>
              <a:off x="4381" y="2441"/>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42" name="Rectangle 54"/>
            <p:cNvSpPr>
              <a:spLocks noChangeArrowheads="1"/>
            </p:cNvSpPr>
            <p:nvPr/>
          </p:nvSpPr>
          <p:spPr bwMode="auto">
            <a:xfrm>
              <a:off x="3348" y="2623"/>
              <a:ext cx="474" cy="146"/>
            </a:xfrm>
            <a:prstGeom prst="rect">
              <a:avLst/>
            </a:prstGeom>
            <a:solidFill>
              <a:srgbClr val="FE9B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43" name="Rectangle 55"/>
            <p:cNvSpPr>
              <a:spLocks noChangeArrowheads="1"/>
            </p:cNvSpPr>
            <p:nvPr/>
          </p:nvSpPr>
          <p:spPr bwMode="auto">
            <a:xfrm>
              <a:off x="3902" y="260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2</a:t>
              </a:r>
              <a:endParaRPr lang="en-US" altLang="en-US" sz="2800" b="1" smtClean="0">
                <a:solidFill>
                  <a:srgbClr val="FFFFFF"/>
                </a:solidFill>
                <a:effectLst/>
                <a:latin typeface="Times New Roman" pitchFamily="18" charset="0"/>
              </a:endParaRPr>
            </a:p>
          </p:txBody>
        </p:sp>
        <p:sp>
          <p:nvSpPr>
            <p:cNvPr id="63544" name="Rectangle 56"/>
            <p:cNvSpPr>
              <a:spLocks noChangeArrowheads="1"/>
            </p:cNvSpPr>
            <p:nvPr/>
          </p:nvSpPr>
          <p:spPr bwMode="auto">
            <a:xfrm>
              <a:off x="4004" y="260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45" name="Rectangle 57"/>
            <p:cNvSpPr>
              <a:spLocks noChangeArrowheads="1"/>
            </p:cNvSpPr>
            <p:nvPr/>
          </p:nvSpPr>
          <p:spPr bwMode="auto">
            <a:xfrm>
              <a:off x="4056" y="260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46" name="Rectangle 58"/>
            <p:cNvSpPr>
              <a:spLocks noChangeArrowheads="1"/>
            </p:cNvSpPr>
            <p:nvPr/>
          </p:nvSpPr>
          <p:spPr bwMode="auto">
            <a:xfrm>
              <a:off x="4162" y="2602"/>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47" name="Rectangle 59"/>
            <p:cNvSpPr>
              <a:spLocks noChangeArrowheads="1"/>
            </p:cNvSpPr>
            <p:nvPr/>
          </p:nvSpPr>
          <p:spPr bwMode="auto">
            <a:xfrm>
              <a:off x="4233" y="260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2</a:t>
              </a:r>
              <a:endParaRPr lang="en-US" altLang="en-US" sz="2800" b="1" smtClean="0">
                <a:solidFill>
                  <a:srgbClr val="FFFFFF"/>
                </a:solidFill>
                <a:effectLst/>
                <a:latin typeface="Times New Roman" pitchFamily="18" charset="0"/>
              </a:endParaRPr>
            </a:p>
          </p:txBody>
        </p:sp>
        <p:sp>
          <p:nvSpPr>
            <p:cNvPr id="63548" name="Rectangle 60"/>
            <p:cNvSpPr>
              <a:spLocks noChangeArrowheads="1"/>
            </p:cNvSpPr>
            <p:nvPr/>
          </p:nvSpPr>
          <p:spPr bwMode="auto">
            <a:xfrm>
              <a:off x="4335" y="260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49" name="Rectangle 61"/>
            <p:cNvSpPr>
              <a:spLocks noChangeArrowheads="1"/>
            </p:cNvSpPr>
            <p:nvPr/>
          </p:nvSpPr>
          <p:spPr bwMode="auto">
            <a:xfrm>
              <a:off x="4381" y="260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50" name="Rectangle 62"/>
            <p:cNvSpPr>
              <a:spLocks noChangeArrowheads="1"/>
            </p:cNvSpPr>
            <p:nvPr/>
          </p:nvSpPr>
          <p:spPr bwMode="auto">
            <a:xfrm>
              <a:off x="3348" y="2784"/>
              <a:ext cx="474" cy="147"/>
            </a:xfrm>
            <a:prstGeom prst="rect">
              <a:avLst/>
            </a:prstGeom>
            <a:solidFill>
              <a:srgbClr val="FEBF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51" name="Rectangle 63"/>
            <p:cNvSpPr>
              <a:spLocks noChangeArrowheads="1"/>
            </p:cNvSpPr>
            <p:nvPr/>
          </p:nvSpPr>
          <p:spPr bwMode="auto">
            <a:xfrm>
              <a:off x="3902" y="276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2</a:t>
              </a:r>
              <a:endParaRPr lang="en-US" altLang="en-US" sz="2800" b="1" smtClean="0">
                <a:solidFill>
                  <a:srgbClr val="FFFFFF"/>
                </a:solidFill>
                <a:effectLst/>
                <a:latin typeface="Times New Roman" pitchFamily="18" charset="0"/>
              </a:endParaRPr>
            </a:p>
          </p:txBody>
        </p:sp>
        <p:sp>
          <p:nvSpPr>
            <p:cNvPr id="63552" name="Rectangle 64"/>
            <p:cNvSpPr>
              <a:spLocks noChangeArrowheads="1"/>
            </p:cNvSpPr>
            <p:nvPr/>
          </p:nvSpPr>
          <p:spPr bwMode="auto">
            <a:xfrm>
              <a:off x="4004" y="2769"/>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53" name="Rectangle 65"/>
            <p:cNvSpPr>
              <a:spLocks noChangeArrowheads="1"/>
            </p:cNvSpPr>
            <p:nvPr/>
          </p:nvSpPr>
          <p:spPr bwMode="auto">
            <a:xfrm>
              <a:off x="4056" y="276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5</a:t>
              </a:r>
              <a:endParaRPr lang="en-US" altLang="en-US" sz="2800" b="1" smtClean="0">
                <a:solidFill>
                  <a:srgbClr val="FFFFFF"/>
                </a:solidFill>
                <a:effectLst/>
                <a:latin typeface="Times New Roman" pitchFamily="18" charset="0"/>
              </a:endParaRPr>
            </a:p>
          </p:txBody>
        </p:sp>
        <p:sp>
          <p:nvSpPr>
            <p:cNvPr id="63554" name="Rectangle 66"/>
            <p:cNvSpPr>
              <a:spLocks noChangeArrowheads="1"/>
            </p:cNvSpPr>
            <p:nvPr/>
          </p:nvSpPr>
          <p:spPr bwMode="auto">
            <a:xfrm>
              <a:off x="4162" y="2769"/>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55" name="Rectangle 67"/>
            <p:cNvSpPr>
              <a:spLocks noChangeArrowheads="1"/>
            </p:cNvSpPr>
            <p:nvPr/>
          </p:nvSpPr>
          <p:spPr bwMode="auto">
            <a:xfrm>
              <a:off x="4233" y="276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3</a:t>
              </a:r>
              <a:endParaRPr lang="en-US" altLang="en-US" sz="2800" b="1" smtClean="0">
                <a:solidFill>
                  <a:srgbClr val="FFFFFF"/>
                </a:solidFill>
                <a:effectLst/>
                <a:latin typeface="Times New Roman" pitchFamily="18" charset="0"/>
              </a:endParaRPr>
            </a:p>
          </p:txBody>
        </p:sp>
        <p:sp>
          <p:nvSpPr>
            <p:cNvPr id="63556" name="Rectangle 68"/>
            <p:cNvSpPr>
              <a:spLocks noChangeArrowheads="1"/>
            </p:cNvSpPr>
            <p:nvPr/>
          </p:nvSpPr>
          <p:spPr bwMode="auto">
            <a:xfrm>
              <a:off x="4335" y="2769"/>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57" name="Rectangle 69"/>
            <p:cNvSpPr>
              <a:spLocks noChangeArrowheads="1"/>
            </p:cNvSpPr>
            <p:nvPr/>
          </p:nvSpPr>
          <p:spPr bwMode="auto">
            <a:xfrm>
              <a:off x="4381" y="276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58" name="Rectangle 70"/>
            <p:cNvSpPr>
              <a:spLocks noChangeArrowheads="1"/>
            </p:cNvSpPr>
            <p:nvPr/>
          </p:nvSpPr>
          <p:spPr bwMode="auto">
            <a:xfrm>
              <a:off x="3348" y="2949"/>
              <a:ext cx="474" cy="146"/>
            </a:xfrm>
            <a:prstGeom prst="rect">
              <a:avLst/>
            </a:prstGeom>
            <a:solidFill>
              <a:srgbClr val="FEE3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59" name="Rectangle 71"/>
            <p:cNvSpPr>
              <a:spLocks noChangeArrowheads="1"/>
            </p:cNvSpPr>
            <p:nvPr/>
          </p:nvSpPr>
          <p:spPr bwMode="auto">
            <a:xfrm>
              <a:off x="3902" y="292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3</a:t>
              </a:r>
              <a:endParaRPr lang="en-US" altLang="en-US" sz="2800" b="1" smtClean="0">
                <a:solidFill>
                  <a:srgbClr val="FFFFFF"/>
                </a:solidFill>
                <a:effectLst/>
                <a:latin typeface="Times New Roman" pitchFamily="18" charset="0"/>
              </a:endParaRPr>
            </a:p>
          </p:txBody>
        </p:sp>
        <p:sp>
          <p:nvSpPr>
            <p:cNvPr id="63560" name="Rectangle 72"/>
            <p:cNvSpPr>
              <a:spLocks noChangeArrowheads="1"/>
            </p:cNvSpPr>
            <p:nvPr/>
          </p:nvSpPr>
          <p:spPr bwMode="auto">
            <a:xfrm>
              <a:off x="4004" y="2929"/>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61" name="Rectangle 73"/>
            <p:cNvSpPr>
              <a:spLocks noChangeArrowheads="1"/>
            </p:cNvSpPr>
            <p:nvPr/>
          </p:nvSpPr>
          <p:spPr bwMode="auto">
            <a:xfrm>
              <a:off x="4056" y="292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62" name="Rectangle 74"/>
            <p:cNvSpPr>
              <a:spLocks noChangeArrowheads="1"/>
            </p:cNvSpPr>
            <p:nvPr/>
          </p:nvSpPr>
          <p:spPr bwMode="auto">
            <a:xfrm>
              <a:off x="4162" y="2929"/>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63" name="Rectangle 75"/>
            <p:cNvSpPr>
              <a:spLocks noChangeArrowheads="1"/>
            </p:cNvSpPr>
            <p:nvPr/>
          </p:nvSpPr>
          <p:spPr bwMode="auto">
            <a:xfrm>
              <a:off x="4233" y="292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4</a:t>
              </a:r>
              <a:endParaRPr lang="en-US" altLang="en-US" sz="2800" b="1" smtClean="0">
                <a:solidFill>
                  <a:srgbClr val="FFFFFF"/>
                </a:solidFill>
                <a:effectLst/>
                <a:latin typeface="Times New Roman" pitchFamily="18" charset="0"/>
              </a:endParaRPr>
            </a:p>
          </p:txBody>
        </p:sp>
        <p:sp>
          <p:nvSpPr>
            <p:cNvPr id="63564" name="Rectangle 76"/>
            <p:cNvSpPr>
              <a:spLocks noChangeArrowheads="1"/>
            </p:cNvSpPr>
            <p:nvPr/>
          </p:nvSpPr>
          <p:spPr bwMode="auto">
            <a:xfrm>
              <a:off x="4335" y="2929"/>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65" name="Rectangle 77"/>
            <p:cNvSpPr>
              <a:spLocks noChangeArrowheads="1"/>
            </p:cNvSpPr>
            <p:nvPr/>
          </p:nvSpPr>
          <p:spPr bwMode="auto">
            <a:xfrm>
              <a:off x="4381" y="2929"/>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66" name="Rectangle 78"/>
            <p:cNvSpPr>
              <a:spLocks noChangeArrowheads="1"/>
            </p:cNvSpPr>
            <p:nvPr/>
          </p:nvSpPr>
          <p:spPr bwMode="auto">
            <a:xfrm>
              <a:off x="3348" y="3110"/>
              <a:ext cx="474" cy="146"/>
            </a:xfrm>
            <a:prstGeom prst="rect">
              <a:avLst/>
            </a:prstGeom>
            <a:solidFill>
              <a:srgbClr val="FEF5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67" name="Rectangle 79"/>
            <p:cNvSpPr>
              <a:spLocks noChangeArrowheads="1"/>
            </p:cNvSpPr>
            <p:nvPr/>
          </p:nvSpPr>
          <p:spPr bwMode="auto">
            <a:xfrm>
              <a:off x="3902" y="309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4</a:t>
              </a:r>
              <a:endParaRPr lang="en-US" altLang="en-US" sz="2800" b="1" smtClean="0">
                <a:solidFill>
                  <a:srgbClr val="FFFFFF"/>
                </a:solidFill>
                <a:effectLst/>
                <a:latin typeface="Times New Roman" pitchFamily="18" charset="0"/>
              </a:endParaRPr>
            </a:p>
          </p:txBody>
        </p:sp>
        <p:sp>
          <p:nvSpPr>
            <p:cNvPr id="63568" name="Rectangle 80"/>
            <p:cNvSpPr>
              <a:spLocks noChangeArrowheads="1"/>
            </p:cNvSpPr>
            <p:nvPr/>
          </p:nvSpPr>
          <p:spPr bwMode="auto">
            <a:xfrm>
              <a:off x="4004" y="309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69" name="Rectangle 81"/>
            <p:cNvSpPr>
              <a:spLocks noChangeArrowheads="1"/>
            </p:cNvSpPr>
            <p:nvPr/>
          </p:nvSpPr>
          <p:spPr bwMode="auto">
            <a:xfrm>
              <a:off x="4056" y="309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70" name="Rectangle 82"/>
            <p:cNvSpPr>
              <a:spLocks noChangeArrowheads="1"/>
            </p:cNvSpPr>
            <p:nvPr/>
          </p:nvSpPr>
          <p:spPr bwMode="auto">
            <a:xfrm>
              <a:off x="4162" y="3092"/>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71" name="Rectangle 83"/>
            <p:cNvSpPr>
              <a:spLocks noChangeArrowheads="1"/>
            </p:cNvSpPr>
            <p:nvPr/>
          </p:nvSpPr>
          <p:spPr bwMode="auto">
            <a:xfrm>
              <a:off x="4233" y="309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6</a:t>
              </a:r>
              <a:endParaRPr lang="en-US" altLang="en-US" sz="2800" b="1" smtClean="0">
                <a:solidFill>
                  <a:srgbClr val="FFFFFF"/>
                </a:solidFill>
                <a:effectLst/>
                <a:latin typeface="Times New Roman" pitchFamily="18" charset="0"/>
              </a:endParaRPr>
            </a:p>
          </p:txBody>
        </p:sp>
        <p:sp>
          <p:nvSpPr>
            <p:cNvPr id="63572" name="Rectangle 84"/>
            <p:cNvSpPr>
              <a:spLocks noChangeArrowheads="1"/>
            </p:cNvSpPr>
            <p:nvPr/>
          </p:nvSpPr>
          <p:spPr bwMode="auto">
            <a:xfrm>
              <a:off x="4335" y="3092"/>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73" name="Rectangle 85"/>
            <p:cNvSpPr>
              <a:spLocks noChangeArrowheads="1"/>
            </p:cNvSpPr>
            <p:nvPr/>
          </p:nvSpPr>
          <p:spPr bwMode="auto">
            <a:xfrm>
              <a:off x="4381" y="3092"/>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74" name="Rectangle 86"/>
            <p:cNvSpPr>
              <a:spLocks noChangeArrowheads="1"/>
            </p:cNvSpPr>
            <p:nvPr/>
          </p:nvSpPr>
          <p:spPr bwMode="auto">
            <a:xfrm>
              <a:off x="3348" y="3271"/>
              <a:ext cx="474" cy="147"/>
            </a:xfrm>
            <a:prstGeom prst="rect">
              <a:avLst/>
            </a:prstGeom>
            <a:solidFill>
              <a:srgbClr val="F7FE00"/>
            </a:solidFill>
            <a:ln w="1588">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3575" name="Rectangle 87"/>
            <p:cNvSpPr>
              <a:spLocks noChangeArrowheads="1"/>
            </p:cNvSpPr>
            <p:nvPr/>
          </p:nvSpPr>
          <p:spPr bwMode="auto">
            <a:xfrm>
              <a:off x="3902" y="3253"/>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6</a:t>
              </a:r>
              <a:endParaRPr lang="en-US" altLang="en-US" sz="2800" b="1" smtClean="0">
                <a:solidFill>
                  <a:srgbClr val="FFFFFF"/>
                </a:solidFill>
                <a:effectLst/>
                <a:latin typeface="Times New Roman" pitchFamily="18" charset="0"/>
              </a:endParaRPr>
            </a:p>
          </p:txBody>
        </p:sp>
        <p:sp>
          <p:nvSpPr>
            <p:cNvPr id="63576" name="Rectangle 88"/>
            <p:cNvSpPr>
              <a:spLocks noChangeArrowheads="1"/>
            </p:cNvSpPr>
            <p:nvPr/>
          </p:nvSpPr>
          <p:spPr bwMode="auto">
            <a:xfrm>
              <a:off x="4004" y="3253"/>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77" name="Rectangle 89"/>
            <p:cNvSpPr>
              <a:spLocks noChangeArrowheads="1"/>
            </p:cNvSpPr>
            <p:nvPr/>
          </p:nvSpPr>
          <p:spPr bwMode="auto">
            <a:xfrm>
              <a:off x="4056" y="3253"/>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sp>
          <p:nvSpPr>
            <p:cNvPr id="63578" name="Rectangle 90"/>
            <p:cNvSpPr>
              <a:spLocks noChangeArrowheads="1"/>
            </p:cNvSpPr>
            <p:nvPr/>
          </p:nvSpPr>
          <p:spPr bwMode="auto">
            <a:xfrm>
              <a:off x="4162" y="3253"/>
              <a:ext cx="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79" name="Rectangle 91"/>
            <p:cNvSpPr>
              <a:spLocks noChangeArrowheads="1"/>
            </p:cNvSpPr>
            <p:nvPr/>
          </p:nvSpPr>
          <p:spPr bwMode="auto">
            <a:xfrm>
              <a:off x="4233" y="3253"/>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9</a:t>
              </a:r>
              <a:endParaRPr lang="en-US" altLang="en-US" sz="2800" b="1" smtClean="0">
                <a:solidFill>
                  <a:srgbClr val="FFFFFF"/>
                </a:solidFill>
                <a:effectLst/>
                <a:latin typeface="Times New Roman" pitchFamily="18" charset="0"/>
              </a:endParaRPr>
            </a:p>
          </p:txBody>
        </p:sp>
        <p:sp>
          <p:nvSpPr>
            <p:cNvPr id="63580" name="Rectangle 92"/>
            <p:cNvSpPr>
              <a:spLocks noChangeArrowheads="1"/>
            </p:cNvSpPr>
            <p:nvPr/>
          </p:nvSpPr>
          <p:spPr bwMode="auto">
            <a:xfrm>
              <a:off x="4335" y="3253"/>
              <a:ext cx="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a:t>
              </a:r>
              <a:endParaRPr lang="en-US" altLang="en-US" sz="2800" b="1" smtClean="0">
                <a:solidFill>
                  <a:srgbClr val="FFFFFF"/>
                </a:solidFill>
                <a:effectLst/>
                <a:latin typeface="Times New Roman" pitchFamily="18" charset="0"/>
              </a:endParaRPr>
            </a:p>
          </p:txBody>
        </p:sp>
        <p:sp>
          <p:nvSpPr>
            <p:cNvPr id="63581" name="Rectangle 93"/>
            <p:cNvSpPr>
              <a:spLocks noChangeArrowheads="1"/>
            </p:cNvSpPr>
            <p:nvPr/>
          </p:nvSpPr>
          <p:spPr bwMode="auto">
            <a:xfrm>
              <a:off x="4381" y="3253"/>
              <a:ext cx="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b="1" smtClean="0">
                  <a:solidFill>
                    <a:srgbClr val="FFFFFF"/>
                  </a:solidFill>
                  <a:effectLst/>
                  <a:latin typeface="Abadi MT Condensed Light" pitchFamily="34" charset="0"/>
                </a:rPr>
                <a:t>0</a:t>
              </a:r>
              <a:endParaRPr lang="en-US" altLang="en-US" sz="2800" b="1" smtClean="0">
                <a:solidFill>
                  <a:srgbClr val="FFFFFF"/>
                </a:solidFill>
                <a:effectLst/>
                <a:latin typeface="Times New Roman" pitchFamily="18" charset="0"/>
              </a:endParaRPr>
            </a:p>
          </p:txBody>
        </p:sp>
      </p:grpSp>
    </p:spTree>
    <p:extLst>
      <p:ext uri="{BB962C8B-B14F-4D97-AF65-F5344CB8AC3E}">
        <p14:creationId xmlns:p14="http://schemas.microsoft.com/office/powerpoint/2010/main" val="2817445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b="1" smtClean="0"/>
              <a:t>Possible Treatment Criteria</a:t>
            </a:r>
          </a:p>
        </p:txBody>
      </p:sp>
      <p:sp>
        <p:nvSpPr>
          <p:cNvPr id="64515" name="Rectangle 3"/>
          <p:cNvSpPr>
            <a:spLocks noGrp="1" noChangeArrowheads="1"/>
          </p:cNvSpPr>
          <p:nvPr>
            <p:ph type="body" idx="1"/>
          </p:nvPr>
        </p:nvSpPr>
        <p:spPr/>
        <p:txBody>
          <a:bodyPr/>
          <a:lstStyle/>
          <a:p>
            <a:r>
              <a:rPr lang="en-US" altLang="en-US" b="1" smtClean="0">
                <a:solidFill>
                  <a:schemeClr val="folHlink"/>
                </a:solidFill>
                <a:latin typeface="Arial" charset="0"/>
              </a:rPr>
              <a:t>Highest Hazard</a:t>
            </a:r>
            <a:endParaRPr lang="en-US" altLang="en-US" b="1" smtClean="0">
              <a:latin typeface="Arial" charset="0"/>
            </a:endParaRPr>
          </a:p>
          <a:p>
            <a:r>
              <a:rPr lang="en-US" altLang="en-US" b="1" smtClean="0">
                <a:latin typeface="Arial" charset="0"/>
              </a:rPr>
              <a:t>Ecological Need</a:t>
            </a:r>
          </a:p>
        </p:txBody>
      </p:sp>
      <p:grpSp>
        <p:nvGrpSpPr>
          <p:cNvPr id="64516" name="Group 4"/>
          <p:cNvGrpSpPr>
            <a:grpSpLocks/>
          </p:cNvGrpSpPr>
          <p:nvPr/>
        </p:nvGrpSpPr>
        <p:grpSpPr bwMode="auto">
          <a:xfrm>
            <a:off x="5461000" y="2820988"/>
            <a:ext cx="2928938" cy="3341687"/>
            <a:chOff x="3553" y="1505"/>
            <a:chExt cx="1845" cy="2105"/>
          </a:xfrm>
        </p:grpSpPr>
        <p:grpSp>
          <p:nvGrpSpPr>
            <p:cNvPr id="64518" name="Group 5"/>
            <p:cNvGrpSpPr>
              <a:grpSpLocks/>
            </p:cNvGrpSpPr>
            <p:nvPr/>
          </p:nvGrpSpPr>
          <p:grpSpPr bwMode="auto">
            <a:xfrm>
              <a:off x="3628" y="1893"/>
              <a:ext cx="1109" cy="1717"/>
              <a:chOff x="3628" y="1893"/>
              <a:chExt cx="1109" cy="1717"/>
            </a:xfrm>
          </p:grpSpPr>
          <p:sp>
            <p:nvSpPr>
              <p:cNvPr id="64520" name="Rectangle 6"/>
              <p:cNvSpPr>
                <a:spLocks noChangeArrowheads="1"/>
              </p:cNvSpPr>
              <p:nvPr/>
            </p:nvSpPr>
            <p:spPr bwMode="auto">
              <a:xfrm>
                <a:off x="3628" y="1905"/>
                <a:ext cx="677" cy="313"/>
              </a:xfrm>
              <a:prstGeom prst="rect">
                <a:avLst/>
              </a:prstGeom>
              <a:solidFill>
                <a:srgbClr val="DC0000"/>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1" name="Rectangle 7"/>
              <p:cNvSpPr>
                <a:spLocks noChangeArrowheads="1"/>
              </p:cNvSpPr>
              <p:nvPr/>
            </p:nvSpPr>
            <p:spPr bwMode="auto">
              <a:xfrm>
                <a:off x="3628" y="2090"/>
                <a:ext cx="677" cy="313"/>
              </a:xfrm>
              <a:prstGeom prst="rect">
                <a:avLst/>
              </a:prstGeom>
              <a:solidFill>
                <a:srgbClr val="820000"/>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2" name="Rectangle 8"/>
              <p:cNvSpPr>
                <a:spLocks noChangeArrowheads="1"/>
              </p:cNvSpPr>
              <p:nvPr/>
            </p:nvSpPr>
            <p:spPr bwMode="auto">
              <a:xfrm>
                <a:off x="3628" y="2279"/>
                <a:ext cx="677" cy="313"/>
              </a:xfrm>
              <a:prstGeom prst="rect">
                <a:avLst/>
              </a:prstGeom>
              <a:solidFill>
                <a:srgbClr val="AA6A6A"/>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3" name="Rectangle 9"/>
              <p:cNvSpPr>
                <a:spLocks noChangeArrowheads="1"/>
              </p:cNvSpPr>
              <p:nvPr/>
            </p:nvSpPr>
            <p:spPr bwMode="auto">
              <a:xfrm>
                <a:off x="3628" y="2464"/>
                <a:ext cx="677" cy="313"/>
              </a:xfrm>
              <a:prstGeom prst="rect">
                <a:avLst/>
              </a:prstGeom>
              <a:solidFill>
                <a:srgbClr val="AF581D"/>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4" name="Rectangle 10"/>
              <p:cNvSpPr>
                <a:spLocks noChangeArrowheads="1"/>
              </p:cNvSpPr>
              <p:nvPr/>
            </p:nvSpPr>
            <p:spPr bwMode="auto">
              <a:xfrm>
                <a:off x="3628" y="2649"/>
                <a:ext cx="677" cy="313"/>
              </a:xfrm>
              <a:prstGeom prst="rect">
                <a:avLst/>
              </a:prstGeom>
              <a:solidFill>
                <a:srgbClr val="D6B90A"/>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5" name="Rectangle 11"/>
              <p:cNvSpPr>
                <a:spLocks noChangeArrowheads="1"/>
              </p:cNvSpPr>
              <p:nvPr/>
            </p:nvSpPr>
            <p:spPr bwMode="auto">
              <a:xfrm>
                <a:off x="3628" y="2834"/>
                <a:ext cx="677" cy="313"/>
              </a:xfrm>
              <a:prstGeom prst="rect">
                <a:avLst/>
              </a:prstGeom>
              <a:solidFill>
                <a:srgbClr val="BFDF0C"/>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6" name="Rectangle 12"/>
              <p:cNvSpPr>
                <a:spLocks noChangeArrowheads="1"/>
              </p:cNvSpPr>
              <p:nvPr/>
            </p:nvSpPr>
            <p:spPr bwMode="auto">
              <a:xfrm>
                <a:off x="3628" y="3023"/>
                <a:ext cx="677" cy="313"/>
              </a:xfrm>
              <a:prstGeom prst="rect">
                <a:avLst/>
              </a:prstGeom>
              <a:solidFill>
                <a:srgbClr val="4EC332"/>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7" name="Rectangle 13"/>
              <p:cNvSpPr>
                <a:spLocks noChangeArrowheads="1"/>
              </p:cNvSpPr>
              <p:nvPr/>
            </p:nvSpPr>
            <p:spPr bwMode="auto">
              <a:xfrm>
                <a:off x="3628" y="3208"/>
                <a:ext cx="677" cy="313"/>
              </a:xfrm>
              <a:prstGeom prst="rect">
                <a:avLst/>
              </a:prstGeom>
              <a:solidFill>
                <a:srgbClr val="00AF4E"/>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4528" name="Rectangle 14"/>
              <p:cNvSpPr>
                <a:spLocks noChangeArrowheads="1"/>
              </p:cNvSpPr>
              <p:nvPr/>
            </p:nvSpPr>
            <p:spPr bwMode="auto">
              <a:xfrm>
                <a:off x="3628" y="3394"/>
                <a:ext cx="677" cy="197"/>
              </a:xfrm>
              <a:prstGeom prst="rect">
                <a:avLst/>
              </a:prstGeom>
              <a:solidFill>
                <a:srgbClr val="007527"/>
              </a:solidFill>
              <a:ln w="3175">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63855" name="Rectangle 15"/>
              <p:cNvSpPr>
                <a:spLocks noChangeArrowheads="1"/>
              </p:cNvSpPr>
              <p:nvPr/>
            </p:nvSpPr>
            <p:spPr bwMode="auto">
              <a:xfrm>
                <a:off x="4479" y="1893"/>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8</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56" name="Rectangle 16"/>
              <p:cNvSpPr>
                <a:spLocks noChangeArrowheads="1"/>
              </p:cNvSpPr>
              <p:nvPr/>
            </p:nvSpPr>
            <p:spPr bwMode="auto">
              <a:xfrm>
                <a:off x="4609" y="1893"/>
                <a:ext cx="12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57" name="Rectangle 17"/>
              <p:cNvSpPr>
                <a:spLocks noChangeArrowheads="1"/>
              </p:cNvSpPr>
              <p:nvPr/>
            </p:nvSpPr>
            <p:spPr bwMode="auto">
              <a:xfrm>
                <a:off x="4479" y="2077"/>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7</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58" name="Rectangle 18"/>
              <p:cNvSpPr>
                <a:spLocks noChangeArrowheads="1"/>
              </p:cNvSpPr>
              <p:nvPr/>
            </p:nvSpPr>
            <p:spPr bwMode="auto">
              <a:xfrm>
                <a:off x="4479" y="2267"/>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6</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59" name="Rectangle 19"/>
              <p:cNvSpPr>
                <a:spLocks noChangeArrowheads="1"/>
              </p:cNvSpPr>
              <p:nvPr/>
            </p:nvSpPr>
            <p:spPr bwMode="auto">
              <a:xfrm>
                <a:off x="4479" y="2452"/>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5</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60" name="Rectangle 20"/>
              <p:cNvSpPr>
                <a:spLocks noChangeArrowheads="1"/>
              </p:cNvSpPr>
              <p:nvPr/>
            </p:nvSpPr>
            <p:spPr bwMode="auto">
              <a:xfrm>
                <a:off x="4479" y="2636"/>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4</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61" name="Rectangle 21"/>
              <p:cNvSpPr>
                <a:spLocks noChangeArrowheads="1"/>
              </p:cNvSpPr>
              <p:nvPr/>
            </p:nvSpPr>
            <p:spPr bwMode="auto">
              <a:xfrm>
                <a:off x="4479" y="2826"/>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3</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62" name="Rectangle 22"/>
              <p:cNvSpPr>
                <a:spLocks noChangeArrowheads="1"/>
              </p:cNvSpPr>
              <p:nvPr/>
            </p:nvSpPr>
            <p:spPr bwMode="auto">
              <a:xfrm>
                <a:off x="4479" y="3010"/>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2</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63" name="Rectangle 23"/>
              <p:cNvSpPr>
                <a:spLocks noChangeArrowheads="1"/>
              </p:cNvSpPr>
              <p:nvPr/>
            </p:nvSpPr>
            <p:spPr bwMode="auto">
              <a:xfrm>
                <a:off x="4479" y="3195"/>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1</a:t>
                </a:r>
                <a:endParaRPr lang="en-US" b="1">
                  <a:solidFill>
                    <a:srgbClr val="FFFFFF"/>
                  </a:solidFill>
                  <a:effectLst>
                    <a:outerShdw blurRad="38100" dist="38100" dir="2700000" algn="tl">
                      <a:srgbClr val="000000"/>
                    </a:outerShdw>
                  </a:effectLst>
                  <a:latin typeface="Times New Roman" pitchFamily="18" charset="0"/>
                </a:endParaRPr>
              </a:p>
            </p:txBody>
          </p:sp>
          <p:sp>
            <p:nvSpPr>
              <p:cNvPr id="163864" name="Rectangle 24"/>
              <p:cNvSpPr>
                <a:spLocks noChangeArrowheads="1"/>
              </p:cNvSpPr>
              <p:nvPr/>
            </p:nvSpPr>
            <p:spPr bwMode="auto">
              <a:xfrm>
                <a:off x="4479" y="3380"/>
                <a:ext cx="88" cy="23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badi MT Condensed Light" pitchFamily="34" charset="0"/>
                  </a:rPr>
                  <a:t>0</a:t>
                </a:r>
                <a:endParaRPr lang="en-US" b="1">
                  <a:solidFill>
                    <a:srgbClr val="FFFFFF"/>
                  </a:solidFill>
                  <a:effectLst>
                    <a:outerShdw blurRad="38100" dist="38100" dir="2700000" algn="tl">
                      <a:srgbClr val="000000"/>
                    </a:outerShdw>
                  </a:effectLst>
                  <a:latin typeface="Times New Roman" pitchFamily="18" charset="0"/>
                </a:endParaRPr>
              </a:p>
            </p:txBody>
          </p:sp>
        </p:grpSp>
        <p:sp>
          <p:nvSpPr>
            <p:cNvPr id="163865" name="Text Box 25"/>
            <p:cNvSpPr txBox="1">
              <a:spLocks noChangeArrowheads="1"/>
            </p:cNvSpPr>
            <p:nvPr/>
          </p:nvSpPr>
          <p:spPr bwMode="auto">
            <a:xfrm>
              <a:off x="3553" y="1505"/>
              <a:ext cx="1845" cy="288"/>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Fire Cycles Missed</a:t>
              </a:r>
            </a:p>
          </p:txBody>
        </p:sp>
      </p:grpSp>
      <p:pic>
        <p:nvPicPr>
          <p:cNvPr id="64517" name="Picture 26" descr="reg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3311525"/>
            <a:ext cx="354171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539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nvGrpSpPr>
        <p:grpSpPr bwMode="auto">
          <a:xfrm>
            <a:off x="4071938" y="2206625"/>
            <a:ext cx="5072062" cy="4038600"/>
            <a:chOff x="1637" y="2414"/>
            <a:chExt cx="2208" cy="1758"/>
          </a:xfrm>
        </p:grpSpPr>
        <p:pic>
          <p:nvPicPr>
            <p:cNvPr id="65541" name="Picture 3" descr="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 y="2414"/>
              <a:ext cx="2208" cy="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Freeform 4"/>
            <p:cNvSpPr>
              <a:spLocks/>
            </p:cNvSpPr>
            <p:nvPr/>
          </p:nvSpPr>
          <p:spPr bwMode="auto">
            <a:xfrm>
              <a:off x="3288" y="3520"/>
              <a:ext cx="467" cy="458"/>
            </a:xfrm>
            <a:custGeom>
              <a:avLst/>
              <a:gdLst>
                <a:gd name="T0" fmla="*/ 207 w 467"/>
                <a:gd name="T1" fmla="*/ 26 h 458"/>
                <a:gd name="T2" fmla="*/ 114 w 467"/>
                <a:gd name="T3" fmla="*/ 5 h 458"/>
                <a:gd name="T4" fmla="*/ 39 w 467"/>
                <a:gd name="T5" fmla="*/ 53 h 458"/>
                <a:gd name="T6" fmla="*/ 33 w 467"/>
                <a:gd name="T7" fmla="*/ 134 h 458"/>
                <a:gd name="T8" fmla="*/ 72 w 467"/>
                <a:gd name="T9" fmla="*/ 161 h 458"/>
                <a:gd name="T10" fmla="*/ 150 w 467"/>
                <a:gd name="T11" fmla="*/ 176 h 458"/>
                <a:gd name="T12" fmla="*/ 165 w 467"/>
                <a:gd name="T13" fmla="*/ 191 h 458"/>
                <a:gd name="T14" fmla="*/ 180 w 467"/>
                <a:gd name="T15" fmla="*/ 209 h 458"/>
                <a:gd name="T16" fmla="*/ 165 w 467"/>
                <a:gd name="T17" fmla="*/ 287 h 458"/>
                <a:gd name="T18" fmla="*/ 129 w 467"/>
                <a:gd name="T19" fmla="*/ 308 h 458"/>
                <a:gd name="T20" fmla="*/ 30 w 467"/>
                <a:gd name="T21" fmla="*/ 338 h 458"/>
                <a:gd name="T22" fmla="*/ 15 w 467"/>
                <a:gd name="T23" fmla="*/ 365 h 458"/>
                <a:gd name="T24" fmla="*/ 9 w 467"/>
                <a:gd name="T25" fmla="*/ 419 h 458"/>
                <a:gd name="T26" fmla="*/ 72 w 467"/>
                <a:gd name="T27" fmla="*/ 458 h 458"/>
                <a:gd name="T28" fmla="*/ 171 w 467"/>
                <a:gd name="T29" fmla="*/ 419 h 458"/>
                <a:gd name="T30" fmla="*/ 264 w 467"/>
                <a:gd name="T31" fmla="*/ 323 h 458"/>
                <a:gd name="T32" fmla="*/ 303 w 467"/>
                <a:gd name="T33" fmla="*/ 305 h 458"/>
                <a:gd name="T34" fmla="*/ 363 w 467"/>
                <a:gd name="T35" fmla="*/ 221 h 458"/>
                <a:gd name="T36" fmla="*/ 432 w 467"/>
                <a:gd name="T37" fmla="*/ 203 h 458"/>
                <a:gd name="T38" fmla="*/ 465 w 467"/>
                <a:gd name="T39" fmla="*/ 191 h 458"/>
                <a:gd name="T40" fmla="*/ 444 w 467"/>
                <a:gd name="T41" fmla="*/ 149 h 458"/>
                <a:gd name="T42" fmla="*/ 360 w 467"/>
                <a:gd name="T43" fmla="*/ 116 h 458"/>
                <a:gd name="T44" fmla="*/ 261 w 467"/>
                <a:gd name="T45" fmla="*/ 68 h 458"/>
                <a:gd name="T46" fmla="*/ 207 w 467"/>
                <a:gd name="T47" fmla="*/ 26 h 4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7"/>
                <a:gd name="T73" fmla="*/ 0 h 458"/>
                <a:gd name="T74" fmla="*/ 467 w 467"/>
                <a:gd name="T75" fmla="*/ 458 h 4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7" h="458">
                  <a:moveTo>
                    <a:pt x="207" y="26"/>
                  </a:moveTo>
                  <a:cubicBezTo>
                    <a:pt x="182" y="16"/>
                    <a:pt x="142" y="0"/>
                    <a:pt x="114" y="5"/>
                  </a:cubicBezTo>
                  <a:cubicBezTo>
                    <a:pt x="86" y="10"/>
                    <a:pt x="52" y="32"/>
                    <a:pt x="39" y="53"/>
                  </a:cubicBezTo>
                  <a:cubicBezTo>
                    <a:pt x="26" y="74"/>
                    <a:pt x="28" y="116"/>
                    <a:pt x="33" y="134"/>
                  </a:cubicBezTo>
                  <a:cubicBezTo>
                    <a:pt x="38" y="152"/>
                    <a:pt x="53" y="154"/>
                    <a:pt x="72" y="161"/>
                  </a:cubicBezTo>
                  <a:cubicBezTo>
                    <a:pt x="91" y="168"/>
                    <a:pt x="135" y="171"/>
                    <a:pt x="150" y="176"/>
                  </a:cubicBezTo>
                  <a:cubicBezTo>
                    <a:pt x="165" y="181"/>
                    <a:pt x="160" y="186"/>
                    <a:pt x="165" y="191"/>
                  </a:cubicBezTo>
                  <a:cubicBezTo>
                    <a:pt x="170" y="196"/>
                    <a:pt x="180" y="193"/>
                    <a:pt x="180" y="209"/>
                  </a:cubicBezTo>
                  <a:cubicBezTo>
                    <a:pt x="180" y="225"/>
                    <a:pt x="173" y="271"/>
                    <a:pt x="165" y="287"/>
                  </a:cubicBezTo>
                  <a:cubicBezTo>
                    <a:pt x="157" y="303"/>
                    <a:pt x="151" y="300"/>
                    <a:pt x="129" y="308"/>
                  </a:cubicBezTo>
                  <a:cubicBezTo>
                    <a:pt x="107" y="316"/>
                    <a:pt x="49" y="328"/>
                    <a:pt x="30" y="338"/>
                  </a:cubicBezTo>
                  <a:cubicBezTo>
                    <a:pt x="11" y="348"/>
                    <a:pt x="18" y="352"/>
                    <a:pt x="15" y="365"/>
                  </a:cubicBezTo>
                  <a:cubicBezTo>
                    <a:pt x="12" y="378"/>
                    <a:pt x="0" y="404"/>
                    <a:pt x="9" y="419"/>
                  </a:cubicBezTo>
                  <a:cubicBezTo>
                    <a:pt x="18" y="434"/>
                    <a:pt x="45" y="458"/>
                    <a:pt x="72" y="458"/>
                  </a:cubicBezTo>
                  <a:cubicBezTo>
                    <a:pt x="99" y="458"/>
                    <a:pt x="139" y="441"/>
                    <a:pt x="171" y="419"/>
                  </a:cubicBezTo>
                  <a:cubicBezTo>
                    <a:pt x="203" y="397"/>
                    <a:pt x="242" y="342"/>
                    <a:pt x="264" y="323"/>
                  </a:cubicBezTo>
                  <a:cubicBezTo>
                    <a:pt x="286" y="304"/>
                    <a:pt x="287" y="322"/>
                    <a:pt x="303" y="305"/>
                  </a:cubicBezTo>
                  <a:cubicBezTo>
                    <a:pt x="319" y="288"/>
                    <a:pt x="342" y="238"/>
                    <a:pt x="363" y="221"/>
                  </a:cubicBezTo>
                  <a:cubicBezTo>
                    <a:pt x="384" y="204"/>
                    <a:pt x="415" y="208"/>
                    <a:pt x="432" y="203"/>
                  </a:cubicBezTo>
                  <a:cubicBezTo>
                    <a:pt x="449" y="198"/>
                    <a:pt x="463" y="200"/>
                    <a:pt x="465" y="191"/>
                  </a:cubicBezTo>
                  <a:cubicBezTo>
                    <a:pt x="467" y="182"/>
                    <a:pt x="461" y="161"/>
                    <a:pt x="444" y="149"/>
                  </a:cubicBezTo>
                  <a:cubicBezTo>
                    <a:pt x="427" y="137"/>
                    <a:pt x="390" y="129"/>
                    <a:pt x="360" y="116"/>
                  </a:cubicBezTo>
                  <a:cubicBezTo>
                    <a:pt x="330" y="103"/>
                    <a:pt x="286" y="84"/>
                    <a:pt x="261" y="68"/>
                  </a:cubicBezTo>
                  <a:cubicBezTo>
                    <a:pt x="236" y="52"/>
                    <a:pt x="232" y="36"/>
                    <a:pt x="207" y="26"/>
                  </a:cubicBezTo>
                  <a:close/>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65543" name="Freeform 5"/>
            <p:cNvSpPr>
              <a:spLocks/>
            </p:cNvSpPr>
            <p:nvPr/>
          </p:nvSpPr>
          <p:spPr bwMode="auto">
            <a:xfrm>
              <a:off x="2206" y="3526"/>
              <a:ext cx="549" cy="496"/>
            </a:xfrm>
            <a:custGeom>
              <a:avLst/>
              <a:gdLst>
                <a:gd name="T0" fmla="*/ 501 w 549"/>
                <a:gd name="T1" fmla="*/ 43 h 496"/>
                <a:gd name="T2" fmla="*/ 354 w 549"/>
                <a:gd name="T3" fmla="*/ 22 h 496"/>
                <a:gd name="T4" fmla="*/ 204 w 549"/>
                <a:gd name="T5" fmla="*/ 22 h 496"/>
                <a:gd name="T6" fmla="*/ 81 w 549"/>
                <a:gd name="T7" fmla="*/ 154 h 496"/>
                <a:gd name="T8" fmla="*/ 36 w 549"/>
                <a:gd name="T9" fmla="*/ 274 h 496"/>
                <a:gd name="T10" fmla="*/ 3 w 549"/>
                <a:gd name="T11" fmla="*/ 460 h 496"/>
                <a:gd name="T12" fmla="*/ 54 w 549"/>
                <a:gd name="T13" fmla="*/ 487 h 496"/>
                <a:gd name="T14" fmla="*/ 141 w 549"/>
                <a:gd name="T15" fmla="*/ 406 h 496"/>
                <a:gd name="T16" fmla="*/ 177 w 549"/>
                <a:gd name="T17" fmla="*/ 328 h 496"/>
                <a:gd name="T18" fmla="*/ 279 w 549"/>
                <a:gd name="T19" fmla="*/ 268 h 496"/>
                <a:gd name="T20" fmla="*/ 387 w 549"/>
                <a:gd name="T21" fmla="*/ 256 h 496"/>
                <a:gd name="T22" fmla="*/ 519 w 549"/>
                <a:gd name="T23" fmla="*/ 196 h 496"/>
                <a:gd name="T24" fmla="*/ 546 w 549"/>
                <a:gd name="T25" fmla="*/ 82 h 496"/>
                <a:gd name="T26" fmla="*/ 501 w 549"/>
                <a:gd name="T27" fmla="*/ 43 h 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9"/>
                <a:gd name="T43" fmla="*/ 0 h 496"/>
                <a:gd name="T44" fmla="*/ 549 w 549"/>
                <a:gd name="T45" fmla="*/ 496 h 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9" h="496">
                  <a:moveTo>
                    <a:pt x="501" y="43"/>
                  </a:moveTo>
                  <a:cubicBezTo>
                    <a:pt x="469" y="33"/>
                    <a:pt x="403" y="25"/>
                    <a:pt x="354" y="22"/>
                  </a:cubicBezTo>
                  <a:cubicBezTo>
                    <a:pt x="305" y="19"/>
                    <a:pt x="249" y="0"/>
                    <a:pt x="204" y="22"/>
                  </a:cubicBezTo>
                  <a:cubicBezTo>
                    <a:pt x="159" y="44"/>
                    <a:pt x="109" y="112"/>
                    <a:pt x="81" y="154"/>
                  </a:cubicBezTo>
                  <a:cubicBezTo>
                    <a:pt x="53" y="196"/>
                    <a:pt x="49" y="223"/>
                    <a:pt x="36" y="274"/>
                  </a:cubicBezTo>
                  <a:cubicBezTo>
                    <a:pt x="23" y="325"/>
                    <a:pt x="0" y="425"/>
                    <a:pt x="3" y="460"/>
                  </a:cubicBezTo>
                  <a:cubicBezTo>
                    <a:pt x="6" y="495"/>
                    <a:pt x="31" y="496"/>
                    <a:pt x="54" y="487"/>
                  </a:cubicBezTo>
                  <a:cubicBezTo>
                    <a:pt x="77" y="478"/>
                    <a:pt x="121" y="432"/>
                    <a:pt x="141" y="406"/>
                  </a:cubicBezTo>
                  <a:cubicBezTo>
                    <a:pt x="161" y="380"/>
                    <a:pt x="154" y="351"/>
                    <a:pt x="177" y="328"/>
                  </a:cubicBezTo>
                  <a:cubicBezTo>
                    <a:pt x="200" y="305"/>
                    <a:pt x="244" y="280"/>
                    <a:pt x="279" y="268"/>
                  </a:cubicBezTo>
                  <a:cubicBezTo>
                    <a:pt x="314" y="256"/>
                    <a:pt x="347" y="268"/>
                    <a:pt x="387" y="256"/>
                  </a:cubicBezTo>
                  <a:cubicBezTo>
                    <a:pt x="427" y="244"/>
                    <a:pt x="493" y="225"/>
                    <a:pt x="519" y="196"/>
                  </a:cubicBezTo>
                  <a:cubicBezTo>
                    <a:pt x="545" y="167"/>
                    <a:pt x="549" y="105"/>
                    <a:pt x="546" y="82"/>
                  </a:cubicBezTo>
                  <a:cubicBezTo>
                    <a:pt x="543" y="59"/>
                    <a:pt x="533" y="53"/>
                    <a:pt x="501" y="43"/>
                  </a:cubicBezTo>
                  <a:close/>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65544" name="Freeform 6"/>
            <p:cNvSpPr>
              <a:spLocks/>
            </p:cNvSpPr>
            <p:nvPr/>
          </p:nvSpPr>
          <p:spPr bwMode="auto">
            <a:xfrm>
              <a:off x="2894" y="2828"/>
              <a:ext cx="677" cy="529"/>
            </a:xfrm>
            <a:custGeom>
              <a:avLst/>
              <a:gdLst>
                <a:gd name="T0" fmla="*/ 238 w 677"/>
                <a:gd name="T1" fmla="*/ 19 h 529"/>
                <a:gd name="T2" fmla="*/ 100 w 677"/>
                <a:gd name="T3" fmla="*/ 1 h 529"/>
                <a:gd name="T4" fmla="*/ 10 w 677"/>
                <a:gd name="T5" fmla="*/ 25 h 529"/>
                <a:gd name="T6" fmla="*/ 157 w 677"/>
                <a:gd name="T7" fmla="*/ 115 h 529"/>
                <a:gd name="T8" fmla="*/ 202 w 677"/>
                <a:gd name="T9" fmla="*/ 169 h 529"/>
                <a:gd name="T10" fmla="*/ 211 w 677"/>
                <a:gd name="T11" fmla="*/ 256 h 529"/>
                <a:gd name="T12" fmla="*/ 226 w 677"/>
                <a:gd name="T13" fmla="*/ 343 h 529"/>
                <a:gd name="T14" fmla="*/ 295 w 677"/>
                <a:gd name="T15" fmla="*/ 400 h 529"/>
                <a:gd name="T16" fmla="*/ 397 w 677"/>
                <a:gd name="T17" fmla="*/ 424 h 529"/>
                <a:gd name="T18" fmla="*/ 526 w 677"/>
                <a:gd name="T19" fmla="*/ 466 h 529"/>
                <a:gd name="T20" fmla="*/ 601 w 677"/>
                <a:gd name="T21" fmla="*/ 511 h 529"/>
                <a:gd name="T22" fmla="*/ 667 w 677"/>
                <a:gd name="T23" fmla="*/ 514 h 529"/>
                <a:gd name="T24" fmla="*/ 541 w 677"/>
                <a:gd name="T25" fmla="*/ 421 h 529"/>
                <a:gd name="T26" fmla="*/ 502 w 677"/>
                <a:gd name="T27" fmla="*/ 391 h 529"/>
                <a:gd name="T28" fmla="*/ 418 w 677"/>
                <a:gd name="T29" fmla="*/ 340 h 529"/>
                <a:gd name="T30" fmla="*/ 382 w 677"/>
                <a:gd name="T31" fmla="*/ 268 h 529"/>
                <a:gd name="T32" fmla="*/ 376 w 677"/>
                <a:gd name="T33" fmla="*/ 190 h 529"/>
                <a:gd name="T34" fmla="*/ 319 w 677"/>
                <a:gd name="T35" fmla="*/ 88 h 529"/>
                <a:gd name="T36" fmla="*/ 268 w 677"/>
                <a:gd name="T37" fmla="*/ 52 h 529"/>
                <a:gd name="T38" fmla="*/ 217 w 677"/>
                <a:gd name="T39" fmla="*/ 19 h 5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7"/>
                <a:gd name="T61" fmla="*/ 0 h 529"/>
                <a:gd name="T62" fmla="*/ 677 w 677"/>
                <a:gd name="T63" fmla="*/ 529 h 5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7" h="529">
                  <a:moveTo>
                    <a:pt x="238" y="19"/>
                  </a:moveTo>
                  <a:cubicBezTo>
                    <a:pt x="188" y="9"/>
                    <a:pt x="138" y="0"/>
                    <a:pt x="100" y="1"/>
                  </a:cubicBezTo>
                  <a:cubicBezTo>
                    <a:pt x="62" y="2"/>
                    <a:pt x="0" y="6"/>
                    <a:pt x="10" y="25"/>
                  </a:cubicBezTo>
                  <a:cubicBezTo>
                    <a:pt x="20" y="44"/>
                    <a:pt x="125" y="91"/>
                    <a:pt x="157" y="115"/>
                  </a:cubicBezTo>
                  <a:cubicBezTo>
                    <a:pt x="189" y="139"/>
                    <a:pt x="193" y="146"/>
                    <a:pt x="202" y="169"/>
                  </a:cubicBezTo>
                  <a:cubicBezTo>
                    <a:pt x="211" y="192"/>
                    <a:pt x="207" y="227"/>
                    <a:pt x="211" y="256"/>
                  </a:cubicBezTo>
                  <a:cubicBezTo>
                    <a:pt x="215" y="285"/>
                    <a:pt x="212" y="319"/>
                    <a:pt x="226" y="343"/>
                  </a:cubicBezTo>
                  <a:cubicBezTo>
                    <a:pt x="240" y="367"/>
                    <a:pt x="267" y="387"/>
                    <a:pt x="295" y="400"/>
                  </a:cubicBezTo>
                  <a:cubicBezTo>
                    <a:pt x="323" y="413"/>
                    <a:pt x="359" y="413"/>
                    <a:pt x="397" y="424"/>
                  </a:cubicBezTo>
                  <a:cubicBezTo>
                    <a:pt x="435" y="435"/>
                    <a:pt x="492" y="452"/>
                    <a:pt x="526" y="466"/>
                  </a:cubicBezTo>
                  <a:cubicBezTo>
                    <a:pt x="560" y="480"/>
                    <a:pt x="578" y="503"/>
                    <a:pt x="601" y="511"/>
                  </a:cubicBezTo>
                  <a:cubicBezTo>
                    <a:pt x="624" y="519"/>
                    <a:pt x="677" y="529"/>
                    <a:pt x="667" y="514"/>
                  </a:cubicBezTo>
                  <a:cubicBezTo>
                    <a:pt x="657" y="499"/>
                    <a:pt x="569" y="442"/>
                    <a:pt x="541" y="421"/>
                  </a:cubicBezTo>
                  <a:cubicBezTo>
                    <a:pt x="513" y="400"/>
                    <a:pt x="522" y="404"/>
                    <a:pt x="502" y="391"/>
                  </a:cubicBezTo>
                  <a:cubicBezTo>
                    <a:pt x="482" y="378"/>
                    <a:pt x="438" y="361"/>
                    <a:pt x="418" y="340"/>
                  </a:cubicBezTo>
                  <a:cubicBezTo>
                    <a:pt x="398" y="319"/>
                    <a:pt x="389" y="293"/>
                    <a:pt x="382" y="268"/>
                  </a:cubicBezTo>
                  <a:cubicBezTo>
                    <a:pt x="375" y="243"/>
                    <a:pt x="386" y="220"/>
                    <a:pt x="376" y="190"/>
                  </a:cubicBezTo>
                  <a:cubicBezTo>
                    <a:pt x="366" y="160"/>
                    <a:pt x="337" y="111"/>
                    <a:pt x="319" y="88"/>
                  </a:cubicBezTo>
                  <a:cubicBezTo>
                    <a:pt x="301" y="65"/>
                    <a:pt x="285" y="63"/>
                    <a:pt x="268" y="52"/>
                  </a:cubicBezTo>
                  <a:cubicBezTo>
                    <a:pt x="251" y="41"/>
                    <a:pt x="226" y="24"/>
                    <a:pt x="217" y="1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sp>
        <p:nvSpPr>
          <p:cNvPr id="65539" name="Rectangle 7"/>
          <p:cNvSpPr>
            <a:spLocks noGrp="1" noChangeArrowheads="1"/>
          </p:cNvSpPr>
          <p:nvPr>
            <p:ph type="title"/>
          </p:nvPr>
        </p:nvSpPr>
        <p:spPr/>
        <p:txBody>
          <a:bodyPr/>
          <a:lstStyle/>
          <a:p>
            <a:r>
              <a:rPr lang="en-US" altLang="en-US" b="1" smtClean="0"/>
              <a:t>Possible Treatment Criteria</a:t>
            </a:r>
          </a:p>
        </p:txBody>
      </p:sp>
      <p:sp>
        <p:nvSpPr>
          <p:cNvPr id="65540" name="Rectangle 8"/>
          <p:cNvSpPr>
            <a:spLocks noGrp="1" noChangeArrowheads="1"/>
          </p:cNvSpPr>
          <p:nvPr>
            <p:ph type="body" idx="1"/>
          </p:nvPr>
        </p:nvSpPr>
        <p:spPr/>
        <p:txBody>
          <a:bodyPr/>
          <a:lstStyle/>
          <a:p>
            <a:r>
              <a:rPr lang="en-US" altLang="en-US" b="1" smtClean="0">
                <a:solidFill>
                  <a:schemeClr val="folHlink"/>
                </a:solidFill>
                <a:latin typeface="Arial" charset="0"/>
              </a:rPr>
              <a:t>Highest Hazard</a:t>
            </a:r>
          </a:p>
          <a:p>
            <a:r>
              <a:rPr lang="en-US" altLang="en-US" b="1" smtClean="0">
                <a:solidFill>
                  <a:schemeClr val="folHlink"/>
                </a:solidFill>
                <a:latin typeface="Arial" charset="0"/>
              </a:rPr>
              <a:t>Ecological Need</a:t>
            </a:r>
            <a:endParaRPr lang="en-US" altLang="en-US" b="1" smtClean="0">
              <a:latin typeface="Arial" charset="0"/>
            </a:endParaRPr>
          </a:p>
          <a:p>
            <a:r>
              <a:rPr lang="en-US" altLang="en-US" b="1" smtClean="0">
                <a:latin typeface="Arial" charset="0"/>
              </a:rPr>
              <a:t>Easy Areas (operationally)</a:t>
            </a:r>
          </a:p>
        </p:txBody>
      </p:sp>
    </p:spTree>
    <p:extLst>
      <p:ext uri="{BB962C8B-B14F-4D97-AF65-F5344CB8AC3E}">
        <p14:creationId xmlns:p14="http://schemas.microsoft.com/office/powerpoint/2010/main" val="49039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430463"/>
            <a:ext cx="4281488"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p:txBody>
          <a:bodyPr/>
          <a:lstStyle/>
          <a:p>
            <a:r>
              <a:rPr lang="en-US" altLang="en-US" b="1" smtClean="0"/>
              <a:t>Possible Treatment Criteria</a:t>
            </a:r>
          </a:p>
        </p:txBody>
      </p:sp>
      <p:sp>
        <p:nvSpPr>
          <p:cNvPr id="66564" name="Rectangle 4"/>
          <p:cNvSpPr>
            <a:spLocks noGrp="1" noChangeArrowheads="1"/>
          </p:cNvSpPr>
          <p:nvPr>
            <p:ph type="body" idx="1"/>
          </p:nvPr>
        </p:nvSpPr>
        <p:spPr/>
        <p:txBody>
          <a:bodyPr/>
          <a:lstStyle/>
          <a:p>
            <a:r>
              <a:rPr lang="en-US" altLang="en-US" b="1" smtClean="0">
                <a:solidFill>
                  <a:schemeClr val="folHlink"/>
                </a:solidFill>
                <a:latin typeface="Arial" charset="0"/>
              </a:rPr>
              <a:t>Highest Hazard</a:t>
            </a:r>
          </a:p>
          <a:p>
            <a:r>
              <a:rPr lang="en-US" altLang="en-US" b="1" smtClean="0">
                <a:solidFill>
                  <a:schemeClr val="folHlink"/>
                </a:solidFill>
                <a:latin typeface="Arial" charset="0"/>
              </a:rPr>
              <a:t>Ecological Need</a:t>
            </a:r>
          </a:p>
          <a:p>
            <a:r>
              <a:rPr lang="en-US" altLang="en-US" b="1" smtClean="0">
                <a:solidFill>
                  <a:schemeClr val="folHlink"/>
                </a:solidFill>
                <a:latin typeface="Arial" charset="0"/>
              </a:rPr>
              <a:t>Easy Areas (operationally)</a:t>
            </a:r>
          </a:p>
          <a:p>
            <a:r>
              <a:rPr lang="en-US" altLang="en-US" b="1" smtClean="0">
                <a:latin typeface="Arial" charset="0"/>
              </a:rPr>
              <a:t>Accessible Areas</a:t>
            </a:r>
          </a:p>
          <a:p>
            <a:r>
              <a:rPr lang="en-US" altLang="en-US" b="1" smtClean="0">
                <a:latin typeface="Arial" charset="0"/>
              </a:rPr>
              <a:t>Visible Areas</a:t>
            </a:r>
            <a:endParaRPr lang="en-US" altLang="en-US" smtClean="0"/>
          </a:p>
        </p:txBody>
      </p:sp>
    </p:spTree>
    <p:extLst>
      <p:ext uri="{BB962C8B-B14F-4D97-AF65-F5344CB8AC3E}">
        <p14:creationId xmlns:p14="http://schemas.microsoft.com/office/powerpoint/2010/main" val="3199054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b="1" smtClean="0"/>
              <a:t>Problems &amp; Questions</a:t>
            </a:r>
          </a:p>
        </p:txBody>
      </p:sp>
      <p:sp>
        <p:nvSpPr>
          <p:cNvPr id="167939" name="Rectangle 3"/>
          <p:cNvSpPr>
            <a:spLocks noGrp="1" noChangeArrowheads="1"/>
          </p:cNvSpPr>
          <p:nvPr>
            <p:ph type="body" idx="1"/>
          </p:nvPr>
        </p:nvSpPr>
        <p:spPr>
          <a:xfrm>
            <a:off x="0" y="2258737"/>
            <a:ext cx="9144000" cy="4114800"/>
          </a:xfrm>
        </p:spPr>
        <p:txBody>
          <a:bodyPr/>
          <a:lstStyle/>
          <a:p>
            <a:pPr>
              <a:lnSpc>
                <a:spcPct val="90000"/>
              </a:lnSpc>
            </a:pPr>
            <a:r>
              <a:rPr lang="en-US" altLang="en-US" sz="2800" b="1" dirty="0" smtClean="0">
                <a:solidFill>
                  <a:schemeClr val="tx2"/>
                </a:solidFill>
                <a:latin typeface="Arial" charset="0"/>
              </a:rPr>
              <a:t>Criteria don’t consider how fires move across landscape</a:t>
            </a:r>
          </a:p>
          <a:p>
            <a:pPr>
              <a:lnSpc>
                <a:spcPct val="90000"/>
              </a:lnSpc>
            </a:pPr>
            <a:r>
              <a:rPr lang="en-US" altLang="en-US" sz="2800" b="1" dirty="0" smtClean="0">
                <a:solidFill>
                  <a:schemeClr val="tx2"/>
                </a:solidFill>
                <a:latin typeface="Arial" charset="0"/>
              </a:rPr>
              <a:t>Not topological with respect to fire – don’t incorporate spatial fire behavior</a:t>
            </a:r>
          </a:p>
          <a:p>
            <a:pPr>
              <a:lnSpc>
                <a:spcPct val="90000"/>
              </a:lnSpc>
            </a:pPr>
            <a:r>
              <a:rPr lang="en-US" altLang="en-US" sz="2800" b="1" dirty="0" smtClean="0">
                <a:latin typeface="Arial" charset="0"/>
              </a:rPr>
              <a:t>What properties of spatial patterns are important to fire behavior and growth?</a:t>
            </a:r>
          </a:p>
          <a:p>
            <a:pPr>
              <a:lnSpc>
                <a:spcPct val="90000"/>
              </a:lnSpc>
              <a:buFont typeface="Monotype Sorts" pitchFamily="2" charset="2"/>
              <a:buNone/>
            </a:pPr>
            <a:endParaRPr lang="en-US" altLang="en-US" sz="2800" b="1" dirty="0" smtClean="0">
              <a:latin typeface="Arial" charset="0"/>
            </a:endParaRPr>
          </a:p>
        </p:txBody>
      </p:sp>
    </p:spTree>
    <p:extLst>
      <p:ext uri="{BB962C8B-B14F-4D97-AF65-F5344CB8AC3E}">
        <p14:creationId xmlns:p14="http://schemas.microsoft.com/office/powerpoint/2010/main" val="2837866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79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7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7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spcBef>
                <a:spcPct val="0"/>
              </a:spcBef>
            </a:pPr>
            <a:endParaRPr lang="en-US" altLang="en-US" smtClean="0">
              <a:solidFill>
                <a:srgbClr val="FFFFFF"/>
              </a:solidFill>
              <a:effectLst/>
              <a:latin typeface="Times New Roman" pitchFamily="18" charset="0"/>
            </a:endParaRPr>
          </a:p>
        </p:txBody>
      </p:sp>
      <p:pic>
        <p:nvPicPr>
          <p:cNvPr id="68611" name="Picture 3"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077913"/>
            <a:ext cx="400367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497388" y="558800"/>
            <a:ext cx="3709987" cy="5378450"/>
            <a:chOff x="3287" y="358"/>
            <a:chExt cx="2337" cy="3388"/>
          </a:xfrm>
        </p:grpSpPr>
        <p:pic>
          <p:nvPicPr>
            <p:cNvPr id="686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6"/>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eaLnBrk="0" hangingPunct="0">
                <a:spcBef>
                  <a:spcPct val="0"/>
                </a:spcBef>
                <a:defRPr/>
              </a:pPr>
              <a:r>
                <a:rPr lang="en-US">
                  <a:solidFill>
                    <a:srgbClr val="FFFFFF"/>
                  </a:solidFill>
                  <a:effectLst>
                    <a:outerShdw blurRad="38100" dist="38100" dir="2700000" algn="tl">
                      <a:srgbClr val="000000"/>
                    </a:outerShdw>
                  </a:effectLst>
                  <a:latin typeface="Arial" pitchFamily="34" charset="0"/>
                </a:rPr>
                <a:t>Random</a:t>
              </a:r>
            </a:p>
          </p:txBody>
        </p:sp>
      </p:grpSp>
      <p:sp>
        <p:nvSpPr>
          <p:cNvPr id="169991" name="Text Box 7"/>
          <p:cNvSpPr txBox="1">
            <a:spLocks noChangeArrowheads="1"/>
          </p:cNvSpPr>
          <p:nvPr/>
        </p:nvSpPr>
        <p:spPr bwMode="auto">
          <a:xfrm>
            <a:off x="5037138" y="161925"/>
            <a:ext cx="2447925"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~20% treatment</a:t>
            </a:r>
          </a:p>
        </p:txBody>
      </p:sp>
      <p:sp>
        <p:nvSpPr>
          <p:cNvPr id="68614" name="Text Box 8"/>
          <p:cNvSpPr txBox="1">
            <a:spLocks noChangeArrowheads="1"/>
          </p:cNvSpPr>
          <p:nvPr/>
        </p:nvSpPr>
        <p:spPr bwMode="auto">
          <a:xfrm>
            <a:off x="571500" y="-339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mtClean="0">
              <a:solidFill>
                <a:srgbClr val="FFFFFF"/>
              </a:solidFill>
              <a:effectLst/>
              <a:latin typeface="Times New Roman" pitchFamily="18" charset="0"/>
            </a:endParaRPr>
          </a:p>
        </p:txBody>
      </p:sp>
    </p:spTree>
    <p:extLst>
      <p:ext uri="{BB962C8B-B14F-4D97-AF65-F5344CB8AC3E}">
        <p14:creationId xmlns:p14="http://schemas.microsoft.com/office/powerpoint/2010/main" val="4083236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535238" y="5540375"/>
            <a:ext cx="4619625"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Fraction of Landscape Treated</a:t>
            </a:r>
          </a:p>
        </p:txBody>
      </p:sp>
      <p:sp>
        <p:nvSpPr>
          <p:cNvPr id="172035" name="Text Box 3"/>
          <p:cNvSpPr txBox="1">
            <a:spLocks noChangeArrowheads="1"/>
          </p:cNvSpPr>
          <p:nvPr/>
        </p:nvSpPr>
        <p:spPr bwMode="auto">
          <a:xfrm rot="-5400000">
            <a:off x="-150019" y="3113882"/>
            <a:ext cx="3252787"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Average Spread Rate</a:t>
            </a:r>
          </a:p>
        </p:txBody>
      </p:sp>
      <p:sp>
        <p:nvSpPr>
          <p:cNvPr id="69636" name="Rectangle 4"/>
          <p:cNvSpPr>
            <a:spLocks noChangeArrowheads="1"/>
          </p:cNvSpPr>
          <p:nvPr/>
        </p:nvSpPr>
        <p:spPr bwMode="auto">
          <a:xfrm>
            <a:off x="2324100" y="1241425"/>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2000" smtClean="0">
              <a:solidFill>
                <a:srgbClr val="FFFFFF"/>
              </a:solidFill>
              <a:effectLst/>
              <a:latin typeface="Times New Roman" pitchFamily="18" charset="0"/>
            </a:endParaRPr>
          </a:p>
        </p:txBody>
      </p:sp>
      <p:sp>
        <p:nvSpPr>
          <p:cNvPr id="69637" name="Line 5"/>
          <p:cNvSpPr>
            <a:spLocks noChangeShapeType="1"/>
          </p:cNvSpPr>
          <p:nvPr/>
        </p:nvSpPr>
        <p:spPr bwMode="auto">
          <a:xfrm>
            <a:off x="2324100" y="4648200"/>
            <a:ext cx="5308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38" name="Line 6"/>
          <p:cNvSpPr>
            <a:spLocks noChangeShapeType="1"/>
          </p:cNvSpPr>
          <p:nvPr/>
        </p:nvSpPr>
        <p:spPr bwMode="auto">
          <a:xfrm>
            <a:off x="2324100" y="42799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39" name="Line 7"/>
          <p:cNvSpPr>
            <a:spLocks noChangeShapeType="1"/>
          </p:cNvSpPr>
          <p:nvPr/>
        </p:nvSpPr>
        <p:spPr bwMode="auto">
          <a:xfrm>
            <a:off x="2324100" y="389255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0" name="Line 8"/>
          <p:cNvSpPr>
            <a:spLocks noChangeShapeType="1"/>
          </p:cNvSpPr>
          <p:nvPr/>
        </p:nvSpPr>
        <p:spPr bwMode="auto">
          <a:xfrm>
            <a:off x="2324100" y="35258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1" name="Line 9"/>
          <p:cNvSpPr>
            <a:spLocks noChangeShapeType="1"/>
          </p:cNvSpPr>
          <p:nvPr/>
        </p:nvSpPr>
        <p:spPr bwMode="auto">
          <a:xfrm>
            <a:off x="2324100" y="31384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2" name="Line 10"/>
          <p:cNvSpPr>
            <a:spLocks noChangeShapeType="1"/>
          </p:cNvSpPr>
          <p:nvPr/>
        </p:nvSpPr>
        <p:spPr bwMode="auto">
          <a:xfrm>
            <a:off x="2324100" y="275113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3" name="Line 11"/>
          <p:cNvSpPr>
            <a:spLocks noChangeShapeType="1"/>
          </p:cNvSpPr>
          <p:nvPr/>
        </p:nvSpPr>
        <p:spPr bwMode="auto">
          <a:xfrm>
            <a:off x="2324100" y="23844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4" name="Line 12"/>
          <p:cNvSpPr>
            <a:spLocks noChangeShapeType="1"/>
          </p:cNvSpPr>
          <p:nvPr/>
        </p:nvSpPr>
        <p:spPr bwMode="auto">
          <a:xfrm>
            <a:off x="2324100" y="199707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5" name="Line 13"/>
          <p:cNvSpPr>
            <a:spLocks noChangeShapeType="1"/>
          </p:cNvSpPr>
          <p:nvPr/>
        </p:nvSpPr>
        <p:spPr bwMode="auto">
          <a:xfrm>
            <a:off x="2324100" y="1630363"/>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6" name="Line 14"/>
          <p:cNvSpPr>
            <a:spLocks noChangeShapeType="1"/>
          </p:cNvSpPr>
          <p:nvPr/>
        </p:nvSpPr>
        <p:spPr bwMode="auto">
          <a:xfrm>
            <a:off x="2324100" y="1241425"/>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7" name="Rectangle 15"/>
          <p:cNvSpPr>
            <a:spLocks noChangeArrowheads="1"/>
          </p:cNvSpPr>
          <p:nvPr/>
        </p:nvSpPr>
        <p:spPr bwMode="auto">
          <a:xfrm>
            <a:off x="2324100" y="1241425"/>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9648" name="Line 16"/>
          <p:cNvSpPr>
            <a:spLocks noChangeShapeType="1"/>
          </p:cNvSpPr>
          <p:nvPr/>
        </p:nvSpPr>
        <p:spPr bwMode="auto">
          <a:xfrm>
            <a:off x="2324100" y="1241425"/>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49" name="Line 17"/>
          <p:cNvSpPr>
            <a:spLocks noChangeShapeType="1"/>
          </p:cNvSpPr>
          <p:nvPr/>
        </p:nvSpPr>
        <p:spPr bwMode="auto">
          <a:xfrm>
            <a:off x="2254250" y="5035550"/>
            <a:ext cx="698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0" name="Line 18"/>
          <p:cNvSpPr>
            <a:spLocks noChangeShapeType="1"/>
          </p:cNvSpPr>
          <p:nvPr/>
        </p:nvSpPr>
        <p:spPr bwMode="auto">
          <a:xfrm>
            <a:off x="2254250" y="4648200"/>
            <a:ext cx="698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1" name="Line 19"/>
          <p:cNvSpPr>
            <a:spLocks noChangeShapeType="1"/>
          </p:cNvSpPr>
          <p:nvPr/>
        </p:nvSpPr>
        <p:spPr bwMode="auto">
          <a:xfrm>
            <a:off x="2254250" y="42799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2" name="Line 20"/>
          <p:cNvSpPr>
            <a:spLocks noChangeShapeType="1"/>
          </p:cNvSpPr>
          <p:nvPr/>
        </p:nvSpPr>
        <p:spPr bwMode="auto">
          <a:xfrm>
            <a:off x="2254250" y="389255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3" name="Line 21"/>
          <p:cNvSpPr>
            <a:spLocks noChangeShapeType="1"/>
          </p:cNvSpPr>
          <p:nvPr/>
        </p:nvSpPr>
        <p:spPr bwMode="auto">
          <a:xfrm>
            <a:off x="2254250" y="35258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4" name="Line 22"/>
          <p:cNvSpPr>
            <a:spLocks noChangeShapeType="1"/>
          </p:cNvSpPr>
          <p:nvPr/>
        </p:nvSpPr>
        <p:spPr bwMode="auto">
          <a:xfrm>
            <a:off x="2254250" y="31384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5" name="Line 23"/>
          <p:cNvSpPr>
            <a:spLocks noChangeShapeType="1"/>
          </p:cNvSpPr>
          <p:nvPr/>
        </p:nvSpPr>
        <p:spPr bwMode="auto">
          <a:xfrm>
            <a:off x="2254250" y="275113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6" name="Line 24"/>
          <p:cNvSpPr>
            <a:spLocks noChangeShapeType="1"/>
          </p:cNvSpPr>
          <p:nvPr/>
        </p:nvSpPr>
        <p:spPr bwMode="auto">
          <a:xfrm>
            <a:off x="2254250" y="23844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7" name="Line 25"/>
          <p:cNvSpPr>
            <a:spLocks noChangeShapeType="1"/>
          </p:cNvSpPr>
          <p:nvPr/>
        </p:nvSpPr>
        <p:spPr bwMode="auto">
          <a:xfrm>
            <a:off x="2254250" y="199707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8" name="Line 26"/>
          <p:cNvSpPr>
            <a:spLocks noChangeShapeType="1"/>
          </p:cNvSpPr>
          <p:nvPr/>
        </p:nvSpPr>
        <p:spPr bwMode="auto">
          <a:xfrm>
            <a:off x="2254250" y="1630363"/>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59" name="Line 27"/>
          <p:cNvSpPr>
            <a:spLocks noChangeShapeType="1"/>
          </p:cNvSpPr>
          <p:nvPr/>
        </p:nvSpPr>
        <p:spPr bwMode="auto">
          <a:xfrm>
            <a:off x="2254250" y="1241425"/>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0" name="Line 28"/>
          <p:cNvSpPr>
            <a:spLocks noChangeShapeType="1"/>
          </p:cNvSpPr>
          <p:nvPr/>
        </p:nvSpPr>
        <p:spPr bwMode="auto">
          <a:xfrm>
            <a:off x="2324100" y="5035550"/>
            <a:ext cx="5308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1" name="Line 29"/>
          <p:cNvSpPr>
            <a:spLocks noChangeShapeType="1"/>
          </p:cNvSpPr>
          <p:nvPr/>
        </p:nvSpPr>
        <p:spPr bwMode="auto">
          <a:xfrm flipV="1">
            <a:off x="23241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2" name="Line 30"/>
          <p:cNvSpPr>
            <a:spLocks noChangeShapeType="1"/>
          </p:cNvSpPr>
          <p:nvPr/>
        </p:nvSpPr>
        <p:spPr bwMode="auto">
          <a:xfrm flipV="1">
            <a:off x="3392488"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3" name="Line 31"/>
          <p:cNvSpPr>
            <a:spLocks noChangeShapeType="1"/>
          </p:cNvSpPr>
          <p:nvPr/>
        </p:nvSpPr>
        <p:spPr bwMode="auto">
          <a:xfrm flipV="1">
            <a:off x="4443413"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4" name="Line 32"/>
          <p:cNvSpPr>
            <a:spLocks noChangeShapeType="1"/>
          </p:cNvSpPr>
          <p:nvPr/>
        </p:nvSpPr>
        <p:spPr bwMode="auto">
          <a:xfrm flipV="1">
            <a:off x="5514975"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5" name="Line 33"/>
          <p:cNvSpPr>
            <a:spLocks noChangeShapeType="1"/>
          </p:cNvSpPr>
          <p:nvPr/>
        </p:nvSpPr>
        <p:spPr bwMode="auto">
          <a:xfrm flipV="1">
            <a:off x="65659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6" name="Line 34"/>
          <p:cNvSpPr>
            <a:spLocks noChangeShapeType="1"/>
          </p:cNvSpPr>
          <p:nvPr/>
        </p:nvSpPr>
        <p:spPr bwMode="auto">
          <a:xfrm flipV="1">
            <a:off x="7632700" y="5035550"/>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7" name="Line 35"/>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8" name="Line 36"/>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69" name="Line 37"/>
          <p:cNvSpPr>
            <a:spLocks noChangeShapeType="1"/>
          </p:cNvSpPr>
          <p:nvPr/>
        </p:nvSpPr>
        <p:spPr bwMode="auto">
          <a:xfrm>
            <a:off x="2324100" y="1241425"/>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70" name="Freeform 38"/>
          <p:cNvSpPr>
            <a:spLocks/>
          </p:cNvSpPr>
          <p:nvPr/>
        </p:nvSpPr>
        <p:spPr bwMode="auto">
          <a:xfrm>
            <a:off x="2270125" y="1181100"/>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69671" name="Line 39"/>
          <p:cNvSpPr>
            <a:spLocks noChangeShapeType="1"/>
          </p:cNvSpPr>
          <p:nvPr/>
        </p:nvSpPr>
        <p:spPr bwMode="auto">
          <a:xfrm>
            <a:off x="2324100" y="1241425"/>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72072" name="Rectangle 40"/>
          <p:cNvSpPr>
            <a:spLocks noChangeArrowheads="1"/>
          </p:cNvSpPr>
          <p:nvPr/>
        </p:nvSpPr>
        <p:spPr bwMode="auto">
          <a:xfrm>
            <a:off x="2003425" y="4870450"/>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3" name="Rectangle 41"/>
          <p:cNvSpPr>
            <a:spLocks noChangeArrowheads="1"/>
          </p:cNvSpPr>
          <p:nvPr/>
        </p:nvSpPr>
        <p:spPr bwMode="auto">
          <a:xfrm>
            <a:off x="1790700" y="4483100"/>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4" name="Rectangle 42"/>
          <p:cNvSpPr>
            <a:spLocks noChangeArrowheads="1"/>
          </p:cNvSpPr>
          <p:nvPr/>
        </p:nvSpPr>
        <p:spPr bwMode="auto">
          <a:xfrm>
            <a:off x="1790700" y="4116388"/>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0.2</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5" name="Rectangle 43"/>
          <p:cNvSpPr>
            <a:spLocks noChangeArrowheads="1"/>
          </p:cNvSpPr>
          <p:nvPr/>
        </p:nvSpPr>
        <p:spPr bwMode="auto">
          <a:xfrm>
            <a:off x="1790700" y="3729038"/>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0.3</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6" name="Rectangle 44"/>
          <p:cNvSpPr>
            <a:spLocks noChangeArrowheads="1"/>
          </p:cNvSpPr>
          <p:nvPr/>
        </p:nvSpPr>
        <p:spPr bwMode="auto">
          <a:xfrm>
            <a:off x="1790700" y="33639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0.4</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7" name="Rectangle 45"/>
          <p:cNvSpPr>
            <a:spLocks noChangeArrowheads="1"/>
          </p:cNvSpPr>
          <p:nvPr/>
        </p:nvSpPr>
        <p:spPr bwMode="auto">
          <a:xfrm>
            <a:off x="1790700" y="297656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0.5</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8" name="Rectangle 46"/>
          <p:cNvSpPr>
            <a:spLocks noChangeArrowheads="1"/>
          </p:cNvSpPr>
          <p:nvPr/>
        </p:nvSpPr>
        <p:spPr bwMode="auto">
          <a:xfrm>
            <a:off x="1790700" y="25892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0.6</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79" name="Rectangle 47"/>
          <p:cNvSpPr>
            <a:spLocks noChangeArrowheads="1"/>
          </p:cNvSpPr>
          <p:nvPr/>
        </p:nvSpPr>
        <p:spPr bwMode="auto">
          <a:xfrm>
            <a:off x="1790700" y="222091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0.7</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0" name="Rectangle 48"/>
          <p:cNvSpPr>
            <a:spLocks noChangeArrowheads="1"/>
          </p:cNvSpPr>
          <p:nvPr/>
        </p:nvSpPr>
        <p:spPr bwMode="auto">
          <a:xfrm>
            <a:off x="1790700" y="1833563"/>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0.8</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1" name="Rectangle 49"/>
          <p:cNvSpPr>
            <a:spLocks noChangeArrowheads="1"/>
          </p:cNvSpPr>
          <p:nvPr/>
        </p:nvSpPr>
        <p:spPr bwMode="auto">
          <a:xfrm>
            <a:off x="1790700" y="1466850"/>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0.9</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2" name="Rectangle 50"/>
          <p:cNvSpPr>
            <a:spLocks noChangeArrowheads="1"/>
          </p:cNvSpPr>
          <p:nvPr/>
        </p:nvSpPr>
        <p:spPr bwMode="auto">
          <a:xfrm>
            <a:off x="2003425" y="1079500"/>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3" name="Rectangle 51"/>
          <p:cNvSpPr>
            <a:spLocks noChangeArrowheads="1"/>
          </p:cNvSpPr>
          <p:nvPr/>
        </p:nvSpPr>
        <p:spPr bwMode="auto">
          <a:xfrm>
            <a:off x="2254250" y="5280025"/>
            <a:ext cx="10636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4" name="Rectangle 52"/>
          <p:cNvSpPr>
            <a:spLocks noChangeArrowheads="1"/>
          </p:cNvSpPr>
          <p:nvPr/>
        </p:nvSpPr>
        <p:spPr bwMode="auto">
          <a:xfrm>
            <a:off x="3214688" y="5280025"/>
            <a:ext cx="26511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0.2</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5" name="Rectangle 53"/>
          <p:cNvSpPr>
            <a:spLocks noChangeArrowheads="1"/>
          </p:cNvSpPr>
          <p:nvPr/>
        </p:nvSpPr>
        <p:spPr bwMode="auto">
          <a:xfrm>
            <a:off x="4265613" y="5280025"/>
            <a:ext cx="26511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0.4</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6" name="Rectangle 54"/>
          <p:cNvSpPr>
            <a:spLocks noChangeArrowheads="1"/>
          </p:cNvSpPr>
          <p:nvPr/>
        </p:nvSpPr>
        <p:spPr bwMode="auto">
          <a:xfrm>
            <a:off x="5337175" y="5280025"/>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0.6</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7" name="Rectangle 55"/>
          <p:cNvSpPr>
            <a:spLocks noChangeArrowheads="1"/>
          </p:cNvSpPr>
          <p:nvPr/>
        </p:nvSpPr>
        <p:spPr bwMode="auto">
          <a:xfrm>
            <a:off x="6388100" y="5280025"/>
            <a:ext cx="265113"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0.8</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172088" name="Rectangle 56"/>
          <p:cNvSpPr>
            <a:spLocks noChangeArrowheads="1"/>
          </p:cNvSpPr>
          <p:nvPr/>
        </p:nvSpPr>
        <p:spPr bwMode="auto">
          <a:xfrm>
            <a:off x="7561263" y="5280025"/>
            <a:ext cx="106362" cy="228600"/>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500" b="1">
                <a:solidFill>
                  <a:srgbClr val="FFFFFF"/>
                </a:solidFill>
                <a:effectLst>
                  <a:outerShdw blurRad="38100" dist="38100" dir="2700000" algn="tl">
                    <a:srgbClr val="000000"/>
                  </a:outerShdw>
                </a:effectLst>
                <a:latin typeface="Arial" pitchFamily="34" charset="0"/>
              </a:rPr>
              <a:t>1</a:t>
            </a:r>
            <a:endParaRPr lang="en-US" sz="3200" b="1">
              <a:solidFill>
                <a:srgbClr val="FFFFFF"/>
              </a:solidFill>
              <a:effectLst>
                <a:outerShdw blurRad="38100" dist="38100" dir="2700000" algn="tl">
                  <a:srgbClr val="000000"/>
                </a:outerShdw>
              </a:effectLst>
              <a:latin typeface="Times New Roman" pitchFamily="18" charset="0"/>
            </a:endParaRPr>
          </a:p>
        </p:txBody>
      </p:sp>
      <p:sp>
        <p:nvSpPr>
          <p:cNvPr id="69689" name="Text Box 57"/>
          <p:cNvSpPr txBox="1">
            <a:spLocks noChangeArrowheads="1"/>
          </p:cNvSpPr>
          <p:nvPr/>
        </p:nvSpPr>
        <p:spPr bwMode="auto">
          <a:xfrm>
            <a:off x="7064375" y="37671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0.2</a:t>
            </a:r>
          </a:p>
        </p:txBody>
      </p:sp>
      <p:sp>
        <p:nvSpPr>
          <p:cNvPr id="69690" name="Text Box 58"/>
          <p:cNvSpPr txBox="1">
            <a:spLocks noChangeArrowheads="1"/>
          </p:cNvSpPr>
          <p:nvPr/>
        </p:nvSpPr>
        <p:spPr bwMode="auto">
          <a:xfrm>
            <a:off x="7064375" y="428307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0.1</a:t>
            </a:r>
          </a:p>
        </p:txBody>
      </p:sp>
      <p:sp>
        <p:nvSpPr>
          <p:cNvPr id="69691" name="Text Box 59"/>
          <p:cNvSpPr txBox="1">
            <a:spLocks noChangeArrowheads="1"/>
          </p:cNvSpPr>
          <p:nvPr/>
        </p:nvSpPr>
        <p:spPr bwMode="auto">
          <a:xfrm>
            <a:off x="7064375" y="46863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0.01</a:t>
            </a:r>
          </a:p>
        </p:txBody>
      </p:sp>
      <p:sp>
        <p:nvSpPr>
          <p:cNvPr id="69692" name="Text Box 60"/>
          <p:cNvSpPr txBox="1">
            <a:spLocks noChangeArrowheads="1"/>
          </p:cNvSpPr>
          <p:nvPr/>
        </p:nvSpPr>
        <p:spPr bwMode="auto">
          <a:xfrm>
            <a:off x="7064375" y="26495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000000"/>
                </a:solidFill>
                <a:effectLst/>
                <a:latin typeface="Arial" charset="0"/>
              </a:rPr>
              <a:t>0.5</a:t>
            </a:r>
          </a:p>
        </p:txBody>
      </p:sp>
      <p:sp>
        <p:nvSpPr>
          <p:cNvPr id="172093" name="Text Box 61"/>
          <p:cNvSpPr txBox="1">
            <a:spLocks noChangeArrowheads="1"/>
          </p:cNvSpPr>
          <p:nvPr/>
        </p:nvSpPr>
        <p:spPr bwMode="auto">
          <a:xfrm>
            <a:off x="6775450" y="1801813"/>
            <a:ext cx="1352550" cy="714375"/>
          </a:xfrm>
          <a:prstGeom prst="rect">
            <a:avLst/>
          </a:prstGeom>
          <a:solidFill>
            <a:schemeClr val="folHlink"/>
          </a:solidFill>
          <a:ln w="12700" cap="sq">
            <a:solidFill>
              <a:schemeClr val="bg2"/>
            </a:solidFill>
            <a:miter lim="800000"/>
            <a:headEnd type="none" w="sm" len="sm"/>
            <a:tailEnd type="none" w="sm" len="sm"/>
          </a:ln>
          <a:effectLst/>
        </p:spPr>
        <p:txBody>
          <a:bodyPr wrap="none">
            <a:spAutoFit/>
          </a:bodyPr>
          <a:lstStyle/>
          <a:p>
            <a:pPr>
              <a:spcBef>
                <a:spcPct val="0"/>
              </a:spcBef>
              <a:defRPr/>
            </a:pPr>
            <a:r>
              <a:rPr lang="en-US" sz="2000">
                <a:solidFill>
                  <a:srgbClr val="FFFFFF"/>
                </a:solidFill>
                <a:effectLst>
                  <a:outerShdw blurRad="38100" dist="38100" dir="2700000" algn="tl">
                    <a:srgbClr val="000000"/>
                  </a:outerShdw>
                </a:effectLst>
                <a:latin typeface="Arial" pitchFamily="34" charset="0"/>
              </a:rPr>
              <a:t>Treatment</a:t>
            </a:r>
          </a:p>
          <a:p>
            <a:pPr>
              <a:spcBef>
                <a:spcPct val="0"/>
              </a:spcBef>
              <a:defRPr/>
            </a:pPr>
            <a:r>
              <a:rPr lang="en-US" sz="2000">
                <a:solidFill>
                  <a:srgbClr val="FFFFFF"/>
                </a:solidFill>
                <a:effectLst>
                  <a:outerShdw blurRad="38100" dist="38100" dir="2700000" algn="tl">
                    <a:srgbClr val="000000"/>
                  </a:outerShdw>
                </a:effectLst>
                <a:latin typeface="Arial" pitchFamily="34" charset="0"/>
              </a:rPr>
              <a:t>ROS</a:t>
            </a:r>
          </a:p>
        </p:txBody>
      </p:sp>
      <p:sp>
        <p:nvSpPr>
          <p:cNvPr id="172094" name="Text Box 62"/>
          <p:cNvSpPr txBox="1">
            <a:spLocks noChangeArrowheads="1"/>
          </p:cNvSpPr>
          <p:nvPr/>
        </p:nvSpPr>
        <p:spPr bwMode="auto">
          <a:xfrm>
            <a:off x="1173163" y="568325"/>
            <a:ext cx="7172325" cy="579438"/>
          </a:xfrm>
          <a:prstGeom prst="rect">
            <a:avLst/>
          </a:prstGeom>
          <a:noFill/>
          <a:ln w="12700" cap="sq">
            <a:noFill/>
            <a:miter lim="800000"/>
            <a:headEnd type="none" w="sm" len="sm"/>
            <a:tailEnd type="none" w="sm" len="sm"/>
          </a:ln>
          <a:effectLst/>
        </p:spPr>
        <p:txBody>
          <a:bodyPr wrap="none">
            <a:spAutoFit/>
          </a:bodyPr>
          <a:lstStyle/>
          <a:p>
            <a:pPr>
              <a:spcBef>
                <a:spcPct val="0"/>
              </a:spcBef>
              <a:defRPr/>
            </a:pPr>
            <a:r>
              <a:rPr lang="en-US" sz="3200" b="1">
                <a:solidFill>
                  <a:srgbClr val="FFFFFF"/>
                </a:solidFill>
                <a:effectLst>
                  <a:outerShdw blurRad="38100" dist="38100" dir="2700000" algn="tl">
                    <a:srgbClr val="000000"/>
                  </a:outerShdw>
                </a:effectLst>
                <a:latin typeface="Arial" pitchFamily="34" charset="0"/>
              </a:rPr>
              <a:t>Random Fuel Patterns, 2 Fuel Types</a:t>
            </a:r>
          </a:p>
        </p:txBody>
      </p:sp>
      <p:sp>
        <p:nvSpPr>
          <p:cNvPr id="69695" name="Rectangle 63"/>
          <p:cNvSpPr>
            <a:spLocks noChangeArrowheads="1"/>
          </p:cNvSpPr>
          <p:nvPr/>
        </p:nvSpPr>
        <p:spPr bwMode="auto">
          <a:xfrm>
            <a:off x="2332038" y="1220788"/>
            <a:ext cx="1079500" cy="3821112"/>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69696" name="Freeform 64"/>
          <p:cNvSpPr>
            <a:spLocks/>
          </p:cNvSpPr>
          <p:nvPr/>
        </p:nvSpPr>
        <p:spPr bwMode="auto">
          <a:xfrm>
            <a:off x="2362200" y="1279525"/>
            <a:ext cx="5248275" cy="3733800"/>
          </a:xfrm>
          <a:custGeom>
            <a:avLst/>
            <a:gdLst>
              <a:gd name="T0" fmla="*/ 0 w 3306"/>
              <a:gd name="T1" fmla="*/ 2147483647 h 2352"/>
              <a:gd name="T2" fmla="*/ 2147483647 w 3306"/>
              <a:gd name="T3" fmla="*/ 2147483647 h 2352"/>
              <a:gd name="T4" fmla="*/ 2147483647 w 3306"/>
              <a:gd name="T5" fmla="*/ 2147483647 h 2352"/>
              <a:gd name="T6" fmla="*/ 2147483647 w 3306"/>
              <a:gd name="T7" fmla="*/ 2147483647 h 2352"/>
              <a:gd name="T8" fmla="*/ 2147483647 w 3306"/>
              <a:gd name="T9" fmla="*/ 2147483647 h 2352"/>
              <a:gd name="T10" fmla="*/ 2147483647 w 3306"/>
              <a:gd name="T11" fmla="*/ 2147483647 h 2352"/>
              <a:gd name="T12" fmla="*/ 2147483647 w 3306"/>
              <a:gd name="T13" fmla="*/ 2147483647 h 2352"/>
              <a:gd name="T14" fmla="*/ 2147483647 w 3306"/>
              <a:gd name="T15" fmla="*/ 2147483647 h 2352"/>
              <a:gd name="T16" fmla="*/ 2147483647 w 3306"/>
              <a:gd name="T17" fmla="*/ 2147483647 h 2352"/>
              <a:gd name="T18" fmla="*/ 2147483647 w 3306"/>
              <a:gd name="T19" fmla="*/ 2147483647 h 2352"/>
              <a:gd name="T20" fmla="*/ 2147483647 w 3306"/>
              <a:gd name="T21" fmla="*/ 2147483647 h 2352"/>
              <a:gd name="T22" fmla="*/ 2147483647 w 3306"/>
              <a:gd name="T23" fmla="*/ 2147483647 h 2352"/>
              <a:gd name="T24" fmla="*/ 2147483647 w 3306"/>
              <a:gd name="T25" fmla="*/ 2147483647 h 2352"/>
              <a:gd name="T26" fmla="*/ 2147483647 w 3306"/>
              <a:gd name="T27" fmla="*/ 2147483647 h 2352"/>
              <a:gd name="T28" fmla="*/ 2147483647 w 3306"/>
              <a:gd name="T29" fmla="*/ 2147483647 h 2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6"/>
              <a:gd name="T46" fmla="*/ 0 h 2352"/>
              <a:gd name="T47" fmla="*/ 3306 w 3306"/>
              <a:gd name="T48" fmla="*/ 2352 h 23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6" h="2352">
                <a:moveTo>
                  <a:pt x="0" y="2"/>
                </a:moveTo>
                <a:cubicBezTo>
                  <a:pt x="53" y="0"/>
                  <a:pt x="108" y="2"/>
                  <a:pt x="162" y="6"/>
                </a:cubicBezTo>
                <a:cubicBezTo>
                  <a:pt x="217" y="11"/>
                  <a:pt x="270" y="14"/>
                  <a:pt x="328" y="26"/>
                </a:cubicBezTo>
                <a:cubicBezTo>
                  <a:pt x="385" y="39"/>
                  <a:pt x="456" y="62"/>
                  <a:pt x="503" y="81"/>
                </a:cubicBezTo>
                <a:cubicBezTo>
                  <a:pt x="550" y="100"/>
                  <a:pt x="575" y="115"/>
                  <a:pt x="610" y="137"/>
                </a:cubicBezTo>
                <a:cubicBezTo>
                  <a:pt x="645" y="159"/>
                  <a:pt x="665" y="158"/>
                  <a:pt x="716" y="214"/>
                </a:cubicBezTo>
                <a:cubicBezTo>
                  <a:pt x="767" y="270"/>
                  <a:pt x="841" y="346"/>
                  <a:pt x="915" y="472"/>
                </a:cubicBezTo>
                <a:cubicBezTo>
                  <a:pt x="989" y="598"/>
                  <a:pt x="1088" y="820"/>
                  <a:pt x="1158" y="972"/>
                </a:cubicBezTo>
                <a:cubicBezTo>
                  <a:pt x="1228" y="1124"/>
                  <a:pt x="1272" y="1251"/>
                  <a:pt x="1338" y="1386"/>
                </a:cubicBezTo>
                <a:cubicBezTo>
                  <a:pt x="1405" y="1521"/>
                  <a:pt x="1489" y="1689"/>
                  <a:pt x="1555" y="1789"/>
                </a:cubicBezTo>
                <a:cubicBezTo>
                  <a:pt x="1622" y="1888"/>
                  <a:pt x="1667" y="1929"/>
                  <a:pt x="1734" y="1988"/>
                </a:cubicBezTo>
                <a:cubicBezTo>
                  <a:pt x="1800" y="2047"/>
                  <a:pt x="1857" y="2103"/>
                  <a:pt x="1956" y="2147"/>
                </a:cubicBezTo>
                <a:cubicBezTo>
                  <a:pt x="2054" y="2190"/>
                  <a:pt x="2176" y="2217"/>
                  <a:pt x="2322" y="2246"/>
                </a:cubicBezTo>
                <a:cubicBezTo>
                  <a:pt x="2469" y="2276"/>
                  <a:pt x="2674" y="2304"/>
                  <a:pt x="2837" y="2321"/>
                </a:cubicBezTo>
                <a:cubicBezTo>
                  <a:pt x="3001" y="2338"/>
                  <a:pt x="3153" y="2344"/>
                  <a:pt x="3306" y="2352"/>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7" name="Freeform 65"/>
          <p:cNvSpPr>
            <a:spLocks/>
          </p:cNvSpPr>
          <p:nvPr/>
        </p:nvSpPr>
        <p:spPr bwMode="auto">
          <a:xfrm>
            <a:off x="2338388" y="1258888"/>
            <a:ext cx="5273675" cy="3378200"/>
          </a:xfrm>
          <a:custGeom>
            <a:avLst/>
            <a:gdLst>
              <a:gd name="T0" fmla="*/ 0 w 3322"/>
              <a:gd name="T1" fmla="*/ 2147483647 h 2128"/>
              <a:gd name="T2" fmla="*/ 2147483647 w 3322"/>
              <a:gd name="T3" fmla="*/ 2147483647 h 2128"/>
              <a:gd name="T4" fmla="*/ 2147483647 w 3322"/>
              <a:gd name="T5" fmla="*/ 2147483647 h 2128"/>
              <a:gd name="T6" fmla="*/ 2147483647 w 3322"/>
              <a:gd name="T7" fmla="*/ 2147483647 h 2128"/>
              <a:gd name="T8" fmla="*/ 2147483647 w 3322"/>
              <a:gd name="T9" fmla="*/ 2147483647 h 2128"/>
              <a:gd name="T10" fmla="*/ 2147483647 w 3322"/>
              <a:gd name="T11" fmla="*/ 2147483647 h 2128"/>
              <a:gd name="T12" fmla="*/ 2147483647 w 3322"/>
              <a:gd name="T13" fmla="*/ 2147483647 h 2128"/>
              <a:gd name="T14" fmla="*/ 2147483647 w 3322"/>
              <a:gd name="T15" fmla="*/ 2147483647 h 2128"/>
              <a:gd name="T16" fmla="*/ 2147483647 w 3322"/>
              <a:gd name="T17" fmla="*/ 2147483647 h 2128"/>
              <a:gd name="T18" fmla="*/ 2147483647 w 3322"/>
              <a:gd name="T19" fmla="*/ 2147483647 h 2128"/>
              <a:gd name="T20" fmla="*/ 2147483647 w 3322"/>
              <a:gd name="T21" fmla="*/ 2147483647 h 2128"/>
              <a:gd name="T22" fmla="*/ 2147483647 w 3322"/>
              <a:gd name="T23" fmla="*/ 2147483647 h 2128"/>
              <a:gd name="T24" fmla="*/ 2147483647 w 3322"/>
              <a:gd name="T25" fmla="*/ 2147483647 h 2128"/>
              <a:gd name="T26" fmla="*/ 2147483647 w 3322"/>
              <a:gd name="T27" fmla="*/ 2147483647 h 2128"/>
              <a:gd name="T28" fmla="*/ 2147483647 w 3322"/>
              <a:gd name="T29" fmla="*/ 2147483647 h 2128"/>
              <a:gd name="T30" fmla="*/ 2147483647 w 3322"/>
              <a:gd name="T31" fmla="*/ 2147483647 h 2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2"/>
              <a:gd name="T49" fmla="*/ 0 h 2128"/>
              <a:gd name="T50" fmla="*/ 3322 w 3322"/>
              <a:gd name="T51" fmla="*/ 2128 h 2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2" h="2128">
                <a:moveTo>
                  <a:pt x="0" y="2"/>
                </a:moveTo>
                <a:cubicBezTo>
                  <a:pt x="58" y="0"/>
                  <a:pt x="116" y="4"/>
                  <a:pt x="184" y="11"/>
                </a:cubicBezTo>
                <a:cubicBezTo>
                  <a:pt x="252" y="18"/>
                  <a:pt x="331" y="26"/>
                  <a:pt x="407" y="45"/>
                </a:cubicBezTo>
                <a:cubicBezTo>
                  <a:pt x="483" y="64"/>
                  <a:pt x="570" y="93"/>
                  <a:pt x="642" y="127"/>
                </a:cubicBezTo>
                <a:cubicBezTo>
                  <a:pt x="714" y="161"/>
                  <a:pt x="788" y="208"/>
                  <a:pt x="842" y="250"/>
                </a:cubicBezTo>
                <a:cubicBezTo>
                  <a:pt x="896" y="292"/>
                  <a:pt x="900" y="310"/>
                  <a:pt x="966" y="380"/>
                </a:cubicBezTo>
                <a:cubicBezTo>
                  <a:pt x="1032" y="450"/>
                  <a:pt x="1149" y="571"/>
                  <a:pt x="1238" y="673"/>
                </a:cubicBezTo>
                <a:cubicBezTo>
                  <a:pt x="1327" y="775"/>
                  <a:pt x="1426" y="901"/>
                  <a:pt x="1501" y="993"/>
                </a:cubicBezTo>
                <a:cubicBezTo>
                  <a:pt x="1576" y="1084"/>
                  <a:pt x="1608" y="1132"/>
                  <a:pt x="1686" y="1219"/>
                </a:cubicBezTo>
                <a:cubicBezTo>
                  <a:pt x="1763" y="1305"/>
                  <a:pt x="1877" y="1429"/>
                  <a:pt x="1965" y="1510"/>
                </a:cubicBezTo>
                <a:cubicBezTo>
                  <a:pt x="2053" y="1591"/>
                  <a:pt x="2137" y="1653"/>
                  <a:pt x="2212" y="1708"/>
                </a:cubicBezTo>
                <a:cubicBezTo>
                  <a:pt x="2287" y="1763"/>
                  <a:pt x="2336" y="1799"/>
                  <a:pt x="2413" y="1840"/>
                </a:cubicBezTo>
                <a:cubicBezTo>
                  <a:pt x="2490" y="1881"/>
                  <a:pt x="2574" y="1913"/>
                  <a:pt x="2675" y="1953"/>
                </a:cubicBezTo>
                <a:cubicBezTo>
                  <a:pt x="2777" y="1993"/>
                  <a:pt x="2936" y="2051"/>
                  <a:pt x="3022" y="2077"/>
                </a:cubicBezTo>
                <a:cubicBezTo>
                  <a:pt x="3108" y="2103"/>
                  <a:pt x="3143" y="2100"/>
                  <a:pt x="3193" y="2108"/>
                </a:cubicBezTo>
                <a:cubicBezTo>
                  <a:pt x="3243" y="2116"/>
                  <a:pt x="3295" y="2124"/>
                  <a:pt x="3322" y="2128"/>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8" name="Freeform 66"/>
          <p:cNvSpPr>
            <a:spLocks/>
          </p:cNvSpPr>
          <p:nvPr/>
        </p:nvSpPr>
        <p:spPr bwMode="auto">
          <a:xfrm>
            <a:off x="2332038" y="1254125"/>
            <a:ext cx="5291137" cy="3024188"/>
          </a:xfrm>
          <a:custGeom>
            <a:avLst/>
            <a:gdLst>
              <a:gd name="T0" fmla="*/ 0 w 3333"/>
              <a:gd name="T1" fmla="*/ 2147483647 h 1905"/>
              <a:gd name="T2" fmla="*/ 2147483647 w 3333"/>
              <a:gd name="T3" fmla="*/ 2147483647 h 1905"/>
              <a:gd name="T4" fmla="*/ 2147483647 w 3333"/>
              <a:gd name="T5" fmla="*/ 2147483647 h 1905"/>
              <a:gd name="T6" fmla="*/ 2147483647 w 3333"/>
              <a:gd name="T7" fmla="*/ 2147483647 h 1905"/>
              <a:gd name="T8" fmla="*/ 2147483647 w 3333"/>
              <a:gd name="T9" fmla="*/ 2147483647 h 1905"/>
              <a:gd name="T10" fmla="*/ 2147483647 w 3333"/>
              <a:gd name="T11" fmla="*/ 2147483647 h 1905"/>
              <a:gd name="T12" fmla="*/ 2147483647 w 3333"/>
              <a:gd name="T13" fmla="*/ 2147483647 h 1905"/>
              <a:gd name="T14" fmla="*/ 2147483647 w 3333"/>
              <a:gd name="T15" fmla="*/ 2147483647 h 1905"/>
              <a:gd name="T16" fmla="*/ 2147483647 w 3333"/>
              <a:gd name="T17" fmla="*/ 2147483647 h 1905"/>
              <a:gd name="T18" fmla="*/ 2147483647 w 3333"/>
              <a:gd name="T19" fmla="*/ 2147483647 h 1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33"/>
              <a:gd name="T31" fmla="*/ 0 h 1905"/>
              <a:gd name="T32" fmla="*/ 3333 w 3333"/>
              <a:gd name="T33" fmla="*/ 1905 h 1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33" h="1905">
                <a:moveTo>
                  <a:pt x="0" y="1"/>
                </a:moveTo>
                <a:cubicBezTo>
                  <a:pt x="47" y="2"/>
                  <a:pt x="198" y="0"/>
                  <a:pt x="282" y="7"/>
                </a:cubicBezTo>
                <a:cubicBezTo>
                  <a:pt x="366" y="14"/>
                  <a:pt x="423" y="19"/>
                  <a:pt x="505" y="42"/>
                </a:cubicBezTo>
                <a:cubicBezTo>
                  <a:pt x="587" y="65"/>
                  <a:pt x="679" y="94"/>
                  <a:pt x="776" y="148"/>
                </a:cubicBezTo>
                <a:cubicBezTo>
                  <a:pt x="873" y="202"/>
                  <a:pt x="944" y="254"/>
                  <a:pt x="1087" y="365"/>
                </a:cubicBezTo>
                <a:cubicBezTo>
                  <a:pt x="1230" y="476"/>
                  <a:pt x="1458" y="671"/>
                  <a:pt x="1634" y="812"/>
                </a:cubicBezTo>
                <a:cubicBezTo>
                  <a:pt x="1810" y="953"/>
                  <a:pt x="1977" y="1088"/>
                  <a:pt x="2145" y="1211"/>
                </a:cubicBezTo>
                <a:cubicBezTo>
                  <a:pt x="2313" y="1334"/>
                  <a:pt x="2499" y="1457"/>
                  <a:pt x="2645" y="1552"/>
                </a:cubicBezTo>
                <a:cubicBezTo>
                  <a:pt x="2791" y="1647"/>
                  <a:pt x="2906" y="1723"/>
                  <a:pt x="3021" y="1782"/>
                </a:cubicBezTo>
                <a:cubicBezTo>
                  <a:pt x="3136" y="1841"/>
                  <a:pt x="3234" y="1873"/>
                  <a:pt x="3333" y="1905"/>
                </a:cubicBezTo>
              </a:path>
            </a:pathLst>
          </a:custGeom>
          <a:noFill/>
          <a:ln w="38100" cap="sq"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0" hangingPunct="0">
              <a:spcBef>
                <a:spcPct val="0"/>
              </a:spcBef>
            </a:pPr>
            <a:endParaRPr lang="en-US" sz="1800" smtClean="0">
              <a:solidFill>
                <a:srgbClr val="FFFFFF"/>
              </a:solidFill>
              <a:effectLst/>
              <a:latin typeface="Tahoma" pitchFamily="34" charset="0"/>
            </a:endParaRPr>
          </a:p>
        </p:txBody>
      </p:sp>
      <p:sp>
        <p:nvSpPr>
          <p:cNvPr id="69699" name="Freeform 67"/>
          <p:cNvSpPr>
            <a:spLocks/>
          </p:cNvSpPr>
          <p:nvPr/>
        </p:nvSpPr>
        <p:spPr bwMode="auto">
          <a:xfrm>
            <a:off x="2332038" y="1246188"/>
            <a:ext cx="5283200" cy="1912937"/>
          </a:xfrm>
          <a:custGeom>
            <a:avLst/>
            <a:gdLst>
              <a:gd name="T0" fmla="*/ 0 w 3328"/>
              <a:gd name="T1" fmla="*/ 0 h 1205"/>
              <a:gd name="T2" fmla="*/ 2147483647 w 3328"/>
              <a:gd name="T3" fmla="*/ 2147483647 h 1205"/>
              <a:gd name="T4" fmla="*/ 2147483647 w 3328"/>
              <a:gd name="T5" fmla="*/ 2147483647 h 1205"/>
              <a:gd name="T6" fmla="*/ 2147483647 w 3328"/>
              <a:gd name="T7" fmla="*/ 2147483647 h 1205"/>
              <a:gd name="T8" fmla="*/ 2147483647 w 3328"/>
              <a:gd name="T9" fmla="*/ 2147483647 h 1205"/>
              <a:gd name="T10" fmla="*/ 2147483647 w 3328"/>
              <a:gd name="T11" fmla="*/ 2147483647 h 1205"/>
              <a:gd name="T12" fmla="*/ 2147483647 w 3328"/>
              <a:gd name="T13" fmla="*/ 2147483647 h 1205"/>
              <a:gd name="T14" fmla="*/ 0 60000 65536"/>
              <a:gd name="T15" fmla="*/ 0 60000 65536"/>
              <a:gd name="T16" fmla="*/ 0 60000 65536"/>
              <a:gd name="T17" fmla="*/ 0 60000 65536"/>
              <a:gd name="T18" fmla="*/ 0 60000 65536"/>
              <a:gd name="T19" fmla="*/ 0 60000 65536"/>
              <a:gd name="T20" fmla="*/ 0 60000 65536"/>
              <a:gd name="T21" fmla="*/ 0 w 3328"/>
              <a:gd name="T22" fmla="*/ 0 h 1205"/>
              <a:gd name="T23" fmla="*/ 3328 w 3328"/>
              <a:gd name="T24" fmla="*/ 1205 h 1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8" h="1205">
                <a:moveTo>
                  <a:pt x="0" y="0"/>
                </a:moveTo>
                <a:cubicBezTo>
                  <a:pt x="31" y="2"/>
                  <a:pt x="107" y="6"/>
                  <a:pt x="184" y="11"/>
                </a:cubicBezTo>
                <a:cubicBezTo>
                  <a:pt x="261" y="16"/>
                  <a:pt x="354" y="11"/>
                  <a:pt x="461" y="33"/>
                </a:cubicBezTo>
                <a:cubicBezTo>
                  <a:pt x="568" y="56"/>
                  <a:pt x="666" y="83"/>
                  <a:pt x="827" y="145"/>
                </a:cubicBezTo>
                <a:cubicBezTo>
                  <a:pt x="987" y="207"/>
                  <a:pt x="1156" y="290"/>
                  <a:pt x="1428" y="406"/>
                </a:cubicBezTo>
                <a:cubicBezTo>
                  <a:pt x="1699" y="521"/>
                  <a:pt x="2142" y="703"/>
                  <a:pt x="2459" y="836"/>
                </a:cubicBezTo>
                <a:cubicBezTo>
                  <a:pt x="2776" y="970"/>
                  <a:pt x="3051" y="1087"/>
                  <a:pt x="3328" y="1205"/>
                </a:cubicBezTo>
              </a:path>
            </a:pathLst>
          </a:custGeom>
          <a:noFill/>
          <a:ln w="381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196530780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smtClean="0"/>
              <a:t>Examples of Area- Treatment Effects</a:t>
            </a:r>
          </a:p>
        </p:txBody>
      </p:sp>
      <p:sp>
        <p:nvSpPr>
          <p:cNvPr id="70659" name="Rectangle 3"/>
          <p:cNvSpPr>
            <a:spLocks noGrp="1" noChangeArrowheads="1"/>
          </p:cNvSpPr>
          <p:nvPr>
            <p:ph type="body" idx="1"/>
          </p:nvPr>
        </p:nvSpPr>
        <p:spPr>
          <a:xfrm>
            <a:off x="719138" y="2009775"/>
            <a:ext cx="7772400" cy="4114800"/>
          </a:xfrm>
        </p:spPr>
        <p:txBody>
          <a:bodyPr/>
          <a:lstStyle/>
          <a:p>
            <a:r>
              <a:rPr lang="en-US" altLang="en-US" sz="3600" b="1" smtClean="0">
                <a:latin typeface="Arial" charset="0"/>
              </a:rPr>
              <a:t>Nature -- Yosemite, Sequoia and Kings Canyon NPs, Gila Wilderness</a:t>
            </a:r>
          </a:p>
          <a:p>
            <a:pPr lvl="1"/>
            <a:r>
              <a:rPr lang="en-US" altLang="en-US" sz="3200" b="1" smtClean="0">
                <a:latin typeface="Arial" charset="0"/>
              </a:rPr>
              <a:t>Natural Fire Programs since 1970’s</a:t>
            </a:r>
          </a:p>
        </p:txBody>
      </p:sp>
    </p:spTree>
    <p:extLst>
      <p:ext uri="{BB962C8B-B14F-4D97-AF65-F5344CB8AC3E}">
        <p14:creationId xmlns:p14="http://schemas.microsoft.com/office/powerpoint/2010/main" val="25824026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59109" name="Presentation" r:id="rId4" imgW="4572000" imgH="3429000" progId="PowerPoint.Show.8">
                  <p:embed/>
                </p:oleObj>
              </mc:Choice>
              <mc:Fallback>
                <p:oleObj name="Presentation" r:id="rId4" imgW="4572000" imgH="3429000"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3" name="Text Box 3"/>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20054055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98" name="Picture 2" descr="C:\Users\mfinney\AppData\Local\Microsoft\Windows\Temporary Internet Files\Content.Outlook\TN6POXC9\us_fsim_mfri_ratio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5" y="-241591"/>
            <a:ext cx="9500354" cy="7341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3410" y="294806"/>
            <a:ext cx="8089074" cy="584775"/>
          </a:xfrm>
          <a:prstGeom prst="rect">
            <a:avLst/>
          </a:prstGeom>
          <a:noFill/>
        </p:spPr>
        <p:txBody>
          <a:bodyPr wrap="none" rtlCol="0">
            <a:spAutoFit/>
          </a:bodyPr>
          <a:lstStyle/>
          <a:p>
            <a:r>
              <a:rPr lang="en-US" sz="3200" dirty="0" smtClean="0">
                <a:solidFill>
                  <a:schemeClr val="bg2"/>
                </a:solidFill>
                <a:effectLst/>
              </a:rPr>
              <a:t>Ratio of Modeled/Historical Burn Probability</a:t>
            </a:r>
            <a:endParaRPr lang="en-US" sz="3200" dirty="0">
              <a:solidFill>
                <a:schemeClr val="bg2"/>
              </a:solidFill>
              <a:effectLst/>
            </a:endParaRPr>
          </a:p>
        </p:txBody>
      </p:sp>
    </p:spTree>
    <p:extLst>
      <p:ext uri="{BB962C8B-B14F-4D97-AF65-F5344CB8AC3E}">
        <p14:creationId xmlns:p14="http://schemas.microsoft.com/office/powerpoint/2010/main" val="3732776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09" name="Rectangle 5"/>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2710" name="Rectangle 6"/>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2711" name="Rectangle 7"/>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2712" name="Rectangle 8"/>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1979</a:t>
            </a:r>
            <a:endParaRPr lang="en-US" altLang="en-US" smtClean="0">
              <a:solidFill>
                <a:srgbClr val="FFFFFF"/>
              </a:solidFill>
              <a:effectLst/>
              <a:latin typeface="Times New Roman" pitchFamily="18" charset="0"/>
            </a:endParaRPr>
          </a:p>
        </p:txBody>
      </p:sp>
      <p:grpSp>
        <p:nvGrpSpPr>
          <p:cNvPr id="72713" name="Group 9"/>
          <p:cNvGrpSpPr>
            <a:grpSpLocks/>
          </p:cNvGrpSpPr>
          <p:nvPr/>
        </p:nvGrpSpPr>
        <p:grpSpPr bwMode="auto">
          <a:xfrm>
            <a:off x="1524000" y="1590675"/>
            <a:ext cx="7026275" cy="3438525"/>
            <a:chOff x="960" y="1002"/>
            <a:chExt cx="4426" cy="2166"/>
          </a:xfrm>
        </p:grpSpPr>
        <p:grpSp>
          <p:nvGrpSpPr>
            <p:cNvPr id="72728" name="Group 10"/>
            <p:cNvGrpSpPr>
              <a:grpSpLocks/>
            </p:cNvGrpSpPr>
            <p:nvPr/>
          </p:nvGrpSpPr>
          <p:grpSpPr bwMode="auto">
            <a:xfrm>
              <a:off x="3006" y="1022"/>
              <a:ext cx="618" cy="684"/>
              <a:chOff x="3006" y="1022"/>
              <a:chExt cx="618" cy="684"/>
            </a:xfrm>
          </p:grpSpPr>
          <p:sp>
            <p:nvSpPr>
              <p:cNvPr id="72885" name="Line 11"/>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6" name="Line 12"/>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7" name="Line 13"/>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8" name="Line 14"/>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9" name="Line 15"/>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0" name="Line 16"/>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1" name="Line 17"/>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2" name="Line 18"/>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3" name="Line 19"/>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4" name="Line 20"/>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5" name="Line 21"/>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6" name="Line 22"/>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7" name="Line 23"/>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8" name="Line 24"/>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99" name="Line 25"/>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0" name="Line 26"/>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1" name="Line 27"/>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2" name="Line 28"/>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3" name="Line 29"/>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4" name="Line 30"/>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5" name="Line 31"/>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6" name="Line 32"/>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7" name="Line 33"/>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8" name="Line 34"/>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09" name="Line 35"/>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0" name="Line 36"/>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1" name="Line 37"/>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2" name="Line 38"/>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913" name="Line 39"/>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29" name="Line 40"/>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0" name="Line 41"/>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1" name="Line 42"/>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2" name="Line 43"/>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3" name="Line 44"/>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4" name="Line 45"/>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5" name="Line 46"/>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6" name="Line 47"/>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7" name="Line 48"/>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8" name="Line 49"/>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39" name="Line 50"/>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0" name="Line 51"/>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1" name="Freeform 52"/>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2" name="Line 53"/>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3" name="Line 54"/>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4" name="Line 55"/>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5" name="Line 56"/>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6" name="Line 57"/>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7" name="Line 58"/>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8" name="Line 59"/>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49" name="Line 60"/>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0" name="Line 61"/>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1" name="Line 62"/>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2" name="Line 63"/>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3" name="Line 64"/>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4" name="Line 65"/>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5" name="Line 66"/>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6" name="Line 67"/>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7" name="Line 68"/>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8" name="Line 69"/>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59" name="Line 70"/>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0" name="Line 71"/>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1" name="Line 72"/>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2" name="Line 73"/>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3" name="Line 74"/>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4" name="Line 75"/>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5" name="Freeform 76"/>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6" name="Rectangle 77"/>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67" name="Line 78"/>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8" name="Line 79"/>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69" name="Line 80"/>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0" name="Freeform 81"/>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1" name="Rectangle 82"/>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772" name="Line 83"/>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3" name="Freeform 84"/>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4" name="Freeform 85"/>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5" name="Line 86"/>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6" name="Freeform 87"/>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7" name="Line 88"/>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8" name="Freeform 89"/>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79" name="Line 90"/>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0" name="Line 91"/>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1" name="Freeform 92"/>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2" name="Line 93"/>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3" name="Line 94"/>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4" name="Line 95"/>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5" name="Line 96"/>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6" name="Line 97"/>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7" name="Line 98"/>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8" name="Line 99"/>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89" name="Line 100"/>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0" name="Line 101"/>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1" name="Line 102"/>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2" name="Line 103"/>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3" name="Line 104"/>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4" name="Line 105"/>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5" name="Line 106"/>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6" name="Line 107"/>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7" name="Line 108"/>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8" name="Line 109"/>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99" name="Line 110"/>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0" name="Freeform 111"/>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1" name="Line 112"/>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2" name="Freeform 113"/>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3" name="Line 114"/>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4" name="Rectangle 115"/>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05" name="Line 116"/>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6" name="Line 117"/>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7" name="Line 118"/>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8" name="Freeform 119"/>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09" name="Line 120"/>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0" name="Freeform 121"/>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1" name="Rectangle 122"/>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12" name="Line 123"/>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3" name="Freeform 124"/>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4" name="Line 125"/>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5" name="Line 126"/>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6" name="Line 127"/>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7" name="Line 128"/>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8" name="Line 129"/>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19" name="Line 130"/>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0" name="Line 131"/>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1" name="Line 132"/>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2" name="Line 133"/>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3" name="Line 134"/>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4" name="Line 135"/>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5" name="Line 136"/>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6" name="Line 137"/>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7" name="Line 138"/>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8" name="Line 139"/>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29" name="Line 140"/>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0" name="Line 141"/>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1" name="Line 142"/>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2" name="Line 143"/>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3" name="Line 144"/>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4" name="Line 145"/>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5" name="Line 146"/>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6" name="Line 147"/>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7" name="Line 148"/>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8" name="Line 149"/>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39" name="Line 150"/>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0" name="Line 151"/>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1" name="Line 152"/>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2" name="Line 153"/>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3" name="Line 154"/>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4" name="Line 155"/>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5" name="Line 156"/>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6" name="Line 157"/>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7" name="Line 158"/>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8" name="Line 159"/>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49" name="Line 160"/>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0" name="Line 161"/>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1" name="Line 162"/>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2" name="Line 163"/>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3" name="Line 164"/>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4" name="Line 165"/>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5" name="Line 166"/>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6" name="Line 167"/>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7" name="Line 168"/>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8" name="Line 169"/>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59" name="Line 170"/>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0" name="Line 171"/>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1" name="Line 172"/>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2" name="Line 173"/>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3" name="Line 174"/>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4" name="Line 175"/>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5" name="Line 176"/>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6" name="Line 177"/>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7" name="Line 178"/>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8" name="Line 179"/>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69" name="Line 180"/>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0" name="Line 181"/>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1" name="Line 182"/>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2" name="Line 183"/>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3" name="Line 184"/>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4" name="Line 185"/>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5" name="Line 186"/>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6" name="Line 187"/>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7" name="Line 188"/>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8" name="Line 189"/>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79" name="Line 190"/>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880" name="Rectangle 191"/>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2881" name="Rectangle 192"/>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2882" name="Rectangle 193"/>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2883" name="Rectangle 194"/>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2884" name="Freeform 195"/>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2714" name="Group 196"/>
          <p:cNvGrpSpPr>
            <a:grpSpLocks/>
          </p:cNvGrpSpPr>
          <p:nvPr/>
        </p:nvGrpSpPr>
        <p:grpSpPr bwMode="auto">
          <a:xfrm>
            <a:off x="200025" y="6489700"/>
            <a:ext cx="1066800" cy="260350"/>
            <a:chOff x="126" y="4088"/>
            <a:chExt cx="672" cy="164"/>
          </a:xfrm>
        </p:grpSpPr>
        <p:grpSp>
          <p:nvGrpSpPr>
            <p:cNvPr id="72716" name="Group 197"/>
            <p:cNvGrpSpPr>
              <a:grpSpLocks/>
            </p:cNvGrpSpPr>
            <p:nvPr/>
          </p:nvGrpSpPr>
          <p:grpSpPr bwMode="auto">
            <a:xfrm>
              <a:off x="328" y="4088"/>
              <a:ext cx="470" cy="164"/>
              <a:chOff x="328" y="4088"/>
              <a:chExt cx="470" cy="164"/>
            </a:xfrm>
          </p:grpSpPr>
          <p:sp>
            <p:nvSpPr>
              <p:cNvPr id="72724" name="Freeform 198"/>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5" name="Freeform 199"/>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6" name="Freeform 200"/>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7" name="Freeform 201"/>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17" name="Freeform 202"/>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18" name="Freeform 203"/>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19" name="Freeform 204"/>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0" name="Freeform 205"/>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1" name="Freeform 206"/>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2" name="Freeform 207"/>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2723" name="Freeform 208"/>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2715" name="Text Box 209"/>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84525900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733" name="Rectangle 5"/>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3734" name="Rectangle 6"/>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3735" name="Rectangle 7"/>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3736" name="Rectangle 8"/>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1986</a:t>
            </a:r>
            <a:endParaRPr lang="en-US" altLang="en-US" smtClean="0">
              <a:solidFill>
                <a:srgbClr val="FFFFFF"/>
              </a:solidFill>
              <a:effectLst/>
              <a:latin typeface="Times New Roman" pitchFamily="18" charset="0"/>
            </a:endParaRPr>
          </a:p>
        </p:txBody>
      </p:sp>
      <p:grpSp>
        <p:nvGrpSpPr>
          <p:cNvPr id="73737" name="Group 9"/>
          <p:cNvGrpSpPr>
            <a:grpSpLocks/>
          </p:cNvGrpSpPr>
          <p:nvPr/>
        </p:nvGrpSpPr>
        <p:grpSpPr bwMode="auto">
          <a:xfrm>
            <a:off x="1524000" y="1590675"/>
            <a:ext cx="7026275" cy="3438525"/>
            <a:chOff x="960" y="1002"/>
            <a:chExt cx="4426" cy="2166"/>
          </a:xfrm>
        </p:grpSpPr>
        <p:grpSp>
          <p:nvGrpSpPr>
            <p:cNvPr id="73983" name="Group 10"/>
            <p:cNvGrpSpPr>
              <a:grpSpLocks/>
            </p:cNvGrpSpPr>
            <p:nvPr/>
          </p:nvGrpSpPr>
          <p:grpSpPr bwMode="auto">
            <a:xfrm>
              <a:off x="3006" y="1022"/>
              <a:ext cx="618" cy="684"/>
              <a:chOff x="3006" y="1022"/>
              <a:chExt cx="618" cy="684"/>
            </a:xfrm>
          </p:grpSpPr>
          <p:sp>
            <p:nvSpPr>
              <p:cNvPr id="74140" name="Line 11"/>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1" name="Line 12"/>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2" name="Line 13"/>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3" name="Line 14"/>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4" name="Line 15"/>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5" name="Line 16"/>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6" name="Line 17"/>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7" name="Line 18"/>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8" name="Line 19"/>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49" name="Line 20"/>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0" name="Line 21"/>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1" name="Line 22"/>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2" name="Line 23"/>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3" name="Line 24"/>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4" name="Line 25"/>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5" name="Line 26"/>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6" name="Line 27"/>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7" name="Line 28"/>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8" name="Line 29"/>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59" name="Line 30"/>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0" name="Line 31"/>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1" name="Line 32"/>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2" name="Line 33"/>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3" name="Line 34"/>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4" name="Line 35"/>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5" name="Line 36"/>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6" name="Line 37"/>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7" name="Line 38"/>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68" name="Line 39"/>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984" name="Line 40"/>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5" name="Line 41"/>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6" name="Line 42"/>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7" name="Line 43"/>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8" name="Line 44"/>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89" name="Line 45"/>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0" name="Line 46"/>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1" name="Line 47"/>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2" name="Line 48"/>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3" name="Line 49"/>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4" name="Line 50"/>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5" name="Line 51"/>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6" name="Freeform 52"/>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7" name="Line 53"/>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8" name="Line 54"/>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99" name="Line 55"/>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0" name="Line 56"/>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1" name="Line 57"/>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2" name="Line 58"/>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3" name="Line 59"/>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4" name="Line 60"/>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5" name="Line 61"/>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6" name="Line 62"/>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7" name="Line 63"/>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8" name="Line 64"/>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09" name="Line 65"/>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0" name="Line 66"/>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1" name="Line 67"/>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2" name="Line 68"/>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3" name="Line 69"/>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4" name="Line 70"/>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5" name="Line 71"/>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6" name="Line 72"/>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7" name="Line 73"/>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8" name="Line 74"/>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19" name="Line 75"/>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0" name="Freeform 76"/>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1" name="Rectangle 77"/>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22" name="Line 78"/>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3" name="Line 79"/>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4" name="Line 80"/>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5" name="Freeform 81"/>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6" name="Rectangle 82"/>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27" name="Line 83"/>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8" name="Freeform 84"/>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29" name="Freeform 85"/>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0" name="Line 86"/>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1" name="Freeform 87"/>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2" name="Line 88"/>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3" name="Freeform 89"/>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4" name="Line 90"/>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5" name="Line 91"/>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6" name="Freeform 92"/>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7" name="Line 93"/>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8" name="Line 94"/>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39" name="Line 95"/>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0" name="Line 96"/>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1" name="Line 97"/>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2" name="Line 98"/>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3" name="Line 99"/>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4" name="Line 100"/>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5" name="Line 101"/>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6" name="Line 102"/>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7" name="Line 103"/>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8" name="Line 104"/>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49" name="Line 105"/>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0" name="Line 106"/>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1" name="Line 107"/>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2" name="Line 108"/>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3" name="Line 109"/>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4" name="Line 110"/>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5" name="Freeform 111"/>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6" name="Line 112"/>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7" name="Freeform 113"/>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8" name="Line 114"/>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59" name="Rectangle 115"/>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60" name="Line 116"/>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1" name="Line 117"/>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2" name="Line 118"/>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3" name="Freeform 119"/>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4" name="Line 120"/>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5" name="Freeform 121"/>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6" name="Rectangle 122"/>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067" name="Line 123"/>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8" name="Freeform 124"/>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69" name="Line 125"/>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0" name="Line 126"/>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1" name="Line 127"/>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2" name="Line 128"/>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3" name="Line 129"/>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4" name="Line 130"/>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5" name="Line 131"/>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6" name="Line 132"/>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7" name="Line 133"/>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8" name="Line 134"/>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79" name="Line 135"/>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0" name="Line 136"/>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1" name="Line 137"/>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2" name="Line 138"/>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3" name="Line 139"/>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4" name="Line 140"/>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5" name="Line 141"/>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6" name="Line 142"/>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7" name="Line 143"/>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8" name="Line 144"/>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89" name="Line 145"/>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0" name="Line 146"/>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1" name="Line 147"/>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2" name="Line 148"/>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3" name="Line 149"/>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4" name="Line 150"/>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5" name="Line 151"/>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6" name="Line 152"/>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7" name="Line 153"/>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8" name="Line 154"/>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099" name="Line 155"/>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0" name="Line 156"/>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1" name="Line 157"/>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2" name="Line 158"/>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3" name="Line 159"/>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4" name="Line 160"/>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5" name="Line 161"/>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6" name="Line 162"/>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7" name="Line 163"/>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8" name="Line 164"/>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09" name="Line 165"/>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0" name="Line 166"/>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1" name="Line 167"/>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2" name="Line 168"/>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3" name="Line 169"/>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4" name="Line 170"/>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5" name="Line 171"/>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6" name="Line 172"/>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7" name="Line 173"/>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8" name="Line 174"/>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19" name="Line 175"/>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0" name="Line 176"/>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1" name="Line 177"/>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2" name="Line 178"/>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3" name="Line 179"/>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4" name="Line 180"/>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5" name="Line 181"/>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6" name="Line 182"/>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7" name="Line 183"/>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8" name="Line 184"/>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29" name="Line 185"/>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0" name="Line 186"/>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1" name="Line 187"/>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2" name="Line 188"/>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3" name="Line 189"/>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4" name="Line 190"/>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135" name="Rectangle 191"/>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136" name="Rectangle 192"/>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4137" name="Rectangle 193"/>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4138" name="Rectangle 194"/>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4139" name="Freeform 195"/>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3738" name="Group 196"/>
          <p:cNvGrpSpPr>
            <a:grpSpLocks/>
          </p:cNvGrpSpPr>
          <p:nvPr/>
        </p:nvGrpSpPr>
        <p:grpSpPr bwMode="auto">
          <a:xfrm>
            <a:off x="85725" y="609600"/>
            <a:ext cx="5095875" cy="5410200"/>
            <a:chOff x="54" y="384"/>
            <a:chExt cx="3210" cy="3408"/>
          </a:xfrm>
        </p:grpSpPr>
        <p:sp>
          <p:nvSpPr>
            <p:cNvPr id="73753" name="Line 197"/>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4" name="Freeform 198"/>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5" name="Line 199"/>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6" name="Freeform 200"/>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7" name="Line 201"/>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8" name="Rectangle 202"/>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759" name="Line 203"/>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0" name="Line 204"/>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1" name="Line 205"/>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2" name="Line 206"/>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3" name="Line 207"/>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4" name="Freeform 208"/>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5" name="Line 209"/>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6" name="Freeform 210"/>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7" name="Line 211"/>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8" name="Line 212"/>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69" name="Line 213"/>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0" name="Line 214"/>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1" name="Line 215"/>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2" name="Freeform 216"/>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3" name="Line 217"/>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4" name="Line 218"/>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5" name="Line 219"/>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6" name="Line 220"/>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7" name="Line 221"/>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8" name="Line 222"/>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79" name="Line 223"/>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0" name="Line 224"/>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1" name="Line 225"/>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2" name="Line 226"/>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3" name="Line 227"/>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4" name="Line 228"/>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5" name="Line 229"/>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6" name="Line 230"/>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7" name="Line 231"/>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8" name="Line 232"/>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89" name="Line 233"/>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0" name="Line 234"/>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1" name="Line 235"/>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2" name="Line 236"/>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3" name="Line 237"/>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4" name="Line 238"/>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5" name="Line 239"/>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6" name="Line 240"/>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7" name="Line 241"/>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8" name="Line 242"/>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99" name="Line 243"/>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0" name="Line 244"/>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1" name="Line 245"/>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2" name="Line 246"/>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3" name="Line 247"/>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4" name="Line 248"/>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5" name="Line 249"/>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6" name="Line 250"/>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7" name="Line 251"/>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8" name="Line 252"/>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09" name="Line 253"/>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0" name="Line 254"/>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1" name="Line 255"/>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2" name="Line 256"/>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3" name="Line 257"/>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4" name="Line 258"/>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5" name="Line 259"/>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6" name="Freeform 260"/>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7" name="Rectangle 261"/>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818" name="Line 262"/>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19" name="Line 263"/>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0" name="Freeform 264"/>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1" name="Line 265"/>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2" name="Line 266"/>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3" name="Freeform 267"/>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4" name="Line 268"/>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5" name="Line 269"/>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6" name="Freeform 270"/>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7" name="Line 271"/>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8" name="Line 272"/>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29" name="Line 273"/>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0" name="Line 274"/>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1" name="Freeform 275"/>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2" name="Line 276"/>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3" name="Freeform 277"/>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4" name="Line 278"/>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5" name="Line 279"/>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6" name="Line 280"/>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7" name="Line 281"/>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8" name="Line 282"/>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39" name="Line 283"/>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0" name="Line 284"/>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1" name="Line 285"/>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2" name="Line 286"/>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3" name="Line 287"/>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4" name="Line 288"/>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5" name="Line 289"/>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6" name="Line 290"/>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7" name="Line 291"/>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8" name="Line 292"/>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49" name="Line 293"/>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0" name="Line 294"/>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1" name="Line 295"/>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2" name="Line 296"/>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3" name="Line 297"/>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4" name="Line 298"/>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5" name="Freeform 299"/>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6" name="Line 300"/>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7" name="Line 301"/>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8" name="Line 302"/>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59" name="Line 303"/>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0" name="Line 304"/>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1" name="Line 305"/>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2" name="Line 306"/>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3" name="Line 307"/>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4" name="Line 308"/>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5" name="Line 309"/>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6" name="Line 310"/>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7" name="Line 311"/>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8" name="Line 312"/>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69" name="Line 313"/>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0" name="Line 314"/>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1" name="Freeform 315"/>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2" name="Freeform 316"/>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3" name="Line 317"/>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4" name="Line 318"/>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5" name="Line 319"/>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6" name="Line 320"/>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7" name="Line 321"/>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8" name="Line 322"/>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79" name="Line 323"/>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0" name="Line 324"/>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1" name="Line 325"/>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2" name="Line 326"/>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3" name="Line 327"/>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4" name="Line 328"/>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5" name="Line 329"/>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6" name="Line 330"/>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7" name="Line 331"/>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8" name="Line 332"/>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89" name="Line 333"/>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0" name="Line 334"/>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1" name="Line 335"/>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2" name="Line 336"/>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3" name="Line 337"/>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4" name="Line 338"/>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5" name="Line 339"/>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6" name="Line 340"/>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7" name="Line 341"/>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8" name="Line 342"/>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899" name="Line 343"/>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0" name="Line 344"/>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1" name="Line 345"/>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2" name="Line 346"/>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3" name="Line 347"/>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4" name="Line 348"/>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5" name="Line 349"/>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6" name="Line 350"/>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7" name="Line 351"/>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8" name="Line 352"/>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09" name="Line 353"/>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0" name="Line 354"/>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1" name="Line 355"/>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2" name="Line 356"/>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3" name="Line 357"/>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4" name="Line 358"/>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5" name="Line 359"/>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6" name="Line 360"/>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7" name="Line 361"/>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8" name="Line 362"/>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19" name="Line 363"/>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0" name="Line 364"/>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1" name="Line 365"/>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2" name="Line 366"/>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3" name="Line 367"/>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4" name="Line 368"/>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5" name="Line 369"/>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6" name="Line 370"/>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7" name="Line 371"/>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8" name="Line 372"/>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29" name="Line 373"/>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0" name="Line 374"/>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1" name="Line 375"/>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2" name="Line 376"/>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3" name="Line 377"/>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4" name="Line 378"/>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5" name="Line 379"/>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6" name="Line 380"/>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7" name="Line 381"/>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8" name="Line 382"/>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39" name="Line 383"/>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0" name="Line 384"/>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1" name="Line 385"/>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2" name="Line 386"/>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3" name="Line 387"/>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4" name="Line 388"/>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5" name="Line 389"/>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6" name="Line 390"/>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7" name="Line 391"/>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8" name="Line 392"/>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49" name="Line 393"/>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0" name="Freeform 394"/>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1" name="Line 395"/>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2" name="Line 396"/>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3" name="Line 397"/>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4" name="Line 398"/>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5" name="Line 399"/>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6" name="Line 400"/>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7" name="Line 401"/>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8" name="Line 402"/>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59" name="Line 403"/>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0" name="Line 404"/>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1" name="Line 405"/>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2" name="Line 406"/>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3" name="Line 407"/>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4" name="Line 408"/>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5" name="Line 409"/>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6" name="Line 410"/>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7" name="Line 411"/>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8" name="Line 412"/>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69" name="Line 413"/>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0" name="Line 414"/>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1" name="Line 415"/>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2" name="Rectangle 416"/>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3" name="Line 417"/>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4" name="Rectangle 418"/>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5" name="Line 419"/>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6" name="Line 420"/>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7" name="Freeform 421"/>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978" name="Rectangle 422"/>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3979" name="Rectangle 423"/>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3980" name="Rectangle 424"/>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3981" name="Rectangle 425"/>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3982" name="Freeform 426"/>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3739" name="Group 427"/>
          <p:cNvGrpSpPr>
            <a:grpSpLocks/>
          </p:cNvGrpSpPr>
          <p:nvPr/>
        </p:nvGrpSpPr>
        <p:grpSpPr bwMode="auto">
          <a:xfrm>
            <a:off x="200025" y="6489700"/>
            <a:ext cx="1066800" cy="260350"/>
            <a:chOff x="126" y="4088"/>
            <a:chExt cx="672" cy="164"/>
          </a:xfrm>
        </p:grpSpPr>
        <p:grpSp>
          <p:nvGrpSpPr>
            <p:cNvPr id="73741" name="Group 428"/>
            <p:cNvGrpSpPr>
              <a:grpSpLocks/>
            </p:cNvGrpSpPr>
            <p:nvPr/>
          </p:nvGrpSpPr>
          <p:grpSpPr bwMode="auto">
            <a:xfrm>
              <a:off x="328" y="4088"/>
              <a:ext cx="470" cy="164"/>
              <a:chOff x="328" y="4088"/>
              <a:chExt cx="470" cy="164"/>
            </a:xfrm>
          </p:grpSpPr>
          <p:sp>
            <p:nvSpPr>
              <p:cNvPr id="73749" name="Freeform 429"/>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0" name="Freeform 430"/>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1" name="Freeform 431"/>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52" name="Freeform 432"/>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742" name="Freeform 433"/>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3" name="Freeform 434"/>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4" name="Freeform 435"/>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5" name="Freeform 436"/>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6" name="Freeform 437"/>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7" name="Freeform 438"/>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3748" name="Freeform 439"/>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3740" name="Text Box 440"/>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52619360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6" name="Group 4"/>
          <p:cNvGrpSpPr>
            <a:grpSpLocks/>
          </p:cNvGrpSpPr>
          <p:nvPr/>
        </p:nvGrpSpPr>
        <p:grpSpPr bwMode="auto">
          <a:xfrm>
            <a:off x="85725" y="609600"/>
            <a:ext cx="5095875" cy="5410200"/>
            <a:chOff x="54" y="384"/>
            <a:chExt cx="3210" cy="3408"/>
          </a:xfrm>
        </p:grpSpPr>
        <p:sp>
          <p:nvSpPr>
            <p:cNvPr id="75248" name="Line 5"/>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9" name="Freeform 6"/>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0" name="Line 7"/>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1" name="Freeform 8"/>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2" name="Line 9"/>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3" name="Rectangle 10"/>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254" name="Line 11"/>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5" name="Line 12"/>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6" name="Line 13"/>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7" name="Line 14"/>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8" name="Line 15"/>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59" name="Freeform 16"/>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0" name="Line 17"/>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1" name="Freeform 18"/>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2" name="Line 19"/>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3" name="Line 20"/>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4" name="Line 21"/>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5" name="Line 22"/>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6" name="Line 23"/>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7" name="Freeform 24"/>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8" name="Line 25"/>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69" name="Line 26"/>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0" name="Line 27"/>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1" name="Line 28"/>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2" name="Line 29"/>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3" name="Line 30"/>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4" name="Line 31"/>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5" name="Line 32"/>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6" name="Line 33"/>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7" name="Line 34"/>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8" name="Line 35"/>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79" name="Line 36"/>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0" name="Line 37"/>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1" name="Line 38"/>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2" name="Line 39"/>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3" name="Line 40"/>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4" name="Line 41"/>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5" name="Line 42"/>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6" name="Line 43"/>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7" name="Line 44"/>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8" name="Line 45"/>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89" name="Line 46"/>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0" name="Line 47"/>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1" name="Line 48"/>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2" name="Line 49"/>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3" name="Line 50"/>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4" name="Line 51"/>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5" name="Line 52"/>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6" name="Line 53"/>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7" name="Line 54"/>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8" name="Line 55"/>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99" name="Line 56"/>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0" name="Line 57"/>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1" name="Line 58"/>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2" name="Line 59"/>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3" name="Line 60"/>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4" name="Line 61"/>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5" name="Line 62"/>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6" name="Line 63"/>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7" name="Line 64"/>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8" name="Line 65"/>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09" name="Line 66"/>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0" name="Line 67"/>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1" name="Freeform 68"/>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2" name="Rectangle 69"/>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313" name="Line 70"/>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4" name="Line 71"/>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5" name="Freeform 72"/>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6" name="Line 73"/>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7" name="Line 74"/>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8" name="Freeform 75"/>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19" name="Line 76"/>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0" name="Line 77"/>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1" name="Freeform 78"/>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2" name="Line 79"/>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3" name="Line 80"/>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4" name="Line 81"/>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5" name="Line 82"/>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6" name="Freeform 83"/>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7" name="Line 84"/>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8" name="Freeform 85"/>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29" name="Line 86"/>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0" name="Line 87"/>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1" name="Line 88"/>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2" name="Line 89"/>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3" name="Line 90"/>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4" name="Line 91"/>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5" name="Line 92"/>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6" name="Line 93"/>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7" name="Line 94"/>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8" name="Line 95"/>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39" name="Line 96"/>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0" name="Line 97"/>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1" name="Line 98"/>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2" name="Line 99"/>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3" name="Line 100"/>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4" name="Line 101"/>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5" name="Line 102"/>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6" name="Line 103"/>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7" name="Line 104"/>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8" name="Line 105"/>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49" name="Line 106"/>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0" name="Freeform 107"/>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1" name="Line 108"/>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2" name="Line 109"/>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3" name="Line 110"/>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4" name="Line 111"/>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5" name="Line 112"/>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6" name="Line 113"/>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7" name="Line 114"/>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8" name="Line 115"/>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59" name="Line 116"/>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0" name="Line 117"/>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1" name="Line 118"/>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2" name="Line 119"/>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3" name="Line 120"/>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4" name="Line 121"/>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5" name="Line 122"/>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6" name="Freeform 123"/>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7" name="Freeform 124"/>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8" name="Line 125"/>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69" name="Line 126"/>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0" name="Line 127"/>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1" name="Line 128"/>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2" name="Line 129"/>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3" name="Line 130"/>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4" name="Line 131"/>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5" name="Line 132"/>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6" name="Line 133"/>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7" name="Line 134"/>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8" name="Line 135"/>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79" name="Line 136"/>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0" name="Line 137"/>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1" name="Line 138"/>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2" name="Line 139"/>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3" name="Line 140"/>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4" name="Line 141"/>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5" name="Line 142"/>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6" name="Line 143"/>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7" name="Line 144"/>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8" name="Line 145"/>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89" name="Line 146"/>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0" name="Line 147"/>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1" name="Line 148"/>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2" name="Line 149"/>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3" name="Line 150"/>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4" name="Line 151"/>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5" name="Line 152"/>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6" name="Line 153"/>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7" name="Line 154"/>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8" name="Line 155"/>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399" name="Line 156"/>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0" name="Line 157"/>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1" name="Line 158"/>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2" name="Line 159"/>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3" name="Line 160"/>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4" name="Line 161"/>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5" name="Line 162"/>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6" name="Line 163"/>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7" name="Line 164"/>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8" name="Line 165"/>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09" name="Line 166"/>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0" name="Line 167"/>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1" name="Line 168"/>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2" name="Line 169"/>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3" name="Line 170"/>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4" name="Line 171"/>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5" name="Line 172"/>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6" name="Line 173"/>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7" name="Line 174"/>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8" name="Line 175"/>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19" name="Line 176"/>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0" name="Line 177"/>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1" name="Line 178"/>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2" name="Line 179"/>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3" name="Line 180"/>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4" name="Line 181"/>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5" name="Line 182"/>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6" name="Line 183"/>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7" name="Line 184"/>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8" name="Line 185"/>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29" name="Line 186"/>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0" name="Line 187"/>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1" name="Line 188"/>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2" name="Line 189"/>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3" name="Line 190"/>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4" name="Line 191"/>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5" name="Line 192"/>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6" name="Line 193"/>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7" name="Line 194"/>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8" name="Line 195"/>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39" name="Line 196"/>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0" name="Line 197"/>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1" name="Line 198"/>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2" name="Line 199"/>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3" name="Line 200"/>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4" name="Line 201"/>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5" name="Freeform 202"/>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6" name="Line 203"/>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7" name="Line 204"/>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8" name="Line 205"/>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49" name="Line 206"/>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0" name="Line 207"/>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1" name="Line 208"/>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2" name="Line 209"/>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3" name="Line 210"/>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4" name="Line 211"/>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5" name="Line 212"/>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6" name="Line 213"/>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7" name="Line 214"/>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8" name="Line 215"/>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59" name="Line 216"/>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0" name="Line 217"/>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1" name="Line 218"/>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2" name="Line 219"/>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3" name="Line 220"/>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4" name="Line 221"/>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5" name="Line 222"/>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6" name="Line 223"/>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7" name="Rectangle 224"/>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68" name="Line 225"/>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69" name="Rectangle 226"/>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70" name="Line 227"/>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1" name="Line 228"/>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2" name="Freeform 229"/>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473" name="Rectangle 230"/>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474" name="Rectangle 231"/>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5475" name="Rectangle 232"/>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5476" name="Rectangle 233"/>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5477" name="Freeform 234"/>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4757" name="Group 235"/>
          <p:cNvGrpSpPr>
            <a:grpSpLocks/>
          </p:cNvGrpSpPr>
          <p:nvPr/>
        </p:nvGrpSpPr>
        <p:grpSpPr bwMode="auto">
          <a:xfrm>
            <a:off x="1524000" y="1590675"/>
            <a:ext cx="7026275" cy="3438525"/>
            <a:chOff x="960" y="1002"/>
            <a:chExt cx="4426" cy="2166"/>
          </a:xfrm>
        </p:grpSpPr>
        <p:grpSp>
          <p:nvGrpSpPr>
            <p:cNvPr id="75062" name="Group 236"/>
            <p:cNvGrpSpPr>
              <a:grpSpLocks/>
            </p:cNvGrpSpPr>
            <p:nvPr/>
          </p:nvGrpSpPr>
          <p:grpSpPr bwMode="auto">
            <a:xfrm>
              <a:off x="3006" y="1022"/>
              <a:ext cx="618" cy="684"/>
              <a:chOff x="3006" y="1022"/>
              <a:chExt cx="618" cy="684"/>
            </a:xfrm>
          </p:grpSpPr>
          <p:sp>
            <p:nvSpPr>
              <p:cNvPr id="75219" name="Line 237"/>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0" name="Line 238"/>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1" name="Line 239"/>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2" name="Line 240"/>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3" name="Line 241"/>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4" name="Line 242"/>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5" name="Line 243"/>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6" name="Line 244"/>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7" name="Line 245"/>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8" name="Line 246"/>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29" name="Line 247"/>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0" name="Line 248"/>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1" name="Line 249"/>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2" name="Line 250"/>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3" name="Line 251"/>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4" name="Line 252"/>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5" name="Line 253"/>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6" name="Line 254"/>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7" name="Line 255"/>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8" name="Line 256"/>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39" name="Line 257"/>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0" name="Line 258"/>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1" name="Line 259"/>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2" name="Line 260"/>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3" name="Line 261"/>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4" name="Line 262"/>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5" name="Line 263"/>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6" name="Line 264"/>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47" name="Line 265"/>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063" name="Line 266"/>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4" name="Line 267"/>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5" name="Line 268"/>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6" name="Line 269"/>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7" name="Line 270"/>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8" name="Line 271"/>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9" name="Line 272"/>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0" name="Line 273"/>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1" name="Line 274"/>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2" name="Line 275"/>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3" name="Line 276"/>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4" name="Line 277"/>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5" name="Freeform 278"/>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6" name="Line 279"/>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7" name="Line 280"/>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8" name="Line 281"/>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79" name="Line 282"/>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0" name="Line 283"/>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1" name="Line 284"/>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2" name="Line 285"/>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3" name="Line 286"/>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4" name="Line 287"/>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5" name="Line 288"/>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6" name="Line 289"/>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7" name="Line 290"/>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8" name="Line 291"/>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89" name="Line 292"/>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0" name="Line 293"/>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1" name="Line 294"/>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2" name="Line 295"/>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3" name="Line 296"/>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4" name="Line 297"/>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5" name="Line 298"/>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6" name="Line 299"/>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7" name="Line 300"/>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8" name="Line 301"/>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99" name="Freeform 302"/>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0" name="Rectangle 303"/>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01" name="Line 304"/>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2" name="Line 305"/>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3" name="Line 306"/>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4" name="Freeform 307"/>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5" name="Rectangle 308"/>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06" name="Line 309"/>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7" name="Freeform 310"/>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8" name="Freeform 311"/>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09" name="Line 312"/>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0" name="Freeform 313"/>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1" name="Line 314"/>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2" name="Freeform 315"/>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3" name="Line 316"/>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4" name="Line 317"/>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5" name="Freeform 318"/>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6" name="Line 319"/>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7" name="Line 320"/>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8" name="Line 321"/>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19" name="Line 322"/>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0" name="Line 323"/>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1" name="Line 324"/>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2" name="Line 325"/>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3" name="Line 326"/>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4" name="Line 327"/>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5" name="Line 328"/>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6" name="Line 329"/>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7" name="Line 330"/>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8" name="Line 331"/>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29" name="Line 332"/>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0" name="Line 333"/>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1" name="Line 334"/>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2" name="Line 335"/>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3" name="Line 336"/>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4" name="Freeform 337"/>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5" name="Line 338"/>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6" name="Freeform 339"/>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7" name="Line 340"/>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38" name="Rectangle 341"/>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39" name="Line 342"/>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0" name="Line 343"/>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1" name="Line 344"/>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2" name="Freeform 345"/>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3" name="Line 346"/>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4" name="Freeform 347"/>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5" name="Rectangle 348"/>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146" name="Line 349"/>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7" name="Freeform 350"/>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8" name="Line 351"/>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49" name="Line 352"/>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0" name="Line 353"/>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1" name="Line 354"/>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2" name="Line 355"/>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3" name="Line 356"/>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4" name="Line 357"/>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5" name="Line 358"/>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6" name="Line 359"/>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7" name="Line 360"/>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8" name="Line 361"/>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59" name="Line 362"/>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0" name="Line 363"/>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1" name="Line 364"/>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2" name="Line 365"/>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3" name="Line 366"/>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4" name="Line 367"/>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5" name="Line 368"/>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6" name="Line 369"/>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7" name="Line 370"/>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8" name="Line 371"/>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69" name="Line 372"/>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0" name="Line 373"/>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1" name="Line 374"/>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2" name="Line 375"/>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3" name="Line 376"/>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4" name="Line 377"/>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5" name="Line 378"/>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6" name="Line 379"/>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7" name="Line 380"/>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8" name="Line 381"/>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79" name="Line 382"/>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0" name="Line 383"/>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1" name="Line 384"/>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2" name="Line 385"/>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3" name="Line 386"/>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4" name="Line 387"/>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5" name="Line 388"/>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6" name="Line 389"/>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7" name="Line 390"/>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8" name="Line 391"/>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89" name="Line 392"/>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0" name="Line 393"/>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1" name="Line 394"/>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2" name="Line 395"/>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3" name="Line 396"/>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4" name="Line 397"/>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5" name="Line 398"/>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6" name="Line 399"/>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7" name="Line 400"/>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8" name="Line 401"/>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199" name="Line 402"/>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0" name="Line 403"/>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1" name="Line 404"/>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2" name="Line 405"/>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3" name="Line 406"/>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4" name="Line 407"/>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5" name="Line 408"/>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6" name="Line 409"/>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7" name="Line 410"/>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8" name="Line 411"/>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09" name="Line 412"/>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0" name="Line 413"/>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1" name="Line 414"/>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2" name="Line 415"/>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3" name="Line 416"/>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214" name="Rectangle 417"/>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215" name="Rectangle 418"/>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5216" name="Rectangle 419"/>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5217" name="Rectangle 420"/>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5218" name="Freeform 421"/>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4758" name="Group 422"/>
          <p:cNvGrpSpPr>
            <a:grpSpLocks/>
          </p:cNvGrpSpPr>
          <p:nvPr/>
        </p:nvGrpSpPr>
        <p:grpSpPr bwMode="auto">
          <a:xfrm>
            <a:off x="1219200" y="990600"/>
            <a:ext cx="4724400" cy="5105400"/>
            <a:chOff x="768" y="624"/>
            <a:chExt cx="2976" cy="3216"/>
          </a:xfrm>
        </p:grpSpPr>
        <p:sp>
          <p:nvSpPr>
            <p:cNvPr id="74778" name="Rectangle 423"/>
            <p:cNvSpPr>
              <a:spLocks noChangeArrowheads="1"/>
            </p:cNvSpPr>
            <p:nvPr/>
          </p:nvSpPr>
          <p:spPr bwMode="auto">
            <a:xfrm>
              <a:off x="2244" y="382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79" name="Line 424"/>
            <p:cNvSpPr>
              <a:spLocks noChangeShapeType="1"/>
            </p:cNvSpPr>
            <p:nvPr/>
          </p:nvSpPr>
          <p:spPr bwMode="auto">
            <a:xfrm>
              <a:off x="2692" y="383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0" name="Freeform 425"/>
            <p:cNvSpPr>
              <a:spLocks/>
            </p:cNvSpPr>
            <p:nvPr/>
          </p:nvSpPr>
          <p:spPr bwMode="auto">
            <a:xfrm>
              <a:off x="2692" y="3834"/>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4781" name="Group 426"/>
            <p:cNvGrpSpPr>
              <a:grpSpLocks/>
            </p:cNvGrpSpPr>
            <p:nvPr/>
          </p:nvGrpSpPr>
          <p:grpSpPr bwMode="auto">
            <a:xfrm>
              <a:off x="768" y="624"/>
              <a:ext cx="2928" cy="2618"/>
              <a:chOff x="768" y="624"/>
              <a:chExt cx="2928" cy="2618"/>
            </a:xfrm>
          </p:grpSpPr>
          <p:sp>
            <p:nvSpPr>
              <p:cNvPr id="74928" name="Rectangle 427"/>
              <p:cNvSpPr>
                <a:spLocks noChangeArrowheads="1"/>
              </p:cNvSpPr>
              <p:nvPr/>
            </p:nvSpPr>
            <p:spPr bwMode="auto">
              <a:xfrm>
                <a:off x="2790" y="1304"/>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4929" name="Group 428"/>
              <p:cNvGrpSpPr>
                <a:grpSpLocks/>
              </p:cNvGrpSpPr>
              <p:nvPr/>
            </p:nvGrpSpPr>
            <p:grpSpPr bwMode="auto">
              <a:xfrm>
                <a:off x="2766" y="3040"/>
                <a:ext cx="106" cy="202"/>
                <a:chOff x="2766" y="3040"/>
                <a:chExt cx="106" cy="202"/>
              </a:xfrm>
            </p:grpSpPr>
            <p:sp>
              <p:nvSpPr>
                <p:cNvPr id="75052" name="Line 429"/>
                <p:cNvSpPr>
                  <a:spLocks noChangeShapeType="1"/>
                </p:cNvSpPr>
                <p:nvPr/>
              </p:nvSpPr>
              <p:spPr bwMode="auto">
                <a:xfrm flipV="1">
                  <a:off x="2772" y="3040"/>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3" name="Line 430"/>
                <p:cNvSpPr>
                  <a:spLocks noChangeShapeType="1"/>
                </p:cNvSpPr>
                <p:nvPr/>
              </p:nvSpPr>
              <p:spPr bwMode="auto">
                <a:xfrm flipV="1">
                  <a:off x="2766" y="3052"/>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4" name="Line 431"/>
                <p:cNvSpPr>
                  <a:spLocks noChangeShapeType="1"/>
                </p:cNvSpPr>
                <p:nvPr/>
              </p:nvSpPr>
              <p:spPr bwMode="auto">
                <a:xfrm flipV="1">
                  <a:off x="2772" y="3072"/>
                  <a:ext cx="62"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5" name="Line 432"/>
                <p:cNvSpPr>
                  <a:spLocks noChangeShapeType="1"/>
                </p:cNvSpPr>
                <p:nvPr/>
              </p:nvSpPr>
              <p:spPr bwMode="auto">
                <a:xfrm flipV="1">
                  <a:off x="2772" y="3092"/>
                  <a:ext cx="6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6" name="Line 433"/>
                <p:cNvSpPr>
                  <a:spLocks noChangeShapeType="1"/>
                </p:cNvSpPr>
                <p:nvPr/>
              </p:nvSpPr>
              <p:spPr bwMode="auto">
                <a:xfrm flipV="1">
                  <a:off x="2778" y="311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7" name="Line 434"/>
                <p:cNvSpPr>
                  <a:spLocks noChangeShapeType="1"/>
                </p:cNvSpPr>
                <p:nvPr/>
              </p:nvSpPr>
              <p:spPr bwMode="auto">
                <a:xfrm flipV="1">
                  <a:off x="2784" y="313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8" name="Line 435"/>
                <p:cNvSpPr>
                  <a:spLocks noChangeShapeType="1"/>
                </p:cNvSpPr>
                <p:nvPr/>
              </p:nvSpPr>
              <p:spPr bwMode="auto">
                <a:xfrm flipV="1">
                  <a:off x="2792" y="3150"/>
                  <a:ext cx="74"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9" name="Line 436"/>
                <p:cNvSpPr>
                  <a:spLocks noChangeShapeType="1"/>
                </p:cNvSpPr>
                <p:nvPr/>
              </p:nvSpPr>
              <p:spPr bwMode="auto">
                <a:xfrm flipV="1">
                  <a:off x="2804" y="3178"/>
                  <a:ext cx="68"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0" name="Line 437"/>
                <p:cNvSpPr>
                  <a:spLocks noChangeShapeType="1"/>
                </p:cNvSpPr>
                <p:nvPr/>
              </p:nvSpPr>
              <p:spPr bwMode="auto">
                <a:xfrm flipV="1">
                  <a:off x="2824" y="3204"/>
                  <a:ext cx="4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61" name="Line 438"/>
                <p:cNvSpPr>
                  <a:spLocks noChangeShapeType="1"/>
                </p:cNvSpPr>
                <p:nvPr/>
              </p:nvSpPr>
              <p:spPr bwMode="auto">
                <a:xfrm flipV="1">
                  <a:off x="2848" y="323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930" name="Rectangle 439"/>
              <p:cNvSpPr>
                <a:spLocks noChangeArrowheads="1"/>
              </p:cNvSpPr>
              <p:nvPr/>
            </p:nvSpPr>
            <p:spPr bwMode="auto">
              <a:xfrm>
                <a:off x="3688" y="140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4931" name="Group 440"/>
              <p:cNvGrpSpPr>
                <a:grpSpLocks/>
              </p:cNvGrpSpPr>
              <p:nvPr/>
            </p:nvGrpSpPr>
            <p:grpSpPr bwMode="auto">
              <a:xfrm>
                <a:off x="768" y="624"/>
                <a:ext cx="1560" cy="1262"/>
                <a:chOff x="768" y="624"/>
                <a:chExt cx="1560" cy="1262"/>
              </a:xfrm>
            </p:grpSpPr>
            <p:sp>
              <p:nvSpPr>
                <p:cNvPr id="74932" name="Line 441"/>
                <p:cNvSpPr>
                  <a:spLocks noChangeShapeType="1"/>
                </p:cNvSpPr>
                <p:nvPr/>
              </p:nvSpPr>
              <p:spPr bwMode="auto">
                <a:xfrm flipV="1">
                  <a:off x="1228" y="1252"/>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3" name="Freeform 442"/>
                <p:cNvSpPr>
                  <a:spLocks/>
                </p:cNvSpPr>
                <p:nvPr/>
              </p:nvSpPr>
              <p:spPr bwMode="auto">
                <a:xfrm>
                  <a:off x="1164" y="1154"/>
                  <a:ext cx="114" cy="118"/>
                </a:xfrm>
                <a:custGeom>
                  <a:avLst/>
                  <a:gdLst>
                    <a:gd name="T0" fmla="*/ 52 w 114"/>
                    <a:gd name="T1" fmla="*/ 118 h 118"/>
                    <a:gd name="T2" fmla="*/ 38 w 114"/>
                    <a:gd name="T3" fmla="*/ 118 h 118"/>
                    <a:gd name="T4" fmla="*/ 32 w 114"/>
                    <a:gd name="T5" fmla="*/ 112 h 118"/>
                    <a:gd name="T6" fmla="*/ 26 w 114"/>
                    <a:gd name="T7" fmla="*/ 104 h 118"/>
                    <a:gd name="T8" fmla="*/ 20 w 114"/>
                    <a:gd name="T9" fmla="*/ 98 h 118"/>
                    <a:gd name="T10" fmla="*/ 12 w 114"/>
                    <a:gd name="T11" fmla="*/ 92 h 118"/>
                    <a:gd name="T12" fmla="*/ 6 w 114"/>
                    <a:gd name="T13" fmla="*/ 86 h 118"/>
                    <a:gd name="T14" fmla="*/ 0 w 114"/>
                    <a:gd name="T15" fmla="*/ 78 h 118"/>
                    <a:gd name="T16" fmla="*/ 0 w 114"/>
                    <a:gd name="T17" fmla="*/ 66 h 118"/>
                    <a:gd name="T18" fmla="*/ 0 w 114"/>
                    <a:gd name="T19" fmla="*/ 52 h 118"/>
                    <a:gd name="T20" fmla="*/ 0 w 114"/>
                    <a:gd name="T21" fmla="*/ 40 h 118"/>
                    <a:gd name="T22" fmla="*/ 6 w 114"/>
                    <a:gd name="T23" fmla="*/ 32 h 118"/>
                    <a:gd name="T24" fmla="*/ 12 w 114"/>
                    <a:gd name="T25" fmla="*/ 26 h 118"/>
                    <a:gd name="T26" fmla="*/ 20 w 114"/>
                    <a:gd name="T27" fmla="*/ 20 h 118"/>
                    <a:gd name="T28" fmla="*/ 26 w 114"/>
                    <a:gd name="T29" fmla="*/ 14 h 118"/>
                    <a:gd name="T30" fmla="*/ 32 w 114"/>
                    <a:gd name="T31" fmla="*/ 6 h 118"/>
                    <a:gd name="T32" fmla="*/ 46 w 114"/>
                    <a:gd name="T33" fmla="*/ 6 h 118"/>
                    <a:gd name="T34" fmla="*/ 52 w 114"/>
                    <a:gd name="T35" fmla="*/ 0 h 118"/>
                    <a:gd name="T36" fmla="*/ 64 w 114"/>
                    <a:gd name="T37" fmla="*/ 0 h 118"/>
                    <a:gd name="T38" fmla="*/ 70 w 114"/>
                    <a:gd name="T39" fmla="*/ 6 h 118"/>
                    <a:gd name="T40" fmla="*/ 82 w 114"/>
                    <a:gd name="T41" fmla="*/ 6 h 118"/>
                    <a:gd name="T42" fmla="*/ 90 w 114"/>
                    <a:gd name="T43" fmla="*/ 14 h 118"/>
                    <a:gd name="T44" fmla="*/ 96 w 114"/>
                    <a:gd name="T45" fmla="*/ 20 h 118"/>
                    <a:gd name="T46" fmla="*/ 102 w 114"/>
                    <a:gd name="T47" fmla="*/ 26 h 118"/>
                    <a:gd name="T48" fmla="*/ 108 w 114"/>
                    <a:gd name="T49" fmla="*/ 32 h 118"/>
                    <a:gd name="T50" fmla="*/ 108 w 114"/>
                    <a:gd name="T51" fmla="*/ 46 h 118"/>
                    <a:gd name="T52" fmla="*/ 114 w 114"/>
                    <a:gd name="T53" fmla="*/ 52 h 118"/>
                    <a:gd name="T54" fmla="*/ 114 w 114"/>
                    <a:gd name="T55" fmla="*/ 66 h 118"/>
                    <a:gd name="T56" fmla="*/ 108 w 114"/>
                    <a:gd name="T57" fmla="*/ 72 h 118"/>
                    <a:gd name="T58" fmla="*/ 108 w 114"/>
                    <a:gd name="T59" fmla="*/ 86 h 118"/>
                    <a:gd name="T60" fmla="*/ 102 w 114"/>
                    <a:gd name="T61" fmla="*/ 92 h 118"/>
                    <a:gd name="T62" fmla="*/ 96 w 114"/>
                    <a:gd name="T63" fmla="*/ 98 h 118"/>
                    <a:gd name="T64" fmla="*/ 90 w 114"/>
                    <a:gd name="T65" fmla="*/ 104 h 118"/>
                    <a:gd name="T66" fmla="*/ 82 w 114"/>
                    <a:gd name="T67" fmla="*/ 112 h 118"/>
                    <a:gd name="T68" fmla="*/ 76 w 114"/>
                    <a:gd name="T69" fmla="*/ 118 h 118"/>
                    <a:gd name="T70" fmla="*/ 64 w 114"/>
                    <a:gd name="T71" fmla="*/ 118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18"/>
                    <a:gd name="T110" fmla="*/ 114 w 114"/>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18">
                      <a:moveTo>
                        <a:pt x="58" y="118"/>
                      </a:moveTo>
                      <a:lnTo>
                        <a:pt x="52" y="118"/>
                      </a:lnTo>
                      <a:lnTo>
                        <a:pt x="46" y="118"/>
                      </a:lnTo>
                      <a:lnTo>
                        <a:pt x="38" y="118"/>
                      </a:lnTo>
                      <a:lnTo>
                        <a:pt x="38" y="112"/>
                      </a:lnTo>
                      <a:lnTo>
                        <a:pt x="32" y="112"/>
                      </a:lnTo>
                      <a:lnTo>
                        <a:pt x="26" y="112"/>
                      </a:lnTo>
                      <a:lnTo>
                        <a:pt x="26" y="104"/>
                      </a:lnTo>
                      <a:lnTo>
                        <a:pt x="20" y="104"/>
                      </a:lnTo>
                      <a:lnTo>
                        <a:pt x="20" y="98"/>
                      </a:lnTo>
                      <a:lnTo>
                        <a:pt x="12" y="98"/>
                      </a:lnTo>
                      <a:lnTo>
                        <a:pt x="12" y="92"/>
                      </a:lnTo>
                      <a:lnTo>
                        <a:pt x="6" y="92"/>
                      </a:lnTo>
                      <a:lnTo>
                        <a:pt x="6" y="86"/>
                      </a:lnTo>
                      <a:lnTo>
                        <a:pt x="6" y="78"/>
                      </a:lnTo>
                      <a:lnTo>
                        <a:pt x="0" y="78"/>
                      </a:lnTo>
                      <a:lnTo>
                        <a:pt x="0" y="72"/>
                      </a:lnTo>
                      <a:lnTo>
                        <a:pt x="0" y="66"/>
                      </a:lnTo>
                      <a:lnTo>
                        <a:pt x="0" y="58"/>
                      </a:lnTo>
                      <a:lnTo>
                        <a:pt x="0" y="52"/>
                      </a:lnTo>
                      <a:lnTo>
                        <a:pt x="0" y="46"/>
                      </a:lnTo>
                      <a:lnTo>
                        <a:pt x="0" y="40"/>
                      </a:lnTo>
                      <a:lnTo>
                        <a:pt x="6" y="40"/>
                      </a:lnTo>
                      <a:lnTo>
                        <a:pt x="6" y="32"/>
                      </a:lnTo>
                      <a:lnTo>
                        <a:pt x="6" y="26"/>
                      </a:lnTo>
                      <a:lnTo>
                        <a:pt x="12" y="26"/>
                      </a:lnTo>
                      <a:lnTo>
                        <a:pt x="12" y="20"/>
                      </a:lnTo>
                      <a:lnTo>
                        <a:pt x="20" y="20"/>
                      </a:lnTo>
                      <a:lnTo>
                        <a:pt x="20" y="14"/>
                      </a:lnTo>
                      <a:lnTo>
                        <a:pt x="26" y="14"/>
                      </a:lnTo>
                      <a:lnTo>
                        <a:pt x="26" y="6"/>
                      </a:lnTo>
                      <a:lnTo>
                        <a:pt x="32" y="6"/>
                      </a:lnTo>
                      <a:lnTo>
                        <a:pt x="38" y="6"/>
                      </a:lnTo>
                      <a:lnTo>
                        <a:pt x="46" y="6"/>
                      </a:lnTo>
                      <a:lnTo>
                        <a:pt x="46" y="0"/>
                      </a:lnTo>
                      <a:lnTo>
                        <a:pt x="52" y="0"/>
                      </a:lnTo>
                      <a:lnTo>
                        <a:pt x="58" y="0"/>
                      </a:lnTo>
                      <a:lnTo>
                        <a:pt x="64" y="0"/>
                      </a:lnTo>
                      <a:lnTo>
                        <a:pt x="70" y="0"/>
                      </a:lnTo>
                      <a:lnTo>
                        <a:pt x="70" y="6"/>
                      </a:lnTo>
                      <a:lnTo>
                        <a:pt x="76" y="6"/>
                      </a:lnTo>
                      <a:lnTo>
                        <a:pt x="82" y="6"/>
                      </a:lnTo>
                      <a:lnTo>
                        <a:pt x="82" y="14"/>
                      </a:lnTo>
                      <a:lnTo>
                        <a:pt x="90" y="14"/>
                      </a:lnTo>
                      <a:lnTo>
                        <a:pt x="96" y="14"/>
                      </a:lnTo>
                      <a:lnTo>
                        <a:pt x="96" y="20"/>
                      </a:lnTo>
                      <a:lnTo>
                        <a:pt x="102" y="20"/>
                      </a:lnTo>
                      <a:lnTo>
                        <a:pt x="102" y="26"/>
                      </a:lnTo>
                      <a:lnTo>
                        <a:pt x="102" y="32"/>
                      </a:lnTo>
                      <a:lnTo>
                        <a:pt x="108" y="32"/>
                      </a:lnTo>
                      <a:lnTo>
                        <a:pt x="108" y="40"/>
                      </a:lnTo>
                      <a:lnTo>
                        <a:pt x="108" y="46"/>
                      </a:lnTo>
                      <a:lnTo>
                        <a:pt x="114" y="46"/>
                      </a:lnTo>
                      <a:lnTo>
                        <a:pt x="114" y="52"/>
                      </a:lnTo>
                      <a:lnTo>
                        <a:pt x="114" y="58"/>
                      </a:lnTo>
                      <a:lnTo>
                        <a:pt x="114" y="66"/>
                      </a:lnTo>
                      <a:lnTo>
                        <a:pt x="114" y="72"/>
                      </a:lnTo>
                      <a:lnTo>
                        <a:pt x="108" y="72"/>
                      </a:lnTo>
                      <a:lnTo>
                        <a:pt x="108" y="78"/>
                      </a:lnTo>
                      <a:lnTo>
                        <a:pt x="108" y="86"/>
                      </a:lnTo>
                      <a:lnTo>
                        <a:pt x="108" y="92"/>
                      </a:lnTo>
                      <a:lnTo>
                        <a:pt x="102" y="92"/>
                      </a:lnTo>
                      <a:lnTo>
                        <a:pt x="102" y="98"/>
                      </a:lnTo>
                      <a:lnTo>
                        <a:pt x="96" y="98"/>
                      </a:lnTo>
                      <a:lnTo>
                        <a:pt x="96" y="104"/>
                      </a:lnTo>
                      <a:lnTo>
                        <a:pt x="90" y="104"/>
                      </a:lnTo>
                      <a:lnTo>
                        <a:pt x="90" y="112"/>
                      </a:lnTo>
                      <a:lnTo>
                        <a:pt x="82" y="112"/>
                      </a:lnTo>
                      <a:lnTo>
                        <a:pt x="76" y="112"/>
                      </a:lnTo>
                      <a:lnTo>
                        <a:pt x="76" y="118"/>
                      </a:lnTo>
                      <a:lnTo>
                        <a:pt x="70" y="118"/>
                      </a:lnTo>
                      <a:lnTo>
                        <a:pt x="64" y="118"/>
                      </a:lnTo>
                      <a:lnTo>
                        <a:pt x="58" y="1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4" name="Line 443"/>
                <p:cNvSpPr>
                  <a:spLocks noChangeShapeType="1"/>
                </p:cNvSpPr>
                <p:nvPr/>
              </p:nvSpPr>
              <p:spPr bwMode="auto">
                <a:xfrm>
                  <a:off x="1056" y="1502"/>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5" name="Rectangle 444"/>
                <p:cNvSpPr>
                  <a:spLocks noChangeArrowheads="1"/>
                </p:cNvSpPr>
                <p:nvPr/>
              </p:nvSpPr>
              <p:spPr bwMode="auto">
                <a:xfrm>
                  <a:off x="1050" y="149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36" name="Freeform 445"/>
                <p:cNvSpPr>
                  <a:spLocks/>
                </p:cNvSpPr>
                <p:nvPr/>
              </p:nvSpPr>
              <p:spPr bwMode="auto">
                <a:xfrm>
                  <a:off x="1044" y="1508"/>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7" name="Rectangle 446"/>
                <p:cNvSpPr>
                  <a:spLocks noChangeArrowheads="1"/>
                </p:cNvSpPr>
                <p:nvPr/>
              </p:nvSpPr>
              <p:spPr bwMode="auto">
                <a:xfrm>
                  <a:off x="1070" y="1508"/>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38" name="Line 447"/>
                <p:cNvSpPr>
                  <a:spLocks noChangeShapeType="1"/>
                </p:cNvSpPr>
                <p:nvPr/>
              </p:nvSpPr>
              <p:spPr bwMode="auto">
                <a:xfrm flipV="1">
                  <a:off x="2150" y="124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39" name="Line 448"/>
                <p:cNvSpPr>
                  <a:spLocks noChangeShapeType="1"/>
                </p:cNvSpPr>
                <p:nvPr/>
              </p:nvSpPr>
              <p:spPr bwMode="auto">
                <a:xfrm flipV="1">
                  <a:off x="2144" y="1252"/>
                  <a:ext cx="50"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0" name="Line 449"/>
                <p:cNvSpPr>
                  <a:spLocks noChangeShapeType="1"/>
                </p:cNvSpPr>
                <p:nvPr/>
              </p:nvSpPr>
              <p:spPr bwMode="auto">
                <a:xfrm flipV="1">
                  <a:off x="2138" y="1278"/>
                  <a:ext cx="62"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1" name="Line 450"/>
                <p:cNvSpPr>
                  <a:spLocks noChangeShapeType="1"/>
                </p:cNvSpPr>
                <p:nvPr/>
              </p:nvSpPr>
              <p:spPr bwMode="auto">
                <a:xfrm flipV="1">
                  <a:off x="2106" y="1290"/>
                  <a:ext cx="108"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2" name="Line 451"/>
                <p:cNvSpPr>
                  <a:spLocks noChangeShapeType="1"/>
                </p:cNvSpPr>
                <p:nvPr/>
              </p:nvSpPr>
              <p:spPr bwMode="auto">
                <a:xfrm flipV="1">
                  <a:off x="2094" y="131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3" name="Line 452"/>
                <p:cNvSpPr>
                  <a:spLocks noChangeShapeType="1"/>
                </p:cNvSpPr>
                <p:nvPr/>
              </p:nvSpPr>
              <p:spPr bwMode="auto">
                <a:xfrm flipV="1">
                  <a:off x="2080" y="1324"/>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4" name="Line 453"/>
                <p:cNvSpPr>
                  <a:spLocks noChangeShapeType="1"/>
                </p:cNvSpPr>
                <p:nvPr/>
              </p:nvSpPr>
              <p:spPr bwMode="auto">
                <a:xfrm flipV="1">
                  <a:off x="2080" y="1336"/>
                  <a:ext cx="184" cy="1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5" name="Line 454"/>
                <p:cNvSpPr>
                  <a:spLocks noChangeShapeType="1"/>
                </p:cNvSpPr>
                <p:nvPr/>
              </p:nvSpPr>
              <p:spPr bwMode="auto">
                <a:xfrm flipV="1">
                  <a:off x="2016" y="1434"/>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6" name="Line 455"/>
                <p:cNvSpPr>
                  <a:spLocks noChangeShapeType="1"/>
                </p:cNvSpPr>
                <p:nvPr/>
              </p:nvSpPr>
              <p:spPr bwMode="auto">
                <a:xfrm flipV="1">
                  <a:off x="2016" y="1454"/>
                  <a:ext cx="140"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7" name="Line 456"/>
                <p:cNvSpPr>
                  <a:spLocks noChangeShapeType="1"/>
                </p:cNvSpPr>
                <p:nvPr/>
              </p:nvSpPr>
              <p:spPr bwMode="auto">
                <a:xfrm flipV="1">
                  <a:off x="2022" y="1468"/>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8" name="Line 457"/>
                <p:cNvSpPr>
                  <a:spLocks noChangeShapeType="1"/>
                </p:cNvSpPr>
                <p:nvPr/>
              </p:nvSpPr>
              <p:spPr bwMode="auto">
                <a:xfrm flipV="1">
                  <a:off x="2036" y="1488"/>
                  <a:ext cx="152"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49" name="Freeform 458"/>
                <p:cNvSpPr>
                  <a:spLocks/>
                </p:cNvSpPr>
                <p:nvPr/>
              </p:nvSpPr>
              <p:spPr bwMode="auto">
                <a:xfrm>
                  <a:off x="2016" y="1246"/>
                  <a:ext cx="254" cy="346"/>
                </a:xfrm>
                <a:custGeom>
                  <a:avLst/>
                  <a:gdLst>
                    <a:gd name="T0" fmla="*/ 32 w 254"/>
                    <a:gd name="T1" fmla="*/ 340 h 346"/>
                    <a:gd name="T2" fmla="*/ 18 w 254"/>
                    <a:gd name="T3" fmla="*/ 334 h 346"/>
                    <a:gd name="T4" fmla="*/ 6 w 254"/>
                    <a:gd name="T5" fmla="*/ 320 h 346"/>
                    <a:gd name="T6" fmla="*/ 0 w 254"/>
                    <a:gd name="T7" fmla="*/ 300 h 346"/>
                    <a:gd name="T8" fmla="*/ 0 w 254"/>
                    <a:gd name="T9" fmla="*/ 274 h 346"/>
                    <a:gd name="T10" fmla="*/ 0 w 254"/>
                    <a:gd name="T11" fmla="*/ 260 h 346"/>
                    <a:gd name="T12" fmla="*/ 0 w 254"/>
                    <a:gd name="T13" fmla="*/ 248 h 346"/>
                    <a:gd name="T14" fmla="*/ 12 w 254"/>
                    <a:gd name="T15" fmla="*/ 234 h 346"/>
                    <a:gd name="T16" fmla="*/ 24 w 254"/>
                    <a:gd name="T17" fmla="*/ 228 h 346"/>
                    <a:gd name="T18" fmla="*/ 58 w 254"/>
                    <a:gd name="T19" fmla="*/ 210 h 346"/>
                    <a:gd name="T20" fmla="*/ 64 w 254"/>
                    <a:gd name="T21" fmla="*/ 196 h 346"/>
                    <a:gd name="T22" fmla="*/ 64 w 254"/>
                    <a:gd name="T23" fmla="*/ 170 h 346"/>
                    <a:gd name="T24" fmla="*/ 70 w 254"/>
                    <a:gd name="T25" fmla="*/ 156 h 346"/>
                    <a:gd name="T26" fmla="*/ 76 w 254"/>
                    <a:gd name="T27" fmla="*/ 144 h 346"/>
                    <a:gd name="T28" fmla="*/ 82 w 254"/>
                    <a:gd name="T29" fmla="*/ 118 h 346"/>
                    <a:gd name="T30" fmla="*/ 94 w 254"/>
                    <a:gd name="T31" fmla="*/ 112 h 346"/>
                    <a:gd name="T32" fmla="*/ 108 w 254"/>
                    <a:gd name="T33" fmla="*/ 92 h 346"/>
                    <a:gd name="T34" fmla="*/ 120 w 254"/>
                    <a:gd name="T35" fmla="*/ 64 h 346"/>
                    <a:gd name="T36" fmla="*/ 134 w 254"/>
                    <a:gd name="T37" fmla="*/ 32 h 346"/>
                    <a:gd name="T38" fmla="*/ 134 w 254"/>
                    <a:gd name="T39" fmla="*/ 6 h 346"/>
                    <a:gd name="T40" fmla="*/ 140 w 254"/>
                    <a:gd name="T41" fmla="*/ 0 h 346"/>
                    <a:gd name="T42" fmla="*/ 172 w 254"/>
                    <a:gd name="T43" fmla="*/ 0 h 346"/>
                    <a:gd name="T44" fmla="*/ 178 w 254"/>
                    <a:gd name="T45" fmla="*/ 12 h 346"/>
                    <a:gd name="T46" fmla="*/ 192 w 254"/>
                    <a:gd name="T47" fmla="*/ 38 h 346"/>
                    <a:gd name="T48" fmla="*/ 218 w 254"/>
                    <a:gd name="T49" fmla="*/ 64 h 346"/>
                    <a:gd name="T50" fmla="*/ 242 w 254"/>
                    <a:gd name="T51" fmla="*/ 84 h 346"/>
                    <a:gd name="T52" fmla="*/ 254 w 254"/>
                    <a:gd name="T53" fmla="*/ 92 h 346"/>
                    <a:gd name="T54" fmla="*/ 248 w 254"/>
                    <a:gd name="T55" fmla="*/ 104 h 346"/>
                    <a:gd name="T56" fmla="*/ 242 w 254"/>
                    <a:gd name="T57" fmla="*/ 112 h 346"/>
                    <a:gd name="T58" fmla="*/ 230 w 254"/>
                    <a:gd name="T59" fmla="*/ 124 h 346"/>
                    <a:gd name="T60" fmla="*/ 210 w 254"/>
                    <a:gd name="T61" fmla="*/ 130 h 346"/>
                    <a:gd name="T62" fmla="*/ 198 w 254"/>
                    <a:gd name="T63" fmla="*/ 136 h 346"/>
                    <a:gd name="T64" fmla="*/ 172 w 254"/>
                    <a:gd name="T65" fmla="*/ 150 h 346"/>
                    <a:gd name="T66" fmla="*/ 140 w 254"/>
                    <a:gd name="T67" fmla="*/ 162 h 346"/>
                    <a:gd name="T68" fmla="*/ 134 w 254"/>
                    <a:gd name="T69" fmla="*/ 176 h 346"/>
                    <a:gd name="T70" fmla="*/ 134 w 254"/>
                    <a:gd name="T71" fmla="*/ 188 h 346"/>
                    <a:gd name="T72" fmla="*/ 140 w 254"/>
                    <a:gd name="T73" fmla="*/ 202 h 346"/>
                    <a:gd name="T74" fmla="*/ 160 w 254"/>
                    <a:gd name="T75" fmla="*/ 216 h 346"/>
                    <a:gd name="T76" fmla="*/ 172 w 254"/>
                    <a:gd name="T77" fmla="*/ 228 h 346"/>
                    <a:gd name="T78" fmla="*/ 172 w 254"/>
                    <a:gd name="T79" fmla="*/ 242 h 346"/>
                    <a:gd name="T80" fmla="*/ 166 w 254"/>
                    <a:gd name="T81" fmla="*/ 254 h 346"/>
                    <a:gd name="T82" fmla="*/ 152 w 254"/>
                    <a:gd name="T83" fmla="*/ 268 h 346"/>
                    <a:gd name="T84" fmla="*/ 140 w 254"/>
                    <a:gd name="T85" fmla="*/ 274 h 346"/>
                    <a:gd name="T86" fmla="*/ 126 w 254"/>
                    <a:gd name="T87" fmla="*/ 280 h 346"/>
                    <a:gd name="T88" fmla="*/ 108 w 254"/>
                    <a:gd name="T89" fmla="*/ 286 h 346"/>
                    <a:gd name="T90" fmla="*/ 82 w 254"/>
                    <a:gd name="T91" fmla="*/ 300 h 346"/>
                    <a:gd name="T92" fmla="*/ 70 w 254"/>
                    <a:gd name="T93" fmla="*/ 314 h 346"/>
                    <a:gd name="T94" fmla="*/ 58 w 254"/>
                    <a:gd name="T95" fmla="*/ 320 h 346"/>
                    <a:gd name="T96" fmla="*/ 44 w 254"/>
                    <a:gd name="T97" fmla="*/ 334 h 346"/>
                    <a:gd name="T98" fmla="*/ 38 w 254"/>
                    <a:gd name="T99" fmla="*/ 3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4"/>
                    <a:gd name="T151" fmla="*/ 0 h 346"/>
                    <a:gd name="T152" fmla="*/ 254 w 254"/>
                    <a:gd name="T153" fmla="*/ 346 h 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4" h="346">
                      <a:moveTo>
                        <a:pt x="38" y="346"/>
                      </a:moveTo>
                      <a:lnTo>
                        <a:pt x="32" y="340"/>
                      </a:lnTo>
                      <a:lnTo>
                        <a:pt x="24" y="340"/>
                      </a:lnTo>
                      <a:lnTo>
                        <a:pt x="18" y="334"/>
                      </a:lnTo>
                      <a:lnTo>
                        <a:pt x="12" y="326"/>
                      </a:lnTo>
                      <a:lnTo>
                        <a:pt x="6" y="320"/>
                      </a:lnTo>
                      <a:lnTo>
                        <a:pt x="0" y="306"/>
                      </a:lnTo>
                      <a:lnTo>
                        <a:pt x="0" y="300"/>
                      </a:lnTo>
                      <a:lnTo>
                        <a:pt x="0" y="280"/>
                      </a:lnTo>
                      <a:lnTo>
                        <a:pt x="0" y="274"/>
                      </a:lnTo>
                      <a:lnTo>
                        <a:pt x="0" y="268"/>
                      </a:lnTo>
                      <a:lnTo>
                        <a:pt x="0" y="260"/>
                      </a:lnTo>
                      <a:lnTo>
                        <a:pt x="0" y="254"/>
                      </a:lnTo>
                      <a:lnTo>
                        <a:pt x="0" y="248"/>
                      </a:lnTo>
                      <a:lnTo>
                        <a:pt x="12" y="242"/>
                      </a:lnTo>
                      <a:lnTo>
                        <a:pt x="12" y="234"/>
                      </a:lnTo>
                      <a:lnTo>
                        <a:pt x="18" y="228"/>
                      </a:lnTo>
                      <a:lnTo>
                        <a:pt x="24" y="228"/>
                      </a:lnTo>
                      <a:lnTo>
                        <a:pt x="38" y="222"/>
                      </a:lnTo>
                      <a:lnTo>
                        <a:pt x="58" y="210"/>
                      </a:lnTo>
                      <a:lnTo>
                        <a:pt x="64" y="202"/>
                      </a:lnTo>
                      <a:lnTo>
                        <a:pt x="64" y="196"/>
                      </a:lnTo>
                      <a:lnTo>
                        <a:pt x="64" y="176"/>
                      </a:lnTo>
                      <a:lnTo>
                        <a:pt x="64" y="170"/>
                      </a:lnTo>
                      <a:lnTo>
                        <a:pt x="64" y="162"/>
                      </a:lnTo>
                      <a:lnTo>
                        <a:pt x="70" y="156"/>
                      </a:lnTo>
                      <a:lnTo>
                        <a:pt x="76" y="150"/>
                      </a:lnTo>
                      <a:lnTo>
                        <a:pt x="76" y="144"/>
                      </a:lnTo>
                      <a:lnTo>
                        <a:pt x="76" y="136"/>
                      </a:lnTo>
                      <a:lnTo>
                        <a:pt x="82" y="118"/>
                      </a:lnTo>
                      <a:lnTo>
                        <a:pt x="88" y="112"/>
                      </a:lnTo>
                      <a:lnTo>
                        <a:pt x="94" y="112"/>
                      </a:lnTo>
                      <a:lnTo>
                        <a:pt x="94" y="104"/>
                      </a:lnTo>
                      <a:lnTo>
                        <a:pt x="108" y="92"/>
                      </a:lnTo>
                      <a:lnTo>
                        <a:pt x="120" y="72"/>
                      </a:lnTo>
                      <a:lnTo>
                        <a:pt x="120" y="64"/>
                      </a:lnTo>
                      <a:lnTo>
                        <a:pt x="126" y="52"/>
                      </a:lnTo>
                      <a:lnTo>
                        <a:pt x="134" y="32"/>
                      </a:lnTo>
                      <a:lnTo>
                        <a:pt x="134" y="26"/>
                      </a:lnTo>
                      <a:lnTo>
                        <a:pt x="134" y="6"/>
                      </a:lnTo>
                      <a:lnTo>
                        <a:pt x="134" y="0"/>
                      </a:lnTo>
                      <a:lnTo>
                        <a:pt x="140" y="0"/>
                      </a:lnTo>
                      <a:lnTo>
                        <a:pt x="146" y="0"/>
                      </a:lnTo>
                      <a:lnTo>
                        <a:pt x="172" y="0"/>
                      </a:lnTo>
                      <a:lnTo>
                        <a:pt x="178" y="6"/>
                      </a:lnTo>
                      <a:lnTo>
                        <a:pt x="178" y="12"/>
                      </a:lnTo>
                      <a:lnTo>
                        <a:pt x="186" y="26"/>
                      </a:lnTo>
                      <a:lnTo>
                        <a:pt x="192" y="38"/>
                      </a:lnTo>
                      <a:lnTo>
                        <a:pt x="204" y="52"/>
                      </a:lnTo>
                      <a:lnTo>
                        <a:pt x="218" y="64"/>
                      </a:lnTo>
                      <a:lnTo>
                        <a:pt x="218" y="72"/>
                      </a:lnTo>
                      <a:lnTo>
                        <a:pt x="242" y="84"/>
                      </a:lnTo>
                      <a:lnTo>
                        <a:pt x="248" y="92"/>
                      </a:lnTo>
                      <a:lnTo>
                        <a:pt x="254" y="92"/>
                      </a:lnTo>
                      <a:lnTo>
                        <a:pt x="254" y="98"/>
                      </a:lnTo>
                      <a:lnTo>
                        <a:pt x="248" y="104"/>
                      </a:lnTo>
                      <a:lnTo>
                        <a:pt x="248" y="112"/>
                      </a:lnTo>
                      <a:lnTo>
                        <a:pt x="242" y="112"/>
                      </a:lnTo>
                      <a:lnTo>
                        <a:pt x="236" y="118"/>
                      </a:lnTo>
                      <a:lnTo>
                        <a:pt x="230" y="124"/>
                      </a:lnTo>
                      <a:lnTo>
                        <a:pt x="218" y="124"/>
                      </a:lnTo>
                      <a:lnTo>
                        <a:pt x="210" y="130"/>
                      </a:lnTo>
                      <a:lnTo>
                        <a:pt x="204" y="130"/>
                      </a:lnTo>
                      <a:lnTo>
                        <a:pt x="198" y="136"/>
                      </a:lnTo>
                      <a:lnTo>
                        <a:pt x="172" y="144"/>
                      </a:lnTo>
                      <a:lnTo>
                        <a:pt x="172" y="150"/>
                      </a:lnTo>
                      <a:lnTo>
                        <a:pt x="146" y="156"/>
                      </a:lnTo>
                      <a:lnTo>
                        <a:pt x="140" y="162"/>
                      </a:lnTo>
                      <a:lnTo>
                        <a:pt x="140" y="170"/>
                      </a:lnTo>
                      <a:lnTo>
                        <a:pt x="134" y="176"/>
                      </a:lnTo>
                      <a:lnTo>
                        <a:pt x="134" y="182"/>
                      </a:lnTo>
                      <a:lnTo>
                        <a:pt x="134" y="188"/>
                      </a:lnTo>
                      <a:lnTo>
                        <a:pt x="134" y="196"/>
                      </a:lnTo>
                      <a:lnTo>
                        <a:pt x="140" y="202"/>
                      </a:lnTo>
                      <a:lnTo>
                        <a:pt x="152" y="216"/>
                      </a:lnTo>
                      <a:lnTo>
                        <a:pt x="160" y="216"/>
                      </a:lnTo>
                      <a:lnTo>
                        <a:pt x="166" y="222"/>
                      </a:lnTo>
                      <a:lnTo>
                        <a:pt x="172" y="228"/>
                      </a:lnTo>
                      <a:lnTo>
                        <a:pt x="172" y="234"/>
                      </a:lnTo>
                      <a:lnTo>
                        <a:pt x="172" y="242"/>
                      </a:lnTo>
                      <a:lnTo>
                        <a:pt x="172" y="248"/>
                      </a:lnTo>
                      <a:lnTo>
                        <a:pt x="166" y="254"/>
                      </a:lnTo>
                      <a:lnTo>
                        <a:pt x="160" y="260"/>
                      </a:lnTo>
                      <a:lnTo>
                        <a:pt x="152" y="268"/>
                      </a:lnTo>
                      <a:lnTo>
                        <a:pt x="146" y="268"/>
                      </a:lnTo>
                      <a:lnTo>
                        <a:pt x="140" y="274"/>
                      </a:lnTo>
                      <a:lnTo>
                        <a:pt x="134" y="280"/>
                      </a:lnTo>
                      <a:lnTo>
                        <a:pt x="126" y="280"/>
                      </a:lnTo>
                      <a:lnTo>
                        <a:pt x="120" y="286"/>
                      </a:lnTo>
                      <a:lnTo>
                        <a:pt x="108" y="286"/>
                      </a:lnTo>
                      <a:lnTo>
                        <a:pt x="88" y="294"/>
                      </a:lnTo>
                      <a:lnTo>
                        <a:pt x="82" y="300"/>
                      </a:lnTo>
                      <a:lnTo>
                        <a:pt x="70" y="306"/>
                      </a:lnTo>
                      <a:lnTo>
                        <a:pt x="70" y="314"/>
                      </a:lnTo>
                      <a:lnTo>
                        <a:pt x="64" y="314"/>
                      </a:lnTo>
                      <a:lnTo>
                        <a:pt x="58" y="320"/>
                      </a:lnTo>
                      <a:lnTo>
                        <a:pt x="50" y="334"/>
                      </a:lnTo>
                      <a:lnTo>
                        <a:pt x="44" y="334"/>
                      </a:lnTo>
                      <a:lnTo>
                        <a:pt x="38" y="340"/>
                      </a:lnTo>
                      <a:lnTo>
                        <a:pt x="38" y="3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0" name="Line 459"/>
                <p:cNvSpPr>
                  <a:spLocks noChangeShapeType="1"/>
                </p:cNvSpPr>
                <p:nvPr/>
              </p:nvSpPr>
              <p:spPr bwMode="auto">
                <a:xfrm flipV="1">
                  <a:off x="1504" y="1644"/>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1" name="Line 460"/>
                <p:cNvSpPr>
                  <a:spLocks noChangeShapeType="1"/>
                </p:cNvSpPr>
                <p:nvPr/>
              </p:nvSpPr>
              <p:spPr bwMode="auto">
                <a:xfrm flipV="1">
                  <a:off x="1486" y="1664"/>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2" name="Line 461"/>
                <p:cNvSpPr>
                  <a:spLocks noChangeShapeType="1"/>
                </p:cNvSpPr>
                <p:nvPr/>
              </p:nvSpPr>
              <p:spPr bwMode="auto">
                <a:xfrm flipV="1">
                  <a:off x="1504" y="1690"/>
                  <a:ext cx="30"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3" name="Freeform 462"/>
                <p:cNvSpPr>
                  <a:spLocks/>
                </p:cNvSpPr>
                <p:nvPr/>
              </p:nvSpPr>
              <p:spPr bwMode="auto">
                <a:xfrm>
                  <a:off x="1486" y="1644"/>
                  <a:ext cx="56" cy="72"/>
                </a:xfrm>
                <a:custGeom>
                  <a:avLst/>
                  <a:gdLst>
                    <a:gd name="T0" fmla="*/ 18 w 56"/>
                    <a:gd name="T1" fmla="*/ 72 h 72"/>
                    <a:gd name="T2" fmla="*/ 12 w 56"/>
                    <a:gd name="T3" fmla="*/ 66 h 72"/>
                    <a:gd name="T4" fmla="*/ 0 w 56"/>
                    <a:gd name="T5" fmla="*/ 60 h 72"/>
                    <a:gd name="T6" fmla="*/ 0 w 56"/>
                    <a:gd name="T7" fmla="*/ 46 h 72"/>
                    <a:gd name="T8" fmla="*/ 6 w 56"/>
                    <a:gd name="T9" fmla="*/ 40 h 72"/>
                    <a:gd name="T10" fmla="*/ 6 w 56"/>
                    <a:gd name="T11" fmla="*/ 34 h 72"/>
                    <a:gd name="T12" fmla="*/ 12 w 56"/>
                    <a:gd name="T13" fmla="*/ 34 h 72"/>
                    <a:gd name="T14" fmla="*/ 12 w 56"/>
                    <a:gd name="T15" fmla="*/ 26 h 72"/>
                    <a:gd name="T16" fmla="*/ 18 w 56"/>
                    <a:gd name="T17" fmla="*/ 12 h 72"/>
                    <a:gd name="T18" fmla="*/ 24 w 56"/>
                    <a:gd name="T19" fmla="*/ 6 h 72"/>
                    <a:gd name="T20" fmla="*/ 30 w 56"/>
                    <a:gd name="T21" fmla="*/ 6 h 72"/>
                    <a:gd name="T22" fmla="*/ 30 w 56"/>
                    <a:gd name="T23" fmla="*/ 0 h 72"/>
                    <a:gd name="T24" fmla="*/ 44 w 56"/>
                    <a:gd name="T25" fmla="*/ 0 h 72"/>
                    <a:gd name="T26" fmla="*/ 50 w 56"/>
                    <a:gd name="T27" fmla="*/ 6 h 72"/>
                    <a:gd name="T28" fmla="*/ 56 w 56"/>
                    <a:gd name="T29" fmla="*/ 6 h 72"/>
                    <a:gd name="T30" fmla="*/ 56 w 56"/>
                    <a:gd name="T31" fmla="*/ 12 h 72"/>
                    <a:gd name="T32" fmla="*/ 56 w 56"/>
                    <a:gd name="T33" fmla="*/ 20 h 72"/>
                    <a:gd name="T34" fmla="*/ 56 w 56"/>
                    <a:gd name="T35" fmla="*/ 26 h 72"/>
                    <a:gd name="T36" fmla="*/ 56 w 56"/>
                    <a:gd name="T37" fmla="*/ 34 h 72"/>
                    <a:gd name="T38" fmla="*/ 56 w 56"/>
                    <a:gd name="T39" fmla="*/ 40 h 72"/>
                    <a:gd name="T40" fmla="*/ 50 w 56"/>
                    <a:gd name="T41" fmla="*/ 46 h 72"/>
                    <a:gd name="T42" fmla="*/ 50 w 56"/>
                    <a:gd name="T43" fmla="*/ 52 h 72"/>
                    <a:gd name="T44" fmla="*/ 50 w 56"/>
                    <a:gd name="T45" fmla="*/ 60 h 72"/>
                    <a:gd name="T46" fmla="*/ 44 w 56"/>
                    <a:gd name="T47" fmla="*/ 60 h 72"/>
                    <a:gd name="T48" fmla="*/ 36 w 56"/>
                    <a:gd name="T49" fmla="*/ 66 h 72"/>
                    <a:gd name="T50" fmla="*/ 24 w 56"/>
                    <a:gd name="T51" fmla="*/ 72 h 72"/>
                    <a:gd name="T52" fmla="*/ 18 w 56"/>
                    <a:gd name="T53" fmla="*/ 72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
                    <a:gd name="T82" fmla="*/ 0 h 72"/>
                    <a:gd name="T83" fmla="*/ 56 w 56"/>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 h="72">
                      <a:moveTo>
                        <a:pt x="18" y="72"/>
                      </a:moveTo>
                      <a:lnTo>
                        <a:pt x="12" y="66"/>
                      </a:lnTo>
                      <a:lnTo>
                        <a:pt x="0" y="60"/>
                      </a:lnTo>
                      <a:lnTo>
                        <a:pt x="0" y="46"/>
                      </a:lnTo>
                      <a:lnTo>
                        <a:pt x="6" y="40"/>
                      </a:lnTo>
                      <a:lnTo>
                        <a:pt x="6" y="34"/>
                      </a:lnTo>
                      <a:lnTo>
                        <a:pt x="12" y="34"/>
                      </a:lnTo>
                      <a:lnTo>
                        <a:pt x="12" y="26"/>
                      </a:lnTo>
                      <a:lnTo>
                        <a:pt x="18" y="12"/>
                      </a:lnTo>
                      <a:lnTo>
                        <a:pt x="24" y="6"/>
                      </a:lnTo>
                      <a:lnTo>
                        <a:pt x="30" y="6"/>
                      </a:lnTo>
                      <a:lnTo>
                        <a:pt x="30" y="0"/>
                      </a:lnTo>
                      <a:lnTo>
                        <a:pt x="44" y="0"/>
                      </a:lnTo>
                      <a:lnTo>
                        <a:pt x="50" y="6"/>
                      </a:lnTo>
                      <a:lnTo>
                        <a:pt x="56" y="6"/>
                      </a:lnTo>
                      <a:lnTo>
                        <a:pt x="56" y="12"/>
                      </a:lnTo>
                      <a:lnTo>
                        <a:pt x="56" y="20"/>
                      </a:lnTo>
                      <a:lnTo>
                        <a:pt x="56" y="26"/>
                      </a:lnTo>
                      <a:lnTo>
                        <a:pt x="56" y="34"/>
                      </a:lnTo>
                      <a:lnTo>
                        <a:pt x="56" y="40"/>
                      </a:lnTo>
                      <a:lnTo>
                        <a:pt x="50" y="46"/>
                      </a:lnTo>
                      <a:lnTo>
                        <a:pt x="50" y="52"/>
                      </a:lnTo>
                      <a:lnTo>
                        <a:pt x="50" y="60"/>
                      </a:lnTo>
                      <a:lnTo>
                        <a:pt x="44" y="60"/>
                      </a:lnTo>
                      <a:lnTo>
                        <a:pt x="36" y="66"/>
                      </a:lnTo>
                      <a:lnTo>
                        <a:pt x="24" y="72"/>
                      </a:lnTo>
                      <a:lnTo>
                        <a:pt x="18"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4" name="Line 463"/>
                <p:cNvSpPr>
                  <a:spLocks noChangeShapeType="1"/>
                </p:cNvSpPr>
                <p:nvPr/>
              </p:nvSpPr>
              <p:spPr bwMode="auto">
                <a:xfrm>
                  <a:off x="774" y="169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5" name="Freeform 464"/>
                <p:cNvSpPr>
                  <a:spLocks/>
                </p:cNvSpPr>
                <p:nvPr/>
              </p:nvSpPr>
              <p:spPr bwMode="auto">
                <a:xfrm>
                  <a:off x="768" y="1678"/>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6" name="Line 465"/>
                <p:cNvSpPr>
                  <a:spLocks noChangeShapeType="1"/>
                </p:cNvSpPr>
                <p:nvPr/>
              </p:nvSpPr>
              <p:spPr bwMode="auto">
                <a:xfrm flipV="1">
                  <a:off x="1286" y="1082"/>
                  <a:ext cx="140"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7" name="Line 466"/>
                <p:cNvSpPr>
                  <a:spLocks noChangeShapeType="1"/>
                </p:cNvSpPr>
                <p:nvPr/>
              </p:nvSpPr>
              <p:spPr bwMode="auto">
                <a:xfrm flipV="1">
                  <a:off x="1306" y="1088"/>
                  <a:ext cx="140"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8" name="Line 467"/>
                <p:cNvSpPr>
                  <a:spLocks noChangeShapeType="1"/>
                </p:cNvSpPr>
                <p:nvPr/>
              </p:nvSpPr>
              <p:spPr bwMode="auto">
                <a:xfrm flipV="1">
                  <a:off x="1292" y="1108"/>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59" name="Line 468"/>
                <p:cNvSpPr>
                  <a:spLocks noChangeShapeType="1"/>
                </p:cNvSpPr>
                <p:nvPr/>
              </p:nvSpPr>
              <p:spPr bwMode="auto">
                <a:xfrm flipV="1">
                  <a:off x="1318" y="1128"/>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0" name="Line 469"/>
                <p:cNvSpPr>
                  <a:spLocks noChangeShapeType="1"/>
                </p:cNvSpPr>
                <p:nvPr/>
              </p:nvSpPr>
              <p:spPr bwMode="auto">
                <a:xfrm flipV="1">
                  <a:off x="1332" y="1140"/>
                  <a:ext cx="158"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1" name="Line 470"/>
                <p:cNvSpPr>
                  <a:spLocks noChangeShapeType="1"/>
                </p:cNvSpPr>
                <p:nvPr/>
              </p:nvSpPr>
              <p:spPr bwMode="auto">
                <a:xfrm flipV="1">
                  <a:off x="1338" y="1166"/>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2" name="Line 471"/>
                <p:cNvSpPr>
                  <a:spLocks noChangeShapeType="1"/>
                </p:cNvSpPr>
                <p:nvPr/>
              </p:nvSpPr>
              <p:spPr bwMode="auto">
                <a:xfrm flipV="1">
                  <a:off x="1338" y="1186"/>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3" name="Line 472"/>
                <p:cNvSpPr>
                  <a:spLocks noChangeShapeType="1"/>
                </p:cNvSpPr>
                <p:nvPr/>
              </p:nvSpPr>
              <p:spPr bwMode="auto">
                <a:xfrm flipV="1">
                  <a:off x="1326" y="1212"/>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4" name="Line 473"/>
                <p:cNvSpPr>
                  <a:spLocks noChangeShapeType="1"/>
                </p:cNvSpPr>
                <p:nvPr/>
              </p:nvSpPr>
              <p:spPr bwMode="auto">
                <a:xfrm flipV="1">
                  <a:off x="1222" y="1388"/>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5" name="Line 474"/>
                <p:cNvSpPr>
                  <a:spLocks noChangeShapeType="1"/>
                </p:cNvSpPr>
                <p:nvPr/>
              </p:nvSpPr>
              <p:spPr bwMode="auto">
                <a:xfrm flipV="1">
                  <a:off x="1332" y="1238"/>
                  <a:ext cx="164"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6" name="Line 475"/>
                <p:cNvSpPr>
                  <a:spLocks noChangeShapeType="1"/>
                </p:cNvSpPr>
                <p:nvPr/>
              </p:nvSpPr>
              <p:spPr bwMode="auto">
                <a:xfrm flipV="1">
                  <a:off x="1234" y="1402"/>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7" name="Line 476"/>
                <p:cNvSpPr>
                  <a:spLocks noChangeShapeType="1"/>
                </p:cNvSpPr>
                <p:nvPr/>
              </p:nvSpPr>
              <p:spPr bwMode="auto">
                <a:xfrm flipV="1">
                  <a:off x="1344" y="1264"/>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8" name="Line 477"/>
                <p:cNvSpPr>
                  <a:spLocks noChangeShapeType="1"/>
                </p:cNvSpPr>
                <p:nvPr/>
              </p:nvSpPr>
              <p:spPr bwMode="auto">
                <a:xfrm flipV="1">
                  <a:off x="1248" y="138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69" name="Line 478"/>
                <p:cNvSpPr>
                  <a:spLocks noChangeShapeType="1"/>
                </p:cNvSpPr>
                <p:nvPr/>
              </p:nvSpPr>
              <p:spPr bwMode="auto">
                <a:xfrm flipV="1">
                  <a:off x="1350" y="1284"/>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0" name="Line 479"/>
                <p:cNvSpPr>
                  <a:spLocks noChangeShapeType="1"/>
                </p:cNvSpPr>
                <p:nvPr/>
              </p:nvSpPr>
              <p:spPr bwMode="auto">
                <a:xfrm flipV="1">
                  <a:off x="1248" y="1304"/>
                  <a:ext cx="262" cy="1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1" name="Line 480"/>
                <p:cNvSpPr>
                  <a:spLocks noChangeShapeType="1"/>
                </p:cNvSpPr>
                <p:nvPr/>
              </p:nvSpPr>
              <p:spPr bwMode="auto">
                <a:xfrm flipV="1">
                  <a:off x="1254" y="1324"/>
                  <a:ext cx="268"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2" name="Line 481"/>
                <p:cNvSpPr>
                  <a:spLocks noChangeShapeType="1"/>
                </p:cNvSpPr>
                <p:nvPr/>
              </p:nvSpPr>
              <p:spPr bwMode="auto">
                <a:xfrm flipV="1">
                  <a:off x="1268" y="1344"/>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3" name="Line 482"/>
                <p:cNvSpPr>
                  <a:spLocks noChangeShapeType="1"/>
                </p:cNvSpPr>
                <p:nvPr/>
              </p:nvSpPr>
              <p:spPr bwMode="auto">
                <a:xfrm flipV="1">
                  <a:off x="1292" y="1370"/>
                  <a:ext cx="242"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4" name="Line 483"/>
                <p:cNvSpPr>
                  <a:spLocks noChangeShapeType="1"/>
                </p:cNvSpPr>
                <p:nvPr/>
              </p:nvSpPr>
              <p:spPr bwMode="auto">
                <a:xfrm flipV="1">
                  <a:off x="1326" y="1388"/>
                  <a:ext cx="216"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5" name="Line 484"/>
                <p:cNvSpPr>
                  <a:spLocks noChangeShapeType="1"/>
                </p:cNvSpPr>
                <p:nvPr/>
              </p:nvSpPr>
              <p:spPr bwMode="auto">
                <a:xfrm flipV="1">
                  <a:off x="1388" y="1408"/>
                  <a:ext cx="160"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6" name="Line 485"/>
                <p:cNvSpPr>
                  <a:spLocks noChangeShapeType="1"/>
                </p:cNvSpPr>
                <p:nvPr/>
              </p:nvSpPr>
              <p:spPr bwMode="auto">
                <a:xfrm flipV="1">
                  <a:off x="1446" y="1434"/>
                  <a:ext cx="10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7" name="Line 486"/>
                <p:cNvSpPr>
                  <a:spLocks noChangeShapeType="1"/>
                </p:cNvSpPr>
                <p:nvPr/>
              </p:nvSpPr>
              <p:spPr bwMode="auto">
                <a:xfrm flipV="1">
                  <a:off x="1486" y="1462"/>
                  <a:ext cx="62"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8" name="Line 487"/>
                <p:cNvSpPr>
                  <a:spLocks noChangeShapeType="1"/>
                </p:cNvSpPr>
                <p:nvPr/>
              </p:nvSpPr>
              <p:spPr bwMode="auto">
                <a:xfrm flipV="1">
                  <a:off x="1522" y="14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79" name="Freeform 488"/>
                <p:cNvSpPr>
                  <a:spLocks/>
                </p:cNvSpPr>
                <p:nvPr/>
              </p:nvSpPr>
              <p:spPr bwMode="auto">
                <a:xfrm>
                  <a:off x="1222" y="1076"/>
                  <a:ext cx="326" cy="444"/>
                </a:xfrm>
                <a:custGeom>
                  <a:avLst/>
                  <a:gdLst>
                    <a:gd name="T0" fmla="*/ 32 w 326"/>
                    <a:gd name="T1" fmla="*/ 380 h 444"/>
                    <a:gd name="T2" fmla="*/ 18 w 326"/>
                    <a:gd name="T3" fmla="*/ 346 h 444"/>
                    <a:gd name="T4" fmla="*/ 12 w 326"/>
                    <a:gd name="T5" fmla="*/ 332 h 444"/>
                    <a:gd name="T6" fmla="*/ 0 w 326"/>
                    <a:gd name="T7" fmla="*/ 320 h 444"/>
                    <a:gd name="T8" fmla="*/ 12 w 326"/>
                    <a:gd name="T9" fmla="*/ 306 h 444"/>
                    <a:gd name="T10" fmla="*/ 32 w 326"/>
                    <a:gd name="T11" fmla="*/ 326 h 444"/>
                    <a:gd name="T12" fmla="*/ 50 w 326"/>
                    <a:gd name="T13" fmla="*/ 332 h 444"/>
                    <a:gd name="T14" fmla="*/ 90 w 326"/>
                    <a:gd name="T15" fmla="*/ 314 h 444"/>
                    <a:gd name="T16" fmla="*/ 108 w 326"/>
                    <a:gd name="T17" fmla="*/ 314 h 444"/>
                    <a:gd name="T18" fmla="*/ 128 w 326"/>
                    <a:gd name="T19" fmla="*/ 306 h 444"/>
                    <a:gd name="T20" fmla="*/ 116 w 326"/>
                    <a:gd name="T21" fmla="*/ 274 h 444"/>
                    <a:gd name="T22" fmla="*/ 108 w 326"/>
                    <a:gd name="T23" fmla="*/ 262 h 444"/>
                    <a:gd name="T24" fmla="*/ 102 w 326"/>
                    <a:gd name="T25" fmla="*/ 240 h 444"/>
                    <a:gd name="T26" fmla="*/ 102 w 326"/>
                    <a:gd name="T27" fmla="*/ 222 h 444"/>
                    <a:gd name="T28" fmla="*/ 116 w 326"/>
                    <a:gd name="T29" fmla="*/ 202 h 444"/>
                    <a:gd name="T30" fmla="*/ 116 w 326"/>
                    <a:gd name="T31" fmla="*/ 182 h 444"/>
                    <a:gd name="T32" fmla="*/ 108 w 326"/>
                    <a:gd name="T33" fmla="*/ 156 h 444"/>
                    <a:gd name="T34" fmla="*/ 90 w 326"/>
                    <a:gd name="T35" fmla="*/ 142 h 444"/>
                    <a:gd name="T36" fmla="*/ 70 w 326"/>
                    <a:gd name="T37" fmla="*/ 136 h 444"/>
                    <a:gd name="T38" fmla="*/ 76 w 326"/>
                    <a:gd name="T39" fmla="*/ 110 h 444"/>
                    <a:gd name="T40" fmla="*/ 76 w 326"/>
                    <a:gd name="T41" fmla="*/ 98 h 444"/>
                    <a:gd name="T42" fmla="*/ 64 w 326"/>
                    <a:gd name="T43" fmla="*/ 84 h 444"/>
                    <a:gd name="T44" fmla="*/ 90 w 326"/>
                    <a:gd name="T45" fmla="*/ 52 h 444"/>
                    <a:gd name="T46" fmla="*/ 122 w 326"/>
                    <a:gd name="T47" fmla="*/ 52 h 444"/>
                    <a:gd name="T48" fmla="*/ 152 w 326"/>
                    <a:gd name="T49" fmla="*/ 32 h 444"/>
                    <a:gd name="T50" fmla="*/ 186 w 326"/>
                    <a:gd name="T51" fmla="*/ 0 h 444"/>
                    <a:gd name="T52" fmla="*/ 230 w 326"/>
                    <a:gd name="T53" fmla="*/ 18 h 444"/>
                    <a:gd name="T54" fmla="*/ 256 w 326"/>
                    <a:gd name="T55" fmla="*/ 46 h 444"/>
                    <a:gd name="T56" fmla="*/ 268 w 326"/>
                    <a:gd name="T57" fmla="*/ 58 h 444"/>
                    <a:gd name="T58" fmla="*/ 262 w 326"/>
                    <a:gd name="T59" fmla="*/ 84 h 444"/>
                    <a:gd name="T60" fmla="*/ 282 w 326"/>
                    <a:gd name="T61" fmla="*/ 130 h 444"/>
                    <a:gd name="T62" fmla="*/ 276 w 326"/>
                    <a:gd name="T63" fmla="*/ 170 h 444"/>
                    <a:gd name="T64" fmla="*/ 282 w 326"/>
                    <a:gd name="T65" fmla="*/ 208 h 444"/>
                    <a:gd name="T66" fmla="*/ 288 w 326"/>
                    <a:gd name="T67" fmla="*/ 228 h 444"/>
                    <a:gd name="T68" fmla="*/ 300 w 326"/>
                    <a:gd name="T69" fmla="*/ 262 h 444"/>
                    <a:gd name="T70" fmla="*/ 314 w 326"/>
                    <a:gd name="T71" fmla="*/ 288 h 444"/>
                    <a:gd name="T72" fmla="*/ 326 w 326"/>
                    <a:gd name="T73" fmla="*/ 326 h 444"/>
                    <a:gd name="T74" fmla="*/ 326 w 326"/>
                    <a:gd name="T75" fmla="*/ 346 h 444"/>
                    <a:gd name="T76" fmla="*/ 326 w 326"/>
                    <a:gd name="T77" fmla="*/ 372 h 444"/>
                    <a:gd name="T78" fmla="*/ 320 w 326"/>
                    <a:gd name="T79" fmla="*/ 406 h 444"/>
                    <a:gd name="T80" fmla="*/ 314 w 326"/>
                    <a:gd name="T81" fmla="*/ 424 h 444"/>
                    <a:gd name="T82" fmla="*/ 236 w 326"/>
                    <a:gd name="T83" fmla="*/ 418 h 444"/>
                    <a:gd name="T84" fmla="*/ 198 w 326"/>
                    <a:gd name="T85" fmla="*/ 418 h 444"/>
                    <a:gd name="T86" fmla="*/ 134 w 326"/>
                    <a:gd name="T87" fmla="*/ 438 h 444"/>
                    <a:gd name="T88" fmla="*/ 58 w 326"/>
                    <a:gd name="T89" fmla="*/ 432 h 444"/>
                    <a:gd name="T90" fmla="*/ 24 w 326"/>
                    <a:gd name="T91" fmla="*/ 392 h 4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
                    <a:gd name="T139" fmla="*/ 0 h 444"/>
                    <a:gd name="T140" fmla="*/ 326 w 326"/>
                    <a:gd name="T141" fmla="*/ 444 h 4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 h="444">
                      <a:moveTo>
                        <a:pt x="18" y="380"/>
                      </a:moveTo>
                      <a:lnTo>
                        <a:pt x="24" y="386"/>
                      </a:lnTo>
                      <a:lnTo>
                        <a:pt x="32" y="380"/>
                      </a:lnTo>
                      <a:lnTo>
                        <a:pt x="32" y="372"/>
                      </a:lnTo>
                      <a:lnTo>
                        <a:pt x="24" y="352"/>
                      </a:lnTo>
                      <a:lnTo>
                        <a:pt x="18" y="346"/>
                      </a:lnTo>
                      <a:lnTo>
                        <a:pt x="12" y="346"/>
                      </a:lnTo>
                      <a:lnTo>
                        <a:pt x="12" y="340"/>
                      </a:lnTo>
                      <a:lnTo>
                        <a:pt x="12" y="332"/>
                      </a:lnTo>
                      <a:lnTo>
                        <a:pt x="6" y="332"/>
                      </a:lnTo>
                      <a:lnTo>
                        <a:pt x="0" y="326"/>
                      </a:lnTo>
                      <a:lnTo>
                        <a:pt x="0" y="320"/>
                      </a:lnTo>
                      <a:lnTo>
                        <a:pt x="6" y="320"/>
                      </a:lnTo>
                      <a:lnTo>
                        <a:pt x="6" y="314"/>
                      </a:lnTo>
                      <a:lnTo>
                        <a:pt x="12" y="306"/>
                      </a:lnTo>
                      <a:lnTo>
                        <a:pt x="18" y="314"/>
                      </a:lnTo>
                      <a:lnTo>
                        <a:pt x="24" y="320"/>
                      </a:lnTo>
                      <a:lnTo>
                        <a:pt x="32" y="326"/>
                      </a:lnTo>
                      <a:lnTo>
                        <a:pt x="38" y="332"/>
                      </a:lnTo>
                      <a:lnTo>
                        <a:pt x="44" y="332"/>
                      </a:lnTo>
                      <a:lnTo>
                        <a:pt x="50" y="332"/>
                      </a:lnTo>
                      <a:lnTo>
                        <a:pt x="64" y="326"/>
                      </a:lnTo>
                      <a:lnTo>
                        <a:pt x="82" y="314"/>
                      </a:lnTo>
                      <a:lnTo>
                        <a:pt x="90" y="314"/>
                      </a:lnTo>
                      <a:lnTo>
                        <a:pt x="96" y="314"/>
                      </a:lnTo>
                      <a:lnTo>
                        <a:pt x="102" y="314"/>
                      </a:lnTo>
                      <a:lnTo>
                        <a:pt x="108" y="314"/>
                      </a:lnTo>
                      <a:lnTo>
                        <a:pt x="116" y="314"/>
                      </a:lnTo>
                      <a:lnTo>
                        <a:pt x="122" y="314"/>
                      </a:lnTo>
                      <a:lnTo>
                        <a:pt x="128" y="306"/>
                      </a:lnTo>
                      <a:lnTo>
                        <a:pt x="134" y="294"/>
                      </a:lnTo>
                      <a:lnTo>
                        <a:pt x="128" y="288"/>
                      </a:lnTo>
                      <a:lnTo>
                        <a:pt x="116" y="274"/>
                      </a:lnTo>
                      <a:lnTo>
                        <a:pt x="116" y="268"/>
                      </a:lnTo>
                      <a:lnTo>
                        <a:pt x="108" y="268"/>
                      </a:lnTo>
                      <a:lnTo>
                        <a:pt x="108" y="262"/>
                      </a:lnTo>
                      <a:lnTo>
                        <a:pt x="108" y="254"/>
                      </a:lnTo>
                      <a:lnTo>
                        <a:pt x="108" y="240"/>
                      </a:lnTo>
                      <a:lnTo>
                        <a:pt x="102" y="240"/>
                      </a:lnTo>
                      <a:lnTo>
                        <a:pt x="102" y="234"/>
                      </a:lnTo>
                      <a:lnTo>
                        <a:pt x="102" y="228"/>
                      </a:lnTo>
                      <a:lnTo>
                        <a:pt x="102" y="222"/>
                      </a:lnTo>
                      <a:lnTo>
                        <a:pt x="108" y="222"/>
                      </a:lnTo>
                      <a:lnTo>
                        <a:pt x="116" y="208"/>
                      </a:lnTo>
                      <a:lnTo>
                        <a:pt x="116" y="202"/>
                      </a:lnTo>
                      <a:lnTo>
                        <a:pt x="108" y="196"/>
                      </a:lnTo>
                      <a:lnTo>
                        <a:pt x="116" y="190"/>
                      </a:lnTo>
                      <a:lnTo>
                        <a:pt x="116" y="182"/>
                      </a:lnTo>
                      <a:lnTo>
                        <a:pt x="116" y="170"/>
                      </a:lnTo>
                      <a:lnTo>
                        <a:pt x="108" y="170"/>
                      </a:lnTo>
                      <a:lnTo>
                        <a:pt x="108" y="156"/>
                      </a:lnTo>
                      <a:lnTo>
                        <a:pt x="102" y="150"/>
                      </a:lnTo>
                      <a:lnTo>
                        <a:pt x="96" y="142"/>
                      </a:lnTo>
                      <a:lnTo>
                        <a:pt x="90" y="142"/>
                      </a:lnTo>
                      <a:lnTo>
                        <a:pt x="82" y="136"/>
                      </a:lnTo>
                      <a:lnTo>
                        <a:pt x="76" y="136"/>
                      </a:lnTo>
                      <a:lnTo>
                        <a:pt x="70" y="136"/>
                      </a:lnTo>
                      <a:lnTo>
                        <a:pt x="70" y="130"/>
                      </a:lnTo>
                      <a:lnTo>
                        <a:pt x="70" y="124"/>
                      </a:lnTo>
                      <a:lnTo>
                        <a:pt x="76" y="110"/>
                      </a:lnTo>
                      <a:lnTo>
                        <a:pt x="82" y="104"/>
                      </a:lnTo>
                      <a:lnTo>
                        <a:pt x="82" y="98"/>
                      </a:lnTo>
                      <a:lnTo>
                        <a:pt x="76" y="98"/>
                      </a:lnTo>
                      <a:lnTo>
                        <a:pt x="64" y="98"/>
                      </a:lnTo>
                      <a:lnTo>
                        <a:pt x="64" y="90"/>
                      </a:lnTo>
                      <a:lnTo>
                        <a:pt x="64" y="84"/>
                      </a:lnTo>
                      <a:lnTo>
                        <a:pt x="64" y="78"/>
                      </a:lnTo>
                      <a:lnTo>
                        <a:pt x="70" y="72"/>
                      </a:lnTo>
                      <a:lnTo>
                        <a:pt x="90" y="52"/>
                      </a:lnTo>
                      <a:lnTo>
                        <a:pt x="96" y="52"/>
                      </a:lnTo>
                      <a:lnTo>
                        <a:pt x="102" y="52"/>
                      </a:lnTo>
                      <a:lnTo>
                        <a:pt x="122" y="52"/>
                      </a:lnTo>
                      <a:lnTo>
                        <a:pt x="128" y="46"/>
                      </a:lnTo>
                      <a:lnTo>
                        <a:pt x="134" y="38"/>
                      </a:lnTo>
                      <a:lnTo>
                        <a:pt x="152" y="32"/>
                      </a:lnTo>
                      <a:lnTo>
                        <a:pt x="166" y="18"/>
                      </a:lnTo>
                      <a:lnTo>
                        <a:pt x="178" y="0"/>
                      </a:lnTo>
                      <a:lnTo>
                        <a:pt x="186" y="0"/>
                      </a:lnTo>
                      <a:lnTo>
                        <a:pt x="198" y="0"/>
                      </a:lnTo>
                      <a:lnTo>
                        <a:pt x="224" y="12"/>
                      </a:lnTo>
                      <a:lnTo>
                        <a:pt x="230" y="18"/>
                      </a:lnTo>
                      <a:lnTo>
                        <a:pt x="230" y="24"/>
                      </a:lnTo>
                      <a:lnTo>
                        <a:pt x="236" y="32"/>
                      </a:lnTo>
                      <a:lnTo>
                        <a:pt x="256" y="46"/>
                      </a:lnTo>
                      <a:lnTo>
                        <a:pt x="256" y="52"/>
                      </a:lnTo>
                      <a:lnTo>
                        <a:pt x="262" y="52"/>
                      </a:lnTo>
                      <a:lnTo>
                        <a:pt x="268" y="58"/>
                      </a:lnTo>
                      <a:lnTo>
                        <a:pt x="268" y="64"/>
                      </a:lnTo>
                      <a:lnTo>
                        <a:pt x="262" y="78"/>
                      </a:lnTo>
                      <a:lnTo>
                        <a:pt x="262" y="84"/>
                      </a:lnTo>
                      <a:lnTo>
                        <a:pt x="268" y="90"/>
                      </a:lnTo>
                      <a:lnTo>
                        <a:pt x="276" y="98"/>
                      </a:lnTo>
                      <a:lnTo>
                        <a:pt x="282" y="130"/>
                      </a:lnTo>
                      <a:lnTo>
                        <a:pt x="276" y="150"/>
                      </a:lnTo>
                      <a:lnTo>
                        <a:pt x="276" y="156"/>
                      </a:lnTo>
                      <a:lnTo>
                        <a:pt x="276" y="170"/>
                      </a:lnTo>
                      <a:lnTo>
                        <a:pt x="276" y="182"/>
                      </a:lnTo>
                      <a:lnTo>
                        <a:pt x="276" y="196"/>
                      </a:lnTo>
                      <a:lnTo>
                        <a:pt x="282" y="208"/>
                      </a:lnTo>
                      <a:lnTo>
                        <a:pt x="288" y="216"/>
                      </a:lnTo>
                      <a:lnTo>
                        <a:pt x="288" y="222"/>
                      </a:lnTo>
                      <a:lnTo>
                        <a:pt x="288" y="228"/>
                      </a:lnTo>
                      <a:lnTo>
                        <a:pt x="294" y="234"/>
                      </a:lnTo>
                      <a:lnTo>
                        <a:pt x="294" y="248"/>
                      </a:lnTo>
                      <a:lnTo>
                        <a:pt x="300" y="262"/>
                      </a:lnTo>
                      <a:lnTo>
                        <a:pt x="306" y="268"/>
                      </a:lnTo>
                      <a:lnTo>
                        <a:pt x="306" y="280"/>
                      </a:lnTo>
                      <a:lnTo>
                        <a:pt x="314" y="288"/>
                      </a:lnTo>
                      <a:lnTo>
                        <a:pt x="320" y="306"/>
                      </a:lnTo>
                      <a:lnTo>
                        <a:pt x="320" y="320"/>
                      </a:lnTo>
                      <a:lnTo>
                        <a:pt x="326" y="326"/>
                      </a:lnTo>
                      <a:lnTo>
                        <a:pt x="326" y="332"/>
                      </a:lnTo>
                      <a:lnTo>
                        <a:pt x="326" y="340"/>
                      </a:lnTo>
                      <a:lnTo>
                        <a:pt x="326" y="346"/>
                      </a:lnTo>
                      <a:lnTo>
                        <a:pt x="326" y="358"/>
                      </a:lnTo>
                      <a:lnTo>
                        <a:pt x="326" y="366"/>
                      </a:lnTo>
                      <a:lnTo>
                        <a:pt x="326" y="372"/>
                      </a:lnTo>
                      <a:lnTo>
                        <a:pt x="326" y="380"/>
                      </a:lnTo>
                      <a:lnTo>
                        <a:pt x="326" y="392"/>
                      </a:lnTo>
                      <a:lnTo>
                        <a:pt x="320" y="406"/>
                      </a:lnTo>
                      <a:lnTo>
                        <a:pt x="314" y="412"/>
                      </a:lnTo>
                      <a:lnTo>
                        <a:pt x="314" y="418"/>
                      </a:lnTo>
                      <a:lnTo>
                        <a:pt x="314" y="424"/>
                      </a:lnTo>
                      <a:lnTo>
                        <a:pt x="294" y="424"/>
                      </a:lnTo>
                      <a:lnTo>
                        <a:pt x="262" y="424"/>
                      </a:lnTo>
                      <a:lnTo>
                        <a:pt x="236" y="418"/>
                      </a:lnTo>
                      <a:lnTo>
                        <a:pt x="218" y="418"/>
                      </a:lnTo>
                      <a:lnTo>
                        <a:pt x="204" y="418"/>
                      </a:lnTo>
                      <a:lnTo>
                        <a:pt x="198" y="418"/>
                      </a:lnTo>
                      <a:lnTo>
                        <a:pt x="186" y="424"/>
                      </a:lnTo>
                      <a:lnTo>
                        <a:pt x="152" y="432"/>
                      </a:lnTo>
                      <a:lnTo>
                        <a:pt x="134" y="438"/>
                      </a:lnTo>
                      <a:lnTo>
                        <a:pt x="96" y="444"/>
                      </a:lnTo>
                      <a:lnTo>
                        <a:pt x="76" y="438"/>
                      </a:lnTo>
                      <a:lnTo>
                        <a:pt x="58" y="432"/>
                      </a:lnTo>
                      <a:lnTo>
                        <a:pt x="44" y="418"/>
                      </a:lnTo>
                      <a:lnTo>
                        <a:pt x="32" y="406"/>
                      </a:lnTo>
                      <a:lnTo>
                        <a:pt x="24" y="392"/>
                      </a:lnTo>
                      <a:lnTo>
                        <a:pt x="18" y="3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0" name="Line 489"/>
                <p:cNvSpPr>
                  <a:spLocks noChangeShapeType="1"/>
                </p:cNvSpPr>
                <p:nvPr/>
              </p:nvSpPr>
              <p:spPr bwMode="auto">
                <a:xfrm flipV="1">
                  <a:off x="1620" y="814"/>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1" name="Line 490"/>
                <p:cNvSpPr>
                  <a:spLocks noChangeShapeType="1"/>
                </p:cNvSpPr>
                <p:nvPr/>
              </p:nvSpPr>
              <p:spPr bwMode="auto">
                <a:xfrm flipV="1">
                  <a:off x="1606" y="82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2" name="Line 491"/>
                <p:cNvSpPr>
                  <a:spLocks noChangeShapeType="1"/>
                </p:cNvSpPr>
                <p:nvPr/>
              </p:nvSpPr>
              <p:spPr bwMode="auto">
                <a:xfrm flipV="1">
                  <a:off x="1574" y="906"/>
                  <a:ext cx="2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3" name="Line 492"/>
                <p:cNvSpPr>
                  <a:spLocks noChangeShapeType="1"/>
                </p:cNvSpPr>
                <p:nvPr/>
              </p:nvSpPr>
              <p:spPr bwMode="auto">
                <a:xfrm flipV="1">
                  <a:off x="1606" y="840"/>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4" name="Line 493"/>
                <p:cNvSpPr>
                  <a:spLocks noChangeShapeType="1"/>
                </p:cNvSpPr>
                <p:nvPr/>
              </p:nvSpPr>
              <p:spPr bwMode="auto">
                <a:xfrm flipV="1">
                  <a:off x="1580" y="912"/>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5" name="Line 494"/>
                <p:cNvSpPr>
                  <a:spLocks noChangeShapeType="1"/>
                </p:cNvSpPr>
                <p:nvPr/>
              </p:nvSpPr>
              <p:spPr bwMode="auto">
                <a:xfrm flipV="1">
                  <a:off x="1638" y="852"/>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6" name="Line 495"/>
                <p:cNvSpPr>
                  <a:spLocks noChangeShapeType="1"/>
                </p:cNvSpPr>
                <p:nvPr/>
              </p:nvSpPr>
              <p:spPr bwMode="auto">
                <a:xfrm flipV="1">
                  <a:off x="1652" y="866"/>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7" name="Line 496"/>
                <p:cNvSpPr>
                  <a:spLocks noChangeShapeType="1"/>
                </p:cNvSpPr>
                <p:nvPr/>
              </p:nvSpPr>
              <p:spPr bwMode="auto">
                <a:xfrm flipV="1">
                  <a:off x="1670" y="878"/>
                  <a:ext cx="90"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8" name="Line 497"/>
                <p:cNvSpPr>
                  <a:spLocks noChangeShapeType="1"/>
                </p:cNvSpPr>
                <p:nvPr/>
              </p:nvSpPr>
              <p:spPr bwMode="auto">
                <a:xfrm flipV="1">
                  <a:off x="1696" y="898"/>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89" name="Line 498"/>
                <p:cNvSpPr>
                  <a:spLocks noChangeShapeType="1"/>
                </p:cNvSpPr>
                <p:nvPr/>
              </p:nvSpPr>
              <p:spPr bwMode="auto">
                <a:xfrm flipV="1">
                  <a:off x="1702" y="91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0" name="Line 499"/>
                <p:cNvSpPr>
                  <a:spLocks noChangeShapeType="1"/>
                </p:cNvSpPr>
                <p:nvPr/>
              </p:nvSpPr>
              <p:spPr bwMode="auto">
                <a:xfrm flipV="1">
                  <a:off x="1708" y="932"/>
                  <a:ext cx="9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1" name="Line 500"/>
                <p:cNvSpPr>
                  <a:spLocks noChangeShapeType="1"/>
                </p:cNvSpPr>
                <p:nvPr/>
              </p:nvSpPr>
              <p:spPr bwMode="auto">
                <a:xfrm flipV="1">
                  <a:off x="1696" y="950"/>
                  <a:ext cx="114" cy="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2" name="Line 501"/>
                <p:cNvSpPr>
                  <a:spLocks noChangeShapeType="1"/>
                </p:cNvSpPr>
                <p:nvPr/>
              </p:nvSpPr>
              <p:spPr bwMode="auto">
                <a:xfrm flipV="1">
                  <a:off x="1690" y="97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3" name="Line 502"/>
                <p:cNvSpPr>
                  <a:spLocks noChangeShapeType="1"/>
                </p:cNvSpPr>
                <p:nvPr/>
              </p:nvSpPr>
              <p:spPr bwMode="auto">
                <a:xfrm flipV="1">
                  <a:off x="1664" y="984"/>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4" name="Line 503"/>
                <p:cNvSpPr>
                  <a:spLocks noChangeShapeType="1"/>
                </p:cNvSpPr>
                <p:nvPr/>
              </p:nvSpPr>
              <p:spPr bwMode="auto">
                <a:xfrm flipV="1">
                  <a:off x="1670" y="996"/>
                  <a:ext cx="19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5" name="Line 504"/>
                <p:cNvSpPr>
                  <a:spLocks noChangeShapeType="1"/>
                </p:cNvSpPr>
                <p:nvPr/>
              </p:nvSpPr>
              <p:spPr bwMode="auto">
                <a:xfrm flipV="1">
                  <a:off x="1088" y="1462"/>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6" name="Line 505"/>
                <p:cNvSpPr>
                  <a:spLocks noChangeShapeType="1"/>
                </p:cNvSpPr>
                <p:nvPr/>
              </p:nvSpPr>
              <p:spPr bwMode="auto">
                <a:xfrm flipV="1">
                  <a:off x="1126" y="1454"/>
                  <a:ext cx="6"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7" name="Line 506"/>
                <p:cNvSpPr>
                  <a:spLocks noChangeShapeType="1"/>
                </p:cNvSpPr>
                <p:nvPr/>
              </p:nvSpPr>
              <p:spPr bwMode="auto">
                <a:xfrm flipV="1">
                  <a:off x="1676" y="1010"/>
                  <a:ext cx="204"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8" name="Line 507"/>
                <p:cNvSpPr>
                  <a:spLocks noChangeShapeType="1"/>
                </p:cNvSpPr>
                <p:nvPr/>
              </p:nvSpPr>
              <p:spPr bwMode="auto">
                <a:xfrm flipV="1">
                  <a:off x="1038" y="1514"/>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99" name="Line 508"/>
                <p:cNvSpPr>
                  <a:spLocks noChangeShapeType="1"/>
                </p:cNvSpPr>
                <p:nvPr/>
              </p:nvSpPr>
              <p:spPr bwMode="auto">
                <a:xfrm flipV="1">
                  <a:off x="1070" y="1462"/>
                  <a:ext cx="88"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0" name="Line 509"/>
                <p:cNvSpPr>
                  <a:spLocks noChangeShapeType="1"/>
                </p:cNvSpPr>
                <p:nvPr/>
              </p:nvSpPr>
              <p:spPr bwMode="auto">
                <a:xfrm flipV="1">
                  <a:off x="1498" y="1252"/>
                  <a:ext cx="1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1" name="Line 510"/>
                <p:cNvSpPr>
                  <a:spLocks noChangeShapeType="1"/>
                </p:cNvSpPr>
                <p:nvPr/>
              </p:nvSpPr>
              <p:spPr bwMode="auto">
                <a:xfrm flipV="1">
                  <a:off x="1696" y="1022"/>
                  <a:ext cx="204"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2" name="Line 511"/>
                <p:cNvSpPr>
                  <a:spLocks noChangeShapeType="1"/>
                </p:cNvSpPr>
                <p:nvPr/>
              </p:nvSpPr>
              <p:spPr bwMode="auto">
                <a:xfrm flipV="1">
                  <a:off x="1056" y="1448"/>
                  <a:ext cx="164"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3" name="Line 512"/>
                <p:cNvSpPr>
                  <a:spLocks noChangeShapeType="1"/>
                </p:cNvSpPr>
                <p:nvPr/>
              </p:nvSpPr>
              <p:spPr bwMode="auto">
                <a:xfrm flipV="1">
                  <a:off x="1504" y="1272"/>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4" name="Line 513"/>
                <p:cNvSpPr>
                  <a:spLocks noChangeShapeType="1"/>
                </p:cNvSpPr>
                <p:nvPr/>
              </p:nvSpPr>
              <p:spPr bwMode="auto">
                <a:xfrm flipV="1">
                  <a:off x="1728" y="1036"/>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5" name="Line 514"/>
                <p:cNvSpPr>
                  <a:spLocks noChangeShapeType="1"/>
                </p:cNvSpPr>
                <p:nvPr/>
              </p:nvSpPr>
              <p:spPr bwMode="auto">
                <a:xfrm flipV="1">
                  <a:off x="1088" y="1462"/>
                  <a:ext cx="158"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6" name="Line 515"/>
                <p:cNvSpPr>
                  <a:spLocks noChangeShapeType="1"/>
                </p:cNvSpPr>
                <p:nvPr/>
              </p:nvSpPr>
              <p:spPr bwMode="auto">
                <a:xfrm flipV="1">
                  <a:off x="1510" y="1284"/>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7" name="Line 516"/>
                <p:cNvSpPr>
                  <a:spLocks noChangeShapeType="1"/>
                </p:cNvSpPr>
                <p:nvPr/>
              </p:nvSpPr>
              <p:spPr bwMode="auto">
                <a:xfrm flipV="1">
                  <a:off x="1734" y="1048"/>
                  <a:ext cx="210"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8" name="Line 517"/>
                <p:cNvSpPr>
                  <a:spLocks noChangeShapeType="1"/>
                </p:cNvSpPr>
                <p:nvPr/>
              </p:nvSpPr>
              <p:spPr bwMode="auto">
                <a:xfrm flipV="1">
                  <a:off x="1114" y="1480"/>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09" name="Line 518"/>
                <p:cNvSpPr>
                  <a:spLocks noChangeShapeType="1"/>
                </p:cNvSpPr>
                <p:nvPr/>
              </p:nvSpPr>
              <p:spPr bwMode="auto">
                <a:xfrm flipV="1">
                  <a:off x="1522" y="1298"/>
                  <a:ext cx="44"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0" name="Line 519"/>
                <p:cNvSpPr>
                  <a:spLocks noChangeShapeType="1"/>
                </p:cNvSpPr>
                <p:nvPr/>
              </p:nvSpPr>
              <p:spPr bwMode="auto">
                <a:xfrm flipV="1">
                  <a:off x="1670" y="1062"/>
                  <a:ext cx="300" cy="1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1" name="Line 520"/>
                <p:cNvSpPr>
                  <a:spLocks noChangeShapeType="1"/>
                </p:cNvSpPr>
                <p:nvPr/>
              </p:nvSpPr>
              <p:spPr bwMode="auto">
                <a:xfrm flipV="1">
                  <a:off x="1108" y="1500"/>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2" name="Line 521"/>
                <p:cNvSpPr>
                  <a:spLocks noChangeShapeType="1"/>
                </p:cNvSpPr>
                <p:nvPr/>
              </p:nvSpPr>
              <p:spPr bwMode="auto">
                <a:xfrm flipV="1">
                  <a:off x="1530" y="1310"/>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3" name="Line 522"/>
                <p:cNvSpPr>
                  <a:spLocks noChangeShapeType="1"/>
                </p:cNvSpPr>
                <p:nvPr/>
              </p:nvSpPr>
              <p:spPr bwMode="auto">
                <a:xfrm flipV="1">
                  <a:off x="1652" y="1062"/>
                  <a:ext cx="356"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4" name="Line 523"/>
                <p:cNvSpPr>
                  <a:spLocks noChangeShapeType="1"/>
                </p:cNvSpPr>
                <p:nvPr/>
              </p:nvSpPr>
              <p:spPr bwMode="auto">
                <a:xfrm flipV="1">
                  <a:off x="1132" y="1514"/>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5" name="Line 524"/>
                <p:cNvSpPr>
                  <a:spLocks noChangeShapeType="1"/>
                </p:cNvSpPr>
                <p:nvPr/>
              </p:nvSpPr>
              <p:spPr bwMode="auto">
                <a:xfrm flipV="1">
                  <a:off x="1536" y="1068"/>
                  <a:ext cx="504" cy="3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6" name="Line 525"/>
                <p:cNvSpPr>
                  <a:spLocks noChangeShapeType="1"/>
                </p:cNvSpPr>
                <p:nvPr/>
              </p:nvSpPr>
              <p:spPr bwMode="auto">
                <a:xfrm flipV="1">
                  <a:off x="1146" y="1514"/>
                  <a:ext cx="178" cy="1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7" name="Line 526"/>
                <p:cNvSpPr>
                  <a:spLocks noChangeShapeType="1"/>
                </p:cNvSpPr>
                <p:nvPr/>
              </p:nvSpPr>
              <p:spPr bwMode="auto">
                <a:xfrm flipV="1">
                  <a:off x="1542" y="1074"/>
                  <a:ext cx="538"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8" name="Line 527"/>
                <p:cNvSpPr>
                  <a:spLocks noChangeShapeType="1"/>
                </p:cNvSpPr>
                <p:nvPr/>
              </p:nvSpPr>
              <p:spPr bwMode="auto">
                <a:xfrm flipV="1">
                  <a:off x="1172" y="1506"/>
                  <a:ext cx="216"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19" name="Line 528"/>
                <p:cNvSpPr>
                  <a:spLocks noChangeShapeType="1"/>
                </p:cNvSpPr>
                <p:nvPr/>
              </p:nvSpPr>
              <p:spPr bwMode="auto">
                <a:xfrm flipV="1">
                  <a:off x="1548" y="1074"/>
                  <a:ext cx="562"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0" name="Line 529"/>
                <p:cNvSpPr>
                  <a:spLocks noChangeShapeType="1"/>
                </p:cNvSpPr>
                <p:nvPr/>
              </p:nvSpPr>
              <p:spPr bwMode="auto">
                <a:xfrm flipV="1">
                  <a:off x="1164" y="1494"/>
                  <a:ext cx="282"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1" name="Line 530"/>
                <p:cNvSpPr>
                  <a:spLocks noChangeShapeType="1"/>
                </p:cNvSpPr>
                <p:nvPr/>
              </p:nvSpPr>
              <p:spPr bwMode="auto">
                <a:xfrm flipV="1">
                  <a:off x="1548" y="1088"/>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2" name="Line 531"/>
                <p:cNvSpPr>
                  <a:spLocks noChangeShapeType="1"/>
                </p:cNvSpPr>
                <p:nvPr/>
              </p:nvSpPr>
              <p:spPr bwMode="auto">
                <a:xfrm flipV="1">
                  <a:off x="1198" y="1664"/>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3" name="Line 532"/>
                <p:cNvSpPr>
                  <a:spLocks noChangeShapeType="1"/>
                </p:cNvSpPr>
                <p:nvPr/>
              </p:nvSpPr>
              <p:spPr bwMode="auto">
                <a:xfrm flipV="1">
                  <a:off x="1216" y="164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4" name="Line 533"/>
                <p:cNvSpPr>
                  <a:spLocks noChangeShapeType="1"/>
                </p:cNvSpPr>
                <p:nvPr/>
              </p:nvSpPr>
              <p:spPr bwMode="auto">
                <a:xfrm flipV="1">
                  <a:off x="1260" y="150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5" name="Line 534"/>
                <p:cNvSpPr>
                  <a:spLocks noChangeShapeType="1"/>
                </p:cNvSpPr>
                <p:nvPr/>
              </p:nvSpPr>
              <p:spPr bwMode="auto">
                <a:xfrm flipV="1">
                  <a:off x="1548" y="1100"/>
                  <a:ext cx="614" cy="3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6" name="Line 535"/>
                <p:cNvSpPr>
                  <a:spLocks noChangeShapeType="1"/>
                </p:cNvSpPr>
                <p:nvPr/>
              </p:nvSpPr>
              <p:spPr bwMode="auto">
                <a:xfrm flipV="1">
                  <a:off x="1268" y="1500"/>
                  <a:ext cx="254" cy="15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7" name="Line 536"/>
                <p:cNvSpPr>
                  <a:spLocks noChangeShapeType="1"/>
                </p:cNvSpPr>
                <p:nvPr/>
              </p:nvSpPr>
              <p:spPr bwMode="auto">
                <a:xfrm flipV="1">
                  <a:off x="1536" y="1108"/>
                  <a:ext cx="646" cy="3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8" name="Line 537"/>
                <p:cNvSpPr>
                  <a:spLocks noChangeShapeType="1"/>
                </p:cNvSpPr>
                <p:nvPr/>
              </p:nvSpPr>
              <p:spPr bwMode="auto">
                <a:xfrm flipV="1">
                  <a:off x="1332" y="1122"/>
                  <a:ext cx="868" cy="5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29" name="Line 538"/>
                <p:cNvSpPr>
                  <a:spLocks noChangeShapeType="1"/>
                </p:cNvSpPr>
                <p:nvPr/>
              </p:nvSpPr>
              <p:spPr bwMode="auto">
                <a:xfrm flipV="1">
                  <a:off x="1376" y="1134"/>
                  <a:ext cx="850" cy="5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0" name="Line 539"/>
                <p:cNvSpPr>
                  <a:spLocks noChangeShapeType="1"/>
                </p:cNvSpPr>
                <p:nvPr/>
              </p:nvSpPr>
              <p:spPr bwMode="auto">
                <a:xfrm flipV="1">
                  <a:off x="1408" y="1148"/>
                  <a:ext cx="838" cy="49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1" name="Line 540"/>
                <p:cNvSpPr>
                  <a:spLocks noChangeShapeType="1"/>
                </p:cNvSpPr>
                <p:nvPr/>
              </p:nvSpPr>
              <p:spPr bwMode="auto">
                <a:xfrm flipV="1">
                  <a:off x="1510" y="1166"/>
                  <a:ext cx="754" cy="4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2" name="Line 541"/>
                <p:cNvSpPr>
                  <a:spLocks noChangeShapeType="1"/>
                </p:cNvSpPr>
                <p:nvPr/>
              </p:nvSpPr>
              <p:spPr bwMode="auto">
                <a:xfrm flipV="1">
                  <a:off x="1554" y="1212"/>
                  <a:ext cx="672" cy="3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3" name="Line 542"/>
                <p:cNvSpPr>
                  <a:spLocks noChangeShapeType="1"/>
                </p:cNvSpPr>
                <p:nvPr/>
              </p:nvSpPr>
              <p:spPr bwMode="auto">
                <a:xfrm flipV="1">
                  <a:off x="2266" y="118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4" name="Line 543"/>
                <p:cNvSpPr>
                  <a:spLocks noChangeShapeType="1"/>
                </p:cNvSpPr>
                <p:nvPr/>
              </p:nvSpPr>
              <p:spPr bwMode="auto">
                <a:xfrm flipV="1">
                  <a:off x="1580" y="1578"/>
                  <a:ext cx="5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5" name="Line 544"/>
                <p:cNvSpPr>
                  <a:spLocks noChangeShapeType="1"/>
                </p:cNvSpPr>
                <p:nvPr/>
              </p:nvSpPr>
              <p:spPr bwMode="auto">
                <a:xfrm flipV="1">
                  <a:off x="1664" y="1252"/>
                  <a:ext cx="530"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6" name="Line 545"/>
                <p:cNvSpPr>
                  <a:spLocks noChangeShapeType="1"/>
                </p:cNvSpPr>
                <p:nvPr/>
              </p:nvSpPr>
              <p:spPr bwMode="auto">
                <a:xfrm flipV="1">
                  <a:off x="1612" y="1604"/>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7" name="Line 546"/>
                <p:cNvSpPr>
                  <a:spLocks noChangeShapeType="1"/>
                </p:cNvSpPr>
                <p:nvPr/>
              </p:nvSpPr>
              <p:spPr bwMode="auto">
                <a:xfrm flipV="1">
                  <a:off x="1748" y="1272"/>
                  <a:ext cx="460" cy="2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8" name="Line 547"/>
                <p:cNvSpPr>
                  <a:spLocks noChangeShapeType="1"/>
                </p:cNvSpPr>
                <p:nvPr/>
              </p:nvSpPr>
              <p:spPr bwMode="auto">
                <a:xfrm flipV="1">
                  <a:off x="1780" y="1284"/>
                  <a:ext cx="446"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39" name="Line 548"/>
                <p:cNvSpPr>
                  <a:spLocks noChangeShapeType="1"/>
                </p:cNvSpPr>
                <p:nvPr/>
              </p:nvSpPr>
              <p:spPr bwMode="auto">
                <a:xfrm flipV="1">
                  <a:off x="1798" y="1304"/>
                  <a:ext cx="448"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0" name="Line 549"/>
                <p:cNvSpPr>
                  <a:spLocks noChangeShapeType="1"/>
                </p:cNvSpPr>
                <p:nvPr/>
              </p:nvSpPr>
              <p:spPr bwMode="auto">
                <a:xfrm flipV="1">
                  <a:off x="1818" y="1316"/>
                  <a:ext cx="446"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1" name="Line 550"/>
                <p:cNvSpPr>
                  <a:spLocks noChangeShapeType="1"/>
                </p:cNvSpPr>
                <p:nvPr/>
              </p:nvSpPr>
              <p:spPr bwMode="auto">
                <a:xfrm flipV="1">
                  <a:off x="1842" y="1578"/>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2" name="Line 551"/>
                <p:cNvSpPr>
                  <a:spLocks noChangeShapeType="1"/>
                </p:cNvSpPr>
                <p:nvPr/>
              </p:nvSpPr>
              <p:spPr bwMode="auto">
                <a:xfrm flipV="1">
                  <a:off x="1914" y="1414"/>
                  <a:ext cx="222"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3" name="Line 552"/>
                <p:cNvSpPr>
                  <a:spLocks noChangeShapeType="1"/>
                </p:cNvSpPr>
                <p:nvPr/>
              </p:nvSpPr>
              <p:spPr bwMode="auto">
                <a:xfrm flipV="1">
                  <a:off x="2150" y="1330"/>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4" name="Line 553"/>
                <p:cNvSpPr>
                  <a:spLocks noChangeShapeType="1"/>
                </p:cNvSpPr>
                <p:nvPr/>
              </p:nvSpPr>
              <p:spPr bwMode="auto">
                <a:xfrm flipV="1">
                  <a:off x="1926" y="1448"/>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5" name="Line 554"/>
                <p:cNvSpPr>
                  <a:spLocks noChangeShapeType="1"/>
                </p:cNvSpPr>
                <p:nvPr/>
              </p:nvSpPr>
              <p:spPr bwMode="auto">
                <a:xfrm flipV="1">
                  <a:off x="2252" y="1330"/>
                  <a:ext cx="64"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6" name="Line 555"/>
                <p:cNvSpPr>
                  <a:spLocks noChangeShapeType="1"/>
                </p:cNvSpPr>
                <p:nvPr/>
              </p:nvSpPr>
              <p:spPr bwMode="auto">
                <a:xfrm flipV="1">
                  <a:off x="1978" y="1474"/>
                  <a:ext cx="138"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7" name="Line 556"/>
                <p:cNvSpPr>
                  <a:spLocks noChangeShapeType="1"/>
                </p:cNvSpPr>
                <p:nvPr/>
              </p:nvSpPr>
              <p:spPr bwMode="auto">
                <a:xfrm flipV="1">
                  <a:off x="2278" y="1362"/>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8" name="Line 557"/>
                <p:cNvSpPr>
                  <a:spLocks noChangeShapeType="1"/>
                </p:cNvSpPr>
                <p:nvPr/>
              </p:nvSpPr>
              <p:spPr bwMode="auto">
                <a:xfrm flipV="1">
                  <a:off x="2060" y="1494"/>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49" name="Freeform 558"/>
                <p:cNvSpPr>
                  <a:spLocks/>
                </p:cNvSpPr>
                <p:nvPr/>
              </p:nvSpPr>
              <p:spPr bwMode="auto">
                <a:xfrm>
                  <a:off x="1030" y="814"/>
                  <a:ext cx="1298" cy="856"/>
                </a:xfrm>
                <a:custGeom>
                  <a:avLst/>
                  <a:gdLst>
                    <a:gd name="T0" fmla="*/ 1100 w 1298"/>
                    <a:gd name="T1" fmla="*/ 694 h 856"/>
                    <a:gd name="T2" fmla="*/ 1012 w 1298"/>
                    <a:gd name="T3" fmla="*/ 732 h 856"/>
                    <a:gd name="T4" fmla="*/ 972 w 1298"/>
                    <a:gd name="T5" fmla="*/ 746 h 856"/>
                    <a:gd name="T6" fmla="*/ 890 w 1298"/>
                    <a:gd name="T7" fmla="*/ 738 h 856"/>
                    <a:gd name="T8" fmla="*/ 858 w 1298"/>
                    <a:gd name="T9" fmla="*/ 726 h 856"/>
                    <a:gd name="T10" fmla="*/ 826 w 1298"/>
                    <a:gd name="T11" fmla="*/ 772 h 856"/>
                    <a:gd name="T12" fmla="*/ 762 w 1298"/>
                    <a:gd name="T13" fmla="*/ 738 h 856"/>
                    <a:gd name="T14" fmla="*/ 690 w 1298"/>
                    <a:gd name="T15" fmla="*/ 732 h 856"/>
                    <a:gd name="T16" fmla="*/ 632 w 1298"/>
                    <a:gd name="T17" fmla="*/ 752 h 856"/>
                    <a:gd name="T18" fmla="*/ 608 w 1298"/>
                    <a:gd name="T19" fmla="*/ 798 h 856"/>
                    <a:gd name="T20" fmla="*/ 538 w 1298"/>
                    <a:gd name="T21" fmla="*/ 792 h 856"/>
                    <a:gd name="T22" fmla="*/ 436 w 1298"/>
                    <a:gd name="T23" fmla="*/ 798 h 856"/>
                    <a:gd name="T24" fmla="*/ 378 w 1298"/>
                    <a:gd name="T25" fmla="*/ 830 h 856"/>
                    <a:gd name="T26" fmla="*/ 288 w 1298"/>
                    <a:gd name="T27" fmla="*/ 824 h 856"/>
                    <a:gd name="T28" fmla="*/ 236 w 1298"/>
                    <a:gd name="T29" fmla="*/ 836 h 856"/>
                    <a:gd name="T30" fmla="*/ 198 w 1298"/>
                    <a:gd name="T31" fmla="*/ 836 h 856"/>
                    <a:gd name="T32" fmla="*/ 134 w 1298"/>
                    <a:gd name="T33" fmla="*/ 830 h 856"/>
                    <a:gd name="T34" fmla="*/ 108 w 1298"/>
                    <a:gd name="T35" fmla="*/ 804 h 856"/>
                    <a:gd name="T36" fmla="*/ 70 w 1298"/>
                    <a:gd name="T37" fmla="*/ 772 h 856"/>
                    <a:gd name="T38" fmla="*/ 70 w 1298"/>
                    <a:gd name="T39" fmla="*/ 746 h 856"/>
                    <a:gd name="T40" fmla="*/ 26 w 1298"/>
                    <a:gd name="T41" fmla="*/ 738 h 856"/>
                    <a:gd name="T42" fmla="*/ 26 w 1298"/>
                    <a:gd name="T43" fmla="*/ 712 h 856"/>
                    <a:gd name="T44" fmla="*/ 58 w 1298"/>
                    <a:gd name="T45" fmla="*/ 674 h 856"/>
                    <a:gd name="T46" fmla="*/ 90 w 1298"/>
                    <a:gd name="T47" fmla="*/ 648 h 856"/>
                    <a:gd name="T48" fmla="*/ 128 w 1298"/>
                    <a:gd name="T49" fmla="*/ 648 h 856"/>
                    <a:gd name="T50" fmla="*/ 172 w 1298"/>
                    <a:gd name="T51" fmla="*/ 634 h 856"/>
                    <a:gd name="T52" fmla="*/ 218 w 1298"/>
                    <a:gd name="T53" fmla="*/ 654 h 856"/>
                    <a:gd name="T54" fmla="*/ 344 w 1298"/>
                    <a:gd name="T55" fmla="*/ 694 h 856"/>
                    <a:gd name="T56" fmla="*/ 486 w 1298"/>
                    <a:gd name="T57" fmla="*/ 686 h 856"/>
                    <a:gd name="T58" fmla="*/ 518 w 1298"/>
                    <a:gd name="T59" fmla="*/ 634 h 856"/>
                    <a:gd name="T60" fmla="*/ 512 w 1298"/>
                    <a:gd name="T61" fmla="*/ 582 h 856"/>
                    <a:gd name="T62" fmla="*/ 486 w 1298"/>
                    <a:gd name="T63" fmla="*/ 496 h 856"/>
                    <a:gd name="T64" fmla="*/ 468 w 1298"/>
                    <a:gd name="T65" fmla="*/ 432 h 856"/>
                    <a:gd name="T66" fmla="*/ 524 w 1298"/>
                    <a:gd name="T67" fmla="*/ 478 h 856"/>
                    <a:gd name="T68" fmla="*/ 582 w 1298"/>
                    <a:gd name="T69" fmla="*/ 490 h 856"/>
                    <a:gd name="T70" fmla="*/ 646 w 1298"/>
                    <a:gd name="T71" fmla="*/ 418 h 856"/>
                    <a:gd name="T72" fmla="*/ 704 w 1298"/>
                    <a:gd name="T73" fmla="*/ 366 h 856"/>
                    <a:gd name="T74" fmla="*/ 684 w 1298"/>
                    <a:gd name="T75" fmla="*/ 334 h 856"/>
                    <a:gd name="T76" fmla="*/ 646 w 1298"/>
                    <a:gd name="T77" fmla="*/ 320 h 856"/>
                    <a:gd name="T78" fmla="*/ 640 w 1298"/>
                    <a:gd name="T79" fmla="*/ 254 h 856"/>
                    <a:gd name="T80" fmla="*/ 666 w 1298"/>
                    <a:gd name="T81" fmla="*/ 216 h 856"/>
                    <a:gd name="T82" fmla="*/ 672 w 1298"/>
                    <a:gd name="T83" fmla="*/ 150 h 856"/>
                    <a:gd name="T84" fmla="*/ 640 w 1298"/>
                    <a:gd name="T85" fmla="*/ 118 h 856"/>
                    <a:gd name="T86" fmla="*/ 614 w 1298"/>
                    <a:gd name="T87" fmla="*/ 98 h 856"/>
                    <a:gd name="T88" fmla="*/ 582 w 1298"/>
                    <a:gd name="T89" fmla="*/ 112 h 856"/>
                    <a:gd name="T90" fmla="*/ 544 w 1298"/>
                    <a:gd name="T91" fmla="*/ 112 h 856"/>
                    <a:gd name="T92" fmla="*/ 588 w 1298"/>
                    <a:gd name="T93" fmla="*/ 26 h 856"/>
                    <a:gd name="T94" fmla="*/ 1094 w 1298"/>
                    <a:gd name="T95" fmla="*/ 268 h 856"/>
                    <a:gd name="T96" fmla="*/ 1228 w 1298"/>
                    <a:gd name="T97" fmla="*/ 372 h 856"/>
                    <a:gd name="T98" fmla="*/ 1184 w 1298"/>
                    <a:gd name="T99" fmla="*/ 412 h 856"/>
                    <a:gd name="T100" fmla="*/ 1210 w 1298"/>
                    <a:gd name="T101" fmla="*/ 484 h 856"/>
                    <a:gd name="T102" fmla="*/ 1280 w 1298"/>
                    <a:gd name="T103" fmla="*/ 524 h 856"/>
                    <a:gd name="T104" fmla="*/ 1274 w 1298"/>
                    <a:gd name="T105" fmla="*/ 556 h 856"/>
                    <a:gd name="T106" fmla="*/ 1216 w 1298"/>
                    <a:gd name="T107" fmla="*/ 556 h 856"/>
                    <a:gd name="T108" fmla="*/ 1126 w 1298"/>
                    <a:gd name="T109" fmla="*/ 588 h 8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98"/>
                    <a:gd name="T166" fmla="*/ 0 h 856"/>
                    <a:gd name="T167" fmla="*/ 1298 w 1298"/>
                    <a:gd name="T168" fmla="*/ 856 h 8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98" h="856">
                      <a:moveTo>
                        <a:pt x="1094" y="642"/>
                      </a:moveTo>
                      <a:lnTo>
                        <a:pt x="1094" y="648"/>
                      </a:lnTo>
                      <a:lnTo>
                        <a:pt x="1094" y="654"/>
                      </a:lnTo>
                      <a:lnTo>
                        <a:pt x="1088" y="660"/>
                      </a:lnTo>
                      <a:lnTo>
                        <a:pt x="1094" y="674"/>
                      </a:lnTo>
                      <a:lnTo>
                        <a:pt x="1100" y="686"/>
                      </a:lnTo>
                      <a:lnTo>
                        <a:pt x="1100" y="694"/>
                      </a:lnTo>
                      <a:lnTo>
                        <a:pt x="1094" y="694"/>
                      </a:lnTo>
                      <a:lnTo>
                        <a:pt x="1088" y="700"/>
                      </a:lnTo>
                      <a:lnTo>
                        <a:pt x="1070" y="712"/>
                      </a:lnTo>
                      <a:lnTo>
                        <a:pt x="1062" y="712"/>
                      </a:lnTo>
                      <a:lnTo>
                        <a:pt x="1050" y="718"/>
                      </a:lnTo>
                      <a:lnTo>
                        <a:pt x="1030" y="718"/>
                      </a:lnTo>
                      <a:lnTo>
                        <a:pt x="1012" y="732"/>
                      </a:lnTo>
                      <a:lnTo>
                        <a:pt x="998" y="738"/>
                      </a:lnTo>
                      <a:lnTo>
                        <a:pt x="992" y="738"/>
                      </a:lnTo>
                      <a:lnTo>
                        <a:pt x="986" y="732"/>
                      </a:lnTo>
                      <a:lnTo>
                        <a:pt x="986" y="726"/>
                      </a:lnTo>
                      <a:lnTo>
                        <a:pt x="978" y="732"/>
                      </a:lnTo>
                      <a:lnTo>
                        <a:pt x="972" y="738"/>
                      </a:lnTo>
                      <a:lnTo>
                        <a:pt x="972" y="746"/>
                      </a:lnTo>
                      <a:lnTo>
                        <a:pt x="966" y="746"/>
                      </a:lnTo>
                      <a:lnTo>
                        <a:pt x="954" y="746"/>
                      </a:lnTo>
                      <a:lnTo>
                        <a:pt x="946" y="746"/>
                      </a:lnTo>
                      <a:lnTo>
                        <a:pt x="928" y="752"/>
                      </a:lnTo>
                      <a:lnTo>
                        <a:pt x="902" y="752"/>
                      </a:lnTo>
                      <a:lnTo>
                        <a:pt x="896" y="746"/>
                      </a:lnTo>
                      <a:lnTo>
                        <a:pt x="890" y="738"/>
                      </a:lnTo>
                      <a:lnTo>
                        <a:pt x="890" y="732"/>
                      </a:lnTo>
                      <a:lnTo>
                        <a:pt x="884" y="732"/>
                      </a:lnTo>
                      <a:lnTo>
                        <a:pt x="876" y="732"/>
                      </a:lnTo>
                      <a:lnTo>
                        <a:pt x="876" y="726"/>
                      </a:lnTo>
                      <a:lnTo>
                        <a:pt x="870" y="726"/>
                      </a:lnTo>
                      <a:lnTo>
                        <a:pt x="864" y="718"/>
                      </a:lnTo>
                      <a:lnTo>
                        <a:pt x="858" y="726"/>
                      </a:lnTo>
                      <a:lnTo>
                        <a:pt x="850" y="732"/>
                      </a:lnTo>
                      <a:lnTo>
                        <a:pt x="844" y="732"/>
                      </a:lnTo>
                      <a:lnTo>
                        <a:pt x="844" y="746"/>
                      </a:lnTo>
                      <a:lnTo>
                        <a:pt x="838" y="758"/>
                      </a:lnTo>
                      <a:lnTo>
                        <a:pt x="832" y="758"/>
                      </a:lnTo>
                      <a:lnTo>
                        <a:pt x="826" y="766"/>
                      </a:lnTo>
                      <a:lnTo>
                        <a:pt x="826" y="772"/>
                      </a:lnTo>
                      <a:lnTo>
                        <a:pt x="818" y="778"/>
                      </a:lnTo>
                      <a:lnTo>
                        <a:pt x="812" y="778"/>
                      </a:lnTo>
                      <a:lnTo>
                        <a:pt x="800" y="772"/>
                      </a:lnTo>
                      <a:lnTo>
                        <a:pt x="794" y="766"/>
                      </a:lnTo>
                      <a:lnTo>
                        <a:pt x="786" y="766"/>
                      </a:lnTo>
                      <a:lnTo>
                        <a:pt x="774" y="752"/>
                      </a:lnTo>
                      <a:lnTo>
                        <a:pt x="762" y="738"/>
                      </a:lnTo>
                      <a:lnTo>
                        <a:pt x="748" y="738"/>
                      </a:lnTo>
                      <a:lnTo>
                        <a:pt x="730" y="732"/>
                      </a:lnTo>
                      <a:lnTo>
                        <a:pt x="724" y="732"/>
                      </a:lnTo>
                      <a:lnTo>
                        <a:pt x="716" y="732"/>
                      </a:lnTo>
                      <a:lnTo>
                        <a:pt x="710" y="732"/>
                      </a:lnTo>
                      <a:lnTo>
                        <a:pt x="704" y="732"/>
                      </a:lnTo>
                      <a:lnTo>
                        <a:pt x="690" y="732"/>
                      </a:lnTo>
                      <a:lnTo>
                        <a:pt x="684" y="738"/>
                      </a:lnTo>
                      <a:lnTo>
                        <a:pt x="678" y="746"/>
                      </a:lnTo>
                      <a:lnTo>
                        <a:pt x="672" y="752"/>
                      </a:lnTo>
                      <a:lnTo>
                        <a:pt x="672" y="758"/>
                      </a:lnTo>
                      <a:lnTo>
                        <a:pt x="666" y="758"/>
                      </a:lnTo>
                      <a:lnTo>
                        <a:pt x="652" y="758"/>
                      </a:lnTo>
                      <a:lnTo>
                        <a:pt x="632" y="752"/>
                      </a:lnTo>
                      <a:lnTo>
                        <a:pt x="620" y="758"/>
                      </a:lnTo>
                      <a:lnTo>
                        <a:pt x="614" y="758"/>
                      </a:lnTo>
                      <a:lnTo>
                        <a:pt x="608" y="778"/>
                      </a:lnTo>
                      <a:lnTo>
                        <a:pt x="608" y="784"/>
                      </a:lnTo>
                      <a:lnTo>
                        <a:pt x="614" y="784"/>
                      </a:lnTo>
                      <a:lnTo>
                        <a:pt x="608" y="792"/>
                      </a:lnTo>
                      <a:lnTo>
                        <a:pt x="608" y="798"/>
                      </a:lnTo>
                      <a:lnTo>
                        <a:pt x="602" y="804"/>
                      </a:lnTo>
                      <a:lnTo>
                        <a:pt x="596" y="804"/>
                      </a:lnTo>
                      <a:lnTo>
                        <a:pt x="576" y="810"/>
                      </a:lnTo>
                      <a:lnTo>
                        <a:pt x="570" y="810"/>
                      </a:lnTo>
                      <a:lnTo>
                        <a:pt x="564" y="810"/>
                      </a:lnTo>
                      <a:lnTo>
                        <a:pt x="544" y="798"/>
                      </a:lnTo>
                      <a:lnTo>
                        <a:pt x="538" y="792"/>
                      </a:lnTo>
                      <a:lnTo>
                        <a:pt x="530" y="792"/>
                      </a:lnTo>
                      <a:lnTo>
                        <a:pt x="498" y="798"/>
                      </a:lnTo>
                      <a:lnTo>
                        <a:pt x="492" y="798"/>
                      </a:lnTo>
                      <a:lnTo>
                        <a:pt x="486" y="792"/>
                      </a:lnTo>
                      <a:lnTo>
                        <a:pt x="480" y="792"/>
                      </a:lnTo>
                      <a:lnTo>
                        <a:pt x="454" y="792"/>
                      </a:lnTo>
                      <a:lnTo>
                        <a:pt x="436" y="798"/>
                      </a:lnTo>
                      <a:lnTo>
                        <a:pt x="428" y="804"/>
                      </a:lnTo>
                      <a:lnTo>
                        <a:pt x="422" y="810"/>
                      </a:lnTo>
                      <a:lnTo>
                        <a:pt x="410" y="818"/>
                      </a:lnTo>
                      <a:lnTo>
                        <a:pt x="402" y="824"/>
                      </a:lnTo>
                      <a:lnTo>
                        <a:pt x="396" y="836"/>
                      </a:lnTo>
                      <a:lnTo>
                        <a:pt x="390" y="836"/>
                      </a:lnTo>
                      <a:lnTo>
                        <a:pt x="378" y="830"/>
                      </a:lnTo>
                      <a:lnTo>
                        <a:pt x="364" y="824"/>
                      </a:lnTo>
                      <a:lnTo>
                        <a:pt x="352" y="824"/>
                      </a:lnTo>
                      <a:lnTo>
                        <a:pt x="344" y="824"/>
                      </a:lnTo>
                      <a:lnTo>
                        <a:pt x="338" y="824"/>
                      </a:lnTo>
                      <a:lnTo>
                        <a:pt x="334" y="824"/>
                      </a:lnTo>
                      <a:lnTo>
                        <a:pt x="314" y="824"/>
                      </a:lnTo>
                      <a:lnTo>
                        <a:pt x="288" y="824"/>
                      </a:lnTo>
                      <a:lnTo>
                        <a:pt x="276" y="830"/>
                      </a:lnTo>
                      <a:lnTo>
                        <a:pt x="268" y="830"/>
                      </a:lnTo>
                      <a:lnTo>
                        <a:pt x="256" y="836"/>
                      </a:lnTo>
                      <a:lnTo>
                        <a:pt x="250" y="844"/>
                      </a:lnTo>
                      <a:lnTo>
                        <a:pt x="242" y="844"/>
                      </a:lnTo>
                      <a:lnTo>
                        <a:pt x="242" y="836"/>
                      </a:lnTo>
                      <a:lnTo>
                        <a:pt x="236" y="836"/>
                      </a:lnTo>
                      <a:lnTo>
                        <a:pt x="236" y="824"/>
                      </a:lnTo>
                      <a:lnTo>
                        <a:pt x="236" y="818"/>
                      </a:lnTo>
                      <a:lnTo>
                        <a:pt x="230" y="818"/>
                      </a:lnTo>
                      <a:lnTo>
                        <a:pt x="224" y="818"/>
                      </a:lnTo>
                      <a:lnTo>
                        <a:pt x="218" y="818"/>
                      </a:lnTo>
                      <a:lnTo>
                        <a:pt x="210" y="824"/>
                      </a:lnTo>
                      <a:lnTo>
                        <a:pt x="198" y="836"/>
                      </a:lnTo>
                      <a:lnTo>
                        <a:pt x="172" y="844"/>
                      </a:lnTo>
                      <a:lnTo>
                        <a:pt x="172" y="850"/>
                      </a:lnTo>
                      <a:lnTo>
                        <a:pt x="172" y="856"/>
                      </a:lnTo>
                      <a:lnTo>
                        <a:pt x="148" y="856"/>
                      </a:lnTo>
                      <a:lnTo>
                        <a:pt x="140" y="850"/>
                      </a:lnTo>
                      <a:lnTo>
                        <a:pt x="134" y="844"/>
                      </a:lnTo>
                      <a:lnTo>
                        <a:pt x="134" y="830"/>
                      </a:lnTo>
                      <a:lnTo>
                        <a:pt x="140" y="830"/>
                      </a:lnTo>
                      <a:lnTo>
                        <a:pt x="140" y="824"/>
                      </a:lnTo>
                      <a:lnTo>
                        <a:pt x="140" y="818"/>
                      </a:lnTo>
                      <a:lnTo>
                        <a:pt x="134" y="810"/>
                      </a:lnTo>
                      <a:lnTo>
                        <a:pt x="128" y="810"/>
                      </a:lnTo>
                      <a:lnTo>
                        <a:pt x="114" y="810"/>
                      </a:lnTo>
                      <a:lnTo>
                        <a:pt x="108" y="804"/>
                      </a:lnTo>
                      <a:lnTo>
                        <a:pt x="102" y="798"/>
                      </a:lnTo>
                      <a:lnTo>
                        <a:pt x="96" y="784"/>
                      </a:lnTo>
                      <a:lnTo>
                        <a:pt x="90" y="778"/>
                      </a:lnTo>
                      <a:lnTo>
                        <a:pt x="82" y="778"/>
                      </a:lnTo>
                      <a:lnTo>
                        <a:pt x="76" y="778"/>
                      </a:lnTo>
                      <a:lnTo>
                        <a:pt x="70" y="778"/>
                      </a:lnTo>
                      <a:lnTo>
                        <a:pt x="70" y="772"/>
                      </a:lnTo>
                      <a:lnTo>
                        <a:pt x="76" y="772"/>
                      </a:lnTo>
                      <a:lnTo>
                        <a:pt x="76" y="766"/>
                      </a:lnTo>
                      <a:lnTo>
                        <a:pt x="82" y="758"/>
                      </a:lnTo>
                      <a:lnTo>
                        <a:pt x="82" y="752"/>
                      </a:lnTo>
                      <a:lnTo>
                        <a:pt x="82" y="738"/>
                      </a:lnTo>
                      <a:lnTo>
                        <a:pt x="76" y="738"/>
                      </a:lnTo>
                      <a:lnTo>
                        <a:pt x="70" y="746"/>
                      </a:lnTo>
                      <a:lnTo>
                        <a:pt x="64" y="746"/>
                      </a:lnTo>
                      <a:lnTo>
                        <a:pt x="58" y="746"/>
                      </a:lnTo>
                      <a:lnTo>
                        <a:pt x="58" y="738"/>
                      </a:lnTo>
                      <a:lnTo>
                        <a:pt x="50" y="738"/>
                      </a:lnTo>
                      <a:lnTo>
                        <a:pt x="44" y="732"/>
                      </a:lnTo>
                      <a:lnTo>
                        <a:pt x="32" y="738"/>
                      </a:lnTo>
                      <a:lnTo>
                        <a:pt x="26" y="738"/>
                      </a:lnTo>
                      <a:lnTo>
                        <a:pt x="20" y="738"/>
                      </a:lnTo>
                      <a:lnTo>
                        <a:pt x="12" y="738"/>
                      </a:lnTo>
                      <a:lnTo>
                        <a:pt x="0" y="738"/>
                      </a:lnTo>
                      <a:lnTo>
                        <a:pt x="0" y="732"/>
                      </a:lnTo>
                      <a:lnTo>
                        <a:pt x="6" y="718"/>
                      </a:lnTo>
                      <a:lnTo>
                        <a:pt x="12" y="712"/>
                      </a:lnTo>
                      <a:lnTo>
                        <a:pt x="26" y="712"/>
                      </a:lnTo>
                      <a:lnTo>
                        <a:pt x="26" y="706"/>
                      </a:lnTo>
                      <a:lnTo>
                        <a:pt x="32" y="706"/>
                      </a:lnTo>
                      <a:lnTo>
                        <a:pt x="38" y="706"/>
                      </a:lnTo>
                      <a:lnTo>
                        <a:pt x="38" y="700"/>
                      </a:lnTo>
                      <a:lnTo>
                        <a:pt x="44" y="700"/>
                      </a:lnTo>
                      <a:lnTo>
                        <a:pt x="50" y="686"/>
                      </a:lnTo>
                      <a:lnTo>
                        <a:pt x="58" y="674"/>
                      </a:lnTo>
                      <a:lnTo>
                        <a:pt x="58" y="668"/>
                      </a:lnTo>
                      <a:lnTo>
                        <a:pt x="64" y="654"/>
                      </a:lnTo>
                      <a:lnTo>
                        <a:pt x="70" y="648"/>
                      </a:lnTo>
                      <a:lnTo>
                        <a:pt x="70" y="642"/>
                      </a:lnTo>
                      <a:lnTo>
                        <a:pt x="76" y="642"/>
                      </a:lnTo>
                      <a:lnTo>
                        <a:pt x="82" y="648"/>
                      </a:lnTo>
                      <a:lnTo>
                        <a:pt x="90" y="648"/>
                      </a:lnTo>
                      <a:lnTo>
                        <a:pt x="96" y="654"/>
                      </a:lnTo>
                      <a:lnTo>
                        <a:pt x="96" y="648"/>
                      </a:lnTo>
                      <a:lnTo>
                        <a:pt x="96" y="642"/>
                      </a:lnTo>
                      <a:lnTo>
                        <a:pt x="102" y="642"/>
                      </a:lnTo>
                      <a:lnTo>
                        <a:pt x="108" y="648"/>
                      </a:lnTo>
                      <a:lnTo>
                        <a:pt x="114" y="654"/>
                      </a:lnTo>
                      <a:lnTo>
                        <a:pt x="128" y="648"/>
                      </a:lnTo>
                      <a:lnTo>
                        <a:pt x="140" y="654"/>
                      </a:lnTo>
                      <a:lnTo>
                        <a:pt x="140" y="648"/>
                      </a:lnTo>
                      <a:lnTo>
                        <a:pt x="148" y="648"/>
                      </a:lnTo>
                      <a:lnTo>
                        <a:pt x="154" y="642"/>
                      </a:lnTo>
                      <a:lnTo>
                        <a:pt x="160" y="642"/>
                      </a:lnTo>
                      <a:lnTo>
                        <a:pt x="166" y="634"/>
                      </a:lnTo>
                      <a:lnTo>
                        <a:pt x="172" y="634"/>
                      </a:lnTo>
                      <a:lnTo>
                        <a:pt x="180" y="634"/>
                      </a:lnTo>
                      <a:lnTo>
                        <a:pt x="186" y="634"/>
                      </a:lnTo>
                      <a:lnTo>
                        <a:pt x="192" y="634"/>
                      </a:lnTo>
                      <a:lnTo>
                        <a:pt x="198" y="642"/>
                      </a:lnTo>
                      <a:lnTo>
                        <a:pt x="204" y="642"/>
                      </a:lnTo>
                      <a:lnTo>
                        <a:pt x="210" y="642"/>
                      </a:lnTo>
                      <a:lnTo>
                        <a:pt x="218" y="654"/>
                      </a:lnTo>
                      <a:lnTo>
                        <a:pt x="224" y="668"/>
                      </a:lnTo>
                      <a:lnTo>
                        <a:pt x="236" y="680"/>
                      </a:lnTo>
                      <a:lnTo>
                        <a:pt x="250" y="694"/>
                      </a:lnTo>
                      <a:lnTo>
                        <a:pt x="268" y="700"/>
                      </a:lnTo>
                      <a:lnTo>
                        <a:pt x="288" y="706"/>
                      </a:lnTo>
                      <a:lnTo>
                        <a:pt x="326" y="700"/>
                      </a:lnTo>
                      <a:lnTo>
                        <a:pt x="344" y="694"/>
                      </a:lnTo>
                      <a:lnTo>
                        <a:pt x="378" y="686"/>
                      </a:lnTo>
                      <a:lnTo>
                        <a:pt x="390" y="680"/>
                      </a:lnTo>
                      <a:lnTo>
                        <a:pt x="396" y="680"/>
                      </a:lnTo>
                      <a:lnTo>
                        <a:pt x="410" y="680"/>
                      </a:lnTo>
                      <a:lnTo>
                        <a:pt x="428" y="680"/>
                      </a:lnTo>
                      <a:lnTo>
                        <a:pt x="454" y="686"/>
                      </a:lnTo>
                      <a:lnTo>
                        <a:pt x="486" y="686"/>
                      </a:lnTo>
                      <a:lnTo>
                        <a:pt x="506" y="686"/>
                      </a:lnTo>
                      <a:lnTo>
                        <a:pt x="506" y="680"/>
                      </a:lnTo>
                      <a:lnTo>
                        <a:pt x="506" y="674"/>
                      </a:lnTo>
                      <a:lnTo>
                        <a:pt x="512" y="668"/>
                      </a:lnTo>
                      <a:lnTo>
                        <a:pt x="518" y="654"/>
                      </a:lnTo>
                      <a:lnTo>
                        <a:pt x="518" y="642"/>
                      </a:lnTo>
                      <a:lnTo>
                        <a:pt x="518" y="634"/>
                      </a:lnTo>
                      <a:lnTo>
                        <a:pt x="518" y="628"/>
                      </a:lnTo>
                      <a:lnTo>
                        <a:pt x="518" y="620"/>
                      </a:lnTo>
                      <a:lnTo>
                        <a:pt x="518" y="608"/>
                      </a:lnTo>
                      <a:lnTo>
                        <a:pt x="518" y="602"/>
                      </a:lnTo>
                      <a:lnTo>
                        <a:pt x="518" y="594"/>
                      </a:lnTo>
                      <a:lnTo>
                        <a:pt x="518" y="588"/>
                      </a:lnTo>
                      <a:lnTo>
                        <a:pt x="512" y="582"/>
                      </a:lnTo>
                      <a:lnTo>
                        <a:pt x="512" y="568"/>
                      </a:lnTo>
                      <a:lnTo>
                        <a:pt x="506" y="550"/>
                      </a:lnTo>
                      <a:lnTo>
                        <a:pt x="498" y="542"/>
                      </a:lnTo>
                      <a:lnTo>
                        <a:pt x="498" y="530"/>
                      </a:lnTo>
                      <a:lnTo>
                        <a:pt x="492" y="524"/>
                      </a:lnTo>
                      <a:lnTo>
                        <a:pt x="486" y="510"/>
                      </a:lnTo>
                      <a:lnTo>
                        <a:pt x="486" y="496"/>
                      </a:lnTo>
                      <a:lnTo>
                        <a:pt x="480" y="490"/>
                      </a:lnTo>
                      <a:lnTo>
                        <a:pt x="480" y="484"/>
                      </a:lnTo>
                      <a:lnTo>
                        <a:pt x="480" y="478"/>
                      </a:lnTo>
                      <a:lnTo>
                        <a:pt x="474" y="470"/>
                      </a:lnTo>
                      <a:lnTo>
                        <a:pt x="468" y="458"/>
                      </a:lnTo>
                      <a:lnTo>
                        <a:pt x="468" y="444"/>
                      </a:lnTo>
                      <a:lnTo>
                        <a:pt x="468" y="432"/>
                      </a:lnTo>
                      <a:lnTo>
                        <a:pt x="474" y="432"/>
                      </a:lnTo>
                      <a:lnTo>
                        <a:pt x="474" y="438"/>
                      </a:lnTo>
                      <a:lnTo>
                        <a:pt x="480" y="438"/>
                      </a:lnTo>
                      <a:lnTo>
                        <a:pt x="492" y="444"/>
                      </a:lnTo>
                      <a:lnTo>
                        <a:pt x="506" y="458"/>
                      </a:lnTo>
                      <a:lnTo>
                        <a:pt x="512" y="464"/>
                      </a:lnTo>
                      <a:lnTo>
                        <a:pt x="524" y="478"/>
                      </a:lnTo>
                      <a:lnTo>
                        <a:pt x="530" y="478"/>
                      </a:lnTo>
                      <a:lnTo>
                        <a:pt x="538" y="484"/>
                      </a:lnTo>
                      <a:lnTo>
                        <a:pt x="544" y="490"/>
                      </a:lnTo>
                      <a:lnTo>
                        <a:pt x="556" y="490"/>
                      </a:lnTo>
                      <a:lnTo>
                        <a:pt x="564" y="496"/>
                      </a:lnTo>
                      <a:lnTo>
                        <a:pt x="570" y="496"/>
                      </a:lnTo>
                      <a:lnTo>
                        <a:pt x="582" y="490"/>
                      </a:lnTo>
                      <a:lnTo>
                        <a:pt x="596" y="484"/>
                      </a:lnTo>
                      <a:lnTo>
                        <a:pt x="614" y="470"/>
                      </a:lnTo>
                      <a:lnTo>
                        <a:pt x="620" y="458"/>
                      </a:lnTo>
                      <a:lnTo>
                        <a:pt x="628" y="452"/>
                      </a:lnTo>
                      <a:lnTo>
                        <a:pt x="628" y="444"/>
                      </a:lnTo>
                      <a:lnTo>
                        <a:pt x="628" y="438"/>
                      </a:lnTo>
                      <a:lnTo>
                        <a:pt x="646" y="418"/>
                      </a:lnTo>
                      <a:lnTo>
                        <a:pt x="658" y="412"/>
                      </a:lnTo>
                      <a:lnTo>
                        <a:pt x="666" y="404"/>
                      </a:lnTo>
                      <a:lnTo>
                        <a:pt x="672" y="398"/>
                      </a:lnTo>
                      <a:lnTo>
                        <a:pt x="684" y="392"/>
                      </a:lnTo>
                      <a:lnTo>
                        <a:pt x="690" y="386"/>
                      </a:lnTo>
                      <a:lnTo>
                        <a:pt x="698" y="372"/>
                      </a:lnTo>
                      <a:lnTo>
                        <a:pt x="704" y="366"/>
                      </a:lnTo>
                      <a:lnTo>
                        <a:pt x="704" y="360"/>
                      </a:lnTo>
                      <a:lnTo>
                        <a:pt x="710" y="352"/>
                      </a:lnTo>
                      <a:lnTo>
                        <a:pt x="704" y="346"/>
                      </a:lnTo>
                      <a:lnTo>
                        <a:pt x="704" y="340"/>
                      </a:lnTo>
                      <a:lnTo>
                        <a:pt x="690" y="328"/>
                      </a:lnTo>
                      <a:lnTo>
                        <a:pt x="684" y="328"/>
                      </a:lnTo>
                      <a:lnTo>
                        <a:pt x="684" y="334"/>
                      </a:lnTo>
                      <a:lnTo>
                        <a:pt x="684" y="340"/>
                      </a:lnTo>
                      <a:lnTo>
                        <a:pt x="678" y="346"/>
                      </a:lnTo>
                      <a:lnTo>
                        <a:pt x="672" y="346"/>
                      </a:lnTo>
                      <a:lnTo>
                        <a:pt x="672" y="340"/>
                      </a:lnTo>
                      <a:lnTo>
                        <a:pt x="666" y="334"/>
                      </a:lnTo>
                      <a:lnTo>
                        <a:pt x="652" y="328"/>
                      </a:lnTo>
                      <a:lnTo>
                        <a:pt x="646" y="320"/>
                      </a:lnTo>
                      <a:lnTo>
                        <a:pt x="640" y="320"/>
                      </a:lnTo>
                      <a:lnTo>
                        <a:pt x="640" y="314"/>
                      </a:lnTo>
                      <a:lnTo>
                        <a:pt x="632" y="294"/>
                      </a:lnTo>
                      <a:lnTo>
                        <a:pt x="632" y="274"/>
                      </a:lnTo>
                      <a:lnTo>
                        <a:pt x="632" y="262"/>
                      </a:lnTo>
                      <a:lnTo>
                        <a:pt x="632" y="254"/>
                      </a:lnTo>
                      <a:lnTo>
                        <a:pt x="640" y="254"/>
                      </a:lnTo>
                      <a:lnTo>
                        <a:pt x="646" y="254"/>
                      </a:lnTo>
                      <a:lnTo>
                        <a:pt x="652" y="248"/>
                      </a:lnTo>
                      <a:lnTo>
                        <a:pt x="658" y="248"/>
                      </a:lnTo>
                      <a:lnTo>
                        <a:pt x="658" y="242"/>
                      </a:lnTo>
                      <a:lnTo>
                        <a:pt x="658" y="228"/>
                      </a:lnTo>
                      <a:lnTo>
                        <a:pt x="666" y="222"/>
                      </a:lnTo>
                      <a:lnTo>
                        <a:pt x="666" y="216"/>
                      </a:lnTo>
                      <a:lnTo>
                        <a:pt x="666" y="210"/>
                      </a:lnTo>
                      <a:lnTo>
                        <a:pt x="658" y="202"/>
                      </a:lnTo>
                      <a:lnTo>
                        <a:pt x="666" y="196"/>
                      </a:lnTo>
                      <a:lnTo>
                        <a:pt x="672" y="196"/>
                      </a:lnTo>
                      <a:lnTo>
                        <a:pt x="678" y="190"/>
                      </a:lnTo>
                      <a:lnTo>
                        <a:pt x="678" y="170"/>
                      </a:lnTo>
                      <a:lnTo>
                        <a:pt x="672" y="150"/>
                      </a:lnTo>
                      <a:lnTo>
                        <a:pt x="672" y="138"/>
                      </a:lnTo>
                      <a:lnTo>
                        <a:pt x="666" y="130"/>
                      </a:lnTo>
                      <a:lnTo>
                        <a:pt x="658" y="130"/>
                      </a:lnTo>
                      <a:lnTo>
                        <a:pt x="652" y="124"/>
                      </a:lnTo>
                      <a:lnTo>
                        <a:pt x="646" y="124"/>
                      </a:lnTo>
                      <a:lnTo>
                        <a:pt x="646" y="118"/>
                      </a:lnTo>
                      <a:lnTo>
                        <a:pt x="640" y="118"/>
                      </a:lnTo>
                      <a:lnTo>
                        <a:pt x="632" y="124"/>
                      </a:lnTo>
                      <a:lnTo>
                        <a:pt x="628" y="124"/>
                      </a:lnTo>
                      <a:lnTo>
                        <a:pt x="620" y="124"/>
                      </a:lnTo>
                      <a:lnTo>
                        <a:pt x="620" y="118"/>
                      </a:lnTo>
                      <a:lnTo>
                        <a:pt x="620" y="112"/>
                      </a:lnTo>
                      <a:lnTo>
                        <a:pt x="620" y="104"/>
                      </a:lnTo>
                      <a:lnTo>
                        <a:pt x="614" y="98"/>
                      </a:lnTo>
                      <a:lnTo>
                        <a:pt x="608" y="92"/>
                      </a:lnTo>
                      <a:lnTo>
                        <a:pt x="608" y="86"/>
                      </a:lnTo>
                      <a:lnTo>
                        <a:pt x="602" y="86"/>
                      </a:lnTo>
                      <a:lnTo>
                        <a:pt x="596" y="86"/>
                      </a:lnTo>
                      <a:lnTo>
                        <a:pt x="596" y="98"/>
                      </a:lnTo>
                      <a:lnTo>
                        <a:pt x="588" y="112"/>
                      </a:lnTo>
                      <a:lnTo>
                        <a:pt x="582" y="112"/>
                      </a:lnTo>
                      <a:lnTo>
                        <a:pt x="576" y="118"/>
                      </a:lnTo>
                      <a:lnTo>
                        <a:pt x="570" y="124"/>
                      </a:lnTo>
                      <a:lnTo>
                        <a:pt x="570" y="130"/>
                      </a:lnTo>
                      <a:lnTo>
                        <a:pt x="564" y="130"/>
                      </a:lnTo>
                      <a:lnTo>
                        <a:pt x="556" y="124"/>
                      </a:lnTo>
                      <a:lnTo>
                        <a:pt x="550" y="118"/>
                      </a:lnTo>
                      <a:lnTo>
                        <a:pt x="544" y="112"/>
                      </a:lnTo>
                      <a:lnTo>
                        <a:pt x="544" y="98"/>
                      </a:lnTo>
                      <a:lnTo>
                        <a:pt x="556" y="92"/>
                      </a:lnTo>
                      <a:lnTo>
                        <a:pt x="576" y="92"/>
                      </a:lnTo>
                      <a:lnTo>
                        <a:pt x="576" y="86"/>
                      </a:lnTo>
                      <a:lnTo>
                        <a:pt x="576" y="38"/>
                      </a:lnTo>
                      <a:lnTo>
                        <a:pt x="582" y="32"/>
                      </a:lnTo>
                      <a:lnTo>
                        <a:pt x="588" y="26"/>
                      </a:lnTo>
                      <a:lnTo>
                        <a:pt x="602" y="12"/>
                      </a:lnTo>
                      <a:lnTo>
                        <a:pt x="614" y="6"/>
                      </a:lnTo>
                      <a:lnTo>
                        <a:pt x="628" y="0"/>
                      </a:lnTo>
                      <a:lnTo>
                        <a:pt x="716" y="46"/>
                      </a:lnTo>
                      <a:lnTo>
                        <a:pt x="806" y="170"/>
                      </a:lnTo>
                      <a:lnTo>
                        <a:pt x="928" y="242"/>
                      </a:lnTo>
                      <a:lnTo>
                        <a:pt x="1094" y="268"/>
                      </a:lnTo>
                      <a:lnTo>
                        <a:pt x="1204" y="328"/>
                      </a:lnTo>
                      <a:lnTo>
                        <a:pt x="1266" y="372"/>
                      </a:lnTo>
                      <a:lnTo>
                        <a:pt x="1254" y="372"/>
                      </a:lnTo>
                      <a:lnTo>
                        <a:pt x="1248" y="378"/>
                      </a:lnTo>
                      <a:lnTo>
                        <a:pt x="1242" y="378"/>
                      </a:lnTo>
                      <a:lnTo>
                        <a:pt x="1234" y="378"/>
                      </a:lnTo>
                      <a:lnTo>
                        <a:pt x="1228" y="372"/>
                      </a:lnTo>
                      <a:lnTo>
                        <a:pt x="1222" y="372"/>
                      </a:lnTo>
                      <a:lnTo>
                        <a:pt x="1222" y="378"/>
                      </a:lnTo>
                      <a:lnTo>
                        <a:pt x="1210" y="386"/>
                      </a:lnTo>
                      <a:lnTo>
                        <a:pt x="1204" y="386"/>
                      </a:lnTo>
                      <a:lnTo>
                        <a:pt x="1196" y="392"/>
                      </a:lnTo>
                      <a:lnTo>
                        <a:pt x="1190" y="398"/>
                      </a:lnTo>
                      <a:lnTo>
                        <a:pt x="1184" y="412"/>
                      </a:lnTo>
                      <a:lnTo>
                        <a:pt x="1164" y="426"/>
                      </a:lnTo>
                      <a:lnTo>
                        <a:pt x="1164" y="432"/>
                      </a:lnTo>
                      <a:lnTo>
                        <a:pt x="1164" y="438"/>
                      </a:lnTo>
                      <a:lnTo>
                        <a:pt x="1164" y="444"/>
                      </a:lnTo>
                      <a:lnTo>
                        <a:pt x="1190" y="464"/>
                      </a:lnTo>
                      <a:lnTo>
                        <a:pt x="1196" y="478"/>
                      </a:lnTo>
                      <a:lnTo>
                        <a:pt x="1210" y="484"/>
                      </a:lnTo>
                      <a:lnTo>
                        <a:pt x="1216" y="490"/>
                      </a:lnTo>
                      <a:lnTo>
                        <a:pt x="1222" y="490"/>
                      </a:lnTo>
                      <a:lnTo>
                        <a:pt x="1228" y="496"/>
                      </a:lnTo>
                      <a:lnTo>
                        <a:pt x="1254" y="516"/>
                      </a:lnTo>
                      <a:lnTo>
                        <a:pt x="1266" y="524"/>
                      </a:lnTo>
                      <a:lnTo>
                        <a:pt x="1274" y="524"/>
                      </a:lnTo>
                      <a:lnTo>
                        <a:pt x="1280" y="524"/>
                      </a:lnTo>
                      <a:lnTo>
                        <a:pt x="1292" y="516"/>
                      </a:lnTo>
                      <a:lnTo>
                        <a:pt x="1298" y="516"/>
                      </a:lnTo>
                      <a:lnTo>
                        <a:pt x="1298" y="524"/>
                      </a:lnTo>
                      <a:lnTo>
                        <a:pt x="1292" y="536"/>
                      </a:lnTo>
                      <a:lnTo>
                        <a:pt x="1286" y="536"/>
                      </a:lnTo>
                      <a:lnTo>
                        <a:pt x="1280" y="542"/>
                      </a:lnTo>
                      <a:lnTo>
                        <a:pt x="1274" y="556"/>
                      </a:lnTo>
                      <a:lnTo>
                        <a:pt x="1274" y="562"/>
                      </a:lnTo>
                      <a:lnTo>
                        <a:pt x="1266" y="568"/>
                      </a:lnTo>
                      <a:lnTo>
                        <a:pt x="1260" y="568"/>
                      </a:lnTo>
                      <a:lnTo>
                        <a:pt x="1254" y="568"/>
                      </a:lnTo>
                      <a:lnTo>
                        <a:pt x="1242" y="562"/>
                      </a:lnTo>
                      <a:lnTo>
                        <a:pt x="1222" y="556"/>
                      </a:lnTo>
                      <a:lnTo>
                        <a:pt x="1216" y="556"/>
                      </a:lnTo>
                      <a:lnTo>
                        <a:pt x="1204" y="556"/>
                      </a:lnTo>
                      <a:lnTo>
                        <a:pt x="1190" y="562"/>
                      </a:lnTo>
                      <a:lnTo>
                        <a:pt x="1178" y="568"/>
                      </a:lnTo>
                      <a:lnTo>
                        <a:pt x="1164" y="568"/>
                      </a:lnTo>
                      <a:lnTo>
                        <a:pt x="1146" y="576"/>
                      </a:lnTo>
                      <a:lnTo>
                        <a:pt x="1146" y="582"/>
                      </a:lnTo>
                      <a:lnTo>
                        <a:pt x="1126" y="588"/>
                      </a:lnTo>
                      <a:lnTo>
                        <a:pt x="1114" y="594"/>
                      </a:lnTo>
                      <a:lnTo>
                        <a:pt x="1106" y="602"/>
                      </a:lnTo>
                      <a:lnTo>
                        <a:pt x="1100" y="608"/>
                      </a:lnTo>
                      <a:lnTo>
                        <a:pt x="1094" y="620"/>
                      </a:lnTo>
                      <a:lnTo>
                        <a:pt x="1094" y="6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0" name="Freeform 559"/>
                <p:cNvSpPr>
                  <a:spLocks/>
                </p:cNvSpPr>
                <p:nvPr/>
              </p:nvSpPr>
              <p:spPr bwMode="auto">
                <a:xfrm>
                  <a:off x="1184" y="624"/>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051" name="Freeform 560"/>
                <p:cNvSpPr>
                  <a:spLocks/>
                </p:cNvSpPr>
                <p:nvPr/>
              </p:nvSpPr>
              <p:spPr bwMode="auto">
                <a:xfrm>
                  <a:off x="1158" y="1874"/>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4782" name="Line 561"/>
            <p:cNvSpPr>
              <a:spLocks noChangeShapeType="1"/>
            </p:cNvSpPr>
            <p:nvPr/>
          </p:nvSpPr>
          <p:spPr bwMode="auto">
            <a:xfrm flipV="1">
              <a:off x="1920" y="224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3" name="Freeform 562"/>
            <p:cNvSpPr>
              <a:spLocks/>
            </p:cNvSpPr>
            <p:nvPr/>
          </p:nvSpPr>
          <p:spPr bwMode="auto">
            <a:xfrm>
              <a:off x="1920" y="2234"/>
              <a:ext cx="26" cy="26"/>
            </a:xfrm>
            <a:custGeom>
              <a:avLst/>
              <a:gdLst>
                <a:gd name="T0" fmla="*/ 12 w 26"/>
                <a:gd name="T1" fmla="*/ 26 h 26"/>
                <a:gd name="T2" fmla="*/ 6 w 26"/>
                <a:gd name="T3" fmla="*/ 26 h 26"/>
                <a:gd name="T4" fmla="*/ 6 w 26"/>
                <a:gd name="T5" fmla="*/ 20 h 26"/>
                <a:gd name="T6" fmla="*/ 0 w 26"/>
                <a:gd name="T7" fmla="*/ 20 h 26"/>
                <a:gd name="T8" fmla="*/ 0 w 26"/>
                <a:gd name="T9" fmla="*/ 14 h 26"/>
                <a:gd name="T10" fmla="*/ 0 w 26"/>
                <a:gd name="T11" fmla="*/ 6 h 26"/>
                <a:gd name="T12" fmla="*/ 0 w 26"/>
                <a:gd name="T13" fmla="*/ 0 h 26"/>
                <a:gd name="T14" fmla="*/ 6 w 26"/>
                <a:gd name="T15" fmla="*/ 0 h 26"/>
                <a:gd name="T16" fmla="*/ 12 w 26"/>
                <a:gd name="T17" fmla="*/ 0 h 26"/>
                <a:gd name="T18" fmla="*/ 20 w 26"/>
                <a:gd name="T19" fmla="*/ 0 h 26"/>
                <a:gd name="T20" fmla="*/ 20 w 26"/>
                <a:gd name="T21" fmla="*/ 6 h 26"/>
                <a:gd name="T22" fmla="*/ 26 w 26"/>
                <a:gd name="T23" fmla="*/ 6 h 26"/>
                <a:gd name="T24" fmla="*/ 26 w 26"/>
                <a:gd name="T25" fmla="*/ 14 h 26"/>
                <a:gd name="T26" fmla="*/ 26 w 26"/>
                <a:gd name="T27" fmla="*/ 20 h 26"/>
                <a:gd name="T28" fmla="*/ 20 w 26"/>
                <a:gd name="T29" fmla="*/ 20 h 26"/>
                <a:gd name="T30" fmla="*/ 20 w 26"/>
                <a:gd name="T31" fmla="*/ 26 h 26"/>
                <a:gd name="T32" fmla="*/ 12 w 2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12" y="26"/>
                  </a:moveTo>
                  <a:lnTo>
                    <a:pt x="6" y="26"/>
                  </a:lnTo>
                  <a:lnTo>
                    <a:pt x="6" y="20"/>
                  </a:lnTo>
                  <a:lnTo>
                    <a:pt x="0" y="20"/>
                  </a:lnTo>
                  <a:lnTo>
                    <a:pt x="0" y="14"/>
                  </a:lnTo>
                  <a:lnTo>
                    <a:pt x="0" y="6"/>
                  </a:lnTo>
                  <a:lnTo>
                    <a:pt x="0" y="0"/>
                  </a:lnTo>
                  <a:lnTo>
                    <a:pt x="6" y="0"/>
                  </a:lnTo>
                  <a:lnTo>
                    <a:pt x="12" y="0"/>
                  </a:lnTo>
                  <a:lnTo>
                    <a:pt x="20" y="0"/>
                  </a:lnTo>
                  <a:lnTo>
                    <a:pt x="20" y="6"/>
                  </a:lnTo>
                  <a:lnTo>
                    <a:pt x="26" y="6"/>
                  </a:lnTo>
                  <a:lnTo>
                    <a:pt x="26" y="14"/>
                  </a:lnTo>
                  <a:lnTo>
                    <a:pt x="26" y="20"/>
                  </a:lnTo>
                  <a:lnTo>
                    <a:pt x="20" y="20"/>
                  </a:lnTo>
                  <a:lnTo>
                    <a:pt x="20" y="26"/>
                  </a:lnTo>
                  <a:lnTo>
                    <a:pt x="12"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4" name="Freeform 563"/>
            <p:cNvSpPr>
              <a:spLocks/>
            </p:cNvSpPr>
            <p:nvPr/>
          </p:nvSpPr>
          <p:spPr bwMode="auto">
            <a:xfrm>
              <a:off x="1228" y="2254"/>
              <a:ext cx="6" cy="6"/>
            </a:xfrm>
            <a:custGeom>
              <a:avLst/>
              <a:gdLst>
                <a:gd name="T0" fmla="*/ 0 w 6"/>
                <a:gd name="T1" fmla="*/ 6 h 6"/>
                <a:gd name="T2" fmla="*/ 0 w 6"/>
                <a:gd name="T3" fmla="*/ 0 h 6"/>
                <a:gd name="T4" fmla="*/ 6 w 6"/>
                <a:gd name="T5" fmla="*/ 6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5" name="Line 564"/>
            <p:cNvSpPr>
              <a:spLocks noChangeShapeType="1"/>
            </p:cNvSpPr>
            <p:nvPr/>
          </p:nvSpPr>
          <p:spPr bwMode="auto">
            <a:xfrm>
              <a:off x="3482" y="102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6" name="Freeform 565"/>
            <p:cNvSpPr>
              <a:spLocks/>
            </p:cNvSpPr>
            <p:nvPr/>
          </p:nvSpPr>
          <p:spPr bwMode="auto">
            <a:xfrm>
              <a:off x="3476" y="1018"/>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7" name="Line 566"/>
            <p:cNvSpPr>
              <a:spLocks noChangeShapeType="1"/>
            </p:cNvSpPr>
            <p:nvPr/>
          </p:nvSpPr>
          <p:spPr bwMode="auto">
            <a:xfrm>
              <a:off x="954" y="1410"/>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88" name="Rectangle 567"/>
            <p:cNvSpPr>
              <a:spLocks noChangeArrowheads="1"/>
            </p:cNvSpPr>
            <p:nvPr/>
          </p:nvSpPr>
          <p:spPr bwMode="auto">
            <a:xfrm>
              <a:off x="954" y="14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89" name="Line 568"/>
            <p:cNvSpPr>
              <a:spLocks noChangeShapeType="1"/>
            </p:cNvSpPr>
            <p:nvPr/>
          </p:nvSpPr>
          <p:spPr bwMode="auto">
            <a:xfrm flipV="1">
              <a:off x="2726" y="162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0" name="Line 569"/>
            <p:cNvSpPr>
              <a:spLocks noChangeShapeType="1"/>
            </p:cNvSpPr>
            <p:nvPr/>
          </p:nvSpPr>
          <p:spPr bwMode="auto">
            <a:xfrm flipV="1">
              <a:off x="2726" y="1600"/>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1" name="Line 570"/>
            <p:cNvSpPr>
              <a:spLocks noChangeShapeType="1"/>
            </p:cNvSpPr>
            <p:nvPr/>
          </p:nvSpPr>
          <p:spPr bwMode="auto">
            <a:xfrm flipV="1">
              <a:off x="2824" y="1560"/>
              <a:ext cx="4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2" name="Line 571"/>
            <p:cNvSpPr>
              <a:spLocks noChangeShapeType="1"/>
            </p:cNvSpPr>
            <p:nvPr/>
          </p:nvSpPr>
          <p:spPr bwMode="auto">
            <a:xfrm flipV="1">
              <a:off x="2720" y="1546"/>
              <a:ext cx="224"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3" name="Line 572"/>
            <p:cNvSpPr>
              <a:spLocks noChangeShapeType="1"/>
            </p:cNvSpPr>
            <p:nvPr/>
          </p:nvSpPr>
          <p:spPr bwMode="auto">
            <a:xfrm flipV="1">
              <a:off x="2682" y="1560"/>
              <a:ext cx="282"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4" name="Line 573"/>
            <p:cNvSpPr>
              <a:spLocks noChangeShapeType="1"/>
            </p:cNvSpPr>
            <p:nvPr/>
          </p:nvSpPr>
          <p:spPr bwMode="auto">
            <a:xfrm flipV="1">
              <a:off x="2682" y="1572"/>
              <a:ext cx="294"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5" name="Line 574"/>
            <p:cNvSpPr>
              <a:spLocks noChangeShapeType="1"/>
            </p:cNvSpPr>
            <p:nvPr/>
          </p:nvSpPr>
          <p:spPr bwMode="auto">
            <a:xfrm flipV="1">
              <a:off x="2420" y="1880"/>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6" name="Line 575"/>
            <p:cNvSpPr>
              <a:spLocks noChangeShapeType="1"/>
            </p:cNvSpPr>
            <p:nvPr/>
          </p:nvSpPr>
          <p:spPr bwMode="auto">
            <a:xfrm flipV="1">
              <a:off x="2670" y="1594"/>
              <a:ext cx="318"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7" name="Line 576"/>
            <p:cNvSpPr>
              <a:spLocks noChangeShapeType="1"/>
            </p:cNvSpPr>
            <p:nvPr/>
          </p:nvSpPr>
          <p:spPr bwMode="auto">
            <a:xfrm flipV="1">
              <a:off x="2426" y="1874"/>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8" name="Line 577"/>
            <p:cNvSpPr>
              <a:spLocks noChangeShapeType="1"/>
            </p:cNvSpPr>
            <p:nvPr/>
          </p:nvSpPr>
          <p:spPr bwMode="auto">
            <a:xfrm flipV="1">
              <a:off x="2598" y="1836"/>
              <a:ext cx="26"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99" name="Line 578"/>
            <p:cNvSpPr>
              <a:spLocks noChangeShapeType="1"/>
            </p:cNvSpPr>
            <p:nvPr/>
          </p:nvSpPr>
          <p:spPr bwMode="auto">
            <a:xfrm flipV="1">
              <a:off x="2650" y="1612"/>
              <a:ext cx="350"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0" name="Line 579"/>
            <p:cNvSpPr>
              <a:spLocks noChangeShapeType="1"/>
            </p:cNvSpPr>
            <p:nvPr/>
          </p:nvSpPr>
          <p:spPr bwMode="auto">
            <a:xfrm flipV="1">
              <a:off x="2432" y="1626"/>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1" name="Line 580"/>
            <p:cNvSpPr>
              <a:spLocks noChangeShapeType="1"/>
            </p:cNvSpPr>
            <p:nvPr/>
          </p:nvSpPr>
          <p:spPr bwMode="auto">
            <a:xfrm flipV="1">
              <a:off x="2438" y="1638"/>
              <a:ext cx="602"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2" name="Line 581"/>
            <p:cNvSpPr>
              <a:spLocks noChangeShapeType="1"/>
            </p:cNvSpPr>
            <p:nvPr/>
          </p:nvSpPr>
          <p:spPr bwMode="auto">
            <a:xfrm flipV="1">
              <a:off x="2452" y="1652"/>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3" name="Line 582"/>
            <p:cNvSpPr>
              <a:spLocks noChangeShapeType="1"/>
            </p:cNvSpPr>
            <p:nvPr/>
          </p:nvSpPr>
          <p:spPr bwMode="auto">
            <a:xfrm flipV="1">
              <a:off x="2470" y="1664"/>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4" name="Line 583"/>
            <p:cNvSpPr>
              <a:spLocks noChangeShapeType="1"/>
            </p:cNvSpPr>
            <p:nvPr/>
          </p:nvSpPr>
          <p:spPr bwMode="auto">
            <a:xfrm flipV="1">
              <a:off x="2484" y="1672"/>
              <a:ext cx="626" cy="3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5" name="Line 584"/>
            <p:cNvSpPr>
              <a:spLocks noChangeShapeType="1"/>
            </p:cNvSpPr>
            <p:nvPr/>
          </p:nvSpPr>
          <p:spPr bwMode="auto">
            <a:xfrm flipV="1">
              <a:off x="2496" y="1698"/>
              <a:ext cx="620" cy="3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6" name="Line 585"/>
            <p:cNvSpPr>
              <a:spLocks noChangeShapeType="1"/>
            </p:cNvSpPr>
            <p:nvPr/>
          </p:nvSpPr>
          <p:spPr bwMode="auto">
            <a:xfrm flipV="1">
              <a:off x="2504" y="1724"/>
              <a:ext cx="612"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7" name="Line 586"/>
            <p:cNvSpPr>
              <a:spLocks noChangeShapeType="1"/>
            </p:cNvSpPr>
            <p:nvPr/>
          </p:nvSpPr>
          <p:spPr bwMode="auto">
            <a:xfrm flipV="1">
              <a:off x="2510" y="1750"/>
              <a:ext cx="606" cy="3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8" name="Line 587"/>
            <p:cNvSpPr>
              <a:spLocks noChangeShapeType="1"/>
            </p:cNvSpPr>
            <p:nvPr/>
          </p:nvSpPr>
          <p:spPr bwMode="auto">
            <a:xfrm flipV="1">
              <a:off x="2516" y="1788"/>
              <a:ext cx="568"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09" name="Line 588"/>
            <p:cNvSpPr>
              <a:spLocks noChangeShapeType="1"/>
            </p:cNvSpPr>
            <p:nvPr/>
          </p:nvSpPr>
          <p:spPr bwMode="auto">
            <a:xfrm flipV="1">
              <a:off x="2536" y="1822"/>
              <a:ext cx="542" cy="3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0" name="Line 589"/>
            <p:cNvSpPr>
              <a:spLocks noChangeShapeType="1"/>
            </p:cNvSpPr>
            <p:nvPr/>
          </p:nvSpPr>
          <p:spPr bwMode="auto">
            <a:xfrm flipV="1">
              <a:off x="2536" y="2044"/>
              <a:ext cx="20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1" name="Line 590"/>
            <p:cNvSpPr>
              <a:spLocks noChangeShapeType="1"/>
            </p:cNvSpPr>
            <p:nvPr/>
          </p:nvSpPr>
          <p:spPr bwMode="auto">
            <a:xfrm flipV="1">
              <a:off x="2752" y="1860"/>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2" name="Line 591"/>
            <p:cNvSpPr>
              <a:spLocks noChangeShapeType="1"/>
            </p:cNvSpPr>
            <p:nvPr/>
          </p:nvSpPr>
          <p:spPr bwMode="auto">
            <a:xfrm flipV="1">
              <a:off x="2632" y="1886"/>
              <a:ext cx="420" cy="2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3" name="Line 592"/>
            <p:cNvSpPr>
              <a:spLocks noChangeShapeType="1"/>
            </p:cNvSpPr>
            <p:nvPr/>
          </p:nvSpPr>
          <p:spPr bwMode="auto">
            <a:xfrm flipV="1">
              <a:off x="2720" y="1900"/>
              <a:ext cx="346"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4" name="Line 593"/>
            <p:cNvSpPr>
              <a:spLocks noChangeShapeType="1"/>
            </p:cNvSpPr>
            <p:nvPr/>
          </p:nvSpPr>
          <p:spPr bwMode="auto">
            <a:xfrm flipV="1">
              <a:off x="2758" y="2096"/>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5" name="Line 594"/>
            <p:cNvSpPr>
              <a:spLocks noChangeShapeType="1"/>
            </p:cNvSpPr>
            <p:nvPr/>
          </p:nvSpPr>
          <p:spPr bwMode="auto">
            <a:xfrm flipV="1">
              <a:off x="2804" y="1906"/>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6" name="Line 595"/>
            <p:cNvSpPr>
              <a:spLocks noChangeShapeType="1"/>
            </p:cNvSpPr>
            <p:nvPr/>
          </p:nvSpPr>
          <p:spPr bwMode="auto">
            <a:xfrm flipV="1">
              <a:off x="2752" y="1920"/>
              <a:ext cx="372"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7" name="Line 596"/>
            <p:cNvSpPr>
              <a:spLocks noChangeShapeType="1"/>
            </p:cNvSpPr>
            <p:nvPr/>
          </p:nvSpPr>
          <p:spPr bwMode="auto">
            <a:xfrm flipV="1">
              <a:off x="2766" y="1926"/>
              <a:ext cx="388" cy="2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8" name="Line 597"/>
            <p:cNvSpPr>
              <a:spLocks noChangeShapeType="1"/>
            </p:cNvSpPr>
            <p:nvPr/>
          </p:nvSpPr>
          <p:spPr bwMode="auto">
            <a:xfrm flipV="1">
              <a:off x="2816" y="1934"/>
              <a:ext cx="358"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19" name="Line 598"/>
            <p:cNvSpPr>
              <a:spLocks noChangeShapeType="1"/>
            </p:cNvSpPr>
            <p:nvPr/>
          </p:nvSpPr>
          <p:spPr bwMode="auto">
            <a:xfrm flipV="1">
              <a:off x="2854" y="1934"/>
              <a:ext cx="372"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0" name="Line 599"/>
            <p:cNvSpPr>
              <a:spLocks noChangeShapeType="1"/>
            </p:cNvSpPr>
            <p:nvPr/>
          </p:nvSpPr>
          <p:spPr bwMode="auto">
            <a:xfrm flipV="1">
              <a:off x="2894" y="1940"/>
              <a:ext cx="364"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1" name="Line 600"/>
            <p:cNvSpPr>
              <a:spLocks noChangeShapeType="1"/>
            </p:cNvSpPr>
            <p:nvPr/>
          </p:nvSpPr>
          <p:spPr bwMode="auto">
            <a:xfrm flipV="1">
              <a:off x="2926" y="1946"/>
              <a:ext cx="356"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2" name="Line 601"/>
            <p:cNvSpPr>
              <a:spLocks noChangeShapeType="1"/>
            </p:cNvSpPr>
            <p:nvPr/>
          </p:nvSpPr>
          <p:spPr bwMode="auto">
            <a:xfrm flipV="1">
              <a:off x="2952" y="1946"/>
              <a:ext cx="376"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3" name="Line 602"/>
            <p:cNvSpPr>
              <a:spLocks noChangeShapeType="1"/>
            </p:cNvSpPr>
            <p:nvPr/>
          </p:nvSpPr>
          <p:spPr bwMode="auto">
            <a:xfrm flipV="1">
              <a:off x="2984" y="1960"/>
              <a:ext cx="362" cy="2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4" name="Line 603"/>
            <p:cNvSpPr>
              <a:spLocks noChangeShapeType="1"/>
            </p:cNvSpPr>
            <p:nvPr/>
          </p:nvSpPr>
          <p:spPr bwMode="auto">
            <a:xfrm flipV="1">
              <a:off x="3002" y="1978"/>
              <a:ext cx="358"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5" name="Line 604"/>
            <p:cNvSpPr>
              <a:spLocks noChangeShapeType="1"/>
            </p:cNvSpPr>
            <p:nvPr/>
          </p:nvSpPr>
          <p:spPr bwMode="auto">
            <a:xfrm flipV="1">
              <a:off x="3028" y="1998"/>
              <a:ext cx="338"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6" name="Line 605"/>
            <p:cNvSpPr>
              <a:spLocks noChangeShapeType="1"/>
            </p:cNvSpPr>
            <p:nvPr/>
          </p:nvSpPr>
          <p:spPr bwMode="auto">
            <a:xfrm flipV="1">
              <a:off x="3060" y="2024"/>
              <a:ext cx="306" cy="1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7" name="Line 606"/>
            <p:cNvSpPr>
              <a:spLocks noChangeShapeType="1"/>
            </p:cNvSpPr>
            <p:nvPr/>
          </p:nvSpPr>
          <p:spPr bwMode="auto">
            <a:xfrm flipV="1">
              <a:off x="3086" y="2050"/>
              <a:ext cx="280"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8" name="Line 607"/>
            <p:cNvSpPr>
              <a:spLocks noChangeShapeType="1"/>
            </p:cNvSpPr>
            <p:nvPr/>
          </p:nvSpPr>
          <p:spPr bwMode="auto">
            <a:xfrm flipV="1">
              <a:off x="3112" y="2070"/>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29" name="Line 608"/>
            <p:cNvSpPr>
              <a:spLocks noChangeShapeType="1"/>
            </p:cNvSpPr>
            <p:nvPr/>
          </p:nvSpPr>
          <p:spPr bwMode="auto">
            <a:xfrm flipV="1">
              <a:off x="3142" y="2090"/>
              <a:ext cx="244"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0" name="Line 609"/>
            <p:cNvSpPr>
              <a:spLocks noChangeShapeType="1"/>
            </p:cNvSpPr>
            <p:nvPr/>
          </p:nvSpPr>
          <p:spPr bwMode="auto">
            <a:xfrm flipV="1">
              <a:off x="3174" y="211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1" name="Line 610"/>
            <p:cNvSpPr>
              <a:spLocks noChangeShapeType="1"/>
            </p:cNvSpPr>
            <p:nvPr/>
          </p:nvSpPr>
          <p:spPr bwMode="auto">
            <a:xfrm flipV="1">
              <a:off x="3208" y="2128"/>
              <a:ext cx="196"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2" name="Line 611"/>
            <p:cNvSpPr>
              <a:spLocks noChangeShapeType="1"/>
            </p:cNvSpPr>
            <p:nvPr/>
          </p:nvSpPr>
          <p:spPr bwMode="auto">
            <a:xfrm flipV="1">
              <a:off x="3240" y="2150"/>
              <a:ext cx="172"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3" name="Line 612"/>
            <p:cNvSpPr>
              <a:spLocks noChangeShapeType="1"/>
            </p:cNvSpPr>
            <p:nvPr/>
          </p:nvSpPr>
          <p:spPr bwMode="auto">
            <a:xfrm flipV="1">
              <a:off x="3278" y="2168"/>
              <a:ext cx="14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4" name="Line 613"/>
            <p:cNvSpPr>
              <a:spLocks noChangeShapeType="1"/>
            </p:cNvSpPr>
            <p:nvPr/>
          </p:nvSpPr>
          <p:spPr bwMode="auto">
            <a:xfrm flipV="1">
              <a:off x="3302" y="2188"/>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5" name="Line 614"/>
            <p:cNvSpPr>
              <a:spLocks noChangeShapeType="1"/>
            </p:cNvSpPr>
            <p:nvPr/>
          </p:nvSpPr>
          <p:spPr bwMode="auto">
            <a:xfrm flipV="1">
              <a:off x="3336" y="2208"/>
              <a:ext cx="106"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6" name="Line 615"/>
            <p:cNvSpPr>
              <a:spLocks noChangeShapeType="1"/>
            </p:cNvSpPr>
            <p:nvPr/>
          </p:nvSpPr>
          <p:spPr bwMode="auto">
            <a:xfrm flipV="1">
              <a:off x="3374" y="2260"/>
              <a:ext cx="24"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7" name="Freeform 616"/>
            <p:cNvSpPr>
              <a:spLocks/>
            </p:cNvSpPr>
            <p:nvPr/>
          </p:nvSpPr>
          <p:spPr bwMode="auto">
            <a:xfrm>
              <a:off x="2412" y="1542"/>
              <a:ext cx="1030" cy="738"/>
            </a:xfrm>
            <a:custGeom>
              <a:avLst/>
              <a:gdLst>
                <a:gd name="T0" fmla="*/ 1012 w 1030"/>
                <a:gd name="T1" fmla="*/ 620 h 738"/>
                <a:gd name="T2" fmla="*/ 1030 w 1030"/>
                <a:gd name="T3" fmla="*/ 672 h 738"/>
                <a:gd name="T4" fmla="*/ 1000 w 1030"/>
                <a:gd name="T5" fmla="*/ 698 h 738"/>
                <a:gd name="T6" fmla="*/ 980 w 1030"/>
                <a:gd name="T7" fmla="*/ 738 h 738"/>
                <a:gd name="T8" fmla="*/ 928 w 1030"/>
                <a:gd name="T9" fmla="*/ 732 h 738"/>
                <a:gd name="T10" fmla="*/ 870 w 1030"/>
                <a:gd name="T11" fmla="*/ 718 h 738"/>
                <a:gd name="T12" fmla="*/ 814 w 1030"/>
                <a:gd name="T13" fmla="*/ 712 h 738"/>
                <a:gd name="T14" fmla="*/ 756 w 1030"/>
                <a:gd name="T15" fmla="*/ 698 h 738"/>
                <a:gd name="T16" fmla="*/ 706 w 1030"/>
                <a:gd name="T17" fmla="*/ 686 h 738"/>
                <a:gd name="T18" fmla="*/ 654 w 1030"/>
                <a:gd name="T19" fmla="*/ 666 h 738"/>
                <a:gd name="T20" fmla="*/ 602 w 1030"/>
                <a:gd name="T21" fmla="*/ 652 h 738"/>
                <a:gd name="T22" fmla="*/ 552 w 1030"/>
                <a:gd name="T23" fmla="*/ 634 h 738"/>
                <a:gd name="T24" fmla="*/ 506 w 1030"/>
                <a:gd name="T25" fmla="*/ 620 h 738"/>
                <a:gd name="T26" fmla="*/ 454 w 1030"/>
                <a:gd name="T27" fmla="*/ 614 h 738"/>
                <a:gd name="T28" fmla="*/ 398 w 1030"/>
                <a:gd name="T29" fmla="*/ 608 h 738"/>
                <a:gd name="T30" fmla="*/ 340 w 1030"/>
                <a:gd name="T31" fmla="*/ 608 h 738"/>
                <a:gd name="T32" fmla="*/ 334 w 1030"/>
                <a:gd name="T33" fmla="*/ 562 h 738"/>
                <a:gd name="T34" fmla="*/ 288 w 1030"/>
                <a:gd name="T35" fmla="*/ 574 h 738"/>
                <a:gd name="T36" fmla="*/ 238 w 1030"/>
                <a:gd name="T37" fmla="*/ 588 h 738"/>
                <a:gd name="T38" fmla="*/ 186 w 1030"/>
                <a:gd name="T39" fmla="*/ 608 h 738"/>
                <a:gd name="T40" fmla="*/ 166 w 1030"/>
                <a:gd name="T41" fmla="*/ 652 h 738"/>
                <a:gd name="T42" fmla="*/ 122 w 1030"/>
                <a:gd name="T43" fmla="*/ 608 h 738"/>
                <a:gd name="T44" fmla="*/ 96 w 1030"/>
                <a:gd name="T45" fmla="*/ 554 h 738"/>
                <a:gd name="T46" fmla="*/ 78 w 1030"/>
                <a:gd name="T47" fmla="*/ 510 h 738"/>
                <a:gd name="T48" fmla="*/ 46 w 1030"/>
                <a:gd name="T49" fmla="*/ 470 h 738"/>
                <a:gd name="T50" fmla="*/ 20 w 1030"/>
                <a:gd name="T51" fmla="*/ 430 h 738"/>
                <a:gd name="T52" fmla="*/ 6 w 1030"/>
                <a:gd name="T53" fmla="*/ 386 h 738"/>
                <a:gd name="T54" fmla="*/ 32 w 1030"/>
                <a:gd name="T55" fmla="*/ 358 h 738"/>
                <a:gd name="T56" fmla="*/ 78 w 1030"/>
                <a:gd name="T57" fmla="*/ 326 h 738"/>
                <a:gd name="T58" fmla="*/ 128 w 1030"/>
                <a:gd name="T59" fmla="*/ 338 h 738"/>
                <a:gd name="T60" fmla="*/ 174 w 1030"/>
                <a:gd name="T61" fmla="*/ 320 h 738"/>
                <a:gd name="T62" fmla="*/ 206 w 1030"/>
                <a:gd name="T63" fmla="*/ 294 h 738"/>
                <a:gd name="T64" fmla="*/ 250 w 1030"/>
                <a:gd name="T65" fmla="*/ 268 h 738"/>
                <a:gd name="T66" fmla="*/ 270 w 1030"/>
                <a:gd name="T67" fmla="*/ 208 h 738"/>
                <a:gd name="T68" fmla="*/ 288 w 1030"/>
                <a:gd name="T69" fmla="*/ 156 h 738"/>
                <a:gd name="T70" fmla="*/ 314 w 1030"/>
                <a:gd name="T71" fmla="*/ 104 h 738"/>
                <a:gd name="T72" fmla="*/ 346 w 1030"/>
                <a:gd name="T73" fmla="*/ 72 h 738"/>
                <a:gd name="T74" fmla="*/ 392 w 1030"/>
                <a:gd name="T75" fmla="*/ 58 h 738"/>
                <a:gd name="T76" fmla="*/ 428 w 1030"/>
                <a:gd name="T77" fmla="*/ 24 h 738"/>
                <a:gd name="T78" fmla="*/ 480 w 1030"/>
                <a:gd name="T79" fmla="*/ 12 h 738"/>
                <a:gd name="T80" fmla="*/ 526 w 1030"/>
                <a:gd name="T81" fmla="*/ 0 h 738"/>
                <a:gd name="T82" fmla="*/ 564 w 1030"/>
                <a:gd name="T83" fmla="*/ 32 h 738"/>
                <a:gd name="T84" fmla="*/ 596 w 1030"/>
                <a:gd name="T85" fmla="*/ 78 h 738"/>
                <a:gd name="T86" fmla="*/ 634 w 1030"/>
                <a:gd name="T87" fmla="*/ 98 h 738"/>
                <a:gd name="T88" fmla="*/ 686 w 1030"/>
                <a:gd name="T89" fmla="*/ 124 h 738"/>
                <a:gd name="T90" fmla="*/ 698 w 1030"/>
                <a:gd name="T91" fmla="*/ 176 h 738"/>
                <a:gd name="T92" fmla="*/ 692 w 1030"/>
                <a:gd name="T93" fmla="*/ 222 h 738"/>
                <a:gd name="T94" fmla="*/ 672 w 1030"/>
                <a:gd name="T95" fmla="*/ 260 h 738"/>
                <a:gd name="T96" fmla="*/ 640 w 1030"/>
                <a:gd name="T97" fmla="*/ 320 h 738"/>
                <a:gd name="T98" fmla="*/ 654 w 1030"/>
                <a:gd name="T99" fmla="*/ 358 h 738"/>
                <a:gd name="T100" fmla="*/ 706 w 1030"/>
                <a:gd name="T101" fmla="*/ 372 h 738"/>
                <a:gd name="T102" fmla="*/ 762 w 1030"/>
                <a:gd name="T103" fmla="*/ 392 h 738"/>
                <a:gd name="T104" fmla="*/ 808 w 1030"/>
                <a:gd name="T105" fmla="*/ 392 h 738"/>
                <a:gd name="T106" fmla="*/ 866 w 1030"/>
                <a:gd name="T107" fmla="*/ 404 h 738"/>
                <a:gd name="T108" fmla="*/ 916 w 1030"/>
                <a:gd name="T109" fmla="*/ 404 h 738"/>
                <a:gd name="T110" fmla="*/ 948 w 1030"/>
                <a:gd name="T111" fmla="*/ 438 h 738"/>
                <a:gd name="T112" fmla="*/ 954 w 1030"/>
                <a:gd name="T113" fmla="*/ 496 h 738"/>
                <a:gd name="T114" fmla="*/ 968 w 1030"/>
                <a:gd name="T115" fmla="*/ 548 h 7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0"/>
                <a:gd name="T175" fmla="*/ 0 h 738"/>
                <a:gd name="T176" fmla="*/ 1030 w 1030"/>
                <a:gd name="T177" fmla="*/ 738 h 7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0" h="738">
                  <a:moveTo>
                    <a:pt x="994" y="580"/>
                  </a:moveTo>
                  <a:lnTo>
                    <a:pt x="1000" y="588"/>
                  </a:lnTo>
                  <a:lnTo>
                    <a:pt x="1000" y="594"/>
                  </a:lnTo>
                  <a:lnTo>
                    <a:pt x="1000" y="600"/>
                  </a:lnTo>
                  <a:lnTo>
                    <a:pt x="1000" y="608"/>
                  </a:lnTo>
                  <a:lnTo>
                    <a:pt x="1006" y="608"/>
                  </a:lnTo>
                  <a:lnTo>
                    <a:pt x="1006" y="614"/>
                  </a:lnTo>
                  <a:lnTo>
                    <a:pt x="1006" y="620"/>
                  </a:lnTo>
                  <a:lnTo>
                    <a:pt x="1012" y="620"/>
                  </a:lnTo>
                  <a:lnTo>
                    <a:pt x="1012" y="626"/>
                  </a:lnTo>
                  <a:lnTo>
                    <a:pt x="1012" y="634"/>
                  </a:lnTo>
                  <a:lnTo>
                    <a:pt x="1018" y="640"/>
                  </a:lnTo>
                  <a:lnTo>
                    <a:pt x="1018" y="646"/>
                  </a:lnTo>
                  <a:lnTo>
                    <a:pt x="1024" y="646"/>
                  </a:lnTo>
                  <a:lnTo>
                    <a:pt x="1024" y="652"/>
                  </a:lnTo>
                  <a:lnTo>
                    <a:pt x="1030" y="660"/>
                  </a:lnTo>
                  <a:lnTo>
                    <a:pt x="1030" y="666"/>
                  </a:lnTo>
                  <a:lnTo>
                    <a:pt x="1030" y="672"/>
                  </a:lnTo>
                  <a:lnTo>
                    <a:pt x="1030" y="678"/>
                  </a:lnTo>
                  <a:lnTo>
                    <a:pt x="1030" y="686"/>
                  </a:lnTo>
                  <a:lnTo>
                    <a:pt x="1024" y="686"/>
                  </a:lnTo>
                  <a:lnTo>
                    <a:pt x="1018" y="686"/>
                  </a:lnTo>
                  <a:lnTo>
                    <a:pt x="1018" y="692"/>
                  </a:lnTo>
                  <a:lnTo>
                    <a:pt x="1012" y="692"/>
                  </a:lnTo>
                  <a:lnTo>
                    <a:pt x="1006" y="692"/>
                  </a:lnTo>
                  <a:lnTo>
                    <a:pt x="1000" y="692"/>
                  </a:lnTo>
                  <a:lnTo>
                    <a:pt x="1000" y="698"/>
                  </a:lnTo>
                  <a:lnTo>
                    <a:pt x="994" y="698"/>
                  </a:lnTo>
                  <a:lnTo>
                    <a:pt x="994" y="704"/>
                  </a:lnTo>
                  <a:lnTo>
                    <a:pt x="986" y="704"/>
                  </a:lnTo>
                  <a:lnTo>
                    <a:pt x="986" y="712"/>
                  </a:lnTo>
                  <a:lnTo>
                    <a:pt x="986" y="718"/>
                  </a:lnTo>
                  <a:lnTo>
                    <a:pt x="980" y="718"/>
                  </a:lnTo>
                  <a:lnTo>
                    <a:pt x="980" y="726"/>
                  </a:lnTo>
                  <a:lnTo>
                    <a:pt x="980" y="732"/>
                  </a:lnTo>
                  <a:lnTo>
                    <a:pt x="980" y="738"/>
                  </a:lnTo>
                  <a:lnTo>
                    <a:pt x="974" y="738"/>
                  </a:lnTo>
                  <a:lnTo>
                    <a:pt x="968" y="738"/>
                  </a:lnTo>
                  <a:lnTo>
                    <a:pt x="962" y="738"/>
                  </a:lnTo>
                  <a:lnTo>
                    <a:pt x="962" y="732"/>
                  </a:lnTo>
                  <a:lnTo>
                    <a:pt x="954" y="732"/>
                  </a:lnTo>
                  <a:lnTo>
                    <a:pt x="948" y="732"/>
                  </a:lnTo>
                  <a:lnTo>
                    <a:pt x="942" y="732"/>
                  </a:lnTo>
                  <a:lnTo>
                    <a:pt x="936" y="732"/>
                  </a:lnTo>
                  <a:lnTo>
                    <a:pt x="928" y="732"/>
                  </a:lnTo>
                  <a:lnTo>
                    <a:pt x="922" y="726"/>
                  </a:lnTo>
                  <a:lnTo>
                    <a:pt x="916" y="726"/>
                  </a:lnTo>
                  <a:lnTo>
                    <a:pt x="910" y="726"/>
                  </a:lnTo>
                  <a:lnTo>
                    <a:pt x="904" y="726"/>
                  </a:lnTo>
                  <a:lnTo>
                    <a:pt x="896" y="726"/>
                  </a:lnTo>
                  <a:lnTo>
                    <a:pt x="890" y="718"/>
                  </a:lnTo>
                  <a:lnTo>
                    <a:pt x="884" y="718"/>
                  </a:lnTo>
                  <a:lnTo>
                    <a:pt x="878" y="718"/>
                  </a:lnTo>
                  <a:lnTo>
                    <a:pt x="870" y="718"/>
                  </a:lnTo>
                  <a:lnTo>
                    <a:pt x="866" y="718"/>
                  </a:lnTo>
                  <a:lnTo>
                    <a:pt x="858" y="712"/>
                  </a:lnTo>
                  <a:lnTo>
                    <a:pt x="852" y="712"/>
                  </a:lnTo>
                  <a:lnTo>
                    <a:pt x="846" y="712"/>
                  </a:lnTo>
                  <a:lnTo>
                    <a:pt x="840" y="712"/>
                  </a:lnTo>
                  <a:lnTo>
                    <a:pt x="834" y="712"/>
                  </a:lnTo>
                  <a:lnTo>
                    <a:pt x="826" y="712"/>
                  </a:lnTo>
                  <a:lnTo>
                    <a:pt x="820" y="712"/>
                  </a:lnTo>
                  <a:lnTo>
                    <a:pt x="814" y="712"/>
                  </a:lnTo>
                  <a:lnTo>
                    <a:pt x="808" y="704"/>
                  </a:lnTo>
                  <a:lnTo>
                    <a:pt x="800" y="704"/>
                  </a:lnTo>
                  <a:lnTo>
                    <a:pt x="794" y="704"/>
                  </a:lnTo>
                  <a:lnTo>
                    <a:pt x="788" y="704"/>
                  </a:lnTo>
                  <a:lnTo>
                    <a:pt x="782" y="704"/>
                  </a:lnTo>
                  <a:lnTo>
                    <a:pt x="776" y="698"/>
                  </a:lnTo>
                  <a:lnTo>
                    <a:pt x="768" y="698"/>
                  </a:lnTo>
                  <a:lnTo>
                    <a:pt x="762" y="698"/>
                  </a:lnTo>
                  <a:lnTo>
                    <a:pt x="756" y="698"/>
                  </a:lnTo>
                  <a:lnTo>
                    <a:pt x="750" y="698"/>
                  </a:lnTo>
                  <a:lnTo>
                    <a:pt x="742" y="692"/>
                  </a:lnTo>
                  <a:lnTo>
                    <a:pt x="736" y="692"/>
                  </a:lnTo>
                  <a:lnTo>
                    <a:pt x="730" y="692"/>
                  </a:lnTo>
                  <a:lnTo>
                    <a:pt x="724" y="692"/>
                  </a:lnTo>
                  <a:lnTo>
                    <a:pt x="718" y="692"/>
                  </a:lnTo>
                  <a:lnTo>
                    <a:pt x="718" y="686"/>
                  </a:lnTo>
                  <a:lnTo>
                    <a:pt x="712" y="686"/>
                  </a:lnTo>
                  <a:lnTo>
                    <a:pt x="706" y="686"/>
                  </a:lnTo>
                  <a:lnTo>
                    <a:pt x="698" y="686"/>
                  </a:lnTo>
                  <a:lnTo>
                    <a:pt x="692" y="678"/>
                  </a:lnTo>
                  <a:lnTo>
                    <a:pt x="686" y="678"/>
                  </a:lnTo>
                  <a:lnTo>
                    <a:pt x="680" y="678"/>
                  </a:lnTo>
                  <a:lnTo>
                    <a:pt x="680" y="672"/>
                  </a:lnTo>
                  <a:lnTo>
                    <a:pt x="672" y="672"/>
                  </a:lnTo>
                  <a:lnTo>
                    <a:pt x="666" y="672"/>
                  </a:lnTo>
                  <a:lnTo>
                    <a:pt x="660" y="672"/>
                  </a:lnTo>
                  <a:lnTo>
                    <a:pt x="654" y="666"/>
                  </a:lnTo>
                  <a:lnTo>
                    <a:pt x="648" y="666"/>
                  </a:lnTo>
                  <a:lnTo>
                    <a:pt x="640" y="666"/>
                  </a:lnTo>
                  <a:lnTo>
                    <a:pt x="634" y="666"/>
                  </a:lnTo>
                  <a:lnTo>
                    <a:pt x="628" y="660"/>
                  </a:lnTo>
                  <a:lnTo>
                    <a:pt x="622" y="660"/>
                  </a:lnTo>
                  <a:lnTo>
                    <a:pt x="614" y="660"/>
                  </a:lnTo>
                  <a:lnTo>
                    <a:pt x="608" y="660"/>
                  </a:lnTo>
                  <a:lnTo>
                    <a:pt x="608" y="652"/>
                  </a:lnTo>
                  <a:lnTo>
                    <a:pt x="602" y="652"/>
                  </a:lnTo>
                  <a:lnTo>
                    <a:pt x="596" y="652"/>
                  </a:lnTo>
                  <a:lnTo>
                    <a:pt x="590" y="652"/>
                  </a:lnTo>
                  <a:lnTo>
                    <a:pt x="590" y="646"/>
                  </a:lnTo>
                  <a:lnTo>
                    <a:pt x="582" y="646"/>
                  </a:lnTo>
                  <a:lnTo>
                    <a:pt x="576" y="640"/>
                  </a:lnTo>
                  <a:lnTo>
                    <a:pt x="570" y="634"/>
                  </a:lnTo>
                  <a:lnTo>
                    <a:pt x="564" y="634"/>
                  </a:lnTo>
                  <a:lnTo>
                    <a:pt x="558" y="634"/>
                  </a:lnTo>
                  <a:lnTo>
                    <a:pt x="552" y="634"/>
                  </a:lnTo>
                  <a:lnTo>
                    <a:pt x="544" y="634"/>
                  </a:lnTo>
                  <a:lnTo>
                    <a:pt x="538" y="634"/>
                  </a:lnTo>
                  <a:lnTo>
                    <a:pt x="532" y="634"/>
                  </a:lnTo>
                  <a:lnTo>
                    <a:pt x="532" y="626"/>
                  </a:lnTo>
                  <a:lnTo>
                    <a:pt x="526" y="626"/>
                  </a:lnTo>
                  <a:lnTo>
                    <a:pt x="520" y="626"/>
                  </a:lnTo>
                  <a:lnTo>
                    <a:pt x="520" y="620"/>
                  </a:lnTo>
                  <a:lnTo>
                    <a:pt x="512" y="620"/>
                  </a:lnTo>
                  <a:lnTo>
                    <a:pt x="506" y="620"/>
                  </a:lnTo>
                  <a:lnTo>
                    <a:pt x="500" y="620"/>
                  </a:lnTo>
                  <a:lnTo>
                    <a:pt x="500" y="614"/>
                  </a:lnTo>
                  <a:lnTo>
                    <a:pt x="494" y="614"/>
                  </a:lnTo>
                  <a:lnTo>
                    <a:pt x="486" y="614"/>
                  </a:lnTo>
                  <a:lnTo>
                    <a:pt x="480" y="614"/>
                  </a:lnTo>
                  <a:lnTo>
                    <a:pt x="474" y="614"/>
                  </a:lnTo>
                  <a:lnTo>
                    <a:pt x="468" y="614"/>
                  </a:lnTo>
                  <a:lnTo>
                    <a:pt x="462" y="614"/>
                  </a:lnTo>
                  <a:lnTo>
                    <a:pt x="454" y="614"/>
                  </a:lnTo>
                  <a:lnTo>
                    <a:pt x="448" y="614"/>
                  </a:lnTo>
                  <a:lnTo>
                    <a:pt x="442" y="614"/>
                  </a:lnTo>
                  <a:lnTo>
                    <a:pt x="436" y="614"/>
                  </a:lnTo>
                  <a:lnTo>
                    <a:pt x="428" y="608"/>
                  </a:lnTo>
                  <a:lnTo>
                    <a:pt x="424" y="608"/>
                  </a:lnTo>
                  <a:lnTo>
                    <a:pt x="418" y="608"/>
                  </a:lnTo>
                  <a:lnTo>
                    <a:pt x="410" y="608"/>
                  </a:lnTo>
                  <a:lnTo>
                    <a:pt x="404" y="608"/>
                  </a:lnTo>
                  <a:lnTo>
                    <a:pt x="398" y="608"/>
                  </a:lnTo>
                  <a:lnTo>
                    <a:pt x="392" y="614"/>
                  </a:lnTo>
                  <a:lnTo>
                    <a:pt x="384" y="614"/>
                  </a:lnTo>
                  <a:lnTo>
                    <a:pt x="378" y="614"/>
                  </a:lnTo>
                  <a:lnTo>
                    <a:pt x="372" y="614"/>
                  </a:lnTo>
                  <a:lnTo>
                    <a:pt x="366" y="614"/>
                  </a:lnTo>
                  <a:lnTo>
                    <a:pt x="360" y="614"/>
                  </a:lnTo>
                  <a:lnTo>
                    <a:pt x="352" y="614"/>
                  </a:lnTo>
                  <a:lnTo>
                    <a:pt x="346" y="614"/>
                  </a:lnTo>
                  <a:lnTo>
                    <a:pt x="340" y="608"/>
                  </a:lnTo>
                  <a:lnTo>
                    <a:pt x="340" y="600"/>
                  </a:lnTo>
                  <a:lnTo>
                    <a:pt x="340" y="594"/>
                  </a:lnTo>
                  <a:lnTo>
                    <a:pt x="340" y="588"/>
                  </a:lnTo>
                  <a:lnTo>
                    <a:pt x="340" y="580"/>
                  </a:lnTo>
                  <a:lnTo>
                    <a:pt x="346" y="580"/>
                  </a:lnTo>
                  <a:lnTo>
                    <a:pt x="346" y="574"/>
                  </a:lnTo>
                  <a:lnTo>
                    <a:pt x="346" y="568"/>
                  </a:lnTo>
                  <a:lnTo>
                    <a:pt x="340" y="562"/>
                  </a:lnTo>
                  <a:lnTo>
                    <a:pt x="334" y="562"/>
                  </a:lnTo>
                  <a:lnTo>
                    <a:pt x="326" y="562"/>
                  </a:lnTo>
                  <a:lnTo>
                    <a:pt x="320" y="562"/>
                  </a:lnTo>
                  <a:lnTo>
                    <a:pt x="314" y="562"/>
                  </a:lnTo>
                  <a:lnTo>
                    <a:pt x="308" y="562"/>
                  </a:lnTo>
                  <a:lnTo>
                    <a:pt x="302" y="562"/>
                  </a:lnTo>
                  <a:lnTo>
                    <a:pt x="302" y="568"/>
                  </a:lnTo>
                  <a:lnTo>
                    <a:pt x="294" y="568"/>
                  </a:lnTo>
                  <a:lnTo>
                    <a:pt x="288" y="568"/>
                  </a:lnTo>
                  <a:lnTo>
                    <a:pt x="288" y="574"/>
                  </a:lnTo>
                  <a:lnTo>
                    <a:pt x="282" y="574"/>
                  </a:lnTo>
                  <a:lnTo>
                    <a:pt x="282" y="580"/>
                  </a:lnTo>
                  <a:lnTo>
                    <a:pt x="276" y="580"/>
                  </a:lnTo>
                  <a:lnTo>
                    <a:pt x="270" y="580"/>
                  </a:lnTo>
                  <a:lnTo>
                    <a:pt x="264" y="588"/>
                  </a:lnTo>
                  <a:lnTo>
                    <a:pt x="256" y="588"/>
                  </a:lnTo>
                  <a:lnTo>
                    <a:pt x="250" y="588"/>
                  </a:lnTo>
                  <a:lnTo>
                    <a:pt x="244" y="588"/>
                  </a:lnTo>
                  <a:lnTo>
                    <a:pt x="238" y="588"/>
                  </a:lnTo>
                  <a:lnTo>
                    <a:pt x="232" y="588"/>
                  </a:lnTo>
                  <a:lnTo>
                    <a:pt x="224" y="588"/>
                  </a:lnTo>
                  <a:lnTo>
                    <a:pt x="218" y="594"/>
                  </a:lnTo>
                  <a:lnTo>
                    <a:pt x="212" y="594"/>
                  </a:lnTo>
                  <a:lnTo>
                    <a:pt x="206" y="594"/>
                  </a:lnTo>
                  <a:lnTo>
                    <a:pt x="198" y="594"/>
                  </a:lnTo>
                  <a:lnTo>
                    <a:pt x="192" y="600"/>
                  </a:lnTo>
                  <a:lnTo>
                    <a:pt x="186" y="600"/>
                  </a:lnTo>
                  <a:lnTo>
                    <a:pt x="186" y="608"/>
                  </a:lnTo>
                  <a:lnTo>
                    <a:pt x="180" y="608"/>
                  </a:lnTo>
                  <a:lnTo>
                    <a:pt x="180" y="614"/>
                  </a:lnTo>
                  <a:lnTo>
                    <a:pt x="174" y="620"/>
                  </a:lnTo>
                  <a:lnTo>
                    <a:pt x="174" y="626"/>
                  </a:lnTo>
                  <a:lnTo>
                    <a:pt x="174" y="634"/>
                  </a:lnTo>
                  <a:lnTo>
                    <a:pt x="174" y="640"/>
                  </a:lnTo>
                  <a:lnTo>
                    <a:pt x="174" y="646"/>
                  </a:lnTo>
                  <a:lnTo>
                    <a:pt x="166" y="646"/>
                  </a:lnTo>
                  <a:lnTo>
                    <a:pt x="166" y="652"/>
                  </a:lnTo>
                  <a:lnTo>
                    <a:pt x="154" y="646"/>
                  </a:lnTo>
                  <a:lnTo>
                    <a:pt x="148" y="640"/>
                  </a:lnTo>
                  <a:lnTo>
                    <a:pt x="140" y="640"/>
                  </a:lnTo>
                  <a:lnTo>
                    <a:pt x="134" y="634"/>
                  </a:lnTo>
                  <a:lnTo>
                    <a:pt x="128" y="634"/>
                  </a:lnTo>
                  <a:lnTo>
                    <a:pt x="128" y="626"/>
                  </a:lnTo>
                  <a:lnTo>
                    <a:pt x="122" y="620"/>
                  </a:lnTo>
                  <a:lnTo>
                    <a:pt x="122" y="614"/>
                  </a:lnTo>
                  <a:lnTo>
                    <a:pt x="122" y="608"/>
                  </a:lnTo>
                  <a:lnTo>
                    <a:pt x="122" y="600"/>
                  </a:lnTo>
                  <a:lnTo>
                    <a:pt x="116" y="594"/>
                  </a:lnTo>
                  <a:lnTo>
                    <a:pt x="110" y="588"/>
                  </a:lnTo>
                  <a:lnTo>
                    <a:pt x="104" y="588"/>
                  </a:lnTo>
                  <a:lnTo>
                    <a:pt x="104" y="580"/>
                  </a:lnTo>
                  <a:lnTo>
                    <a:pt x="96" y="574"/>
                  </a:lnTo>
                  <a:lnTo>
                    <a:pt x="96" y="568"/>
                  </a:lnTo>
                  <a:lnTo>
                    <a:pt x="96" y="562"/>
                  </a:lnTo>
                  <a:lnTo>
                    <a:pt x="96" y="554"/>
                  </a:lnTo>
                  <a:lnTo>
                    <a:pt x="96" y="548"/>
                  </a:lnTo>
                  <a:lnTo>
                    <a:pt x="90" y="548"/>
                  </a:lnTo>
                  <a:lnTo>
                    <a:pt x="90" y="542"/>
                  </a:lnTo>
                  <a:lnTo>
                    <a:pt x="90" y="536"/>
                  </a:lnTo>
                  <a:lnTo>
                    <a:pt x="90" y="528"/>
                  </a:lnTo>
                  <a:lnTo>
                    <a:pt x="84" y="522"/>
                  </a:lnTo>
                  <a:lnTo>
                    <a:pt x="84" y="516"/>
                  </a:lnTo>
                  <a:lnTo>
                    <a:pt x="84" y="510"/>
                  </a:lnTo>
                  <a:lnTo>
                    <a:pt x="78" y="510"/>
                  </a:lnTo>
                  <a:lnTo>
                    <a:pt x="78" y="502"/>
                  </a:lnTo>
                  <a:lnTo>
                    <a:pt x="70" y="502"/>
                  </a:lnTo>
                  <a:lnTo>
                    <a:pt x="70" y="496"/>
                  </a:lnTo>
                  <a:lnTo>
                    <a:pt x="64" y="490"/>
                  </a:lnTo>
                  <a:lnTo>
                    <a:pt x="64" y="482"/>
                  </a:lnTo>
                  <a:lnTo>
                    <a:pt x="58" y="482"/>
                  </a:lnTo>
                  <a:lnTo>
                    <a:pt x="52" y="476"/>
                  </a:lnTo>
                  <a:lnTo>
                    <a:pt x="46" y="476"/>
                  </a:lnTo>
                  <a:lnTo>
                    <a:pt x="46" y="470"/>
                  </a:lnTo>
                  <a:lnTo>
                    <a:pt x="38" y="470"/>
                  </a:lnTo>
                  <a:lnTo>
                    <a:pt x="38" y="462"/>
                  </a:lnTo>
                  <a:lnTo>
                    <a:pt x="32" y="462"/>
                  </a:lnTo>
                  <a:lnTo>
                    <a:pt x="32" y="456"/>
                  </a:lnTo>
                  <a:lnTo>
                    <a:pt x="26" y="456"/>
                  </a:lnTo>
                  <a:lnTo>
                    <a:pt x="26" y="450"/>
                  </a:lnTo>
                  <a:lnTo>
                    <a:pt x="26" y="444"/>
                  </a:lnTo>
                  <a:lnTo>
                    <a:pt x="20" y="438"/>
                  </a:lnTo>
                  <a:lnTo>
                    <a:pt x="20" y="430"/>
                  </a:lnTo>
                  <a:lnTo>
                    <a:pt x="20" y="424"/>
                  </a:lnTo>
                  <a:lnTo>
                    <a:pt x="20" y="418"/>
                  </a:lnTo>
                  <a:lnTo>
                    <a:pt x="12" y="418"/>
                  </a:lnTo>
                  <a:lnTo>
                    <a:pt x="12" y="412"/>
                  </a:lnTo>
                  <a:lnTo>
                    <a:pt x="12" y="404"/>
                  </a:lnTo>
                  <a:lnTo>
                    <a:pt x="12" y="398"/>
                  </a:lnTo>
                  <a:lnTo>
                    <a:pt x="6" y="398"/>
                  </a:lnTo>
                  <a:lnTo>
                    <a:pt x="6" y="392"/>
                  </a:lnTo>
                  <a:lnTo>
                    <a:pt x="6" y="386"/>
                  </a:lnTo>
                  <a:lnTo>
                    <a:pt x="0" y="386"/>
                  </a:lnTo>
                  <a:lnTo>
                    <a:pt x="0" y="378"/>
                  </a:lnTo>
                  <a:lnTo>
                    <a:pt x="0" y="372"/>
                  </a:lnTo>
                  <a:lnTo>
                    <a:pt x="6" y="364"/>
                  </a:lnTo>
                  <a:lnTo>
                    <a:pt x="12" y="364"/>
                  </a:lnTo>
                  <a:lnTo>
                    <a:pt x="20" y="364"/>
                  </a:lnTo>
                  <a:lnTo>
                    <a:pt x="26" y="364"/>
                  </a:lnTo>
                  <a:lnTo>
                    <a:pt x="26" y="358"/>
                  </a:lnTo>
                  <a:lnTo>
                    <a:pt x="32" y="358"/>
                  </a:lnTo>
                  <a:lnTo>
                    <a:pt x="38" y="352"/>
                  </a:lnTo>
                  <a:lnTo>
                    <a:pt x="46" y="352"/>
                  </a:lnTo>
                  <a:lnTo>
                    <a:pt x="52" y="346"/>
                  </a:lnTo>
                  <a:lnTo>
                    <a:pt x="52" y="338"/>
                  </a:lnTo>
                  <a:lnTo>
                    <a:pt x="58" y="338"/>
                  </a:lnTo>
                  <a:lnTo>
                    <a:pt x="58" y="332"/>
                  </a:lnTo>
                  <a:lnTo>
                    <a:pt x="64" y="332"/>
                  </a:lnTo>
                  <a:lnTo>
                    <a:pt x="70" y="326"/>
                  </a:lnTo>
                  <a:lnTo>
                    <a:pt x="78" y="326"/>
                  </a:lnTo>
                  <a:lnTo>
                    <a:pt x="78" y="332"/>
                  </a:lnTo>
                  <a:lnTo>
                    <a:pt x="84" y="332"/>
                  </a:lnTo>
                  <a:lnTo>
                    <a:pt x="90" y="332"/>
                  </a:lnTo>
                  <a:lnTo>
                    <a:pt x="96" y="338"/>
                  </a:lnTo>
                  <a:lnTo>
                    <a:pt x="104" y="338"/>
                  </a:lnTo>
                  <a:lnTo>
                    <a:pt x="110" y="338"/>
                  </a:lnTo>
                  <a:lnTo>
                    <a:pt x="116" y="338"/>
                  </a:lnTo>
                  <a:lnTo>
                    <a:pt x="122" y="338"/>
                  </a:lnTo>
                  <a:lnTo>
                    <a:pt x="128" y="338"/>
                  </a:lnTo>
                  <a:lnTo>
                    <a:pt x="134" y="338"/>
                  </a:lnTo>
                  <a:lnTo>
                    <a:pt x="134" y="332"/>
                  </a:lnTo>
                  <a:lnTo>
                    <a:pt x="140" y="332"/>
                  </a:lnTo>
                  <a:lnTo>
                    <a:pt x="154" y="332"/>
                  </a:lnTo>
                  <a:lnTo>
                    <a:pt x="154" y="326"/>
                  </a:lnTo>
                  <a:lnTo>
                    <a:pt x="160" y="326"/>
                  </a:lnTo>
                  <a:lnTo>
                    <a:pt x="166" y="326"/>
                  </a:lnTo>
                  <a:lnTo>
                    <a:pt x="174" y="326"/>
                  </a:lnTo>
                  <a:lnTo>
                    <a:pt x="174" y="320"/>
                  </a:lnTo>
                  <a:lnTo>
                    <a:pt x="180" y="320"/>
                  </a:lnTo>
                  <a:lnTo>
                    <a:pt x="186" y="320"/>
                  </a:lnTo>
                  <a:lnTo>
                    <a:pt x="186" y="312"/>
                  </a:lnTo>
                  <a:lnTo>
                    <a:pt x="186" y="306"/>
                  </a:lnTo>
                  <a:lnTo>
                    <a:pt x="186" y="300"/>
                  </a:lnTo>
                  <a:lnTo>
                    <a:pt x="186" y="294"/>
                  </a:lnTo>
                  <a:lnTo>
                    <a:pt x="192" y="294"/>
                  </a:lnTo>
                  <a:lnTo>
                    <a:pt x="198" y="294"/>
                  </a:lnTo>
                  <a:lnTo>
                    <a:pt x="206" y="294"/>
                  </a:lnTo>
                  <a:lnTo>
                    <a:pt x="212" y="294"/>
                  </a:lnTo>
                  <a:lnTo>
                    <a:pt x="218" y="294"/>
                  </a:lnTo>
                  <a:lnTo>
                    <a:pt x="224" y="288"/>
                  </a:lnTo>
                  <a:lnTo>
                    <a:pt x="232" y="288"/>
                  </a:lnTo>
                  <a:lnTo>
                    <a:pt x="238" y="280"/>
                  </a:lnTo>
                  <a:lnTo>
                    <a:pt x="238" y="274"/>
                  </a:lnTo>
                  <a:lnTo>
                    <a:pt x="244" y="274"/>
                  </a:lnTo>
                  <a:lnTo>
                    <a:pt x="244" y="268"/>
                  </a:lnTo>
                  <a:lnTo>
                    <a:pt x="250" y="268"/>
                  </a:lnTo>
                  <a:lnTo>
                    <a:pt x="250" y="260"/>
                  </a:lnTo>
                  <a:lnTo>
                    <a:pt x="250" y="254"/>
                  </a:lnTo>
                  <a:lnTo>
                    <a:pt x="256" y="248"/>
                  </a:lnTo>
                  <a:lnTo>
                    <a:pt x="256" y="240"/>
                  </a:lnTo>
                  <a:lnTo>
                    <a:pt x="264" y="234"/>
                  </a:lnTo>
                  <a:lnTo>
                    <a:pt x="264" y="228"/>
                  </a:lnTo>
                  <a:lnTo>
                    <a:pt x="270" y="222"/>
                  </a:lnTo>
                  <a:lnTo>
                    <a:pt x="270" y="214"/>
                  </a:lnTo>
                  <a:lnTo>
                    <a:pt x="270" y="208"/>
                  </a:lnTo>
                  <a:lnTo>
                    <a:pt x="270" y="202"/>
                  </a:lnTo>
                  <a:lnTo>
                    <a:pt x="270" y="196"/>
                  </a:lnTo>
                  <a:lnTo>
                    <a:pt x="270" y="188"/>
                  </a:lnTo>
                  <a:lnTo>
                    <a:pt x="270" y="182"/>
                  </a:lnTo>
                  <a:lnTo>
                    <a:pt x="270" y="176"/>
                  </a:lnTo>
                  <a:lnTo>
                    <a:pt x="270" y="170"/>
                  </a:lnTo>
                  <a:lnTo>
                    <a:pt x="276" y="162"/>
                  </a:lnTo>
                  <a:lnTo>
                    <a:pt x="282" y="162"/>
                  </a:lnTo>
                  <a:lnTo>
                    <a:pt x="288" y="156"/>
                  </a:lnTo>
                  <a:lnTo>
                    <a:pt x="294" y="150"/>
                  </a:lnTo>
                  <a:lnTo>
                    <a:pt x="302" y="142"/>
                  </a:lnTo>
                  <a:lnTo>
                    <a:pt x="308" y="136"/>
                  </a:lnTo>
                  <a:lnTo>
                    <a:pt x="308" y="130"/>
                  </a:lnTo>
                  <a:lnTo>
                    <a:pt x="314" y="130"/>
                  </a:lnTo>
                  <a:lnTo>
                    <a:pt x="314" y="124"/>
                  </a:lnTo>
                  <a:lnTo>
                    <a:pt x="314" y="116"/>
                  </a:lnTo>
                  <a:lnTo>
                    <a:pt x="314" y="110"/>
                  </a:lnTo>
                  <a:lnTo>
                    <a:pt x="314" y="104"/>
                  </a:lnTo>
                  <a:lnTo>
                    <a:pt x="314" y="98"/>
                  </a:lnTo>
                  <a:lnTo>
                    <a:pt x="314" y="90"/>
                  </a:lnTo>
                  <a:lnTo>
                    <a:pt x="314" y="84"/>
                  </a:lnTo>
                  <a:lnTo>
                    <a:pt x="314" y="78"/>
                  </a:lnTo>
                  <a:lnTo>
                    <a:pt x="320" y="78"/>
                  </a:lnTo>
                  <a:lnTo>
                    <a:pt x="326" y="78"/>
                  </a:lnTo>
                  <a:lnTo>
                    <a:pt x="334" y="78"/>
                  </a:lnTo>
                  <a:lnTo>
                    <a:pt x="340" y="72"/>
                  </a:lnTo>
                  <a:lnTo>
                    <a:pt x="346" y="72"/>
                  </a:lnTo>
                  <a:lnTo>
                    <a:pt x="352" y="72"/>
                  </a:lnTo>
                  <a:lnTo>
                    <a:pt x="352" y="64"/>
                  </a:lnTo>
                  <a:lnTo>
                    <a:pt x="360" y="64"/>
                  </a:lnTo>
                  <a:lnTo>
                    <a:pt x="366" y="64"/>
                  </a:lnTo>
                  <a:lnTo>
                    <a:pt x="372" y="64"/>
                  </a:lnTo>
                  <a:lnTo>
                    <a:pt x="378" y="64"/>
                  </a:lnTo>
                  <a:lnTo>
                    <a:pt x="378" y="58"/>
                  </a:lnTo>
                  <a:lnTo>
                    <a:pt x="384" y="58"/>
                  </a:lnTo>
                  <a:lnTo>
                    <a:pt x="392" y="58"/>
                  </a:lnTo>
                  <a:lnTo>
                    <a:pt x="398" y="58"/>
                  </a:lnTo>
                  <a:lnTo>
                    <a:pt x="404" y="58"/>
                  </a:lnTo>
                  <a:lnTo>
                    <a:pt x="410" y="52"/>
                  </a:lnTo>
                  <a:lnTo>
                    <a:pt x="418" y="46"/>
                  </a:lnTo>
                  <a:lnTo>
                    <a:pt x="418" y="38"/>
                  </a:lnTo>
                  <a:lnTo>
                    <a:pt x="424" y="38"/>
                  </a:lnTo>
                  <a:lnTo>
                    <a:pt x="424" y="32"/>
                  </a:lnTo>
                  <a:lnTo>
                    <a:pt x="428" y="32"/>
                  </a:lnTo>
                  <a:lnTo>
                    <a:pt x="428" y="24"/>
                  </a:lnTo>
                  <a:lnTo>
                    <a:pt x="436" y="24"/>
                  </a:lnTo>
                  <a:lnTo>
                    <a:pt x="442" y="24"/>
                  </a:lnTo>
                  <a:lnTo>
                    <a:pt x="448" y="24"/>
                  </a:lnTo>
                  <a:lnTo>
                    <a:pt x="454" y="18"/>
                  </a:lnTo>
                  <a:lnTo>
                    <a:pt x="462" y="18"/>
                  </a:lnTo>
                  <a:lnTo>
                    <a:pt x="468" y="18"/>
                  </a:lnTo>
                  <a:lnTo>
                    <a:pt x="474" y="18"/>
                  </a:lnTo>
                  <a:lnTo>
                    <a:pt x="474" y="12"/>
                  </a:lnTo>
                  <a:lnTo>
                    <a:pt x="480" y="12"/>
                  </a:lnTo>
                  <a:lnTo>
                    <a:pt x="486" y="12"/>
                  </a:lnTo>
                  <a:lnTo>
                    <a:pt x="494" y="12"/>
                  </a:lnTo>
                  <a:lnTo>
                    <a:pt x="494" y="6"/>
                  </a:lnTo>
                  <a:lnTo>
                    <a:pt x="500" y="6"/>
                  </a:lnTo>
                  <a:lnTo>
                    <a:pt x="506" y="6"/>
                  </a:lnTo>
                  <a:lnTo>
                    <a:pt x="512" y="6"/>
                  </a:lnTo>
                  <a:lnTo>
                    <a:pt x="520" y="6"/>
                  </a:lnTo>
                  <a:lnTo>
                    <a:pt x="520" y="0"/>
                  </a:lnTo>
                  <a:lnTo>
                    <a:pt x="526" y="0"/>
                  </a:lnTo>
                  <a:lnTo>
                    <a:pt x="532" y="6"/>
                  </a:lnTo>
                  <a:lnTo>
                    <a:pt x="538" y="6"/>
                  </a:lnTo>
                  <a:lnTo>
                    <a:pt x="544" y="6"/>
                  </a:lnTo>
                  <a:lnTo>
                    <a:pt x="544" y="12"/>
                  </a:lnTo>
                  <a:lnTo>
                    <a:pt x="552" y="12"/>
                  </a:lnTo>
                  <a:lnTo>
                    <a:pt x="558" y="18"/>
                  </a:lnTo>
                  <a:lnTo>
                    <a:pt x="558" y="24"/>
                  </a:lnTo>
                  <a:lnTo>
                    <a:pt x="564" y="24"/>
                  </a:lnTo>
                  <a:lnTo>
                    <a:pt x="564" y="32"/>
                  </a:lnTo>
                  <a:lnTo>
                    <a:pt x="570" y="38"/>
                  </a:lnTo>
                  <a:lnTo>
                    <a:pt x="570" y="46"/>
                  </a:lnTo>
                  <a:lnTo>
                    <a:pt x="576" y="46"/>
                  </a:lnTo>
                  <a:lnTo>
                    <a:pt x="576" y="52"/>
                  </a:lnTo>
                  <a:lnTo>
                    <a:pt x="582" y="58"/>
                  </a:lnTo>
                  <a:lnTo>
                    <a:pt x="590" y="64"/>
                  </a:lnTo>
                  <a:lnTo>
                    <a:pt x="590" y="72"/>
                  </a:lnTo>
                  <a:lnTo>
                    <a:pt x="596" y="72"/>
                  </a:lnTo>
                  <a:lnTo>
                    <a:pt x="596" y="78"/>
                  </a:lnTo>
                  <a:lnTo>
                    <a:pt x="602" y="78"/>
                  </a:lnTo>
                  <a:lnTo>
                    <a:pt x="602" y="84"/>
                  </a:lnTo>
                  <a:lnTo>
                    <a:pt x="608" y="84"/>
                  </a:lnTo>
                  <a:lnTo>
                    <a:pt x="608" y="90"/>
                  </a:lnTo>
                  <a:lnTo>
                    <a:pt x="614" y="90"/>
                  </a:lnTo>
                  <a:lnTo>
                    <a:pt x="622" y="90"/>
                  </a:lnTo>
                  <a:lnTo>
                    <a:pt x="622" y="98"/>
                  </a:lnTo>
                  <a:lnTo>
                    <a:pt x="628" y="98"/>
                  </a:lnTo>
                  <a:lnTo>
                    <a:pt x="634" y="98"/>
                  </a:lnTo>
                  <a:lnTo>
                    <a:pt x="634" y="104"/>
                  </a:lnTo>
                  <a:lnTo>
                    <a:pt x="640" y="104"/>
                  </a:lnTo>
                  <a:lnTo>
                    <a:pt x="648" y="110"/>
                  </a:lnTo>
                  <a:lnTo>
                    <a:pt x="654" y="110"/>
                  </a:lnTo>
                  <a:lnTo>
                    <a:pt x="660" y="110"/>
                  </a:lnTo>
                  <a:lnTo>
                    <a:pt x="666" y="116"/>
                  </a:lnTo>
                  <a:lnTo>
                    <a:pt x="672" y="116"/>
                  </a:lnTo>
                  <a:lnTo>
                    <a:pt x="680" y="124"/>
                  </a:lnTo>
                  <a:lnTo>
                    <a:pt x="686" y="124"/>
                  </a:lnTo>
                  <a:lnTo>
                    <a:pt x="692" y="130"/>
                  </a:lnTo>
                  <a:lnTo>
                    <a:pt x="698" y="130"/>
                  </a:lnTo>
                  <a:lnTo>
                    <a:pt x="698" y="136"/>
                  </a:lnTo>
                  <a:lnTo>
                    <a:pt x="706" y="142"/>
                  </a:lnTo>
                  <a:lnTo>
                    <a:pt x="706" y="150"/>
                  </a:lnTo>
                  <a:lnTo>
                    <a:pt x="706" y="156"/>
                  </a:lnTo>
                  <a:lnTo>
                    <a:pt x="706" y="162"/>
                  </a:lnTo>
                  <a:lnTo>
                    <a:pt x="698" y="170"/>
                  </a:lnTo>
                  <a:lnTo>
                    <a:pt x="698" y="176"/>
                  </a:lnTo>
                  <a:lnTo>
                    <a:pt x="706" y="176"/>
                  </a:lnTo>
                  <a:lnTo>
                    <a:pt x="706" y="182"/>
                  </a:lnTo>
                  <a:lnTo>
                    <a:pt x="706" y="188"/>
                  </a:lnTo>
                  <a:lnTo>
                    <a:pt x="706" y="196"/>
                  </a:lnTo>
                  <a:lnTo>
                    <a:pt x="706" y="202"/>
                  </a:lnTo>
                  <a:lnTo>
                    <a:pt x="706" y="208"/>
                  </a:lnTo>
                  <a:lnTo>
                    <a:pt x="698" y="214"/>
                  </a:lnTo>
                  <a:lnTo>
                    <a:pt x="698" y="222"/>
                  </a:lnTo>
                  <a:lnTo>
                    <a:pt x="692" y="222"/>
                  </a:lnTo>
                  <a:lnTo>
                    <a:pt x="692" y="228"/>
                  </a:lnTo>
                  <a:lnTo>
                    <a:pt x="686" y="228"/>
                  </a:lnTo>
                  <a:lnTo>
                    <a:pt x="686" y="234"/>
                  </a:lnTo>
                  <a:lnTo>
                    <a:pt x="680" y="234"/>
                  </a:lnTo>
                  <a:lnTo>
                    <a:pt x="680" y="240"/>
                  </a:lnTo>
                  <a:lnTo>
                    <a:pt x="672" y="240"/>
                  </a:lnTo>
                  <a:lnTo>
                    <a:pt x="672" y="248"/>
                  </a:lnTo>
                  <a:lnTo>
                    <a:pt x="672" y="254"/>
                  </a:lnTo>
                  <a:lnTo>
                    <a:pt x="672" y="260"/>
                  </a:lnTo>
                  <a:lnTo>
                    <a:pt x="672" y="268"/>
                  </a:lnTo>
                  <a:lnTo>
                    <a:pt x="666" y="274"/>
                  </a:lnTo>
                  <a:lnTo>
                    <a:pt x="660" y="280"/>
                  </a:lnTo>
                  <a:lnTo>
                    <a:pt x="654" y="288"/>
                  </a:lnTo>
                  <a:lnTo>
                    <a:pt x="654" y="294"/>
                  </a:lnTo>
                  <a:lnTo>
                    <a:pt x="648" y="300"/>
                  </a:lnTo>
                  <a:lnTo>
                    <a:pt x="640" y="306"/>
                  </a:lnTo>
                  <a:lnTo>
                    <a:pt x="640" y="312"/>
                  </a:lnTo>
                  <a:lnTo>
                    <a:pt x="640" y="320"/>
                  </a:lnTo>
                  <a:lnTo>
                    <a:pt x="634" y="320"/>
                  </a:lnTo>
                  <a:lnTo>
                    <a:pt x="634" y="326"/>
                  </a:lnTo>
                  <a:lnTo>
                    <a:pt x="634" y="332"/>
                  </a:lnTo>
                  <a:lnTo>
                    <a:pt x="634" y="338"/>
                  </a:lnTo>
                  <a:lnTo>
                    <a:pt x="640" y="346"/>
                  </a:lnTo>
                  <a:lnTo>
                    <a:pt x="640" y="352"/>
                  </a:lnTo>
                  <a:lnTo>
                    <a:pt x="648" y="352"/>
                  </a:lnTo>
                  <a:lnTo>
                    <a:pt x="648" y="358"/>
                  </a:lnTo>
                  <a:lnTo>
                    <a:pt x="654" y="358"/>
                  </a:lnTo>
                  <a:lnTo>
                    <a:pt x="660" y="358"/>
                  </a:lnTo>
                  <a:lnTo>
                    <a:pt x="666" y="358"/>
                  </a:lnTo>
                  <a:lnTo>
                    <a:pt x="672" y="358"/>
                  </a:lnTo>
                  <a:lnTo>
                    <a:pt x="680" y="358"/>
                  </a:lnTo>
                  <a:lnTo>
                    <a:pt x="686" y="358"/>
                  </a:lnTo>
                  <a:lnTo>
                    <a:pt x="692" y="364"/>
                  </a:lnTo>
                  <a:lnTo>
                    <a:pt x="698" y="364"/>
                  </a:lnTo>
                  <a:lnTo>
                    <a:pt x="698" y="372"/>
                  </a:lnTo>
                  <a:lnTo>
                    <a:pt x="706" y="372"/>
                  </a:lnTo>
                  <a:lnTo>
                    <a:pt x="712" y="378"/>
                  </a:lnTo>
                  <a:lnTo>
                    <a:pt x="718" y="378"/>
                  </a:lnTo>
                  <a:lnTo>
                    <a:pt x="724" y="386"/>
                  </a:lnTo>
                  <a:lnTo>
                    <a:pt x="730" y="386"/>
                  </a:lnTo>
                  <a:lnTo>
                    <a:pt x="736" y="386"/>
                  </a:lnTo>
                  <a:lnTo>
                    <a:pt x="742" y="386"/>
                  </a:lnTo>
                  <a:lnTo>
                    <a:pt x="750" y="386"/>
                  </a:lnTo>
                  <a:lnTo>
                    <a:pt x="756" y="386"/>
                  </a:lnTo>
                  <a:lnTo>
                    <a:pt x="762" y="392"/>
                  </a:lnTo>
                  <a:lnTo>
                    <a:pt x="768" y="398"/>
                  </a:lnTo>
                  <a:lnTo>
                    <a:pt x="776" y="404"/>
                  </a:lnTo>
                  <a:lnTo>
                    <a:pt x="782" y="404"/>
                  </a:lnTo>
                  <a:lnTo>
                    <a:pt x="782" y="398"/>
                  </a:lnTo>
                  <a:lnTo>
                    <a:pt x="788" y="398"/>
                  </a:lnTo>
                  <a:lnTo>
                    <a:pt x="794" y="398"/>
                  </a:lnTo>
                  <a:lnTo>
                    <a:pt x="794" y="392"/>
                  </a:lnTo>
                  <a:lnTo>
                    <a:pt x="800" y="392"/>
                  </a:lnTo>
                  <a:lnTo>
                    <a:pt x="808" y="392"/>
                  </a:lnTo>
                  <a:lnTo>
                    <a:pt x="814" y="392"/>
                  </a:lnTo>
                  <a:lnTo>
                    <a:pt x="820" y="392"/>
                  </a:lnTo>
                  <a:lnTo>
                    <a:pt x="826" y="392"/>
                  </a:lnTo>
                  <a:lnTo>
                    <a:pt x="834" y="392"/>
                  </a:lnTo>
                  <a:lnTo>
                    <a:pt x="840" y="398"/>
                  </a:lnTo>
                  <a:lnTo>
                    <a:pt x="846" y="398"/>
                  </a:lnTo>
                  <a:lnTo>
                    <a:pt x="852" y="398"/>
                  </a:lnTo>
                  <a:lnTo>
                    <a:pt x="858" y="404"/>
                  </a:lnTo>
                  <a:lnTo>
                    <a:pt x="866" y="404"/>
                  </a:lnTo>
                  <a:lnTo>
                    <a:pt x="870" y="404"/>
                  </a:lnTo>
                  <a:lnTo>
                    <a:pt x="870" y="412"/>
                  </a:lnTo>
                  <a:lnTo>
                    <a:pt x="878" y="412"/>
                  </a:lnTo>
                  <a:lnTo>
                    <a:pt x="884" y="412"/>
                  </a:lnTo>
                  <a:lnTo>
                    <a:pt x="890" y="404"/>
                  </a:lnTo>
                  <a:lnTo>
                    <a:pt x="896" y="404"/>
                  </a:lnTo>
                  <a:lnTo>
                    <a:pt x="904" y="404"/>
                  </a:lnTo>
                  <a:lnTo>
                    <a:pt x="910" y="404"/>
                  </a:lnTo>
                  <a:lnTo>
                    <a:pt x="916" y="404"/>
                  </a:lnTo>
                  <a:lnTo>
                    <a:pt x="922" y="404"/>
                  </a:lnTo>
                  <a:lnTo>
                    <a:pt x="922" y="412"/>
                  </a:lnTo>
                  <a:lnTo>
                    <a:pt x="928" y="412"/>
                  </a:lnTo>
                  <a:lnTo>
                    <a:pt x="936" y="412"/>
                  </a:lnTo>
                  <a:lnTo>
                    <a:pt x="936" y="418"/>
                  </a:lnTo>
                  <a:lnTo>
                    <a:pt x="942" y="424"/>
                  </a:lnTo>
                  <a:lnTo>
                    <a:pt x="942" y="430"/>
                  </a:lnTo>
                  <a:lnTo>
                    <a:pt x="948" y="430"/>
                  </a:lnTo>
                  <a:lnTo>
                    <a:pt x="948" y="438"/>
                  </a:lnTo>
                  <a:lnTo>
                    <a:pt x="948" y="444"/>
                  </a:lnTo>
                  <a:lnTo>
                    <a:pt x="954" y="450"/>
                  </a:lnTo>
                  <a:lnTo>
                    <a:pt x="954" y="456"/>
                  </a:lnTo>
                  <a:lnTo>
                    <a:pt x="954" y="462"/>
                  </a:lnTo>
                  <a:lnTo>
                    <a:pt x="954" y="470"/>
                  </a:lnTo>
                  <a:lnTo>
                    <a:pt x="954" y="476"/>
                  </a:lnTo>
                  <a:lnTo>
                    <a:pt x="954" y="482"/>
                  </a:lnTo>
                  <a:lnTo>
                    <a:pt x="954" y="490"/>
                  </a:lnTo>
                  <a:lnTo>
                    <a:pt x="954" y="496"/>
                  </a:lnTo>
                  <a:lnTo>
                    <a:pt x="954" y="502"/>
                  </a:lnTo>
                  <a:lnTo>
                    <a:pt x="954" y="510"/>
                  </a:lnTo>
                  <a:lnTo>
                    <a:pt x="954" y="516"/>
                  </a:lnTo>
                  <a:lnTo>
                    <a:pt x="954" y="522"/>
                  </a:lnTo>
                  <a:lnTo>
                    <a:pt x="962" y="522"/>
                  </a:lnTo>
                  <a:lnTo>
                    <a:pt x="962" y="528"/>
                  </a:lnTo>
                  <a:lnTo>
                    <a:pt x="962" y="536"/>
                  </a:lnTo>
                  <a:lnTo>
                    <a:pt x="968" y="542"/>
                  </a:lnTo>
                  <a:lnTo>
                    <a:pt x="968" y="548"/>
                  </a:lnTo>
                  <a:lnTo>
                    <a:pt x="974" y="554"/>
                  </a:lnTo>
                  <a:lnTo>
                    <a:pt x="980" y="562"/>
                  </a:lnTo>
                  <a:lnTo>
                    <a:pt x="980" y="568"/>
                  </a:lnTo>
                  <a:lnTo>
                    <a:pt x="986" y="568"/>
                  </a:lnTo>
                  <a:lnTo>
                    <a:pt x="986" y="574"/>
                  </a:lnTo>
                  <a:lnTo>
                    <a:pt x="994" y="574"/>
                  </a:lnTo>
                  <a:lnTo>
                    <a:pt x="994" y="5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8" name="Freeform 617"/>
            <p:cNvSpPr>
              <a:spLocks/>
            </p:cNvSpPr>
            <p:nvPr/>
          </p:nvSpPr>
          <p:spPr bwMode="auto">
            <a:xfrm>
              <a:off x="2772" y="2078"/>
              <a:ext cx="38" cy="32"/>
            </a:xfrm>
            <a:custGeom>
              <a:avLst/>
              <a:gdLst>
                <a:gd name="T0" fmla="*/ 18 w 38"/>
                <a:gd name="T1" fmla="*/ 32 h 32"/>
                <a:gd name="T2" fmla="*/ 24 w 38"/>
                <a:gd name="T3" fmla="*/ 32 h 32"/>
                <a:gd name="T4" fmla="*/ 32 w 38"/>
                <a:gd name="T5" fmla="*/ 32 h 32"/>
                <a:gd name="T6" fmla="*/ 32 w 38"/>
                <a:gd name="T7" fmla="*/ 26 h 32"/>
                <a:gd name="T8" fmla="*/ 32 w 38"/>
                <a:gd name="T9" fmla="*/ 18 h 32"/>
                <a:gd name="T10" fmla="*/ 38 w 38"/>
                <a:gd name="T11" fmla="*/ 18 h 32"/>
                <a:gd name="T12" fmla="*/ 38 w 38"/>
                <a:gd name="T13" fmla="*/ 12 h 32"/>
                <a:gd name="T14" fmla="*/ 32 w 38"/>
                <a:gd name="T15" fmla="*/ 6 h 32"/>
                <a:gd name="T16" fmla="*/ 32 w 38"/>
                <a:gd name="T17" fmla="*/ 0 h 32"/>
                <a:gd name="T18" fmla="*/ 24 w 38"/>
                <a:gd name="T19" fmla="*/ 0 h 32"/>
                <a:gd name="T20" fmla="*/ 18 w 38"/>
                <a:gd name="T21" fmla="*/ 0 h 32"/>
                <a:gd name="T22" fmla="*/ 12 w 38"/>
                <a:gd name="T23" fmla="*/ 0 h 32"/>
                <a:gd name="T24" fmla="*/ 6 w 38"/>
                <a:gd name="T25" fmla="*/ 0 h 32"/>
                <a:gd name="T26" fmla="*/ 6 w 38"/>
                <a:gd name="T27" fmla="*/ 6 h 32"/>
                <a:gd name="T28" fmla="*/ 0 w 38"/>
                <a:gd name="T29" fmla="*/ 6 h 32"/>
                <a:gd name="T30" fmla="*/ 0 w 38"/>
                <a:gd name="T31" fmla="*/ 12 h 32"/>
                <a:gd name="T32" fmla="*/ 0 w 38"/>
                <a:gd name="T33" fmla="*/ 18 h 32"/>
                <a:gd name="T34" fmla="*/ 0 w 38"/>
                <a:gd name="T35" fmla="*/ 26 h 32"/>
                <a:gd name="T36" fmla="*/ 6 w 38"/>
                <a:gd name="T37" fmla="*/ 26 h 32"/>
                <a:gd name="T38" fmla="*/ 6 w 38"/>
                <a:gd name="T39" fmla="*/ 32 h 32"/>
                <a:gd name="T40" fmla="*/ 12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24" y="32"/>
                  </a:lnTo>
                  <a:lnTo>
                    <a:pt x="32" y="32"/>
                  </a:lnTo>
                  <a:lnTo>
                    <a:pt x="32" y="26"/>
                  </a:lnTo>
                  <a:lnTo>
                    <a:pt x="32" y="18"/>
                  </a:lnTo>
                  <a:lnTo>
                    <a:pt x="38" y="18"/>
                  </a:lnTo>
                  <a:lnTo>
                    <a:pt x="38" y="12"/>
                  </a:lnTo>
                  <a:lnTo>
                    <a:pt x="32" y="6"/>
                  </a:lnTo>
                  <a:lnTo>
                    <a:pt x="32" y="0"/>
                  </a:lnTo>
                  <a:lnTo>
                    <a:pt x="24" y="0"/>
                  </a:lnTo>
                  <a:lnTo>
                    <a:pt x="18" y="0"/>
                  </a:lnTo>
                  <a:lnTo>
                    <a:pt x="12" y="0"/>
                  </a:lnTo>
                  <a:lnTo>
                    <a:pt x="6" y="0"/>
                  </a:lnTo>
                  <a:lnTo>
                    <a:pt x="6" y="6"/>
                  </a:lnTo>
                  <a:lnTo>
                    <a:pt x="0" y="6"/>
                  </a:lnTo>
                  <a:lnTo>
                    <a:pt x="0" y="12"/>
                  </a:lnTo>
                  <a:lnTo>
                    <a:pt x="0" y="18"/>
                  </a:lnTo>
                  <a:lnTo>
                    <a:pt x="0" y="26"/>
                  </a:lnTo>
                  <a:lnTo>
                    <a:pt x="6" y="26"/>
                  </a:lnTo>
                  <a:lnTo>
                    <a:pt x="6" y="32"/>
                  </a:lnTo>
                  <a:lnTo>
                    <a:pt x="12"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39" name="Freeform 618"/>
            <p:cNvSpPr>
              <a:spLocks/>
            </p:cNvSpPr>
            <p:nvPr/>
          </p:nvSpPr>
          <p:spPr bwMode="auto">
            <a:xfrm>
              <a:off x="2740" y="2026"/>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0" name="Line 619"/>
            <p:cNvSpPr>
              <a:spLocks noChangeShapeType="1"/>
            </p:cNvSpPr>
            <p:nvPr/>
          </p:nvSpPr>
          <p:spPr bwMode="auto">
            <a:xfrm flipV="1">
              <a:off x="2740" y="2038"/>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1" name="Freeform 620"/>
            <p:cNvSpPr>
              <a:spLocks/>
            </p:cNvSpPr>
            <p:nvPr/>
          </p:nvSpPr>
          <p:spPr bwMode="auto">
            <a:xfrm>
              <a:off x="2740" y="2026"/>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2" name="Line 621"/>
            <p:cNvSpPr>
              <a:spLocks noChangeShapeType="1"/>
            </p:cNvSpPr>
            <p:nvPr/>
          </p:nvSpPr>
          <p:spPr bwMode="auto">
            <a:xfrm flipV="1">
              <a:off x="2772" y="2084"/>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3" name="Freeform 622"/>
            <p:cNvSpPr>
              <a:spLocks/>
            </p:cNvSpPr>
            <p:nvPr/>
          </p:nvSpPr>
          <p:spPr bwMode="auto">
            <a:xfrm>
              <a:off x="2772" y="2078"/>
              <a:ext cx="38" cy="32"/>
            </a:xfrm>
            <a:custGeom>
              <a:avLst/>
              <a:gdLst>
                <a:gd name="T0" fmla="*/ 18 w 38"/>
                <a:gd name="T1" fmla="*/ 32 h 32"/>
                <a:gd name="T2" fmla="*/ 12 w 38"/>
                <a:gd name="T3" fmla="*/ 32 h 32"/>
                <a:gd name="T4" fmla="*/ 6 w 38"/>
                <a:gd name="T5" fmla="*/ 32 h 32"/>
                <a:gd name="T6" fmla="*/ 6 w 38"/>
                <a:gd name="T7" fmla="*/ 26 h 32"/>
                <a:gd name="T8" fmla="*/ 0 w 38"/>
                <a:gd name="T9" fmla="*/ 26 h 32"/>
                <a:gd name="T10" fmla="*/ 0 w 38"/>
                <a:gd name="T11" fmla="*/ 18 h 32"/>
                <a:gd name="T12" fmla="*/ 0 w 38"/>
                <a:gd name="T13" fmla="*/ 12 h 32"/>
                <a:gd name="T14" fmla="*/ 0 w 38"/>
                <a:gd name="T15" fmla="*/ 6 h 32"/>
                <a:gd name="T16" fmla="*/ 6 w 38"/>
                <a:gd name="T17" fmla="*/ 6 h 32"/>
                <a:gd name="T18" fmla="*/ 6 w 38"/>
                <a:gd name="T19" fmla="*/ 0 h 32"/>
                <a:gd name="T20" fmla="*/ 12 w 38"/>
                <a:gd name="T21" fmla="*/ 0 h 32"/>
                <a:gd name="T22" fmla="*/ 18 w 38"/>
                <a:gd name="T23" fmla="*/ 0 h 32"/>
                <a:gd name="T24" fmla="*/ 24 w 38"/>
                <a:gd name="T25" fmla="*/ 0 h 32"/>
                <a:gd name="T26" fmla="*/ 32 w 38"/>
                <a:gd name="T27" fmla="*/ 0 h 32"/>
                <a:gd name="T28" fmla="*/ 32 w 38"/>
                <a:gd name="T29" fmla="*/ 6 h 32"/>
                <a:gd name="T30" fmla="*/ 38 w 38"/>
                <a:gd name="T31" fmla="*/ 12 h 32"/>
                <a:gd name="T32" fmla="*/ 38 w 38"/>
                <a:gd name="T33" fmla="*/ 18 h 32"/>
                <a:gd name="T34" fmla="*/ 32 w 38"/>
                <a:gd name="T35" fmla="*/ 18 h 32"/>
                <a:gd name="T36" fmla="*/ 32 w 38"/>
                <a:gd name="T37" fmla="*/ 26 h 32"/>
                <a:gd name="T38" fmla="*/ 32 w 38"/>
                <a:gd name="T39" fmla="*/ 32 h 32"/>
                <a:gd name="T40" fmla="*/ 24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12" y="32"/>
                  </a:lnTo>
                  <a:lnTo>
                    <a:pt x="6" y="32"/>
                  </a:lnTo>
                  <a:lnTo>
                    <a:pt x="6" y="26"/>
                  </a:lnTo>
                  <a:lnTo>
                    <a:pt x="0" y="26"/>
                  </a:lnTo>
                  <a:lnTo>
                    <a:pt x="0" y="18"/>
                  </a:lnTo>
                  <a:lnTo>
                    <a:pt x="0" y="12"/>
                  </a:lnTo>
                  <a:lnTo>
                    <a:pt x="0" y="6"/>
                  </a:lnTo>
                  <a:lnTo>
                    <a:pt x="6" y="6"/>
                  </a:lnTo>
                  <a:lnTo>
                    <a:pt x="6" y="0"/>
                  </a:lnTo>
                  <a:lnTo>
                    <a:pt x="12" y="0"/>
                  </a:lnTo>
                  <a:lnTo>
                    <a:pt x="18" y="0"/>
                  </a:lnTo>
                  <a:lnTo>
                    <a:pt x="24" y="0"/>
                  </a:lnTo>
                  <a:lnTo>
                    <a:pt x="32" y="0"/>
                  </a:lnTo>
                  <a:lnTo>
                    <a:pt x="32" y="6"/>
                  </a:lnTo>
                  <a:lnTo>
                    <a:pt x="38" y="12"/>
                  </a:lnTo>
                  <a:lnTo>
                    <a:pt x="38" y="18"/>
                  </a:lnTo>
                  <a:lnTo>
                    <a:pt x="32" y="18"/>
                  </a:lnTo>
                  <a:lnTo>
                    <a:pt x="32" y="26"/>
                  </a:lnTo>
                  <a:lnTo>
                    <a:pt x="32" y="32"/>
                  </a:lnTo>
                  <a:lnTo>
                    <a:pt x="24"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4" name="Line 623"/>
            <p:cNvSpPr>
              <a:spLocks noChangeShapeType="1"/>
            </p:cNvSpPr>
            <p:nvPr/>
          </p:nvSpPr>
          <p:spPr bwMode="auto">
            <a:xfrm flipV="1">
              <a:off x="1190" y="245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5" name="Line 624"/>
            <p:cNvSpPr>
              <a:spLocks noChangeShapeType="1"/>
            </p:cNvSpPr>
            <p:nvPr/>
          </p:nvSpPr>
          <p:spPr bwMode="auto">
            <a:xfrm flipV="1">
              <a:off x="1198" y="2450"/>
              <a:ext cx="36"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6" name="Line 625"/>
            <p:cNvSpPr>
              <a:spLocks noChangeShapeType="1"/>
            </p:cNvSpPr>
            <p:nvPr/>
          </p:nvSpPr>
          <p:spPr bwMode="auto">
            <a:xfrm flipV="1">
              <a:off x="1204" y="2462"/>
              <a:ext cx="56"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7" name="Line 626"/>
            <p:cNvSpPr>
              <a:spLocks noChangeShapeType="1"/>
            </p:cNvSpPr>
            <p:nvPr/>
          </p:nvSpPr>
          <p:spPr bwMode="auto">
            <a:xfrm flipV="1">
              <a:off x="1210" y="2476"/>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8" name="Line 627"/>
            <p:cNvSpPr>
              <a:spLocks noChangeShapeType="1"/>
            </p:cNvSpPr>
            <p:nvPr/>
          </p:nvSpPr>
          <p:spPr bwMode="auto">
            <a:xfrm flipV="1">
              <a:off x="1216" y="2496"/>
              <a:ext cx="7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49" name="Line 628"/>
            <p:cNvSpPr>
              <a:spLocks noChangeShapeType="1"/>
            </p:cNvSpPr>
            <p:nvPr/>
          </p:nvSpPr>
          <p:spPr bwMode="auto">
            <a:xfrm flipV="1">
              <a:off x="1216" y="2522"/>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0" name="Freeform 629"/>
            <p:cNvSpPr>
              <a:spLocks/>
            </p:cNvSpPr>
            <p:nvPr/>
          </p:nvSpPr>
          <p:spPr bwMode="auto">
            <a:xfrm>
              <a:off x="1184" y="2444"/>
              <a:ext cx="102" cy="130"/>
            </a:xfrm>
            <a:custGeom>
              <a:avLst/>
              <a:gdLst>
                <a:gd name="T0" fmla="*/ 0 w 102"/>
                <a:gd name="T1" fmla="*/ 0 h 130"/>
                <a:gd name="T2" fmla="*/ 6 w 102"/>
                <a:gd name="T3" fmla="*/ 6 h 130"/>
                <a:gd name="T4" fmla="*/ 12 w 102"/>
                <a:gd name="T5" fmla="*/ 6 h 130"/>
                <a:gd name="T6" fmla="*/ 12 w 102"/>
                <a:gd name="T7" fmla="*/ 12 h 130"/>
                <a:gd name="T8" fmla="*/ 20 w 102"/>
                <a:gd name="T9" fmla="*/ 12 h 130"/>
                <a:gd name="T10" fmla="*/ 26 w 102"/>
                <a:gd name="T11" fmla="*/ 12 h 130"/>
                <a:gd name="T12" fmla="*/ 32 w 102"/>
                <a:gd name="T13" fmla="*/ 12 h 130"/>
                <a:gd name="T14" fmla="*/ 38 w 102"/>
                <a:gd name="T15" fmla="*/ 12 h 130"/>
                <a:gd name="T16" fmla="*/ 44 w 102"/>
                <a:gd name="T17" fmla="*/ 12 h 130"/>
                <a:gd name="T18" fmla="*/ 50 w 102"/>
                <a:gd name="T19" fmla="*/ 6 h 130"/>
                <a:gd name="T20" fmla="*/ 56 w 102"/>
                <a:gd name="T21" fmla="*/ 6 h 130"/>
                <a:gd name="T22" fmla="*/ 64 w 102"/>
                <a:gd name="T23" fmla="*/ 6 h 130"/>
                <a:gd name="T24" fmla="*/ 70 w 102"/>
                <a:gd name="T25" fmla="*/ 12 h 130"/>
                <a:gd name="T26" fmla="*/ 76 w 102"/>
                <a:gd name="T27" fmla="*/ 12 h 130"/>
                <a:gd name="T28" fmla="*/ 82 w 102"/>
                <a:gd name="T29" fmla="*/ 18 h 130"/>
                <a:gd name="T30" fmla="*/ 82 w 102"/>
                <a:gd name="T31" fmla="*/ 26 h 130"/>
                <a:gd name="T32" fmla="*/ 90 w 102"/>
                <a:gd name="T33" fmla="*/ 26 h 130"/>
                <a:gd name="T34" fmla="*/ 90 w 102"/>
                <a:gd name="T35" fmla="*/ 32 h 130"/>
                <a:gd name="T36" fmla="*/ 96 w 102"/>
                <a:gd name="T37" fmla="*/ 38 h 130"/>
                <a:gd name="T38" fmla="*/ 96 w 102"/>
                <a:gd name="T39" fmla="*/ 46 h 130"/>
                <a:gd name="T40" fmla="*/ 102 w 102"/>
                <a:gd name="T41" fmla="*/ 46 h 130"/>
                <a:gd name="T42" fmla="*/ 102 w 102"/>
                <a:gd name="T43" fmla="*/ 52 h 130"/>
                <a:gd name="T44" fmla="*/ 102 w 102"/>
                <a:gd name="T45" fmla="*/ 58 h 130"/>
                <a:gd name="T46" fmla="*/ 102 w 102"/>
                <a:gd name="T47" fmla="*/ 64 h 130"/>
                <a:gd name="T48" fmla="*/ 102 w 102"/>
                <a:gd name="T49" fmla="*/ 72 h 130"/>
                <a:gd name="T50" fmla="*/ 102 w 102"/>
                <a:gd name="T51" fmla="*/ 78 h 130"/>
                <a:gd name="T52" fmla="*/ 102 w 102"/>
                <a:gd name="T53" fmla="*/ 84 h 130"/>
                <a:gd name="T54" fmla="*/ 96 w 102"/>
                <a:gd name="T55" fmla="*/ 84 h 130"/>
                <a:gd name="T56" fmla="*/ 96 w 102"/>
                <a:gd name="T57" fmla="*/ 90 h 130"/>
                <a:gd name="T58" fmla="*/ 96 w 102"/>
                <a:gd name="T59" fmla="*/ 98 h 130"/>
                <a:gd name="T60" fmla="*/ 90 w 102"/>
                <a:gd name="T61" fmla="*/ 98 h 130"/>
                <a:gd name="T62" fmla="*/ 82 w 102"/>
                <a:gd name="T63" fmla="*/ 104 h 130"/>
                <a:gd name="T64" fmla="*/ 76 w 102"/>
                <a:gd name="T65" fmla="*/ 104 h 130"/>
                <a:gd name="T66" fmla="*/ 76 w 102"/>
                <a:gd name="T67" fmla="*/ 110 h 130"/>
                <a:gd name="T68" fmla="*/ 70 w 102"/>
                <a:gd name="T69" fmla="*/ 110 h 130"/>
                <a:gd name="T70" fmla="*/ 64 w 102"/>
                <a:gd name="T71" fmla="*/ 110 h 130"/>
                <a:gd name="T72" fmla="*/ 64 w 102"/>
                <a:gd name="T73" fmla="*/ 116 h 130"/>
                <a:gd name="T74" fmla="*/ 56 w 102"/>
                <a:gd name="T75" fmla="*/ 116 h 130"/>
                <a:gd name="T76" fmla="*/ 50 w 102"/>
                <a:gd name="T77" fmla="*/ 116 h 130"/>
                <a:gd name="T78" fmla="*/ 44 w 102"/>
                <a:gd name="T79" fmla="*/ 116 h 130"/>
                <a:gd name="T80" fmla="*/ 44 w 102"/>
                <a:gd name="T81" fmla="*/ 124 h 130"/>
                <a:gd name="T82" fmla="*/ 38 w 102"/>
                <a:gd name="T83" fmla="*/ 124 h 130"/>
                <a:gd name="T84" fmla="*/ 32 w 102"/>
                <a:gd name="T85" fmla="*/ 130 h 130"/>
                <a:gd name="T86" fmla="*/ 26 w 102"/>
                <a:gd name="T87" fmla="*/ 52 h 130"/>
                <a:gd name="T88" fmla="*/ 0 w 102"/>
                <a:gd name="T89" fmla="*/ 0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130"/>
                <a:gd name="T137" fmla="*/ 102 w 102"/>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130">
                  <a:moveTo>
                    <a:pt x="0" y="0"/>
                  </a:moveTo>
                  <a:lnTo>
                    <a:pt x="6" y="6"/>
                  </a:lnTo>
                  <a:lnTo>
                    <a:pt x="12" y="6"/>
                  </a:lnTo>
                  <a:lnTo>
                    <a:pt x="12" y="12"/>
                  </a:lnTo>
                  <a:lnTo>
                    <a:pt x="20" y="12"/>
                  </a:lnTo>
                  <a:lnTo>
                    <a:pt x="26" y="12"/>
                  </a:lnTo>
                  <a:lnTo>
                    <a:pt x="32" y="12"/>
                  </a:lnTo>
                  <a:lnTo>
                    <a:pt x="38" y="12"/>
                  </a:lnTo>
                  <a:lnTo>
                    <a:pt x="44" y="12"/>
                  </a:lnTo>
                  <a:lnTo>
                    <a:pt x="50" y="6"/>
                  </a:lnTo>
                  <a:lnTo>
                    <a:pt x="56" y="6"/>
                  </a:lnTo>
                  <a:lnTo>
                    <a:pt x="64" y="6"/>
                  </a:lnTo>
                  <a:lnTo>
                    <a:pt x="70" y="12"/>
                  </a:lnTo>
                  <a:lnTo>
                    <a:pt x="76" y="12"/>
                  </a:lnTo>
                  <a:lnTo>
                    <a:pt x="82" y="18"/>
                  </a:lnTo>
                  <a:lnTo>
                    <a:pt x="82" y="26"/>
                  </a:lnTo>
                  <a:lnTo>
                    <a:pt x="90" y="26"/>
                  </a:lnTo>
                  <a:lnTo>
                    <a:pt x="90" y="32"/>
                  </a:lnTo>
                  <a:lnTo>
                    <a:pt x="96" y="38"/>
                  </a:lnTo>
                  <a:lnTo>
                    <a:pt x="96" y="46"/>
                  </a:lnTo>
                  <a:lnTo>
                    <a:pt x="102" y="46"/>
                  </a:lnTo>
                  <a:lnTo>
                    <a:pt x="102" y="52"/>
                  </a:lnTo>
                  <a:lnTo>
                    <a:pt x="102" y="58"/>
                  </a:lnTo>
                  <a:lnTo>
                    <a:pt x="102" y="64"/>
                  </a:lnTo>
                  <a:lnTo>
                    <a:pt x="102" y="72"/>
                  </a:lnTo>
                  <a:lnTo>
                    <a:pt x="102" y="78"/>
                  </a:lnTo>
                  <a:lnTo>
                    <a:pt x="102" y="84"/>
                  </a:lnTo>
                  <a:lnTo>
                    <a:pt x="96" y="84"/>
                  </a:lnTo>
                  <a:lnTo>
                    <a:pt x="96" y="90"/>
                  </a:lnTo>
                  <a:lnTo>
                    <a:pt x="96" y="98"/>
                  </a:lnTo>
                  <a:lnTo>
                    <a:pt x="90" y="98"/>
                  </a:lnTo>
                  <a:lnTo>
                    <a:pt x="82" y="104"/>
                  </a:lnTo>
                  <a:lnTo>
                    <a:pt x="76" y="104"/>
                  </a:lnTo>
                  <a:lnTo>
                    <a:pt x="76" y="110"/>
                  </a:lnTo>
                  <a:lnTo>
                    <a:pt x="70" y="110"/>
                  </a:lnTo>
                  <a:lnTo>
                    <a:pt x="64" y="110"/>
                  </a:lnTo>
                  <a:lnTo>
                    <a:pt x="64" y="116"/>
                  </a:lnTo>
                  <a:lnTo>
                    <a:pt x="56" y="116"/>
                  </a:lnTo>
                  <a:lnTo>
                    <a:pt x="50" y="116"/>
                  </a:lnTo>
                  <a:lnTo>
                    <a:pt x="44" y="116"/>
                  </a:lnTo>
                  <a:lnTo>
                    <a:pt x="44" y="124"/>
                  </a:lnTo>
                  <a:lnTo>
                    <a:pt x="38" y="124"/>
                  </a:lnTo>
                  <a:lnTo>
                    <a:pt x="32" y="130"/>
                  </a:lnTo>
                  <a:lnTo>
                    <a:pt x="26" y="52"/>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1" name="Freeform 630"/>
            <p:cNvSpPr>
              <a:spLocks/>
            </p:cNvSpPr>
            <p:nvPr/>
          </p:nvSpPr>
          <p:spPr bwMode="auto">
            <a:xfrm>
              <a:off x="3732" y="2470"/>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2" name="Line 631"/>
            <p:cNvSpPr>
              <a:spLocks noChangeShapeType="1"/>
            </p:cNvSpPr>
            <p:nvPr/>
          </p:nvSpPr>
          <p:spPr bwMode="auto">
            <a:xfrm flipV="1">
              <a:off x="2420" y="2620"/>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3" name="Line 632"/>
            <p:cNvSpPr>
              <a:spLocks noChangeShapeType="1"/>
            </p:cNvSpPr>
            <p:nvPr/>
          </p:nvSpPr>
          <p:spPr bwMode="auto">
            <a:xfrm flipV="1">
              <a:off x="2412" y="2626"/>
              <a:ext cx="110"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4" name="Line 633"/>
            <p:cNvSpPr>
              <a:spLocks noChangeShapeType="1"/>
            </p:cNvSpPr>
            <p:nvPr/>
          </p:nvSpPr>
          <p:spPr bwMode="auto">
            <a:xfrm flipV="1">
              <a:off x="2406" y="2632"/>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5" name="Line 634"/>
            <p:cNvSpPr>
              <a:spLocks noChangeShapeType="1"/>
            </p:cNvSpPr>
            <p:nvPr/>
          </p:nvSpPr>
          <p:spPr bwMode="auto">
            <a:xfrm flipV="1">
              <a:off x="2406" y="2652"/>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6" name="Line 635"/>
            <p:cNvSpPr>
              <a:spLocks noChangeShapeType="1"/>
            </p:cNvSpPr>
            <p:nvPr/>
          </p:nvSpPr>
          <p:spPr bwMode="auto">
            <a:xfrm flipV="1">
              <a:off x="2420" y="2672"/>
              <a:ext cx="146"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7" name="Line 636"/>
            <p:cNvSpPr>
              <a:spLocks noChangeShapeType="1"/>
            </p:cNvSpPr>
            <p:nvPr/>
          </p:nvSpPr>
          <p:spPr bwMode="auto">
            <a:xfrm flipV="1">
              <a:off x="2438" y="2690"/>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8" name="Line 637"/>
            <p:cNvSpPr>
              <a:spLocks noChangeShapeType="1"/>
            </p:cNvSpPr>
            <p:nvPr/>
          </p:nvSpPr>
          <p:spPr bwMode="auto">
            <a:xfrm flipV="1">
              <a:off x="2470" y="2718"/>
              <a:ext cx="108"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59" name="Line 638"/>
            <p:cNvSpPr>
              <a:spLocks noChangeShapeType="1"/>
            </p:cNvSpPr>
            <p:nvPr/>
          </p:nvSpPr>
          <p:spPr bwMode="auto">
            <a:xfrm flipV="1">
              <a:off x="2478" y="2744"/>
              <a:ext cx="10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0" name="Line 639"/>
            <p:cNvSpPr>
              <a:spLocks noChangeShapeType="1"/>
            </p:cNvSpPr>
            <p:nvPr/>
          </p:nvSpPr>
          <p:spPr bwMode="auto">
            <a:xfrm flipV="1">
              <a:off x="2484" y="281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1" name="Line 640"/>
            <p:cNvSpPr>
              <a:spLocks noChangeShapeType="1"/>
            </p:cNvSpPr>
            <p:nvPr/>
          </p:nvSpPr>
          <p:spPr bwMode="auto">
            <a:xfrm flipV="1">
              <a:off x="2522" y="2764"/>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2" name="Line 641"/>
            <p:cNvSpPr>
              <a:spLocks noChangeShapeType="1"/>
            </p:cNvSpPr>
            <p:nvPr/>
          </p:nvSpPr>
          <p:spPr bwMode="auto">
            <a:xfrm flipV="1">
              <a:off x="2504" y="2836"/>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3" name="Line 642"/>
            <p:cNvSpPr>
              <a:spLocks noChangeShapeType="1"/>
            </p:cNvSpPr>
            <p:nvPr/>
          </p:nvSpPr>
          <p:spPr bwMode="auto">
            <a:xfrm flipV="1">
              <a:off x="2528" y="2790"/>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4" name="Line 643"/>
            <p:cNvSpPr>
              <a:spLocks noChangeShapeType="1"/>
            </p:cNvSpPr>
            <p:nvPr/>
          </p:nvSpPr>
          <p:spPr bwMode="auto">
            <a:xfrm flipV="1">
              <a:off x="2536" y="2816"/>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5" name="Freeform 644"/>
            <p:cNvSpPr>
              <a:spLocks/>
            </p:cNvSpPr>
            <p:nvPr/>
          </p:nvSpPr>
          <p:spPr bwMode="auto">
            <a:xfrm>
              <a:off x="2406" y="2620"/>
              <a:ext cx="178" cy="222"/>
            </a:xfrm>
            <a:custGeom>
              <a:avLst/>
              <a:gdLst>
                <a:gd name="T0" fmla="*/ 128 w 178"/>
                <a:gd name="T1" fmla="*/ 222 h 222"/>
                <a:gd name="T2" fmla="*/ 122 w 178"/>
                <a:gd name="T3" fmla="*/ 216 h 222"/>
                <a:gd name="T4" fmla="*/ 122 w 178"/>
                <a:gd name="T5" fmla="*/ 202 h 222"/>
                <a:gd name="T6" fmla="*/ 116 w 178"/>
                <a:gd name="T7" fmla="*/ 196 h 222"/>
                <a:gd name="T8" fmla="*/ 116 w 178"/>
                <a:gd name="T9" fmla="*/ 182 h 222"/>
                <a:gd name="T10" fmla="*/ 102 w 178"/>
                <a:gd name="T11" fmla="*/ 182 h 222"/>
                <a:gd name="T12" fmla="*/ 102 w 178"/>
                <a:gd name="T13" fmla="*/ 196 h 222"/>
                <a:gd name="T14" fmla="*/ 102 w 178"/>
                <a:gd name="T15" fmla="*/ 210 h 222"/>
                <a:gd name="T16" fmla="*/ 96 w 178"/>
                <a:gd name="T17" fmla="*/ 222 h 222"/>
                <a:gd name="T18" fmla="*/ 84 w 178"/>
                <a:gd name="T19" fmla="*/ 222 h 222"/>
                <a:gd name="T20" fmla="*/ 78 w 178"/>
                <a:gd name="T21" fmla="*/ 210 h 222"/>
                <a:gd name="T22" fmla="*/ 78 w 178"/>
                <a:gd name="T23" fmla="*/ 196 h 222"/>
                <a:gd name="T24" fmla="*/ 70 w 178"/>
                <a:gd name="T25" fmla="*/ 190 h 222"/>
                <a:gd name="T26" fmla="*/ 70 w 178"/>
                <a:gd name="T27" fmla="*/ 176 h 222"/>
                <a:gd name="T28" fmla="*/ 70 w 178"/>
                <a:gd name="T29" fmla="*/ 162 h 222"/>
                <a:gd name="T30" fmla="*/ 58 w 178"/>
                <a:gd name="T31" fmla="*/ 162 h 222"/>
                <a:gd name="T32" fmla="*/ 38 w 178"/>
                <a:gd name="T33" fmla="*/ 156 h 222"/>
                <a:gd name="T34" fmla="*/ 26 w 178"/>
                <a:gd name="T35" fmla="*/ 150 h 222"/>
                <a:gd name="T36" fmla="*/ 20 w 178"/>
                <a:gd name="T37" fmla="*/ 144 h 222"/>
                <a:gd name="T38" fmla="*/ 12 w 178"/>
                <a:gd name="T39" fmla="*/ 136 h 222"/>
                <a:gd name="T40" fmla="*/ 6 w 178"/>
                <a:gd name="T41" fmla="*/ 130 h 222"/>
                <a:gd name="T42" fmla="*/ 0 w 178"/>
                <a:gd name="T43" fmla="*/ 124 h 222"/>
                <a:gd name="T44" fmla="*/ 0 w 178"/>
                <a:gd name="T45" fmla="*/ 110 h 222"/>
                <a:gd name="T46" fmla="*/ 0 w 178"/>
                <a:gd name="T47" fmla="*/ 98 h 222"/>
                <a:gd name="T48" fmla="*/ 0 w 178"/>
                <a:gd name="T49" fmla="*/ 86 h 222"/>
                <a:gd name="T50" fmla="*/ 6 w 178"/>
                <a:gd name="T51" fmla="*/ 78 h 222"/>
                <a:gd name="T52" fmla="*/ 6 w 178"/>
                <a:gd name="T53" fmla="*/ 64 h 222"/>
                <a:gd name="T54" fmla="*/ 6 w 178"/>
                <a:gd name="T55" fmla="*/ 52 h 222"/>
                <a:gd name="T56" fmla="*/ 12 w 178"/>
                <a:gd name="T57" fmla="*/ 46 h 222"/>
                <a:gd name="T58" fmla="*/ 20 w 178"/>
                <a:gd name="T59" fmla="*/ 32 h 222"/>
                <a:gd name="T60" fmla="*/ 26 w 178"/>
                <a:gd name="T61" fmla="*/ 26 h 222"/>
                <a:gd name="T62" fmla="*/ 32 w 178"/>
                <a:gd name="T63" fmla="*/ 20 h 222"/>
                <a:gd name="T64" fmla="*/ 38 w 178"/>
                <a:gd name="T65" fmla="*/ 12 h 222"/>
                <a:gd name="T66" fmla="*/ 52 w 178"/>
                <a:gd name="T67" fmla="*/ 6 h 222"/>
                <a:gd name="T68" fmla="*/ 64 w 178"/>
                <a:gd name="T69" fmla="*/ 0 h 222"/>
                <a:gd name="T70" fmla="*/ 78 w 178"/>
                <a:gd name="T71" fmla="*/ 0 h 222"/>
                <a:gd name="T72" fmla="*/ 90 w 178"/>
                <a:gd name="T73" fmla="*/ 0 h 222"/>
                <a:gd name="T74" fmla="*/ 102 w 178"/>
                <a:gd name="T75" fmla="*/ 6 h 222"/>
                <a:gd name="T76" fmla="*/ 116 w 178"/>
                <a:gd name="T77" fmla="*/ 6 h 222"/>
                <a:gd name="T78" fmla="*/ 128 w 178"/>
                <a:gd name="T79" fmla="*/ 6 h 222"/>
                <a:gd name="T80" fmla="*/ 134 w 178"/>
                <a:gd name="T81" fmla="*/ 12 h 222"/>
                <a:gd name="T82" fmla="*/ 140 w 178"/>
                <a:gd name="T83" fmla="*/ 20 h 222"/>
                <a:gd name="T84" fmla="*/ 146 w 178"/>
                <a:gd name="T85" fmla="*/ 26 h 222"/>
                <a:gd name="T86" fmla="*/ 154 w 178"/>
                <a:gd name="T87" fmla="*/ 32 h 222"/>
                <a:gd name="T88" fmla="*/ 160 w 178"/>
                <a:gd name="T89" fmla="*/ 38 h 222"/>
                <a:gd name="T90" fmla="*/ 160 w 178"/>
                <a:gd name="T91" fmla="*/ 52 h 222"/>
                <a:gd name="T92" fmla="*/ 166 w 178"/>
                <a:gd name="T93" fmla="*/ 58 h 222"/>
                <a:gd name="T94" fmla="*/ 166 w 178"/>
                <a:gd name="T95" fmla="*/ 72 h 222"/>
                <a:gd name="T96" fmla="*/ 172 w 178"/>
                <a:gd name="T97" fmla="*/ 78 h 222"/>
                <a:gd name="T98" fmla="*/ 172 w 178"/>
                <a:gd name="T99" fmla="*/ 92 h 222"/>
                <a:gd name="T100" fmla="*/ 172 w 178"/>
                <a:gd name="T101" fmla="*/ 104 h 222"/>
                <a:gd name="T102" fmla="*/ 172 w 178"/>
                <a:gd name="T103" fmla="*/ 118 h 222"/>
                <a:gd name="T104" fmla="*/ 172 w 178"/>
                <a:gd name="T105" fmla="*/ 130 h 222"/>
                <a:gd name="T106" fmla="*/ 172 w 178"/>
                <a:gd name="T107" fmla="*/ 144 h 222"/>
                <a:gd name="T108" fmla="*/ 172 w 178"/>
                <a:gd name="T109" fmla="*/ 156 h 222"/>
                <a:gd name="T110" fmla="*/ 178 w 178"/>
                <a:gd name="T111" fmla="*/ 162 h 222"/>
                <a:gd name="T112" fmla="*/ 178 w 178"/>
                <a:gd name="T113" fmla="*/ 176 h 222"/>
                <a:gd name="T114" fmla="*/ 172 w 178"/>
                <a:gd name="T115" fmla="*/ 190 h 222"/>
                <a:gd name="T116" fmla="*/ 172 w 178"/>
                <a:gd name="T117" fmla="*/ 202 h 222"/>
                <a:gd name="T118" fmla="*/ 166 w 178"/>
                <a:gd name="T119" fmla="*/ 216 h 222"/>
                <a:gd name="T120" fmla="*/ 154 w 178"/>
                <a:gd name="T121" fmla="*/ 222 h 222"/>
                <a:gd name="T122" fmla="*/ 140 w 178"/>
                <a:gd name="T123" fmla="*/ 222 h 2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222"/>
                <a:gd name="T188" fmla="*/ 178 w 178"/>
                <a:gd name="T189" fmla="*/ 222 h 2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222">
                  <a:moveTo>
                    <a:pt x="134" y="222"/>
                  </a:moveTo>
                  <a:lnTo>
                    <a:pt x="128" y="222"/>
                  </a:lnTo>
                  <a:lnTo>
                    <a:pt x="128" y="216"/>
                  </a:lnTo>
                  <a:lnTo>
                    <a:pt x="122" y="216"/>
                  </a:lnTo>
                  <a:lnTo>
                    <a:pt x="122" y="210"/>
                  </a:lnTo>
                  <a:lnTo>
                    <a:pt x="122" y="202"/>
                  </a:lnTo>
                  <a:lnTo>
                    <a:pt x="116" y="202"/>
                  </a:lnTo>
                  <a:lnTo>
                    <a:pt x="116" y="196"/>
                  </a:lnTo>
                  <a:lnTo>
                    <a:pt x="116" y="190"/>
                  </a:lnTo>
                  <a:lnTo>
                    <a:pt x="116" y="182"/>
                  </a:lnTo>
                  <a:lnTo>
                    <a:pt x="110" y="182"/>
                  </a:lnTo>
                  <a:lnTo>
                    <a:pt x="102" y="182"/>
                  </a:lnTo>
                  <a:lnTo>
                    <a:pt x="102" y="190"/>
                  </a:lnTo>
                  <a:lnTo>
                    <a:pt x="102" y="196"/>
                  </a:lnTo>
                  <a:lnTo>
                    <a:pt x="102" y="202"/>
                  </a:lnTo>
                  <a:lnTo>
                    <a:pt x="102" y="210"/>
                  </a:lnTo>
                  <a:lnTo>
                    <a:pt x="96" y="216"/>
                  </a:lnTo>
                  <a:lnTo>
                    <a:pt x="96" y="222"/>
                  </a:lnTo>
                  <a:lnTo>
                    <a:pt x="90" y="222"/>
                  </a:lnTo>
                  <a:lnTo>
                    <a:pt x="84" y="222"/>
                  </a:lnTo>
                  <a:lnTo>
                    <a:pt x="84" y="216"/>
                  </a:lnTo>
                  <a:lnTo>
                    <a:pt x="78" y="210"/>
                  </a:lnTo>
                  <a:lnTo>
                    <a:pt x="78" y="202"/>
                  </a:lnTo>
                  <a:lnTo>
                    <a:pt x="78" y="196"/>
                  </a:lnTo>
                  <a:lnTo>
                    <a:pt x="78" y="190"/>
                  </a:lnTo>
                  <a:lnTo>
                    <a:pt x="70" y="190"/>
                  </a:lnTo>
                  <a:lnTo>
                    <a:pt x="70" y="182"/>
                  </a:lnTo>
                  <a:lnTo>
                    <a:pt x="70" y="176"/>
                  </a:lnTo>
                  <a:lnTo>
                    <a:pt x="70" y="170"/>
                  </a:lnTo>
                  <a:lnTo>
                    <a:pt x="70" y="162"/>
                  </a:lnTo>
                  <a:lnTo>
                    <a:pt x="64" y="162"/>
                  </a:lnTo>
                  <a:lnTo>
                    <a:pt x="58" y="162"/>
                  </a:lnTo>
                  <a:lnTo>
                    <a:pt x="58" y="156"/>
                  </a:lnTo>
                  <a:lnTo>
                    <a:pt x="38" y="156"/>
                  </a:lnTo>
                  <a:lnTo>
                    <a:pt x="32" y="150"/>
                  </a:lnTo>
                  <a:lnTo>
                    <a:pt x="26" y="150"/>
                  </a:lnTo>
                  <a:lnTo>
                    <a:pt x="26" y="144"/>
                  </a:lnTo>
                  <a:lnTo>
                    <a:pt x="20" y="144"/>
                  </a:lnTo>
                  <a:lnTo>
                    <a:pt x="12" y="144"/>
                  </a:lnTo>
                  <a:lnTo>
                    <a:pt x="12" y="136"/>
                  </a:lnTo>
                  <a:lnTo>
                    <a:pt x="6" y="136"/>
                  </a:lnTo>
                  <a:lnTo>
                    <a:pt x="6" y="130"/>
                  </a:lnTo>
                  <a:lnTo>
                    <a:pt x="6" y="124"/>
                  </a:lnTo>
                  <a:lnTo>
                    <a:pt x="0" y="124"/>
                  </a:lnTo>
                  <a:lnTo>
                    <a:pt x="0" y="118"/>
                  </a:lnTo>
                  <a:lnTo>
                    <a:pt x="0" y="110"/>
                  </a:lnTo>
                  <a:lnTo>
                    <a:pt x="0" y="104"/>
                  </a:lnTo>
                  <a:lnTo>
                    <a:pt x="0" y="98"/>
                  </a:lnTo>
                  <a:lnTo>
                    <a:pt x="0" y="92"/>
                  </a:lnTo>
                  <a:lnTo>
                    <a:pt x="0" y="86"/>
                  </a:lnTo>
                  <a:lnTo>
                    <a:pt x="0" y="78"/>
                  </a:lnTo>
                  <a:lnTo>
                    <a:pt x="6" y="78"/>
                  </a:lnTo>
                  <a:lnTo>
                    <a:pt x="6" y="72"/>
                  </a:lnTo>
                  <a:lnTo>
                    <a:pt x="6" y="64"/>
                  </a:lnTo>
                  <a:lnTo>
                    <a:pt x="6" y="58"/>
                  </a:lnTo>
                  <a:lnTo>
                    <a:pt x="6" y="52"/>
                  </a:lnTo>
                  <a:lnTo>
                    <a:pt x="6" y="46"/>
                  </a:lnTo>
                  <a:lnTo>
                    <a:pt x="12" y="46"/>
                  </a:lnTo>
                  <a:lnTo>
                    <a:pt x="12" y="38"/>
                  </a:lnTo>
                  <a:lnTo>
                    <a:pt x="20" y="32"/>
                  </a:lnTo>
                  <a:lnTo>
                    <a:pt x="20" y="26"/>
                  </a:lnTo>
                  <a:lnTo>
                    <a:pt x="26" y="26"/>
                  </a:lnTo>
                  <a:lnTo>
                    <a:pt x="26" y="20"/>
                  </a:lnTo>
                  <a:lnTo>
                    <a:pt x="32" y="20"/>
                  </a:lnTo>
                  <a:lnTo>
                    <a:pt x="32" y="12"/>
                  </a:lnTo>
                  <a:lnTo>
                    <a:pt x="38" y="12"/>
                  </a:lnTo>
                  <a:lnTo>
                    <a:pt x="44" y="6"/>
                  </a:lnTo>
                  <a:lnTo>
                    <a:pt x="52" y="6"/>
                  </a:lnTo>
                  <a:lnTo>
                    <a:pt x="58" y="0"/>
                  </a:lnTo>
                  <a:lnTo>
                    <a:pt x="64" y="0"/>
                  </a:lnTo>
                  <a:lnTo>
                    <a:pt x="70" y="0"/>
                  </a:lnTo>
                  <a:lnTo>
                    <a:pt x="78" y="0"/>
                  </a:lnTo>
                  <a:lnTo>
                    <a:pt x="84" y="0"/>
                  </a:lnTo>
                  <a:lnTo>
                    <a:pt x="90" y="0"/>
                  </a:lnTo>
                  <a:lnTo>
                    <a:pt x="96" y="0"/>
                  </a:lnTo>
                  <a:lnTo>
                    <a:pt x="102" y="6"/>
                  </a:lnTo>
                  <a:lnTo>
                    <a:pt x="110" y="6"/>
                  </a:lnTo>
                  <a:lnTo>
                    <a:pt x="116" y="6"/>
                  </a:lnTo>
                  <a:lnTo>
                    <a:pt x="122" y="6"/>
                  </a:lnTo>
                  <a:lnTo>
                    <a:pt x="128" y="6"/>
                  </a:lnTo>
                  <a:lnTo>
                    <a:pt x="128" y="12"/>
                  </a:lnTo>
                  <a:lnTo>
                    <a:pt x="134" y="12"/>
                  </a:lnTo>
                  <a:lnTo>
                    <a:pt x="140" y="12"/>
                  </a:lnTo>
                  <a:lnTo>
                    <a:pt x="140" y="20"/>
                  </a:lnTo>
                  <a:lnTo>
                    <a:pt x="146" y="20"/>
                  </a:lnTo>
                  <a:lnTo>
                    <a:pt x="146" y="26"/>
                  </a:lnTo>
                  <a:lnTo>
                    <a:pt x="154" y="26"/>
                  </a:lnTo>
                  <a:lnTo>
                    <a:pt x="154" y="32"/>
                  </a:lnTo>
                  <a:lnTo>
                    <a:pt x="154" y="38"/>
                  </a:lnTo>
                  <a:lnTo>
                    <a:pt x="160" y="38"/>
                  </a:lnTo>
                  <a:lnTo>
                    <a:pt x="160" y="46"/>
                  </a:lnTo>
                  <a:lnTo>
                    <a:pt x="160" y="52"/>
                  </a:lnTo>
                  <a:lnTo>
                    <a:pt x="160" y="58"/>
                  </a:lnTo>
                  <a:lnTo>
                    <a:pt x="166" y="58"/>
                  </a:lnTo>
                  <a:lnTo>
                    <a:pt x="166" y="64"/>
                  </a:lnTo>
                  <a:lnTo>
                    <a:pt x="166" y="72"/>
                  </a:lnTo>
                  <a:lnTo>
                    <a:pt x="166" y="78"/>
                  </a:lnTo>
                  <a:lnTo>
                    <a:pt x="172" y="78"/>
                  </a:lnTo>
                  <a:lnTo>
                    <a:pt x="172" y="86"/>
                  </a:lnTo>
                  <a:lnTo>
                    <a:pt x="172" y="92"/>
                  </a:lnTo>
                  <a:lnTo>
                    <a:pt x="172" y="98"/>
                  </a:lnTo>
                  <a:lnTo>
                    <a:pt x="172" y="104"/>
                  </a:lnTo>
                  <a:lnTo>
                    <a:pt x="172" y="110"/>
                  </a:lnTo>
                  <a:lnTo>
                    <a:pt x="172" y="118"/>
                  </a:lnTo>
                  <a:lnTo>
                    <a:pt x="172" y="124"/>
                  </a:lnTo>
                  <a:lnTo>
                    <a:pt x="172" y="130"/>
                  </a:lnTo>
                  <a:lnTo>
                    <a:pt x="172" y="136"/>
                  </a:lnTo>
                  <a:lnTo>
                    <a:pt x="172" y="144"/>
                  </a:lnTo>
                  <a:lnTo>
                    <a:pt x="172" y="150"/>
                  </a:lnTo>
                  <a:lnTo>
                    <a:pt x="172" y="156"/>
                  </a:lnTo>
                  <a:lnTo>
                    <a:pt x="172" y="162"/>
                  </a:lnTo>
                  <a:lnTo>
                    <a:pt x="178" y="162"/>
                  </a:lnTo>
                  <a:lnTo>
                    <a:pt x="178" y="170"/>
                  </a:lnTo>
                  <a:lnTo>
                    <a:pt x="178" y="176"/>
                  </a:lnTo>
                  <a:lnTo>
                    <a:pt x="178" y="182"/>
                  </a:lnTo>
                  <a:lnTo>
                    <a:pt x="172" y="190"/>
                  </a:lnTo>
                  <a:lnTo>
                    <a:pt x="172" y="196"/>
                  </a:lnTo>
                  <a:lnTo>
                    <a:pt x="172" y="202"/>
                  </a:lnTo>
                  <a:lnTo>
                    <a:pt x="166" y="210"/>
                  </a:lnTo>
                  <a:lnTo>
                    <a:pt x="166" y="216"/>
                  </a:lnTo>
                  <a:lnTo>
                    <a:pt x="160" y="216"/>
                  </a:lnTo>
                  <a:lnTo>
                    <a:pt x="154" y="222"/>
                  </a:lnTo>
                  <a:lnTo>
                    <a:pt x="146" y="222"/>
                  </a:lnTo>
                  <a:lnTo>
                    <a:pt x="140" y="222"/>
                  </a:lnTo>
                  <a:lnTo>
                    <a:pt x="134" y="2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6" name="Line 645"/>
            <p:cNvSpPr>
              <a:spLocks noChangeShapeType="1"/>
            </p:cNvSpPr>
            <p:nvPr/>
          </p:nvSpPr>
          <p:spPr bwMode="auto">
            <a:xfrm flipV="1">
              <a:off x="3028" y="307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67" name="Rectangle 646"/>
            <p:cNvSpPr>
              <a:spLocks noChangeArrowheads="1"/>
            </p:cNvSpPr>
            <p:nvPr/>
          </p:nvSpPr>
          <p:spPr bwMode="auto">
            <a:xfrm>
              <a:off x="3028" y="307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868" name="Rectangle 647"/>
            <p:cNvSpPr>
              <a:spLocks noChangeArrowheads="1"/>
            </p:cNvSpPr>
            <p:nvPr/>
          </p:nvSpPr>
          <p:spPr bwMode="auto">
            <a:xfrm>
              <a:off x="1268" y="151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869" name="Line 648"/>
            <p:cNvSpPr>
              <a:spLocks noChangeShapeType="1"/>
            </p:cNvSpPr>
            <p:nvPr/>
          </p:nvSpPr>
          <p:spPr bwMode="auto">
            <a:xfrm flipV="1">
              <a:off x="838" y="189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0" name="Line 649"/>
            <p:cNvSpPr>
              <a:spLocks noChangeShapeType="1"/>
            </p:cNvSpPr>
            <p:nvPr/>
          </p:nvSpPr>
          <p:spPr bwMode="auto">
            <a:xfrm flipV="1">
              <a:off x="844" y="1912"/>
              <a:ext cx="26"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1" name="Line 650"/>
            <p:cNvSpPr>
              <a:spLocks noChangeShapeType="1"/>
            </p:cNvSpPr>
            <p:nvPr/>
          </p:nvSpPr>
          <p:spPr bwMode="auto">
            <a:xfrm flipV="1">
              <a:off x="852" y="193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2" name="Line 651"/>
            <p:cNvSpPr>
              <a:spLocks noChangeShapeType="1"/>
            </p:cNvSpPr>
            <p:nvPr/>
          </p:nvSpPr>
          <p:spPr bwMode="auto">
            <a:xfrm flipV="1">
              <a:off x="864" y="1946"/>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3" name="Line 652"/>
            <p:cNvSpPr>
              <a:spLocks noChangeShapeType="1"/>
            </p:cNvSpPr>
            <p:nvPr/>
          </p:nvSpPr>
          <p:spPr bwMode="auto">
            <a:xfrm flipV="1">
              <a:off x="878" y="1966"/>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4" name="Line 653"/>
            <p:cNvSpPr>
              <a:spLocks noChangeShapeType="1"/>
            </p:cNvSpPr>
            <p:nvPr/>
          </p:nvSpPr>
          <p:spPr bwMode="auto">
            <a:xfrm flipV="1">
              <a:off x="896" y="198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5" name="Line 654"/>
            <p:cNvSpPr>
              <a:spLocks noChangeShapeType="1"/>
            </p:cNvSpPr>
            <p:nvPr/>
          </p:nvSpPr>
          <p:spPr bwMode="auto">
            <a:xfrm flipV="1">
              <a:off x="910" y="1998"/>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6" name="Line 655"/>
            <p:cNvSpPr>
              <a:spLocks noChangeShapeType="1"/>
            </p:cNvSpPr>
            <p:nvPr/>
          </p:nvSpPr>
          <p:spPr bwMode="auto">
            <a:xfrm flipV="1">
              <a:off x="922" y="198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7" name="Line 656"/>
            <p:cNvSpPr>
              <a:spLocks noChangeShapeType="1"/>
            </p:cNvSpPr>
            <p:nvPr/>
          </p:nvSpPr>
          <p:spPr bwMode="auto">
            <a:xfrm flipV="1">
              <a:off x="940" y="1998"/>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8" name="Line 657"/>
            <p:cNvSpPr>
              <a:spLocks noChangeShapeType="1"/>
            </p:cNvSpPr>
            <p:nvPr/>
          </p:nvSpPr>
          <p:spPr bwMode="auto">
            <a:xfrm flipV="1">
              <a:off x="954" y="2012"/>
              <a:ext cx="96"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79" name="Line 658"/>
            <p:cNvSpPr>
              <a:spLocks noChangeShapeType="1"/>
            </p:cNvSpPr>
            <p:nvPr/>
          </p:nvSpPr>
          <p:spPr bwMode="auto">
            <a:xfrm flipV="1">
              <a:off x="972" y="2024"/>
              <a:ext cx="9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0" name="Line 659"/>
            <p:cNvSpPr>
              <a:spLocks noChangeShapeType="1"/>
            </p:cNvSpPr>
            <p:nvPr/>
          </p:nvSpPr>
          <p:spPr bwMode="auto">
            <a:xfrm flipV="1">
              <a:off x="986" y="2044"/>
              <a:ext cx="9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1" name="Line 660"/>
            <p:cNvSpPr>
              <a:spLocks noChangeShapeType="1"/>
            </p:cNvSpPr>
            <p:nvPr/>
          </p:nvSpPr>
          <p:spPr bwMode="auto">
            <a:xfrm flipV="1">
              <a:off x="998" y="2050"/>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2" name="Line 661"/>
            <p:cNvSpPr>
              <a:spLocks noChangeShapeType="1"/>
            </p:cNvSpPr>
            <p:nvPr/>
          </p:nvSpPr>
          <p:spPr bwMode="auto">
            <a:xfrm flipV="1">
              <a:off x="1018" y="2070"/>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3" name="Line 662"/>
            <p:cNvSpPr>
              <a:spLocks noChangeShapeType="1"/>
            </p:cNvSpPr>
            <p:nvPr/>
          </p:nvSpPr>
          <p:spPr bwMode="auto">
            <a:xfrm flipV="1">
              <a:off x="1030" y="2084"/>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4" name="Line 663"/>
            <p:cNvSpPr>
              <a:spLocks noChangeShapeType="1"/>
            </p:cNvSpPr>
            <p:nvPr/>
          </p:nvSpPr>
          <p:spPr bwMode="auto">
            <a:xfrm flipV="1">
              <a:off x="1044" y="2102"/>
              <a:ext cx="10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5" name="Line 664"/>
            <p:cNvSpPr>
              <a:spLocks noChangeShapeType="1"/>
            </p:cNvSpPr>
            <p:nvPr/>
          </p:nvSpPr>
          <p:spPr bwMode="auto">
            <a:xfrm flipV="1">
              <a:off x="1062" y="2116"/>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6" name="Line 665"/>
            <p:cNvSpPr>
              <a:spLocks noChangeShapeType="1"/>
            </p:cNvSpPr>
            <p:nvPr/>
          </p:nvSpPr>
          <p:spPr bwMode="auto">
            <a:xfrm flipV="1">
              <a:off x="1074" y="2136"/>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7" name="Line 666"/>
            <p:cNvSpPr>
              <a:spLocks noChangeShapeType="1"/>
            </p:cNvSpPr>
            <p:nvPr/>
          </p:nvSpPr>
          <p:spPr bwMode="auto">
            <a:xfrm flipV="1">
              <a:off x="1088" y="2162"/>
              <a:ext cx="82"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8" name="Line 667"/>
            <p:cNvSpPr>
              <a:spLocks noChangeShapeType="1"/>
            </p:cNvSpPr>
            <p:nvPr/>
          </p:nvSpPr>
          <p:spPr bwMode="auto">
            <a:xfrm flipV="1">
              <a:off x="1108" y="2188"/>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89" name="Line 668"/>
            <p:cNvSpPr>
              <a:spLocks noChangeShapeType="1"/>
            </p:cNvSpPr>
            <p:nvPr/>
          </p:nvSpPr>
          <p:spPr bwMode="auto">
            <a:xfrm flipV="1">
              <a:off x="1120" y="223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0" name="Freeform 669"/>
            <p:cNvSpPr>
              <a:spLocks/>
            </p:cNvSpPr>
            <p:nvPr/>
          </p:nvSpPr>
          <p:spPr bwMode="auto">
            <a:xfrm>
              <a:off x="832" y="1888"/>
              <a:ext cx="344" cy="366"/>
            </a:xfrm>
            <a:custGeom>
              <a:avLst/>
              <a:gdLst>
                <a:gd name="T0" fmla="*/ 6 w 344"/>
                <a:gd name="T1" fmla="*/ 0 h 366"/>
                <a:gd name="T2" fmla="*/ 18 w 344"/>
                <a:gd name="T3" fmla="*/ 6 h 366"/>
                <a:gd name="T4" fmla="*/ 32 w 344"/>
                <a:gd name="T5" fmla="*/ 12 h 366"/>
                <a:gd name="T6" fmla="*/ 38 w 344"/>
                <a:gd name="T7" fmla="*/ 24 h 366"/>
                <a:gd name="T8" fmla="*/ 44 w 344"/>
                <a:gd name="T9" fmla="*/ 32 h 366"/>
                <a:gd name="T10" fmla="*/ 50 w 344"/>
                <a:gd name="T11" fmla="*/ 46 h 366"/>
                <a:gd name="T12" fmla="*/ 56 w 344"/>
                <a:gd name="T13" fmla="*/ 58 h 366"/>
                <a:gd name="T14" fmla="*/ 64 w 344"/>
                <a:gd name="T15" fmla="*/ 64 h 366"/>
                <a:gd name="T16" fmla="*/ 70 w 344"/>
                <a:gd name="T17" fmla="*/ 78 h 366"/>
                <a:gd name="T18" fmla="*/ 76 w 344"/>
                <a:gd name="T19" fmla="*/ 84 h 366"/>
                <a:gd name="T20" fmla="*/ 76 w 344"/>
                <a:gd name="T21" fmla="*/ 98 h 366"/>
                <a:gd name="T22" fmla="*/ 82 w 344"/>
                <a:gd name="T23" fmla="*/ 104 h 366"/>
                <a:gd name="T24" fmla="*/ 82 w 344"/>
                <a:gd name="T25" fmla="*/ 116 h 366"/>
                <a:gd name="T26" fmla="*/ 94 w 344"/>
                <a:gd name="T27" fmla="*/ 116 h 366"/>
                <a:gd name="T28" fmla="*/ 108 w 344"/>
                <a:gd name="T29" fmla="*/ 110 h 366"/>
                <a:gd name="T30" fmla="*/ 120 w 344"/>
                <a:gd name="T31" fmla="*/ 110 h 366"/>
                <a:gd name="T32" fmla="*/ 134 w 344"/>
                <a:gd name="T33" fmla="*/ 104 h 366"/>
                <a:gd name="T34" fmla="*/ 146 w 344"/>
                <a:gd name="T35" fmla="*/ 104 h 366"/>
                <a:gd name="T36" fmla="*/ 160 w 344"/>
                <a:gd name="T37" fmla="*/ 104 h 366"/>
                <a:gd name="T38" fmla="*/ 166 w 344"/>
                <a:gd name="T39" fmla="*/ 98 h 366"/>
                <a:gd name="T40" fmla="*/ 178 w 344"/>
                <a:gd name="T41" fmla="*/ 98 h 366"/>
                <a:gd name="T42" fmla="*/ 184 w 344"/>
                <a:gd name="T43" fmla="*/ 104 h 366"/>
                <a:gd name="T44" fmla="*/ 192 w 344"/>
                <a:gd name="T45" fmla="*/ 110 h 366"/>
                <a:gd name="T46" fmla="*/ 204 w 344"/>
                <a:gd name="T47" fmla="*/ 110 h 366"/>
                <a:gd name="T48" fmla="*/ 218 w 344"/>
                <a:gd name="T49" fmla="*/ 116 h 366"/>
                <a:gd name="T50" fmla="*/ 224 w 344"/>
                <a:gd name="T51" fmla="*/ 124 h 366"/>
                <a:gd name="T52" fmla="*/ 230 w 344"/>
                <a:gd name="T53" fmla="*/ 136 h 366"/>
                <a:gd name="T54" fmla="*/ 236 w 344"/>
                <a:gd name="T55" fmla="*/ 150 h 366"/>
                <a:gd name="T56" fmla="*/ 248 w 344"/>
                <a:gd name="T57" fmla="*/ 156 h 366"/>
                <a:gd name="T58" fmla="*/ 262 w 344"/>
                <a:gd name="T59" fmla="*/ 164 h 366"/>
                <a:gd name="T60" fmla="*/ 268 w 344"/>
                <a:gd name="T61" fmla="*/ 170 h 366"/>
                <a:gd name="T62" fmla="*/ 274 w 344"/>
                <a:gd name="T63" fmla="*/ 176 h 366"/>
                <a:gd name="T64" fmla="*/ 280 w 344"/>
                <a:gd name="T65" fmla="*/ 182 h 366"/>
                <a:gd name="T66" fmla="*/ 288 w 344"/>
                <a:gd name="T67" fmla="*/ 188 h 366"/>
                <a:gd name="T68" fmla="*/ 300 w 344"/>
                <a:gd name="T69" fmla="*/ 202 h 366"/>
                <a:gd name="T70" fmla="*/ 312 w 344"/>
                <a:gd name="T71" fmla="*/ 214 h 366"/>
                <a:gd name="T72" fmla="*/ 320 w 344"/>
                <a:gd name="T73" fmla="*/ 222 h 366"/>
                <a:gd name="T74" fmla="*/ 332 w 344"/>
                <a:gd name="T75" fmla="*/ 228 h 366"/>
                <a:gd name="T76" fmla="*/ 344 w 344"/>
                <a:gd name="T77" fmla="*/ 240 h 366"/>
                <a:gd name="T78" fmla="*/ 344 w 344"/>
                <a:gd name="T79" fmla="*/ 254 h 366"/>
                <a:gd name="T80" fmla="*/ 338 w 344"/>
                <a:gd name="T81" fmla="*/ 262 h 366"/>
                <a:gd name="T82" fmla="*/ 338 w 344"/>
                <a:gd name="T83" fmla="*/ 274 h 366"/>
                <a:gd name="T84" fmla="*/ 338 w 344"/>
                <a:gd name="T85" fmla="*/ 288 h 366"/>
                <a:gd name="T86" fmla="*/ 332 w 344"/>
                <a:gd name="T87" fmla="*/ 300 h 366"/>
                <a:gd name="T88" fmla="*/ 326 w 344"/>
                <a:gd name="T89" fmla="*/ 314 h 366"/>
                <a:gd name="T90" fmla="*/ 320 w 344"/>
                <a:gd name="T91" fmla="*/ 320 h 366"/>
                <a:gd name="T92" fmla="*/ 312 w 344"/>
                <a:gd name="T93" fmla="*/ 332 h 366"/>
                <a:gd name="T94" fmla="*/ 306 w 344"/>
                <a:gd name="T95" fmla="*/ 340 h 366"/>
                <a:gd name="T96" fmla="*/ 300 w 344"/>
                <a:gd name="T97" fmla="*/ 352 h 366"/>
                <a:gd name="T98" fmla="*/ 294 w 344"/>
                <a:gd name="T99" fmla="*/ 366 h 366"/>
                <a:gd name="T100" fmla="*/ 0 w 344"/>
                <a:gd name="T101" fmla="*/ 0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366"/>
                <a:gd name="T155" fmla="*/ 344 w 344"/>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366">
                  <a:moveTo>
                    <a:pt x="0" y="0"/>
                  </a:moveTo>
                  <a:lnTo>
                    <a:pt x="6" y="0"/>
                  </a:lnTo>
                  <a:lnTo>
                    <a:pt x="12" y="6"/>
                  </a:lnTo>
                  <a:lnTo>
                    <a:pt x="18" y="6"/>
                  </a:lnTo>
                  <a:lnTo>
                    <a:pt x="24" y="12"/>
                  </a:lnTo>
                  <a:lnTo>
                    <a:pt x="32" y="12"/>
                  </a:lnTo>
                  <a:lnTo>
                    <a:pt x="38" y="18"/>
                  </a:lnTo>
                  <a:lnTo>
                    <a:pt x="38" y="24"/>
                  </a:lnTo>
                  <a:lnTo>
                    <a:pt x="44" y="24"/>
                  </a:lnTo>
                  <a:lnTo>
                    <a:pt x="44" y="32"/>
                  </a:lnTo>
                  <a:lnTo>
                    <a:pt x="44" y="38"/>
                  </a:lnTo>
                  <a:lnTo>
                    <a:pt x="50" y="46"/>
                  </a:lnTo>
                  <a:lnTo>
                    <a:pt x="50" y="52"/>
                  </a:lnTo>
                  <a:lnTo>
                    <a:pt x="56" y="58"/>
                  </a:lnTo>
                  <a:lnTo>
                    <a:pt x="64" y="58"/>
                  </a:lnTo>
                  <a:lnTo>
                    <a:pt x="64" y="64"/>
                  </a:lnTo>
                  <a:lnTo>
                    <a:pt x="70" y="72"/>
                  </a:lnTo>
                  <a:lnTo>
                    <a:pt x="70" y="78"/>
                  </a:lnTo>
                  <a:lnTo>
                    <a:pt x="76" y="78"/>
                  </a:lnTo>
                  <a:lnTo>
                    <a:pt x="76" y="84"/>
                  </a:lnTo>
                  <a:lnTo>
                    <a:pt x="76" y="90"/>
                  </a:lnTo>
                  <a:lnTo>
                    <a:pt x="76" y="98"/>
                  </a:lnTo>
                  <a:lnTo>
                    <a:pt x="82" y="98"/>
                  </a:lnTo>
                  <a:lnTo>
                    <a:pt x="82" y="104"/>
                  </a:lnTo>
                  <a:lnTo>
                    <a:pt x="82" y="110"/>
                  </a:lnTo>
                  <a:lnTo>
                    <a:pt x="82" y="116"/>
                  </a:lnTo>
                  <a:lnTo>
                    <a:pt x="90" y="116"/>
                  </a:lnTo>
                  <a:lnTo>
                    <a:pt x="94" y="116"/>
                  </a:lnTo>
                  <a:lnTo>
                    <a:pt x="102" y="110"/>
                  </a:lnTo>
                  <a:lnTo>
                    <a:pt x="108" y="110"/>
                  </a:lnTo>
                  <a:lnTo>
                    <a:pt x="114" y="110"/>
                  </a:lnTo>
                  <a:lnTo>
                    <a:pt x="120" y="110"/>
                  </a:lnTo>
                  <a:lnTo>
                    <a:pt x="126" y="104"/>
                  </a:lnTo>
                  <a:lnTo>
                    <a:pt x="134" y="104"/>
                  </a:lnTo>
                  <a:lnTo>
                    <a:pt x="140" y="104"/>
                  </a:lnTo>
                  <a:lnTo>
                    <a:pt x="146" y="104"/>
                  </a:lnTo>
                  <a:lnTo>
                    <a:pt x="152" y="104"/>
                  </a:lnTo>
                  <a:lnTo>
                    <a:pt x="160" y="104"/>
                  </a:lnTo>
                  <a:lnTo>
                    <a:pt x="160" y="98"/>
                  </a:lnTo>
                  <a:lnTo>
                    <a:pt x="166" y="98"/>
                  </a:lnTo>
                  <a:lnTo>
                    <a:pt x="172" y="98"/>
                  </a:lnTo>
                  <a:lnTo>
                    <a:pt x="178" y="98"/>
                  </a:lnTo>
                  <a:lnTo>
                    <a:pt x="178" y="104"/>
                  </a:lnTo>
                  <a:lnTo>
                    <a:pt x="184" y="104"/>
                  </a:lnTo>
                  <a:lnTo>
                    <a:pt x="184" y="110"/>
                  </a:lnTo>
                  <a:lnTo>
                    <a:pt x="192" y="110"/>
                  </a:lnTo>
                  <a:lnTo>
                    <a:pt x="198" y="110"/>
                  </a:lnTo>
                  <a:lnTo>
                    <a:pt x="204" y="110"/>
                  </a:lnTo>
                  <a:lnTo>
                    <a:pt x="210" y="116"/>
                  </a:lnTo>
                  <a:lnTo>
                    <a:pt x="218" y="116"/>
                  </a:lnTo>
                  <a:lnTo>
                    <a:pt x="218" y="124"/>
                  </a:lnTo>
                  <a:lnTo>
                    <a:pt x="224" y="124"/>
                  </a:lnTo>
                  <a:lnTo>
                    <a:pt x="224" y="130"/>
                  </a:lnTo>
                  <a:lnTo>
                    <a:pt x="230" y="136"/>
                  </a:lnTo>
                  <a:lnTo>
                    <a:pt x="230" y="144"/>
                  </a:lnTo>
                  <a:lnTo>
                    <a:pt x="236" y="150"/>
                  </a:lnTo>
                  <a:lnTo>
                    <a:pt x="242" y="150"/>
                  </a:lnTo>
                  <a:lnTo>
                    <a:pt x="248" y="156"/>
                  </a:lnTo>
                  <a:lnTo>
                    <a:pt x="254" y="156"/>
                  </a:lnTo>
                  <a:lnTo>
                    <a:pt x="262" y="164"/>
                  </a:lnTo>
                  <a:lnTo>
                    <a:pt x="268" y="164"/>
                  </a:lnTo>
                  <a:lnTo>
                    <a:pt x="268" y="170"/>
                  </a:lnTo>
                  <a:lnTo>
                    <a:pt x="274" y="170"/>
                  </a:lnTo>
                  <a:lnTo>
                    <a:pt x="274" y="176"/>
                  </a:lnTo>
                  <a:lnTo>
                    <a:pt x="280" y="176"/>
                  </a:lnTo>
                  <a:lnTo>
                    <a:pt x="280" y="182"/>
                  </a:lnTo>
                  <a:lnTo>
                    <a:pt x="288" y="182"/>
                  </a:lnTo>
                  <a:lnTo>
                    <a:pt x="288" y="188"/>
                  </a:lnTo>
                  <a:lnTo>
                    <a:pt x="294" y="196"/>
                  </a:lnTo>
                  <a:lnTo>
                    <a:pt x="300" y="202"/>
                  </a:lnTo>
                  <a:lnTo>
                    <a:pt x="306" y="208"/>
                  </a:lnTo>
                  <a:lnTo>
                    <a:pt x="312" y="214"/>
                  </a:lnTo>
                  <a:lnTo>
                    <a:pt x="320" y="214"/>
                  </a:lnTo>
                  <a:lnTo>
                    <a:pt x="320" y="222"/>
                  </a:lnTo>
                  <a:lnTo>
                    <a:pt x="326" y="222"/>
                  </a:lnTo>
                  <a:lnTo>
                    <a:pt x="332" y="228"/>
                  </a:lnTo>
                  <a:lnTo>
                    <a:pt x="338" y="234"/>
                  </a:lnTo>
                  <a:lnTo>
                    <a:pt x="344" y="240"/>
                  </a:lnTo>
                  <a:lnTo>
                    <a:pt x="344" y="248"/>
                  </a:lnTo>
                  <a:lnTo>
                    <a:pt x="344" y="254"/>
                  </a:lnTo>
                  <a:lnTo>
                    <a:pt x="344" y="262"/>
                  </a:lnTo>
                  <a:lnTo>
                    <a:pt x="338" y="262"/>
                  </a:lnTo>
                  <a:lnTo>
                    <a:pt x="338" y="268"/>
                  </a:lnTo>
                  <a:lnTo>
                    <a:pt x="338" y="274"/>
                  </a:lnTo>
                  <a:lnTo>
                    <a:pt x="338" y="280"/>
                  </a:lnTo>
                  <a:lnTo>
                    <a:pt x="338" y="288"/>
                  </a:lnTo>
                  <a:lnTo>
                    <a:pt x="338" y="294"/>
                  </a:lnTo>
                  <a:lnTo>
                    <a:pt x="332" y="300"/>
                  </a:lnTo>
                  <a:lnTo>
                    <a:pt x="332" y="306"/>
                  </a:lnTo>
                  <a:lnTo>
                    <a:pt x="326" y="314"/>
                  </a:lnTo>
                  <a:lnTo>
                    <a:pt x="326" y="320"/>
                  </a:lnTo>
                  <a:lnTo>
                    <a:pt x="320" y="320"/>
                  </a:lnTo>
                  <a:lnTo>
                    <a:pt x="320" y="326"/>
                  </a:lnTo>
                  <a:lnTo>
                    <a:pt x="312" y="332"/>
                  </a:lnTo>
                  <a:lnTo>
                    <a:pt x="312" y="340"/>
                  </a:lnTo>
                  <a:lnTo>
                    <a:pt x="306" y="340"/>
                  </a:lnTo>
                  <a:lnTo>
                    <a:pt x="306" y="346"/>
                  </a:lnTo>
                  <a:lnTo>
                    <a:pt x="300" y="352"/>
                  </a:lnTo>
                  <a:lnTo>
                    <a:pt x="300" y="358"/>
                  </a:lnTo>
                  <a:lnTo>
                    <a:pt x="294" y="366"/>
                  </a:lnTo>
                  <a:lnTo>
                    <a:pt x="18" y="64"/>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1" name="Freeform 670"/>
            <p:cNvSpPr>
              <a:spLocks/>
            </p:cNvSpPr>
            <p:nvPr/>
          </p:nvSpPr>
          <p:spPr bwMode="auto">
            <a:xfrm>
              <a:off x="902" y="1868"/>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2" name="Line 671"/>
            <p:cNvSpPr>
              <a:spLocks noChangeShapeType="1"/>
            </p:cNvSpPr>
            <p:nvPr/>
          </p:nvSpPr>
          <p:spPr bwMode="auto">
            <a:xfrm flipV="1">
              <a:off x="934" y="186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3" name="Freeform 672"/>
            <p:cNvSpPr>
              <a:spLocks/>
            </p:cNvSpPr>
            <p:nvPr/>
          </p:nvSpPr>
          <p:spPr bwMode="auto">
            <a:xfrm>
              <a:off x="934" y="1868"/>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8"/>
                  </a:lnTo>
                  <a:lnTo>
                    <a:pt x="0" y="12"/>
                  </a:lnTo>
                  <a:lnTo>
                    <a:pt x="0" y="6"/>
                  </a:lnTo>
                  <a:lnTo>
                    <a:pt x="6"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4" name="Line 673"/>
            <p:cNvSpPr>
              <a:spLocks noChangeShapeType="1"/>
            </p:cNvSpPr>
            <p:nvPr/>
          </p:nvSpPr>
          <p:spPr bwMode="auto">
            <a:xfrm flipV="1">
              <a:off x="884" y="18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5" name="Freeform 674"/>
            <p:cNvSpPr>
              <a:spLocks/>
            </p:cNvSpPr>
            <p:nvPr/>
          </p:nvSpPr>
          <p:spPr bwMode="auto">
            <a:xfrm>
              <a:off x="884" y="1888"/>
              <a:ext cx="18" cy="18"/>
            </a:xfrm>
            <a:custGeom>
              <a:avLst/>
              <a:gdLst>
                <a:gd name="T0" fmla="*/ 6 w 18"/>
                <a:gd name="T1" fmla="*/ 18 h 18"/>
                <a:gd name="T2" fmla="*/ 0 w 18"/>
                <a:gd name="T3" fmla="*/ 12 h 18"/>
                <a:gd name="T4" fmla="*/ 0 w 18"/>
                <a:gd name="T5" fmla="*/ 6 h 18"/>
                <a:gd name="T6" fmla="*/ 6 w 18"/>
                <a:gd name="T7" fmla="*/ 0 h 18"/>
                <a:gd name="T8" fmla="*/ 12 w 18"/>
                <a:gd name="T9" fmla="*/ 0 h 18"/>
                <a:gd name="T10" fmla="*/ 12 w 18"/>
                <a:gd name="T11" fmla="*/ 6 h 18"/>
                <a:gd name="T12" fmla="*/ 18 w 18"/>
                <a:gd name="T13" fmla="*/ 12 h 18"/>
                <a:gd name="T14" fmla="*/ 12 w 18"/>
                <a:gd name="T15" fmla="*/ 12 h 18"/>
                <a:gd name="T16" fmla="*/ 12 w 18"/>
                <a:gd name="T17" fmla="*/ 18 h 18"/>
                <a:gd name="T18" fmla="*/ 6 w 18"/>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6" y="18"/>
                  </a:moveTo>
                  <a:lnTo>
                    <a:pt x="0" y="12"/>
                  </a:lnTo>
                  <a:lnTo>
                    <a:pt x="0" y="6"/>
                  </a:lnTo>
                  <a:lnTo>
                    <a:pt x="6" y="0"/>
                  </a:lnTo>
                  <a:lnTo>
                    <a:pt x="12" y="0"/>
                  </a:lnTo>
                  <a:lnTo>
                    <a:pt x="12" y="6"/>
                  </a:lnTo>
                  <a:lnTo>
                    <a:pt x="18" y="12"/>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6" name="Line 675"/>
            <p:cNvSpPr>
              <a:spLocks noChangeShapeType="1"/>
            </p:cNvSpPr>
            <p:nvPr/>
          </p:nvSpPr>
          <p:spPr bwMode="auto">
            <a:xfrm flipV="1">
              <a:off x="1158" y="2032"/>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7" name="Freeform 676"/>
            <p:cNvSpPr>
              <a:spLocks/>
            </p:cNvSpPr>
            <p:nvPr/>
          </p:nvSpPr>
          <p:spPr bwMode="auto">
            <a:xfrm>
              <a:off x="1158" y="2032"/>
              <a:ext cx="26" cy="12"/>
            </a:xfrm>
            <a:custGeom>
              <a:avLst/>
              <a:gdLst>
                <a:gd name="T0" fmla="*/ 20 w 26"/>
                <a:gd name="T1" fmla="*/ 12 h 12"/>
                <a:gd name="T2" fmla="*/ 12 w 26"/>
                <a:gd name="T3" fmla="*/ 12 h 12"/>
                <a:gd name="T4" fmla="*/ 6 w 26"/>
                <a:gd name="T5" fmla="*/ 12 h 12"/>
                <a:gd name="T6" fmla="*/ 0 w 26"/>
                <a:gd name="T7" fmla="*/ 12 h 12"/>
                <a:gd name="T8" fmla="*/ 0 w 26"/>
                <a:gd name="T9" fmla="*/ 6 h 12"/>
                <a:gd name="T10" fmla="*/ 0 w 26"/>
                <a:gd name="T11" fmla="*/ 0 h 12"/>
                <a:gd name="T12" fmla="*/ 6 w 26"/>
                <a:gd name="T13" fmla="*/ 0 h 12"/>
                <a:gd name="T14" fmla="*/ 12 w 26"/>
                <a:gd name="T15" fmla="*/ 0 h 12"/>
                <a:gd name="T16" fmla="*/ 20 w 26"/>
                <a:gd name="T17" fmla="*/ 0 h 12"/>
                <a:gd name="T18" fmla="*/ 26 w 26"/>
                <a:gd name="T19" fmla="*/ 6 h 12"/>
                <a:gd name="T20" fmla="*/ 26 w 26"/>
                <a:gd name="T21" fmla="*/ 12 h 12"/>
                <a:gd name="T22" fmla="*/ 20 w 26"/>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2"/>
                <a:gd name="T38" fmla="*/ 26 w 2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2">
                  <a:moveTo>
                    <a:pt x="20" y="12"/>
                  </a:moveTo>
                  <a:lnTo>
                    <a:pt x="12" y="12"/>
                  </a:lnTo>
                  <a:lnTo>
                    <a:pt x="6" y="12"/>
                  </a:lnTo>
                  <a:lnTo>
                    <a:pt x="0" y="12"/>
                  </a:lnTo>
                  <a:lnTo>
                    <a:pt x="0" y="6"/>
                  </a:lnTo>
                  <a:lnTo>
                    <a:pt x="0" y="0"/>
                  </a:lnTo>
                  <a:lnTo>
                    <a:pt x="6" y="0"/>
                  </a:lnTo>
                  <a:lnTo>
                    <a:pt x="12" y="0"/>
                  </a:lnTo>
                  <a:lnTo>
                    <a:pt x="20" y="0"/>
                  </a:lnTo>
                  <a:lnTo>
                    <a:pt x="26" y="6"/>
                  </a:lnTo>
                  <a:lnTo>
                    <a:pt x="26"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8" name="Freeform 677"/>
            <p:cNvSpPr>
              <a:spLocks/>
            </p:cNvSpPr>
            <p:nvPr/>
          </p:nvSpPr>
          <p:spPr bwMode="auto">
            <a:xfrm>
              <a:off x="1126" y="2046"/>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899" name="Line 678"/>
            <p:cNvSpPr>
              <a:spLocks noChangeShapeType="1"/>
            </p:cNvSpPr>
            <p:nvPr/>
          </p:nvSpPr>
          <p:spPr bwMode="auto">
            <a:xfrm flipV="1">
              <a:off x="1158" y="209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0" name="Freeform 679"/>
            <p:cNvSpPr>
              <a:spLocks/>
            </p:cNvSpPr>
            <p:nvPr/>
          </p:nvSpPr>
          <p:spPr bwMode="auto">
            <a:xfrm>
              <a:off x="1152" y="2084"/>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1" name="Rectangle 680"/>
            <p:cNvSpPr>
              <a:spLocks noChangeArrowheads="1"/>
            </p:cNvSpPr>
            <p:nvPr/>
          </p:nvSpPr>
          <p:spPr bwMode="auto">
            <a:xfrm>
              <a:off x="1984" y="219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2" name="Rectangle 681"/>
            <p:cNvSpPr>
              <a:spLocks noChangeArrowheads="1"/>
            </p:cNvSpPr>
            <p:nvPr/>
          </p:nvSpPr>
          <p:spPr bwMode="auto">
            <a:xfrm>
              <a:off x="2004" y="31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3" name="Line 682"/>
            <p:cNvSpPr>
              <a:spLocks noChangeShapeType="1"/>
            </p:cNvSpPr>
            <p:nvPr/>
          </p:nvSpPr>
          <p:spPr bwMode="auto">
            <a:xfrm>
              <a:off x="1748" y="117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4" name="Rectangle 683"/>
            <p:cNvSpPr>
              <a:spLocks noChangeArrowheads="1"/>
            </p:cNvSpPr>
            <p:nvPr/>
          </p:nvSpPr>
          <p:spPr bwMode="auto">
            <a:xfrm>
              <a:off x="1748" y="116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05" name="Line 684"/>
            <p:cNvSpPr>
              <a:spLocks noChangeShapeType="1"/>
            </p:cNvSpPr>
            <p:nvPr/>
          </p:nvSpPr>
          <p:spPr bwMode="auto">
            <a:xfrm>
              <a:off x="1294" y="158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6" name="Line 685"/>
            <p:cNvSpPr>
              <a:spLocks noChangeShapeType="1"/>
            </p:cNvSpPr>
            <p:nvPr/>
          </p:nvSpPr>
          <p:spPr bwMode="auto">
            <a:xfrm>
              <a:off x="1312" y="2758"/>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7" name="Line 686"/>
            <p:cNvSpPr>
              <a:spLocks noChangeShapeType="1"/>
            </p:cNvSpPr>
            <p:nvPr/>
          </p:nvSpPr>
          <p:spPr bwMode="auto">
            <a:xfrm flipV="1">
              <a:off x="1332" y="277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8" name="Line 687"/>
            <p:cNvSpPr>
              <a:spLocks noChangeShapeType="1"/>
            </p:cNvSpPr>
            <p:nvPr/>
          </p:nvSpPr>
          <p:spPr bwMode="auto">
            <a:xfrm flipV="1">
              <a:off x="1344" y="278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09" name="Line 688"/>
            <p:cNvSpPr>
              <a:spLocks noChangeShapeType="1"/>
            </p:cNvSpPr>
            <p:nvPr/>
          </p:nvSpPr>
          <p:spPr bwMode="auto">
            <a:xfrm>
              <a:off x="1364" y="280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0" name="Line 689"/>
            <p:cNvSpPr>
              <a:spLocks noChangeShapeType="1"/>
            </p:cNvSpPr>
            <p:nvPr/>
          </p:nvSpPr>
          <p:spPr bwMode="auto">
            <a:xfrm flipV="1">
              <a:off x="1492" y="290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1" name="Line 690"/>
            <p:cNvSpPr>
              <a:spLocks noChangeShapeType="1"/>
            </p:cNvSpPr>
            <p:nvPr/>
          </p:nvSpPr>
          <p:spPr bwMode="auto">
            <a:xfrm>
              <a:off x="1504" y="2922"/>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2" name="Line 691"/>
            <p:cNvSpPr>
              <a:spLocks noChangeShapeType="1"/>
            </p:cNvSpPr>
            <p:nvPr/>
          </p:nvSpPr>
          <p:spPr bwMode="auto">
            <a:xfrm>
              <a:off x="1516" y="2942"/>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3" name="Freeform 692"/>
            <p:cNvSpPr>
              <a:spLocks/>
            </p:cNvSpPr>
            <p:nvPr/>
          </p:nvSpPr>
          <p:spPr bwMode="auto">
            <a:xfrm>
              <a:off x="1306" y="2744"/>
              <a:ext cx="56" cy="58"/>
            </a:xfrm>
            <a:custGeom>
              <a:avLst/>
              <a:gdLst>
                <a:gd name="T0" fmla="*/ 0 w 56"/>
                <a:gd name="T1" fmla="*/ 0 h 58"/>
                <a:gd name="T2" fmla="*/ 6 w 56"/>
                <a:gd name="T3" fmla="*/ 0 h 58"/>
                <a:gd name="T4" fmla="*/ 6 w 56"/>
                <a:gd name="T5" fmla="*/ 6 h 58"/>
                <a:gd name="T6" fmla="*/ 12 w 56"/>
                <a:gd name="T7" fmla="*/ 6 h 58"/>
                <a:gd name="T8" fmla="*/ 32 w 56"/>
                <a:gd name="T9" fmla="*/ 20 h 58"/>
                <a:gd name="T10" fmla="*/ 44 w 56"/>
                <a:gd name="T11" fmla="*/ 32 h 58"/>
                <a:gd name="T12" fmla="*/ 50 w 56"/>
                <a:gd name="T13" fmla="*/ 40 h 58"/>
                <a:gd name="T14" fmla="*/ 56 w 56"/>
                <a:gd name="T15" fmla="*/ 52 h 58"/>
                <a:gd name="T16" fmla="*/ 56 w 56"/>
                <a:gd name="T17" fmla="*/ 58 h 58"/>
                <a:gd name="T18" fmla="*/ 38 w 56"/>
                <a:gd name="T19" fmla="*/ 46 h 58"/>
                <a:gd name="T20" fmla="*/ 0 w 56"/>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8"/>
                <a:gd name="T35" fmla="*/ 56 w 5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8">
                  <a:moveTo>
                    <a:pt x="0" y="0"/>
                  </a:moveTo>
                  <a:lnTo>
                    <a:pt x="6" y="0"/>
                  </a:lnTo>
                  <a:lnTo>
                    <a:pt x="6" y="6"/>
                  </a:lnTo>
                  <a:lnTo>
                    <a:pt x="12" y="6"/>
                  </a:lnTo>
                  <a:lnTo>
                    <a:pt x="32" y="20"/>
                  </a:lnTo>
                  <a:lnTo>
                    <a:pt x="44" y="32"/>
                  </a:lnTo>
                  <a:lnTo>
                    <a:pt x="50" y="40"/>
                  </a:lnTo>
                  <a:lnTo>
                    <a:pt x="56" y="52"/>
                  </a:lnTo>
                  <a:lnTo>
                    <a:pt x="56" y="58"/>
                  </a:lnTo>
                  <a:lnTo>
                    <a:pt x="38" y="4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4" name="Freeform 693"/>
            <p:cNvSpPr>
              <a:spLocks/>
            </p:cNvSpPr>
            <p:nvPr/>
          </p:nvSpPr>
          <p:spPr bwMode="auto">
            <a:xfrm>
              <a:off x="1492" y="2902"/>
              <a:ext cx="30" cy="38"/>
            </a:xfrm>
            <a:custGeom>
              <a:avLst/>
              <a:gdLst>
                <a:gd name="T0" fmla="*/ 0 w 30"/>
                <a:gd name="T1" fmla="*/ 0 h 38"/>
                <a:gd name="T2" fmla="*/ 6 w 30"/>
                <a:gd name="T3" fmla="*/ 0 h 38"/>
                <a:gd name="T4" fmla="*/ 6 w 30"/>
                <a:gd name="T5" fmla="*/ 6 h 38"/>
                <a:gd name="T6" fmla="*/ 18 w 30"/>
                <a:gd name="T7" fmla="*/ 12 h 38"/>
                <a:gd name="T8" fmla="*/ 24 w 30"/>
                <a:gd name="T9" fmla="*/ 20 h 38"/>
                <a:gd name="T10" fmla="*/ 30 w 30"/>
                <a:gd name="T11" fmla="*/ 26 h 38"/>
                <a:gd name="T12" fmla="*/ 30 w 30"/>
                <a:gd name="T13" fmla="*/ 32 h 38"/>
                <a:gd name="T14" fmla="*/ 30 w 30"/>
                <a:gd name="T15" fmla="*/ 38 h 38"/>
                <a:gd name="T16" fmla="*/ 24 w 30"/>
                <a:gd name="T17" fmla="*/ 38 h 38"/>
                <a:gd name="T18" fmla="*/ 0 w 30"/>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8"/>
                <a:gd name="T32" fmla="*/ 30 w 30"/>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8">
                  <a:moveTo>
                    <a:pt x="0" y="0"/>
                  </a:moveTo>
                  <a:lnTo>
                    <a:pt x="6" y="0"/>
                  </a:lnTo>
                  <a:lnTo>
                    <a:pt x="6" y="6"/>
                  </a:lnTo>
                  <a:lnTo>
                    <a:pt x="18" y="12"/>
                  </a:lnTo>
                  <a:lnTo>
                    <a:pt x="24" y="20"/>
                  </a:lnTo>
                  <a:lnTo>
                    <a:pt x="30" y="26"/>
                  </a:lnTo>
                  <a:lnTo>
                    <a:pt x="30" y="32"/>
                  </a:lnTo>
                  <a:lnTo>
                    <a:pt x="30" y="38"/>
                  </a:lnTo>
                  <a:lnTo>
                    <a:pt x="24" y="3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5" name="Freeform 694"/>
            <p:cNvSpPr>
              <a:spLocks/>
            </p:cNvSpPr>
            <p:nvPr/>
          </p:nvSpPr>
          <p:spPr bwMode="auto">
            <a:xfrm>
              <a:off x="2874" y="2752"/>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6" name="Line 695"/>
            <p:cNvSpPr>
              <a:spLocks noChangeShapeType="1"/>
            </p:cNvSpPr>
            <p:nvPr/>
          </p:nvSpPr>
          <p:spPr bwMode="auto">
            <a:xfrm flipV="1">
              <a:off x="1166" y="1188"/>
              <a:ext cx="8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7" name="Line 696"/>
            <p:cNvSpPr>
              <a:spLocks noChangeShapeType="1"/>
            </p:cNvSpPr>
            <p:nvPr/>
          </p:nvSpPr>
          <p:spPr bwMode="auto">
            <a:xfrm flipV="1">
              <a:off x="1166" y="120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8" name="Line 697"/>
            <p:cNvSpPr>
              <a:spLocks noChangeShapeType="1"/>
            </p:cNvSpPr>
            <p:nvPr/>
          </p:nvSpPr>
          <p:spPr bwMode="auto">
            <a:xfrm flipV="1">
              <a:off x="1178" y="122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19" name="Line 698"/>
            <p:cNvSpPr>
              <a:spLocks noChangeShapeType="1"/>
            </p:cNvSpPr>
            <p:nvPr/>
          </p:nvSpPr>
          <p:spPr bwMode="auto">
            <a:xfrm flipV="1">
              <a:off x="1198" y="1246"/>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0" name="Line 699"/>
            <p:cNvSpPr>
              <a:spLocks noChangeShapeType="1"/>
            </p:cNvSpPr>
            <p:nvPr/>
          </p:nvSpPr>
          <p:spPr bwMode="auto">
            <a:xfrm flipV="1">
              <a:off x="1202" y="1188"/>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1" name="Line 700"/>
            <p:cNvSpPr>
              <a:spLocks noChangeShapeType="1"/>
            </p:cNvSpPr>
            <p:nvPr/>
          </p:nvSpPr>
          <p:spPr bwMode="auto">
            <a:xfrm flipV="1">
              <a:off x="2554" y="2156"/>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2" name="Line 701"/>
            <p:cNvSpPr>
              <a:spLocks noChangeShapeType="1"/>
            </p:cNvSpPr>
            <p:nvPr/>
          </p:nvSpPr>
          <p:spPr bwMode="auto">
            <a:xfrm flipV="1">
              <a:off x="2792" y="2534"/>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923" name="Rectangle 702"/>
            <p:cNvSpPr>
              <a:spLocks noChangeArrowheads="1"/>
            </p:cNvSpPr>
            <p:nvPr/>
          </p:nvSpPr>
          <p:spPr bwMode="auto">
            <a:xfrm>
              <a:off x="1882" y="802"/>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924" name="Rectangle 703"/>
            <p:cNvSpPr>
              <a:spLocks noChangeArrowheads="1"/>
            </p:cNvSpPr>
            <p:nvPr/>
          </p:nvSpPr>
          <p:spPr bwMode="auto">
            <a:xfrm>
              <a:off x="1940"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4925" name="Rectangle 704"/>
            <p:cNvSpPr>
              <a:spLocks noChangeArrowheads="1"/>
            </p:cNvSpPr>
            <p:nvPr/>
          </p:nvSpPr>
          <p:spPr bwMode="auto">
            <a:xfrm>
              <a:off x="2366" y="838"/>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4926" name="Rectangle 705"/>
            <p:cNvSpPr>
              <a:spLocks noChangeArrowheads="1"/>
            </p:cNvSpPr>
            <p:nvPr/>
          </p:nvSpPr>
          <p:spPr bwMode="auto">
            <a:xfrm>
              <a:off x="2432"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4927" name="Freeform 706"/>
            <p:cNvSpPr>
              <a:spLocks/>
            </p:cNvSpPr>
            <p:nvPr/>
          </p:nvSpPr>
          <p:spPr bwMode="auto">
            <a:xfrm>
              <a:off x="2756" y="3032"/>
              <a:ext cx="108" cy="214"/>
            </a:xfrm>
            <a:custGeom>
              <a:avLst/>
              <a:gdLst>
                <a:gd name="T0" fmla="*/ 96 w 108"/>
                <a:gd name="T1" fmla="*/ 214 h 214"/>
                <a:gd name="T2" fmla="*/ 88 w 108"/>
                <a:gd name="T3" fmla="*/ 214 h 214"/>
                <a:gd name="T4" fmla="*/ 82 w 108"/>
                <a:gd name="T5" fmla="*/ 214 h 214"/>
                <a:gd name="T6" fmla="*/ 64 w 108"/>
                <a:gd name="T7" fmla="*/ 208 h 214"/>
                <a:gd name="T8" fmla="*/ 58 w 108"/>
                <a:gd name="T9" fmla="*/ 208 h 214"/>
                <a:gd name="T10" fmla="*/ 52 w 108"/>
                <a:gd name="T11" fmla="*/ 202 h 214"/>
                <a:gd name="T12" fmla="*/ 44 w 108"/>
                <a:gd name="T13" fmla="*/ 196 h 214"/>
                <a:gd name="T14" fmla="*/ 44 w 108"/>
                <a:gd name="T15" fmla="*/ 190 h 214"/>
                <a:gd name="T16" fmla="*/ 38 w 108"/>
                <a:gd name="T17" fmla="*/ 190 h 214"/>
                <a:gd name="T18" fmla="*/ 32 w 108"/>
                <a:gd name="T19" fmla="*/ 182 h 214"/>
                <a:gd name="T20" fmla="*/ 32 w 108"/>
                <a:gd name="T21" fmla="*/ 176 h 214"/>
                <a:gd name="T22" fmla="*/ 26 w 108"/>
                <a:gd name="T23" fmla="*/ 176 h 214"/>
                <a:gd name="T24" fmla="*/ 26 w 108"/>
                <a:gd name="T25" fmla="*/ 170 h 214"/>
                <a:gd name="T26" fmla="*/ 20 w 108"/>
                <a:gd name="T27" fmla="*/ 164 h 214"/>
                <a:gd name="T28" fmla="*/ 20 w 108"/>
                <a:gd name="T29" fmla="*/ 156 h 214"/>
                <a:gd name="T30" fmla="*/ 20 w 108"/>
                <a:gd name="T31" fmla="*/ 150 h 214"/>
                <a:gd name="T32" fmla="*/ 12 w 108"/>
                <a:gd name="T33" fmla="*/ 144 h 214"/>
                <a:gd name="T34" fmla="*/ 12 w 108"/>
                <a:gd name="T35" fmla="*/ 136 h 214"/>
                <a:gd name="T36" fmla="*/ 12 w 108"/>
                <a:gd name="T37" fmla="*/ 130 h 214"/>
                <a:gd name="T38" fmla="*/ 12 w 108"/>
                <a:gd name="T39" fmla="*/ 124 h 214"/>
                <a:gd name="T40" fmla="*/ 12 w 108"/>
                <a:gd name="T41" fmla="*/ 116 h 214"/>
                <a:gd name="T42" fmla="*/ 12 w 108"/>
                <a:gd name="T43" fmla="*/ 110 h 214"/>
                <a:gd name="T44" fmla="*/ 6 w 108"/>
                <a:gd name="T45" fmla="*/ 110 h 214"/>
                <a:gd name="T46" fmla="*/ 6 w 108"/>
                <a:gd name="T47" fmla="*/ 104 h 214"/>
                <a:gd name="T48" fmla="*/ 6 w 108"/>
                <a:gd name="T49" fmla="*/ 98 h 214"/>
                <a:gd name="T50" fmla="*/ 6 w 108"/>
                <a:gd name="T51" fmla="*/ 90 h 214"/>
                <a:gd name="T52" fmla="*/ 6 w 108"/>
                <a:gd name="T53" fmla="*/ 78 h 214"/>
                <a:gd name="T54" fmla="*/ 6 w 108"/>
                <a:gd name="T55" fmla="*/ 64 h 214"/>
                <a:gd name="T56" fmla="*/ 0 w 108"/>
                <a:gd name="T57" fmla="*/ 64 h 214"/>
                <a:gd name="T58" fmla="*/ 0 w 108"/>
                <a:gd name="T59" fmla="*/ 58 h 214"/>
                <a:gd name="T60" fmla="*/ 6 w 108"/>
                <a:gd name="T61" fmla="*/ 46 h 214"/>
                <a:gd name="T62" fmla="*/ 6 w 108"/>
                <a:gd name="T63" fmla="*/ 38 h 214"/>
                <a:gd name="T64" fmla="*/ 6 w 108"/>
                <a:gd name="T65" fmla="*/ 32 h 214"/>
                <a:gd name="T66" fmla="*/ 6 w 108"/>
                <a:gd name="T67" fmla="*/ 24 h 214"/>
                <a:gd name="T68" fmla="*/ 6 w 108"/>
                <a:gd name="T69" fmla="*/ 18 h 214"/>
                <a:gd name="T70" fmla="*/ 6 w 108"/>
                <a:gd name="T71" fmla="*/ 12 h 214"/>
                <a:gd name="T72" fmla="*/ 12 w 108"/>
                <a:gd name="T73" fmla="*/ 0 h 214"/>
                <a:gd name="T74" fmla="*/ 20 w 108"/>
                <a:gd name="T75" fmla="*/ 0 h 214"/>
                <a:gd name="T76" fmla="*/ 26 w 108"/>
                <a:gd name="T77" fmla="*/ 0 h 214"/>
                <a:gd name="T78" fmla="*/ 64 w 108"/>
                <a:gd name="T79" fmla="*/ 18 h 214"/>
                <a:gd name="T80" fmla="*/ 64 w 108"/>
                <a:gd name="T81" fmla="*/ 24 h 214"/>
                <a:gd name="T82" fmla="*/ 70 w 108"/>
                <a:gd name="T83" fmla="*/ 32 h 214"/>
                <a:gd name="T84" fmla="*/ 70 w 108"/>
                <a:gd name="T85" fmla="*/ 38 h 214"/>
                <a:gd name="T86" fmla="*/ 70 w 108"/>
                <a:gd name="T87" fmla="*/ 46 h 214"/>
                <a:gd name="T88" fmla="*/ 70 w 108"/>
                <a:gd name="T89" fmla="*/ 52 h 214"/>
                <a:gd name="T90" fmla="*/ 76 w 108"/>
                <a:gd name="T91" fmla="*/ 58 h 214"/>
                <a:gd name="T92" fmla="*/ 76 w 108"/>
                <a:gd name="T93" fmla="*/ 64 h 214"/>
                <a:gd name="T94" fmla="*/ 82 w 108"/>
                <a:gd name="T95" fmla="*/ 72 h 214"/>
                <a:gd name="T96" fmla="*/ 102 w 108"/>
                <a:gd name="T97" fmla="*/ 110 h 214"/>
                <a:gd name="T98" fmla="*/ 102 w 108"/>
                <a:gd name="T99" fmla="*/ 116 h 214"/>
                <a:gd name="T100" fmla="*/ 102 w 108"/>
                <a:gd name="T101" fmla="*/ 124 h 214"/>
                <a:gd name="T102" fmla="*/ 108 w 108"/>
                <a:gd name="T103" fmla="*/ 130 h 214"/>
                <a:gd name="T104" fmla="*/ 108 w 108"/>
                <a:gd name="T105" fmla="*/ 136 h 214"/>
                <a:gd name="T106" fmla="*/ 108 w 108"/>
                <a:gd name="T107" fmla="*/ 144 h 214"/>
                <a:gd name="T108" fmla="*/ 108 w 108"/>
                <a:gd name="T109" fmla="*/ 150 h 214"/>
                <a:gd name="T110" fmla="*/ 108 w 108"/>
                <a:gd name="T111" fmla="*/ 156 h 214"/>
                <a:gd name="T112" fmla="*/ 108 w 108"/>
                <a:gd name="T113" fmla="*/ 164 h 214"/>
                <a:gd name="T114" fmla="*/ 108 w 108"/>
                <a:gd name="T115" fmla="*/ 170 h 214"/>
                <a:gd name="T116" fmla="*/ 108 w 108"/>
                <a:gd name="T117" fmla="*/ 176 h 214"/>
                <a:gd name="T118" fmla="*/ 108 w 108"/>
                <a:gd name="T119" fmla="*/ 196 h 214"/>
                <a:gd name="T120" fmla="*/ 108 w 108"/>
                <a:gd name="T121" fmla="*/ 202 h 214"/>
                <a:gd name="T122" fmla="*/ 102 w 108"/>
                <a:gd name="T123" fmla="*/ 208 h 214"/>
                <a:gd name="T124" fmla="*/ 96 w 108"/>
                <a:gd name="T125" fmla="*/ 214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14"/>
                <a:gd name="T191" fmla="*/ 108 w 108"/>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14">
                  <a:moveTo>
                    <a:pt x="96" y="214"/>
                  </a:moveTo>
                  <a:lnTo>
                    <a:pt x="88" y="214"/>
                  </a:lnTo>
                  <a:lnTo>
                    <a:pt x="82" y="214"/>
                  </a:lnTo>
                  <a:lnTo>
                    <a:pt x="64" y="208"/>
                  </a:lnTo>
                  <a:lnTo>
                    <a:pt x="58" y="208"/>
                  </a:lnTo>
                  <a:lnTo>
                    <a:pt x="52" y="202"/>
                  </a:lnTo>
                  <a:lnTo>
                    <a:pt x="44" y="196"/>
                  </a:lnTo>
                  <a:lnTo>
                    <a:pt x="44" y="190"/>
                  </a:lnTo>
                  <a:lnTo>
                    <a:pt x="38" y="190"/>
                  </a:lnTo>
                  <a:lnTo>
                    <a:pt x="32" y="182"/>
                  </a:lnTo>
                  <a:lnTo>
                    <a:pt x="32" y="176"/>
                  </a:lnTo>
                  <a:lnTo>
                    <a:pt x="26" y="176"/>
                  </a:lnTo>
                  <a:lnTo>
                    <a:pt x="26" y="170"/>
                  </a:lnTo>
                  <a:lnTo>
                    <a:pt x="20" y="164"/>
                  </a:lnTo>
                  <a:lnTo>
                    <a:pt x="20" y="156"/>
                  </a:lnTo>
                  <a:lnTo>
                    <a:pt x="20" y="150"/>
                  </a:lnTo>
                  <a:lnTo>
                    <a:pt x="12" y="144"/>
                  </a:lnTo>
                  <a:lnTo>
                    <a:pt x="12" y="136"/>
                  </a:lnTo>
                  <a:lnTo>
                    <a:pt x="12" y="130"/>
                  </a:lnTo>
                  <a:lnTo>
                    <a:pt x="12" y="124"/>
                  </a:lnTo>
                  <a:lnTo>
                    <a:pt x="12" y="116"/>
                  </a:lnTo>
                  <a:lnTo>
                    <a:pt x="12" y="110"/>
                  </a:lnTo>
                  <a:lnTo>
                    <a:pt x="6" y="110"/>
                  </a:lnTo>
                  <a:lnTo>
                    <a:pt x="6" y="104"/>
                  </a:lnTo>
                  <a:lnTo>
                    <a:pt x="6" y="98"/>
                  </a:lnTo>
                  <a:lnTo>
                    <a:pt x="6" y="90"/>
                  </a:lnTo>
                  <a:lnTo>
                    <a:pt x="6" y="78"/>
                  </a:lnTo>
                  <a:lnTo>
                    <a:pt x="6" y="64"/>
                  </a:lnTo>
                  <a:lnTo>
                    <a:pt x="0" y="64"/>
                  </a:lnTo>
                  <a:lnTo>
                    <a:pt x="0" y="58"/>
                  </a:lnTo>
                  <a:lnTo>
                    <a:pt x="6" y="46"/>
                  </a:lnTo>
                  <a:lnTo>
                    <a:pt x="6" y="38"/>
                  </a:lnTo>
                  <a:lnTo>
                    <a:pt x="6" y="32"/>
                  </a:lnTo>
                  <a:lnTo>
                    <a:pt x="6" y="24"/>
                  </a:lnTo>
                  <a:lnTo>
                    <a:pt x="6" y="18"/>
                  </a:lnTo>
                  <a:lnTo>
                    <a:pt x="6" y="12"/>
                  </a:lnTo>
                  <a:lnTo>
                    <a:pt x="12" y="0"/>
                  </a:lnTo>
                  <a:lnTo>
                    <a:pt x="20" y="0"/>
                  </a:lnTo>
                  <a:lnTo>
                    <a:pt x="26" y="0"/>
                  </a:lnTo>
                  <a:lnTo>
                    <a:pt x="64" y="18"/>
                  </a:lnTo>
                  <a:lnTo>
                    <a:pt x="64" y="24"/>
                  </a:lnTo>
                  <a:lnTo>
                    <a:pt x="70" y="32"/>
                  </a:lnTo>
                  <a:lnTo>
                    <a:pt x="70" y="38"/>
                  </a:lnTo>
                  <a:lnTo>
                    <a:pt x="70" y="46"/>
                  </a:lnTo>
                  <a:lnTo>
                    <a:pt x="70" y="52"/>
                  </a:lnTo>
                  <a:lnTo>
                    <a:pt x="76" y="58"/>
                  </a:lnTo>
                  <a:lnTo>
                    <a:pt x="76" y="64"/>
                  </a:lnTo>
                  <a:lnTo>
                    <a:pt x="82" y="72"/>
                  </a:lnTo>
                  <a:lnTo>
                    <a:pt x="102" y="110"/>
                  </a:lnTo>
                  <a:lnTo>
                    <a:pt x="102" y="116"/>
                  </a:lnTo>
                  <a:lnTo>
                    <a:pt x="102" y="124"/>
                  </a:lnTo>
                  <a:lnTo>
                    <a:pt x="108" y="130"/>
                  </a:lnTo>
                  <a:lnTo>
                    <a:pt x="108" y="136"/>
                  </a:lnTo>
                  <a:lnTo>
                    <a:pt x="108" y="144"/>
                  </a:lnTo>
                  <a:lnTo>
                    <a:pt x="108" y="150"/>
                  </a:lnTo>
                  <a:lnTo>
                    <a:pt x="108" y="156"/>
                  </a:lnTo>
                  <a:lnTo>
                    <a:pt x="108" y="164"/>
                  </a:lnTo>
                  <a:lnTo>
                    <a:pt x="108" y="170"/>
                  </a:lnTo>
                  <a:lnTo>
                    <a:pt x="108" y="176"/>
                  </a:lnTo>
                  <a:lnTo>
                    <a:pt x="108" y="196"/>
                  </a:lnTo>
                  <a:lnTo>
                    <a:pt x="108" y="202"/>
                  </a:lnTo>
                  <a:lnTo>
                    <a:pt x="102" y="208"/>
                  </a:lnTo>
                  <a:lnTo>
                    <a:pt x="96" y="2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59" name="Rectangle 707"/>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4760" name="Rectangle 708"/>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4761" name="Rectangle 709"/>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4762" name="Rectangle 710"/>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4763" name="Rectangle 711"/>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1993</a:t>
            </a:r>
            <a:endParaRPr lang="en-US" altLang="en-US" smtClean="0">
              <a:solidFill>
                <a:srgbClr val="FFFFFF"/>
              </a:solidFill>
              <a:effectLst/>
              <a:latin typeface="Times New Roman" pitchFamily="18" charset="0"/>
            </a:endParaRPr>
          </a:p>
        </p:txBody>
      </p:sp>
      <p:grpSp>
        <p:nvGrpSpPr>
          <p:cNvPr id="74764" name="Group 712"/>
          <p:cNvGrpSpPr>
            <a:grpSpLocks/>
          </p:cNvGrpSpPr>
          <p:nvPr/>
        </p:nvGrpSpPr>
        <p:grpSpPr bwMode="auto">
          <a:xfrm>
            <a:off x="200025" y="6489700"/>
            <a:ext cx="1066800" cy="260350"/>
            <a:chOff x="126" y="4088"/>
            <a:chExt cx="672" cy="164"/>
          </a:xfrm>
        </p:grpSpPr>
        <p:grpSp>
          <p:nvGrpSpPr>
            <p:cNvPr id="74766" name="Group 713"/>
            <p:cNvGrpSpPr>
              <a:grpSpLocks/>
            </p:cNvGrpSpPr>
            <p:nvPr/>
          </p:nvGrpSpPr>
          <p:grpSpPr bwMode="auto">
            <a:xfrm>
              <a:off x="328" y="4088"/>
              <a:ext cx="470" cy="164"/>
              <a:chOff x="328" y="4088"/>
              <a:chExt cx="470" cy="164"/>
            </a:xfrm>
          </p:grpSpPr>
          <p:sp>
            <p:nvSpPr>
              <p:cNvPr id="74774" name="Freeform 714"/>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5" name="Freeform 715"/>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6" name="Freeform 716"/>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7" name="Freeform 717"/>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67" name="Freeform 718"/>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68" name="Freeform 719"/>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69" name="Freeform 720"/>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0" name="Freeform 721"/>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1" name="Freeform 722"/>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2" name="Freeform 723"/>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4773" name="Freeform 724"/>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4765" name="Text Box 725"/>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378229697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9372600" cy="7029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0"/>
            <a:ext cx="7419975"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0" name="Group 4"/>
          <p:cNvGrpSpPr>
            <a:grpSpLocks/>
          </p:cNvGrpSpPr>
          <p:nvPr/>
        </p:nvGrpSpPr>
        <p:grpSpPr bwMode="auto">
          <a:xfrm>
            <a:off x="87313" y="625475"/>
            <a:ext cx="5224462" cy="5545138"/>
            <a:chOff x="55" y="394"/>
            <a:chExt cx="3291" cy="3493"/>
          </a:xfrm>
        </p:grpSpPr>
        <p:sp>
          <p:nvSpPr>
            <p:cNvPr id="76441" name="Line 5"/>
            <p:cNvSpPr>
              <a:spLocks noChangeShapeType="1"/>
            </p:cNvSpPr>
            <p:nvPr/>
          </p:nvSpPr>
          <p:spPr bwMode="auto">
            <a:xfrm flipH="1" flipV="1">
              <a:off x="3178" y="295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2" name="Freeform 6"/>
            <p:cNvSpPr>
              <a:spLocks/>
            </p:cNvSpPr>
            <p:nvPr/>
          </p:nvSpPr>
          <p:spPr bwMode="auto">
            <a:xfrm>
              <a:off x="3171" y="2956"/>
              <a:ext cx="15" cy="6"/>
            </a:xfrm>
            <a:custGeom>
              <a:avLst/>
              <a:gdLst>
                <a:gd name="T0" fmla="*/ 7 w 15"/>
                <a:gd name="T1" fmla="*/ 6 h 6"/>
                <a:gd name="T2" fmla="*/ 0 w 15"/>
                <a:gd name="T3" fmla="*/ 6 h 6"/>
                <a:gd name="T4" fmla="*/ 0 w 15"/>
                <a:gd name="T5" fmla="*/ 0 h 6"/>
                <a:gd name="T6" fmla="*/ 7 w 15"/>
                <a:gd name="T7" fmla="*/ 0 h 6"/>
                <a:gd name="T8" fmla="*/ 15 w 15"/>
                <a:gd name="T9" fmla="*/ 0 h 6"/>
                <a:gd name="T10" fmla="*/ 15 w 15"/>
                <a:gd name="T11" fmla="*/ 6 h 6"/>
                <a:gd name="T12" fmla="*/ 7 w 15"/>
                <a:gd name="T13" fmla="*/ 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7" y="6"/>
                  </a:moveTo>
                  <a:lnTo>
                    <a:pt x="0" y="6"/>
                  </a:lnTo>
                  <a:lnTo>
                    <a:pt x="0" y="0"/>
                  </a:lnTo>
                  <a:lnTo>
                    <a:pt x="7" y="0"/>
                  </a:lnTo>
                  <a:lnTo>
                    <a:pt x="15" y="0"/>
                  </a:lnTo>
                  <a:lnTo>
                    <a:pt x="15" y="6"/>
                  </a:lnTo>
                  <a:lnTo>
                    <a:pt x="7"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3" name="Line 7"/>
            <p:cNvSpPr>
              <a:spLocks noChangeShapeType="1"/>
            </p:cNvSpPr>
            <p:nvPr/>
          </p:nvSpPr>
          <p:spPr bwMode="auto">
            <a:xfrm flipV="1">
              <a:off x="1275" y="588"/>
              <a:ext cx="6" cy="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4" name="Freeform 8"/>
            <p:cNvSpPr>
              <a:spLocks/>
            </p:cNvSpPr>
            <p:nvPr/>
          </p:nvSpPr>
          <p:spPr bwMode="auto">
            <a:xfrm>
              <a:off x="1275" y="590"/>
              <a:ext cx="6" cy="7"/>
            </a:xfrm>
            <a:custGeom>
              <a:avLst/>
              <a:gdLst>
                <a:gd name="T0" fmla="*/ 6 w 6"/>
                <a:gd name="T1" fmla="*/ 7 h 7"/>
                <a:gd name="T2" fmla="*/ 0 w 6"/>
                <a:gd name="T3" fmla="*/ 7 h 7"/>
                <a:gd name="T4" fmla="*/ 6 w 6"/>
                <a:gd name="T5" fmla="*/ 7 h 7"/>
                <a:gd name="T6" fmla="*/ 6 w 6"/>
                <a:gd name="T7" fmla="*/ 0 h 7"/>
                <a:gd name="T8" fmla="*/ 6 w 6"/>
                <a:gd name="T9" fmla="*/ 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6" y="7"/>
                  </a:moveTo>
                  <a:lnTo>
                    <a:pt x="0" y="7"/>
                  </a:lnTo>
                  <a:lnTo>
                    <a:pt x="6" y="7"/>
                  </a:lnTo>
                  <a:lnTo>
                    <a:pt x="6" y="0"/>
                  </a:lnTo>
                  <a:lnTo>
                    <a:pt x="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5" name="Line 9"/>
            <p:cNvSpPr>
              <a:spLocks noChangeShapeType="1"/>
            </p:cNvSpPr>
            <p:nvPr/>
          </p:nvSpPr>
          <p:spPr bwMode="auto">
            <a:xfrm flipV="1">
              <a:off x="1212" y="740"/>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6" name="Rectangle 10"/>
            <p:cNvSpPr>
              <a:spLocks noChangeArrowheads="1"/>
            </p:cNvSpPr>
            <p:nvPr/>
          </p:nvSpPr>
          <p:spPr bwMode="auto">
            <a:xfrm>
              <a:off x="1212" y="742"/>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447" name="Line 11"/>
            <p:cNvSpPr>
              <a:spLocks noChangeShapeType="1"/>
            </p:cNvSpPr>
            <p:nvPr/>
          </p:nvSpPr>
          <p:spPr bwMode="auto">
            <a:xfrm flipV="1">
              <a:off x="1097" y="1052"/>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8" name="Line 12"/>
            <p:cNvSpPr>
              <a:spLocks noChangeShapeType="1"/>
            </p:cNvSpPr>
            <p:nvPr/>
          </p:nvSpPr>
          <p:spPr bwMode="auto">
            <a:xfrm flipV="1">
              <a:off x="1091" y="1080"/>
              <a:ext cx="26"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9" name="Line 13"/>
            <p:cNvSpPr>
              <a:spLocks noChangeShapeType="1"/>
            </p:cNvSpPr>
            <p:nvPr/>
          </p:nvSpPr>
          <p:spPr bwMode="auto">
            <a:xfrm flipV="1">
              <a:off x="1091" y="1109"/>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0" name="Line 14"/>
            <p:cNvSpPr>
              <a:spLocks noChangeShapeType="1"/>
            </p:cNvSpPr>
            <p:nvPr/>
          </p:nvSpPr>
          <p:spPr bwMode="auto">
            <a:xfrm flipV="1">
              <a:off x="1091" y="1138"/>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1" name="Line 15"/>
            <p:cNvSpPr>
              <a:spLocks noChangeShapeType="1"/>
            </p:cNvSpPr>
            <p:nvPr/>
          </p:nvSpPr>
          <p:spPr bwMode="auto">
            <a:xfrm flipV="1">
              <a:off x="1082" y="1175"/>
              <a:ext cx="15"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2" name="Freeform 16"/>
            <p:cNvSpPr>
              <a:spLocks/>
            </p:cNvSpPr>
            <p:nvPr/>
          </p:nvSpPr>
          <p:spPr bwMode="auto">
            <a:xfrm>
              <a:off x="1082" y="1037"/>
              <a:ext cx="35" cy="158"/>
            </a:xfrm>
            <a:custGeom>
              <a:avLst/>
              <a:gdLst>
                <a:gd name="T0" fmla="*/ 15 w 35"/>
                <a:gd name="T1" fmla="*/ 0 h 158"/>
                <a:gd name="T2" fmla="*/ 21 w 35"/>
                <a:gd name="T3" fmla="*/ 0 h 158"/>
                <a:gd name="T4" fmla="*/ 29 w 35"/>
                <a:gd name="T5" fmla="*/ 6 h 158"/>
                <a:gd name="T6" fmla="*/ 29 w 35"/>
                <a:gd name="T7" fmla="*/ 15 h 158"/>
                <a:gd name="T8" fmla="*/ 35 w 35"/>
                <a:gd name="T9" fmla="*/ 29 h 158"/>
                <a:gd name="T10" fmla="*/ 35 w 35"/>
                <a:gd name="T11" fmla="*/ 35 h 158"/>
                <a:gd name="T12" fmla="*/ 35 w 35"/>
                <a:gd name="T13" fmla="*/ 43 h 158"/>
                <a:gd name="T14" fmla="*/ 35 w 35"/>
                <a:gd name="T15" fmla="*/ 52 h 158"/>
                <a:gd name="T16" fmla="*/ 35 w 35"/>
                <a:gd name="T17" fmla="*/ 58 h 158"/>
                <a:gd name="T18" fmla="*/ 35 w 35"/>
                <a:gd name="T19" fmla="*/ 66 h 158"/>
                <a:gd name="T20" fmla="*/ 29 w 35"/>
                <a:gd name="T21" fmla="*/ 72 h 158"/>
                <a:gd name="T22" fmla="*/ 29 w 35"/>
                <a:gd name="T23" fmla="*/ 80 h 158"/>
                <a:gd name="T24" fmla="*/ 29 w 35"/>
                <a:gd name="T25" fmla="*/ 86 h 158"/>
                <a:gd name="T26" fmla="*/ 29 w 35"/>
                <a:gd name="T27" fmla="*/ 95 h 158"/>
                <a:gd name="T28" fmla="*/ 21 w 35"/>
                <a:gd name="T29" fmla="*/ 109 h 158"/>
                <a:gd name="T30" fmla="*/ 21 w 35"/>
                <a:gd name="T31" fmla="*/ 115 h 158"/>
                <a:gd name="T32" fmla="*/ 21 w 35"/>
                <a:gd name="T33" fmla="*/ 123 h 158"/>
                <a:gd name="T34" fmla="*/ 15 w 35"/>
                <a:gd name="T35" fmla="*/ 129 h 158"/>
                <a:gd name="T36" fmla="*/ 15 w 35"/>
                <a:gd name="T37" fmla="*/ 138 h 158"/>
                <a:gd name="T38" fmla="*/ 15 w 35"/>
                <a:gd name="T39" fmla="*/ 144 h 158"/>
                <a:gd name="T40" fmla="*/ 7 w 35"/>
                <a:gd name="T41" fmla="*/ 152 h 158"/>
                <a:gd name="T42" fmla="*/ 0 w 35"/>
                <a:gd name="T43" fmla="*/ 158 h 158"/>
                <a:gd name="T44" fmla="*/ 15 w 35"/>
                <a:gd name="T45" fmla="*/ 0 h 1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
                <a:gd name="T70" fmla="*/ 0 h 158"/>
                <a:gd name="T71" fmla="*/ 35 w 35"/>
                <a:gd name="T72" fmla="*/ 158 h 1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 h="158">
                  <a:moveTo>
                    <a:pt x="15" y="0"/>
                  </a:moveTo>
                  <a:lnTo>
                    <a:pt x="21" y="0"/>
                  </a:lnTo>
                  <a:lnTo>
                    <a:pt x="29" y="6"/>
                  </a:lnTo>
                  <a:lnTo>
                    <a:pt x="29" y="15"/>
                  </a:lnTo>
                  <a:lnTo>
                    <a:pt x="35" y="29"/>
                  </a:lnTo>
                  <a:lnTo>
                    <a:pt x="35" y="35"/>
                  </a:lnTo>
                  <a:lnTo>
                    <a:pt x="35" y="43"/>
                  </a:lnTo>
                  <a:lnTo>
                    <a:pt x="35" y="52"/>
                  </a:lnTo>
                  <a:lnTo>
                    <a:pt x="35" y="58"/>
                  </a:lnTo>
                  <a:lnTo>
                    <a:pt x="35" y="66"/>
                  </a:lnTo>
                  <a:lnTo>
                    <a:pt x="29" y="72"/>
                  </a:lnTo>
                  <a:lnTo>
                    <a:pt x="29" y="80"/>
                  </a:lnTo>
                  <a:lnTo>
                    <a:pt x="29" y="86"/>
                  </a:lnTo>
                  <a:lnTo>
                    <a:pt x="29" y="95"/>
                  </a:lnTo>
                  <a:lnTo>
                    <a:pt x="21" y="109"/>
                  </a:lnTo>
                  <a:lnTo>
                    <a:pt x="21" y="115"/>
                  </a:lnTo>
                  <a:lnTo>
                    <a:pt x="21" y="123"/>
                  </a:lnTo>
                  <a:lnTo>
                    <a:pt x="15" y="129"/>
                  </a:lnTo>
                  <a:lnTo>
                    <a:pt x="15" y="138"/>
                  </a:lnTo>
                  <a:lnTo>
                    <a:pt x="15" y="144"/>
                  </a:lnTo>
                  <a:lnTo>
                    <a:pt x="7" y="152"/>
                  </a:lnTo>
                  <a:lnTo>
                    <a:pt x="0" y="158"/>
                  </a:lnTo>
                  <a:lnTo>
                    <a:pt x="15"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3" name="Line 17"/>
            <p:cNvSpPr>
              <a:spLocks noChangeShapeType="1"/>
            </p:cNvSpPr>
            <p:nvPr/>
          </p:nvSpPr>
          <p:spPr bwMode="auto">
            <a:xfrm>
              <a:off x="1312" y="277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4" name="Freeform 18"/>
            <p:cNvSpPr>
              <a:spLocks/>
            </p:cNvSpPr>
            <p:nvPr/>
          </p:nvSpPr>
          <p:spPr bwMode="auto">
            <a:xfrm>
              <a:off x="1304" y="2768"/>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5" name="Line 19"/>
            <p:cNvSpPr>
              <a:spLocks noChangeShapeType="1"/>
            </p:cNvSpPr>
            <p:nvPr/>
          </p:nvSpPr>
          <p:spPr bwMode="auto">
            <a:xfrm flipV="1">
              <a:off x="705" y="1695"/>
              <a:ext cx="27"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6" name="Line 20"/>
            <p:cNvSpPr>
              <a:spLocks noChangeShapeType="1"/>
            </p:cNvSpPr>
            <p:nvPr/>
          </p:nvSpPr>
          <p:spPr bwMode="auto">
            <a:xfrm flipV="1">
              <a:off x="691" y="1710"/>
              <a:ext cx="63"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7" name="Line 21"/>
            <p:cNvSpPr>
              <a:spLocks noChangeShapeType="1"/>
            </p:cNvSpPr>
            <p:nvPr/>
          </p:nvSpPr>
          <p:spPr bwMode="auto">
            <a:xfrm flipV="1">
              <a:off x="697" y="1732"/>
              <a:ext cx="57" cy="3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8" name="Line 22"/>
            <p:cNvSpPr>
              <a:spLocks noChangeShapeType="1"/>
            </p:cNvSpPr>
            <p:nvPr/>
          </p:nvSpPr>
          <p:spPr bwMode="auto">
            <a:xfrm flipV="1">
              <a:off x="711" y="1767"/>
              <a:ext cx="43"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59" name="Line 23"/>
            <p:cNvSpPr>
              <a:spLocks noChangeShapeType="1"/>
            </p:cNvSpPr>
            <p:nvPr/>
          </p:nvSpPr>
          <p:spPr bwMode="auto">
            <a:xfrm flipV="1">
              <a:off x="720" y="1796"/>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0" name="Freeform 24"/>
            <p:cNvSpPr>
              <a:spLocks/>
            </p:cNvSpPr>
            <p:nvPr/>
          </p:nvSpPr>
          <p:spPr bwMode="auto">
            <a:xfrm>
              <a:off x="685" y="1697"/>
              <a:ext cx="69" cy="113"/>
            </a:xfrm>
            <a:custGeom>
              <a:avLst/>
              <a:gdLst>
                <a:gd name="T0" fmla="*/ 0 w 69"/>
                <a:gd name="T1" fmla="*/ 35 h 113"/>
                <a:gd name="T2" fmla="*/ 6 w 69"/>
                <a:gd name="T3" fmla="*/ 35 h 113"/>
                <a:gd name="T4" fmla="*/ 12 w 69"/>
                <a:gd name="T5" fmla="*/ 27 h 113"/>
                <a:gd name="T6" fmla="*/ 18 w 69"/>
                <a:gd name="T7" fmla="*/ 13 h 113"/>
                <a:gd name="T8" fmla="*/ 26 w 69"/>
                <a:gd name="T9" fmla="*/ 7 h 113"/>
                <a:gd name="T10" fmla="*/ 33 w 69"/>
                <a:gd name="T11" fmla="*/ 0 h 113"/>
                <a:gd name="T12" fmla="*/ 41 w 69"/>
                <a:gd name="T13" fmla="*/ 0 h 113"/>
                <a:gd name="T14" fmla="*/ 55 w 69"/>
                <a:gd name="T15" fmla="*/ 0 h 113"/>
                <a:gd name="T16" fmla="*/ 61 w 69"/>
                <a:gd name="T17" fmla="*/ 0 h 113"/>
                <a:gd name="T18" fmla="*/ 69 w 69"/>
                <a:gd name="T19" fmla="*/ 7 h 113"/>
                <a:gd name="T20" fmla="*/ 69 w 69"/>
                <a:gd name="T21" fmla="*/ 13 h 113"/>
                <a:gd name="T22" fmla="*/ 69 w 69"/>
                <a:gd name="T23" fmla="*/ 27 h 113"/>
                <a:gd name="T24" fmla="*/ 69 w 69"/>
                <a:gd name="T25" fmla="*/ 35 h 113"/>
                <a:gd name="T26" fmla="*/ 69 w 69"/>
                <a:gd name="T27" fmla="*/ 56 h 113"/>
                <a:gd name="T28" fmla="*/ 69 w 69"/>
                <a:gd name="T29" fmla="*/ 64 h 113"/>
                <a:gd name="T30" fmla="*/ 69 w 69"/>
                <a:gd name="T31" fmla="*/ 78 h 113"/>
                <a:gd name="T32" fmla="*/ 61 w 69"/>
                <a:gd name="T33" fmla="*/ 93 h 113"/>
                <a:gd name="T34" fmla="*/ 61 w 69"/>
                <a:gd name="T35" fmla="*/ 107 h 113"/>
                <a:gd name="T36" fmla="*/ 55 w 69"/>
                <a:gd name="T37" fmla="*/ 113 h 113"/>
                <a:gd name="T38" fmla="*/ 41 w 69"/>
                <a:gd name="T39" fmla="*/ 113 h 113"/>
                <a:gd name="T40" fmla="*/ 33 w 69"/>
                <a:gd name="T41" fmla="*/ 113 h 113"/>
                <a:gd name="T42" fmla="*/ 0 w 69"/>
                <a:gd name="T43" fmla="*/ 35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
                <a:gd name="T67" fmla="*/ 0 h 113"/>
                <a:gd name="T68" fmla="*/ 69 w 69"/>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 h="113">
                  <a:moveTo>
                    <a:pt x="0" y="35"/>
                  </a:moveTo>
                  <a:lnTo>
                    <a:pt x="6" y="35"/>
                  </a:lnTo>
                  <a:lnTo>
                    <a:pt x="12" y="27"/>
                  </a:lnTo>
                  <a:lnTo>
                    <a:pt x="18" y="13"/>
                  </a:lnTo>
                  <a:lnTo>
                    <a:pt x="26" y="7"/>
                  </a:lnTo>
                  <a:lnTo>
                    <a:pt x="33" y="0"/>
                  </a:lnTo>
                  <a:lnTo>
                    <a:pt x="41" y="0"/>
                  </a:lnTo>
                  <a:lnTo>
                    <a:pt x="55" y="0"/>
                  </a:lnTo>
                  <a:lnTo>
                    <a:pt x="61" y="0"/>
                  </a:lnTo>
                  <a:lnTo>
                    <a:pt x="69" y="7"/>
                  </a:lnTo>
                  <a:lnTo>
                    <a:pt x="69" y="13"/>
                  </a:lnTo>
                  <a:lnTo>
                    <a:pt x="69" y="27"/>
                  </a:lnTo>
                  <a:lnTo>
                    <a:pt x="69" y="35"/>
                  </a:lnTo>
                  <a:lnTo>
                    <a:pt x="69" y="56"/>
                  </a:lnTo>
                  <a:lnTo>
                    <a:pt x="69" y="64"/>
                  </a:lnTo>
                  <a:lnTo>
                    <a:pt x="69" y="78"/>
                  </a:lnTo>
                  <a:lnTo>
                    <a:pt x="61" y="93"/>
                  </a:lnTo>
                  <a:lnTo>
                    <a:pt x="61" y="107"/>
                  </a:lnTo>
                  <a:lnTo>
                    <a:pt x="55" y="113"/>
                  </a:lnTo>
                  <a:lnTo>
                    <a:pt x="41" y="113"/>
                  </a:lnTo>
                  <a:lnTo>
                    <a:pt x="33" y="113"/>
                  </a:lnTo>
                  <a:lnTo>
                    <a:pt x="0"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1" name="Line 25"/>
            <p:cNvSpPr>
              <a:spLocks noChangeShapeType="1"/>
            </p:cNvSpPr>
            <p:nvPr/>
          </p:nvSpPr>
          <p:spPr bwMode="auto">
            <a:xfrm flipV="1">
              <a:off x="1775" y="1775"/>
              <a:ext cx="56"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2" name="Line 26"/>
            <p:cNvSpPr>
              <a:spLocks noChangeShapeType="1"/>
            </p:cNvSpPr>
            <p:nvPr/>
          </p:nvSpPr>
          <p:spPr bwMode="auto">
            <a:xfrm flipV="1">
              <a:off x="1761" y="1781"/>
              <a:ext cx="105"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3" name="Line 27"/>
            <p:cNvSpPr>
              <a:spLocks noChangeShapeType="1"/>
            </p:cNvSpPr>
            <p:nvPr/>
          </p:nvSpPr>
          <p:spPr bwMode="auto">
            <a:xfrm flipV="1">
              <a:off x="1753" y="1781"/>
              <a:ext cx="164"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4" name="Line 28"/>
            <p:cNvSpPr>
              <a:spLocks noChangeShapeType="1"/>
            </p:cNvSpPr>
            <p:nvPr/>
          </p:nvSpPr>
          <p:spPr bwMode="auto">
            <a:xfrm flipV="1">
              <a:off x="1732" y="1781"/>
              <a:ext cx="228" cy="1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5" name="Line 29"/>
            <p:cNvSpPr>
              <a:spLocks noChangeShapeType="1"/>
            </p:cNvSpPr>
            <p:nvPr/>
          </p:nvSpPr>
          <p:spPr bwMode="auto">
            <a:xfrm flipV="1">
              <a:off x="1710" y="1767"/>
              <a:ext cx="313" cy="1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6" name="Line 30"/>
            <p:cNvSpPr>
              <a:spLocks noChangeShapeType="1"/>
            </p:cNvSpPr>
            <p:nvPr/>
          </p:nvSpPr>
          <p:spPr bwMode="auto">
            <a:xfrm flipV="1">
              <a:off x="1710" y="1775"/>
              <a:ext cx="356" cy="20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7" name="Line 31"/>
            <p:cNvSpPr>
              <a:spLocks noChangeShapeType="1"/>
            </p:cNvSpPr>
            <p:nvPr/>
          </p:nvSpPr>
          <p:spPr bwMode="auto">
            <a:xfrm flipV="1">
              <a:off x="1718" y="1781"/>
              <a:ext cx="383" cy="22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8" name="Line 32"/>
            <p:cNvSpPr>
              <a:spLocks noChangeShapeType="1"/>
            </p:cNvSpPr>
            <p:nvPr/>
          </p:nvSpPr>
          <p:spPr bwMode="auto">
            <a:xfrm flipV="1">
              <a:off x="1732" y="1790"/>
              <a:ext cx="398" cy="2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69" name="Line 33"/>
            <p:cNvSpPr>
              <a:spLocks noChangeShapeType="1"/>
            </p:cNvSpPr>
            <p:nvPr/>
          </p:nvSpPr>
          <p:spPr bwMode="auto">
            <a:xfrm flipV="1">
              <a:off x="1767" y="1810"/>
              <a:ext cx="386" cy="22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0" name="Line 34"/>
            <p:cNvSpPr>
              <a:spLocks noChangeShapeType="1"/>
            </p:cNvSpPr>
            <p:nvPr/>
          </p:nvSpPr>
          <p:spPr bwMode="auto">
            <a:xfrm flipV="1">
              <a:off x="1790" y="1827"/>
              <a:ext cx="383" cy="2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1" name="Line 35"/>
            <p:cNvSpPr>
              <a:spLocks noChangeShapeType="1"/>
            </p:cNvSpPr>
            <p:nvPr/>
          </p:nvSpPr>
          <p:spPr bwMode="auto">
            <a:xfrm flipV="1">
              <a:off x="1804" y="1833"/>
              <a:ext cx="404"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2" name="Line 36"/>
            <p:cNvSpPr>
              <a:spLocks noChangeShapeType="1"/>
            </p:cNvSpPr>
            <p:nvPr/>
          </p:nvSpPr>
          <p:spPr bwMode="auto">
            <a:xfrm flipV="1">
              <a:off x="1804" y="1855"/>
              <a:ext cx="412" cy="2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3" name="Line 37"/>
            <p:cNvSpPr>
              <a:spLocks noChangeShapeType="1"/>
            </p:cNvSpPr>
            <p:nvPr/>
          </p:nvSpPr>
          <p:spPr bwMode="auto">
            <a:xfrm flipV="1">
              <a:off x="1804" y="1870"/>
              <a:ext cx="433" cy="2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4" name="Line 38"/>
            <p:cNvSpPr>
              <a:spLocks noChangeShapeType="1"/>
            </p:cNvSpPr>
            <p:nvPr/>
          </p:nvSpPr>
          <p:spPr bwMode="auto">
            <a:xfrm flipV="1">
              <a:off x="1804" y="1876"/>
              <a:ext cx="461"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5" name="Line 39"/>
            <p:cNvSpPr>
              <a:spLocks noChangeShapeType="1"/>
            </p:cNvSpPr>
            <p:nvPr/>
          </p:nvSpPr>
          <p:spPr bwMode="auto">
            <a:xfrm flipV="1">
              <a:off x="1804" y="1884"/>
              <a:ext cx="498" cy="2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6" name="Line 40"/>
            <p:cNvSpPr>
              <a:spLocks noChangeShapeType="1"/>
            </p:cNvSpPr>
            <p:nvPr/>
          </p:nvSpPr>
          <p:spPr bwMode="auto">
            <a:xfrm flipV="1">
              <a:off x="1804" y="1898"/>
              <a:ext cx="527" cy="3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7" name="Line 41"/>
            <p:cNvSpPr>
              <a:spLocks noChangeShapeType="1"/>
            </p:cNvSpPr>
            <p:nvPr/>
          </p:nvSpPr>
          <p:spPr bwMode="auto">
            <a:xfrm flipV="1">
              <a:off x="1796" y="1913"/>
              <a:ext cx="562" cy="3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8" name="Line 42"/>
            <p:cNvSpPr>
              <a:spLocks noChangeShapeType="1"/>
            </p:cNvSpPr>
            <p:nvPr/>
          </p:nvSpPr>
          <p:spPr bwMode="auto">
            <a:xfrm flipV="1">
              <a:off x="1781" y="1927"/>
              <a:ext cx="599"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79" name="Line 43"/>
            <p:cNvSpPr>
              <a:spLocks noChangeShapeType="1"/>
            </p:cNvSpPr>
            <p:nvPr/>
          </p:nvSpPr>
          <p:spPr bwMode="auto">
            <a:xfrm flipV="1">
              <a:off x="1775" y="1933"/>
              <a:ext cx="634" cy="37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0" name="Line 44"/>
            <p:cNvSpPr>
              <a:spLocks noChangeShapeType="1"/>
            </p:cNvSpPr>
            <p:nvPr/>
          </p:nvSpPr>
          <p:spPr bwMode="auto">
            <a:xfrm flipV="1">
              <a:off x="1761" y="1950"/>
              <a:ext cx="668" cy="39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1" name="Line 45"/>
            <p:cNvSpPr>
              <a:spLocks noChangeShapeType="1"/>
            </p:cNvSpPr>
            <p:nvPr/>
          </p:nvSpPr>
          <p:spPr bwMode="auto">
            <a:xfrm flipV="1">
              <a:off x="1761" y="1950"/>
              <a:ext cx="720" cy="4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2" name="Line 46"/>
            <p:cNvSpPr>
              <a:spLocks noChangeShapeType="1"/>
            </p:cNvSpPr>
            <p:nvPr/>
          </p:nvSpPr>
          <p:spPr bwMode="auto">
            <a:xfrm flipV="1">
              <a:off x="1767" y="1956"/>
              <a:ext cx="755" cy="4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3" name="Line 47"/>
            <p:cNvSpPr>
              <a:spLocks noChangeShapeType="1"/>
            </p:cNvSpPr>
            <p:nvPr/>
          </p:nvSpPr>
          <p:spPr bwMode="auto">
            <a:xfrm flipV="1">
              <a:off x="1738" y="1984"/>
              <a:ext cx="777" cy="4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4" name="Line 48"/>
            <p:cNvSpPr>
              <a:spLocks noChangeShapeType="1"/>
            </p:cNvSpPr>
            <p:nvPr/>
          </p:nvSpPr>
          <p:spPr bwMode="auto">
            <a:xfrm flipV="1">
              <a:off x="1689" y="2007"/>
              <a:ext cx="833" cy="4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5" name="Line 49"/>
            <p:cNvSpPr>
              <a:spLocks noChangeShapeType="1"/>
            </p:cNvSpPr>
            <p:nvPr/>
          </p:nvSpPr>
          <p:spPr bwMode="auto">
            <a:xfrm flipV="1">
              <a:off x="1695" y="2036"/>
              <a:ext cx="827" cy="4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6" name="Line 50"/>
            <p:cNvSpPr>
              <a:spLocks noChangeShapeType="1"/>
            </p:cNvSpPr>
            <p:nvPr/>
          </p:nvSpPr>
          <p:spPr bwMode="auto">
            <a:xfrm flipV="1">
              <a:off x="1718" y="2107"/>
              <a:ext cx="734" cy="42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7" name="Line 51"/>
            <p:cNvSpPr>
              <a:spLocks noChangeShapeType="1"/>
            </p:cNvSpPr>
            <p:nvPr/>
          </p:nvSpPr>
          <p:spPr bwMode="auto">
            <a:xfrm flipV="1">
              <a:off x="1747" y="2144"/>
              <a:ext cx="682" cy="4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8" name="Line 52"/>
            <p:cNvSpPr>
              <a:spLocks noChangeShapeType="1"/>
            </p:cNvSpPr>
            <p:nvPr/>
          </p:nvSpPr>
          <p:spPr bwMode="auto">
            <a:xfrm flipV="1">
              <a:off x="1775" y="2173"/>
              <a:ext cx="654" cy="3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89" name="Line 53"/>
            <p:cNvSpPr>
              <a:spLocks noChangeShapeType="1"/>
            </p:cNvSpPr>
            <p:nvPr/>
          </p:nvSpPr>
          <p:spPr bwMode="auto">
            <a:xfrm flipV="1">
              <a:off x="1825" y="2202"/>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0" name="Line 54"/>
            <p:cNvSpPr>
              <a:spLocks noChangeShapeType="1"/>
            </p:cNvSpPr>
            <p:nvPr/>
          </p:nvSpPr>
          <p:spPr bwMode="auto">
            <a:xfrm flipV="1">
              <a:off x="1833" y="2224"/>
              <a:ext cx="604" cy="35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1" name="Line 55"/>
            <p:cNvSpPr>
              <a:spLocks noChangeShapeType="1"/>
            </p:cNvSpPr>
            <p:nvPr/>
          </p:nvSpPr>
          <p:spPr bwMode="auto">
            <a:xfrm flipV="1">
              <a:off x="1833" y="2245"/>
              <a:ext cx="619" cy="3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2" name="Line 56"/>
            <p:cNvSpPr>
              <a:spLocks noChangeShapeType="1"/>
            </p:cNvSpPr>
            <p:nvPr/>
          </p:nvSpPr>
          <p:spPr bwMode="auto">
            <a:xfrm flipV="1">
              <a:off x="1845" y="2267"/>
              <a:ext cx="621" cy="3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3" name="Line 57"/>
            <p:cNvSpPr>
              <a:spLocks noChangeShapeType="1"/>
            </p:cNvSpPr>
            <p:nvPr/>
          </p:nvSpPr>
          <p:spPr bwMode="auto">
            <a:xfrm flipV="1">
              <a:off x="1868" y="2282"/>
              <a:ext cx="613" cy="3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4" name="Line 58"/>
            <p:cNvSpPr>
              <a:spLocks noChangeShapeType="1"/>
            </p:cNvSpPr>
            <p:nvPr/>
          </p:nvSpPr>
          <p:spPr bwMode="auto">
            <a:xfrm flipV="1">
              <a:off x="1911" y="2296"/>
              <a:ext cx="596"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5" name="Line 59"/>
            <p:cNvSpPr>
              <a:spLocks noChangeShapeType="1"/>
            </p:cNvSpPr>
            <p:nvPr/>
          </p:nvSpPr>
          <p:spPr bwMode="auto">
            <a:xfrm flipV="1">
              <a:off x="1945" y="2310"/>
              <a:ext cx="591" cy="34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6" name="Line 60"/>
            <p:cNvSpPr>
              <a:spLocks noChangeShapeType="1"/>
            </p:cNvSpPr>
            <p:nvPr/>
          </p:nvSpPr>
          <p:spPr bwMode="auto">
            <a:xfrm flipV="1">
              <a:off x="2103" y="2325"/>
              <a:ext cx="455"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7" name="Line 61"/>
            <p:cNvSpPr>
              <a:spLocks noChangeShapeType="1"/>
            </p:cNvSpPr>
            <p:nvPr/>
          </p:nvSpPr>
          <p:spPr bwMode="auto">
            <a:xfrm flipV="1">
              <a:off x="2146" y="2396"/>
              <a:ext cx="335" cy="19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8" name="Line 62"/>
            <p:cNvSpPr>
              <a:spLocks noChangeShapeType="1"/>
            </p:cNvSpPr>
            <p:nvPr/>
          </p:nvSpPr>
          <p:spPr bwMode="auto">
            <a:xfrm flipV="1">
              <a:off x="2524" y="2339"/>
              <a:ext cx="49"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99" name="Line 63"/>
            <p:cNvSpPr>
              <a:spLocks noChangeShapeType="1"/>
            </p:cNvSpPr>
            <p:nvPr/>
          </p:nvSpPr>
          <p:spPr bwMode="auto">
            <a:xfrm flipV="1">
              <a:off x="2173" y="2433"/>
              <a:ext cx="293" cy="1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0" name="Line 64"/>
            <p:cNvSpPr>
              <a:spLocks noChangeShapeType="1"/>
            </p:cNvSpPr>
            <p:nvPr/>
          </p:nvSpPr>
          <p:spPr bwMode="auto">
            <a:xfrm flipV="1">
              <a:off x="2202" y="2519"/>
              <a:ext cx="156"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1" name="Line 65"/>
            <p:cNvSpPr>
              <a:spLocks noChangeShapeType="1"/>
            </p:cNvSpPr>
            <p:nvPr/>
          </p:nvSpPr>
          <p:spPr bwMode="auto">
            <a:xfrm>
              <a:off x="2374" y="251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2" name="Line 66"/>
            <p:cNvSpPr>
              <a:spLocks noChangeShapeType="1"/>
            </p:cNvSpPr>
            <p:nvPr/>
          </p:nvSpPr>
          <p:spPr bwMode="auto">
            <a:xfrm flipV="1">
              <a:off x="2409" y="2462"/>
              <a:ext cx="57"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3" name="Line 67"/>
            <p:cNvSpPr>
              <a:spLocks noChangeShapeType="1"/>
            </p:cNvSpPr>
            <p:nvPr/>
          </p:nvSpPr>
          <p:spPr bwMode="auto">
            <a:xfrm flipV="1">
              <a:off x="2230" y="2565"/>
              <a:ext cx="101"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4" name="Freeform 68"/>
            <p:cNvSpPr>
              <a:spLocks/>
            </p:cNvSpPr>
            <p:nvPr/>
          </p:nvSpPr>
          <p:spPr bwMode="auto">
            <a:xfrm>
              <a:off x="1689" y="1761"/>
              <a:ext cx="884" cy="896"/>
            </a:xfrm>
            <a:custGeom>
              <a:avLst/>
              <a:gdLst>
                <a:gd name="T0" fmla="*/ 242 w 884"/>
                <a:gd name="T1" fmla="*/ 890 h 896"/>
                <a:gd name="T2" fmla="*/ 170 w 884"/>
                <a:gd name="T3" fmla="*/ 881 h 896"/>
                <a:gd name="T4" fmla="*/ 142 w 884"/>
                <a:gd name="T5" fmla="*/ 832 h 896"/>
                <a:gd name="T6" fmla="*/ 136 w 884"/>
                <a:gd name="T7" fmla="*/ 795 h 896"/>
                <a:gd name="T8" fmla="*/ 84 w 884"/>
                <a:gd name="T9" fmla="*/ 795 h 896"/>
                <a:gd name="T10" fmla="*/ 21 w 884"/>
                <a:gd name="T11" fmla="*/ 773 h 896"/>
                <a:gd name="T12" fmla="*/ 0 w 884"/>
                <a:gd name="T13" fmla="*/ 730 h 896"/>
                <a:gd name="T14" fmla="*/ 27 w 884"/>
                <a:gd name="T15" fmla="*/ 709 h 896"/>
                <a:gd name="T16" fmla="*/ 64 w 884"/>
                <a:gd name="T17" fmla="*/ 664 h 896"/>
                <a:gd name="T18" fmla="*/ 70 w 884"/>
                <a:gd name="T19" fmla="*/ 607 h 896"/>
                <a:gd name="T20" fmla="*/ 78 w 884"/>
                <a:gd name="T21" fmla="*/ 558 h 896"/>
                <a:gd name="T22" fmla="*/ 92 w 884"/>
                <a:gd name="T23" fmla="*/ 498 h 896"/>
                <a:gd name="T24" fmla="*/ 113 w 884"/>
                <a:gd name="T25" fmla="*/ 418 h 896"/>
                <a:gd name="T26" fmla="*/ 113 w 884"/>
                <a:gd name="T27" fmla="*/ 303 h 896"/>
                <a:gd name="T28" fmla="*/ 49 w 884"/>
                <a:gd name="T29" fmla="*/ 266 h 896"/>
                <a:gd name="T30" fmla="*/ 21 w 884"/>
                <a:gd name="T31" fmla="*/ 217 h 896"/>
                <a:gd name="T32" fmla="*/ 49 w 884"/>
                <a:gd name="T33" fmla="*/ 137 h 896"/>
                <a:gd name="T34" fmla="*/ 78 w 884"/>
                <a:gd name="T35" fmla="*/ 72 h 896"/>
                <a:gd name="T36" fmla="*/ 127 w 884"/>
                <a:gd name="T37" fmla="*/ 14 h 896"/>
                <a:gd name="T38" fmla="*/ 205 w 884"/>
                <a:gd name="T39" fmla="*/ 29 h 896"/>
                <a:gd name="T40" fmla="*/ 285 w 884"/>
                <a:gd name="T41" fmla="*/ 20 h 896"/>
                <a:gd name="T42" fmla="*/ 326 w 884"/>
                <a:gd name="T43" fmla="*/ 6 h 896"/>
                <a:gd name="T44" fmla="*/ 369 w 884"/>
                <a:gd name="T45" fmla="*/ 6 h 896"/>
                <a:gd name="T46" fmla="*/ 420 w 884"/>
                <a:gd name="T47" fmla="*/ 20 h 896"/>
                <a:gd name="T48" fmla="*/ 470 w 884"/>
                <a:gd name="T49" fmla="*/ 57 h 896"/>
                <a:gd name="T50" fmla="*/ 533 w 884"/>
                <a:gd name="T51" fmla="*/ 100 h 896"/>
                <a:gd name="T52" fmla="*/ 613 w 884"/>
                <a:gd name="T53" fmla="*/ 123 h 896"/>
                <a:gd name="T54" fmla="*/ 697 w 884"/>
                <a:gd name="T55" fmla="*/ 166 h 896"/>
                <a:gd name="T56" fmla="*/ 806 w 884"/>
                <a:gd name="T57" fmla="*/ 189 h 896"/>
                <a:gd name="T58" fmla="*/ 841 w 884"/>
                <a:gd name="T59" fmla="*/ 260 h 896"/>
                <a:gd name="T60" fmla="*/ 798 w 884"/>
                <a:gd name="T61" fmla="*/ 318 h 896"/>
                <a:gd name="T62" fmla="*/ 740 w 884"/>
                <a:gd name="T63" fmla="*/ 375 h 896"/>
                <a:gd name="T64" fmla="*/ 748 w 884"/>
                <a:gd name="T65" fmla="*/ 463 h 896"/>
                <a:gd name="T66" fmla="*/ 826 w 884"/>
                <a:gd name="T67" fmla="*/ 535 h 896"/>
                <a:gd name="T68" fmla="*/ 884 w 884"/>
                <a:gd name="T69" fmla="*/ 592 h 896"/>
                <a:gd name="T70" fmla="*/ 818 w 884"/>
                <a:gd name="T71" fmla="*/ 615 h 896"/>
                <a:gd name="T72" fmla="*/ 777 w 884"/>
                <a:gd name="T73" fmla="*/ 681 h 896"/>
                <a:gd name="T74" fmla="*/ 763 w 884"/>
                <a:gd name="T75" fmla="*/ 724 h 896"/>
                <a:gd name="T76" fmla="*/ 720 w 884"/>
                <a:gd name="T77" fmla="*/ 730 h 896"/>
                <a:gd name="T78" fmla="*/ 669 w 884"/>
                <a:gd name="T79" fmla="*/ 767 h 896"/>
                <a:gd name="T80" fmla="*/ 605 w 884"/>
                <a:gd name="T81" fmla="*/ 838 h 896"/>
                <a:gd name="T82" fmla="*/ 548 w 884"/>
                <a:gd name="T83" fmla="*/ 867 h 896"/>
                <a:gd name="T84" fmla="*/ 513 w 884"/>
                <a:gd name="T85" fmla="*/ 847 h 896"/>
                <a:gd name="T86" fmla="*/ 455 w 884"/>
                <a:gd name="T87" fmla="*/ 832 h 896"/>
                <a:gd name="T88" fmla="*/ 412 w 884"/>
                <a:gd name="T89" fmla="*/ 824 h 896"/>
                <a:gd name="T90" fmla="*/ 384 w 884"/>
                <a:gd name="T91" fmla="*/ 838 h 896"/>
                <a:gd name="T92" fmla="*/ 341 w 884"/>
                <a:gd name="T93" fmla="*/ 853 h 896"/>
                <a:gd name="T94" fmla="*/ 300 w 884"/>
                <a:gd name="T95" fmla="*/ 890 h 8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4"/>
                <a:gd name="T145" fmla="*/ 0 h 896"/>
                <a:gd name="T146" fmla="*/ 884 w 884"/>
                <a:gd name="T147" fmla="*/ 896 h 8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4" h="896">
                  <a:moveTo>
                    <a:pt x="291" y="896"/>
                  </a:moveTo>
                  <a:lnTo>
                    <a:pt x="277" y="896"/>
                  </a:lnTo>
                  <a:lnTo>
                    <a:pt x="256" y="896"/>
                  </a:lnTo>
                  <a:lnTo>
                    <a:pt x="242" y="890"/>
                  </a:lnTo>
                  <a:lnTo>
                    <a:pt x="220" y="881"/>
                  </a:lnTo>
                  <a:lnTo>
                    <a:pt x="199" y="881"/>
                  </a:lnTo>
                  <a:lnTo>
                    <a:pt x="185" y="881"/>
                  </a:lnTo>
                  <a:lnTo>
                    <a:pt x="170" y="881"/>
                  </a:lnTo>
                  <a:lnTo>
                    <a:pt x="156" y="875"/>
                  </a:lnTo>
                  <a:lnTo>
                    <a:pt x="150" y="861"/>
                  </a:lnTo>
                  <a:lnTo>
                    <a:pt x="142" y="847"/>
                  </a:lnTo>
                  <a:lnTo>
                    <a:pt x="142" y="832"/>
                  </a:lnTo>
                  <a:lnTo>
                    <a:pt x="142" y="818"/>
                  </a:lnTo>
                  <a:lnTo>
                    <a:pt x="142" y="810"/>
                  </a:lnTo>
                  <a:lnTo>
                    <a:pt x="142" y="804"/>
                  </a:lnTo>
                  <a:lnTo>
                    <a:pt x="136" y="795"/>
                  </a:lnTo>
                  <a:lnTo>
                    <a:pt x="121" y="795"/>
                  </a:lnTo>
                  <a:lnTo>
                    <a:pt x="113" y="795"/>
                  </a:lnTo>
                  <a:lnTo>
                    <a:pt x="99" y="795"/>
                  </a:lnTo>
                  <a:lnTo>
                    <a:pt x="84" y="795"/>
                  </a:lnTo>
                  <a:lnTo>
                    <a:pt x="64" y="787"/>
                  </a:lnTo>
                  <a:lnTo>
                    <a:pt x="49" y="781"/>
                  </a:lnTo>
                  <a:lnTo>
                    <a:pt x="35" y="773"/>
                  </a:lnTo>
                  <a:lnTo>
                    <a:pt x="21" y="773"/>
                  </a:lnTo>
                  <a:lnTo>
                    <a:pt x="6" y="767"/>
                  </a:lnTo>
                  <a:lnTo>
                    <a:pt x="0" y="752"/>
                  </a:lnTo>
                  <a:lnTo>
                    <a:pt x="0" y="744"/>
                  </a:lnTo>
                  <a:lnTo>
                    <a:pt x="0" y="730"/>
                  </a:lnTo>
                  <a:lnTo>
                    <a:pt x="0" y="724"/>
                  </a:lnTo>
                  <a:lnTo>
                    <a:pt x="6" y="715"/>
                  </a:lnTo>
                  <a:lnTo>
                    <a:pt x="13" y="709"/>
                  </a:lnTo>
                  <a:lnTo>
                    <a:pt x="27" y="709"/>
                  </a:lnTo>
                  <a:lnTo>
                    <a:pt x="35" y="701"/>
                  </a:lnTo>
                  <a:lnTo>
                    <a:pt x="49" y="687"/>
                  </a:lnTo>
                  <a:lnTo>
                    <a:pt x="49" y="681"/>
                  </a:lnTo>
                  <a:lnTo>
                    <a:pt x="64" y="664"/>
                  </a:lnTo>
                  <a:lnTo>
                    <a:pt x="64" y="650"/>
                  </a:lnTo>
                  <a:lnTo>
                    <a:pt x="78" y="635"/>
                  </a:lnTo>
                  <a:lnTo>
                    <a:pt x="78" y="621"/>
                  </a:lnTo>
                  <a:lnTo>
                    <a:pt x="70" y="607"/>
                  </a:lnTo>
                  <a:lnTo>
                    <a:pt x="70" y="601"/>
                  </a:lnTo>
                  <a:lnTo>
                    <a:pt x="70" y="586"/>
                  </a:lnTo>
                  <a:lnTo>
                    <a:pt x="70" y="572"/>
                  </a:lnTo>
                  <a:lnTo>
                    <a:pt x="78" y="558"/>
                  </a:lnTo>
                  <a:lnTo>
                    <a:pt x="84" y="541"/>
                  </a:lnTo>
                  <a:lnTo>
                    <a:pt x="92" y="527"/>
                  </a:lnTo>
                  <a:lnTo>
                    <a:pt x="92" y="512"/>
                  </a:lnTo>
                  <a:lnTo>
                    <a:pt x="92" y="498"/>
                  </a:lnTo>
                  <a:lnTo>
                    <a:pt x="107" y="469"/>
                  </a:lnTo>
                  <a:lnTo>
                    <a:pt x="113" y="463"/>
                  </a:lnTo>
                  <a:lnTo>
                    <a:pt x="113" y="441"/>
                  </a:lnTo>
                  <a:lnTo>
                    <a:pt x="113" y="418"/>
                  </a:lnTo>
                  <a:lnTo>
                    <a:pt x="121" y="383"/>
                  </a:lnTo>
                  <a:lnTo>
                    <a:pt x="113" y="355"/>
                  </a:lnTo>
                  <a:lnTo>
                    <a:pt x="113" y="332"/>
                  </a:lnTo>
                  <a:lnTo>
                    <a:pt x="113" y="303"/>
                  </a:lnTo>
                  <a:lnTo>
                    <a:pt x="99" y="289"/>
                  </a:lnTo>
                  <a:lnTo>
                    <a:pt x="92" y="281"/>
                  </a:lnTo>
                  <a:lnTo>
                    <a:pt x="70" y="275"/>
                  </a:lnTo>
                  <a:lnTo>
                    <a:pt x="49" y="266"/>
                  </a:lnTo>
                  <a:lnTo>
                    <a:pt x="35" y="266"/>
                  </a:lnTo>
                  <a:lnTo>
                    <a:pt x="27" y="246"/>
                  </a:lnTo>
                  <a:lnTo>
                    <a:pt x="21" y="232"/>
                  </a:lnTo>
                  <a:lnTo>
                    <a:pt x="21" y="217"/>
                  </a:lnTo>
                  <a:lnTo>
                    <a:pt x="21" y="203"/>
                  </a:lnTo>
                  <a:lnTo>
                    <a:pt x="27" y="180"/>
                  </a:lnTo>
                  <a:lnTo>
                    <a:pt x="35" y="158"/>
                  </a:lnTo>
                  <a:lnTo>
                    <a:pt x="49" y="137"/>
                  </a:lnTo>
                  <a:lnTo>
                    <a:pt x="64" y="123"/>
                  </a:lnTo>
                  <a:lnTo>
                    <a:pt x="70" y="100"/>
                  </a:lnTo>
                  <a:lnTo>
                    <a:pt x="70" y="86"/>
                  </a:lnTo>
                  <a:lnTo>
                    <a:pt x="78" y="72"/>
                  </a:lnTo>
                  <a:lnTo>
                    <a:pt x="84" y="43"/>
                  </a:lnTo>
                  <a:lnTo>
                    <a:pt x="99" y="20"/>
                  </a:lnTo>
                  <a:lnTo>
                    <a:pt x="113" y="6"/>
                  </a:lnTo>
                  <a:lnTo>
                    <a:pt x="127" y="14"/>
                  </a:lnTo>
                  <a:lnTo>
                    <a:pt x="150" y="14"/>
                  </a:lnTo>
                  <a:lnTo>
                    <a:pt x="162" y="14"/>
                  </a:lnTo>
                  <a:lnTo>
                    <a:pt x="185" y="20"/>
                  </a:lnTo>
                  <a:lnTo>
                    <a:pt x="205" y="29"/>
                  </a:lnTo>
                  <a:lnTo>
                    <a:pt x="228" y="14"/>
                  </a:lnTo>
                  <a:lnTo>
                    <a:pt x="256" y="14"/>
                  </a:lnTo>
                  <a:lnTo>
                    <a:pt x="271" y="20"/>
                  </a:lnTo>
                  <a:lnTo>
                    <a:pt x="285" y="20"/>
                  </a:lnTo>
                  <a:lnTo>
                    <a:pt x="291" y="14"/>
                  </a:lnTo>
                  <a:lnTo>
                    <a:pt x="306" y="6"/>
                  </a:lnTo>
                  <a:lnTo>
                    <a:pt x="314" y="0"/>
                  </a:lnTo>
                  <a:lnTo>
                    <a:pt x="326" y="6"/>
                  </a:lnTo>
                  <a:lnTo>
                    <a:pt x="334" y="6"/>
                  </a:lnTo>
                  <a:lnTo>
                    <a:pt x="349" y="14"/>
                  </a:lnTo>
                  <a:lnTo>
                    <a:pt x="355" y="14"/>
                  </a:lnTo>
                  <a:lnTo>
                    <a:pt x="369" y="6"/>
                  </a:lnTo>
                  <a:lnTo>
                    <a:pt x="384" y="14"/>
                  </a:lnTo>
                  <a:lnTo>
                    <a:pt x="398" y="20"/>
                  </a:lnTo>
                  <a:lnTo>
                    <a:pt x="406" y="20"/>
                  </a:lnTo>
                  <a:lnTo>
                    <a:pt x="420" y="20"/>
                  </a:lnTo>
                  <a:lnTo>
                    <a:pt x="427" y="20"/>
                  </a:lnTo>
                  <a:lnTo>
                    <a:pt x="441" y="29"/>
                  </a:lnTo>
                  <a:lnTo>
                    <a:pt x="449" y="43"/>
                  </a:lnTo>
                  <a:lnTo>
                    <a:pt x="470" y="57"/>
                  </a:lnTo>
                  <a:lnTo>
                    <a:pt x="484" y="66"/>
                  </a:lnTo>
                  <a:lnTo>
                    <a:pt x="498" y="66"/>
                  </a:lnTo>
                  <a:lnTo>
                    <a:pt x="519" y="72"/>
                  </a:lnTo>
                  <a:lnTo>
                    <a:pt x="533" y="100"/>
                  </a:lnTo>
                  <a:lnTo>
                    <a:pt x="548" y="109"/>
                  </a:lnTo>
                  <a:lnTo>
                    <a:pt x="562" y="115"/>
                  </a:lnTo>
                  <a:lnTo>
                    <a:pt x="591" y="123"/>
                  </a:lnTo>
                  <a:lnTo>
                    <a:pt x="613" y="123"/>
                  </a:lnTo>
                  <a:lnTo>
                    <a:pt x="634" y="129"/>
                  </a:lnTo>
                  <a:lnTo>
                    <a:pt x="662" y="143"/>
                  </a:lnTo>
                  <a:lnTo>
                    <a:pt x="677" y="158"/>
                  </a:lnTo>
                  <a:lnTo>
                    <a:pt x="697" y="166"/>
                  </a:lnTo>
                  <a:lnTo>
                    <a:pt x="712" y="172"/>
                  </a:lnTo>
                  <a:lnTo>
                    <a:pt x="726" y="180"/>
                  </a:lnTo>
                  <a:lnTo>
                    <a:pt x="748" y="195"/>
                  </a:lnTo>
                  <a:lnTo>
                    <a:pt x="806" y="189"/>
                  </a:lnTo>
                  <a:lnTo>
                    <a:pt x="833" y="180"/>
                  </a:lnTo>
                  <a:lnTo>
                    <a:pt x="826" y="217"/>
                  </a:lnTo>
                  <a:lnTo>
                    <a:pt x="833" y="232"/>
                  </a:lnTo>
                  <a:lnTo>
                    <a:pt x="841" y="260"/>
                  </a:lnTo>
                  <a:lnTo>
                    <a:pt x="833" y="281"/>
                  </a:lnTo>
                  <a:lnTo>
                    <a:pt x="818" y="295"/>
                  </a:lnTo>
                  <a:lnTo>
                    <a:pt x="812" y="312"/>
                  </a:lnTo>
                  <a:lnTo>
                    <a:pt x="798" y="318"/>
                  </a:lnTo>
                  <a:lnTo>
                    <a:pt x="783" y="326"/>
                  </a:lnTo>
                  <a:lnTo>
                    <a:pt x="769" y="340"/>
                  </a:lnTo>
                  <a:lnTo>
                    <a:pt x="755" y="361"/>
                  </a:lnTo>
                  <a:lnTo>
                    <a:pt x="740" y="375"/>
                  </a:lnTo>
                  <a:lnTo>
                    <a:pt x="740" y="398"/>
                  </a:lnTo>
                  <a:lnTo>
                    <a:pt x="740" y="412"/>
                  </a:lnTo>
                  <a:lnTo>
                    <a:pt x="740" y="435"/>
                  </a:lnTo>
                  <a:lnTo>
                    <a:pt x="748" y="463"/>
                  </a:lnTo>
                  <a:lnTo>
                    <a:pt x="763" y="484"/>
                  </a:lnTo>
                  <a:lnTo>
                    <a:pt x="777" y="506"/>
                  </a:lnTo>
                  <a:lnTo>
                    <a:pt x="792" y="521"/>
                  </a:lnTo>
                  <a:lnTo>
                    <a:pt x="826" y="535"/>
                  </a:lnTo>
                  <a:lnTo>
                    <a:pt x="861" y="549"/>
                  </a:lnTo>
                  <a:lnTo>
                    <a:pt x="876" y="564"/>
                  </a:lnTo>
                  <a:lnTo>
                    <a:pt x="884" y="578"/>
                  </a:lnTo>
                  <a:lnTo>
                    <a:pt x="884" y="592"/>
                  </a:lnTo>
                  <a:lnTo>
                    <a:pt x="876" y="592"/>
                  </a:lnTo>
                  <a:lnTo>
                    <a:pt x="855" y="601"/>
                  </a:lnTo>
                  <a:lnTo>
                    <a:pt x="841" y="607"/>
                  </a:lnTo>
                  <a:lnTo>
                    <a:pt x="818" y="615"/>
                  </a:lnTo>
                  <a:lnTo>
                    <a:pt x="806" y="629"/>
                  </a:lnTo>
                  <a:lnTo>
                    <a:pt x="792" y="635"/>
                  </a:lnTo>
                  <a:lnTo>
                    <a:pt x="783" y="650"/>
                  </a:lnTo>
                  <a:lnTo>
                    <a:pt x="777" y="681"/>
                  </a:lnTo>
                  <a:lnTo>
                    <a:pt x="777" y="695"/>
                  </a:lnTo>
                  <a:lnTo>
                    <a:pt x="777" y="715"/>
                  </a:lnTo>
                  <a:lnTo>
                    <a:pt x="769" y="715"/>
                  </a:lnTo>
                  <a:lnTo>
                    <a:pt x="763" y="724"/>
                  </a:lnTo>
                  <a:lnTo>
                    <a:pt x="755" y="724"/>
                  </a:lnTo>
                  <a:lnTo>
                    <a:pt x="740" y="724"/>
                  </a:lnTo>
                  <a:lnTo>
                    <a:pt x="726" y="730"/>
                  </a:lnTo>
                  <a:lnTo>
                    <a:pt x="720" y="730"/>
                  </a:lnTo>
                  <a:lnTo>
                    <a:pt x="705" y="744"/>
                  </a:lnTo>
                  <a:lnTo>
                    <a:pt x="691" y="752"/>
                  </a:lnTo>
                  <a:lnTo>
                    <a:pt x="677" y="758"/>
                  </a:lnTo>
                  <a:lnTo>
                    <a:pt x="669" y="767"/>
                  </a:lnTo>
                  <a:lnTo>
                    <a:pt x="654" y="787"/>
                  </a:lnTo>
                  <a:lnTo>
                    <a:pt x="642" y="810"/>
                  </a:lnTo>
                  <a:lnTo>
                    <a:pt x="619" y="824"/>
                  </a:lnTo>
                  <a:lnTo>
                    <a:pt x="605" y="838"/>
                  </a:lnTo>
                  <a:lnTo>
                    <a:pt x="591" y="853"/>
                  </a:lnTo>
                  <a:lnTo>
                    <a:pt x="576" y="867"/>
                  </a:lnTo>
                  <a:lnTo>
                    <a:pt x="562" y="867"/>
                  </a:lnTo>
                  <a:lnTo>
                    <a:pt x="548" y="867"/>
                  </a:lnTo>
                  <a:lnTo>
                    <a:pt x="541" y="867"/>
                  </a:lnTo>
                  <a:lnTo>
                    <a:pt x="527" y="861"/>
                  </a:lnTo>
                  <a:lnTo>
                    <a:pt x="519" y="853"/>
                  </a:lnTo>
                  <a:lnTo>
                    <a:pt x="513" y="847"/>
                  </a:lnTo>
                  <a:lnTo>
                    <a:pt x="498" y="847"/>
                  </a:lnTo>
                  <a:lnTo>
                    <a:pt x="484" y="847"/>
                  </a:lnTo>
                  <a:lnTo>
                    <a:pt x="470" y="838"/>
                  </a:lnTo>
                  <a:lnTo>
                    <a:pt x="455" y="832"/>
                  </a:lnTo>
                  <a:lnTo>
                    <a:pt x="441" y="824"/>
                  </a:lnTo>
                  <a:lnTo>
                    <a:pt x="435" y="824"/>
                  </a:lnTo>
                  <a:lnTo>
                    <a:pt x="427" y="824"/>
                  </a:lnTo>
                  <a:lnTo>
                    <a:pt x="412" y="824"/>
                  </a:lnTo>
                  <a:lnTo>
                    <a:pt x="406" y="832"/>
                  </a:lnTo>
                  <a:lnTo>
                    <a:pt x="398" y="832"/>
                  </a:lnTo>
                  <a:lnTo>
                    <a:pt x="392" y="832"/>
                  </a:lnTo>
                  <a:lnTo>
                    <a:pt x="384" y="838"/>
                  </a:lnTo>
                  <a:lnTo>
                    <a:pt x="369" y="847"/>
                  </a:lnTo>
                  <a:lnTo>
                    <a:pt x="363" y="853"/>
                  </a:lnTo>
                  <a:lnTo>
                    <a:pt x="349" y="853"/>
                  </a:lnTo>
                  <a:lnTo>
                    <a:pt x="341" y="853"/>
                  </a:lnTo>
                  <a:lnTo>
                    <a:pt x="334" y="853"/>
                  </a:lnTo>
                  <a:lnTo>
                    <a:pt x="320" y="867"/>
                  </a:lnTo>
                  <a:lnTo>
                    <a:pt x="314" y="875"/>
                  </a:lnTo>
                  <a:lnTo>
                    <a:pt x="300" y="890"/>
                  </a:lnTo>
                  <a:lnTo>
                    <a:pt x="291" y="8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5" name="Rectangle 69"/>
            <p:cNvSpPr>
              <a:spLocks noChangeArrowheads="1"/>
            </p:cNvSpPr>
            <p:nvPr/>
          </p:nvSpPr>
          <p:spPr bwMode="auto">
            <a:xfrm>
              <a:off x="1554" y="20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506" name="Line 70"/>
            <p:cNvSpPr>
              <a:spLocks noChangeShapeType="1"/>
            </p:cNvSpPr>
            <p:nvPr/>
          </p:nvSpPr>
          <p:spPr bwMode="auto">
            <a:xfrm flipV="1">
              <a:off x="1111" y="2382"/>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7" name="Line 71"/>
            <p:cNvSpPr>
              <a:spLocks noChangeShapeType="1"/>
            </p:cNvSpPr>
            <p:nvPr/>
          </p:nvSpPr>
          <p:spPr bwMode="auto">
            <a:xfrm>
              <a:off x="1119" y="241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8" name="Freeform 72"/>
            <p:cNvSpPr>
              <a:spLocks/>
            </p:cNvSpPr>
            <p:nvPr/>
          </p:nvSpPr>
          <p:spPr bwMode="auto">
            <a:xfrm>
              <a:off x="1111" y="2384"/>
              <a:ext cx="14" cy="41"/>
            </a:xfrm>
            <a:custGeom>
              <a:avLst/>
              <a:gdLst>
                <a:gd name="T0" fmla="*/ 0 w 14"/>
                <a:gd name="T1" fmla="*/ 0 h 41"/>
                <a:gd name="T2" fmla="*/ 6 w 14"/>
                <a:gd name="T3" fmla="*/ 6 h 41"/>
                <a:gd name="T4" fmla="*/ 14 w 14"/>
                <a:gd name="T5" fmla="*/ 12 h 41"/>
                <a:gd name="T6" fmla="*/ 14 w 14"/>
                <a:gd name="T7" fmla="*/ 27 h 41"/>
                <a:gd name="T8" fmla="*/ 14 w 14"/>
                <a:gd name="T9" fmla="*/ 41 h 41"/>
                <a:gd name="T10" fmla="*/ 6 w 14"/>
                <a:gd name="T11" fmla="*/ 41 h 41"/>
                <a:gd name="T12" fmla="*/ 0 w 14"/>
                <a:gd name="T13" fmla="*/ 0 h 41"/>
                <a:gd name="T14" fmla="*/ 0 60000 65536"/>
                <a:gd name="T15" fmla="*/ 0 60000 65536"/>
                <a:gd name="T16" fmla="*/ 0 60000 65536"/>
                <a:gd name="T17" fmla="*/ 0 60000 65536"/>
                <a:gd name="T18" fmla="*/ 0 60000 65536"/>
                <a:gd name="T19" fmla="*/ 0 60000 65536"/>
                <a:gd name="T20" fmla="*/ 0 60000 65536"/>
                <a:gd name="T21" fmla="*/ 0 w 14"/>
                <a:gd name="T22" fmla="*/ 0 h 41"/>
                <a:gd name="T23" fmla="*/ 14 w 1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1">
                  <a:moveTo>
                    <a:pt x="0" y="0"/>
                  </a:moveTo>
                  <a:lnTo>
                    <a:pt x="6" y="6"/>
                  </a:lnTo>
                  <a:lnTo>
                    <a:pt x="14" y="12"/>
                  </a:lnTo>
                  <a:lnTo>
                    <a:pt x="14" y="27"/>
                  </a:lnTo>
                  <a:lnTo>
                    <a:pt x="14" y="41"/>
                  </a:lnTo>
                  <a:lnTo>
                    <a:pt x="6" y="41"/>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09" name="Line 73"/>
            <p:cNvSpPr>
              <a:spLocks noChangeShapeType="1"/>
            </p:cNvSpPr>
            <p:nvPr/>
          </p:nvSpPr>
          <p:spPr bwMode="auto">
            <a:xfrm flipV="1">
              <a:off x="2616" y="2802"/>
              <a:ext cx="29"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0" name="Line 74"/>
            <p:cNvSpPr>
              <a:spLocks noChangeShapeType="1"/>
            </p:cNvSpPr>
            <p:nvPr/>
          </p:nvSpPr>
          <p:spPr bwMode="auto">
            <a:xfrm flipV="1">
              <a:off x="2630" y="2825"/>
              <a:ext cx="21"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1" name="Freeform 75"/>
            <p:cNvSpPr>
              <a:spLocks/>
            </p:cNvSpPr>
            <p:nvPr/>
          </p:nvSpPr>
          <p:spPr bwMode="auto">
            <a:xfrm>
              <a:off x="2616" y="2804"/>
              <a:ext cx="35" cy="35"/>
            </a:xfrm>
            <a:custGeom>
              <a:avLst/>
              <a:gdLst>
                <a:gd name="T0" fmla="*/ 20 w 35"/>
                <a:gd name="T1" fmla="*/ 35 h 35"/>
                <a:gd name="T2" fmla="*/ 14 w 35"/>
                <a:gd name="T3" fmla="*/ 35 h 35"/>
                <a:gd name="T4" fmla="*/ 6 w 35"/>
                <a:gd name="T5" fmla="*/ 35 h 35"/>
                <a:gd name="T6" fmla="*/ 0 w 35"/>
                <a:gd name="T7" fmla="*/ 27 h 35"/>
                <a:gd name="T8" fmla="*/ 0 w 35"/>
                <a:gd name="T9" fmla="*/ 21 h 35"/>
                <a:gd name="T10" fmla="*/ 0 w 35"/>
                <a:gd name="T11" fmla="*/ 13 h 35"/>
                <a:gd name="T12" fmla="*/ 0 w 35"/>
                <a:gd name="T13" fmla="*/ 7 h 35"/>
                <a:gd name="T14" fmla="*/ 6 w 35"/>
                <a:gd name="T15" fmla="*/ 7 h 35"/>
                <a:gd name="T16" fmla="*/ 6 w 35"/>
                <a:gd name="T17" fmla="*/ 0 h 35"/>
                <a:gd name="T18" fmla="*/ 14 w 35"/>
                <a:gd name="T19" fmla="*/ 0 h 35"/>
                <a:gd name="T20" fmla="*/ 20 w 35"/>
                <a:gd name="T21" fmla="*/ 0 h 35"/>
                <a:gd name="T22" fmla="*/ 29 w 35"/>
                <a:gd name="T23" fmla="*/ 0 h 35"/>
                <a:gd name="T24" fmla="*/ 35 w 35"/>
                <a:gd name="T25" fmla="*/ 7 h 35"/>
                <a:gd name="T26" fmla="*/ 35 w 35"/>
                <a:gd name="T27" fmla="*/ 13 h 35"/>
                <a:gd name="T28" fmla="*/ 35 w 35"/>
                <a:gd name="T29" fmla="*/ 21 h 35"/>
                <a:gd name="T30" fmla="*/ 35 w 35"/>
                <a:gd name="T31" fmla="*/ 27 h 35"/>
                <a:gd name="T32" fmla="*/ 29 w 35"/>
                <a:gd name="T33" fmla="*/ 35 h 35"/>
                <a:gd name="T34" fmla="*/ 20 w 35"/>
                <a:gd name="T35" fmla="*/ 3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20" y="35"/>
                  </a:moveTo>
                  <a:lnTo>
                    <a:pt x="14" y="35"/>
                  </a:lnTo>
                  <a:lnTo>
                    <a:pt x="6" y="35"/>
                  </a:lnTo>
                  <a:lnTo>
                    <a:pt x="0" y="27"/>
                  </a:lnTo>
                  <a:lnTo>
                    <a:pt x="0" y="21"/>
                  </a:lnTo>
                  <a:lnTo>
                    <a:pt x="0" y="13"/>
                  </a:lnTo>
                  <a:lnTo>
                    <a:pt x="0" y="7"/>
                  </a:lnTo>
                  <a:lnTo>
                    <a:pt x="6" y="7"/>
                  </a:lnTo>
                  <a:lnTo>
                    <a:pt x="6" y="0"/>
                  </a:lnTo>
                  <a:lnTo>
                    <a:pt x="14" y="0"/>
                  </a:lnTo>
                  <a:lnTo>
                    <a:pt x="20" y="0"/>
                  </a:lnTo>
                  <a:lnTo>
                    <a:pt x="29" y="0"/>
                  </a:lnTo>
                  <a:lnTo>
                    <a:pt x="35" y="7"/>
                  </a:lnTo>
                  <a:lnTo>
                    <a:pt x="35" y="13"/>
                  </a:lnTo>
                  <a:lnTo>
                    <a:pt x="35" y="21"/>
                  </a:lnTo>
                  <a:lnTo>
                    <a:pt x="35" y="27"/>
                  </a:lnTo>
                  <a:lnTo>
                    <a:pt x="29" y="35"/>
                  </a:lnTo>
                  <a:lnTo>
                    <a:pt x="20"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2" name="Line 76"/>
            <p:cNvSpPr>
              <a:spLocks noChangeShapeType="1"/>
            </p:cNvSpPr>
            <p:nvPr/>
          </p:nvSpPr>
          <p:spPr bwMode="auto">
            <a:xfrm flipV="1">
              <a:off x="1289" y="2854"/>
              <a:ext cx="29"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3" name="Line 77"/>
            <p:cNvSpPr>
              <a:spLocks noChangeShapeType="1"/>
            </p:cNvSpPr>
            <p:nvPr/>
          </p:nvSpPr>
          <p:spPr bwMode="auto">
            <a:xfrm flipV="1">
              <a:off x="1312" y="288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4" name="Freeform 78"/>
            <p:cNvSpPr>
              <a:spLocks/>
            </p:cNvSpPr>
            <p:nvPr/>
          </p:nvSpPr>
          <p:spPr bwMode="auto">
            <a:xfrm>
              <a:off x="1283" y="2847"/>
              <a:ext cx="41" cy="41"/>
            </a:xfrm>
            <a:custGeom>
              <a:avLst/>
              <a:gdLst>
                <a:gd name="T0" fmla="*/ 0 w 41"/>
                <a:gd name="T1" fmla="*/ 7 h 41"/>
                <a:gd name="T2" fmla="*/ 6 w 41"/>
                <a:gd name="T3" fmla="*/ 0 h 41"/>
                <a:gd name="T4" fmla="*/ 13 w 41"/>
                <a:gd name="T5" fmla="*/ 0 h 41"/>
                <a:gd name="T6" fmla="*/ 21 w 41"/>
                <a:gd name="T7" fmla="*/ 0 h 41"/>
                <a:gd name="T8" fmla="*/ 27 w 41"/>
                <a:gd name="T9" fmla="*/ 0 h 41"/>
                <a:gd name="T10" fmla="*/ 35 w 41"/>
                <a:gd name="T11" fmla="*/ 0 h 41"/>
                <a:gd name="T12" fmla="*/ 35 w 41"/>
                <a:gd name="T13" fmla="*/ 7 h 41"/>
                <a:gd name="T14" fmla="*/ 41 w 41"/>
                <a:gd name="T15" fmla="*/ 13 h 41"/>
                <a:gd name="T16" fmla="*/ 41 w 41"/>
                <a:gd name="T17" fmla="*/ 21 h 41"/>
                <a:gd name="T18" fmla="*/ 41 w 41"/>
                <a:gd name="T19" fmla="*/ 27 h 41"/>
                <a:gd name="T20" fmla="*/ 35 w 41"/>
                <a:gd name="T21" fmla="*/ 35 h 41"/>
                <a:gd name="T22" fmla="*/ 35 w 41"/>
                <a:gd name="T23" fmla="*/ 41 h 41"/>
                <a:gd name="T24" fmla="*/ 27 w 41"/>
                <a:gd name="T25" fmla="*/ 41 h 41"/>
                <a:gd name="T26" fmla="*/ 0 w 41"/>
                <a:gd name="T27" fmla="*/ 7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1"/>
                <a:gd name="T44" fmla="*/ 41 w 41"/>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1">
                  <a:moveTo>
                    <a:pt x="0" y="7"/>
                  </a:moveTo>
                  <a:lnTo>
                    <a:pt x="6" y="0"/>
                  </a:lnTo>
                  <a:lnTo>
                    <a:pt x="13" y="0"/>
                  </a:lnTo>
                  <a:lnTo>
                    <a:pt x="21" y="0"/>
                  </a:lnTo>
                  <a:lnTo>
                    <a:pt x="27" y="0"/>
                  </a:lnTo>
                  <a:lnTo>
                    <a:pt x="35" y="0"/>
                  </a:lnTo>
                  <a:lnTo>
                    <a:pt x="35" y="7"/>
                  </a:lnTo>
                  <a:lnTo>
                    <a:pt x="41" y="13"/>
                  </a:lnTo>
                  <a:lnTo>
                    <a:pt x="41" y="21"/>
                  </a:lnTo>
                  <a:lnTo>
                    <a:pt x="41" y="27"/>
                  </a:lnTo>
                  <a:lnTo>
                    <a:pt x="35" y="35"/>
                  </a:lnTo>
                  <a:lnTo>
                    <a:pt x="35" y="41"/>
                  </a:lnTo>
                  <a:lnTo>
                    <a:pt x="27" y="41"/>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5" name="Line 79"/>
            <p:cNvSpPr>
              <a:spLocks noChangeShapeType="1"/>
            </p:cNvSpPr>
            <p:nvPr/>
          </p:nvSpPr>
          <p:spPr bwMode="auto">
            <a:xfrm flipV="1">
              <a:off x="2296" y="3180"/>
              <a:ext cx="41"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6" name="Line 80"/>
            <p:cNvSpPr>
              <a:spLocks noChangeShapeType="1"/>
            </p:cNvSpPr>
            <p:nvPr/>
          </p:nvSpPr>
          <p:spPr bwMode="auto">
            <a:xfrm flipV="1">
              <a:off x="2282" y="3200"/>
              <a:ext cx="55"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7" name="Line 81"/>
            <p:cNvSpPr>
              <a:spLocks noChangeShapeType="1"/>
            </p:cNvSpPr>
            <p:nvPr/>
          </p:nvSpPr>
          <p:spPr bwMode="auto">
            <a:xfrm flipV="1">
              <a:off x="2239" y="3237"/>
              <a:ext cx="92" cy="4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8" name="Line 82"/>
            <p:cNvSpPr>
              <a:spLocks noChangeShapeType="1"/>
            </p:cNvSpPr>
            <p:nvPr/>
          </p:nvSpPr>
          <p:spPr bwMode="auto">
            <a:xfrm flipV="1">
              <a:off x="2245" y="3280"/>
              <a:ext cx="49"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19" name="Freeform 83"/>
            <p:cNvSpPr>
              <a:spLocks/>
            </p:cNvSpPr>
            <p:nvPr/>
          </p:nvSpPr>
          <p:spPr bwMode="auto">
            <a:xfrm>
              <a:off x="2239" y="3173"/>
              <a:ext cx="98" cy="150"/>
            </a:xfrm>
            <a:custGeom>
              <a:avLst/>
              <a:gdLst>
                <a:gd name="T0" fmla="*/ 20 w 98"/>
                <a:gd name="T1" fmla="*/ 150 h 150"/>
                <a:gd name="T2" fmla="*/ 12 w 98"/>
                <a:gd name="T3" fmla="*/ 144 h 150"/>
                <a:gd name="T4" fmla="*/ 6 w 98"/>
                <a:gd name="T5" fmla="*/ 144 h 150"/>
                <a:gd name="T6" fmla="*/ 6 w 98"/>
                <a:gd name="T7" fmla="*/ 136 h 150"/>
                <a:gd name="T8" fmla="*/ 0 w 98"/>
                <a:gd name="T9" fmla="*/ 130 h 150"/>
                <a:gd name="T10" fmla="*/ 0 w 98"/>
                <a:gd name="T11" fmla="*/ 121 h 150"/>
                <a:gd name="T12" fmla="*/ 6 w 98"/>
                <a:gd name="T13" fmla="*/ 107 h 150"/>
                <a:gd name="T14" fmla="*/ 6 w 98"/>
                <a:gd name="T15" fmla="*/ 99 h 150"/>
                <a:gd name="T16" fmla="*/ 26 w 98"/>
                <a:gd name="T17" fmla="*/ 78 h 150"/>
                <a:gd name="T18" fmla="*/ 34 w 98"/>
                <a:gd name="T19" fmla="*/ 70 h 150"/>
                <a:gd name="T20" fmla="*/ 41 w 98"/>
                <a:gd name="T21" fmla="*/ 64 h 150"/>
                <a:gd name="T22" fmla="*/ 41 w 98"/>
                <a:gd name="T23" fmla="*/ 56 h 150"/>
                <a:gd name="T24" fmla="*/ 49 w 98"/>
                <a:gd name="T25" fmla="*/ 41 h 150"/>
                <a:gd name="T26" fmla="*/ 49 w 98"/>
                <a:gd name="T27" fmla="*/ 35 h 150"/>
                <a:gd name="T28" fmla="*/ 55 w 98"/>
                <a:gd name="T29" fmla="*/ 21 h 150"/>
                <a:gd name="T30" fmla="*/ 63 w 98"/>
                <a:gd name="T31" fmla="*/ 13 h 150"/>
                <a:gd name="T32" fmla="*/ 69 w 98"/>
                <a:gd name="T33" fmla="*/ 7 h 150"/>
                <a:gd name="T34" fmla="*/ 78 w 98"/>
                <a:gd name="T35" fmla="*/ 0 h 150"/>
                <a:gd name="T36" fmla="*/ 84 w 98"/>
                <a:gd name="T37" fmla="*/ 0 h 150"/>
                <a:gd name="T38" fmla="*/ 98 w 98"/>
                <a:gd name="T39" fmla="*/ 0 h 150"/>
                <a:gd name="T40" fmla="*/ 98 w 98"/>
                <a:gd name="T41" fmla="*/ 7 h 150"/>
                <a:gd name="T42" fmla="*/ 98 w 98"/>
                <a:gd name="T43" fmla="*/ 21 h 150"/>
                <a:gd name="T44" fmla="*/ 98 w 98"/>
                <a:gd name="T45" fmla="*/ 35 h 150"/>
                <a:gd name="T46" fmla="*/ 98 w 98"/>
                <a:gd name="T47" fmla="*/ 50 h 150"/>
                <a:gd name="T48" fmla="*/ 92 w 98"/>
                <a:gd name="T49" fmla="*/ 64 h 150"/>
                <a:gd name="T50" fmla="*/ 84 w 98"/>
                <a:gd name="T51" fmla="*/ 70 h 150"/>
                <a:gd name="T52" fmla="*/ 78 w 98"/>
                <a:gd name="T53" fmla="*/ 84 h 150"/>
                <a:gd name="T54" fmla="*/ 63 w 98"/>
                <a:gd name="T55" fmla="*/ 107 h 150"/>
                <a:gd name="T56" fmla="*/ 49 w 98"/>
                <a:gd name="T57" fmla="*/ 121 h 150"/>
                <a:gd name="T58" fmla="*/ 41 w 98"/>
                <a:gd name="T59" fmla="*/ 144 h 150"/>
                <a:gd name="T60" fmla="*/ 34 w 98"/>
                <a:gd name="T61" fmla="*/ 144 h 150"/>
                <a:gd name="T62" fmla="*/ 20 w 98"/>
                <a:gd name="T63" fmla="*/ 15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
                <a:gd name="T97" fmla="*/ 0 h 150"/>
                <a:gd name="T98" fmla="*/ 98 w 98"/>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 h="150">
                  <a:moveTo>
                    <a:pt x="20" y="150"/>
                  </a:moveTo>
                  <a:lnTo>
                    <a:pt x="12" y="144"/>
                  </a:lnTo>
                  <a:lnTo>
                    <a:pt x="6" y="144"/>
                  </a:lnTo>
                  <a:lnTo>
                    <a:pt x="6" y="136"/>
                  </a:lnTo>
                  <a:lnTo>
                    <a:pt x="0" y="130"/>
                  </a:lnTo>
                  <a:lnTo>
                    <a:pt x="0" y="121"/>
                  </a:lnTo>
                  <a:lnTo>
                    <a:pt x="6" y="107"/>
                  </a:lnTo>
                  <a:lnTo>
                    <a:pt x="6" y="99"/>
                  </a:lnTo>
                  <a:lnTo>
                    <a:pt x="26" y="78"/>
                  </a:lnTo>
                  <a:lnTo>
                    <a:pt x="34" y="70"/>
                  </a:lnTo>
                  <a:lnTo>
                    <a:pt x="41" y="64"/>
                  </a:lnTo>
                  <a:lnTo>
                    <a:pt x="41" y="56"/>
                  </a:lnTo>
                  <a:lnTo>
                    <a:pt x="49" y="41"/>
                  </a:lnTo>
                  <a:lnTo>
                    <a:pt x="49" y="35"/>
                  </a:lnTo>
                  <a:lnTo>
                    <a:pt x="55" y="21"/>
                  </a:lnTo>
                  <a:lnTo>
                    <a:pt x="63" y="13"/>
                  </a:lnTo>
                  <a:lnTo>
                    <a:pt x="69" y="7"/>
                  </a:lnTo>
                  <a:lnTo>
                    <a:pt x="78" y="0"/>
                  </a:lnTo>
                  <a:lnTo>
                    <a:pt x="84" y="0"/>
                  </a:lnTo>
                  <a:lnTo>
                    <a:pt x="98" y="0"/>
                  </a:lnTo>
                  <a:lnTo>
                    <a:pt x="98" y="7"/>
                  </a:lnTo>
                  <a:lnTo>
                    <a:pt x="98" y="21"/>
                  </a:lnTo>
                  <a:lnTo>
                    <a:pt x="98" y="35"/>
                  </a:lnTo>
                  <a:lnTo>
                    <a:pt x="98" y="50"/>
                  </a:lnTo>
                  <a:lnTo>
                    <a:pt x="92" y="64"/>
                  </a:lnTo>
                  <a:lnTo>
                    <a:pt x="84" y="70"/>
                  </a:lnTo>
                  <a:lnTo>
                    <a:pt x="78" y="84"/>
                  </a:lnTo>
                  <a:lnTo>
                    <a:pt x="63" y="107"/>
                  </a:lnTo>
                  <a:lnTo>
                    <a:pt x="49" y="121"/>
                  </a:lnTo>
                  <a:lnTo>
                    <a:pt x="41" y="144"/>
                  </a:lnTo>
                  <a:lnTo>
                    <a:pt x="34" y="144"/>
                  </a:lnTo>
                  <a:lnTo>
                    <a:pt x="20" y="1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0" name="Line 84"/>
            <p:cNvSpPr>
              <a:spLocks noChangeShapeType="1"/>
            </p:cNvSpPr>
            <p:nvPr/>
          </p:nvSpPr>
          <p:spPr bwMode="auto">
            <a:xfrm flipV="1">
              <a:off x="2181" y="3866"/>
              <a:ext cx="27"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1" name="Freeform 85"/>
            <p:cNvSpPr>
              <a:spLocks/>
            </p:cNvSpPr>
            <p:nvPr/>
          </p:nvSpPr>
          <p:spPr bwMode="auto">
            <a:xfrm>
              <a:off x="2173" y="3852"/>
              <a:ext cx="35" cy="35"/>
            </a:xfrm>
            <a:custGeom>
              <a:avLst/>
              <a:gdLst>
                <a:gd name="T0" fmla="*/ 14 w 35"/>
                <a:gd name="T1" fmla="*/ 35 h 35"/>
                <a:gd name="T2" fmla="*/ 6 w 35"/>
                <a:gd name="T3" fmla="*/ 29 h 35"/>
                <a:gd name="T4" fmla="*/ 0 w 35"/>
                <a:gd name="T5" fmla="*/ 20 h 35"/>
                <a:gd name="T6" fmla="*/ 0 w 35"/>
                <a:gd name="T7" fmla="*/ 14 h 35"/>
                <a:gd name="T8" fmla="*/ 6 w 35"/>
                <a:gd name="T9" fmla="*/ 14 h 35"/>
                <a:gd name="T10" fmla="*/ 6 w 35"/>
                <a:gd name="T11" fmla="*/ 6 h 35"/>
                <a:gd name="T12" fmla="*/ 14 w 35"/>
                <a:gd name="T13" fmla="*/ 6 h 35"/>
                <a:gd name="T14" fmla="*/ 14 w 35"/>
                <a:gd name="T15" fmla="*/ 0 h 35"/>
                <a:gd name="T16" fmla="*/ 21 w 35"/>
                <a:gd name="T17" fmla="*/ 0 h 35"/>
                <a:gd name="T18" fmla="*/ 21 w 35"/>
                <a:gd name="T19" fmla="*/ 6 h 35"/>
                <a:gd name="T20" fmla="*/ 29 w 35"/>
                <a:gd name="T21" fmla="*/ 6 h 35"/>
                <a:gd name="T22" fmla="*/ 29 w 35"/>
                <a:gd name="T23" fmla="*/ 14 h 35"/>
                <a:gd name="T24" fmla="*/ 35 w 35"/>
                <a:gd name="T25" fmla="*/ 14 h 35"/>
                <a:gd name="T26" fmla="*/ 35 w 35"/>
                <a:gd name="T27" fmla="*/ 20 h 35"/>
                <a:gd name="T28" fmla="*/ 29 w 35"/>
                <a:gd name="T29" fmla="*/ 29 h 35"/>
                <a:gd name="T30" fmla="*/ 29 w 35"/>
                <a:gd name="T31" fmla="*/ 35 h 35"/>
                <a:gd name="T32" fmla="*/ 21 w 35"/>
                <a:gd name="T33" fmla="*/ 35 h 35"/>
                <a:gd name="T34" fmla="*/ 14 w 35"/>
                <a:gd name="T35" fmla="*/ 3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14" y="35"/>
                  </a:moveTo>
                  <a:lnTo>
                    <a:pt x="6" y="29"/>
                  </a:lnTo>
                  <a:lnTo>
                    <a:pt x="0" y="20"/>
                  </a:lnTo>
                  <a:lnTo>
                    <a:pt x="0" y="14"/>
                  </a:lnTo>
                  <a:lnTo>
                    <a:pt x="6" y="14"/>
                  </a:lnTo>
                  <a:lnTo>
                    <a:pt x="6" y="6"/>
                  </a:lnTo>
                  <a:lnTo>
                    <a:pt x="14" y="6"/>
                  </a:lnTo>
                  <a:lnTo>
                    <a:pt x="14" y="0"/>
                  </a:lnTo>
                  <a:lnTo>
                    <a:pt x="21" y="0"/>
                  </a:lnTo>
                  <a:lnTo>
                    <a:pt x="21" y="6"/>
                  </a:lnTo>
                  <a:lnTo>
                    <a:pt x="29" y="6"/>
                  </a:lnTo>
                  <a:lnTo>
                    <a:pt x="29" y="14"/>
                  </a:lnTo>
                  <a:lnTo>
                    <a:pt x="35" y="14"/>
                  </a:lnTo>
                  <a:lnTo>
                    <a:pt x="35" y="20"/>
                  </a:lnTo>
                  <a:lnTo>
                    <a:pt x="29" y="29"/>
                  </a:lnTo>
                  <a:lnTo>
                    <a:pt x="29" y="35"/>
                  </a:lnTo>
                  <a:lnTo>
                    <a:pt x="21" y="35"/>
                  </a:lnTo>
                  <a:lnTo>
                    <a:pt x="14" y="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2" name="Line 86"/>
            <p:cNvSpPr>
              <a:spLocks noChangeShapeType="1"/>
            </p:cNvSpPr>
            <p:nvPr/>
          </p:nvSpPr>
          <p:spPr bwMode="auto">
            <a:xfrm flipV="1">
              <a:off x="1283" y="1890"/>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3" name="Line 87"/>
            <p:cNvSpPr>
              <a:spLocks noChangeShapeType="1"/>
            </p:cNvSpPr>
            <p:nvPr/>
          </p:nvSpPr>
          <p:spPr bwMode="auto">
            <a:xfrm flipV="1">
              <a:off x="1255" y="1876"/>
              <a:ext cx="112"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4" name="Line 88"/>
            <p:cNvSpPr>
              <a:spLocks noChangeShapeType="1"/>
            </p:cNvSpPr>
            <p:nvPr/>
          </p:nvSpPr>
          <p:spPr bwMode="auto">
            <a:xfrm flipV="1">
              <a:off x="1105" y="2036"/>
              <a:ext cx="49"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5" name="Line 89"/>
            <p:cNvSpPr>
              <a:spLocks noChangeShapeType="1"/>
            </p:cNvSpPr>
            <p:nvPr/>
          </p:nvSpPr>
          <p:spPr bwMode="auto">
            <a:xfrm flipV="1">
              <a:off x="1240" y="1870"/>
              <a:ext cx="191"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6" name="Line 90"/>
            <p:cNvSpPr>
              <a:spLocks noChangeShapeType="1"/>
            </p:cNvSpPr>
            <p:nvPr/>
          </p:nvSpPr>
          <p:spPr bwMode="auto">
            <a:xfrm flipV="1">
              <a:off x="1097" y="1884"/>
              <a:ext cx="356" cy="20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7" name="Line 91"/>
            <p:cNvSpPr>
              <a:spLocks noChangeShapeType="1"/>
            </p:cNvSpPr>
            <p:nvPr/>
          </p:nvSpPr>
          <p:spPr bwMode="auto">
            <a:xfrm flipV="1">
              <a:off x="1476" y="1861"/>
              <a:ext cx="12" cy="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8" name="Line 92"/>
            <p:cNvSpPr>
              <a:spLocks noChangeShapeType="1"/>
            </p:cNvSpPr>
            <p:nvPr/>
          </p:nvSpPr>
          <p:spPr bwMode="auto">
            <a:xfrm flipV="1">
              <a:off x="1039" y="1876"/>
              <a:ext cx="478"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29" name="Line 93"/>
            <p:cNvSpPr>
              <a:spLocks noChangeShapeType="1"/>
            </p:cNvSpPr>
            <p:nvPr/>
          </p:nvSpPr>
          <p:spPr bwMode="auto">
            <a:xfrm flipV="1">
              <a:off x="1048" y="1890"/>
              <a:ext cx="483"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0" name="Line 94"/>
            <p:cNvSpPr>
              <a:spLocks noChangeShapeType="1"/>
            </p:cNvSpPr>
            <p:nvPr/>
          </p:nvSpPr>
          <p:spPr bwMode="auto">
            <a:xfrm flipV="1">
              <a:off x="1054" y="1913"/>
              <a:ext cx="492"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1" name="Line 95"/>
            <p:cNvSpPr>
              <a:spLocks noChangeShapeType="1"/>
            </p:cNvSpPr>
            <p:nvPr/>
          </p:nvSpPr>
          <p:spPr bwMode="auto">
            <a:xfrm flipV="1">
              <a:off x="1062" y="1933"/>
              <a:ext cx="490" cy="29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2" name="Line 96"/>
            <p:cNvSpPr>
              <a:spLocks noChangeShapeType="1"/>
            </p:cNvSpPr>
            <p:nvPr/>
          </p:nvSpPr>
          <p:spPr bwMode="auto">
            <a:xfrm flipV="1">
              <a:off x="1076" y="1956"/>
              <a:ext cx="484"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3" name="Line 97"/>
            <p:cNvSpPr>
              <a:spLocks noChangeShapeType="1"/>
            </p:cNvSpPr>
            <p:nvPr/>
          </p:nvSpPr>
          <p:spPr bwMode="auto">
            <a:xfrm flipV="1">
              <a:off x="1082" y="1984"/>
              <a:ext cx="492" cy="28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4" name="Line 98"/>
            <p:cNvSpPr>
              <a:spLocks noChangeShapeType="1"/>
            </p:cNvSpPr>
            <p:nvPr/>
          </p:nvSpPr>
          <p:spPr bwMode="auto">
            <a:xfrm flipV="1">
              <a:off x="1097" y="1999"/>
              <a:ext cx="492" cy="2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5" name="Line 99"/>
            <p:cNvSpPr>
              <a:spLocks noChangeShapeType="1"/>
            </p:cNvSpPr>
            <p:nvPr/>
          </p:nvSpPr>
          <p:spPr bwMode="auto">
            <a:xfrm flipV="1">
              <a:off x="1119" y="2239"/>
              <a:ext cx="113"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6" name="Line 100"/>
            <p:cNvSpPr>
              <a:spLocks noChangeShapeType="1"/>
            </p:cNvSpPr>
            <p:nvPr/>
          </p:nvSpPr>
          <p:spPr bwMode="auto">
            <a:xfrm flipV="1">
              <a:off x="1255" y="2021"/>
              <a:ext cx="348" cy="20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7" name="Line 101"/>
            <p:cNvSpPr>
              <a:spLocks noChangeShapeType="1"/>
            </p:cNvSpPr>
            <p:nvPr/>
          </p:nvSpPr>
          <p:spPr bwMode="auto">
            <a:xfrm flipV="1">
              <a:off x="1162" y="2296"/>
              <a:ext cx="13"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8" name="Line 102"/>
            <p:cNvSpPr>
              <a:spLocks noChangeShapeType="1"/>
            </p:cNvSpPr>
            <p:nvPr/>
          </p:nvSpPr>
          <p:spPr bwMode="auto">
            <a:xfrm flipV="1">
              <a:off x="1318" y="2187"/>
              <a:ext cx="41"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39" name="Line 103"/>
            <p:cNvSpPr>
              <a:spLocks noChangeShapeType="1"/>
            </p:cNvSpPr>
            <p:nvPr/>
          </p:nvSpPr>
          <p:spPr bwMode="auto">
            <a:xfrm flipV="1">
              <a:off x="1390" y="2042"/>
              <a:ext cx="219" cy="1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0" name="Line 104"/>
            <p:cNvSpPr>
              <a:spLocks noChangeShapeType="1"/>
            </p:cNvSpPr>
            <p:nvPr/>
          </p:nvSpPr>
          <p:spPr bwMode="auto">
            <a:xfrm flipV="1">
              <a:off x="1410" y="2073"/>
              <a:ext cx="199"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1" name="Line 105"/>
            <p:cNvSpPr>
              <a:spLocks noChangeShapeType="1"/>
            </p:cNvSpPr>
            <p:nvPr/>
          </p:nvSpPr>
          <p:spPr bwMode="auto">
            <a:xfrm flipV="1">
              <a:off x="1439" y="2101"/>
              <a:ext cx="170"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2" name="Line 106"/>
            <p:cNvSpPr>
              <a:spLocks noChangeShapeType="1"/>
            </p:cNvSpPr>
            <p:nvPr/>
          </p:nvSpPr>
          <p:spPr bwMode="auto">
            <a:xfrm flipV="1">
              <a:off x="1560" y="2130"/>
              <a:ext cx="43" cy="2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3" name="Freeform 107"/>
            <p:cNvSpPr>
              <a:spLocks/>
            </p:cNvSpPr>
            <p:nvPr/>
          </p:nvSpPr>
          <p:spPr bwMode="auto">
            <a:xfrm>
              <a:off x="1039" y="1863"/>
              <a:ext cx="570" cy="447"/>
            </a:xfrm>
            <a:custGeom>
              <a:avLst/>
              <a:gdLst>
                <a:gd name="T0" fmla="*/ 93 w 570"/>
                <a:gd name="T1" fmla="*/ 447 h 447"/>
                <a:gd name="T2" fmla="*/ 64 w 570"/>
                <a:gd name="T3" fmla="*/ 433 h 447"/>
                <a:gd name="T4" fmla="*/ 43 w 570"/>
                <a:gd name="T5" fmla="*/ 396 h 447"/>
                <a:gd name="T6" fmla="*/ 29 w 570"/>
                <a:gd name="T7" fmla="*/ 367 h 447"/>
                <a:gd name="T8" fmla="*/ 15 w 570"/>
                <a:gd name="T9" fmla="*/ 339 h 447"/>
                <a:gd name="T10" fmla="*/ 7 w 570"/>
                <a:gd name="T11" fmla="*/ 310 h 447"/>
                <a:gd name="T12" fmla="*/ 0 w 570"/>
                <a:gd name="T13" fmla="*/ 296 h 447"/>
                <a:gd name="T14" fmla="*/ 7 w 570"/>
                <a:gd name="T15" fmla="*/ 273 h 447"/>
                <a:gd name="T16" fmla="*/ 35 w 570"/>
                <a:gd name="T17" fmla="*/ 253 h 447"/>
                <a:gd name="T18" fmla="*/ 58 w 570"/>
                <a:gd name="T19" fmla="*/ 230 h 447"/>
                <a:gd name="T20" fmla="*/ 64 w 570"/>
                <a:gd name="T21" fmla="*/ 193 h 447"/>
                <a:gd name="T22" fmla="*/ 86 w 570"/>
                <a:gd name="T23" fmla="*/ 179 h 447"/>
                <a:gd name="T24" fmla="*/ 115 w 570"/>
                <a:gd name="T25" fmla="*/ 164 h 447"/>
                <a:gd name="T26" fmla="*/ 171 w 570"/>
                <a:gd name="T27" fmla="*/ 144 h 447"/>
                <a:gd name="T28" fmla="*/ 193 w 570"/>
                <a:gd name="T29" fmla="*/ 130 h 447"/>
                <a:gd name="T30" fmla="*/ 199 w 570"/>
                <a:gd name="T31" fmla="*/ 115 h 447"/>
                <a:gd name="T32" fmla="*/ 207 w 570"/>
                <a:gd name="T33" fmla="*/ 93 h 447"/>
                <a:gd name="T34" fmla="*/ 214 w 570"/>
                <a:gd name="T35" fmla="*/ 70 h 447"/>
                <a:gd name="T36" fmla="*/ 236 w 570"/>
                <a:gd name="T37" fmla="*/ 50 h 447"/>
                <a:gd name="T38" fmla="*/ 257 w 570"/>
                <a:gd name="T39" fmla="*/ 27 h 447"/>
                <a:gd name="T40" fmla="*/ 285 w 570"/>
                <a:gd name="T41" fmla="*/ 21 h 447"/>
                <a:gd name="T42" fmla="*/ 320 w 570"/>
                <a:gd name="T43" fmla="*/ 13 h 447"/>
                <a:gd name="T44" fmla="*/ 343 w 570"/>
                <a:gd name="T45" fmla="*/ 13 h 447"/>
                <a:gd name="T46" fmla="*/ 371 w 570"/>
                <a:gd name="T47" fmla="*/ 0 h 447"/>
                <a:gd name="T48" fmla="*/ 392 w 570"/>
                <a:gd name="T49" fmla="*/ 7 h 447"/>
                <a:gd name="T50" fmla="*/ 414 w 570"/>
                <a:gd name="T51" fmla="*/ 21 h 447"/>
                <a:gd name="T52" fmla="*/ 429 w 570"/>
                <a:gd name="T53" fmla="*/ 13 h 447"/>
                <a:gd name="T54" fmla="*/ 443 w 570"/>
                <a:gd name="T55" fmla="*/ 0 h 447"/>
                <a:gd name="T56" fmla="*/ 472 w 570"/>
                <a:gd name="T57" fmla="*/ 7 h 447"/>
                <a:gd name="T58" fmla="*/ 484 w 570"/>
                <a:gd name="T59" fmla="*/ 21 h 447"/>
                <a:gd name="T60" fmla="*/ 507 w 570"/>
                <a:gd name="T61" fmla="*/ 56 h 447"/>
                <a:gd name="T62" fmla="*/ 527 w 570"/>
                <a:gd name="T63" fmla="*/ 107 h 447"/>
                <a:gd name="T64" fmla="*/ 550 w 570"/>
                <a:gd name="T65" fmla="*/ 136 h 447"/>
                <a:gd name="T66" fmla="*/ 564 w 570"/>
                <a:gd name="T67" fmla="*/ 158 h 447"/>
                <a:gd name="T68" fmla="*/ 570 w 570"/>
                <a:gd name="T69" fmla="*/ 193 h 447"/>
                <a:gd name="T70" fmla="*/ 564 w 570"/>
                <a:gd name="T71" fmla="*/ 253 h 447"/>
                <a:gd name="T72" fmla="*/ 556 w 570"/>
                <a:gd name="T73" fmla="*/ 287 h 447"/>
                <a:gd name="T74" fmla="*/ 535 w 570"/>
                <a:gd name="T75" fmla="*/ 296 h 447"/>
                <a:gd name="T76" fmla="*/ 513 w 570"/>
                <a:gd name="T77" fmla="*/ 296 h 447"/>
                <a:gd name="T78" fmla="*/ 484 w 570"/>
                <a:gd name="T79" fmla="*/ 302 h 447"/>
                <a:gd name="T80" fmla="*/ 458 w 570"/>
                <a:gd name="T81" fmla="*/ 316 h 447"/>
                <a:gd name="T82" fmla="*/ 421 w 570"/>
                <a:gd name="T83" fmla="*/ 333 h 447"/>
                <a:gd name="T84" fmla="*/ 378 w 570"/>
                <a:gd name="T85" fmla="*/ 333 h 447"/>
                <a:gd name="T86" fmla="*/ 357 w 570"/>
                <a:gd name="T87" fmla="*/ 316 h 447"/>
                <a:gd name="T88" fmla="*/ 335 w 570"/>
                <a:gd name="T89" fmla="*/ 310 h 447"/>
                <a:gd name="T90" fmla="*/ 320 w 570"/>
                <a:gd name="T91" fmla="*/ 324 h 447"/>
                <a:gd name="T92" fmla="*/ 308 w 570"/>
                <a:gd name="T93" fmla="*/ 353 h 447"/>
                <a:gd name="T94" fmla="*/ 285 w 570"/>
                <a:gd name="T95" fmla="*/ 353 h 447"/>
                <a:gd name="T96" fmla="*/ 271 w 570"/>
                <a:gd name="T97" fmla="*/ 347 h 447"/>
                <a:gd name="T98" fmla="*/ 257 w 570"/>
                <a:gd name="T99" fmla="*/ 339 h 447"/>
                <a:gd name="T100" fmla="*/ 236 w 570"/>
                <a:gd name="T101" fmla="*/ 353 h 447"/>
                <a:gd name="T102" fmla="*/ 214 w 570"/>
                <a:gd name="T103" fmla="*/ 361 h 447"/>
                <a:gd name="T104" fmla="*/ 199 w 570"/>
                <a:gd name="T105" fmla="*/ 361 h 447"/>
                <a:gd name="T106" fmla="*/ 185 w 570"/>
                <a:gd name="T107" fmla="*/ 382 h 447"/>
                <a:gd name="T108" fmla="*/ 150 w 570"/>
                <a:gd name="T109" fmla="*/ 419 h 447"/>
                <a:gd name="T110" fmla="*/ 115 w 570"/>
                <a:gd name="T111" fmla="*/ 447 h 4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0"/>
                <a:gd name="T169" fmla="*/ 0 h 447"/>
                <a:gd name="T170" fmla="*/ 570 w 570"/>
                <a:gd name="T171" fmla="*/ 447 h 4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0" h="447">
                  <a:moveTo>
                    <a:pt x="115" y="447"/>
                  </a:moveTo>
                  <a:lnTo>
                    <a:pt x="93" y="447"/>
                  </a:lnTo>
                  <a:lnTo>
                    <a:pt x="78" y="439"/>
                  </a:lnTo>
                  <a:lnTo>
                    <a:pt x="64" y="433"/>
                  </a:lnTo>
                  <a:lnTo>
                    <a:pt x="50" y="410"/>
                  </a:lnTo>
                  <a:lnTo>
                    <a:pt x="43" y="396"/>
                  </a:lnTo>
                  <a:lnTo>
                    <a:pt x="35" y="382"/>
                  </a:lnTo>
                  <a:lnTo>
                    <a:pt x="29" y="367"/>
                  </a:lnTo>
                  <a:lnTo>
                    <a:pt x="15" y="353"/>
                  </a:lnTo>
                  <a:lnTo>
                    <a:pt x="15" y="339"/>
                  </a:lnTo>
                  <a:lnTo>
                    <a:pt x="15" y="333"/>
                  </a:lnTo>
                  <a:lnTo>
                    <a:pt x="7" y="310"/>
                  </a:lnTo>
                  <a:lnTo>
                    <a:pt x="0" y="302"/>
                  </a:lnTo>
                  <a:lnTo>
                    <a:pt x="0" y="296"/>
                  </a:lnTo>
                  <a:lnTo>
                    <a:pt x="0" y="287"/>
                  </a:lnTo>
                  <a:lnTo>
                    <a:pt x="7" y="273"/>
                  </a:lnTo>
                  <a:lnTo>
                    <a:pt x="15" y="267"/>
                  </a:lnTo>
                  <a:lnTo>
                    <a:pt x="35" y="253"/>
                  </a:lnTo>
                  <a:lnTo>
                    <a:pt x="50" y="244"/>
                  </a:lnTo>
                  <a:lnTo>
                    <a:pt x="58" y="230"/>
                  </a:lnTo>
                  <a:lnTo>
                    <a:pt x="64" y="216"/>
                  </a:lnTo>
                  <a:lnTo>
                    <a:pt x="64" y="193"/>
                  </a:lnTo>
                  <a:lnTo>
                    <a:pt x="72" y="187"/>
                  </a:lnTo>
                  <a:lnTo>
                    <a:pt x="86" y="179"/>
                  </a:lnTo>
                  <a:lnTo>
                    <a:pt x="101" y="173"/>
                  </a:lnTo>
                  <a:lnTo>
                    <a:pt x="115" y="164"/>
                  </a:lnTo>
                  <a:lnTo>
                    <a:pt x="144" y="158"/>
                  </a:lnTo>
                  <a:lnTo>
                    <a:pt x="171" y="144"/>
                  </a:lnTo>
                  <a:lnTo>
                    <a:pt x="179" y="136"/>
                  </a:lnTo>
                  <a:lnTo>
                    <a:pt x="193" y="130"/>
                  </a:lnTo>
                  <a:lnTo>
                    <a:pt x="193" y="121"/>
                  </a:lnTo>
                  <a:lnTo>
                    <a:pt x="199" y="115"/>
                  </a:lnTo>
                  <a:lnTo>
                    <a:pt x="207" y="107"/>
                  </a:lnTo>
                  <a:lnTo>
                    <a:pt x="207" y="93"/>
                  </a:lnTo>
                  <a:lnTo>
                    <a:pt x="214" y="87"/>
                  </a:lnTo>
                  <a:lnTo>
                    <a:pt x="214" y="70"/>
                  </a:lnTo>
                  <a:lnTo>
                    <a:pt x="222" y="64"/>
                  </a:lnTo>
                  <a:lnTo>
                    <a:pt x="236" y="50"/>
                  </a:lnTo>
                  <a:lnTo>
                    <a:pt x="242" y="35"/>
                  </a:lnTo>
                  <a:lnTo>
                    <a:pt x="257" y="27"/>
                  </a:lnTo>
                  <a:lnTo>
                    <a:pt x="271" y="21"/>
                  </a:lnTo>
                  <a:lnTo>
                    <a:pt x="285" y="21"/>
                  </a:lnTo>
                  <a:lnTo>
                    <a:pt x="300" y="13"/>
                  </a:lnTo>
                  <a:lnTo>
                    <a:pt x="320" y="13"/>
                  </a:lnTo>
                  <a:lnTo>
                    <a:pt x="335" y="13"/>
                  </a:lnTo>
                  <a:lnTo>
                    <a:pt x="343" y="13"/>
                  </a:lnTo>
                  <a:lnTo>
                    <a:pt x="357" y="0"/>
                  </a:lnTo>
                  <a:lnTo>
                    <a:pt x="371" y="0"/>
                  </a:lnTo>
                  <a:lnTo>
                    <a:pt x="386" y="0"/>
                  </a:lnTo>
                  <a:lnTo>
                    <a:pt x="392" y="7"/>
                  </a:lnTo>
                  <a:lnTo>
                    <a:pt x="406" y="13"/>
                  </a:lnTo>
                  <a:lnTo>
                    <a:pt x="414" y="21"/>
                  </a:lnTo>
                  <a:lnTo>
                    <a:pt x="421" y="21"/>
                  </a:lnTo>
                  <a:lnTo>
                    <a:pt x="429" y="13"/>
                  </a:lnTo>
                  <a:lnTo>
                    <a:pt x="435" y="7"/>
                  </a:lnTo>
                  <a:lnTo>
                    <a:pt x="443" y="0"/>
                  </a:lnTo>
                  <a:lnTo>
                    <a:pt x="458" y="0"/>
                  </a:lnTo>
                  <a:lnTo>
                    <a:pt x="472" y="7"/>
                  </a:lnTo>
                  <a:lnTo>
                    <a:pt x="478" y="13"/>
                  </a:lnTo>
                  <a:lnTo>
                    <a:pt x="484" y="21"/>
                  </a:lnTo>
                  <a:lnTo>
                    <a:pt x="499" y="41"/>
                  </a:lnTo>
                  <a:lnTo>
                    <a:pt x="507" y="56"/>
                  </a:lnTo>
                  <a:lnTo>
                    <a:pt x="521" y="87"/>
                  </a:lnTo>
                  <a:lnTo>
                    <a:pt x="527" y="107"/>
                  </a:lnTo>
                  <a:lnTo>
                    <a:pt x="535" y="130"/>
                  </a:lnTo>
                  <a:lnTo>
                    <a:pt x="550" y="136"/>
                  </a:lnTo>
                  <a:lnTo>
                    <a:pt x="556" y="144"/>
                  </a:lnTo>
                  <a:lnTo>
                    <a:pt x="564" y="158"/>
                  </a:lnTo>
                  <a:lnTo>
                    <a:pt x="564" y="173"/>
                  </a:lnTo>
                  <a:lnTo>
                    <a:pt x="570" y="193"/>
                  </a:lnTo>
                  <a:lnTo>
                    <a:pt x="570" y="216"/>
                  </a:lnTo>
                  <a:lnTo>
                    <a:pt x="564" y="253"/>
                  </a:lnTo>
                  <a:lnTo>
                    <a:pt x="564" y="273"/>
                  </a:lnTo>
                  <a:lnTo>
                    <a:pt x="556" y="287"/>
                  </a:lnTo>
                  <a:lnTo>
                    <a:pt x="556" y="296"/>
                  </a:lnTo>
                  <a:lnTo>
                    <a:pt x="535" y="296"/>
                  </a:lnTo>
                  <a:lnTo>
                    <a:pt x="527" y="296"/>
                  </a:lnTo>
                  <a:lnTo>
                    <a:pt x="513" y="296"/>
                  </a:lnTo>
                  <a:lnTo>
                    <a:pt x="492" y="296"/>
                  </a:lnTo>
                  <a:lnTo>
                    <a:pt x="484" y="302"/>
                  </a:lnTo>
                  <a:lnTo>
                    <a:pt x="472" y="310"/>
                  </a:lnTo>
                  <a:lnTo>
                    <a:pt x="458" y="316"/>
                  </a:lnTo>
                  <a:lnTo>
                    <a:pt x="435" y="324"/>
                  </a:lnTo>
                  <a:lnTo>
                    <a:pt x="421" y="333"/>
                  </a:lnTo>
                  <a:lnTo>
                    <a:pt x="400" y="339"/>
                  </a:lnTo>
                  <a:lnTo>
                    <a:pt x="378" y="333"/>
                  </a:lnTo>
                  <a:lnTo>
                    <a:pt x="371" y="324"/>
                  </a:lnTo>
                  <a:lnTo>
                    <a:pt x="357" y="316"/>
                  </a:lnTo>
                  <a:lnTo>
                    <a:pt x="349" y="310"/>
                  </a:lnTo>
                  <a:lnTo>
                    <a:pt x="335" y="310"/>
                  </a:lnTo>
                  <a:lnTo>
                    <a:pt x="328" y="310"/>
                  </a:lnTo>
                  <a:lnTo>
                    <a:pt x="320" y="324"/>
                  </a:lnTo>
                  <a:lnTo>
                    <a:pt x="314" y="339"/>
                  </a:lnTo>
                  <a:lnTo>
                    <a:pt x="308" y="353"/>
                  </a:lnTo>
                  <a:lnTo>
                    <a:pt x="300" y="361"/>
                  </a:lnTo>
                  <a:lnTo>
                    <a:pt x="285" y="353"/>
                  </a:lnTo>
                  <a:lnTo>
                    <a:pt x="279" y="347"/>
                  </a:lnTo>
                  <a:lnTo>
                    <a:pt x="271" y="347"/>
                  </a:lnTo>
                  <a:lnTo>
                    <a:pt x="265" y="339"/>
                  </a:lnTo>
                  <a:lnTo>
                    <a:pt x="257" y="339"/>
                  </a:lnTo>
                  <a:lnTo>
                    <a:pt x="242" y="347"/>
                  </a:lnTo>
                  <a:lnTo>
                    <a:pt x="236" y="353"/>
                  </a:lnTo>
                  <a:lnTo>
                    <a:pt x="222" y="361"/>
                  </a:lnTo>
                  <a:lnTo>
                    <a:pt x="214" y="361"/>
                  </a:lnTo>
                  <a:lnTo>
                    <a:pt x="207" y="361"/>
                  </a:lnTo>
                  <a:lnTo>
                    <a:pt x="199" y="361"/>
                  </a:lnTo>
                  <a:lnTo>
                    <a:pt x="193" y="367"/>
                  </a:lnTo>
                  <a:lnTo>
                    <a:pt x="185" y="382"/>
                  </a:lnTo>
                  <a:lnTo>
                    <a:pt x="171" y="396"/>
                  </a:lnTo>
                  <a:lnTo>
                    <a:pt x="150" y="419"/>
                  </a:lnTo>
                  <a:lnTo>
                    <a:pt x="136" y="439"/>
                  </a:lnTo>
                  <a:lnTo>
                    <a:pt x="115" y="4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4" name="Line 108"/>
            <p:cNvSpPr>
              <a:spLocks noChangeShapeType="1"/>
            </p:cNvSpPr>
            <p:nvPr/>
          </p:nvSpPr>
          <p:spPr bwMode="auto">
            <a:xfrm flipV="1">
              <a:off x="875" y="1312"/>
              <a:ext cx="29"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5" name="Line 109"/>
            <p:cNvSpPr>
              <a:spLocks noChangeShapeType="1"/>
            </p:cNvSpPr>
            <p:nvPr/>
          </p:nvSpPr>
          <p:spPr bwMode="auto">
            <a:xfrm>
              <a:off x="1082" y="121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6" name="Line 110"/>
            <p:cNvSpPr>
              <a:spLocks noChangeShapeType="1"/>
            </p:cNvSpPr>
            <p:nvPr/>
          </p:nvSpPr>
          <p:spPr bwMode="auto">
            <a:xfrm flipV="1">
              <a:off x="869" y="1312"/>
              <a:ext cx="78"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7" name="Line 111"/>
            <p:cNvSpPr>
              <a:spLocks noChangeShapeType="1"/>
            </p:cNvSpPr>
            <p:nvPr/>
          </p:nvSpPr>
          <p:spPr bwMode="auto">
            <a:xfrm>
              <a:off x="1076" y="124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8" name="Line 112"/>
            <p:cNvSpPr>
              <a:spLocks noChangeShapeType="1"/>
            </p:cNvSpPr>
            <p:nvPr/>
          </p:nvSpPr>
          <p:spPr bwMode="auto">
            <a:xfrm flipV="1">
              <a:off x="875" y="1318"/>
              <a:ext cx="115"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49" name="Line 113"/>
            <p:cNvSpPr>
              <a:spLocks noChangeShapeType="1"/>
            </p:cNvSpPr>
            <p:nvPr/>
          </p:nvSpPr>
          <p:spPr bwMode="auto">
            <a:xfrm flipV="1">
              <a:off x="884" y="1349"/>
              <a:ext cx="106" cy="6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0" name="Line 114"/>
            <p:cNvSpPr>
              <a:spLocks noChangeShapeType="1"/>
            </p:cNvSpPr>
            <p:nvPr/>
          </p:nvSpPr>
          <p:spPr bwMode="auto">
            <a:xfrm flipV="1">
              <a:off x="890" y="1378"/>
              <a:ext cx="92"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1" name="Line 115"/>
            <p:cNvSpPr>
              <a:spLocks noChangeShapeType="1"/>
            </p:cNvSpPr>
            <p:nvPr/>
          </p:nvSpPr>
          <p:spPr bwMode="auto">
            <a:xfrm flipV="1">
              <a:off x="898" y="1435"/>
              <a:ext cx="27"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2" name="Line 116"/>
            <p:cNvSpPr>
              <a:spLocks noChangeShapeType="1"/>
            </p:cNvSpPr>
            <p:nvPr/>
          </p:nvSpPr>
          <p:spPr bwMode="auto">
            <a:xfrm flipV="1">
              <a:off x="955" y="1406"/>
              <a:ext cx="27" cy="2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3" name="Line 117"/>
            <p:cNvSpPr>
              <a:spLocks noChangeShapeType="1"/>
            </p:cNvSpPr>
            <p:nvPr/>
          </p:nvSpPr>
          <p:spPr bwMode="auto">
            <a:xfrm flipV="1">
              <a:off x="955" y="1427"/>
              <a:ext cx="41"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4" name="Line 118"/>
            <p:cNvSpPr>
              <a:spLocks noChangeShapeType="1"/>
            </p:cNvSpPr>
            <p:nvPr/>
          </p:nvSpPr>
          <p:spPr bwMode="auto">
            <a:xfrm flipV="1">
              <a:off x="955" y="1435"/>
              <a:ext cx="70"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5" name="Line 119"/>
            <p:cNvSpPr>
              <a:spLocks noChangeShapeType="1"/>
            </p:cNvSpPr>
            <p:nvPr/>
          </p:nvSpPr>
          <p:spPr bwMode="auto">
            <a:xfrm flipV="1">
              <a:off x="955" y="1449"/>
              <a:ext cx="99"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6" name="Line 120"/>
            <p:cNvSpPr>
              <a:spLocks noChangeShapeType="1"/>
            </p:cNvSpPr>
            <p:nvPr/>
          </p:nvSpPr>
          <p:spPr bwMode="auto">
            <a:xfrm flipV="1">
              <a:off x="970" y="1464"/>
              <a:ext cx="98"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7" name="Line 121"/>
            <p:cNvSpPr>
              <a:spLocks noChangeShapeType="1"/>
            </p:cNvSpPr>
            <p:nvPr/>
          </p:nvSpPr>
          <p:spPr bwMode="auto">
            <a:xfrm flipV="1">
              <a:off x="998" y="1492"/>
              <a:ext cx="76"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8" name="Line 122"/>
            <p:cNvSpPr>
              <a:spLocks noChangeShapeType="1"/>
            </p:cNvSpPr>
            <p:nvPr/>
          </p:nvSpPr>
          <p:spPr bwMode="auto">
            <a:xfrm flipV="1">
              <a:off x="1048" y="1521"/>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59" name="Freeform 123"/>
            <p:cNvSpPr>
              <a:spLocks/>
            </p:cNvSpPr>
            <p:nvPr/>
          </p:nvSpPr>
          <p:spPr bwMode="auto">
            <a:xfrm>
              <a:off x="869" y="1312"/>
              <a:ext cx="205" cy="223"/>
            </a:xfrm>
            <a:custGeom>
              <a:avLst/>
              <a:gdLst>
                <a:gd name="T0" fmla="*/ 121 w 205"/>
                <a:gd name="T1" fmla="*/ 223 h 223"/>
                <a:gd name="T2" fmla="*/ 107 w 205"/>
                <a:gd name="T3" fmla="*/ 223 h 223"/>
                <a:gd name="T4" fmla="*/ 99 w 205"/>
                <a:gd name="T5" fmla="*/ 217 h 223"/>
                <a:gd name="T6" fmla="*/ 84 w 205"/>
                <a:gd name="T7" fmla="*/ 203 h 223"/>
                <a:gd name="T8" fmla="*/ 84 w 205"/>
                <a:gd name="T9" fmla="*/ 180 h 223"/>
                <a:gd name="T10" fmla="*/ 84 w 205"/>
                <a:gd name="T11" fmla="*/ 166 h 223"/>
                <a:gd name="T12" fmla="*/ 84 w 205"/>
                <a:gd name="T13" fmla="*/ 146 h 223"/>
                <a:gd name="T14" fmla="*/ 84 w 205"/>
                <a:gd name="T15" fmla="*/ 129 h 223"/>
                <a:gd name="T16" fmla="*/ 84 w 205"/>
                <a:gd name="T17" fmla="*/ 115 h 223"/>
                <a:gd name="T18" fmla="*/ 78 w 205"/>
                <a:gd name="T19" fmla="*/ 109 h 223"/>
                <a:gd name="T20" fmla="*/ 78 w 205"/>
                <a:gd name="T21" fmla="*/ 115 h 223"/>
                <a:gd name="T22" fmla="*/ 70 w 205"/>
                <a:gd name="T23" fmla="*/ 115 h 223"/>
                <a:gd name="T24" fmla="*/ 64 w 205"/>
                <a:gd name="T25" fmla="*/ 123 h 223"/>
                <a:gd name="T26" fmla="*/ 56 w 205"/>
                <a:gd name="T27" fmla="*/ 129 h 223"/>
                <a:gd name="T28" fmla="*/ 49 w 205"/>
                <a:gd name="T29" fmla="*/ 146 h 223"/>
                <a:gd name="T30" fmla="*/ 41 w 205"/>
                <a:gd name="T31" fmla="*/ 152 h 223"/>
                <a:gd name="T32" fmla="*/ 35 w 205"/>
                <a:gd name="T33" fmla="*/ 152 h 223"/>
                <a:gd name="T34" fmla="*/ 27 w 205"/>
                <a:gd name="T35" fmla="*/ 146 h 223"/>
                <a:gd name="T36" fmla="*/ 27 w 205"/>
                <a:gd name="T37" fmla="*/ 137 h 223"/>
                <a:gd name="T38" fmla="*/ 21 w 205"/>
                <a:gd name="T39" fmla="*/ 129 h 223"/>
                <a:gd name="T40" fmla="*/ 13 w 205"/>
                <a:gd name="T41" fmla="*/ 109 h 223"/>
                <a:gd name="T42" fmla="*/ 6 w 205"/>
                <a:gd name="T43" fmla="*/ 86 h 223"/>
                <a:gd name="T44" fmla="*/ 6 w 205"/>
                <a:gd name="T45" fmla="*/ 66 h 223"/>
                <a:gd name="T46" fmla="*/ 0 w 205"/>
                <a:gd name="T47" fmla="*/ 43 h 223"/>
                <a:gd name="T48" fmla="*/ 6 w 205"/>
                <a:gd name="T49" fmla="*/ 23 h 223"/>
                <a:gd name="T50" fmla="*/ 13 w 205"/>
                <a:gd name="T51" fmla="*/ 0 h 223"/>
                <a:gd name="T52" fmla="*/ 142 w 205"/>
                <a:gd name="T53" fmla="*/ 6 h 223"/>
                <a:gd name="T54" fmla="*/ 127 w 205"/>
                <a:gd name="T55" fmla="*/ 14 h 223"/>
                <a:gd name="T56" fmla="*/ 121 w 205"/>
                <a:gd name="T57" fmla="*/ 29 h 223"/>
                <a:gd name="T58" fmla="*/ 113 w 205"/>
                <a:gd name="T59" fmla="*/ 43 h 223"/>
                <a:gd name="T60" fmla="*/ 113 w 205"/>
                <a:gd name="T61" fmla="*/ 57 h 223"/>
                <a:gd name="T62" fmla="*/ 113 w 205"/>
                <a:gd name="T63" fmla="*/ 80 h 223"/>
                <a:gd name="T64" fmla="*/ 113 w 205"/>
                <a:gd name="T65" fmla="*/ 86 h 223"/>
                <a:gd name="T66" fmla="*/ 113 w 205"/>
                <a:gd name="T67" fmla="*/ 100 h 223"/>
                <a:gd name="T68" fmla="*/ 121 w 205"/>
                <a:gd name="T69" fmla="*/ 109 h 223"/>
                <a:gd name="T70" fmla="*/ 136 w 205"/>
                <a:gd name="T71" fmla="*/ 123 h 223"/>
                <a:gd name="T72" fmla="*/ 150 w 205"/>
                <a:gd name="T73" fmla="*/ 123 h 223"/>
                <a:gd name="T74" fmla="*/ 162 w 205"/>
                <a:gd name="T75" fmla="*/ 129 h 223"/>
                <a:gd name="T76" fmla="*/ 177 w 205"/>
                <a:gd name="T77" fmla="*/ 129 h 223"/>
                <a:gd name="T78" fmla="*/ 191 w 205"/>
                <a:gd name="T79" fmla="*/ 137 h 223"/>
                <a:gd name="T80" fmla="*/ 199 w 205"/>
                <a:gd name="T81" fmla="*/ 146 h 223"/>
                <a:gd name="T82" fmla="*/ 205 w 205"/>
                <a:gd name="T83" fmla="*/ 166 h 223"/>
                <a:gd name="T84" fmla="*/ 205 w 205"/>
                <a:gd name="T85" fmla="*/ 174 h 223"/>
                <a:gd name="T86" fmla="*/ 205 w 205"/>
                <a:gd name="T87" fmla="*/ 189 h 223"/>
                <a:gd name="T88" fmla="*/ 205 w 205"/>
                <a:gd name="T89" fmla="*/ 203 h 223"/>
                <a:gd name="T90" fmla="*/ 191 w 205"/>
                <a:gd name="T91" fmla="*/ 217 h 223"/>
                <a:gd name="T92" fmla="*/ 191 w 205"/>
                <a:gd name="T93" fmla="*/ 223 h 223"/>
                <a:gd name="T94" fmla="*/ 170 w 205"/>
                <a:gd name="T95" fmla="*/ 223 h 223"/>
                <a:gd name="T96" fmla="*/ 162 w 205"/>
                <a:gd name="T97" fmla="*/ 223 h 223"/>
                <a:gd name="T98" fmla="*/ 156 w 205"/>
                <a:gd name="T99" fmla="*/ 223 h 223"/>
                <a:gd name="T100" fmla="*/ 136 w 205"/>
                <a:gd name="T101" fmla="*/ 223 h 223"/>
                <a:gd name="T102" fmla="*/ 121 w 205"/>
                <a:gd name="T103" fmla="*/ 223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5"/>
                <a:gd name="T157" fmla="*/ 0 h 223"/>
                <a:gd name="T158" fmla="*/ 205 w 205"/>
                <a:gd name="T159" fmla="*/ 223 h 2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5" h="223">
                  <a:moveTo>
                    <a:pt x="121" y="223"/>
                  </a:moveTo>
                  <a:lnTo>
                    <a:pt x="107" y="223"/>
                  </a:lnTo>
                  <a:lnTo>
                    <a:pt x="99" y="217"/>
                  </a:lnTo>
                  <a:lnTo>
                    <a:pt x="84" y="203"/>
                  </a:lnTo>
                  <a:lnTo>
                    <a:pt x="84" y="180"/>
                  </a:lnTo>
                  <a:lnTo>
                    <a:pt x="84" y="166"/>
                  </a:lnTo>
                  <a:lnTo>
                    <a:pt x="84" y="146"/>
                  </a:lnTo>
                  <a:lnTo>
                    <a:pt x="84" y="129"/>
                  </a:lnTo>
                  <a:lnTo>
                    <a:pt x="84" y="115"/>
                  </a:lnTo>
                  <a:lnTo>
                    <a:pt x="78" y="109"/>
                  </a:lnTo>
                  <a:lnTo>
                    <a:pt x="78" y="115"/>
                  </a:lnTo>
                  <a:lnTo>
                    <a:pt x="70" y="115"/>
                  </a:lnTo>
                  <a:lnTo>
                    <a:pt x="64" y="123"/>
                  </a:lnTo>
                  <a:lnTo>
                    <a:pt x="56" y="129"/>
                  </a:lnTo>
                  <a:lnTo>
                    <a:pt x="49" y="146"/>
                  </a:lnTo>
                  <a:lnTo>
                    <a:pt x="41" y="152"/>
                  </a:lnTo>
                  <a:lnTo>
                    <a:pt x="35" y="152"/>
                  </a:lnTo>
                  <a:lnTo>
                    <a:pt x="27" y="146"/>
                  </a:lnTo>
                  <a:lnTo>
                    <a:pt x="27" y="137"/>
                  </a:lnTo>
                  <a:lnTo>
                    <a:pt x="21" y="129"/>
                  </a:lnTo>
                  <a:lnTo>
                    <a:pt x="13" y="109"/>
                  </a:lnTo>
                  <a:lnTo>
                    <a:pt x="6" y="86"/>
                  </a:lnTo>
                  <a:lnTo>
                    <a:pt x="6" y="66"/>
                  </a:lnTo>
                  <a:lnTo>
                    <a:pt x="0" y="43"/>
                  </a:lnTo>
                  <a:lnTo>
                    <a:pt x="6" y="23"/>
                  </a:lnTo>
                  <a:lnTo>
                    <a:pt x="13" y="0"/>
                  </a:lnTo>
                  <a:lnTo>
                    <a:pt x="142" y="6"/>
                  </a:lnTo>
                  <a:lnTo>
                    <a:pt x="127" y="14"/>
                  </a:lnTo>
                  <a:lnTo>
                    <a:pt x="121" y="29"/>
                  </a:lnTo>
                  <a:lnTo>
                    <a:pt x="113" y="43"/>
                  </a:lnTo>
                  <a:lnTo>
                    <a:pt x="113" y="57"/>
                  </a:lnTo>
                  <a:lnTo>
                    <a:pt x="113" y="80"/>
                  </a:lnTo>
                  <a:lnTo>
                    <a:pt x="113" y="86"/>
                  </a:lnTo>
                  <a:lnTo>
                    <a:pt x="113" y="100"/>
                  </a:lnTo>
                  <a:lnTo>
                    <a:pt x="121" y="109"/>
                  </a:lnTo>
                  <a:lnTo>
                    <a:pt x="136" y="123"/>
                  </a:lnTo>
                  <a:lnTo>
                    <a:pt x="150" y="123"/>
                  </a:lnTo>
                  <a:lnTo>
                    <a:pt x="162" y="129"/>
                  </a:lnTo>
                  <a:lnTo>
                    <a:pt x="177" y="129"/>
                  </a:lnTo>
                  <a:lnTo>
                    <a:pt x="191" y="137"/>
                  </a:lnTo>
                  <a:lnTo>
                    <a:pt x="199" y="146"/>
                  </a:lnTo>
                  <a:lnTo>
                    <a:pt x="205" y="166"/>
                  </a:lnTo>
                  <a:lnTo>
                    <a:pt x="205" y="174"/>
                  </a:lnTo>
                  <a:lnTo>
                    <a:pt x="205" y="189"/>
                  </a:lnTo>
                  <a:lnTo>
                    <a:pt x="205" y="203"/>
                  </a:lnTo>
                  <a:lnTo>
                    <a:pt x="191" y="217"/>
                  </a:lnTo>
                  <a:lnTo>
                    <a:pt x="191" y="223"/>
                  </a:lnTo>
                  <a:lnTo>
                    <a:pt x="170" y="223"/>
                  </a:lnTo>
                  <a:lnTo>
                    <a:pt x="162" y="223"/>
                  </a:lnTo>
                  <a:lnTo>
                    <a:pt x="156" y="223"/>
                  </a:lnTo>
                  <a:lnTo>
                    <a:pt x="136" y="223"/>
                  </a:lnTo>
                  <a:lnTo>
                    <a:pt x="121" y="2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0" name="Freeform 124"/>
            <p:cNvSpPr>
              <a:spLocks/>
            </p:cNvSpPr>
            <p:nvPr/>
          </p:nvSpPr>
          <p:spPr bwMode="auto">
            <a:xfrm>
              <a:off x="1076" y="1183"/>
              <a:ext cx="13" cy="63"/>
            </a:xfrm>
            <a:custGeom>
              <a:avLst/>
              <a:gdLst>
                <a:gd name="T0" fmla="*/ 6 w 13"/>
                <a:gd name="T1" fmla="*/ 0 h 63"/>
                <a:gd name="T2" fmla="*/ 13 w 13"/>
                <a:gd name="T3" fmla="*/ 12 h 63"/>
                <a:gd name="T4" fmla="*/ 6 w 13"/>
                <a:gd name="T5" fmla="*/ 35 h 63"/>
                <a:gd name="T6" fmla="*/ 6 w 13"/>
                <a:gd name="T7" fmla="*/ 49 h 63"/>
                <a:gd name="T8" fmla="*/ 0 w 13"/>
                <a:gd name="T9" fmla="*/ 57 h 63"/>
                <a:gd name="T10" fmla="*/ 0 w 13"/>
                <a:gd name="T11" fmla="*/ 63 h 63"/>
                <a:gd name="T12" fmla="*/ 6 w 13"/>
                <a:gd name="T13" fmla="*/ 49 h 63"/>
                <a:gd name="T14" fmla="*/ 6 w 13"/>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3"/>
                <a:gd name="T26" fmla="*/ 13 w 13"/>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3">
                  <a:moveTo>
                    <a:pt x="6" y="0"/>
                  </a:moveTo>
                  <a:lnTo>
                    <a:pt x="13" y="12"/>
                  </a:lnTo>
                  <a:lnTo>
                    <a:pt x="6" y="35"/>
                  </a:lnTo>
                  <a:lnTo>
                    <a:pt x="6" y="49"/>
                  </a:lnTo>
                  <a:lnTo>
                    <a:pt x="0" y="57"/>
                  </a:lnTo>
                  <a:lnTo>
                    <a:pt x="0" y="63"/>
                  </a:lnTo>
                  <a:lnTo>
                    <a:pt x="6" y="49"/>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1" name="Line 125"/>
            <p:cNvSpPr>
              <a:spLocks noChangeShapeType="1"/>
            </p:cNvSpPr>
            <p:nvPr/>
          </p:nvSpPr>
          <p:spPr bwMode="auto">
            <a:xfrm flipV="1">
              <a:off x="2524" y="1950"/>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2" name="Line 126"/>
            <p:cNvSpPr>
              <a:spLocks noChangeShapeType="1"/>
            </p:cNvSpPr>
            <p:nvPr/>
          </p:nvSpPr>
          <p:spPr bwMode="auto">
            <a:xfrm flipV="1">
              <a:off x="2515" y="1970"/>
              <a:ext cx="21"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3" name="Line 127"/>
            <p:cNvSpPr>
              <a:spLocks noChangeShapeType="1"/>
            </p:cNvSpPr>
            <p:nvPr/>
          </p:nvSpPr>
          <p:spPr bwMode="auto">
            <a:xfrm flipV="1">
              <a:off x="2524" y="1993"/>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4" name="Line 128"/>
            <p:cNvSpPr>
              <a:spLocks noChangeShapeType="1"/>
            </p:cNvSpPr>
            <p:nvPr/>
          </p:nvSpPr>
          <p:spPr bwMode="auto">
            <a:xfrm flipV="1">
              <a:off x="2524" y="2013"/>
              <a:ext cx="41"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5" name="Line 129"/>
            <p:cNvSpPr>
              <a:spLocks noChangeShapeType="1"/>
            </p:cNvSpPr>
            <p:nvPr/>
          </p:nvSpPr>
          <p:spPr bwMode="auto">
            <a:xfrm flipV="1">
              <a:off x="2452" y="2036"/>
              <a:ext cx="121"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6" name="Line 130"/>
            <p:cNvSpPr>
              <a:spLocks noChangeShapeType="1"/>
            </p:cNvSpPr>
            <p:nvPr/>
          </p:nvSpPr>
          <p:spPr bwMode="auto">
            <a:xfrm flipV="1">
              <a:off x="2431" y="2056"/>
              <a:ext cx="148"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7" name="Line 131"/>
            <p:cNvSpPr>
              <a:spLocks noChangeShapeType="1"/>
            </p:cNvSpPr>
            <p:nvPr/>
          </p:nvSpPr>
          <p:spPr bwMode="auto">
            <a:xfrm flipV="1">
              <a:off x="2431" y="2087"/>
              <a:ext cx="14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8" name="Line 132"/>
            <p:cNvSpPr>
              <a:spLocks noChangeShapeType="1"/>
            </p:cNvSpPr>
            <p:nvPr/>
          </p:nvSpPr>
          <p:spPr bwMode="auto">
            <a:xfrm flipV="1">
              <a:off x="2431" y="2116"/>
              <a:ext cx="156"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69" name="Line 133"/>
            <p:cNvSpPr>
              <a:spLocks noChangeShapeType="1"/>
            </p:cNvSpPr>
            <p:nvPr/>
          </p:nvSpPr>
          <p:spPr bwMode="auto">
            <a:xfrm flipV="1">
              <a:off x="2437" y="2136"/>
              <a:ext cx="156"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0" name="Line 134"/>
            <p:cNvSpPr>
              <a:spLocks noChangeShapeType="1"/>
            </p:cNvSpPr>
            <p:nvPr/>
          </p:nvSpPr>
          <p:spPr bwMode="auto">
            <a:xfrm>
              <a:off x="2708" y="206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1" name="Line 135"/>
            <p:cNvSpPr>
              <a:spLocks noChangeShapeType="1"/>
            </p:cNvSpPr>
            <p:nvPr/>
          </p:nvSpPr>
          <p:spPr bwMode="auto">
            <a:xfrm flipV="1">
              <a:off x="2452" y="2159"/>
              <a:ext cx="149"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2" name="Line 136"/>
            <p:cNvSpPr>
              <a:spLocks noChangeShapeType="1"/>
            </p:cNvSpPr>
            <p:nvPr/>
          </p:nvSpPr>
          <p:spPr bwMode="auto">
            <a:xfrm flipV="1">
              <a:off x="2716" y="2073"/>
              <a:ext cx="27"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3" name="Line 137"/>
            <p:cNvSpPr>
              <a:spLocks noChangeShapeType="1"/>
            </p:cNvSpPr>
            <p:nvPr/>
          </p:nvSpPr>
          <p:spPr bwMode="auto">
            <a:xfrm flipV="1">
              <a:off x="2466" y="2179"/>
              <a:ext cx="142"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4" name="Line 138"/>
            <p:cNvSpPr>
              <a:spLocks noChangeShapeType="1"/>
            </p:cNvSpPr>
            <p:nvPr/>
          </p:nvSpPr>
          <p:spPr bwMode="auto">
            <a:xfrm flipV="1">
              <a:off x="2722" y="2093"/>
              <a:ext cx="35"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5" name="Line 139"/>
            <p:cNvSpPr>
              <a:spLocks noChangeShapeType="1"/>
            </p:cNvSpPr>
            <p:nvPr/>
          </p:nvSpPr>
          <p:spPr bwMode="auto">
            <a:xfrm flipV="1">
              <a:off x="2829" y="2007"/>
              <a:ext cx="78"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6" name="Line 140"/>
            <p:cNvSpPr>
              <a:spLocks noChangeShapeType="1"/>
            </p:cNvSpPr>
            <p:nvPr/>
          </p:nvSpPr>
          <p:spPr bwMode="auto">
            <a:xfrm flipV="1">
              <a:off x="2481" y="2202"/>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7" name="Line 141"/>
            <p:cNvSpPr>
              <a:spLocks noChangeShapeType="1"/>
            </p:cNvSpPr>
            <p:nvPr/>
          </p:nvSpPr>
          <p:spPr bwMode="auto">
            <a:xfrm flipV="1">
              <a:off x="2731" y="2116"/>
              <a:ext cx="41"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8" name="Line 142"/>
            <p:cNvSpPr>
              <a:spLocks noChangeShapeType="1"/>
            </p:cNvSpPr>
            <p:nvPr/>
          </p:nvSpPr>
          <p:spPr bwMode="auto">
            <a:xfrm flipV="1">
              <a:off x="2843" y="2013"/>
              <a:ext cx="101"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79" name="Line 143"/>
            <p:cNvSpPr>
              <a:spLocks noChangeShapeType="1"/>
            </p:cNvSpPr>
            <p:nvPr/>
          </p:nvSpPr>
          <p:spPr bwMode="auto">
            <a:xfrm flipV="1">
              <a:off x="2509" y="2224"/>
              <a:ext cx="121"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0" name="Line 144"/>
            <p:cNvSpPr>
              <a:spLocks noChangeShapeType="1"/>
            </p:cNvSpPr>
            <p:nvPr/>
          </p:nvSpPr>
          <p:spPr bwMode="auto">
            <a:xfrm flipV="1">
              <a:off x="2737" y="2122"/>
              <a:ext cx="72"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1" name="Line 145"/>
            <p:cNvSpPr>
              <a:spLocks noChangeShapeType="1"/>
            </p:cNvSpPr>
            <p:nvPr/>
          </p:nvSpPr>
          <p:spPr bwMode="auto">
            <a:xfrm flipV="1">
              <a:off x="2843" y="2027"/>
              <a:ext cx="121" cy="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2" name="Line 146"/>
            <p:cNvSpPr>
              <a:spLocks noChangeShapeType="1"/>
            </p:cNvSpPr>
            <p:nvPr/>
          </p:nvSpPr>
          <p:spPr bwMode="auto">
            <a:xfrm flipV="1">
              <a:off x="2538" y="2239"/>
              <a:ext cx="121"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3" name="Line 147"/>
            <p:cNvSpPr>
              <a:spLocks noChangeShapeType="1"/>
            </p:cNvSpPr>
            <p:nvPr/>
          </p:nvSpPr>
          <p:spPr bwMode="auto">
            <a:xfrm flipV="1">
              <a:off x="2737" y="2050"/>
              <a:ext cx="242" cy="1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4" name="Line 148"/>
            <p:cNvSpPr>
              <a:spLocks noChangeShapeType="1"/>
            </p:cNvSpPr>
            <p:nvPr/>
          </p:nvSpPr>
          <p:spPr bwMode="auto">
            <a:xfrm flipV="1">
              <a:off x="2558" y="2064"/>
              <a:ext cx="441" cy="2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5" name="Line 149"/>
            <p:cNvSpPr>
              <a:spLocks noChangeShapeType="1"/>
            </p:cNvSpPr>
            <p:nvPr/>
          </p:nvSpPr>
          <p:spPr bwMode="auto">
            <a:xfrm flipV="1">
              <a:off x="2573" y="2079"/>
              <a:ext cx="441"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6" name="Line 150"/>
            <p:cNvSpPr>
              <a:spLocks noChangeShapeType="1"/>
            </p:cNvSpPr>
            <p:nvPr/>
          </p:nvSpPr>
          <p:spPr bwMode="auto">
            <a:xfrm flipV="1">
              <a:off x="2595" y="2101"/>
              <a:ext cx="441" cy="26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7" name="Line 151"/>
            <p:cNvSpPr>
              <a:spLocks noChangeShapeType="1"/>
            </p:cNvSpPr>
            <p:nvPr/>
          </p:nvSpPr>
          <p:spPr bwMode="auto">
            <a:xfrm flipV="1">
              <a:off x="2616" y="2116"/>
              <a:ext cx="441" cy="2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8" name="Line 152"/>
            <p:cNvSpPr>
              <a:spLocks noChangeShapeType="1"/>
            </p:cNvSpPr>
            <p:nvPr/>
          </p:nvSpPr>
          <p:spPr bwMode="auto">
            <a:xfrm flipV="1">
              <a:off x="2595" y="2130"/>
              <a:ext cx="484" cy="28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89" name="Line 153"/>
            <p:cNvSpPr>
              <a:spLocks noChangeShapeType="1"/>
            </p:cNvSpPr>
            <p:nvPr/>
          </p:nvSpPr>
          <p:spPr bwMode="auto">
            <a:xfrm>
              <a:off x="2331" y="2593"/>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0" name="Line 154"/>
            <p:cNvSpPr>
              <a:spLocks noChangeShapeType="1"/>
            </p:cNvSpPr>
            <p:nvPr/>
          </p:nvSpPr>
          <p:spPr bwMode="auto">
            <a:xfrm flipV="1">
              <a:off x="2530" y="2144"/>
              <a:ext cx="563" cy="3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1" name="Line 155"/>
            <p:cNvSpPr>
              <a:spLocks noChangeShapeType="1"/>
            </p:cNvSpPr>
            <p:nvPr/>
          </p:nvSpPr>
          <p:spPr bwMode="auto">
            <a:xfrm flipV="1">
              <a:off x="2288" y="2565"/>
              <a:ext cx="149"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2" name="Line 156"/>
            <p:cNvSpPr>
              <a:spLocks noChangeShapeType="1"/>
            </p:cNvSpPr>
            <p:nvPr/>
          </p:nvSpPr>
          <p:spPr bwMode="auto">
            <a:xfrm flipV="1">
              <a:off x="2466" y="2267"/>
              <a:ext cx="478" cy="2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3" name="Line 157"/>
            <p:cNvSpPr>
              <a:spLocks noChangeShapeType="1"/>
            </p:cNvSpPr>
            <p:nvPr/>
          </p:nvSpPr>
          <p:spPr bwMode="auto">
            <a:xfrm flipV="1">
              <a:off x="2952" y="2165"/>
              <a:ext cx="162" cy="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4" name="Line 158"/>
            <p:cNvSpPr>
              <a:spLocks noChangeShapeType="1"/>
            </p:cNvSpPr>
            <p:nvPr/>
          </p:nvSpPr>
          <p:spPr bwMode="auto">
            <a:xfrm flipV="1">
              <a:off x="2267" y="2302"/>
              <a:ext cx="662" cy="3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5" name="Line 159"/>
            <p:cNvSpPr>
              <a:spLocks noChangeShapeType="1"/>
            </p:cNvSpPr>
            <p:nvPr/>
          </p:nvSpPr>
          <p:spPr bwMode="auto">
            <a:xfrm flipV="1">
              <a:off x="2981" y="2173"/>
              <a:ext cx="162" cy="10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6" name="Line 160"/>
            <p:cNvSpPr>
              <a:spLocks noChangeShapeType="1"/>
            </p:cNvSpPr>
            <p:nvPr/>
          </p:nvSpPr>
          <p:spPr bwMode="auto">
            <a:xfrm flipV="1">
              <a:off x="2239" y="2651"/>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7" name="Line 161"/>
            <p:cNvSpPr>
              <a:spLocks noChangeShapeType="1"/>
            </p:cNvSpPr>
            <p:nvPr/>
          </p:nvSpPr>
          <p:spPr bwMode="auto">
            <a:xfrm flipV="1">
              <a:off x="2394" y="2325"/>
              <a:ext cx="542" cy="3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8" name="Line 162"/>
            <p:cNvSpPr>
              <a:spLocks noChangeShapeType="1"/>
            </p:cNvSpPr>
            <p:nvPr/>
          </p:nvSpPr>
          <p:spPr bwMode="auto">
            <a:xfrm flipV="1">
              <a:off x="3007" y="2187"/>
              <a:ext cx="164" cy="9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599" name="Line 163"/>
            <p:cNvSpPr>
              <a:spLocks noChangeShapeType="1"/>
            </p:cNvSpPr>
            <p:nvPr/>
          </p:nvSpPr>
          <p:spPr bwMode="auto">
            <a:xfrm flipV="1">
              <a:off x="2202" y="2702"/>
              <a:ext cx="135"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0" name="Line 164"/>
            <p:cNvSpPr>
              <a:spLocks noChangeShapeType="1"/>
            </p:cNvSpPr>
            <p:nvPr/>
          </p:nvSpPr>
          <p:spPr bwMode="auto">
            <a:xfrm flipV="1">
              <a:off x="2489" y="2462"/>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1" name="Line 165"/>
            <p:cNvSpPr>
              <a:spLocks noChangeShapeType="1"/>
            </p:cNvSpPr>
            <p:nvPr/>
          </p:nvSpPr>
          <p:spPr bwMode="auto">
            <a:xfrm flipV="1">
              <a:off x="2774" y="2347"/>
              <a:ext cx="170" cy="10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2" name="Line 166"/>
            <p:cNvSpPr>
              <a:spLocks noChangeShapeType="1"/>
            </p:cNvSpPr>
            <p:nvPr/>
          </p:nvSpPr>
          <p:spPr bwMode="auto">
            <a:xfrm flipV="1">
              <a:off x="3065" y="2202"/>
              <a:ext cx="127" cy="7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3" name="Line 167"/>
            <p:cNvSpPr>
              <a:spLocks noChangeShapeType="1"/>
            </p:cNvSpPr>
            <p:nvPr/>
          </p:nvSpPr>
          <p:spPr bwMode="auto">
            <a:xfrm flipV="1">
              <a:off x="2173" y="2745"/>
              <a:ext cx="144"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4" name="Line 168"/>
            <p:cNvSpPr>
              <a:spLocks noChangeShapeType="1"/>
            </p:cNvSpPr>
            <p:nvPr/>
          </p:nvSpPr>
          <p:spPr bwMode="auto">
            <a:xfrm flipV="1">
              <a:off x="2515" y="2491"/>
              <a:ext cx="228" cy="1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5" name="Line 169"/>
            <p:cNvSpPr>
              <a:spLocks noChangeShapeType="1"/>
            </p:cNvSpPr>
            <p:nvPr/>
          </p:nvSpPr>
          <p:spPr bwMode="auto">
            <a:xfrm flipV="1">
              <a:off x="2794" y="2376"/>
              <a:ext cx="150"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6" name="Line 170"/>
            <p:cNvSpPr>
              <a:spLocks noChangeShapeType="1"/>
            </p:cNvSpPr>
            <p:nvPr/>
          </p:nvSpPr>
          <p:spPr bwMode="auto">
            <a:xfrm flipV="1">
              <a:off x="3102" y="2216"/>
              <a:ext cx="104"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7" name="Line 171"/>
            <p:cNvSpPr>
              <a:spLocks noChangeShapeType="1"/>
            </p:cNvSpPr>
            <p:nvPr/>
          </p:nvSpPr>
          <p:spPr bwMode="auto">
            <a:xfrm flipV="1">
              <a:off x="2196" y="2817"/>
              <a:ext cx="41"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8" name="Line 172"/>
            <p:cNvSpPr>
              <a:spLocks noChangeShapeType="1"/>
            </p:cNvSpPr>
            <p:nvPr/>
          </p:nvSpPr>
          <p:spPr bwMode="auto">
            <a:xfrm>
              <a:off x="2267" y="2804"/>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09" name="Line 173"/>
            <p:cNvSpPr>
              <a:spLocks noChangeShapeType="1"/>
            </p:cNvSpPr>
            <p:nvPr/>
          </p:nvSpPr>
          <p:spPr bwMode="auto">
            <a:xfrm flipV="1">
              <a:off x="2544" y="2519"/>
              <a:ext cx="199" cy="1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0" name="Line 174"/>
            <p:cNvSpPr>
              <a:spLocks noChangeShapeType="1"/>
            </p:cNvSpPr>
            <p:nvPr/>
          </p:nvSpPr>
          <p:spPr bwMode="auto">
            <a:xfrm flipV="1">
              <a:off x="2852" y="2405"/>
              <a:ext cx="92"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1" name="Line 175"/>
            <p:cNvSpPr>
              <a:spLocks noChangeShapeType="1"/>
            </p:cNvSpPr>
            <p:nvPr/>
          </p:nvSpPr>
          <p:spPr bwMode="auto">
            <a:xfrm flipV="1">
              <a:off x="1195" y="400"/>
              <a:ext cx="15"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2" name="Line 176"/>
            <p:cNvSpPr>
              <a:spLocks noChangeShapeType="1"/>
            </p:cNvSpPr>
            <p:nvPr/>
          </p:nvSpPr>
          <p:spPr bwMode="auto">
            <a:xfrm flipV="1">
              <a:off x="1203" y="400"/>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3" name="Line 177"/>
            <p:cNvSpPr>
              <a:spLocks noChangeShapeType="1"/>
            </p:cNvSpPr>
            <p:nvPr/>
          </p:nvSpPr>
          <p:spPr bwMode="auto">
            <a:xfrm flipV="1">
              <a:off x="1195" y="408"/>
              <a:ext cx="99"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4" name="Line 178"/>
            <p:cNvSpPr>
              <a:spLocks noChangeShapeType="1"/>
            </p:cNvSpPr>
            <p:nvPr/>
          </p:nvSpPr>
          <p:spPr bwMode="auto">
            <a:xfrm flipV="1">
              <a:off x="1181" y="422"/>
              <a:ext cx="135"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5" name="Line 179"/>
            <p:cNvSpPr>
              <a:spLocks noChangeShapeType="1"/>
            </p:cNvSpPr>
            <p:nvPr/>
          </p:nvSpPr>
          <p:spPr bwMode="auto">
            <a:xfrm flipV="1">
              <a:off x="1181" y="443"/>
              <a:ext cx="14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6" name="Line 180"/>
            <p:cNvSpPr>
              <a:spLocks noChangeShapeType="1"/>
            </p:cNvSpPr>
            <p:nvPr/>
          </p:nvSpPr>
          <p:spPr bwMode="auto">
            <a:xfrm flipV="1">
              <a:off x="1166" y="465"/>
              <a:ext cx="164" cy="10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7" name="Line 181"/>
            <p:cNvSpPr>
              <a:spLocks noChangeShapeType="1"/>
            </p:cNvSpPr>
            <p:nvPr/>
          </p:nvSpPr>
          <p:spPr bwMode="auto">
            <a:xfrm flipV="1">
              <a:off x="1166" y="488"/>
              <a:ext cx="179" cy="10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8" name="Line 182"/>
            <p:cNvSpPr>
              <a:spLocks noChangeShapeType="1"/>
            </p:cNvSpPr>
            <p:nvPr/>
          </p:nvSpPr>
          <p:spPr bwMode="auto">
            <a:xfrm flipV="1">
              <a:off x="1160" y="508"/>
              <a:ext cx="191" cy="11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19" name="Line 183"/>
            <p:cNvSpPr>
              <a:spLocks noChangeShapeType="1"/>
            </p:cNvSpPr>
            <p:nvPr/>
          </p:nvSpPr>
          <p:spPr bwMode="auto">
            <a:xfrm flipV="1">
              <a:off x="1146" y="537"/>
              <a:ext cx="205" cy="1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0" name="Line 184"/>
            <p:cNvSpPr>
              <a:spLocks noChangeShapeType="1"/>
            </p:cNvSpPr>
            <p:nvPr/>
          </p:nvSpPr>
          <p:spPr bwMode="auto">
            <a:xfrm flipV="1">
              <a:off x="1117" y="560"/>
              <a:ext cx="242" cy="1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1" name="Line 185"/>
            <p:cNvSpPr>
              <a:spLocks noChangeShapeType="1"/>
            </p:cNvSpPr>
            <p:nvPr/>
          </p:nvSpPr>
          <p:spPr bwMode="auto">
            <a:xfrm flipV="1">
              <a:off x="1095" y="588"/>
              <a:ext cx="264"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2" name="Line 186"/>
            <p:cNvSpPr>
              <a:spLocks noChangeShapeType="1"/>
            </p:cNvSpPr>
            <p:nvPr/>
          </p:nvSpPr>
          <p:spPr bwMode="auto">
            <a:xfrm flipV="1">
              <a:off x="1095" y="617"/>
              <a:ext cx="270"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3" name="Line 187"/>
            <p:cNvSpPr>
              <a:spLocks noChangeShapeType="1"/>
            </p:cNvSpPr>
            <p:nvPr/>
          </p:nvSpPr>
          <p:spPr bwMode="auto">
            <a:xfrm flipV="1">
              <a:off x="1095" y="631"/>
              <a:ext cx="285" cy="1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4" name="Line 188"/>
            <p:cNvSpPr>
              <a:spLocks noChangeShapeType="1"/>
            </p:cNvSpPr>
            <p:nvPr/>
          </p:nvSpPr>
          <p:spPr bwMode="auto">
            <a:xfrm flipV="1">
              <a:off x="1103" y="646"/>
              <a:ext cx="305" cy="1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5" name="Line 189"/>
            <p:cNvSpPr>
              <a:spLocks noChangeShapeType="1"/>
            </p:cNvSpPr>
            <p:nvPr/>
          </p:nvSpPr>
          <p:spPr bwMode="auto">
            <a:xfrm flipV="1">
              <a:off x="1109" y="668"/>
              <a:ext cx="306" cy="18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6" name="Line 190"/>
            <p:cNvSpPr>
              <a:spLocks noChangeShapeType="1"/>
            </p:cNvSpPr>
            <p:nvPr/>
          </p:nvSpPr>
          <p:spPr bwMode="auto">
            <a:xfrm flipV="1">
              <a:off x="1117" y="683"/>
              <a:ext cx="320" cy="1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7" name="Line 191"/>
            <p:cNvSpPr>
              <a:spLocks noChangeShapeType="1"/>
            </p:cNvSpPr>
            <p:nvPr/>
          </p:nvSpPr>
          <p:spPr bwMode="auto">
            <a:xfrm flipV="1">
              <a:off x="1117" y="711"/>
              <a:ext cx="312" cy="189"/>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8" name="Line 192"/>
            <p:cNvSpPr>
              <a:spLocks noChangeShapeType="1"/>
            </p:cNvSpPr>
            <p:nvPr/>
          </p:nvSpPr>
          <p:spPr bwMode="auto">
            <a:xfrm flipV="1">
              <a:off x="1132" y="748"/>
              <a:ext cx="297" cy="1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29" name="Line 193"/>
            <p:cNvSpPr>
              <a:spLocks noChangeShapeType="1"/>
            </p:cNvSpPr>
            <p:nvPr/>
          </p:nvSpPr>
          <p:spPr bwMode="auto">
            <a:xfrm flipV="1">
              <a:off x="1132" y="791"/>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0" name="Line 194"/>
            <p:cNvSpPr>
              <a:spLocks noChangeShapeType="1"/>
            </p:cNvSpPr>
            <p:nvPr/>
          </p:nvSpPr>
          <p:spPr bwMode="auto">
            <a:xfrm flipV="1">
              <a:off x="1394" y="783"/>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1" name="Line 195"/>
            <p:cNvSpPr>
              <a:spLocks noChangeShapeType="1"/>
            </p:cNvSpPr>
            <p:nvPr/>
          </p:nvSpPr>
          <p:spPr bwMode="auto">
            <a:xfrm flipV="1">
              <a:off x="1138" y="826"/>
              <a:ext cx="242" cy="1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2" name="Line 196"/>
            <p:cNvSpPr>
              <a:spLocks noChangeShapeType="1"/>
            </p:cNvSpPr>
            <p:nvPr/>
          </p:nvSpPr>
          <p:spPr bwMode="auto">
            <a:xfrm flipV="1">
              <a:off x="1138" y="857"/>
              <a:ext cx="242" cy="1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3" name="Line 197"/>
            <p:cNvSpPr>
              <a:spLocks noChangeShapeType="1"/>
            </p:cNvSpPr>
            <p:nvPr/>
          </p:nvSpPr>
          <p:spPr bwMode="auto">
            <a:xfrm flipV="1">
              <a:off x="1138" y="877"/>
              <a:ext cx="248" cy="1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4" name="Line 198"/>
            <p:cNvSpPr>
              <a:spLocks noChangeShapeType="1"/>
            </p:cNvSpPr>
            <p:nvPr/>
          </p:nvSpPr>
          <p:spPr bwMode="auto">
            <a:xfrm flipV="1">
              <a:off x="1138" y="900"/>
              <a:ext cx="262"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5" name="Line 199"/>
            <p:cNvSpPr>
              <a:spLocks noChangeShapeType="1"/>
            </p:cNvSpPr>
            <p:nvPr/>
          </p:nvSpPr>
          <p:spPr bwMode="auto">
            <a:xfrm flipV="1">
              <a:off x="1132" y="914"/>
              <a:ext cx="291" cy="17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6" name="Line 200"/>
            <p:cNvSpPr>
              <a:spLocks noChangeShapeType="1"/>
            </p:cNvSpPr>
            <p:nvPr/>
          </p:nvSpPr>
          <p:spPr bwMode="auto">
            <a:xfrm flipV="1">
              <a:off x="1123" y="935"/>
              <a:ext cx="314" cy="1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7" name="Line 201"/>
            <p:cNvSpPr>
              <a:spLocks noChangeShapeType="1"/>
            </p:cNvSpPr>
            <p:nvPr/>
          </p:nvSpPr>
          <p:spPr bwMode="auto">
            <a:xfrm flipV="1">
              <a:off x="1132" y="986"/>
              <a:ext cx="268" cy="1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8" name="Freeform 202"/>
            <p:cNvSpPr>
              <a:spLocks/>
            </p:cNvSpPr>
            <p:nvPr/>
          </p:nvSpPr>
          <p:spPr bwMode="auto">
            <a:xfrm>
              <a:off x="1089" y="394"/>
              <a:ext cx="354" cy="744"/>
            </a:xfrm>
            <a:custGeom>
              <a:avLst/>
              <a:gdLst>
                <a:gd name="T0" fmla="*/ 127 w 354"/>
                <a:gd name="T1" fmla="*/ 6 h 744"/>
                <a:gd name="T2" fmla="*/ 176 w 354"/>
                <a:gd name="T3" fmla="*/ 6 h 744"/>
                <a:gd name="T4" fmla="*/ 205 w 354"/>
                <a:gd name="T5" fmla="*/ 14 h 744"/>
                <a:gd name="T6" fmla="*/ 233 w 354"/>
                <a:gd name="T7" fmla="*/ 43 h 744"/>
                <a:gd name="T8" fmla="*/ 248 w 354"/>
                <a:gd name="T9" fmla="*/ 86 h 744"/>
                <a:gd name="T10" fmla="*/ 262 w 354"/>
                <a:gd name="T11" fmla="*/ 151 h 744"/>
                <a:gd name="T12" fmla="*/ 270 w 354"/>
                <a:gd name="T13" fmla="*/ 203 h 744"/>
                <a:gd name="T14" fmla="*/ 291 w 354"/>
                <a:gd name="T15" fmla="*/ 237 h 744"/>
                <a:gd name="T16" fmla="*/ 319 w 354"/>
                <a:gd name="T17" fmla="*/ 252 h 744"/>
                <a:gd name="T18" fmla="*/ 326 w 354"/>
                <a:gd name="T19" fmla="*/ 274 h 744"/>
                <a:gd name="T20" fmla="*/ 348 w 354"/>
                <a:gd name="T21" fmla="*/ 280 h 744"/>
                <a:gd name="T22" fmla="*/ 340 w 354"/>
                <a:gd name="T23" fmla="*/ 317 h 744"/>
                <a:gd name="T24" fmla="*/ 340 w 354"/>
                <a:gd name="T25" fmla="*/ 346 h 744"/>
                <a:gd name="T26" fmla="*/ 326 w 354"/>
                <a:gd name="T27" fmla="*/ 383 h 744"/>
                <a:gd name="T28" fmla="*/ 305 w 354"/>
                <a:gd name="T29" fmla="*/ 397 h 744"/>
                <a:gd name="T30" fmla="*/ 291 w 354"/>
                <a:gd name="T31" fmla="*/ 440 h 744"/>
                <a:gd name="T32" fmla="*/ 305 w 354"/>
                <a:gd name="T33" fmla="*/ 483 h 744"/>
                <a:gd name="T34" fmla="*/ 334 w 354"/>
                <a:gd name="T35" fmla="*/ 526 h 744"/>
                <a:gd name="T36" fmla="*/ 348 w 354"/>
                <a:gd name="T37" fmla="*/ 555 h 744"/>
                <a:gd name="T38" fmla="*/ 326 w 354"/>
                <a:gd name="T39" fmla="*/ 572 h 744"/>
                <a:gd name="T40" fmla="*/ 297 w 354"/>
                <a:gd name="T41" fmla="*/ 600 h 744"/>
                <a:gd name="T42" fmla="*/ 262 w 354"/>
                <a:gd name="T43" fmla="*/ 629 h 744"/>
                <a:gd name="T44" fmla="*/ 219 w 354"/>
                <a:gd name="T45" fmla="*/ 649 h 744"/>
                <a:gd name="T46" fmla="*/ 170 w 354"/>
                <a:gd name="T47" fmla="*/ 678 h 744"/>
                <a:gd name="T48" fmla="*/ 127 w 354"/>
                <a:gd name="T49" fmla="*/ 701 h 744"/>
                <a:gd name="T50" fmla="*/ 77 w 354"/>
                <a:gd name="T51" fmla="*/ 729 h 744"/>
                <a:gd name="T52" fmla="*/ 41 w 354"/>
                <a:gd name="T53" fmla="*/ 744 h 744"/>
                <a:gd name="T54" fmla="*/ 41 w 354"/>
                <a:gd name="T55" fmla="*/ 715 h 744"/>
                <a:gd name="T56" fmla="*/ 49 w 354"/>
                <a:gd name="T57" fmla="*/ 658 h 744"/>
                <a:gd name="T58" fmla="*/ 49 w 354"/>
                <a:gd name="T59" fmla="*/ 592 h 744"/>
                <a:gd name="T60" fmla="*/ 34 w 354"/>
                <a:gd name="T61" fmla="*/ 520 h 744"/>
                <a:gd name="T62" fmla="*/ 26 w 354"/>
                <a:gd name="T63" fmla="*/ 477 h 744"/>
                <a:gd name="T64" fmla="*/ 12 w 354"/>
                <a:gd name="T65" fmla="*/ 426 h 744"/>
                <a:gd name="T66" fmla="*/ 0 w 354"/>
                <a:gd name="T67" fmla="*/ 397 h 744"/>
                <a:gd name="T68" fmla="*/ 6 w 354"/>
                <a:gd name="T69" fmla="*/ 346 h 744"/>
                <a:gd name="T70" fmla="*/ 12 w 354"/>
                <a:gd name="T71" fmla="*/ 317 h 744"/>
                <a:gd name="T72" fmla="*/ 26 w 354"/>
                <a:gd name="T73" fmla="*/ 309 h 744"/>
                <a:gd name="T74" fmla="*/ 49 w 354"/>
                <a:gd name="T75" fmla="*/ 274 h 744"/>
                <a:gd name="T76" fmla="*/ 69 w 354"/>
                <a:gd name="T77" fmla="*/ 237 h 744"/>
                <a:gd name="T78" fmla="*/ 77 w 354"/>
                <a:gd name="T79" fmla="*/ 203 h 744"/>
                <a:gd name="T80" fmla="*/ 69 w 354"/>
                <a:gd name="T81" fmla="*/ 157 h 744"/>
                <a:gd name="T82" fmla="*/ 84 w 354"/>
                <a:gd name="T83" fmla="*/ 137 h 744"/>
                <a:gd name="T84" fmla="*/ 98 w 354"/>
                <a:gd name="T85" fmla="*/ 108 h 744"/>
                <a:gd name="T86" fmla="*/ 98 w 354"/>
                <a:gd name="T87" fmla="*/ 86 h 744"/>
                <a:gd name="T88" fmla="*/ 112 w 354"/>
                <a:gd name="T89" fmla="*/ 49 h 744"/>
                <a:gd name="T90" fmla="*/ 106 w 354"/>
                <a:gd name="T91" fmla="*/ 20 h 7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4"/>
                <a:gd name="T139" fmla="*/ 0 h 744"/>
                <a:gd name="T140" fmla="*/ 354 w 354"/>
                <a:gd name="T141" fmla="*/ 744 h 7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4" h="744">
                  <a:moveTo>
                    <a:pt x="98" y="0"/>
                  </a:moveTo>
                  <a:lnTo>
                    <a:pt x="112" y="6"/>
                  </a:lnTo>
                  <a:lnTo>
                    <a:pt x="127" y="6"/>
                  </a:lnTo>
                  <a:lnTo>
                    <a:pt x="141" y="0"/>
                  </a:lnTo>
                  <a:lnTo>
                    <a:pt x="155" y="6"/>
                  </a:lnTo>
                  <a:lnTo>
                    <a:pt x="176" y="6"/>
                  </a:lnTo>
                  <a:lnTo>
                    <a:pt x="190" y="6"/>
                  </a:lnTo>
                  <a:lnTo>
                    <a:pt x="198" y="6"/>
                  </a:lnTo>
                  <a:lnTo>
                    <a:pt x="205" y="14"/>
                  </a:lnTo>
                  <a:lnTo>
                    <a:pt x="219" y="20"/>
                  </a:lnTo>
                  <a:lnTo>
                    <a:pt x="227" y="28"/>
                  </a:lnTo>
                  <a:lnTo>
                    <a:pt x="233" y="43"/>
                  </a:lnTo>
                  <a:lnTo>
                    <a:pt x="233" y="57"/>
                  </a:lnTo>
                  <a:lnTo>
                    <a:pt x="233" y="63"/>
                  </a:lnTo>
                  <a:lnTo>
                    <a:pt x="248" y="86"/>
                  </a:lnTo>
                  <a:lnTo>
                    <a:pt x="262" y="108"/>
                  </a:lnTo>
                  <a:lnTo>
                    <a:pt x="262" y="137"/>
                  </a:lnTo>
                  <a:lnTo>
                    <a:pt x="262" y="151"/>
                  </a:lnTo>
                  <a:lnTo>
                    <a:pt x="270" y="166"/>
                  </a:lnTo>
                  <a:lnTo>
                    <a:pt x="270" y="186"/>
                  </a:lnTo>
                  <a:lnTo>
                    <a:pt x="270" y="203"/>
                  </a:lnTo>
                  <a:lnTo>
                    <a:pt x="276" y="223"/>
                  </a:lnTo>
                  <a:lnTo>
                    <a:pt x="285" y="231"/>
                  </a:lnTo>
                  <a:lnTo>
                    <a:pt x="291" y="237"/>
                  </a:lnTo>
                  <a:lnTo>
                    <a:pt x="305" y="246"/>
                  </a:lnTo>
                  <a:lnTo>
                    <a:pt x="311" y="252"/>
                  </a:lnTo>
                  <a:lnTo>
                    <a:pt x="319" y="252"/>
                  </a:lnTo>
                  <a:lnTo>
                    <a:pt x="326" y="260"/>
                  </a:lnTo>
                  <a:lnTo>
                    <a:pt x="326" y="266"/>
                  </a:lnTo>
                  <a:lnTo>
                    <a:pt x="326" y="274"/>
                  </a:lnTo>
                  <a:lnTo>
                    <a:pt x="334" y="274"/>
                  </a:lnTo>
                  <a:lnTo>
                    <a:pt x="340" y="274"/>
                  </a:lnTo>
                  <a:lnTo>
                    <a:pt x="348" y="280"/>
                  </a:lnTo>
                  <a:lnTo>
                    <a:pt x="348" y="289"/>
                  </a:lnTo>
                  <a:lnTo>
                    <a:pt x="340" y="303"/>
                  </a:lnTo>
                  <a:lnTo>
                    <a:pt x="340" y="317"/>
                  </a:lnTo>
                  <a:lnTo>
                    <a:pt x="340" y="326"/>
                  </a:lnTo>
                  <a:lnTo>
                    <a:pt x="340" y="340"/>
                  </a:lnTo>
                  <a:lnTo>
                    <a:pt x="340" y="346"/>
                  </a:lnTo>
                  <a:lnTo>
                    <a:pt x="334" y="354"/>
                  </a:lnTo>
                  <a:lnTo>
                    <a:pt x="334" y="360"/>
                  </a:lnTo>
                  <a:lnTo>
                    <a:pt x="326" y="383"/>
                  </a:lnTo>
                  <a:lnTo>
                    <a:pt x="319" y="383"/>
                  </a:lnTo>
                  <a:lnTo>
                    <a:pt x="311" y="397"/>
                  </a:lnTo>
                  <a:lnTo>
                    <a:pt x="305" y="397"/>
                  </a:lnTo>
                  <a:lnTo>
                    <a:pt x="297" y="412"/>
                  </a:lnTo>
                  <a:lnTo>
                    <a:pt x="291" y="426"/>
                  </a:lnTo>
                  <a:lnTo>
                    <a:pt x="291" y="440"/>
                  </a:lnTo>
                  <a:lnTo>
                    <a:pt x="291" y="455"/>
                  </a:lnTo>
                  <a:lnTo>
                    <a:pt x="291" y="469"/>
                  </a:lnTo>
                  <a:lnTo>
                    <a:pt x="305" y="483"/>
                  </a:lnTo>
                  <a:lnTo>
                    <a:pt x="311" y="506"/>
                  </a:lnTo>
                  <a:lnTo>
                    <a:pt x="319" y="512"/>
                  </a:lnTo>
                  <a:lnTo>
                    <a:pt x="334" y="526"/>
                  </a:lnTo>
                  <a:lnTo>
                    <a:pt x="348" y="535"/>
                  </a:lnTo>
                  <a:lnTo>
                    <a:pt x="354" y="549"/>
                  </a:lnTo>
                  <a:lnTo>
                    <a:pt x="348" y="555"/>
                  </a:lnTo>
                  <a:lnTo>
                    <a:pt x="340" y="555"/>
                  </a:lnTo>
                  <a:lnTo>
                    <a:pt x="326" y="563"/>
                  </a:lnTo>
                  <a:lnTo>
                    <a:pt x="326" y="572"/>
                  </a:lnTo>
                  <a:lnTo>
                    <a:pt x="319" y="578"/>
                  </a:lnTo>
                  <a:lnTo>
                    <a:pt x="311" y="592"/>
                  </a:lnTo>
                  <a:lnTo>
                    <a:pt x="297" y="600"/>
                  </a:lnTo>
                  <a:lnTo>
                    <a:pt x="285" y="606"/>
                  </a:lnTo>
                  <a:lnTo>
                    <a:pt x="270" y="615"/>
                  </a:lnTo>
                  <a:lnTo>
                    <a:pt x="262" y="629"/>
                  </a:lnTo>
                  <a:lnTo>
                    <a:pt x="248" y="629"/>
                  </a:lnTo>
                  <a:lnTo>
                    <a:pt x="233" y="643"/>
                  </a:lnTo>
                  <a:lnTo>
                    <a:pt x="219" y="649"/>
                  </a:lnTo>
                  <a:lnTo>
                    <a:pt x="205" y="658"/>
                  </a:lnTo>
                  <a:lnTo>
                    <a:pt x="184" y="664"/>
                  </a:lnTo>
                  <a:lnTo>
                    <a:pt x="170" y="678"/>
                  </a:lnTo>
                  <a:lnTo>
                    <a:pt x="155" y="686"/>
                  </a:lnTo>
                  <a:lnTo>
                    <a:pt x="141" y="695"/>
                  </a:lnTo>
                  <a:lnTo>
                    <a:pt x="127" y="701"/>
                  </a:lnTo>
                  <a:lnTo>
                    <a:pt x="112" y="715"/>
                  </a:lnTo>
                  <a:lnTo>
                    <a:pt x="92" y="723"/>
                  </a:lnTo>
                  <a:lnTo>
                    <a:pt x="77" y="729"/>
                  </a:lnTo>
                  <a:lnTo>
                    <a:pt x="63" y="738"/>
                  </a:lnTo>
                  <a:lnTo>
                    <a:pt x="55" y="744"/>
                  </a:lnTo>
                  <a:lnTo>
                    <a:pt x="41" y="744"/>
                  </a:lnTo>
                  <a:lnTo>
                    <a:pt x="41" y="738"/>
                  </a:lnTo>
                  <a:lnTo>
                    <a:pt x="34" y="729"/>
                  </a:lnTo>
                  <a:lnTo>
                    <a:pt x="41" y="715"/>
                  </a:lnTo>
                  <a:lnTo>
                    <a:pt x="41" y="701"/>
                  </a:lnTo>
                  <a:lnTo>
                    <a:pt x="49" y="686"/>
                  </a:lnTo>
                  <a:lnTo>
                    <a:pt x="49" y="658"/>
                  </a:lnTo>
                  <a:lnTo>
                    <a:pt x="49" y="635"/>
                  </a:lnTo>
                  <a:lnTo>
                    <a:pt x="49" y="615"/>
                  </a:lnTo>
                  <a:lnTo>
                    <a:pt x="49" y="592"/>
                  </a:lnTo>
                  <a:lnTo>
                    <a:pt x="49" y="563"/>
                  </a:lnTo>
                  <a:lnTo>
                    <a:pt x="41" y="549"/>
                  </a:lnTo>
                  <a:lnTo>
                    <a:pt x="34" y="520"/>
                  </a:lnTo>
                  <a:lnTo>
                    <a:pt x="26" y="506"/>
                  </a:lnTo>
                  <a:lnTo>
                    <a:pt x="26" y="483"/>
                  </a:lnTo>
                  <a:lnTo>
                    <a:pt x="26" y="477"/>
                  </a:lnTo>
                  <a:lnTo>
                    <a:pt x="20" y="455"/>
                  </a:lnTo>
                  <a:lnTo>
                    <a:pt x="12" y="440"/>
                  </a:lnTo>
                  <a:lnTo>
                    <a:pt x="12" y="426"/>
                  </a:lnTo>
                  <a:lnTo>
                    <a:pt x="12" y="412"/>
                  </a:lnTo>
                  <a:lnTo>
                    <a:pt x="6" y="403"/>
                  </a:lnTo>
                  <a:lnTo>
                    <a:pt x="0" y="397"/>
                  </a:lnTo>
                  <a:lnTo>
                    <a:pt x="6" y="383"/>
                  </a:lnTo>
                  <a:lnTo>
                    <a:pt x="6" y="360"/>
                  </a:lnTo>
                  <a:lnTo>
                    <a:pt x="6" y="346"/>
                  </a:lnTo>
                  <a:lnTo>
                    <a:pt x="6" y="340"/>
                  </a:lnTo>
                  <a:lnTo>
                    <a:pt x="12" y="326"/>
                  </a:lnTo>
                  <a:lnTo>
                    <a:pt x="12" y="317"/>
                  </a:lnTo>
                  <a:lnTo>
                    <a:pt x="26" y="326"/>
                  </a:lnTo>
                  <a:lnTo>
                    <a:pt x="26" y="317"/>
                  </a:lnTo>
                  <a:lnTo>
                    <a:pt x="26" y="309"/>
                  </a:lnTo>
                  <a:lnTo>
                    <a:pt x="34" y="303"/>
                  </a:lnTo>
                  <a:lnTo>
                    <a:pt x="41" y="289"/>
                  </a:lnTo>
                  <a:lnTo>
                    <a:pt x="49" y="274"/>
                  </a:lnTo>
                  <a:lnTo>
                    <a:pt x="63" y="260"/>
                  </a:lnTo>
                  <a:lnTo>
                    <a:pt x="69" y="252"/>
                  </a:lnTo>
                  <a:lnTo>
                    <a:pt x="69" y="237"/>
                  </a:lnTo>
                  <a:lnTo>
                    <a:pt x="69" y="223"/>
                  </a:lnTo>
                  <a:lnTo>
                    <a:pt x="69" y="217"/>
                  </a:lnTo>
                  <a:lnTo>
                    <a:pt x="77" y="203"/>
                  </a:lnTo>
                  <a:lnTo>
                    <a:pt x="77" y="186"/>
                  </a:lnTo>
                  <a:lnTo>
                    <a:pt x="77" y="172"/>
                  </a:lnTo>
                  <a:lnTo>
                    <a:pt x="69" y="157"/>
                  </a:lnTo>
                  <a:lnTo>
                    <a:pt x="77" y="151"/>
                  </a:lnTo>
                  <a:lnTo>
                    <a:pt x="77" y="143"/>
                  </a:lnTo>
                  <a:lnTo>
                    <a:pt x="84" y="137"/>
                  </a:lnTo>
                  <a:lnTo>
                    <a:pt x="92" y="137"/>
                  </a:lnTo>
                  <a:lnTo>
                    <a:pt x="92" y="123"/>
                  </a:lnTo>
                  <a:lnTo>
                    <a:pt x="98" y="108"/>
                  </a:lnTo>
                  <a:lnTo>
                    <a:pt x="92" y="100"/>
                  </a:lnTo>
                  <a:lnTo>
                    <a:pt x="84" y="94"/>
                  </a:lnTo>
                  <a:lnTo>
                    <a:pt x="98" y="86"/>
                  </a:lnTo>
                  <a:lnTo>
                    <a:pt x="106" y="71"/>
                  </a:lnTo>
                  <a:lnTo>
                    <a:pt x="106" y="57"/>
                  </a:lnTo>
                  <a:lnTo>
                    <a:pt x="112" y="49"/>
                  </a:lnTo>
                  <a:lnTo>
                    <a:pt x="112" y="34"/>
                  </a:lnTo>
                  <a:lnTo>
                    <a:pt x="106" y="28"/>
                  </a:lnTo>
                  <a:lnTo>
                    <a:pt x="106" y="20"/>
                  </a:lnTo>
                  <a:lnTo>
                    <a:pt x="106" y="6"/>
                  </a:lnTo>
                  <a:lnTo>
                    <a:pt x="9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39" name="Line 203"/>
            <p:cNvSpPr>
              <a:spLocks noChangeShapeType="1"/>
            </p:cNvSpPr>
            <p:nvPr/>
          </p:nvSpPr>
          <p:spPr bwMode="auto">
            <a:xfrm flipV="1">
              <a:off x="3130" y="2239"/>
              <a:ext cx="91"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0" name="Line 204"/>
            <p:cNvSpPr>
              <a:spLocks noChangeShapeType="1"/>
            </p:cNvSpPr>
            <p:nvPr/>
          </p:nvSpPr>
          <p:spPr bwMode="auto">
            <a:xfrm flipV="1">
              <a:off x="2601" y="2548"/>
              <a:ext cx="142"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1" name="Line 205"/>
            <p:cNvSpPr>
              <a:spLocks noChangeShapeType="1"/>
            </p:cNvSpPr>
            <p:nvPr/>
          </p:nvSpPr>
          <p:spPr bwMode="auto">
            <a:xfrm flipV="1">
              <a:off x="2858" y="2425"/>
              <a:ext cx="92"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2" name="Line 206"/>
            <p:cNvSpPr>
              <a:spLocks noChangeShapeType="1"/>
            </p:cNvSpPr>
            <p:nvPr/>
          </p:nvSpPr>
          <p:spPr bwMode="auto">
            <a:xfrm flipV="1">
              <a:off x="3145" y="2259"/>
              <a:ext cx="98" cy="5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3" name="Line 207"/>
            <p:cNvSpPr>
              <a:spLocks noChangeShapeType="1"/>
            </p:cNvSpPr>
            <p:nvPr/>
          </p:nvSpPr>
          <p:spPr bwMode="auto">
            <a:xfrm flipV="1">
              <a:off x="2645" y="2571"/>
              <a:ext cx="106"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4" name="Line 208"/>
            <p:cNvSpPr>
              <a:spLocks noChangeShapeType="1"/>
            </p:cNvSpPr>
            <p:nvPr/>
          </p:nvSpPr>
          <p:spPr bwMode="auto">
            <a:xfrm flipV="1">
              <a:off x="2872" y="2456"/>
              <a:ext cx="78" cy="4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5" name="Line 209"/>
            <p:cNvSpPr>
              <a:spLocks noChangeShapeType="1"/>
            </p:cNvSpPr>
            <p:nvPr/>
          </p:nvSpPr>
          <p:spPr bwMode="auto">
            <a:xfrm flipV="1">
              <a:off x="3157" y="2273"/>
              <a:ext cx="100" cy="6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6" name="Line 210"/>
            <p:cNvSpPr>
              <a:spLocks noChangeShapeType="1"/>
            </p:cNvSpPr>
            <p:nvPr/>
          </p:nvSpPr>
          <p:spPr bwMode="auto">
            <a:xfrm flipV="1">
              <a:off x="2708" y="2599"/>
              <a:ext cx="43"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7" name="Line 211"/>
            <p:cNvSpPr>
              <a:spLocks noChangeShapeType="1"/>
            </p:cNvSpPr>
            <p:nvPr/>
          </p:nvSpPr>
          <p:spPr bwMode="auto">
            <a:xfrm flipV="1">
              <a:off x="2895" y="2485"/>
              <a:ext cx="49"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8" name="Line 212"/>
            <p:cNvSpPr>
              <a:spLocks noChangeShapeType="1"/>
            </p:cNvSpPr>
            <p:nvPr/>
          </p:nvSpPr>
          <p:spPr bwMode="auto">
            <a:xfrm flipV="1">
              <a:off x="3171" y="2296"/>
              <a:ext cx="101" cy="5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49" name="Line 213"/>
            <p:cNvSpPr>
              <a:spLocks noChangeShapeType="1"/>
            </p:cNvSpPr>
            <p:nvPr/>
          </p:nvSpPr>
          <p:spPr bwMode="auto">
            <a:xfrm flipV="1">
              <a:off x="2909" y="2513"/>
              <a:ext cx="41" cy="2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0" name="Line 214"/>
            <p:cNvSpPr>
              <a:spLocks noChangeShapeType="1"/>
            </p:cNvSpPr>
            <p:nvPr/>
          </p:nvSpPr>
          <p:spPr bwMode="auto">
            <a:xfrm flipV="1">
              <a:off x="3186" y="2310"/>
              <a:ext cx="106"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1" name="Line 215"/>
            <p:cNvSpPr>
              <a:spLocks noChangeShapeType="1"/>
            </p:cNvSpPr>
            <p:nvPr/>
          </p:nvSpPr>
          <p:spPr bwMode="auto">
            <a:xfrm flipV="1">
              <a:off x="2915" y="2534"/>
              <a:ext cx="43" cy="3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2" name="Line 216"/>
            <p:cNvSpPr>
              <a:spLocks noChangeShapeType="1"/>
            </p:cNvSpPr>
            <p:nvPr/>
          </p:nvSpPr>
          <p:spPr bwMode="auto">
            <a:xfrm flipV="1">
              <a:off x="3200" y="2325"/>
              <a:ext cx="107" cy="6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3" name="Line 217"/>
            <p:cNvSpPr>
              <a:spLocks noChangeShapeType="1"/>
            </p:cNvSpPr>
            <p:nvPr/>
          </p:nvSpPr>
          <p:spPr bwMode="auto">
            <a:xfrm flipV="1">
              <a:off x="2929" y="2556"/>
              <a:ext cx="44" cy="23"/>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4" name="Line 218"/>
            <p:cNvSpPr>
              <a:spLocks noChangeShapeType="1"/>
            </p:cNvSpPr>
            <p:nvPr/>
          </p:nvSpPr>
          <p:spPr bwMode="auto">
            <a:xfrm flipV="1">
              <a:off x="3208" y="2347"/>
              <a:ext cx="113"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5" name="Line 219"/>
            <p:cNvSpPr>
              <a:spLocks noChangeShapeType="1"/>
            </p:cNvSpPr>
            <p:nvPr/>
          </p:nvSpPr>
          <p:spPr bwMode="auto">
            <a:xfrm flipV="1">
              <a:off x="2944" y="2585"/>
              <a:ext cx="29"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6" name="Line 220"/>
            <p:cNvSpPr>
              <a:spLocks noChangeShapeType="1"/>
            </p:cNvSpPr>
            <p:nvPr/>
          </p:nvSpPr>
          <p:spPr bwMode="auto">
            <a:xfrm flipV="1">
              <a:off x="3208" y="2376"/>
              <a:ext cx="119"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7" name="Line 221"/>
            <p:cNvSpPr>
              <a:spLocks noChangeShapeType="1"/>
            </p:cNvSpPr>
            <p:nvPr/>
          </p:nvSpPr>
          <p:spPr bwMode="auto">
            <a:xfrm flipV="1">
              <a:off x="3223" y="2396"/>
              <a:ext cx="104"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8" name="Line 222"/>
            <p:cNvSpPr>
              <a:spLocks noChangeShapeType="1"/>
            </p:cNvSpPr>
            <p:nvPr/>
          </p:nvSpPr>
          <p:spPr bwMode="auto">
            <a:xfrm flipV="1">
              <a:off x="3237" y="2419"/>
              <a:ext cx="98" cy="6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59" name="Line 223"/>
            <p:cNvSpPr>
              <a:spLocks noChangeShapeType="1"/>
            </p:cNvSpPr>
            <p:nvPr/>
          </p:nvSpPr>
          <p:spPr bwMode="auto">
            <a:xfrm flipV="1">
              <a:off x="3280" y="2448"/>
              <a:ext cx="62" cy="37"/>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0" name="Rectangle 224"/>
            <p:cNvSpPr>
              <a:spLocks noChangeArrowheads="1"/>
            </p:cNvSpPr>
            <p:nvPr/>
          </p:nvSpPr>
          <p:spPr bwMode="auto">
            <a:xfrm>
              <a:off x="3214" y="2384"/>
              <a:ext cx="11"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1" name="Line 225"/>
            <p:cNvSpPr>
              <a:spLocks noChangeShapeType="1"/>
            </p:cNvSpPr>
            <p:nvPr/>
          </p:nvSpPr>
          <p:spPr bwMode="auto">
            <a:xfrm flipV="1">
              <a:off x="2694" y="2239"/>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2" name="Rectangle 226"/>
            <p:cNvSpPr>
              <a:spLocks noChangeArrowheads="1"/>
            </p:cNvSpPr>
            <p:nvPr/>
          </p:nvSpPr>
          <p:spPr bwMode="auto">
            <a:xfrm>
              <a:off x="2524" y="244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3" name="Line 227"/>
            <p:cNvSpPr>
              <a:spLocks noChangeShapeType="1"/>
            </p:cNvSpPr>
            <p:nvPr/>
          </p:nvSpPr>
          <p:spPr bwMode="auto">
            <a:xfrm flipV="1">
              <a:off x="1724" y="2882"/>
              <a:ext cx="29" cy="15"/>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4" name="Line 228"/>
            <p:cNvSpPr>
              <a:spLocks noChangeShapeType="1"/>
            </p:cNvSpPr>
            <p:nvPr/>
          </p:nvSpPr>
          <p:spPr bwMode="auto">
            <a:xfrm flipV="1">
              <a:off x="1732" y="2903"/>
              <a:ext cx="27"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5" name="Freeform 229"/>
            <p:cNvSpPr>
              <a:spLocks/>
            </p:cNvSpPr>
            <p:nvPr/>
          </p:nvSpPr>
          <p:spPr bwMode="auto">
            <a:xfrm>
              <a:off x="1724" y="2876"/>
              <a:ext cx="35" cy="41"/>
            </a:xfrm>
            <a:custGeom>
              <a:avLst/>
              <a:gdLst>
                <a:gd name="T0" fmla="*/ 14 w 35"/>
                <a:gd name="T1" fmla="*/ 41 h 41"/>
                <a:gd name="T2" fmla="*/ 6 w 35"/>
                <a:gd name="T3" fmla="*/ 41 h 41"/>
                <a:gd name="T4" fmla="*/ 0 w 35"/>
                <a:gd name="T5" fmla="*/ 35 h 41"/>
                <a:gd name="T6" fmla="*/ 0 w 35"/>
                <a:gd name="T7" fmla="*/ 27 h 41"/>
                <a:gd name="T8" fmla="*/ 0 w 35"/>
                <a:gd name="T9" fmla="*/ 21 h 41"/>
                <a:gd name="T10" fmla="*/ 0 w 35"/>
                <a:gd name="T11" fmla="*/ 12 h 41"/>
                <a:gd name="T12" fmla="*/ 0 w 35"/>
                <a:gd name="T13" fmla="*/ 6 h 41"/>
                <a:gd name="T14" fmla="*/ 6 w 35"/>
                <a:gd name="T15" fmla="*/ 6 h 41"/>
                <a:gd name="T16" fmla="*/ 14 w 35"/>
                <a:gd name="T17" fmla="*/ 0 h 41"/>
                <a:gd name="T18" fmla="*/ 21 w 35"/>
                <a:gd name="T19" fmla="*/ 0 h 41"/>
                <a:gd name="T20" fmla="*/ 21 w 35"/>
                <a:gd name="T21" fmla="*/ 6 h 41"/>
                <a:gd name="T22" fmla="*/ 29 w 35"/>
                <a:gd name="T23" fmla="*/ 6 h 41"/>
                <a:gd name="T24" fmla="*/ 35 w 35"/>
                <a:gd name="T25" fmla="*/ 6 h 41"/>
                <a:gd name="T26" fmla="*/ 35 w 35"/>
                <a:gd name="T27" fmla="*/ 12 h 41"/>
                <a:gd name="T28" fmla="*/ 35 w 35"/>
                <a:gd name="T29" fmla="*/ 21 h 41"/>
                <a:gd name="T30" fmla="*/ 35 w 35"/>
                <a:gd name="T31" fmla="*/ 27 h 41"/>
                <a:gd name="T32" fmla="*/ 35 w 35"/>
                <a:gd name="T33" fmla="*/ 35 h 41"/>
                <a:gd name="T34" fmla="*/ 29 w 35"/>
                <a:gd name="T35" fmla="*/ 35 h 41"/>
                <a:gd name="T36" fmla="*/ 29 w 35"/>
                <a:gd name="T37" fmla="*/ 41 h 41"/>
                <a:gd name="T38" fmla="*/ 21 w 35"/>
                <a:gd name="T39" fmla="*/ 41 h 41"/>
                <a:gd name="T40" fmla="*/ 14 w 35"/>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41"/>
                <a:gd name="T65" fmla="*/ 35 w 35"/>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41">
                  <a:moveTo>
                    <a:pt x="14" y="41"/>
                  </a:moveTo>
                  <a:lnTo>
                    <a:pt x="6" y="41"/>
                  </a:lnTo>
                  <a:lnTo>
                    <a:pt x="0" y="35"/>
                  </a:lnTo>
                  <a:lnTo>
                    <a:pt x="0" y="27"/>
                  </a:lnTo>
                  <a:lnTo>
                    <a:pt x="0" y="21"/>
                  </a:lnTo>
                  <a:lnTo>
                    <a:pt x="0" y="12"/>
                  </a:lnTo>
                  <a:lnTo>
                    <a:pt x="0" y="6"/>
                  </a:lnTo>
                  <a:lnTo>
                    <a:pt x="6" y="6"/>
                  </a:lnTo>
                  <a:lnTo>
                    <a:pt x="14" y="0"/>
                  </a:lnTo>
                  <a:lnTo>
                    <a:pt x="21" y="0"/>
                  </a:lnTo>
                  <a:lnTo>
                    <a:pt x="21" y="6"/>
                  </a:lnTo>
                  <a:lnTo>
                    <a:pt x="29" y="6"/>
                  </a:lnTo>
                  <a:lnTo>
                    <a:pt x="35" y="6"/>
                  </a:lnTo>
                  <a:lnTo>
                    <a:pt x="35" y="12"/>
                  </a:lnTo>
                  <a:lnTo>
                    <a:pt x="35" y="21"/>
                  </a:lnTo>
                  <a:lnTo>
                    <a:pt x="35" y="27"/>
                  </a:lnTo>
                  <a:lnTo>
                    <a:pt x="35" y="35"/>
                  </a:lnTo>
                  <a:lnTo>
                    <a:pt x="29" y="35"/>
                  </a:lnTo>
                  <a:lnTo>
                    <a:pt x="29" y="41"/>
                  </a:lnTo>
                  <a:lnTo>
                    <a:pt x="21" y="41"/>
                  </a:lnTo>
                  <a:lnTo>
                    <a:pt x="14" y="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666" name="Rectangle 230"/>
            <p:cNvSpPr>
              <a:spLocks noChangeArrowheads="1"/>
            </p:cNvSpPr>
            <p:nvPr/>
          </p:nvSpPr>
          <p:spPr bwMode="auto">
            <a:xfrm>
              <a:off x="55" y="918"/>
              <a:ext cx="106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667" name="Rectangle 231"/>
            <p:cNvSpPr>
              <a:spLocks noChangeArrowheads="1"/>
            </p:cNvSpPr>
            <p:nvPr/>
          </p:nvSpPr>
          <p:spPr bwMode="auto">
            <a:xfrm>
              <a:off x="115" y="956"/>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6668" name="Rectangle 232"/>
            <p:cNvSpPr>
              <a:spLocks noChangeArrowheads="1"/>
            </p:cNvSpPr>
            <p:nvPr/>
          </p:nvSpPr>
          <p:spPr bwMode="auto">
            <a:xfrm>
              <a:off x="551" y="956"/>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6669" name="Rectangle 233"/>
            <p:cNvSpPr>
              <a:spLocks noChangeArrowheads="1"/>
            </p:cNvSpPr>
            <p:nvPr/>
          </p:nvSpPr>
          <p:spPr bwMode="auto">
            <a:xfrm>
              <a:off x="619" y="956"/>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6670" name="Freeform 234"/>
            <p:cNvSpPr>
              <a:spLocks/>
            </p:cNvSpPr>
            <p:nvPr/>
          </p:nvSpPr>
          <p:spPr bwMode="auto">
            <a:xfrm>
              <a:off x="2171" y="1927"/>
              <a:ext cx="1175" cy="904"/>
            </a:xfrm>
            <a:custGeom>
              <a:avLst/>
              <a:gdLst>
                <a:gd name="T0" fmla="*/ 12 w 1175"/>
                <a:gd name="T1" fmla="*/ 861 h 904"/>
                <a:gd name="T2" fmla="*/ 70 w 1175"/>
                <a:gd name="T3" fmla="*/ 802 h 904"/>
                <a:gd name="T4" fmla="*/ 113 w 1175"/>
                <a:gd name="T5" fmla="*/ 722 h 904"/>
                <a:gd name="T6" fmla="*/ 191 w 1175"/>
                <a:gd name="T7" fmla="*/ 644 h 904"/>
                <a:gd name="T8" fmla="*/ 277 w 1175"/>
                <a:gd name="T9" fmla="*/ 615 h 904"/>
                <a:gd name="T10" fmla="*/ 340 w 1175"/>
                <a:gd name="T11" fmla="*/ 564 h 904"/>
                <a:gd name="T12" fmla="*/ 418 w 1175"/>
                <a:gd name="T13" fmla="*/ 476 h 904"/>
                <a:gd name="T14" fmla="*/ 441 w 1175"/>
                <a:gd name="T15" fmla="*/ 426 h 904"/>
                <a:gd name="T16" fmla="*/ 398 w 1175"/>
                <a:gd name="T17" fmla="*/ 383 h 904"/>
                <a:gd name="T18" fmla="*/ 283 w 1175"/>
                <a:gd name="T19" fmla="*/ 303 h 904"/>
                <a:gd name="T20" fmla="*/ 262 w 1175"/>
                <a:gd name="T21" fmla="*/ 195 h 904"/>
                <a:gd name="T22" fmla="*/ 332 w 1175"/>
                <a:gd name="T23" fmla="*/ 129 h 904"/>
                <a:gd name="T24" fmla="*/ 346 w 1175"/>
                <a:gd name="T25" fmla="*/ 35 h 904"/>
                <a:gd name="T26" fmla="*/ 412 w 1175"/>
                <a:gd name="T27" fmla="*/ 129 h 904"/>
                <a:gd name="T28" fmla="*/ 441 w 1175"/>
                <a:gd name="T29" fmla="*/ 215 h 904"/>
                <a:gd name="T30" fmla="*/ 496 w 1175"/>
                <a:gd name="T31" fmla="*/ 295 h 904"/>
                <a:gd name="T32" fmla="*/ 562 w 1175"/>
                <a:gd name="T33" fmla="*/ 267 h 904"/>
                <a:gd name="T34" fmla="*/ 562 w 1175"/>
                <a:gd name="T35" fmla="*/ 187 h 904"/>
                <a:gd name="T36" fmla="*/ 568 w 1175"/>
                <a:gd name="T37" fmla="*/ 123 h 904"/>
                <a:gd name="T38" fmla="*/ 605 w 1175"/>
                <a:gd name="T39" fmla="*/ 166 h 904"/>
                <a:gd name="T40" fmla="*/ 674 w 1175"/>
                <a:gd name="T41" fmla="*/ 158 h 904"/>
                <a:gd name="T42" fmla="*/ 654 w 1175"/>
                <a:gd name="T43" fmla="*/ 86 h 904"/>
                <a:gd name="T44" fmla="*/ 754 w 1175"/>
                <a:gd name="T45" fmla="*/ 64 h 904"/>
                <a:gd name="T46" fmla="*/ 847 w 1175"/>
                <a:gd name="T47" fmla="*/ 137 h 904"/>
                <a:gd name="T48" fmla="*/ 925 w 1175"/>
                <a:gd name="T49" fmla="*/ 209 h 904"/>
                <a:gd name="T50" fmla="*/ 1011 w 1175"/>
                <a:gd name="T51" fmla="*/ 246 h 904"/>
                <a:gd name="T52" fmla="*/ 1068 w 1175"/>
                <a:gd name="T53" fmla="*/ 310 h 904"/>
                <a:gd name="T54" fmla="*/ 1125 w 1175"/>
                <a:gd name="T55" fmla="*/ 369 h 904"/>
                <a:gd name="T56" fmla="*/ 1160 w 1175"/>
                <a:gd name="T57" fmla="*/ 455 h 904"/>
                <a:gd name="T58" fmla="*/ 1166 w 1175"/>
                <a:gd name="T59" fmla="*/ 527 h 904"/>
                <a:gd name="T60" fmla="*/ 1097 w 1175"/>
                <a:gd name="T61" fmla="*/ 541 h 904"/>
                <a:gd name="T62" fmla="*/ 1039 w 1175"/>
                <a:gd name="T63" fmla="*/ 469 h 904"/>
                <a:gd name="T64" fmla="*/ 988 w 1175"/>
                <a:gd name="T65" fmla="*/ 390 h 904"/>
                <a:gd name="T66" fmla="*/ 925 w 1175"/>
                <a:gd name="T67" fmla="*/ 338 h 904"/>
                <a:gd name="T68" fmla="*/ 838 w 1175"/>
                <a:gd name="T69" fmla="*/ 338 h 904"/>
                <a:gd name="T70" fmla="*/ 789 w 1175"/>
                <a:gd name="T71" fmla="*/ 318 h 904"/>
                <a:gd name="T72" fmla="*/ 761 w 1175"/>
                <a:gd name="T73" fmla="*/ 361 h 904"/>
                <a:gd name="T74" fmla="*/ 775 w 1175"/>
                <a:gd name="T75" fmla="*/ 426 h 904"/>
                <a:gd name="T76" fmla="*/ 789 w 1175"/>
                <a:gd name="T77" fmla="*/ 498 h 904"/>
                <a:gd name="T78" fmla="*/ 789 w 1175"/>
                <a:gd name="T79" fmla="*/ 592 h 904"/>
                <a:gd name="T80" fmla="*/ 797 w 1175"/>
                <a:gd name="T81" fmla="*/ 644 h 904"/>
                <a:gd name="T82" fmla="*/ 746 w 1175"/>
                <a:gd name="T83" fmla="*/ 621 h 904"/>
                <a:gd name="T84" fmla="*/ 726 w 1175"/>
                <a:gd name="T85" fmla="*/ 578 h 904"/>
                <a:gd name="T86" fmla="*/ 683 w 1175"/>
                <a:gd name="T87" fmla="*/ 521 h 904"/>
                <a:gd name="T88" fmla="*/ 648 w 1175"/>
                <a:gd name="T89" fmla="*/ 527 h 904"/>
                <a:gd name="T90" fmla="*/ 611 w 1175"/>
                <a:gd name="T91" fmla="*/ 506 h 904"/>
                <a:gd name="T92" fmla="*/ 576 w 1175"/>
                <a:gd name="T93" fmla="*/ 535 h 904"/>
                <a:gd name="T94" fmla="*/ 582 w 1175"/>
                <a:gd name="T95" fmla="*/ 650 h 904"/>
                <a:gd name="T96" fmla="*/ 476 w 1175"/>
                <a:gd name="T97" fmla="*/ 693 h 904"/>
                <a:gd name="T98" fmla="*/ 398 w 1175"/>
                <a:gd name="T99" fmla="*/ 693 h 904"/>
                <a:gd name="T100" fmla="*/ 320 w 1175"/>
                <a:gd name="T101" fmla="*/ 672 h 904"/>
                <a:gd name="T102" fmla="*/ 234 w 1175"/>
                <a:gd name="T103" fmla="*/ 693 h 904"/>
                <a:gd name="T104" fmla="*/ 168 w 1175"/>
                <a:gd name="T105" fmla="*/ 759 h 904"/>
                <a:gd name="T106" fmla="*/ 119 w 1175"/>
                <a:gd name="T107" fmla="*/ 838 h 904"/>
                <a:gd name="T108" fmla="*/ 55 w 1175"/>
                <a:gd name="T109" fmla="*/ 890 h 9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5"/>
                <a:gd name="T166" fmla="*/ 0 h 904"/>
                <a:gd name="T167" fmla="*/ 1175 w 1175"/>
                <a:gd name="T168" fmla="*/ 904 h 9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5" h="904">
                  <a:moveTo>
                    <a:pt x="27" y="904"/>
                  </a:moveTo>
                  <a:lnTo>
                    <a:pt x="12" y="896"/>
                  </a:lnTo>
                  <a:lnTo>
                    <a:pt x="4" y="890"/>
                  </a:lnTo>
                  <a:lnTo>
                    <a:pt x="0" y="875"/>
                  </a:lnTo>
                  <a:lnTo>
                    <a:pt x="12" y="861"/>
                  </a:lnTo>
                  <a:lnTo>
                    <a:pt x="18" y="853"/>
                  </a:lnTo>
                  <a:lnTo>
                    <a:pt x="33" y="838"/>
                  </a:lnTo>
                  <a:lnTo>
                    <a:pt x="41" y="830"/>
                  </a:lnTo>
                  <a:lnTo>
                    <a:pt x="55" y="816"/>
                  </a:lnTo>
                  <a:lnTo>
                    <a:pt x="70" y="802"/>
                  </a:lnTo>
                  <a:lnTo>
                    <a:pt x="76" y="781"/>
                  </a:lnTo>
                  <a:lnTo>
                    <a:pt x="84" y="767"/>
                  </a:lnTo>
                  <a:lnTo>
                    <a:pt x="90" y="752"/>
                  </a:lnTo>
                  <a:lnTo>
                    <a:pt x="105" y="744"/>
                  </a:lnTo>
                  <a:lnTo>
                    <a:pt x="113" y="722"/>
                  </a:lnTo>
                  <a:lnTo>
                    <a:pt x="119" y="701"/>
                  </a:lnTo>
                  <a:lnTo>
                    <a:pt x="133" y="679"/>
                  </a:lnTo>
                  <a:lnTo>
                    <a:pt x="156" y="658"/>
                  </a:lnTo>
                  <a:lnTo>
                    <a:pt x="168" y="650"/>
                  </a:lnTo>
                  <a:lnTo>
                    <a:pt x="191" y="644"/>
                  </a:lnTo>
                  <a:lnTo>
                    <a:pt x="211" y="629"/>
                  </a:lnTo>
                  <a:lnTo>
                    <a:pt x="234" y="621"/>
                  </a:lnTo>
                  <a:lnTo>
                    <a:pt x="254" y="621"/>
                  </a:lnTo>
                  <a:lnTo>
                    <a:pt x="262" y="621"/>
                  </a:lnTo>
                  <a:lnTo>
                    <a:pt x="277" y="615"/>
                  </a:lnTo>
                  <a:lnTo>
                    <a:pt x="297" y="607"/>
                  </a:lnTo>
                  <a:lnTo>
                    <a:pt x="305" y="592"/>
                  </a:lnTo>
                  <a:lnTo>
                    <a:pt x="312" y="584"/>
                  </a:lnTo>
                  <a:lnTo>
                    <a:pt x="326" y="578"/>
                  </a:lnTo>
                  <a:lnTo>
                    <a:pt x="340" y="564"/>
                  </a:lnTo>
                  <a:lnTo>
                    <a:pt x="361" y="541"/>
                  </a:lnTo>
                  <a:lnTo>
                    <a:pt x="375" y="521"/>
                  </a:lnTo>
                  <a:lnTo>
                    <a:pt x="389" y="506"/>
                  </a:lnTo>
                  <a:lnTo>
                    <a:pt x="404" y="492"/>
                  </a:lnTo>
                  <a:lnTo>
                    <a:pt x="418" y="476"/>
                  </a:lnTo>
                  <a:lnTo>
                    <a:pt x="433" y="469"/>
                  </a:lnTo>
                  <a:lnTo>
                    <a:pt x="441" y="455"/>
                  </a:lnTo>
                  <a:lnTo>
                    <a:pt x="447" y="441"/>
                  </a:lnTo>
                  <a:lnTo>
                    <a:pt x="447" y="426"/>
                  </a:lnTo>
                  <a:lnTo>
                    <a:pt x="441" y="426"/>
                  </a:lnTo>
                  <a:lnTo>
                    <a:pt x="433" y="418"/>
                  </a:lnTo>
                  <a:lnTo>
                    <a:pt x="418" y="412"/>
                  </a:lnTo>
                  <a:lnTo>
                    <a:pt x="404" y="412"/>
                  </a:lnTo>
                  <a:lnTo>
                    <a:pt x="404" y="398"/>
                  </a:lnTo>
                  <a:lnTo>
                    <a:pt x="398" y="383"/>
                  </a:lnTo>
                  <a:lnTo>
                    <a:pt x="383" y="369"/>
                  </a:lnTo>
                  <a:lnTo>
                    <a:pt x="346" y="353"/>
                  </a:lnTo>
                  <a:lnTo>
                    <a:pt x="312" y="338"/>
                  </a:lnTo>
                  <a:lnTo>
                    <a:pt x="297" y="324"/>
                  </a:lnTo>
                  <a:lnTo>
                    <a:pt x="283" y="303"/>
                  </a:lnTo>
                  <a:lnTo>
                    <a:pt x="269" y="281"/>
                  </a:lnTo>
                  <a:lnTo>
                    <a:pt x="262" y="252"/>
                  </a:lnTo>
                  <a:lnTo>
                    <a:pt x="262" y="230"/>
                  </a:lnTo>
                  <a:lnTo>
                    <a:pt x="262" y="215"/>
                  </a:lnTo>
                  <a:lnTo>
                    <a:pt x="262" y="195"/>
                  </a:lnTo>
                  <a:lnTo>
                    <a:pt x="277" y="180"/>
                  </a:lnTo>
                  <a:lnTo>
                    <a:pt x="291" y="158"/>
                  </a:lnTo>
                  <a:lnTo>
                    <a:pt x="305" y="144"/>
                  </a:lnTo>
                  <a:lnTo>
                    <a:pt x="320" y="137"/>
                  </a:lnTo>
                  <a:lnTo>
                    <a:pt x="332" y="129"/>
                  </a:lnTo>
                  <a:lnTo>
                    <a:pt x="340" y="115"/>
                  </a:lnTo>
                  <a:lnTo>
                    <a:pt x="355" y="100"/>
                  </a:lnTo>
                  <a:lnTo>
                    <a:pt x="361" y="78"/>
                  </a:lnTo>
                  <a:lnTo>
                    <a:pt x="355" y="49"/>
                  </a:lnTo>
                  <a:lnTo>
                    <a:pt x="346" y="35"/>
                  </a:lnTo>
                  <a:lnTo>
                    <a:pt x="355" y="0"/>
                  </a:lnTo>
                  <a:lnTo>
                    <a:pt x="389" y="57"/>
                  </a:lnTo>
                  <a:lnTo>
                    <a:pt x="412" y="107"/>
                  </a:lnTo>
                  <a:lnTo>
                    <a:pt x="412" y="115"/>
                  </a:lnTo>
                  <a:lnTo>
                    <a:pt x="412" y="129"/>
                  </a:lnTo>
                  <a:lnTo>
                    <a:pt x="412" y="152"/>
                  </a:lnTo>
                  <a:lnTo>
                    <a:pt x="412" y="166"/>
                  </a:lnTo>
                  <a:lnTo>
                    <a:pt x="418" y="180"/>
                  </a:lnTo>
                  <a:lnTo>
                    <a:pt x="433" y="195"/>
                  </a:lnTo>
                  <a:lnTo>
                    <a:pt x="441" y="215"/>
                  </a:lnTo>
                  <a:lnTo>
                    <a:pt x="447" y="246"/>
                  </a:lnTo>
                  <a:lnTo>
                    <a:pt x="455" y="267"/>
                  </a:lnTo>
                  <a:lnTo>
                    <a:pt x="469" y="281"/>
                  </a:lnTo>
                  <a:lnTo>
                    <a:pt x="476" y="295"/>
                  </a:lnTo>
                  <a:lnTo>
                    <a:pt x="496" y="295"/>
                  </a:lnTo>
                  <a:lnTo>
                    <a:pt x="510" y="295"/>
                  </a:lnTo>
                  <a:lnTo>
                    <a:pt x="525" y="289"/>
                  </a:lnTo>
                  <a:lnTo>
                    <a:pt x="539" y="289"/>
                  </a:lnTo>
                  <a:lnTo>
                    <a:pt x="553" y="281"/>
                  </a:lnTo>
                  <a:lnTo>
                    <a:pt x="562" y="267"/>
                  </a:lnTo>
                  <a:lnTo>
                    <a:pt x="568" y="260"/>
                  </a:lnTo>
                  <a:lnTo>
                    <a:pt x="576" y="238"/>
                  </a:lnTo>
                  <a:lnTo>
                    <a:pt x="576" y="223"/>
                  </a:lnTo>
                  <a:lnTo>
                    <a:pt x="568" y="209"/>
                  </a:lnTo>
                  <a:lnTo>
                    <a:pt x="562" y="187"/>
                  </a:lnTo>
                  <a:lnTo>
                    <a:pt x="553" y="166"/>
                  </a:lnTo>
                  <a:lnTo>
                    <a:pt x="547" y="144"/>
                  </a:lnTo>
                  <a:lnTo>
                    <a:pt x="539" y="123"/>
                  </a:lnTo>
                  <a:lnTo>
                    <a:pt x="553" y="123"/>
                  </a:lnTo>
                  <a:lnTo>
                    <a:pt x="568" y="123"/>
                  </a:lnTo>
                  <a:lnTo>
                    <a:pt x="576" y="123"/>
                  </a:lnTo>
                  <a:lnTo>
                    <a:pt x="576" y="137"/>
                  </a:lnTo>
                  <a:lnTo>
                    <a:pt x="582" y="152"/>
                  </a:lnTo>
                  <a:lnTo>
                    <a:pt x="597" y="158"/>
                  </a:lnTo>
                  <a:lnTo>
                    <a:pt x="605" y="166"/>
                  </a:lnTo>
                  <a:lnTo>
                    <a:pt x="619" y="172"/>
                  </a:lnTo>
                  <a:lnTo>
                    <a:pt x="640" y="180"/>
                  </a:lnTo>
                  <a:lnTo>
                    <a:pt x="660" y="172"/>
                  </a:lnTo>
                  <a:lnTo>
                    <a:pt x="668" y="172"/>
                  </a:lnTo>
                  <a:lnTo>
                    <a:pt x="674" y="158"/>
                  </a:lnTo>
                  <a:lnTo>
                    <a:pt x="674" y="144"/>
                  </a:lnTo>
                  <a:lnTo>
                    <a:pt x="674" y="129"/>
                  </a:lnTo>
                  <a:lnTo>
                    <a:pt x="668" y="123"/>
                  </a:lnTo>
                  <a:lnTo>
                    <a:pt x="660" y="107"/>
                  </a:lnTo>
                  <a:lnTo>
                    <a:pt x="654" y="86"/>
                  </a:lnTo>
                  <a:lnTo>
                    <a:pt x="668" y="86"/>
                  </a:lnTo>
                  <a:lnTo>
                    <a:pt x="689" y="78"/>
                  </a:lnTo>
                  <a:lnTo>
                    <a:pt x="711" y="64"/>
                  </a:lnTo>
                  <a:lnTo>
                    <a:pt x="732" y="64"/>
                  </a:lnTo>
                  <a:lnTo>
                    <a:pt x="754" y="64"/>
                  </a:lnTo>
                  <a:lnTo>
                    <a:pt x="769" y="64"/>
                  </a:lnTo>
                  <a:lnTo>
                    <a:pt x="783" y="78"/>
                  </a:lnTo>
                  <a:lnTo>
                    <a:pt x="812" y="100"/>
                  </a:lnTo>
                  <a:lnTo>
                    <a:pt x="824" y="115"/>
                  </a:lnTo>
                  <a:lnTo>
                    <a:pt x="847" y="137"/>
                  </a:lnTo>
                  <a:lnTo>
                    <a:pt x="861" y="152"/>
                  </a:lnTo>
                  <a:lnTo>
                    <a:pt x="875" y="166"/>
                  </a:lnTo>
                  <a:lnTo>
                    <a:pt x="904" y="180"/>
                  </a:lnTo>
                  <a:lnTo>
                    <a:pt x="918" y="195"/>
                  </a:lnTo>
                  <a:lnTo>
                    <a:pt x="925" y="209"/>
                  </a:lnTo>
                  <a:lnTo>
                    <a:pt x="939" y="223"/>
                  </a:lnTo>
                  <a:lnTo>
                    <a:pt x="953" y="230"/>
                  </a:lnTo>
                  <a:lnTo>
                    <a:pt x="968" y="230"/>
                  </a:lnTo>
                  <a:lnTo>
                    <a:pt x="996" y="238"/>
                  </a:lnTo>
                  <a:lnTo>
                    <a:pt x="1011" y="246"/>
                  </a:lnTo>
                  <a:lnTo>
                    <a:pt x="1025" y="260"/>
                  </a:lnTo>
                  <a:lnTo>
                    <a:pt x="1039" y="275"/>
                  </a:lnTo>
                  <a:lnTo>
                    <a:pt x="1045" y="289"/>
                  </a:lnTo>
                  <a:lnTo>
                    <a:pt x="1060" y="295"/>
                  </a:lnTo>
                  <a:lnTo>
                    <a:pt x="1068" y="310"/>
                  </a:lnTo>
                  <a:lnTo>
                    <a:pt x="1082" y="324"/>
                  </a:lnTo>
                  <a:lnTo>
                    <a:pt x="1097" y="338"/>
                  </a:lnTo>
                  <a:lnTo>
                    <a:pt x="1103" y="346"/>
                  </a:lnTo>
                  <a:lnTo>
                    <a:pt x="1117" y="361"/>
                  </a:lnTo>
                  <a:lnTo>
                    <a:pt x="1125" y="369"/>
                  </a:lnTo>
                  <a:lnTo>
                    <a:pt x="1140" y="383"/>
                  </a:lnTo>
                  <a:lnTo>
                    <a:pt x="1146" y="390"/>
                  </a:lnTo>
                  <a:lnTo>
                    <a:pt x="1152" y="412"/>
                  </a:lnTo>
                  <a:lnTo>
                    <a:pt x="1160" y="418"/>
                  </a:lnTo>
                  <a:lnTo>
                    <a:pt x="1160" y="455"/>
                  </a:lnTo>
                  <a:lnTo>
                    <a:pt x="1166" y="469"/>
                  </a:lnTo>
                  <a:lnTo>
                    <a:pt x="1175" y="484"/>
                  </a:lnTo>
                  <a:lnTo>
                    <a:pt x="1175" y="498"/>
                  </a:lnTo>
                  <a:lnTo>
                    <a:pt x="1166" y="521"/>
                  </a:lnTo>
                  <a:lnTo>
                    <a:pt x="1166" y="527"/>
                  </a:lnTo>
                  <a:lnTo>
                    <a:pt x="1146" y="541"/>
                  </a:lnTo>
                  <a:lnTo>
                    <a:pt x="1140" y="541"/>
                  </a:lnTo>
                  <a:lnTo>
                    <a:pt x="1125" y="541"/>
                  </a:lnTo>
                  <a:lnTo>
                    <a:pt x="1111" y="541"/>
                  </a:lnTo>
                  <a:lnTo>
                    <a:pt x="1097" y="541"/>
                  </a:lnTo>
                  <a:lnTo>
                    <a:pt x="1074" y="541"/>
                  </a:lnTo>
                  <a:lnTo>
                    <a:pt x="1060" y="535"/>
                  </a:lnTo>
                  <a:lnTo>
                    <a:pt x="1045" y="513"/>
                  </a:lnTo>
                  <a:lnTo>
                    <a:pt x="1039" y="498"/>
                  </a:lnTo>
                  <a:lnTo>
                    <a:pt x="1039" y="469"/>
                  </a:lnTo>
                  <a:lnTo>
                    <a:pt x="1031" y="455"/>
                  </a:lnTo>
                  <a:lnTo>
                    <a:pt x="1025" y="441"/>
                  </a:lnTo>
                  <a:lnTo>
                    <a:pt x="1017" y="426"/>
                  </a:lnTo>
                  <a:lnTo>
                    <a:pt x="996" y="404"/>
                  </a:lnTo>
                  <a:lnTo>
                    <a:pt x="988" y="390"/>
                  </a:lnTo>
                  <a:lnTo>
                    <a:pt x="976" y="369"/>
                  </a:lnTo>
                  <a:lnTo>
                    <a:pt x="968" y="353"/>
                  </a:lnTo>
                  <a:lnTo>
                    <a:pt x="953" y="346"/>
                  </a:lnTo>
                  <a:lnTo>
                    <a:pt x="939" y="338"/>
                  </a:lnTo>
                  <a:lnTo>
                    <a:pt x="925" y="338"/>
                  </a:lnTo>
                  <a:lnTo>
                    <a:pt x="910" y="338"/>
                  </a:lnTo>
                  <a:lnTo>
                    <a:pt x="890" y="332"/>
                  </a:lnTo>
                  <a:lnTo>
                    <a:pt x="875" y="338"/>
                  </a:lnTo>
                  <a:lnTo>
                    <a:pt x="861" y="338"/>
                  </a:lnTo>
                  <a:lnTo>
                    <a:pt x="838" y="338"/>
                  </a:lnTo>
                  <a:lnTo>
                    <a:pt x="824" y="338"/>
                  </a:lnTo>
                  <a:lnTo>
                    <a:pt x="812" y="332"/>
                  </a:lnTo>
                  <a:lnTo>
                    <a:pt x="797" y="324"/>
                  </a:lnTo>
                  <a:lnTo>
                    <a:pt x="797" y="318"/>
                  </a:lnTo>
                  <a:lnTo>
                    <a:pt x="789" y="318"/>
                  </a:lnTo>
                  <a:lnTo>
                    <a:pt x="775" y="318"/>
                  </a:lnTo>
                  <a:lnTo>
                    <a:pt x="769" y="324"/>
                  </a:lnTo>
                  <a:lnTo>
                    <a:pt x="761" y="338"/>
                  </a:lnTo>
                  <a:lnTo>
                    <a:pt x="761" y="346"/>
                  </a:lnTo>
                  <a:lnTo>
                    <a:pt x="761" y="361"/>
                  </a:lnTo>
                  <a:lnTo>
                    <a:pt x="761" y="375"/>
                  </a:lnTo>
                  <a:lnTo>
                    <a:pt x="769" y="390"/>
                  </a:lnTo>
                  <a:lnTo>
                    <a:pt x="769" y="404"/>
                  </a:lnTo>
                  <a:lnTo>
                    <a:pt x="775" y="412"/>
                  </a:lnTo>
                  <a:lnTo>
                    <a:pt x="775" y="426"/>
                  </a:lnTo>
                  <a:lnTo>
                    <a:pt x="775" y="441"/>
                  </a:lnTo>
                  <a:lnTo>
                    <a:pt x="775" y="455"/>
                  </a:lnTo>
                  <a:lnTo>
                    <a:pt x="775" y="469"/>
                  </a:lnTo>
                  <a:lnTo>
                    <a:pt x="775" y="476"/>
                  </a:lnTo>
                  <a:lnTo>
                    <a:pt x="789" y="498"/>
                  </a:lnTo>
                  <a:lnTo>
                    <a:pt x="783" y="521"/>
                  </a:lnTo>
                  <a:lnTo>
                    <a:pt x="775" y="541"/>
                  </a:lnTo>
                  <a:lnTo>
                    <a:pt x="783" y="564"/>
                  </a:lnTo>
                  <a:lnTo>
                    <a:pt x="783" y="570"/>
                  </a:lnTo>
                  <a:lnTo>
                    <a:pt x="789" y="592"/>
                  </a:lnTo>
                  <a:lnTo>
                    <a:pt x="797" y="599"/>
                  </a:lnTo>
                  <a:lnTo>
                    <a:pt x="804" y="615"/>
                  </a:lnTo>
                  <a:lnTo>
                    <a:pt x="804" y="629"/>
                  </a:lnTo>
                  <a:lnTo>
                    <a:pt x="804" y="636"/>
                  </a:lnTo>
                  <a:lnTo>
                    <a:pt x="797" y="644"/>
                  </a:lnTo>
                  <a:lnTo>
                    <a:pt x="797" y="650"/>
                  </a:lnTo>
                  <a:lnTo>
                    <a:pt x="783" y="664"/>
                  </a:lnTo>
                  <a:lnTo>
                    <a:pt x="769" y="644"/>
                  </a:lnTo>
                  <a:lnTo>
                    <a:pt x="754" y="636"/>
                  </a:lnTo>
                  <a:lnTo>
                    <a:pt x="746" y="621"/>
                  </a:lnTo>
                  <a:lnTo>
                    <a:pt x="740" y="615"/>
                  </a:lnTo>
                  <a:lnTo>
                    <a:pt x="740" y="607"/>
                  </a:lnTo>
                  <a:lnTo>
                    <a:pt x="740" y="592"/>
                  </a:lnTo>
                  <a:lnTo>
                    <a:pt x="732" y="584"/>
                  </a:lnTo>
                  <a:lnTo>
                    <a:pt x="726" y="578"/>
                  </a:lnTo>
                  <a:lnTo>
                    <a:pt x="717" y="570"/>
                  </a:lnTo>
                  <a:lnTo>
                    <a:pt x="703" y="556"/>
                  </a:lnTo>
                  <a:lnTo>
                    <a:pt x="697" y="541"/>
                  </a:lnTo>
                  <a:lnTo>
                    <a:pt x="689" y="535"/>
                  </a:lnTo>
                  <a:lnTo>
                    <a:pt x="683" y="521"/>
                  </a:lnTo>
                  <a:lnTo>
                    <a:pt x="668" y="506"/>
                  </a:lnTo>
                  <a:lnTo>
                    <a:pt x="660" y="506"/>
                  </a:lnTo>
                  <a:lnTo>
                    <a:pt x="654" y="513"/>
                  </a:lnTo>
                  <a:lnTo>
                    <a:pt x="654" y="521"/>
                  </a:lnTo>
                  <a:lnTo>
                    <a:pt x="648" y="527"/>
                  </a:lnTo>
                  <a:lnTo>
                    <a:pt x="640" y="535"/>
                  </a:lnTo>
                  <a:lnTo>
                    <a:pt x="633" y="535"/>
                  </a:lnTo>
                  <a:lnTo>
                    <a:pt x="625" y="527"/>
                  </a:lnTo>
                  <a:lnTo>
                    <a:pt x="619" y="521"/>
                  </a:lnTo>
                  <a:lnTo>
                    <a:pt x="611" y="506"/>
                  </a:lnTo>
                  <a:lnTo>
                    <a:pt x="597" y="506"/>
                  </a:lnTo>
                  <a:lnTo>
                    <a:pt x="590" y="506"/>
                  </a:lnTo>
                  <a:lnTo>
                    <a:pt x="582" y="513"/>
                  </a:lnTo>
                  <a:lnTo>
                    <a:pt x="582" y="521"/>
                  </a:lnTo>
                  <a:lnTo>
                    <a:pt x="576" y="535"/>
                  </a:lnTo>
                  <a:lnTo>
                    <a:pt x="576" y="549"/>
                  </a:lnTo>
                  <a:lnTo>
                    <a:pt x="576" y="578"/>
                  </a:lnTo>
                  <a:lnTo>
                    <a:pt x="576" y="607"/>
                  </a:lnTo>
                  <a:lnTo>
                    <a:pt x="582" y="629"/>
                  </a:lnTo>
                  <a:lnTo>
                    <a:pt x="582" y="650"/>
                  </a:lnTo>
                  <a:lnTo>
                    <a:pt x="582" y="672"/>
                  </a:lnTo>
                  <a:lnTo>
                    <a:pt x="562" y="679"/>
                  </a:lnTo>
                  <a:lnTo>
                    <a:pt x="519" y="687"/>
                  </a:lnTo>
                  <a:lnTo>
                    <a:pt x="496" y="687"/>
                  </a:lnTo>
                  <a:lnTo>
                    <a:pt x="476" y="693"/>
                  </a:lnTo>
                  <a:lnTo>
                    <a:pt x="455" y="693"/>
                  </a:lnTo>
                  <a:lnTo>
                    <a:pt x="447" y="687"/>
                  </a:lnTo>
                  <a:lnTo>
                    <a:pt x="426" y="687"/>
                  </a:lnTo>
                  <a:lnTo>
                    <a:pt x="412" y="687"/>
                  </a:lnTo>
                  <a:lnTo>
                    <a:pt x="398" y="693"/>
                  </a:lnTo>
                  <a:lnTo>
                    <a:pt x="383" y="693"/>
                  </a:lnTo>
                  <a:lnTo>
                    <a:pt x="361" y="687"/>
                  </a:lnTo>
                  <a:lnTo>
                    <a:pt x="346" y="679"/>
                  </a:lnTo>
                  <a:lnTo>
                    <a:pt x="332" y="672"/>
                  </a:lnTo>
                  <a:lnTo>
                    <a:pt x="320" y="672"/>
                  </a:lnTo>
                  <a:lnTo>
                    <a:pt x="305" y="672"/>
                  </a:lnTo>
                  <a:lnTo>
                    <a:pt x="291" y="679"/>
                  </a:lnTo>
                  <a:lnTo>
                    <a:pt x="269" y="693"/>
                  </a:lnTo>
                  <a:lnTo>
                    <a:pt x="248" y="693"/>
                  </a:lnTo>
                  <a:lnTo>
                    <a:pt x="234" y="693"/>
                  </a:lnTo>
                  <a:lnTo>
                    <a:pt x="225" y="701"/>
                  </a:lnTo>
                  <a:lnTo>
                    <a:pt x="211" y="707"/>
                  </a:lnTo>
                  <a:lnTo>
                    <a:pt x="197" y="715"/>
                  </a:lnTo>
                  <a:lnTo>
                    <a:pt x="182" y="738"/>
                  </a:lnTo>
                  <a:lnTo>
                    <a:pt x="168" y="759"/>
                  </a:lnTo>
                  <a:lnTo>
                    <a:pt x="162" y="781"/>
                  </a:lnTo>
                  <a:lnTo>
                    <a:pt x="148" y="795"/>
                  </a:lnTo>
                  <a:lnTo>
                    <a:pt x="141" y="816"/>
                  </a:lnTo>
                  <a:lnTo>
                    <a:pt x="133" y="824"/>
                  </a:lnTo>
                  <a:lnTo>
                    <a:pt x="119" y="838"/>
                  </a:lnTo>
                  <a:lnTo>
                    <a:pt x="113" y="845"/>
                  </a:lnTo>
                  <a:lnTo>
                    <a:pt x="98" y="861"/>
                  </a:lnTo>
                  <a:lnTo>
                    <a:pt x="76" y="867"/>
                  </a:lnTo>
                  <a:lnTo>
                    <a:pt x="70" y="875"/>
                  </a:lnTo>
                  <a:lnTo>
                    <a:pt x="55" y="890"/>
                  </a:lnTo>
                  <a:lnTo>
                    <a:pt x="41" y="896"/>
                  </a:lnTo>
                  <a:lnTo>
                    <a:pt x="27" y="9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1" name="Group 235"/>
          <p:cNvGrpSpPr>
            <a:grpSpLocks/>
          </p:cNvGrpSpPr>
          <p:nvPr/>
        </p:nvGrpSpPr>
        <p:grpSpPr bwMode="auto">
          <a:xfrm>
            <a:off x="1562100" y="1630363"/>
            <a:ext cx="7231063" cy="3524250"/>
            <a:chOff x="984" y="1027"/>
            <a:chExt cx="4555" cy="2220"/>
          </a:xfrm>
        </p:grpSpPr>
        <p:grpSp>
          <p:nvGrpSpPr>
            <p:cNvPr id="76255" name="Group 236"/>
            <p:cNvGrpSpPr>
              <a:grpSpLocks/>
            </p:cNvGrpSpPr>
            <p:nvPr/>
          </p:nvGrpSpPr>
          <p:grpSpPr bwMode="auto">
            <a:xfrm>
              <a:off x="3081" y="1048"/>
              <a:ext cx="634" cy="701"/>
              <a:chOff x="3081" y="1048"/>
              <a:chExt cx="634" cy="701"/>
            </a:xfrm>
          </p:grpSpPr>
          <p:sp>
            <p:nvSpPr>
              <p:cNvPr id="76412" name="Line 237"/>
              <p:cNvSpPr>
                <a:spLocks noChangeShapeType="1"/>
              </p:cNvSpPr>
              <p:nvPr/>
            </p:nvSpPr>
            <p:spPr bwMode="auto">
              <a:xfrm flipH="1" flipV="1">
                <a:off x="3081" y="1162"/>
                <a:ext cx="156" cy="16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3" name="Line 238"/>
              <p:cNvSpPr>
                <a:spLocks noChangeShapeType="1"/>
              </p:cNvSpPr>
              <p:nvPr/>
            </p:nvSpPr>
            <p:spPr bwMode="auto">
              <a:xfrm flipH="1" flipV="1">
                <a:off x="3657" y="1714"/>
                <a:ext cx="29" cy="3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4" name="Line 239"/>
              <p:cNvSpPr>
                <a:spLocks noChangeShapeType="1"/>
              </p:cNvSpPr>
              <p:nvPr/>
            </p:nvSpPr>
            <p:spPr bwMode="auto">
              <a:xfrm flipH="1" flipV="1">
                <a:off x="3329" y="1388"/>
                <a:ext cx="244" cy="2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5" name="Line 240"/>
              <p:cNvSpPr>
                <a:spLocks noChangeShapeType="1"/>
              </p:cNvSpPr>
              <p:nvPr/>
            </p:nvSpPr>
            <p:spPr bwMode="auto">
              <a:xfrm flipH="1" flipV="1">
                <a:off x="3087" y="1142"/>
                <a:ext cx="144" cy="1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6" name="Line 241"/>
              <p:cNvSpPr>
                <a:spLocks noChangeShapeType="1"/>
              </p:cNvSpPr>
              <p:nvPr/>
            </p:nvSpPr>
            <p:spPr bwMode="auto">
              <a:xfrm>
                <a:off x="3694" y="1722"/>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7" name="Line 242"/>
              <p:cNvSpPr>
                <a:spLocks noChangeShapeType="1"/>
              </p:cNvSpPr>
              <p:nvPr/>
            </p:nvSpPr>
            <p:spPr bwMode="auto">
              <a:xfrm flipH="1" flipV="1">
                <a:off x="3415" y="1437"/>
                <a:ext cx="15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8" name="Line 243"/>
              <p:cNvSpPr>
                <a:spLocks noChangeShapeType="1"/>
              </p:cNvSpPr>
              <p:nvPr/>
            </p:nvSpPr>
            <p:spPr bwMode="auto">
              <a:xfrm flipH="1" flipV="1">
                <a:off x="3180" y="1199"/>
                <a:ext cx="57" cy="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19" name="Line 244"/>
              <p:cNvSpPr>
                <a:spLocks noChangeShapeType="1"/>
              </p:cNvSpPr>
              <p:nvPr/>
            </p:nvSpPr>
            <p:spPr bwMode="auto">
              <a:xfrm flipH="1" flipV="1">
                <a:off x="3096" y="1113"/>
                <a:ext cx="63"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0" name="Line 245"/>
              <p:cNvSpPr>
                <a:spLocks noChangeShapeType="1"/>
              </p:cNvSpPr>
              <p:nvPr/>
            </p:nvSpPr>
            <p:spPr bwMode="auto">
              <a:xfrm flipH="1" flipV="1">
                <a:off x="3479" y="1468"/>
                <a:ext cx="80"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1" name="Line 246"/>
              <p:cNvSpPr>
                <a:spLocks noChangeShapeType="1"/>
              </p:cNvSpPr>
              <p:nvPr/>
            </p:nvSpPr>
            <p:spPr bwMode="auto">
              <a:xfrm flipH="1" flipV="1">
                <a:off x="3202" y="1191"/>
                <a:ext cx="43" cy="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2" name="Line 247"/>
              <p:cNvSpPr>
                <a:spLocks noChangeShapeType="1"/>
              </p:cNvSpPr>
              <p:nvPr/>
            </p:nvSpPr>
            <p:spPr bwMode="auto">
              <a:xfrm flipH="1" flipV="1">
                <a:off x="3110" y="1091"/>
                <a:ext cx="4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3" name="Line 248"/>
              <p:cNvSpPr>
                <a:spLocks noChangeShapeType="1"/>
              </p:cNvSpPr>
              <p:nvPr/>
            </p:nvSpPr>
            <p:spPr bwMode="auto">
              <a:xfrm flipH="1" flipV="1">
                <a:off x="3508" y="1460"/>
                <a:ext cx="65" cy="7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4" name="Line 249"/>
              <p:cNvSpPr>
                <a:spLocks noChangeShapeType="1"/>
              </p:cNvSpPr>
              <p:nvPr/>
            </p:nvSpPr>
            <p:spPr bwMode="auto">
              <a:xfrm flipH="1" flipV="1">
                <a:off x="3223" y="1171"/>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5" name="Line 250"/>
              <p:cNvSpPr>
                <a:spLocks noChangeShapeType="1"/>
              </p:cNvSpPr>
              <p:nvPr/>
            </p:nvSpPr>
            <p:spPr bwMode="auto">
              <a:xfrm flipH="1" flipV="1">
                <a:off x="3124" y="1068"/>
                <a:ext cx="4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6" name="Line 251"/>
              <p:cNvSpPr>
                <a:spLocks noChangeShapeType="1"/>
              </p:cNvSpPr>
              <p:nvPr/>
            </p:nvSpPr>
            <p:spPr bwMode="auto">
              <a:xfrm flipH="1" flipV="1">
                <a:off x="3522" y="1445"/>
                <a:ext cx="72"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7" name="Line 252"/>
              <p:cNvSpPr>
                <a:spLocks noChangeShapeType="1"/>
              </p:cNvSpPr>
              <p:nvPr/>
            </p:nvSpPr>
            <p:spPr bwMode="auto">
              <a:xfrm flipH="1" flipV="1">
                <a:off x="3145" y="1062"/>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8" name="Line 253"/>
              <p:cNvSpPr>
                <a:spLocks noChangeShapeType="1"/>
              </p:cNvSpPr>
              <p:nvPr/>
            </p:nvSpPr>
            <p:spPr bwMode="auto">
              <a:xfrm flipH="1" flipV="1">
                <a:off x="3536" y="1423"/>
                <a:ext cx="86" cy="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29" name="Line 254"/>
              <p:cNvSpPr>
                <a:spLocks noChangeShapeType="1"/>
              </p:cNvSpPr>
              <p:nvPr/>
            </p:nvSpPr>
            <p:spPr bwMode="auto">
              <a:xfrm flipH="1" flipV="1">
                <a:off x="3173" y="1054"/>
                <a:ext cx="43" cy="4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0" name="Line 255"/>
              <p:cNvSpPr>
                <a:spLocks noChangeShapeType="1"/>
              </p:cNvSpPr>
              <p:nvPr/>
            </p:nvSpPr>
            <p:spPr bwMode="auto">
              <a:xfrm flipH="1" flipV="1">
                <a:off x="3536" y="1394"/>
                <a:ext cx="115"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1" name="Line 256"/>
              <p:cNvSpPr>
                <a:spLocks noChangeShapeType="1"/>
              </p:cNvSpPr>
              <p:nvPr/>
            </p:nvSpPr>
            <p:spPr bwMode="auto">
              <a:xfrm flipH="1" flipV="1">
                <a:off x="3202" y="1048"/>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2" name="Line 257"/>
              <p:cNvSpPr>
                <a:spLocks noChangeShapeType="1"/>
              </p:cNvSpPr>
              <p:nvPr/>
            </p:nvSpPr>
            <p:spPr bwMode="auto">
              <a:xfrm flipH="1" flipV="1">
                <a:off x="3544" y="1359"/>
                <a:ext cx="128"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3" name="Line 258"/>
              <p:cNvSpPr>
                <a:spLocks noChangeShapeType="1"/>
              </p:cNvSpPr>
              <p:nvPr/>
            </p:nvSpPr>
            <p:spPr bwMode="auto">
              <a:xfrm flipH="1" flipV="1">
                <a:off x="3237" y="1054"/>
                <a:ext cx="29"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4" name="Line 259"/>
              <p:cNvSpPr>
                <a:spLocks noChangeShapeType="1"/>
              </p:cNvSpPr>
              <p:nvPr/>
            </p:nvSpPr>
            <p:spPr bwMode="auto">
              <a:xfrm flipH="1" flipV="1">
                <a:off x="3551" y="1337"/>
                <a:ext cx="135"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5" name="Line 260"/>
              <p:cNvSpPr>
                <a:spLocks noChangeShapeType="1"/>
              </p:cNvSpPr>
              <p:nvPr/>
            </p:nvSpPr>
            <p:spPr bwMode="auto">
              <a:xfrm flipH="1" flipV="1">
                <a:off x="3274" y="1054"/>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6" name="Line 261"/>
              <p:cNvSpPr>
                <a:spLocks noChangeShapeType="1"/>
              </p:cNvSpPr>
              <p:nvPr/>
            </p:nvSpPr>
            <p:spPr bwMode="auto">
              <a:xfrm flipH="1" flipV="1">
                <a:off x="3559" y="1308"/>
                <a:ext cx="141" cy="1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7" name="Line 262"/>
              <p:cNvSpPr>
                <a:spLocks noChangeShapeType="1"/>
              </p:cNvSpPr>
              <p:nvPr/>
            </p:nvSpPr>
            <p:spPr bwMode="auto">
              <a:xfrm flipH="1" flipV="1">
                <a:off x="3565" y="1279"/>
                <a:ext cx="143"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8" name="Line 263"/>
              <p:cNvSpPr>
                <a:spLocks noChangeShapeType="1"/>
              </p:cNvSpPr>
              <p:nvPr/>
            </p:nvSpPr>
            <p:spPr bwMode="auto">
              <a:xfrm flipH="1" flipV="1">
                <a:off x="3573" y="1257"/>
                <a:ext cx="142" cy="14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39" name="Line 264"/>
              <p:cNvSpPr>
                <a:spLocks noChangeShapeType="1"/>
              </p:cNvSpPr>
              <p:nvPr/>
            </p:nvSpPr>
            <p:spPr bwMode="auto">
              <a:xfrm flipH="1" flipV="1">
                <a:off x="3665" y="1322"/>
                <a:ext cx="43" cy="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40" name="Line 265"/>
              <p:cNvSpPr>
                <a:spLocks noChangeShapeType="1"/>
              </p:cNvSpPr>
              <p:nvPr/>
            </p:nvSpPr>
            <p:spPr bwMode="auto">
              <a:xfrm flipH="1" flipV="1">
                <a:off x="3588" y="1236"/>
                <a:ext cx="20"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256" name="Line 266"/>
            <p:cNvSpPr>
              <a:spLocks noChangeShapeType="1"/>
            </p:cNvSpPr>
            <p:nvPr/>
          </p:nvSpPr>
          <p:spPr bwMode="auto">
            <a:xfrm flipH="1" flipV="1">
              <a:off x="3372" y="2647"/>
              <a:ext cx="15"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7" name="Line 267"/>
            <p:cNvSpPr>
              <a:spLocks noChangeShapeType="1"/>
            </p:cNvSpPr>
            <p:nvPr/>
          </p:nvSpPr>
          <p:spPr bwMode="auto">
            <a:xfrm flipH="1" flipV="1">
              <a:off x="3350" y="2589"/>
              <a:ext cx="123"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8" name="Line 268"/>
            <p:cNvSpPr>
              <a:spLocks noChangeShapeType="1"/>
            </p:cNvSpPr>
            <p:nvPr/>
          </p:nvSpPr>
          <p:spPr bwMode="auto">
            <a:xfrm flipH="1" flipV="1">
              <a:off x="3294" y="2501"/>
              <a:ext cx="214" cy="2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9" name="Line 269"/>
            <p:cNvSpPr>
              <a:spLocks noChangeShapeType="1"/>
            </p:cNvSpPr>
            <p:nvPr/>
          </p:nvSpPr>
          <p:spPr bwMode="auto">
            <a:xfrm flipH="1" flipV="1">
              <a:off x="3315" y="2495"/>
              <a:ext cx="242" cy="2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0" name="Line 270"/>
            <p:cNvSpPr>
              <a:spLocks noChangeShapeType="1"/>
            </p:cNvSpPr>
            <p:nvPr/>
          </p:nvSpPr>
          <p:spPr bwMode="auto">
            <a:xfrm flipH="1" flipV="1">
              <a:off x="3335" y="2472"/>
              <a:ext cx="265" cy="27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1" name="Line 271"/>
            <p:cNvSpPr>
              <a:spLocks noChangeShapeType="1"/>
            </p:cNvSpPr>
            <p:nvPr/>
          </p:nvSpPr>
          <p:spPr bwMode="auto">
            <a:xfrm flipH="1" flipV="1">
              <a:off x="3344" y="2444"/>
              <a:ext cx="299" cy="31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2" name="Line 272"/>
            <p:cNvSpPr>
              <a:spLocks noChangeShapeType="1"/>
            </p:cNvSpPr>
            <p:nvPr/>
          </p:nvSpPr>
          <p:spPr bwMode="auto">
            <a:xfrm flipH="1" flipV="1">
              <a:off x="3329" y="2401"/>
              <a:ext cx="349"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3" name="Line 273"/>
            <p:cNvSpPr>
              <a:spLocks noChangeShapeType="1"/>
            </p:cNvSpPr>
            <p:nvPr/>
          </p:nvSpPr>
          <p:spPr bwMode="auto">
            <a:xfrm flipH="1" flipV="1">
              <a:off x="3571" y="2618"/>
              <a:ext cx="150"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4" name="Line 274"/>
            <p:cNvSpPr>
              <a:spLocks noChangeShapeType="1"/>
            </p:cNvSpPr>
            <p:nvPr/>
          </p:nvSpPr>
          <p:spPr bwMode="auto">
            <a:xfrm flipH="1" flipV="1">
              <a:off x="3329" y="2372"/>
              <a:ext cx="35"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5" name="Line 275"/>
            <p:cNvSpPr>
              <a:spLocks noChangeShapeType="1"/>
            </p:cNvSpPr>
            <p:nvPr/>
          </p:nvSpPr>
          <p:spPr bwMode="auto">
            <a:xfrm flipH="1" flipV="1">
              <a:off x="3663" y="2675"/>
              <a:ext cx="95"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6" name="Line 276"/>
            <p:cNvSpPr>
              <a:spLocks noChangeShapeType="1"/>
            </p:cNvSpPr>
            <p:nvPr/>
          </p:nvSpPr>
          <p:spPr bwMode="auto">
            <a:xfrm flipH="1" flipV="1">
              <a:off x="3700" y="2675"/>
              <a:ext cx="64"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7" name="Line 277"/>
            <p:cNvSpPr>
              <a:spLocks noChangeShapeType="1"/>
            </p:cNvSpPr>
            <p:nvPr/>
          </p:nvSpPr>
          <p:spPr bwMode="auto">
            <a:xfrm flipH="1" flipV="1">
              <a:off x="3743" y="2681"/>
              <a:ext cx="15" cy="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8" name="Freeform 278"/>
            <p:cNvSpPr>
              <a:spLocks/>
            </p:cNvSpPr>
            <p:nvPr/>
          </p:nvSpPr>
          <p:spPr bwMode="auto">
            <a:xfrm>
              <a:off x="3294" y="2366"/>
              <a:ext cx="470" cy="404"/>
            </a:xfrm>
            <a:custGeom>
              <a:avLst/>
              <a:gdLst>
                <a:gd name="T0" fmla="*/ 421 w 470"/>
                <a:gd name="T1" fmla="*/ 404 h 404"/>
                <a:gd name="T2" fmla="*/ 369 w 470"/>
                <a:gd name="T3" fmla="*/ 389 h 404"/>
                <a:gd name="T4" fmla="*/ 320 w 470"/>
                <a:gd name="T5" fmla="*/ 381 h 404"/>
                <a:gd name="T6" fmla="*/ 285 w 470"/>
                <a:gd name="T7" fmla="*/ 375 h 404"/>
                <a:gd name="T8" fmla="*/ 242 w 470"/>
                <a:gd name="T9" fmla="*/ 361 h 404"/>
                <a:gd name="T10" fmla="*/ 205 w 470"/>
                <a:gd name="T11" fmla="*/ 352 h 404"/>
                <a:gd name="T12" fmla="*/ 179 w 470"/>
                <a:gd name="T13" fmla="*/ 352 h 404"/>
                <a:gd name="T14" fmla="*/ 164 w 470"/>
                <a:gd name="T15" fmla="*/ 352 h 404"/>
                <a:gd name="T16" fmla="*/ 142 w 470"/>
                <a:gd name="T17" fmla="*/ 332 h 404"/>
                <a:gd name="T18" fmla="*/ 107 w 470"/>
                <a:gd name="T19" fmla="*/ 309 h 404"/>
                <a:gd name="T20" fmla="*/ 84 w 470"/>
                <a:gd name="T21" fmla="*/ 295 h 404"/>
                <a:gd name="T22" fmla="*/ 70 w 470"/>
                <a:gd name="T23" fmla="*/ 266 h 404"/>
                <a:gd name="T24" fmla="*/ 56 w 470"/>
                <a:gd name="T25" fmla="*/ 223 h 404"/>
                <a:gd name="T26" fmla="*/ 41 w 470"/>
                <a:gd name="T27" fmla="*/ 192 h 404"/>
                <a:gd name="T28" fmla="*/ 21 w 470"/>
                <a:gd name="T29" fmla="*/ 172 h 404"/>
                <a:gd name="T30" fmla="*/ 0 w 470"/>
                <a:gd name="T31" fmla="*/ 143 h 404"/>
                <a:gd name="T32" fmla="*/ 15 w 470"/>
                <a:gd name="T33" fmla="*/ 129 h 404"/>
                <a:gd name="T34" fmla="*/ 41 w 470"/>
                <a:gd name="T35" fmla="*/ 115 h 404"/>
                <a:gd name="T36" fmla="*/ 50 w 470"/>
                <a:gd name="T37" fmla="*/ 86 h 404"/>
                <a:gd name="T38" fmla="*/ 41 w 470"/>
                <a:gd name="T39" fmla="*/ 55 h 404"/>
                <a:gd name="T40" fmla="*/ 35 w 470"/>
                <a:gd name="T41" fmla="*/ 6 h 404"/>
                <a:gd name="T42" fmla="*/ 56 w 470"/>
                <a:gd name="T43" fmla="*/ 12 h 404"/>
                <a:gd name="T44" fmla="*/ 78 w 470"/>
                <a:gd name="T45" fmla="*/ 55 h 404"/>
                <a:gd name="T46" fmla="*/ 107 w 470"/>
                <a:gd name="T47" fmla="*/ 92 h 404"/>
                <a:gd name="T48" fmla="*/ 136 w 470"/>
                <a:gd name="T49" fmla="*/ 106 h 404"/>
                <a:gd name="T50" fmla="*/ 164 w 470"/>
                <a:gd name="T51" fmla="*/ 135 h 404"/>
                <a:gd name="T52" fmla="*/ 171 w 470"/>
                <a:gd name="T53" fmla="*/ 158 h 404"/>
                <a:gd name="T54" fmla="*/ 191 w 470"/>
                <a:gd name="T55" fmla="*/ 186 h 404"/>
                <a:gd name="T56" fmla="*/ 220 w 470"/>
                <a:gd name="T57" fmla="*/ 215 h 404"/>
                <a:gd name="T58" fmla="*/ 242 w 470"/>
                <a:gd name="T59" fmla="*/ 229 h 404"/>
                <a:gd name="T60" fmla="*/ 271 w 470"/>
                <a:gd name="T61" fmla="*/ 244 h 404"/>
                <a:gd name="T62" fmla="*/ 300 w 470"/>
                <a:gd name="T63" fmla="*/ 266 h 404"/>
                <a:gd name="T64" fmla="*/ 328 w 470"/>
                <a:gd name="T65" fmla="*/ 295 h 404"/>
                <a:gd name="T66" fmla="*/ 355 w 470"/>
                <a:gd name="T67" fmla="*/ 309 h 404"/>
                <a:gd name="T68" fmla="*/ 384 w 470"/>
                <a:gd name="T69" fmla="*/ 309 h 404"/>
                <a:gd name="T70" fmla="*/ 412 w 470"/>
                <a:gd name="T71" fmla="*/ 309 h 404"/>
                <a:gd name="T72" fmla="*/ 441 w 470"/>
                <a:gd name="T73" fmla="*/ 315 h 404"/>
                <a:gd name="T74" fmla="*/ 464 w 470"/>
                <a:gd name="T75" fmla="*/ 332 h 404"/>
                <a:gd name="T76" fmla="*/ 470 w 470"/>
                <a:gd name="T77" fmla="*/ 352 h 404"/>
                <a:gd name="T78" fmla="*/ 470 w 470"/>
                <a:gd name="T79" fmla="*/ 381 h 404"/>
                <a:gd name="T80" fmla="*/ 455 w 470"/>
                <a:gd name="T81" fmla="*/ 395 h 4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0"/>
                <a:gd name="T124" fmla="*/ 0 h 404"/>
                <a:gd name="T125" fmla="*/ 470 w 470"/>
                <a:gd name="T126" fmla="*/ 404 h 4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0" h="404">
                  <a:moveTo>
                    <a:pt x="441" y="404"/>
                  </a:moveTo>
                  <a:lnTo>
                    <a:pt x="421" y="404"/>
                  </a:lnTo>
                  <a:lnTo>
                    <a:pt x="398" y="395"/>
                  </a:lnTo>
                  <a:lnTo>
                    <a:pt x="369" y="389"/>
                  </a:lnTo>
                  <a:lnTo>
                    <a:pt x="343" y="389"/>
                  </a:lnTo>
                  <a:lnTo>
                    <a:pt x="320" y="381"/>
                  </a:lnTo>
                  <a:lnTo>
                    <a:pt x="300" y="375"/>
                  </a:lnTo>
                  <a:lnTo>
                    <a:pt x="285" y="375"/>
                  </a:lnTo>
                  <a:lnTo>
                    <a:pt x="263" y="367"/>
                  </a:lnTo>
                  <a:lnTo>
                    <a:pt x="242" y="361"/>
                  </a:lnTo>
                  <a:lnTo>
                    <a:pt x="220" y="352"/>
                  </a:lnTo>
                  <a:lnTo>
                    <a:pt x="205" y="352"/>
                  </a:lnTo>
                  <a:lnTo>
                    <a:pt x="199" y="352"/>
                  </a:lnTo>
                  <a:lnTo>
                    <a:pt x="179" y="352"/>
                  </a:lnTo>
                  <a:lnTo>
                    <a:pt x="171" y="352"/>
                  </a:lnTo>
                  <a:lnTo>
                    <a:pt x="164" y="352"/>
                  </a:lnTo>
                  <a:lnTo>
                    <a:pt x="150" y="346"/>
                  </a:lnTo>
                  <a:lnTo>
                    <a:pt x="142" y="332"/>
                  </a:lnTo>
                  <a:lnTo>
                    <a:pt x="127" y="315"/>
                  </a:lnTo>
                  <a:lnTo>
                    <a:pt x="107" y="309"/>
                  </a:lnTo>
                  <a:lnTo>
                    <a:pt x="99" y="301"/>
                  </a:lnTo>
                  <a:lnTo>
                    <a:pt x="84" y="295"/>
                  </a:lnTo>
                  <a:lnTo>
                    <a:pt x="78" y="281"/>
                  </a:lnTo>
                  <a:lnTo>
                    <a:pt x="70" y="266"/>
                  </a:lnTo>
                  <a:lnTo>
                    <a:pt x="64" y="244"/>
                  </a:lnTo>
                  <a:lnTo>
                    <a:pt x="56" y="223"/>
                  </a:lnTo>
                  <a:lnTo>
                    <a:pt x="41" y="209"/>
                  </a:lnTo>
                  <a:lnTo>
                    <a:pt x="41" y="192"/>
                  </a:lnTo>
                  <a:lnTo>
                    <a:pt x="27" y="178"/>
                  </a:lnTo>
                  <a:lnTo>
                    <a:pt x="21" y="172"/>
                  </a:lnTo>
                  <a:lnTo>
                    <a:pt x="7" y="158"/>
                  </a:lnTo>
                  <a:lnTo>
                    <a:pt x="0" y="143"/>
                  </a:lnTo>
                  <a:lnTo>
                    <a:pt x="0" y="129"/>
                  </a:lnTo>
                  <a:lnTo>
                    <a:pt x="15" y="129"/>
                  </a:lnTo>
                  <a:lnTo>
                    <a:pt x="21" y="129"/>
                  </a:lnTo>
                  <a:lnTo>
                    <a:pt x="41" y="115"/>
                  </a:lnTo>
                  <a:lnTo>
                    <a:pt x="41" y="106"/>
                  </a:lnTo>
                  <a:lnTo>
                    <a:pt x="50" y="86"/>
                  </a:lnTo>
                  <a:lnTo>
                    <a:pt x="50" y="69"/>
                  </a:lnTo>
                  <a:lnTo>
                    <a:pt x="41" y="55"/>
                  </a:lnTo>
                  <a:lnTo>
                    <a:pt x="35" y="41"/>
                  </a:lnTo>
                  <a:lnTo>
                    <a:pt x="35" y="6"/>
                  </a:lnTo>
                  <a:lnTo>
                    <a:pt x="50" y="0"/>
                  </a:lnTo>
                  <a:lnTo>
                    <a:pt x="56" y="12"/>
                  </a:lnTo>
                  <a:lnTo>
                    <a:pt x="70" y="26"/>
                  </a:lnTo>
                  <a:lnTo>
                    <a:pt x="78" y="55"/>
                  </a:lnTo>
                  <a:lnTo>
                    <a:pt x="93" y="78"/>
                  </a:lnTo>
                  <a:lnTo>
                    <a:pt x="107" y="92"/>
                  </a:lnTo>
                  <a:lnTo>
                    <a:pt x="127" y="100"/>
                  </a:lnTo>
                  <a:lnTo>
                    <a:pt x="136" y="106"/>
                  </a:lnTo>
                  <a:lnTo>
                    <a:pt x="150" y="121"/>
                  </a:lnTo>
                  <a:lnTo>
                    <a:pt x="164" y="135"/>
                  </a:lnTo>
                  <a:lnTo>
                    <a:pt x="164" y="143"/>
                  </a:lnTo>
                  <a:lnTo>
                    <a:pt x="171" y="158"/>
                  </a:lnTo>
                  <a:lnTo>
                    <a:pt x="179" y="178"/>
                  </a:lnTo>
                  <a:lnTo>
                    <a:pt x="191" y="186"/>
                  </a:lnTo>
                  <a:lnTo>
                    <a:pt x="205" y="201"/>
                  </a:lnTo>
                  <a:lnTo>
                    <a:pt x="220" y="215"/>
                  </a:lnTo>
                  <a:lnTo>
                    <a:pt x="228" y="223"/>
                  </a:lnTo>
                  <a:lnTo>
                    <a:pt x="242" y="229"/>
                  </a:lnTo>
                  <a:lnTo>
                    <a:pt x="257" y="238"/>
                  </a:lnTo>
                  <a:lnTo>
                    <a:pt x="271" y="244"/>
                  </a:lnTo>
                  <a:lnTo>
                    <a:pt x="285" y="252"/>
                  </a:lnTo>
                  <a:lnTo>
                    <a:pt x="300" y="266"/>
                  </a:lnTo>
                  <a:lnTo>
                    <a:pt x="314" y="281"/>
                  </a:lnTo>
                  <a:lnTo>
                    <a:pt x="328" y="295"/>
                  </a:lnTo>
                  <a:lnTo>
                    <a:pt x="343" y="301"/>
                  </a:lnTo>
                  <a:lnTo>
                    <a:pt x="355" y="309"/>
                  </a:lnTo>
                  <a:lnTo>
                    <a:pt x="369" y="309"/>
                  </a:lnTo>
                  <a:lnTo>
                    <a:pt x="384" y="309"/>
                  </a:lnTo>
                  <a:lnTo>
                    <a:pt x="398" y="309"/>
                  </a:lnTo>
                  <a:lnTo>
                    <a:pt x="412" y="309"/>
                  </a:lnTo>
                  <a:lnTo>
                    <a:pt x="427" y="309"/>
                  </a:lnTo>
                  <a:lnTo>
                    <a:pt x="441" y="315"/>
                  </a:lnTo>
                  <a:lnTo>
                    <a:pt x="455" y="324"/>
                  </a:lnTo>
                  <a:lnTo>
                    <a:pt x="464" y="332"/>
                  </a:lnTo>
                  <a:lnTo>
                    <a:pt x="464" y="338"/>
                  </a:lnTo>
                  <a:lnTo>
                    <a:pt x="470" y="352"/>
                  </a:lnTo>
                  <a:lnTo>
                    <a:pt x="470" y="367"/>
                  </a:lnTo>
                  <a:lnTo>
                    <a:pt x="470" y="381"/>
                  </a:lnTo>
                  <a:lnTo>
                    <a:pt x="470" y="389"/>
                  </a:lnTo>
                  <a:lnTo>
                    <a:pt x="455" y="395"/>
                  </a:lnTo>
                  <a:lnTo>
                    <a:pt x="441" y="4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69" name="Line 279"/>
            <p:cNvSpPr>
              <a:spLocks noChangeShapeType="1"/>
            </p:cNvSpPr>
            <p:nvPr/>
          </p:nvSpPr>
          <p:spPr bwMode="auto">
            <a:xfrm flipH="1" flipV="1">
              <a:off x="2731" y="2813"/>
              <a:ext cx="34"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0" name="Line 280"/>
            <p:cNvSpPr>
              <a:spLocks noChangeShapeType="1"/>
            </p:cNvSpPr>
            <p:nvPr/>
          </p:nvSpPr>
          <p:spPr bwMode="auto">
            <a:xfrm flipH="1" flipV="1">
              <a:off x="2731" y="2784"/>
              <a:ext cx="106"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1" name="Line 281"/>
            <p:cNvSpPr>
              <a:spLocks noChangeShapeType="1"/>
            </p:cNvSpPr>
            <p:nvPr/>
          </p:nvSpPr>
          <p:spPr bwMode="auto">
            <a:xfrm flipH="1" flipV="1">
              <a:off x="2737" y="2755"/>
              <a:ext cx="129" cy="1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2" name="Line 282"/>
            <p:cNvSpPr>
              <a:spLocks noChangeShapeType="1"/>
            </p:cNvSpPr>
            <p:nvPr/>
          </p:nvSpPr>
          <p:spPr bwMode="auto">
            <a:xfrm flipH="1" flipV="1">
              <a:off x="2737" y="2727"/>
              <a:ext cx="164" cy="15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3" name="Line 283"/>
            <p:cNvSpPr>
              <a:spLocks noChangeShapeType="1"/>
            </p:cNvSpPr>
            <p:nvPr/>
          </p:nvSpPr>
          <p:spPr bwMode="auto">
            <a:xfrm flipH="1" flipV="1">
              <a:off x="2737" y="2690"/>
              <a:ext cx="221" cy="2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4" name="Line 284"/>
            <p:cNvSpPr>
              <a:spLocks noChangeShapeType="1"/>
            </p:cNvSpPr>
            <p:nvPr/>
          </p:nvSpPr>
          <p:spPr bwMode="auto">
            <a:xfrm flipH="1" flipV="1">
              <a:off x="2731" y="2647"/>
              <a:ext cx="313" cy="3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5" name="Line 285"/>
            <p:cNvSpPr>
              <a:spLocks noChangeShapeType="1"/>
            </p:cNvSpPr>
            <p:nvPr/>
          </p:nvSpPr>
          <p:spPr bwMode="auto">
            <a:xfrm flipH="1" flipV="1">
              <a:off x="2823" y="2704"/>
              <a:ext cx="250" cy="2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6" name="Line 286"/>
            <p:cNvSpPr>
              <a:spLocks noChangeShapeType="1"/>
            </p:cNvSpPr>
            <p:nvPr/>
          </p:nvSpPr>
          <p:spPr bwMode="auto">
            <a:xfrm flipH="1" flipV="1">
              <a:off x="2745" y="2624"/>
              <a:ext cx="20" cy="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7" name="Line 287"/>
            <p:cNvSpPr>
              <a:spLocks noChangeShapeType="1"/>
            </p:cNvSpPr>
            <p:nvPr/>
          </p:nvSpPr>
          <p:spPr bwMode="auto">
            <a:xfrm flipH="1" flipV="1">
              <a:off x="2858" y="2712"/>
              <a:ext cx="235"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8" name="Line 288"/>
            <p:cNvSpPr>
              <a:spLocks noChangeShapeType="1"/>
            </p:cNvSpPr>
            <p:nvPr/>
          </p:nvSpPr>
          <p:spPr bwMode="auto">
            <a:xfrm flipH="1" flipV="1">
              <a:off x="2923" y="2733"/>
              <a:ext cx="185" cy="1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79" name="Line 289"/>
            <p:cNvSpPr>
              <a:spLocks noChangeShapeType="1"/>
            </p:cNvSpPr>
            <p:nvPr/>
          </p:nvSpPr>
          <p:spPr bwMode="auto">
            <a:xfrm flipH="1" flipV="1">
              <a:off x="2938" y="2718"/>
              <a:ext cx="184" cy="18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0" name="Line 290"/>
            <p:cNvSpPr>
              <a:spLocks noChangeShapeType="1"/>
            </p:cNvSpPr>
            <p:nvPr/>
          </p:nvSpPr>
          <p:spPr bwMode="auto">
            <a:xfrm flipH="1" flipV="1">
              <a:off x="2952" y="2698"/>
              <a:ext cx="178" cy="1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1" name="Line 291"/>
            <p:cNvSpPr>
              <a:spLocks noChangeShapeType="1"/>
            </p:cNvSpPr>
            <p:nvPr/>
          </p:nvSpPr>
          <p:spPr bwMode="auto">
            <a:xfrm flipH="1" flipV="1">
              <a:off x="2952" y="2667"/>
              <a:ext cx="178" cy="1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2" name="Line 292"/>
            <p:cNvSpPr>
              <a:spLocks noChangeShapeType="1"/>
            </p:cNvSpPr>
            <p:nvPr/>
          </p:nvSpPr>
          <p:spPr bwMode="auto">
            <a:xfrm flipH="1" flipV="1">
              <a:off x="2958" y="2632"/>
              <a:ext cx="187" cy="1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3" name="Line 293"/>
            <p:cNvSpPr>
              <a:spLocks noChangeShapeType="1"/>
            </p:cNvSpPr>
            <p:nvPr/>
          </p:nvSpPr>
          <p:spPr bwMode="auto">
            <a:xfrm flipH="1" flipV="1">
              <a:off x="2958" y="2610"/>
              <a:ext cx="193" cy="1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4" name="Line 294"/>
            <p:cNvSpPr>
              <a:spLocks noChangeShapeType="1"/>
            </p:cNvSpPr>
            <p:nvPr/>
          </p:nvSpPr>
          <p:spPr bwMode="auto">
            <a:xfrm flipH="1" flipV="1">
              <a:off x="2973" y="2581"/>
              <a:ext cx="184" cy="1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5" name="Line 295"/>
            <p:cNvSpPr>
              <a:spLocks noChangeShapeType="1"/>
            </p:cNvSpPr>
            <p:nvPr/>
          </p:nvSpPr>
          <p:spPr bwMode="auto">
            <a:xfrm flipH="1" flipV="1">
              <a:off x="2958" y="2530"/>
              <a:ext cx="213" cy="2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6" name="Line 296"/>
            <p:cNvSpPr>
              <a:spLocks noChangeShapeType="1"/>
            </p:cNvSpPr>
            <p:nvPr/>
          </p:nvSpPr>
          <p:spPr bwMode="auto">
            <a:xfrm flipH="1" flipV="1">
              <a:off x="2944" y="2495"/>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7" name="Line 297"/>
            <p:cNvSpPr>
              <a:spLocks noChangeShapeType="1"/>
            </p:cNvSpPr>
            <p:nvPr/>
          </p:nvSpPr>
          <p:spPr bwMode="auto">
            <a:xfrm flipH="1" flipV="1">
              <a:off x="2952" y="2466"/>
              <a:ext cx="228" cy="2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8" name="Line 298"/>
            <p:cNvSpPr>
              <a:spLocks noChangeShapeType="1"/>
            </p:cNvSpPr>
            <p:nvPr/>
          </p:nvSpPr>
          <p:spPr bwMode="auto">
            <a:xfrm flipH="1" flipV="1">
              <a:off x="2973" y="2444"/>
              <a:ext cx="184" cy="1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89" name="Line 299"/>
            <p:cNvSpPr>
              <a:spLocks noChangeShapeType="1"/>
            </p:cNvSpPr>
            <p:nvPr/>
          </p:nvSpPr>
          <p:spPr bwMode="auto">
            <a:xfrm flipH="1" flipV="1">
              <a:off x="3001" y="2444"/>
              <a:ext cx="156" cy="16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0" name="Line 300"/>
            <p:cNvSpPr>
              <a:spLocks noChangeShapeType="1"/>
            </p:cNvSpPr>
            <p:nvPr/>
          </p:nvSpPr>
          <p:spPr bwMode="auto">
            <a:xfrm flipH="1" flipV="1">
              <a:off x="3093" y="2501"/>
              <a:ext cx="64"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1" name="Line 301"/>
            <p:cNvSpPr>
              <a:spLocks noChangeShapeType="1"/>
            </p:cNvSpPr>
            <p:nvPr/>
          </p:nvSpPr>
          <p:spPr bwMode="auto">
            <a:xfrm flipH="1" flipV="1">
              <a:off x="3145" y="2515"/>
              <a:ext cx="6" cy="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2" name="Freeform 302"/>
            <p:cNvSpPr>
              <a:spLocks/>
            </p:cNvSpPr>
            <p:nvPr/>
          </p:nvSpPr>
          <p:spPr bwMode="auto">
            <a:xfrm>
              <a:off x="2731" y="2437"/>
              <a:ext cx="449" cy="527"/>
            </a:xfrm>
            <a:custGeom>
              <a:avLst/>
              <a:gdLst>
                <a:gd name="T0" fmla="*/ 285 w 449"/>
                <a:gd name="T1" fmla="*/ 527 h 527"/>
                <a:gd name="T2" fmla="*/ 262 w 449"/>
                <a:gd name="T3" fmla="*/ 513 h 527"/>
                <a:gd name="T4" fmla="*/ 242 w 449"/>
                <a:gd name="T5" fmla="*/ 476 h 527"/>
                <a:gd name="T6" fmla="*/ 213 w 449"/>
                <a:gd name="T7" fmla="*/ 470 h 527"/>
                <a:gd name="T8" fmla="*/ 192 w 449"/>
                <a:gd name="T9" fmla="*/ 456 h 527"/>
                <a:gd name="T10" fmla="*/ 170 w 449"/>
                <a:gd name="T11" fmla="*/ 447 h 527"/>
                <a:gd name="T12" fmla="*/ 141 w 449"/>
                <a:gd name="T13" fmla="*/ 447 h 527"/>
                <a:gd name="T14" fmla="*/ 112 w 449"/>
                <a:gd name="T15" fmla="*/ 456 h 527"/>
                <a:gd name="T16" fmla="*/ 98 w 449"/>
                <a:gd name="T17" fmla="*/ 456 h 527"/>
                <a:gd name="T18" fmla="*/ 71 w 449"/>
                <a:gd name="T19" fmla="*/ 427 h 527"/>
                <a:gd name="T20" fmla="*/ 34 w 449"/>
                <a:gd name="T21" fmla="*/ 419 h 527"/>
                <a:gd name="T22" fmla="*/ 14 w 449"/>
                <a:gd name="T23" fmla="*/ 413 h 527"/>
                <a:gd name="T24" fmla="*/ 0 w 449"/>
                <a:gd name="T25" fmla="*/ 384 h 527"/>
                <a:gd name="T26" fmla="*/ 0 w 449"/>
                <a:gd name="T27" fmla="*/ 339 h 527"/>
                <a:gd name="T28" fmla="*/ 6 w 449"/>
                <a:gd name="T29" fmla="*/ 290 h 527"/>
                <a:gd name="T30" fmla="*/ 6 w 449"/>
                <a:gd name="T31" fmla="*/ 244 h 527"/>
                <a:gd name="T32" fmla="*/ 0 w 449"/>
                <a:gd name="T33" fmla="*/ 216 h 527"/>
                <a:gd name="T34" fmla="*/ 20 w 449"/>
                <a:gd name="T35" fmla="*/ 187 h 527"/>
                <a:gd name="T36" fmla="*/ 28 w 449"/>
                <a:gd name="T37" fmla="*/ 201 h 527"/>
                <a:gd name="T38" fmla="*/ 43 w 449"/>
                <a:gd name="T39" fmla="*/ 230 h 527"/>
                <a:gd name="T40" fmla="*/ 57 w 449"/>
                <a:gd name="T41" fmla="*/ 261 h 527"/>
                <a:gd name="T42" fmla="*/ 86 w 449"/>
                <a:gd name="T43" fmla="*/ 267 h 527"/>
                <a:gd name="T44" fmla="*/ 121 w 449"/>
                <a:gd name="T45" fmla="*/ 267 h 527"/>
                <a:gd name="T46" fmla="*/ 141 w 449"/>
                <a:gd name="T47" fmla="*/ 281 h 527"/>
                <a:gd name="T48" fmla="*/ 164 w 449"/>
                <a:gd name="T49" fmla="*/ 296 h 527"/>
                <a:gd name="T50" fmla="*/ 184 w 449"/>
                <a:gd name="T51" fmla="*/ 296 h 527"/>
                <a:gd name="T52" fmla="*/ 213 w 449"/>
                <a:gd name="T53" fmla="*/ 275 h 527"/>
                <a:gd name="T54" fmla="*/ 221 w 449"/>
                <a:gd name="T55" fmla="*/ 238 h 527"/>
                <a:gd name="T56" fmla="*/ 227 w 449"/>
                <a:gd name="T57" fmla="*/ 201 h 527"/>
                <a:gd name="T58" fmla="*/ 235 w 449"/>
                <a:gd name="T59" fmla="*/ 167 h 527"/>
                <a:gd name="T60" fmla="*/ 242 w 449"/>
                <a:gd name="T61" fmla="*/ 152 h 527"/>
                <a:gd name="T62" fmla="*/ 242 w 449"/>
                <a:gd name="T63" fmla="*/ 130 h 527"/>
                <a:gd name="T64" fmla="*/ 227 w 449"/>
                <a:gd name="T65" fmla="*/ 107 h 527"/>
                <a:gd name="T66" fmla="*/ 221 w 449"/>
                <a:gd name="T67" fmla="*/ 78 h 527"/>
                <a:gd name="T68" fmla="*/ 221 w 449"/>
                <a:gd name="T69" fmla="*/ 35 h 527"/>
                <a:gd name="T70" fmla="*/ 242 w 449"/>
                <a:gd name="T71" fmla="*/ 7 h 527"/>
                <a:gd name="T72" fmla="*/ 262 w 449"/>
                <a:gd name="T73" fmla="*/ 7 h 527"/>
                <a:gd name="T74" fmla="*/ 285 w 449"/>
                <a:gd name="T75" fmla="*/ 0 h 527"/>
                <a:gd name="T76" fmla="*/ 313 w 449"/>
                <a:gd name="T77" fmla="*/ 15 h 527"/>
                <a:gd name="T78" fmla="*/ 342 w 449"/>
                <a:gd name="T79" fmla="*/ 44 h 527"/>
                <a:gd name="T80" fmla="*/ 371 w 449"/>
                <a:gd name="T81" fmla="*/ 72 h 527"/>
                <a:gd name="T82" fmla="*/ 399 w 449"/>
                <a:gd name="T83" fmla="*/ 72 h 527"/>
                <a:gd name="T84" fmla="*/ 420 w 449"/>
                <a:gd name="T85" fmla="*/ 87 h 527"/>
                <a:gd name="T86" fmla="*/ 426 w 449"/>
                <a:gd name="T87" fmla="*/ 115 h 527"/>
                <a:gd name="T88" fmla="*/ 426 w 449"/>
                <a:gd name="T89" fmla="*/ 158 h 527"/>
                <a:gd name="T90" fmla="*/ 420 w 449"/>
                <a:gd name="T91" fmla="*/ 195 h 527"/>
                <a:gd name="T92" fmla="*/ 434 w 449"/>
                <a:gd name="T93" fmla="*/ 224 h 527"/>
                <a:gd name="T94" fmla="*/ 449 w 449"/>
                <a:gd name="T95" fmla="*/ 261 h 527"/>
                <a:gd name="T96" fmla="*/ 449 w 449"/>
                <a:gd name="T97" fmla="*/ 290 h 527"/>
                <a:gd name="T98" fmla="*/ 440 w 449"/>
                <a:gd name="T99" fmla="*/ 318 h 527"/>
                <a:gd name="T100" fmla="*/ 420 w 449"/>
                <a:gd name="T101" fmla="*/ 361 h 527"/>
                <a:gd name="T102" fmla="*/ 414 w 449"/>
                <a:gd name="T103" fmla="*/ 384 h 527"/>
                <a:gd name="T104" fmla="*/ 399 w 449"/>
                <a:gd name="T105" fmla="*/ 413 h 527"/>
                <a:gd name="T106" fmla="*/ 399 w 449"/>
                <a:gd name="T107" fmla="*/ 441 h 527"/>
                <a:gd name="T108" fmla="*/ 391 w 449"/>
                <a:gd name="T109" fmla="*/ 470 h 527"/>
                <a:gd name="T110" fmla="*/ 371 w 449"/>
                <a:gd name="T111" fmla="*/ 499 h 527"/>
                <a:gd name="T112" fmla="*/ 342 w 449"/>
                <a:gd name="T113" fmla="*/ 521 h 527"/>
                <a:gd name="T114" fmla="*/ 313 w 449"/>
                <a:gd name="T115" fmla="*/ 527 h 5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9"/>
                <a:gd name="T175" fmla="*/ 0 h 527"/>
                <a:gd name="T176" fmla="*/ 449 w 449"/>
                <a:gd name="T177" fmla="*/ 527 h 5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9" h="527">
                  <a:moveTo>
                    <a:pt x="299" y="527"/>
                  </a:moveTo>
                  <a:lnTo>
                    <a:pt x="285" y="527"/>
                  </a:lnTo>
                  <a:lnTo>
                    <a:pt x="276" y="521"/>
                  </a:lnTo>
                  <a:lnTo>
                    <a:pt x="262" y="513"/>
                  </a:lnTo>
                  <a:lnTo>
                    <a:pt x="256" y="484"/>
                  </a:lnTo>
                  <a:lnTo>
                    <a:pt x="242" y="476"/>
                  </a:lnTo>
                  <a:lnTo>
                    <a:pt x="227" y="476"/>
                  </a:lnTo>
                  <a:lnTo>
                    <a:pt x="213" y="470"/>
                  </a:lnTo>
                  <a:lnTo>
                    <a:pt x="207" y="462"/>
                  </a:lnTo>
                  <a:lnTo>
                    <a:pt x="192" y="456"/>
                  </a:lnTo>
                  <a:lnTo>
                    <a:pt x="178" y="447"/>
                  </a:lnTo>
                  <a:lnTo>
                    <a:pt x="170" y="447"/>
                  </a:lnTo>
                  <a:lnTo>
                    <a:pt x="155" y="447"/>
                  </a:lnTo>
                  <a:lnTo>
                    <a:pt x="141" y="447"/>
                  </a:lnTo>
                  <a:lnTo>
                    <a:pt x="127" y="447"/>
                  </a:lnTo>
                  <a:lnTo>
                    <a:pt x="112" y="456"/>
                  </a:lnTo>
                  <a:lnTo>
                    <a:pt x="106" y="456"/>
                  </a:lnTo>
                  <a:lnTo>
                    <a:pt x="98" y="456"/>
                  </a:lnTo>
                  <a:lnTo>
                    <a:pt x="78" y="441"/>
                  </a:lnTo>
                  <a:lnTo>
                    <a:pt x="71" y="427"/>
                  </a:lnTo>
                  <a:lnTo>
                    <a:pt x="57" y="427"/>
                  </a:lnTo>
                  <a:lnTo>
                    <a:pt x="34" y="419"/>
                  </a:lnTo>
                  <a:lnTo>
                    <a:pt x="20" y="413"/>
                  </a:lnTo>
                  <a:lnTo>
                    <a:pt x="14" y="413"/>
                  </a:lnTo>
                  <a:lnTo>
                    <a:pt x="6" y="398"/>
                  </a:lnTo>
                  <a:lnTo>
                    <a:pt x="0" y="384"/>
                  </a:lnTo>
                  <a:lnTo>
                    <a:pt x="0" y="361"/>
                  </a:lnTo>
                  <a:lnTo>
                    <a:pt x="0" y="339"/>
                  </a:lnTo>
                  <a:lnTo>
                    <a:pt x="6" y="318"/>
                  </a:lnTo>
                  <a:lnTo>
                    <a:pt x="6" y="290"/>
                  </a:lnTo>
                  <a:lnTo>
                    <a:pt x="6" y="267"/>
                  </a:lnTo>
                  <a:lnTo>
                    <a:pt x="6" y="244"/>
                  </a:lnTo>
                  <a:lnTo>
                    <a:pt x="0" y="224"/>
                  </a:lnTo>
                  <a:lnTo>
                    <a:pt x="0" y="216"/>
                  </a:lnTo>
                  <a:lnTo>
                    <a:pt x="0" y="195"/>
                  </a:lnTo>
                  <a:lnTo>
                    <a:pt x="20" y="187"/>
                  </a:lnTo>
                  <a:lnTo>
                    <a:pt x="20" y="195"/>
                  </a:lnTo>
                  <a:lnTo>
                    <a:pt x="28" y="201"/>
                  </a:lnTo>
                  <a:lnTo>
                    <a:pt x="34" y="210"/>
                  </a:lnTo>
                  <a:lnTo>
                    <a:pt x="43" y="230"/>
                  </a:lnTo>
                  <a:lnTo>
                    <a:pt x="49" y="244"/>
                  </a:lnTo>
                  <a:lnTo>
                    <a:pt x="57" y="261"/>
                  </a:lnTo>
                  <a:lnTo>
                    <a:pt x="78" y="267"/>
                  </a:lnTo>
                  <a:lnTo>
                    <a:pt x="86" y="267"/>
                  </a:lnTo>
                  <a:lnTo>
                    <a:pt x="98" y="267"/>
                  </a:lnTo>
                  <a:lnTo>
                    <a:pt x="121" y="267"/>
                  </a:lnTo>
                  <a:lnTo>
                    <a:pt x="135" y="275"/>
                  </a:lnTo>
                  <a:lnTo>
                    <a:pt x="141" y="281"/>
                  </a:lnTo>
                  <a:lnTo>
                    <a:pt x="149" y="290"/>
                  </a:lnTo>
                  <a:lnTo>
                    <a:pt x="164" y="296"/>
                  </a:lnTo>
                  <a:lnTo>
                    <a:pt x="170" y="304"/>
                  </a:lnTo>
                  <a:lnTo>
                    <a:pt x="184" y="296"/>
                  </a:lnTo>
                  <a:lnTo>
                    <a:pt x="198" y="290"/>
                  </a:lnTo>
                  <a:lnTo>
                    <a:pt x="213" y="275"/>
                  </a:lnTo>
                  <a:lnTo>
                    <a:pt x="221" y="261"/>
                  </a:lnTo>
                  <a:lnTo>
                    <a:pt x="221" y="238"/>
                  </a:lnTo>
                  <a:lnTo>
                    <a:pt x="221" y="216"/>
                  </a:lnTo>
                  <a:lnTo>
                    <a:pt x="227" y="201"/>
                  </a:lnTo>
                  <a:lnTo>
                    <a:pt x="221" y="181"/>
                  </a:lnTo>
                  <a:lnTo>
                    <a:pt x="235" y="167"/>
                  </a:lnTo>
                  <a:lnTo>
                    <a:pt x="235" y="158"/>
                  </a:lnTo>
                  <a:lnTo>
                    <a:pt x="242" y="152"/>
                  </a:lnTo>
                  <a:lnTo>
                    <a:pt x="242" y="144"/>
                  </a:lnTo>
                  <a:lnTo>
                    <a:pt x="242" y="130"/>
                  </a:lnTo>
                  <a:lnTo>
                    <a:pt x="235" y="115"/>
                  </a:lnTo>
                  <a:lnTo>
                    <a:pt x="227" y="107"/>
                  </a:lnTo>
                  <a:lnTo>
                    <a:pt x="221" y="87"/>
                  </a:lnTo>
                  <a:lnTo>
                    <a:pt x="221" y="78"/>
                  </a:lnTo>
                  <a:lnTo>
                    <a:pt x="213" y="58"/>
                  </a:lnTo>
                  <a:lnTo>
                    <a:pt x="221" y="35"/>
                  </a:lnTo>
                  <a:lnTo>
                    <a:pt x="227" y="15"/>
                  </a:lnTo>
                  <a:lnTo>
                    <a:pt x="242" y="7"/>
                  </a:lnTo>
                  <a:lnTo>
                    <a:pt x="250" y="7"/>
                  </a:lnTo>
                  <a:lnTo>
                    <a:pt x="262" y="7"/>
                  </a:lnTo>
                  <a:lnTo>
                    <a:pt x="276" y="0"/>
                  </a:lnTo>
                  <a:lnTo>
                    <a:pt x="285" y="0"/>
                  </a:lnTo>
                  <a:lnTo>
                    <a:pt x="291" y="0"/>
                  </a:lnTo>
                  <a:lnTo>
                    <a:pt x="313" y="15"/>
                  </a:lnTo>
                  <a:lnTo>
                    <a:pt x="319" y="29"/>
                  </a:lnTo>
                  <a:lnTo>
                    <a:pt x="342" y="44"/>
                  </a:lnTo>
                  <a:lnTo>
                    <a:pt x="356" y="64"/>
                  </a:lnTo>
                  <a:lnTo>
                    <a:pt x="371" y="72"/>
                  </a:lnTo>
                  <a:lnTo>
                    <a:pt x="385" y="72"/>
                  </a:lnTo>
                  <a:lnTo>
                    <a:pt x="399" y="72"/>
                  </a:lnTo>
                  <a:lnTo>
                    <a:pt x="414" y="78"/>
                  </a:lnTo>
                  <a:lnTo>
                    <a:pt x="420" y="87"/>
                  </a:lnTo>
                  <a:lnTo>
                    <a:pt x="426" y="101"/>
                  </a:lnTo>
                  <a:lnTo>
                    <a:pt x="426" y="115"/>
                  </a:lnTo>
                  <a:lnTo>
                    <a:pt x="426" y="138"/>
                  </a:lnTo>
                  <a:lnTo>
                    <a:pt x="426" y="158"/>
                  </a:lnTo>
                  <a:lnTo>
                    <a:pt x="426" y="181"/>
                  </a:lnTo>
                  <a:lnTo>
                    <a:pt x="420" y="195"/>
                  </a:lnTo>
                  <a:lnTo>
                    <a:pt x="426" y="210"/>
                  </a:lnTo>
                  <a:lnTo>
                    <a:pt x="434" y="224"/>
                  </a:lnTo>
                  <a:lnTo>
                    <a:pt x="440" y="244"/>
                  </a:lnTo>
                  <a:lnTo>
                    <a:pt x="449" y="261"/>
                  </a:lnTo>
                  <a:lnTo>
                    <a:pt x="449" y="275"/>
                  </a:lnTo>
                  <a:lnTo>
                    <a:pt x="449" y="290"/>
                  </a:lnTo>
                  <a:lnTo>
                    <a:pt x="449" y="304"/>
                  </a:lnTo>
                  <a:lnTo>
                    <a:pt x="440" y="318"/>
                  </a:lnTo>
                  <a:lnTo>
                    <a:pt x="426" y="339"/>
                  </a:lnTo>
                  <a:lnTo>
                    <a:pt x="420" y="361"/>
                  </a:lnTo>
                  <a:lnTo>
                    <a:pt x="414" y="376"/>
                  </a:lnTo>
                  <a:lnTo>
                    <a:pt x="414" y="384"/>
                  </a:lnTo>
                  <a:lnTo>
                    <a:pt x="406" y="398"/>
                  </a:lnTo>
                  <a:lnTo>
                    <a:pt x="399" y="413"/>
                  </a:lnTo>
                  <a:lnTo>
                    <a:pt x="399" y="427"/>
                  </a:lnTo>
                  <a:lnTo>
                    <a:pt x="399" y="441"/>
                  </a:lnTo>
                  <a:lnTo>
                    <a:pt x="399" y="456"/>
                  </a:lnTo>
                  <a:lnTo>
                    <a:pt x="391" y="470"/>
                  </a:lnTo>
                  <a:lnTo>
                    <a:pt x="385" y="484"/>
                  </a:lnTo>
                  <a:lnTo>
                    <a:pt x="371" y="499"/>
                  </a:lnTo>
                  <a:lnTo>
                    <a:pt x="356" y="513"/>
                  </a:lnTo>
                  <a:lnTo>
                    <a:pt x="342" y="521"/>
                  </a:lnTo>
                  <a:lnTo>
                    <a:pt x="328" y="521"/>
                  </a:lnTo>
                  <a:lnTo>
                    <a:pt x="313" y="527"/>
                  </a:lnTo>
                  <a:lnTo>
                    <a:pt x="299" y="5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3" name="Rectangle 303"/>
            <p:cNvSpPr>
              <a:spLocks noChangeArrowheads="1"/>
            </p:cNvSpPr>
            <p:nvPr/>
          </p:nvSpPr>
          <p:spPr bwMode="auto">
            <a:xfrm>
              <a:off x="3936" y="2907"/>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294" name="Line 304"/>
            <p:cNvSpPr>
              <a:spLocks noChangeShapeType="1"/>
            </p:cNvSpPr>
            <p:nvPr/>
          </p:nvSpPr>
          <p:spPr bwMode="auto">
            <a:xfrm flipH="1" flipV="1">
              <a:off x="3985" y="3001"/>
              <a:ext cx="21"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5" name="Line 305"/>
            <p:cNvSpPr>
              <a:spLocks noChangeShapeType="1"/>
            </p:cNvSpPr>
            <p:nvPr/>
          </p:nvSpPr>
          <p:spPr bwMode="auto">
            <a:xfrm flipH="1" flipV="1">
              <a:off x="3991" y="2973"/>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6" name="Line 306"/>
            <p:cNvSpPr>
              <a:spLocks noChangeShapeType="1"/>
            </p:cNvSpPr>
            <p:nvPr/>
          </p:nvSpPr>
          <p:spPr bwMode="auto">
            <a:xfrm flipH="1" flipV="1">
              <a:off x="4006" y="2950"/>
              <a:ext cx="43"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7" name="Freeform 307"/>
            <p:cNvSpPr>
              <a:spLocks/>
            </p:cNvSpPr>
            <p:nvPr/>
          </p:nvSpPr>
          <p:spPr bwMode="auto">
            <a:xfrm>
              <a:off x="3985" y="2952"/>
              <a:ext cx="72" cy="70"/>
            </a:xfrm>
            <a:custGeom>
              <a:avLst/>
              <a:gdLst>
                <a:gd name="T0" fmla="*/ 35 w 72"/>
                <a:gd name="T1" fmla="*/ 70 h 70"/>
                <a:gd name="T2" fmla="*/ 29 w 72"/>
                <a:gd name="T3" fmla="*/ 70 h 70"/>
                <a:gd name="T4" fmla="*/ 21 w 72"/>
                <a:gd name="T5" fmla="*/ 70 h 70"/>
                <a:gd name="T6" fmla="*/ 15 w 72"/>
                <a:gd name="T7" fmla="*/ 64 h 70"/>
                <a:gd name="T8" fmla="*/ 6 w 72"/>
                <a:gd name="T9" fmla="*/ 64 h 70"/>
                <a:gd name="T10" fmla="*/ 6 w 72"/>
                <a:gd name="T11" fmla="*/ 55 h 70"/>
                <a:gd name="T12" fmla="*/ 0 w 72"/>
                <a:gd name="T13" fmla="*/ 49 h 70"/>
                <a:gd name="T14" fmla="*/ 0 w 72"/>
                <a:gd name="T15" fmla="*/ 41 h 70"/>
                <a:gd name="T16" fmla="*/ 0 w 72"/>
                <a:gd name="T17" fmla="*/ 35 h 70"/>
                <a:gd name="T18" fmla="*/ 0 w 72"/>
                <a:gd name="T19" fmla="*/ 27 h 70"/>
                <a:gd name="T20" fmla="*/ 0 w 72"/>
                <a:gd name="T21" fmla="*/ 21 h 70"/>
                <a:gd name="T22" fmla="*/ 6 w 72"/>
                <a:gd name="T23" fmla="*/ 12 h 70"/>
                <a:gd name="T24" fmla="*/ 15 w 72"/>
                <a:gd name="T25" fmla="*/ 6 h 70"/>
                <a:gd name="T26" fmla="*/ 21 w 72"/>
                <a:gd name="T27" fmla="*/ 6 h 70"/>
                <a:gd name="T28" fmla="*/ 29 w 72"/>
                <a:gd name="T29" fmla="*/ 0 h 70"/>
                <a:gd name="T30" fmla="*/ 35 w 72"/>
                <a:gd name="T31" fmla="*/ 0 h 70"/>
                <a:gd name="T32" fmla="*/ 43 w 72"/>
                <a:gd name="T33" fmla="*/ 0 h 70"/>
                <a:gd name="T34" fmla="*/ 49 w 72"/>
                <a:gd name="T35" fmla="*/ 6 h 70"/>
                <a:gd name="T36" fmla="*/ 58 w 72"/>
                <a:gd name="T37" fmla="*/ 6 h 70"/>
                <a:gd name="T38" fmla="*/ 58 w 72"/>
                <a:gd name="T39" fmla="*/ 12 h 70"/>
                <a:gd name="T40" fmla="*/ 64 w 72"/>
                <a:gd name="T41" fmla="*/ 21 h 70"/>
                <a:gd name="T42" fmla="*/ 72 w 72"/>
                <a:gd name="T43" fmla="*/ 27 h 70"/>
                <a:gd name="T44" fmla="*/ 72 w 72"/>
                <a:gd name="T45" fmla="*/ 35 h 70"/>
                <a:gd name="T46" fmla="*/ 72 w 72"/>
                <a:gd name="T47" fmla="*/ 41 h 70"/>
                <a:gd name="T48" fmla="*/ 64 w 72"/>
                <a:gd name="T49" fmla="*/ 49 h 70"/>
                <a:gd name="T50" fmla="*/ 64 w 72"/>
                <a:gd name="T51" fmla="*/ 55 h 70"/>
                <a:gd name="T52" fmla="*/ 58 w 72"/>
                <a:gd name="T53" fmla="*/ 55 h 70"/>
                <a:gd name="T54" fmla="*/ 58 w 72"/>
                <a:gd name="T55" fmla="*/ 64 h 70"/>
                <a:gd name="T56" fmla="*/ 49 w 72"/>
                <a:gd name="T57" fmla="*/ 64 h 70"/>
                <a:gd name="T58" fmla="*/ 43 w 72"/>
                <a:gd name="T59" fmla="*/ 70 h 70"/>
                <a:gd name="T60" fmla="*/ 35 w 72"/>
                <a:gd name="T61" fmla="*/ 70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2"/>
                <a:gd name="T94" fmla="*/ 0 h 70"/>
                <a:gd name="T95" fmla="*/ 72 w 72"/>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2" h="70">
                  <a:moveTo>
                    <a:pt x="35" y="70"/>
                  </a:moveTo>
                  <a:lnTo>
                    <a:pt x="29" y="70"/>
                  </a:lnTo>
                  <a:lnTo>
                    <a:pt x="21" y="70"/>
                  </a:lnTo>
                  <a:lnTo>
                    <a:pt x="15" y="64"/>
                  </a:lnTo>
                  <a:lnTo>
                    <a:pt x="6" y="64"/>
                  </a:lnTo>
                  <a:lnTo>
                    <a:pt x="6" y="55"/>
                  </a:lnTo>
                  <a:lnTo>
                    <a:pt x="0" y="49"/>
                  </a:lnTo>
                  <a:lnTo>
                    <a:pt x="0" y="41"/>
                  </a:lnTo>
                  <a:lnTo>
                    <a:pt x="0" y="35"/>
                  </a:lnTo>
                  <a:lnTo>
                    <a:pt x="0" y="27"/>
                  </a:lnTo>
                  <a:lnTo>
                    <a:pt x="0" y="21"/>
                  </a:lnTo>
                  <a:lnTo>
                    <a:pt x="6" y="12"/>
                  </a:lnTo>
                  <a:lnTo>
                    <a:pt x="15" y="6"/>
                  </a:lnTo>
                  <a:lnTo>
                    <a:pt x="21" y="6"/>
                  </a:lnTo>
                  <a:lnTo>
                    <a:pt x="29" y="0"/>
                  </a:lnTo>
                  <a:lnTo>
                    <a:pt x="35" y="0"/>
                  </a:lnTo>
                  <a:lnTo>
                    <a:pt x="43" y="0"/>
                  </a:lnTo>
                  <a:lnTo>
                    <a:pt x="49" y="6"/>
                  </a:lnTo>
                  <a:lnTo>
                    <a:pt x="58" y="6"/>
                  </a:lnTo>
                  <a:lnTo>
                    <a:pt x="58" y="12"/>
                  </a:lnTo>
                  <a:lnTo>
                    <a:pt x="64" y="21"/>
                  </a:lnTo>
                  <a:lnTo>
                    <a:pt x="72" y="27"/>
                  </a:lnTo>
                  <a:lnTo>
                    <a:pt x="72" y="35"/>
                  </a:lnTo>
                  <a:lnTo>
                    <a:pt x="72" y="41"/>
                  </a:lnTo>
                  <a:lnTo>
                    <a:pt x="64" y="49"/>
                  </a:lnTo>
                  <a:lnTo>
                    <a:pt x="64" y="55"/>
                  </a:lnTo>
                  <a:lnTo>
                    <a:pt x="58" y="55"/>
                  </a:lnTo>
                  <a:lnTo>
                    <a:pt x="58" y="64"/>
                  </a:lnTo>
                  <a:lnTo>
                    <a:pt x="49" y="64"/>
                  </a:lnTo>
                  <a:lnTo>
                    <a:pt x="43" y="70"/>
                  </a:lnTo>
                  <a:lnTo>
                    <a:pt x="35"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98" name="Rectangle 308"/>
            <p:cNvSpPr>
              <a:spLocks noChangeArrowheads="1"/>
            </p:cNvSpPr>
            <p:nvPr/>
          </p:nvSpPr>
          <p:spPr bwMode="auto">
            <a:xfrm>
              <a:off x="1847" y="2560"/>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299" name="Line 309"/>
            <p:cNvSpPr>
              <a:spLocks noChangeShapeType="1"/>
            </p:cNvSpPr>
            <p:nvPr/>
          </p:nvSpPr>
          <p:spPr bwMode="auto">
            <a:xfrm flipH="1" flipV="1">
              <a:off x="1283" y="1142"/>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0" name="Freeform 310"/>
            <p:cNvSpPr>
              <a:spLocks/>
            </p:cNvSpPr>
            <p:nvPr/>
          </p:nvSpPr>
          <p:spPr bwMode="auto">
            <a:xfrm>
              <a:off x="1283" y="1142"/>
              <a:ext cx="15" cy="14"/>
            </a:xfrm>
            <a:custGeom>
              <a:avLst/>
              <a:gdLst>
                <a:gd name="T0" fmla="*/ 6 w 15"/>
                <a:gd name="T1" fmla="*/ 14 h 14"/>
                <a:gd name="T2" fmla="*/ 0 w 15"/>
                <a:gd name="T3" fmla="*/ 14 h 14"/>
                <a:gd name="T4" fmla="*/ 0 w 15"/>
                <a:gd name="T5" fmla="*/ 6 h 14"/>
                <a:gd name="T6" fmla="*/ 0 w 15"/>
                <a:gd name="T7" fmla="*/ 0 h 14"/>
                <a:gd name="T8" fmla="*/ 6 w 15"/>
                <a:gd name="T9" fmla="*/ 0 h 14"/>
                <a:gd name="T10" fmla="*/ 15 w 15"/>
                <a:gd name="T11" fmla="*/ 0 h 14"/>
                <a:gd name="T12" fmla="*/ 15 w 15"/>
                <a:gd name="T13" fmla="*/ 6 h 14"/>
                <a:gd name="T14" fmla="*/ 15 w 15"/>
                <a:gd name="T15" fmla="*/ 14 h 14"/>
                <a:gd name="T16" fmla="*/ 6 w 1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6" y="14"/>
                  </a:moveTo>
                  <a:lnTo>
                    <a:pt x="0" y="14"/>
                  </a:lnTo>
                  <a:lnTo>
                    <a:pt x="0" y="6"/>
                  </a:lnTo>
                  <a:lnTo>
                    <a:pt x="0" y="0"/>
                  </a:lnTo>
                  <a:lnTo>
                    <a:pt x="6" y="0"/>
                  </a:lnTo>
                  <a:lnTo>
                    <a:pt x="15" y="0"/>
                  </a:lnTo>
                  <a:lnTo>
                    <a:pt x="15" y="6"/>
                  </a:lnTo>
                  <a:lnTo>
                    <a:pt x="15"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1" name="Freeform 311"/>
            <p:cNvSpPr>
              <a:spLocks/>
            </p:cNvSpPr>
            <p:nvPr/>
          </p:nvSpPr>
          <p:spPr bwMode="auto">
            <a:xfrm>
              <a:off x="2474" y="1989"/>
              <a:ext cx="7" cy="6"/>
            </a:xfrm>
            <a:custGeom>
              <a:avLst/>
              <a:gdLst>
                <a:gd name="T0" fmla="*/ 7 w 7"/>
                <a:gd name="T1" fmla="*/ 6 h 6"/>
                <a:gd name="T2" fmla="*/ 0 w 7"/>
                <a:gd name="T3" fmla="*/ 6 h 6"/>
                <a:gd name="T4" fmla="*/ 7 w 7"/>
                <a:gd name="T5" fmla="*/ 6 h 6"/>
                <a:gd name="T6" fmla="*/ 7 w 7"/>
                <a:gd name="T7" fmla="*/ 0 h 6"/>
                <a:gd name="T8" fmla="*/ 7 w 7"/>
                <a:gd name="T9" fmla="*/ 6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7" y="6"/>
                  </a:moveTo>
                  <a:lnTo>
                    <a:pt x="0" y="6"/>
                  </a:lnTo>
                  <a:lnTo>
                    <a:pt x="7" y="6"/>
                  </a:lnTo>
                  <a:lnTo>
                    <a:pt x="7" y="0"/>
                  </a:lnTo>
                  <a:lnTo>
                    <a:pt x="7"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2" name="Line 312"/>
            <p:cNvSpPr>
              <a:spLocks noChangeShapeType="1"/>
            </p:cNvSpPr>
            <p:nvPr/>
          </p:nvSpPr>
          <p:spPr bwMode="auto">
            <a:xfrm flipH="1" flipV="1">
              <a:off x="1732" y="2112"/>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3" name="Freeform 313"/>
            <p:cNvSpPr>
              <a:spLocks/>
            </p:cNvSpPr>
            <p:nvPr/>
          </p:nvSpPr>
          <p:spPr bwMode="auto">
            <a:xfrm>
              <a:off x="1732" y="2097"/>
              <a:ext cx="29" cy="29"/>
            </a:xfrm>
            <a:custGeom>
              <a:avLst/>
              <a:gdLst>
                <a:gd name="T0" fmla="*/ 15 w 29"/>
                <a:gd name="T1" fmla="*/ 29 h 29"/>
                <a:gd name="T2" fmla="*/ 6 w 29"/>
                <a:gd name="T3" fmla="*/ 29 h 29"/>
                <a:gd name="T4" fmla="*/ 6 w 29"/>
                <a:gd name="T5" fmla="*/ 21 h 29"/>
                <a:gd name="T6" fmla="*/ 0 w 29"/>
                <a:gd name="T7" fmla="*/ 21 h 29"/>
                <a:gd name="T8" fmla="*/ 0 w 29"/>
                <a:gd name="T9" fmla="*/ 15 h 29"/>
                <a:gd name="T10" fmla="*/ 0 w 29"/>
                <a:gd name="T11" fmla="*/ 6 h 29"/>
                <a:gd name="T12" fmla="*/ 6 w 29"/>
                <a:gd name="T13" fmla="*/ 6 h 29"/>
                <a:gd name="T14" fmla="*/ 6 w 29"/>
                <a:gd name="T15" fmla="*/ 0 h 29"/>
                <a:gd name="T16" fmla="*/ 15 w 29"/>
                <a:gd name="T17" fmla="*/ 0 h 29"/>
                <a:gd name="T18" fmla="*/ 21 w 29"/>
                <a:gd name="T19" fmla="*/ 0 h 29"/>
                <a:gd name="T20" fmla="*/ 21 w 29"/>
                <a:gd name="T21" fmla="*/ 6 h 29"/>
                <a:gd name="T22" fmla="*/ 29 w 29"/>
                <a:gd name="T23" fmla="*/ 6 h 29"/>
                <a:gd name="T24" fmla="*/ 29 w 29"/>
                <a:gd name="T25" fmla="*/ 15 h 29"/>
                <a:gd name="T26" fmla="*/ 29 w 29"/>
                <a:gd name="T27" fmla="*/ 21 h 29"/>
                <a:gd name="T28" fmla="*/ 21 w 29"/>
                <a:gd name="T29" fmla="*/ 21 h 29"/>
                <a:gd name="T30" fmla="*/ 21 w 29"/>
                <a:gd name="T31" fmla="*/ 29 h 29"/>
                <a:gd name="T32" fmla="*/ 15 w 29"/>
                <a:gd name="T33" fmla="*/ 2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5" y="29"/>
                  </a:moveTo>
                  <a:lnTo>
                    <a:pt x="6" y="29"/>
                  </a:lnTo>
                  <a:lnTo>
                    <a:pt x="6" y="21"/>
                  </a:lnTo>
                  <a:lnTo>
                    <a:pt x="0" y="21"/>
                  </a:lnTo>
                  <a:lnTo>
                    <a:pt x="0" y="15"/>
                  </a:lnTo>
                  <a:lnTo>
                    <a:pt x="0" y="6"/>
                  </a:lnTo>
                  <a:lnTo>
                    <a:pt x="6" y="6"/>
                  </a:lnTo>
                  <a:lnTo>
                    <a:pt x="6" y="0"/>
                  </a:lnTo>
                  <a:lnTo>
                    <a:pt x="15" y="0"/>
                  </a:lnTo>
                  <a:lnTo>
                    <a:pt x="21" y="0"/>
                  </a:lnTo>
                  <a:lnTo>
                    <a:pt x="21" y="6"/>
                  </a:lnTo>
                  <a:lnTo>
                    <a:pt x="29" y="6"/>
                  </a:lnTo>
                  <a:lnTo>
                    <a:pt x="29" y="15"/>
                  </a:lnTo>
                  <a:lnTo>
                    <a:pt x="29" y="21"/>
                  </a:lnTo>
                  <a:lnTo>
                    <a:pt x="21" y="21"/>
                  </a:lnTo>
                  <a:lnTo>
                    <a:pt x="21" y="29"/>
                  </a:lnTo>
                  <a:lnTo>
                    <a:pt x="15" y="2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4" name="Line 314"/>
            <p:cNvSpPr>
              <a:spLocks noChangeShapeType="1"/>
            </p:cNvSpPr>
            <p:nvPr/>
          </p:nvSpPr>
          <p:spPr bwMode="auto">
            <a:xfrm flipH="1" flipV="1">
              <a:off x="1732" y="214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5" name="Freeform 315"/>
            <p:cNvSpPr>
              <a:spLocks/>
            </p:cNvSpPr>
            <p:nvPr/>
          </p:nvSpPr>
          <p:spPr bwMode="auto">
            <a:xfrm>
              <a:off x="1732" y="2134"/>
              <a:ext cx="15" cy="12"/>
            </a:xfrm>
            <a:custGeom>
              <a:avLst/>
              <a:gdLst>
                <a:gd name="T0" fmla="*/ 6 w 15"/>
                <a:gd name="T1" fmla="*/ 12 h 12"/>
                <a:gd name="T2" fmla="*/ 0 w 15"/>
                <a:gd name="T3" fmla="*/ 12 h 12"/>
                <a:gd name="T4" fmla="*/ 0 w 15"/>
                <a:gd name="T5" fmla="*/ 6 h 12"/>
                <a:gd name="T6" fmla="*/ 0 w 15"/>
                <a:gd name="T7" fmla="*/ 0 h 12"/>
                <a:gd name="T8" fmla="*/ 6 w 15"/>
                <a:gd name="T9" fmla="*/ 0 h 12"/>
                <a:gd name="T10" fmla="*/ 15 w 15"/>
                <a:gd name="T11" fmla="*/ 0 h 12"/>
                <a:gd name="T12" fmla="*/ 15 w 15"/>
                <a:gd name="T13" fmla="*/ 6 h 12"/>
                <a:gd name="T14" fmla="*/ 15 w 15"/>
                <a:gd name="T15" fmla="*/ 12 h 12"/>
                <a:gd name="T16" fmla="*/ 6 w 15"/>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6" y="12"/>
                  </a:moveTo>
                  <a:lnTo>
                    <a:pt x="0" y="12"/>
                  </a:lnTo>
                  <a:lnTo>
                    <a:pt x="0" y="6"/>
                  </a:lnTo>
                  <a:lnTo>
                    <a:pt x="0" y="0"/>
                  </a:lnTo>
                  <a:lnTo>
                    <a:pt x="6" y="0"/>
                  </a:lnTo>
                  <a:lnTo>
                    <a:pt x="15" y="0"/>
                  </a:lnTo>
                  <a:lnTo>
                    <a:pt x="15" y="6"/>
                  </a:lnTo>
                  <a:lnTo>
                    <a:pt x="15"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6" name="Line 316"/>
            <p:cNvSpPr>
              <a:spLocks noChangeShapeType="1"/>
            </p:cNvSpPr>
            <p:nvPr/>
          </p:nvSpPr>
          <p:spPr bwMode="auto">
            <a:xfrm>
              <a:off x="2454" y="239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7" name="Line 317"/>
            <p:cNvSpPr>
              <a:spLocks noChangeShapeType="1"/>
            </p:cNvSpPr>
            <p:nvPr/>
          </p:nvSpPr>
          <p:spPr bwMode="auto">
            <a:xfrm flipH="1" flipV="1">
              <a:off x="2595" y="2501"/>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8" name="Freeform 318"/>
            <p:cNvSpPr>
              <a:spLocks/>
            </p:cNvSpPr>
            <p:nvPr/>
          </p:nvSpPr>
          <p:spPr bwMode="auto">
            <a:xfrm>
              <a:off x="2581" y="2503"/>
              <a:ext cx="20" cy="21"/>
            </a:xfrm>
            <a:custGeom>
              <a:avLst/>
              <a:gdLst>
                <a:gd name="T0" fmla="*/ 14 w 20"/>
                <a:gd name="T1" fmla="*/ 21 h 21"/>
                <a:gd name="T2" fmla="*/ 6 w 20"/>
                <a:gd name="T3" fmla="*/ 21 h 21"/>
                <a:gd name="T4" fmla="*/ 0 w 20"/>
                <a:gd name="T5" fmla="*/ 21 h 21"/>
                <a:gd name="T6" fmla="*/ 0 w 20"/>
                <a:gd name="T7" fmla="*/ 12 h 21"/>
                <a:gd name="T8" fmla="*/ 0 w 20"/>
                <a:gd name="T9" fmla="*/ 6 h 21"/>
                <a:gd name="T10" fmla="*/ 6 w 20"/>
                <a:gd name="T11" fmla="*/ 6 h 21"/>
                <a:gd name="T12" fmla="*/ 14 w 20"/>
                <a:gd name="T13" fmla="*/ 0 h 21"/>
                <a:gd name="T14" fmla="*/ 20 w 20"/>
                <a:gd name="T15" fmla="*/ 6 h 21"/>
                <a:gd name="T16" fmla="*/ 20 w 20"/>
                <a:gd name="T17" fmla="*/ 12 h 21"/>
                <a:gd name="T18" fmla="*/ 20 w 20"/>
                <a:gd name="T19" fmla="*/ 21 h 21"/>
                <a:gd name="T20" fmla="*/ 14 w 20"/>
                <a:gd name="T21" fmla="*/ 2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1"/>
                <a:gd name="T35" fmla="*/ 20 w 20"/>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1">
                  <a:moveTo>
                    <a:pt x="14" y="21"/>
                  </a:moveTo>
                  <a:lnTo>
                    <a:pt x="6" y="21"/>
                  </a:lnTo>
                  <a:lnTo>
                    <a:pt x="0" y="21"/>
                  </a:lnTo>
                  <a:lnTo>
                    <a:pt x="0" y="12"/>
                  </a:lnTo>
                  <a:lnTo>
                    <a:pt x="0" y="6"/>
                  </a:lnTo>
                  <a:lnTo>
                    <a:pt x="6" y="6"/>
                  </a:lnTo>
                  <a:lnTo>
                    <a:pt x="14" y="0"/>
                  </a:lnTo>
                  <a:lnTo>
                    <a:pt x="20" y="6"/>
                  </a:lnTo>
                  <a:lnTo>
                    <a:pt x="20" y="12"/>
                  </a:lnTo>
                  <a:lnTo>
                    <a:pt x="20" y="21"/>
                  </a:lnTo>
                  <a:lnTo>
                    <a:pt x="14" y="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09" name="Line 319"/>
            <p:cNvSpPr>
              <a:spLocks noChangeShapeType="1"/>
            </p:cNvSpPr>
            <p:nvPr/>
          </p:nvSpPr>
          <p:spPr bwMode="auto">
            <a:xfrm flipV="1">
              <a:off x="1070" y="1568"/>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0" name="Line 320"/>
            <p:cNvSpPr>
              <a:spLocks noChangeShapeType="1"/>
            </p:cNvSpPr>
            <p:nvPr/>
          </p:nvSpPr>
          <p:spPr bwMode="auto">
            <a:xfrm flipH="1" flipV="1">
              <a:off x="1068" y="1540"/>
              <a:ext cx="51" cy="5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1" name="Line 321"/>
            <p:cNvSpPr>
              <a:spLocks noChangeShapeType="1"/>
            </p:cNvSpPr>
            <p:nvPr/>
          </p:nvSpPr>
          <p:spPr bwMode="auto">
            <a:xfrm flipH="1" flipV="1">
              <a:off x="1076" y="1511"/>
              <a:ext cx="72"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2" name="Line 322"/>
            <p:cNvSpPr>
              <a:spLocks noChangeShapeType="1"/>
            </p:cNvSpPr>
            <p:nvPr/>
          </p:nvSpPr>
          <p:spPr bwMode="auto">
            <a:xfrm flipH="1" flipV="1">
              <a:off x="984" y="1417"/>
              <a:ext cx="21"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3" name="Line 323"/>
            <p:cNvSpPr>
              <a:spLocks noChangeShapeType="1"/>
            </p:cNvSpPr>
            <p:nvPr/>
          </p:nvSpPr>
          <p:spPr bwMode="auto">
            <a:xfrm flipH="1" flipV="1">
              <a:off x="1068" y="1474"/>
              <a:ext cx="101" cy="1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4" name="Line 324"/>
            <p:cNvSpPr>
              <a:spLocks noChangeShapeType="1"/>
            </p:cNvSpPr>
            <p:nvPr/>
          </p:nvSpPr>
          <p:spPr bwMode="auto">
            <a:xfrm flipH="1" flipV="1">
              <a:off x="984" y="1380"/>
              <a:ext cx="70" cy="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5" name="Line 325"/>
            <p:cNvSpPr>
              <a:spLocks noChangeShapeType="1"/>
            </p:cNvSpPr>
            <p:nvPr/>
          </p:nvSpPr>
          <p:spPr bwMode="auto">
            <a:xfrm flipH="1" flipV="1">
              <a:off x="990" y="1359"/>
              <a:ext cx="199" cy="20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6" name="Line 326"/>
            <p:cNvSpPr>
              <a:spLocks noChangeShapeType="1"/>
            </p:cNvSpPr>
            <p:nvPr/>
          </p:nvSpPr>
          <p:spPr bwMode="auto">
            <a:xfrm flipH="1" flipV="1">
              <a:off x="1005" y="1337"/>
              <a:ext cx="198" cy="20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7" name="Line 327"/>
            <p:cNvSpPr>
              <a:spLocks noChangeShapeType="1"/>
            </p:cNvSpPr>
            <p:nvPr/>
          </p:nvSpPr>
          <p:spPr bwMode="auto">
            <a:xfrm flipH="1" flipV="1">
              <a:off x="1033" y="1328"/>
              <a:ext cx="156" cy="16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8" name="Line 328"/>
            <p:cNvSpPr>
              <a:spLocks noChangeShapeType="1"/>
            </p:cNvSpPr>
            <p:nvPr/>
          </p:nvSpPr>
          <p:spPr bwMode="auto">
            <a:xfrm flipH="1" flipV="1">
              <a:off x="1048" y="1308"/>
              <a:ext cx="149" cy="1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19" name="Line 329"/>
            <p:cNvSpPr>
              <a:spLocks noChangeShapeType="1"/>
            </p:cNvSpPr>
            <p:nvPr/>
          </p:nvSpPr>
          <p:spPr bwMode="auto">
            <a:xfrm flipH="1" flipV="1">
              <a:off x="1054" y="1285"/>
              <a:ext cx="108" cy="1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0" name="Line 330"/>
            <p:cNvSpPr>
              <a:spLocks noChangeShapeType="1"/>
            </p:cNvSpPr>
            <p:nvPr/>
          </p:nvSpPr>
          <p:spPr bwMode="auto">
            <a:xfrm flipH="1" flipV="1">
              <a:off x="1068" y="1265"/>
              <a:ext cx="80" cy="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1" name="Line 331"/>
            <p:cNvSpPr>
              <a:spLocks noChangeShapeType="1"/>
            </p:cNvSpPr>
            <p:nvPr/>
          </p:nvSpPr>
          <p:spPr bwMode="auto">
            <a:xfrm flipH="1" flipV="1">
              <a:off x="1082" y="1242"/>
              <a:ext cx="58"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2" name="Line 332"/>
            <p:cNvSpPr>
              <a:spLocks noChangeShapeType="1"/>
            </p:cNvSpPr>
            <p:nvPr/>
          </p:nvSpPr>
          <p:spPr bwMode="auto">
            <a:xfrm flipH="1" flipV="1">
              <a:off x="1082" y="1214"/>
              <a:ext cx="66" cy="6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3" name="Line 333"/>
            <p:cNvSpPr>
              <a:spLocks noChangeShapeType="1"/>
            </p:cNvSpPr>
            <p:nvPr/>
          </p:nvSpPr>
          <p:spPr bwMode="auto">
            <a:xfrm flipH="1" flipV="1">
              <a:off x="1091" y="1185"/>
              <a:ext cx="63"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4" name="Line 334"/>
            <p:cNvSpPr>
              <a:spLocks noChangeShapeType="1"/>
            </p:cNvSpPr>
            <p:nvPr/>
          </p:nvSpPr>
          <p:spPr bwMode="auto">
            <a:xfrm flipH="1" flipV="1">
              <a:off x="1091" y="1148"/>
              <a:ext cx="57"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5" name="Line 335"/>
            <p:cNvSpPr>
              <a:spLocks noChangeShapeType="1"/>
            </p:cNvSpPr>
            <p:nvPr/>
          </p:nvSpPr>
          <p:spPr bwMode="auto">
            <a:xfrm flipH="1" flipV="1">
              <a:off x="1091" y="1119"/>
              <a:ext cx="28"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6" name="Line 336"/>
            <p:cNvSpPr>
              <a:spLocks noChangeShapeType="1"/>
            </p:cNvSpPr>
            <p:nvPr/>
          </p:nvSpPr>
          <p:spPr bwMode="auto">
            <a:xfrm flipH="1" flipV="1">
              <a:off x="1097" y="1091"/>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7" name="Freeform 337"/>
            <p:cNvSpPr>
              <a:spLocks/>
            </p:cNvSpPr>
            <p:nvPr/>
          </p:nvSpPr>
          <p:spPr bwMode="auto">
            <a:xfrm>
              <a:off x="984" y="1076"/>
              <a:ext cx="219" cy="515"/>
            </a:xfrm>
            <a:custGeom>
              <a:avLst/>
              <a:gdLst>
                <a:gd name="T0" fmla="*/ 121 w 219"/>
                <a:gd name="T1" fmla="*/ 515 h 515"/>
                <a:gd name="T2" fmla="*/ 84 w 219"/>
                <a:gd name="T3" fmla="*/ 498 h 515"/>
                <a:gd name="T4" fmla="*/ 78 w 219"/>
                <a:gd name="T5" fmla="*/ 470 h 515"/>
                <a:gd name="T6" fmla="*/ 92 w 219"/>
                <a:gd name="T7" fmla="*/ 449 h 515"/>
                <a:gd name="T8" fmla="*/ 92 w 219"/>
                <a:gd name="T9" fmla="*/ 421 h 515"/>
                <a:gd name="T10" fmla="*/ 84 w 219"/>
                <a:gd name="T11" fmla="*/ 392 h 515"/>
                <a:gd name="T12" fmla="*/ 64 w 219"/>
                <a:gd name="T13" fmla="*/ 375 h 515"/>
                <a:gd name="T14" fmla="*/ 35 w 219"/>
                <a:gd name="T15" fmla="*/ 369 h 515"/>
                <a:gd name="T16" fmla="*/ 6 w 219"/>
                <a:gd name="T17" fmla="*/ 355 h 515"/>
                <a:gd name="T18" fmla="*/ 0 w 219"/>
                <a:gd name="T19" fmla="*/ 332 h 515"/>
                <a:gd name="T20" fmla="*/ 0 w 219"/>
                <a:gd name="T21" fmla="*/ 304 h 515"/>
                <a:gd name="T22" fmla="*/ 6 w 219"/>
                <a:gd name="T23" fmla="*/ 275 h 515"/>
                <a:gd name="T24" fmla="*/ 29 w 219"/>
                <a:gd name="T25" fmla="*/ 252 h 515"/>
                <a:gd name="T26" fmla="*/ 92 w 219"/>
                <a:gd name="T27" fmla="*/ 181 h 515"/>
                <a:gd name="T28" fmla="*/ 98 w 219"/>
                <a:gd name="T29" fmla="*/ 166 h 515"/>
                <a:gd name="T30" fmla="*/ 107 w 219"/>
                <a:gd name="T31" fmla="*/ 129 h 515"/>
                <a:gd name="T32" fmla="*/ 113 w 219"/>
                <a:gd name="T33" fmla="*/ 6 h 515"/>
                <a:gd name="T34" fmla="*/ 127 w 219"/>
                <a:gd name="T35" fmla="*/ 0 h 515"/>
                <a:gd name="T36" fmla="*/ 141 w 219"/>
                <a:gd name="T37" fmla="*/ 15 h 515"/>
                <a:gd name="T38" fmla="*/ 135 w 219"/>
                <a:gd name="T39" fmla="*/ 52 h 515"/>
                <a:gd name="T40" fmla="*/ 135 w 219"/>
                <a:gd name="T41" fmla="*/ 86 h 515"/>
                <a:gd name="T42" fmla="*/ 156 w 219"/>
                <a:gd name="T43" fmla="*/ 115 h 515"/>
                <a:gd name="T44" fmla="*/ 170 w 219"/>
                <a:gd name="T45" fmla="*/ 146 h 515"/>
                <a:gd name="T46" fmla="*/ 170 w 219"/>
                <a:gd name="T47" fmla="*/ 181 h 515"/>
                <a:gd name="T48" fmla="*/ 156 w 219"/>
                <a:gd name="T49" fmla="*/ 218 h 515"/>
                <a:gd name="T50" fmla="*/ 156 w 219"/>
                <a:gd name="T51" fmla="*/ 252 h 515"/>
                <a:gd name="T52" fmla="*/ 193 w 219"/>
                <a:gd name="T53" fmla="*/ 361 h 515"/>
                <a:gd name="T54" fmla="*/ 205 w 219"/>
                <a:gd name="T55" fmla="*/ 375 h 515"/>
                <a:gd name="T56" fmla="*/ 213 w 219"/>
                <a:gd name="T57" fmla="*/ 398 h 515"/>
                <a:gd name="T58" fmla="*/ 205 w 219"/>
                <a:gd name="T59" fmla="*/ 421 h 515"/>
                <a:gd name="T60" fmla="*/ 219 w 219"/>
                <a:gd name="T61" fmla="*/ 449 h 515"/>
                <a:gd name="T62" fmla="*/ 213 w 219"/>
                <a:gd name="T63" fmla="*/ 478 h 515"/>
                <a:gd name="T64" fmla="*/ 205 w 219"/>
                <a:gd name="T65" fmla="*/ 484 h 515"/>
                <a:gd name="T66" fmla="*/ 185 w 219"/>
                <a:gd name="T67" fmla="*/ 498 h 515"/>
                <a:gd name="T68" fmla="*/ 156 w 219"/>
                <a:gd name="T69" fmla="*/ 507 h 5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9"/>
                <a:gd name="T106" fmla="*/ 0 h 515"/>
                <a:gd name="T107" fmla="*/ 219 w 219"/>
                <a:gd name="T108" fmla="*/ 515 h 5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9" h="515">
                  <a:moveTo>
                    <a:pt x="141" y="515"/>
                  </a:moveTo>
                  <a:lnTo>
                    <a:pt x="121" y="515"/>
                  </a:lnTo>
                  <a:lnTo>
                    <a:pt x="107" y="507"/>
                  </a:lnTo>
                  <a:lnTo>
                    <a:pt x="84" y="498"/>
                  </a:lnTo>
                  <a:lnTo>
                    <a:pt x="78" y="484"/>
                  </a:lnTo>
                  <a:lnTo>
                    <a:pt x="78" y="470"/>
                  </a:lnTo>
                  <a:lnTo>
                    <a:pt x="78" y="464"/>
                  </a:lnTo>
                  <a:lnTo>
                    <a:pt x="92" y="449"/>
                  </a:lnTo>
                  <a:lnTo>
                    <a:pt x="92" y="435"/>
                  </a:lnTo>
                  <a:lnTo>
                    <a:pt x="92" y="421"/>
                  </a:lnTo>
                  <a:lnTo>
                    <a:pt x="92" y="412"/>
                  </a:lnTo>
                  <a:lnTo>
                    <a:pt x="84" y="392"/>
                  </a:lnTo>
                  <a:lnTo>
                    <a:pt x="78" y="384"/>
                  </a:lnTo>
                  <a:lnTo>
                    <a:pt x="64" y="375"/>
                  </a:lnTo>
                  <a:lnTo>
                    <a:pt x="49" y="375"/>
                  </a:lnTo>
                  <a:lnTo>
                    <a:pt x="35" y="369"/>
                  </a:lnTo>
                  <a:lnTo>
                    <a:pt x="21" y="369"/>
                  </a:lnTo>
                  <a:lnTo>
                    <a:pt x="6" y="355"/>
                  </a:lnTo>
                  <a:lnTo>
                    <a:pt x="0" y="347"/>
                  </a:lnTo>
                  <a:lnTo>
                    <a:pt x="0" y="332"/>
                  </a:lnTo>
                  <a:lnTo>
                    <a:pt x="0" y="326"/>
                  </a:lnTo>
                  <a:lnTo>
                    <a:pt x="0" y="304"/>
                  </a:lnTo>
                  <a:lnTo>
                    <a:pt x="0" y="289"/>
                  </a:lnTo>
                  <a:lnTo>
                    <a:pt x="6" y="275"/>
                  </a:lnTo>
                  <a:lnTo>
                    <a:pt x="14" y="261"/>
                  </a:lnTo>
                  <a:lnTo>
                    <a:pt x="29" y="252"/>
                  </a:lnTo>
                  <a:lnTo>
                    <a:pt x="49" y="252"/>
                  </a:lnTo>
                  <a:lnTo>
                    <a:pt x="92" y="181"/>
                  </a:lnTo>
                  <a:lnTo>
                    <a:pt x="92" y="175"/>
                  </a:lnTo>
                  <a:lnTo>
                    <a:pt x="98" y="166"/>
                  </a:lnTo>
                  <a:lnTo>
                    <a:pt x="98" y="152"/>
                  </a:lnTo>
                  <a:lnTo>
                    <a:pt x="107" y="129"/>
                  </a:lnTo>
                  <a:lnTo>
                    <a:pt x="98" y="115"/>
                  </a:lnTo>
                  <a:lnTo>
                    <a:pt x="113" y="6"/>
                  </a:lnTo>
                  <a:lnTo>
                    <a:pt x="113" y="0"/>
                  </a:lnTo>
                  <a:lnTo>
                    <a:pt x="127" y="0"/>
                  </a:lnTo>
                  <a:lnTo>
                    <a:pt x="135" y="6"/>
                  </a:lnTo>
                  <a:lnTo>
                    <a:pt x="141" y="15"/>
                  </a:lnTo>
                  <a:lnTo>
                    <a:pt x="135" y="29"/>
                  </a:lnTo>
                  <a:lnTo>
                    <a:pt x="135" y="52"/>
                  </a:lnTo>
                  <a:lnTo>
                    <a:pt x="135" y="72"/>
                  </a:lnTo>
                  <a:lnTo>
                    <a:pt x="135" y="86"/>
                  </a:lnTo>
                  <a:lnTo>
                    <a:pt x="141" y="101"/>
                  </a:lnTo>
                  <a:lnTo>
                    <a:pt x="156" y="115"/>
                  </a:lnTo>
                  <a:lnTo>
                    <a:pt x="164" y="129"/>
                  </a:lnTo>
                  <a:lnTo>
                    <a:pt x="170" y="146"/>
                  </a:lnTo>
                  <a:lnTo>
                    <a:pt x="170" y="160"/>
                  </a:lnTo>
                  <a:lnTo>
                    <a:pt x="170" y="181"/>
                  </a:lnTo>
                  <a:lnTo>
                    <a:pt x="164" y="195"/>
                  </a:lnTo>
                  <a:lnTo>
                    <a:pt x="156" y="218"/>
                  </a:lnTo>
                  <a:lnTo>
                    <a:pt x="156" y="232"/>
                  </a:lnTo>
                  <a:lnTo>
                    <a:pt x="156" y="252"/>
                  </a:lnTo>
                  <a:lnTo>
                    <a:pt x="185" y="341"/>
                  </a:lnTo>
                  <a:lnTo>
                    <a:pt x="193" y="361"/>
                  </a:lnTo>
                  <a:lnTo>
                    <a:pt x="199" y="369"/>
                  </a:lnTo>
                  <a:lnTo>
                    <a:pt x="205" y="375"/>
                  </a:lnTo>
                  <a:lnTo>
                    <a:pt x="213" y="384"/>
                  </a:lnTo>
                  <a:lnTo>
                    <a:pt x="213" y="398"/>
                  </a:lnTo>
                  <a:lnTo>
                    <a:pt x="205" y="412"/>
                  </a:lnTo>
                  <a:lnTo>
                    <a:pt x="205" y="421"/>
                  </a:lnTo>
                  <a:lnTo>
                    <a:pt x="205" y="435"/>
                  </a:lnTo>
                  <a:lnTo>
                    <a:pt x="219" y="449"/>
                  </a:lnTo>
                  <a:lnTo>
                    <a:pt x="219" y="464"/>
                  </a:lnTo>
                  <a:lnTo>
                    <a:pt x="213" y="478"/>
                  </a:lnTo>
                  <a:lnTo>
                    <a:pt x="213" y="484"/>
                  </a:lnTo>
                  <a:lnTo>
                    <a:pt x="205" y="484"/>
                  </a:lnTo>
                  <a:lnTo>
                    <a:pt x="193" y="492"/>
                  </a:lnTo>
                  <a:lnTo>
                    <a:pt x="185" y="498"/>
                  </a:lnTo>
                  <a:lnTo>
                    <a:pt x="170" y="498"/>
                  </a:lnTo>
                  <a:lnTo>
                    <a:pt x="156" y="507"/>
                  </a:lnTo>
                  <a:lnTo>
                    <a:pt x="141" y="5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8" name="Line 338"/>
            <p:cNvSpPr>
              <a:spLocks noChangeShapeType="1"/>
            </p:cNvSpPr>
            <p:nvPr/>
          </p:nvSpPr>
          <p:spPr bwMode="auto">
            <a:xfrm flipH="1" flipV="1">
              <a:off x="3928" y="1337"/>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29" name="Freeform 339"/>
            <p:cNvSpPr>
              <a:spLocks/>
            </p:cNvSpPr>
            <p:nvPr/>
          </p:nvSpPr>
          <p:spPr bwMode="auto">
            <a:xfrm>
              <a:off x="3930" y="1339"/>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0" name="Line 340"/>
            <p:cNvSpPr>
              <a:spLocks noChangeShapeType="1"/>
            </p:cNvSpPr>
            <p:nvPr/>
          </p:nvSpPr>
          <p:spPr bwMode="auto">
            <a:xfrm flipH="1" flipV="1">
              <a:off x="4356" y="2112"/>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1" name="Rectangle 341"/>
            <p:cNvSpPr>
              <a:spLocks noChangeArrowheads="1"/>
            </p:cNvSpPr>
            <p:nvPr/>
          </p:nvSpPr>
          <p:spPr bwMode="auto">
            <a:xfrm>
              <a:off x="4356" y="2112"/>
              <a:ext cx="11"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332" name="Line 342"/>
            <p:cNvSpPr>
              <a:spLocks noChangeShapeType="1"/>
            </p:cNvSpPr>
            <p:nvPr/>
          </p:nvSpPr>
          <p:spPr bwMode="auto">
            <a:xfrm flipH="1" flipV="1">
              <a:off x="3907" y="2372"/>
              <a:ext cx="35"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3" name="Line 343"/>
            <p:cNvSpPr>
              <a:spLocks noChangeShapeType="1"/>
            </p:cNvSpPr>
            <p:nvPr/>
          </p:nvSpPr>
          <p:spPr bwMode="auto">
            <a:xfrm flipH="1" flipV="1">
              <a:off x="3922" y="2349"/>
              <a:ext cx="43" cy="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4" name="Line 344"/>
            <p:cNvSpPr>
              <a:spLocks noChangeShapeType="1"/>
            </p:cNvSpPr>
            <p:nvPr/>
          </p:nvSpPr>
          <p:spPr bwMode="auto">
            <a:xfrm flipH="1" flipV="1">
              <a:off x="3942" y="2343"/>
              <a:ext cx="29"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5" name="Freeform 345"/>
            <p:cNvSpPr>
              <a:spLocks/>
            </p:cNvSpPr>
            <p:nvPr/>
          </p:nvSpPr>
          <p:spPr bwMode="auto">
            <a:xfrm>
              <a:off x="3907" y="2343"/>
              <a:ext cx="64" cy="72"/>
            </a:xfrm>
            <a:custGeom>
              <a:avLst/>
              <a:gdLst>
                <a:gd name="T0" fmla="*/ 29 w 64"/>
                <a:gd name="T1" fmla="*/ 72 h 72"/>
                <a:gd name="T2" fmla="*/ 21 w 64"/>
                <a:gd name="T3" fmla="*/ 72 h 72"/>
                <a:gd name="T4" fmla="*/ 21 w 64"/>
                <a:gd name="T5" fmla="*/ 64 h 72"/>
                <a:gd name="T6" fmla="*/ 15 w 64"/>
                <a:gd name="T7" fmla="*/ 64 h 72"/>
                <a:gd name="T8" fmla="*/ 6 w 64"/>
                <a:gd name="T9" fmla="*/ 58 h 72"/>
                <a:gd name="T10" fmla="*/ 0 w 64"/>
                <a:gd name="T11" fmla="*/ 49 h 72"/>
                <a:gd name="T12" fmla="*/ 0 w 64"/>
                <a:gd name="T13" fmla="*/ 43 h 72"/>
                <a:gd name="T14" fmla="*/ 0 w 64"/>
                <a:gd name="T15" fmla="*/ 35 h 72"/>
                <a:gd name="T16" fmla="*/ 0 w 64"/>
                <a:gd name="T17" fmla="*/ 29 h 72"/>
                <a:gd name="T18" fmla="*/ 0 w 64"/>
                <a:gd name="T19" fmla="*/ 21 h 72"/>
                <a:gd name="T20" fmla="*/ 6 w 64"/>
                <a:gd name="T21" fmla="*/ 15 h 72"/>
                <a:gd name="T22" fmla="*/ 6 w 64"/>
                <a:gd name="T23" fmla="*/ 6 h 72"/>
                <a:gd name="T24" fmla="*/ 15 w 64"/>
                <a:gd name="T25" fmla="*/ 6 h 72"/>
                <a:gd name="T26" fmla="*/ 21 w 64"/>
                <a:gd name="T27" fmla="*/ 0 h 72"/>
                <a:gd name="T28" fmla="*/ 29 w 64"/>
                <a:gd name="T29" fmla="*/ 0 h 72"/>
                <a:gd name="T30" fmla="*/ 35 w 64"/>
                <a:gd name="T31" fmla="*/ 0 h 72"/>
                <a:gd name="T32" fmla="*/ 43 w 64"/>
                <a:gd name="T33" fmla="*/ 0 h 72"/>
                <a:gd name="T34" fmla="*/ 50 w 64"/>
                <a:gd name="T35" fmla="*/ 6 h 72"/>
                <a:gd name="T36" fmla="*/ 58 w 64"/>
                <a:gd name="T37" fmla="*/ 15 h 72"/>
                <a:gd name="T38" fmla="*/ 64 w 64"/>
                <a:gd name="T39" fmla="*/ 15 h 72"/>
                <a:gd name="T40" fmla="*/ 64 w 64"/>
                <a:gd name="T41" fmla="*/ 21 h 72"/>
                <a:gd name="T42" fmla="*/ 64 w 64"/>
                <a:gd name="T43" fmla="*/ 29 h 72"/>
                <a:gd name="T44" fmla="*/ 64 w 64"/>
                <a:gd name="T45" fmla="*/ 35 h 72"/>
                <a:gd name="T46" fmla="*/ 64 w 64"/>
                <a:gd name="T47" fmla="*/ 43 h 72"/>
                <a:gd name="T48" fmla="*/ 64 w 64"/>
                <a:gd name="T49" fmla="*/ 49 h 72"/>
                <a:gd name="T50" fmla="*/ 58 w 64"/>
                <a:gd name="T51" fmla="*/ 58 h 72"/>
                <a:gd name="T52" fmla="*/ 50 w 64"/>
                <a:gd name="T53" fmla="*/ 64 h 72"/>
                <a:gd name="T54" fmla="*/ 43 w 64"/>
                <a:gd name="T55" fmla="*/ 72 h 72"/>
                <a:gd name="T56" fmla="*/ 35 w 64"/>
                <a:gd name="T57" fmla="*/ 72 h 72"/>
                <a:gd name="T58" fmla="*/ 29 w 64"/>
                <a:gd name="T59" fmla="*/ 72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72"/>
                <a:gd name="T92" fmla="*/ 64 w 64"/>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72">
                  <a:moveTo>
                    <a:pt x="29" y="72"/>
                  </a:moveTo>
                  <a:lnTo>
                    <a:pt x="21" y="72"/>
                  </a:lnTo>
                  <a:lnTo>
                    <a:pt x="21" y="64"/>
                  </a:lnTo>
                  <a:lnTo>
                    <a:pt x="15" y="64"/>
                  </a:lnTo>
                  <a:lnTo>
                    <a:pt x="6" y="58"/>
                  </a:lnTo>
                  <a:lnTo>
                    <a:pt x="0" y="49"/>
                  </a:lnTo>
                  <a:lnTo>
                    <a:pt x="0" y="43"/>
                  </a:lnTo>
                  <a:lnTo>
                    <a:pt x="0" y="35"/>
                  </a:lnTo>
                  <a:lnTo>
                    <a:pt x="0" y="29"/>
                  </a:lnTo>
                  <a:lnTo>
                    <a:pt x="0" y="21"/>
                  </a:lnTo>
                  <a:lnTo>
                    <a:pt x="6" y="15"/>
                  </a:lnTo>
                  <a:lnTo>
                    <a:pt x="6" y="6"/>
                  </a:lnTo>
                  <a:lnTo>
                    <a:pt x="15" y="6"/>
                  </a:lnTo>
                  <a:lnTo>
                    <a:pt x="21" y="0"/>
                  </a:lnTo>
                  <a:lnTo>
                    <a:pt x="29" y="0"/>
                  </a:lnTo>
                  <a:lnTo>
                    <a:pt x="35" y="0"/>
                  </a:lnTo>
                  <a:lnTo>
                    <a:pt x="43" y="0"/>
                  </a:lnTo>
                  <a:lnTo>
                    <a:pt x="50" y="6"/>
                  </a:lnTo>
                  <a:lnTo>
                    <a:pt x="58" y="15"/>
                  </a:lnTo>
                  <a:lnTo>
                    <a:pt x="64" y="15"/>
                  </a:lnTo>
                  <a:lnTo>
                    <a:pt x="64" y="21"/>
                  </a:lnTo>
                  <a:lnTo>
                    <a:pt x="64" y="29"/>
                  </a:lnTo>
                  <a:lnTo>
                    <a:pt x="64" y="35"/>
                  </a:lnTo>
                  <a:lnTo>
                    <a:pt x="64" y="43"/>
                  </a:lnTo>
                  <a:lnTo>
                    <a:pt x="64" y="49"/>
                  </a:lnTo>
                  <a:lnTo>
                    <a:pt x="58" y="58"/>
                  </a:lnTo>
                  <a:lnTo>
                    <a:pt x="50" y="64"/>
                  </a:lnTo>
                  <a:lnTo>
                    <a:pt x="43" y="72"/>
                  </a:lnTo>
                  <a:lnTo>
                    <a:pt x="35" y="72"/>
                  </a:lnTo>
                  <a:lnTo>
                    <a:pt x="29"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6" name="Line 346"/>
            <p:cNvSpPr>
              <a:spLocks noChangeShapeType="1"/>
            </p:cNvSpPr>
            <p:nvPr/>
          </p:nvSpPr>
          <p:spPr bwMode="auto">
            <a:xfrm flipH="1" flipV="1">
              <a:off x="1997" y="2415"/>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7" name="Freeform 347"/>
            <p:cNvSpPr>
              <a:spLocks/>
            </p:cNvSpPr>
            <p:nvPr/>
          </p:nvSpPr>
          <p:spPr bwMode="auto">
            <a:xfrm>
              <a:off x="1991" y="2415"/>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38" name="Rectangle 348"/>
            <p:cNvSpPr>
              <a:spLocks noChangeArrowheads="1"/>
            </p:cNvSpPr>
            <p:nvPr/>
          </p:nvSpPr>
          <p:spPr bwMode="auto">
            <a:xfrm>
              <a:off x="2068" y="2675"/>
              <a:ext cx="9"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339" name="Line 349"/>
            <p:cNvSpPr>
              <a:spLocks noChangeShapeType="1"/>
            </p:cNvSpPr>
            <p:nvPr/>
          </p:nvSpPr>
          <p:spPr bwMode="auto">
            <a:xfrm>
              <a:off x="3409" y="3233"/>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0" name="Freeform 350"/>
            <p:cNvSpPr>
              <a:spLocks/>
            </p:cNvSpPr>
            <p:nvPr/>
          </p:nvSpPr>
          <p:spPr bwMode="auto">
            <a:xfrm>
              <a:off x="3395" y="3227"/>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1" name="Line 351"/>
            <p:cNvSpPr>
              <a:spLocks noChangeShapeType="1"/>
            </p:cNvSpPr>
            <p:nvPr/>
          </p:nvSpPr>
          <p:spPr bwMode="auto">
            <a:xfrm flipH="1" flipV="1">
              <a:off x="1747" y="1611"/>
              <a:ext cx="43"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2" name="Line 352"/>
            <p:cNvSpPr>
              <a:spLocks noChangeShapeType="1"/>
            </p:cNvSpPr>
            <p:nvPr/>
          </p:nvSpPr>
          <p:spPr bwMode="auto">
            <a:xfrm flipH="1" flipV="1">
              <a:off x="1859" y="1697"/>
              <a:ext cx="95" cy="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3" name="Line 353"/>
            <p:cNvSpPr>
              <a:spLocks noChangeShapeType="1"/>
            </p:cNvSpPr>
            <p:nvPr/>
          </p:nvSpPr>
          <p:spPr bwMode="auto">
            <a:xfrm flipH="1" flipV="1">
              <a:off x="1775" y="1605"/>
              <a:ext cx="58"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4" name="Line 354"/>
            <p:cNvSpPr>
              <a:spLocks noChangeShapeType="1"/>
            </p:cNvSpPr>
            <p:nvPr/>
          </p:nvSpPr>
          <p:spPr bwMode="auto">
            <a:xfrm flipH="1" flipV="1">
              <a:off x="1810" y="1605"/>
              <a:ext cx="172" cy="18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5" name="Line 355"/>
            <p:cNvSpPr>
              <a:spLocks noChangeShapeType="1"/>
            </p:cNvSpPr>
            <p:nvPr/>
          </p:nvSpPr>
          <p:spPr bwMode="auto">
            <a:xfrm flipH="1" flipV="1">
              <a:off x="1845" y="1611"/>
              <a:ext cx="158" cy="1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6" name="Line 356"/>
            <p:cNvSpPr>
              <a:spLocks noChangeShapeType="1"/>
            </p:cNvSpPr>
            <p:nvPr/>
          </p:nvSpPr>
          <p:spPr bwMode="auto">
            <a:xfrm flipH="1" flipV="1">
              <a:off x="1882" y="1611"/>
              <a:ext cx="164" cy="17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7" name="Line 357"/>
            <p:cNvSpPr>
              <a:spLocks noChangeShapeType="1"/>
            </p:cNvSpPr>
            <p:nvPr/>
          </p:nvSpPr>
          <p:spPr bwMode="auto">
            <a:xfrm flipH="1" flipV="1">
              <a:off x="1925" y="1626"/>
              <a:ext cx="170" cy="1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8" name="Line 358"/>
            <p:cNvSpPr>
              <a:spLocks noChangeShapeType="1"/>
            </p:cNvSpPr>
            <p:nvPr/>
          </p:nvSpPr>
          <p:spPr bwMode="auto">
            <a:xfrm flipH="1" flipV="1">
              <a:off x="1968" y="1634"/>
              <a:ext cx="185" cy="1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49" name="Line 359"/>
            <p:cNvSpPr>
              <a:spLocks noChangeShapeType="1"/>
            </p:cNvSpPr>
            <p:nvPr/>
          </p:nvSpPr>
          <p:spPr bwMode="auto">
            <a:xfrm flipH="1" flipV="1">
              <a:off x="2003" y="1634"/>
              <a:ext cx="199" cy="2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0" name="Line 360"/>
            <p:cNvSpPr>
              <a:spLocks noChangeShapeType="1"/>
            </p:cNvSpPr>
            <p:nvPr/>
          </p:nvSpPr>
          <p:spPr bwMode="auto">
            <a:xfrm flipH="1" flipV="1">
              <a:off x="2023" y="1626"/>
              <a:ext cx="201" cy="20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1" name="Line 361"/>
            <p:cNvSpPr>
              <a:spLocks noChangeShapeType="1"/>
            </p:cNvSpPr>
            <p:nvPr/>
          </p:nvSpPr>
          <p:spPr bwMode="auto">
            <a:xfrm flipH="1" flipV="1">
              <a:off x="2052" y="1620"/>
              <a:ext cx="201" cy="2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2" name="Line 362"/>
            <p:cNvSpPr>
              <a:spLocks noChangeShapeType="1"/>
            </p:cNvSpPr>
            <p:nvPr/>
          </p:nvSpPr>
          <p:spPr bwMode="auto">
            <a:xfrm flipH="1" flipV="1">
              <a:off x="2075" y="1605"/>
              <a:ext cx="221" cy="2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3" name="Line 363"/>
            <p:cNvSpPr>
              <a:spLocks noChangeShapeType="1"/>
            </p:cNvSpPr>
            <p:nvPr/>
          </p:nvSpPr>
          <p:spPr bwMode="auto">
            <a:xfrm flipH="1" flipV="1">
              <a:off x="2081" y="1583"/>
              <a:ext cx="328" cy="3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4" name="Line 364"/>
            <p:cNvSpPr>
              <a:spLocks noChangeShapeType="1"/>
            </p:cNvSpPr>
            <p:nvPr/>
          </p:nvSpPr>
          <p:spPr bwMode="auto">
            <a:xfrm flipH="1" flipV="1">
              <a:off x="2573" y="2038"/>
              <a:ext cx="80" cy="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5" name="Line 365"/>
            <p:cNvSpPr>
              <a:spLocks noChangeShapeType="1"/>
            </p:cNvSpPr>
            <p:nvPr/>
          </p:nvSpPr>
          <p:spPr bwMode="auto">
            <a:xfrm flipH="1" flipV="1">
              <a:off x="2095" y="1554"/>
              <a:ext cx="342" cy="35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6" name="Line 366"/>
            <p:cNvSpPr>
              <a:spLocks noChangeShapeType="1"/>
            </p:cNvSpPr>
            <p:nvPr/>
          </p:nvSpPr>
          <p:spPr bwMode="auto">
            <a:xfrm flipH="1" flipV="1">
              <a:off x="2530" y="1966"/>
              <a:ext cx="135"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7" name="Line 367"/>
            <p:cNvSpPr>
              <a:spLocks noChangeShapeType="1"/>
            </p:cNvSpPr>
            <p:nvPr/>
          </p:nvSpPr>
          <p:spPr bwMode="auto">
            <a:xfrm flipH="1" flipV="1">
              <a:off x="2109" y="1531"/>
              <a:ext cx="351" cy="3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8" name="Line 368"/>
            <p:cNvSpPr>
              <a:spLocks noChangeShapeType="1"/>
            </p:cNvSpPr>
            <p:nvPr/>
          </p:nvSpPr>
          <p:spPr bwMode="auto">
            <a:xfrm flipH="1" flipV="1">
              <a:off x="2509" y="1909"/>
              <a:ext cx="170" cy="1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59" name="Line 369"/>
            <p:cNvSpPr>
              <a:spLocks noChangeShapeType="1"/>
            </p:cNvSpPr>
            <p:nvPr/>
          </p:nvSpPr>
          <p:spPr bwMode="auto">
            <a:xfrm flipH="1" flipV="1">
              <a:off x="2124" y="1517"/>
              <a:ext cx="365" cy="37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0" name="Line 370"/>
            <p:cNvSpPr>
              <a:spLocks noChangeShapeType="1"/>
            </p:cNvSpPr>
            <p:nvPr/>
          </p:nvSpPr>
          <p:spPr bwMode="auto">
            <a:xfrm flipH="1" flipV="1">
              <a:off x="2146" y="1503"/>
              <a:ext cx="562"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1" name="Line 371"/>
            <p:cNvSpPr>
              <a:spLocks noChangeShapeType="1"/>
            </p:cNvSpPr>
            <p:nvPr/>
          </p:nvSpPr>
          <p:spPr bwMode="auto">
            <a:xfrm flipH="1" flipV="1">
              <a:off x="2167" y="1488"/>
              <a:ext cx="512" cy="5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2" name="Line 372"/>
            <p:cNvSpPr>
              <a:spLocks noChangeShapeType="1"/>
            </p:cNvSpPr>
            <p:nvPr/>
          </p:nvSpPr>
          <p:spPr bwMode="auto">
            <a:xfrm flipH="1" flipV="1">
              <a:off x="2181" y="1474"/>
              <a:ext cx="498" cy="5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3" name="Line 373"/>
            <p:cNvSpPr>
              <a:spLocks noChangeShapeType="1"/>
            </p:cNvSpPr>
            <p:nvPr/>
          </p:nvSpPr>
          <p:spPr bwMode="auto">
            <a:xfrm flipH="1" flipV="1">
              <a:off x="2202" y="1460"/>
              <a:ext cx="506" cy="5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4" name="Line 374"/>
            <p:cNvSpPr>
              <a:spLocks noChangeShapeType="1"/>
            </p:cNvSpPr>
            <p:nvPr/>
          </p:nvSpPr>
          <p:spPr bwMode="auto">
            <a:xfrm flipH="1" flipV="1">
              <a:off x="2759" y="1995"/>
              <a:ext cx="15"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5" name="Line 375"/>
            <p:cNvSpPr>
              <a:spLocks noChangeShapeType="1"/>
            </p:cNvSpPr>
            <p:nvPr/>
          </p:nvSpPr>
          <p:spPr bwMode="auto">
            <a:xfrm flipH="1" flipV="1">
              <a:off x="2224" y="1451"/>
              <a:ext cx="535" cy="5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6" name="Line 376"/>
            <p:cNvSpPr>
              <a:spLocks noChangeShapeType="1"/>
            </p:cNvSpPr>
            <p:nvPr/>
          </p:nvSpPr>
          <p:spPr bwMode="auto">
            <a:xfrm flipH="1" flipV="1">
              <a:off x="2259" y="1451"/>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7" name="Line 377"/>
            <p:cNvSpPr>
              <a:spLocks noChangeShapeType="1"/>
            </p:cNvSpPr>
            <p:nvPr/>
          </p:nvSpPr>
          <p:spPr bwMode="auto">
            <a:xfrm flipH="1" flipV="1">
              <a:off x="2288" y="1445"/>
              <a:ext cx="535" cy="5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8" name="Line 378"/>
            <p:cNvSpPr>
              <a:spLocks noChangeShapeType="1"/>
            </p:cNvSpPr>
            <p:nvPr/>
          </p:nvSpPr>
          <p:spPr bwMode="auto">
            <a:xfrm flipH="1" flipV="1">
              <a:off x="2317" y="1437"/>
              <a:ext cx="520" cy="5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69" name="Line 379"/>
            <p:cNvSpPr>
              <a:spLocks noChangeShapeType="1"/>
            </p:cNvSpPr>
            <p:nvPr/>
          </p:nvSpPr>
          <p:spPr bwMode="auto">
            <a:xfrm flipH="1" flipV="1">
              <a:off x="2345" y="1437"/>
              <a:ext cx="507" cy="5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0" name="Line 380"/>
            <p:cNvSpPr>
              <a:spLocks noChangeShapeType="1"/>
            </p:cNvSpPr>
            <p:nvPr/>
          </p:nvSpPr>
          <p:spPr bwMode="auto">
            <a:xfrm flipH="1" flipV="1">
              <a:off x="2380" y="1437"/>
              <a:ext cx="492" cy="5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1" name="Line 381"/>
            <p:cNvSpPr>
              <a:spLocks noChangeShapeType="1"/>
            </p:cNvSpPr>
            <p:nvPr/>
          </p:nvSpPr>
          <p:spPr bwMode="auto">
            <a:xfrm flipH="1" flipV="1">
              <a:off x="2403" y="1423"/>
              <a:ext cx="469" cy="47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2" name="Line 382"/>
            <p:cNvSpPr>
              <a:spLocks noChangeShapeType="1"/>
            </p:cNvSpPr>
            <p:nvPr/>
          </p:nvSpPr>
          <p:spPr bwMode="auto">
            <a:xfrm flipH="1" flipV="1">
              <a:off x="2417" y="1408"/>
              <a:ext cx="455" cy="4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3" name="Line 383"/>
            <p:cNvSpPr>
              <a:spLocks noChangeShapeType="1"/>
            </p:cNvSpPr>
            <p:nvPr/>
          </p:nvSpPr>
          <p:spPr bwMode="auto">
            <a:xfrm flipH="1" flipV="1">
              <a:off x="2431" y="1388"/>
              <a:ext cx="455" cy="4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4" name="Line 384"/>
            <p:cNvSpPr>
              <a:spLocks noChangeShapeType="1"/>
            </p:cNvSpPr>
            <p:nvPr/>
          </p:nvSpPr>
          <p:spPr bwMode="auto">
            <a:xfrm flipH="1" flipV="1">
              <a:off x="2446" y="1374"/>
              <a:ext cx="463" cy="46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5" name="Line 385"/>
            <p:cNvSpPr>
              <a:spLocks noChangeShapeType="1"/>
            </p:cNvSpPr>
            <p:nvPr/>
          </p:nvSpPr>
          <p:spPr bwMode="auto">
            <a:xfrm flipH="1" flipV="1">
              <a:off x="2452" y="1337"/>
              <a:ext cx="471" cy="4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6" name="Line 386"/>
            <p:cNvSpPr>
              <a:spLocks noChangeShapeType="1"/>
            </p:cNvSpPr>
            <p:nvPr/>
          </p:nvSpPr>
          <p:spPr bwMode="auto">
            <a:xfrm flipH="1" flipV="1">
              <a:off x="2460" y="1308"/>
              <a:ext cx="478" cy="4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7" name="Line 387"/>
            <p:cNvSpPr>
              <a:spLocks noChangeShapeType="1"/>
            </p:cNvSpPr>
            <p:nvPr/>
          </p:nvSpPr>
          <p:spPr bwMode="auto">
            <a:xfrm flipH="1" flipV="1">
              <a:off x="2474" y="1294"/>
              <a:ext cx="478" cy="48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8" name="Line 388"/>
            <p:cNvSpPr>
              <a:spLocks noChangeShapeType="1"/>
            </p:cNvSpPr>
            <p:nvPr/>
          </p:nvSpPr>
          <p:spPr bwMode="auto">
            <a:xfrm flipH="1" flipV="1">
              <a:off x="2552" y="1345"/>
              <a:ext cx="429" cy="4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79" name="Line 389"/>
            <p:cNvSpPr>
              <a:spLocks noChangeShapeType="1"/>
            </p:cNvSpPr>
            <p:nvPr/>
          </p:nvSpPr>
          <p:spPr bwMode="auto">
            <a:xfrm flipH="1" flipV="1">
              <a:off x="2489" y="1279"/>
              <a:ext cx="49"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0" name="Line 390"/>
            <p:cNvSpPr>
              <a:spLocks noChangeShapeType="1"/>
            </p:cNvSpPr>
            <p:nvPr/>
          </p:nvSpPr>
          <p:spPr bwMode="auto">
            <a:xfrm flipH="1" flipV="1">
              <a:off x="2595" y="1345"/>
              <a:ext cx="406" cy="4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1" name="Line 391"/>
            <p:cNvSpPr>
              <a:spLocks noChangeShapeType="1"/>
            </p:cNvSpPr>
            <p:nvPr/>
          </p:nvSpPr>
          <p:spPr bwMode="auto">
            <a:xfrm flipH="1" flipV="1">
              <a:off x="2624" y="1345"/>
              <a:ext cx="392" cy="3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2" name="Line 392"/>
            <p:cNvSpPr>
              <a:spLocks noChangeShapeType="1"/>
            </p:cNvSpPr>
            <p:nvPr/>
          </p:nvSpPr>
          <p:spPr bwMode="auto">
            <a:xfrm flipH="1" flipV="1">
              <a:off x="3200" y="1900"/>
              <a:ext cx="29" cy="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3" name="Line 393"/>
            <p:cNvSpPr>
              <a:spLocks noChangeShapeType="1"/>
            </p:cNvSpPr>
            <p:nvPr/>
          </p:nvSpPr>
          <p:spPr bwMode="auto">
            <a:xfrm flipH="1" flipV="1">
              <a:off x="2659" y="1345"/>
              <a:ext cx="385" cy="38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4" name="Line 394"/>
            <p:cNvSpPr>
              <a:spLocks noChangeShapeType="1"/>
            </p:cNvSpPr>
            <p:nvPr/>
          </p:nvSpPr>
          <p:spPr bwMode="auto">
            <a:xfrm flipH="1" flipV="1">
              <a:off x="3223" y="1880"/>
              <a:ext cx="71" cy="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5" name="Line 395"/>
            <p:cNvSpPr>
              <a:spLocks noChangeShapeType="1"/>
            </p:cNvSpPr>
            <p:nvPr/>
          </p:nvSpPr>
          <p:spPr bwMode="auto">
            <a:xfrm flipH="1" flipV="1">
              <a:off x="2679" y="1337"/>
              <a:ext cx="400" cy="4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6" name="Line 396"/>
            <p:cNvSpPr>
              <a:spLocks noChangeShapeType="1"/>
            </p:cNvSpPr>
            <p:nvPr/>
          </p:nvSpPr>
          <p:spPr bwMode="auto">
            <a:xfrm flipH="1" flipV="1">
              <a:off x="3243" y="1866"/>
              <a:ext cx="101" cy="1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7" name="Line 397"/>
            <p:cNvSpPr>
              <a:spLocks noChangeShapeType="1"/>
            </p:cNvSpPr>
            <p:nvPr/>
          </p:nvSpPr>
          <p:spPr bwMode="auto">
            <a:xfrm flipH="1" flipV="1">
              <a:off x="2708" y="1328"/>
              <a:ext cx="429" cy="43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8" name="Line 398"/>
            <p:cNvSpPr>
              <a:spLocks noChangeShapeType="1"/>
            </p:cNvSpPr>
            <p:nvPr/>
          </p:nvSpPr>
          <p:spPr bwMode="auto">
            <a:xfrm flipH="1" flipV="1">
              <a:off x="3266" y="1857"/>
              <a:ext cx="112" cy="1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89" name="Line 399"/>
            <p:cNvSpPr>
              <a:spLocks noChangeShapeType="1"/>
            </p:cNvSpPr>
            <p:nvPr/>
          </p:nvSpPr>
          <p:spPr bwMode="auto">
            <a:xfrm flipH="1" flipV="1">
              <a:off x="2765" y="1351"/>
              <a:ext cx="406" cy="4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0" name="Line 400"/>
            <p:cNvSpPr>
              <a:spLocks noChangeShapeType="1"/>
            </p:cNvSpPr>
            <p:nvPr/>
          </p:nvSpPr>
          <p:spPr bwMode="auto">
            <a:xfrm flipH="1" flipV="1">
              <a:off x="3272" y="1837"/>
              <a:ext cx="143" cy="13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1" name="Line 401"/>
            <p:cNvSpPr>
              <a:spLocks noChangeShapeType="1"/>
            </p:cNvSpPr>
            <p:nvPr/>
          </p:nvSpPr>
          <p:spPr bwMode="auto">
            <a:xfrm flipH="1" flipV="1">
              <a:off x="2817" y="1365"/>
              <a:ext cx="377" cy="3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2" name="Line 402"/>
            <p:cNvSpPr>
              <a:spLocks noChangeShapeType="1"/>
            </p:cNvSpPr>
            <p:nvPr/>
          </p:nvSpPr>
          <p:spPr bwMode="auto">
            <a:xfrm flipH="1" flipV="1">
              <a:off x="2837" y="1351"/>
              <a:ext cx="613" cy="6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3" name="Line 403"/>
            <p:cNvSpPr>
              <a:spLocks noChangeShapeType="1"/>
            </p:cNvSpPr>
            <p:nvPr/>
          </p:nvSpPr>
          <p:spPr bwMode="auto">
            <a:xfrm flipH="1" flipV="1">
              <a:off x="2858" y="1345"/>
              <a:ext cx="635" cy="6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4" name="Line 404"/>
            <p:cNvSpPr>
              <a:spLocks noChangeShapeType="1"/>
            </p:cNvSpPr>
            <p:nvPr/>
          </p:nvSpPr>
          <p:spPr bwMode="auto">
            <a:xfrm flipH="1" flipV="1">
              <a:off x="2880" y="1328"/>
              <a:ext cx="642" cy="6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5" name="Line 405"/>
            <p:cNvSpPr>
              <a:spLocks noChangeShapeType="1"/>
            </p:cNvSpPr>
            <p:nvPr/>
          </p:nvSpPr>
          <p:spPr bwMode="auto">
            <a:xfrm flipH="1" flipV="1">
              <a:off x="2901" y="1322"/>
              <a:ext cx="656" cy="6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6" name="Line 406"/>
            <p:cNvSpPr>
              <a:spLocks noChangeShapeType="1"/>
            </p:cNvSpPr>
            <p:nvPr/>
          </p:nvSpPr>
          <p:spPr bwMode="auto">
            <a:xfrm flipH="1" flipV="1">
              <a:off x="2923" y="1308"/>
              <a:ext cx="671" cy="68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7" name="Line 407"/>
            <p:cNvSpPr>
              <a:spLocks noChangeShapeType="1"/>
            </p:cNvSpPr>
            <p:nvPr/>
          </p:nvSpPr>
          <p:spPr bwMode="auto">
            <a:xfrm flipH="1" flipV="1">
              <a:off x="2944" y="1294"/>
              <a:ext cx="685" cy="69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8" name="Line 408"/>
            <p:cNvSpPr>
              <a:spLocks noChangeShapeType="1"/>
            </p:cNvSpPr>
            <p:nvPr/>
          </p:nvSpPr>
          <p:spPr bwMode="auto">
            <a:xfrm flipH="1" flipV="1">
              <a:off x="2958" y="1271"/>
              <a:ext cx="699" cy="70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399" name="Line 409"/>
            <p:cNvSpPr>
              <a:spLocks noChangeShapeType="1"/>
            </p:cNvSpPr>
            <p:nvPr/>
          </p:nvSpPr>
          <p:spPr bwMode="auto">
            <a:xfrm flipH="1" flipV="1">
              <a:off x="2973" y="1257"/>
              <a:ext cx="656" cy="6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0" name="Line 410"/>
            <p:cNvSpPr>
              <a:spLocks noChangeShapeType="1"/>
            </p:cNvSpPr>
            <p:nvPr/>
          </p:nvSpPr>
          <p:spPr bwMode="auto">
            <a:xfrm flipH="1" flipV="1">
              <a:off x="2987" y="1236"/>
              <a:ext cx="642"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1" name="Line 411"/>
            <p:cNvSpPr>
              <a:spLocks noChangeShapeType="1"/>
            </p:cNvSpPr>
            <p:nvPr/>
          </p:nvSpPr>
          <p:spPr bwMode="auto">
            <a:xfrm flipH="1" flipV="1">
              <a:off x="3007" y="1222"/>
              <a:ext cx="622" cy="62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2" name="Line 412"/>
            <p:cNvSpPr>
              <a:spLocks noChangeShapeType="1"/>
            </p:cNvSpPr>
            <p:nvPr/>
          </p:nvSpPr>
          <p:spPr bwMode="auto">
            <a:xfrm flipH="1" flipV="1">
              <a:off x="3030" y="1205"/>
              <a:ext cx="599" cy="61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3" name="Line 413"/>
            <p:cNvSpPr>
              <a:spLocks noChangeShapeType="1"/>
            </p:cNvSpPr>
            <p:nvPr/>
          </p:nvSpPr>
          <p:spPr bwMode="auto">
            <a:xfrm flipH="1" flipV="1">
              <a:off x="3059" y="1205"/>
              <a:ext cx="578" cy="58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4" name="Line 414"/>
            <p:cNvSpPr>
              <a:spLocks noChangeShapeType="1"/>
            </p:cNvSpPr>
            <p:nvPr/>
          </p:nvSpPr>
          <p:spPr bwMode="auto">
            <a:xfrm flipH="1" flipV="1">
              <a:off x="3079" y="1191"/>
              <a:ext cx="578" cy="5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5" name="Line 415"/>
            <p:cNvSpPr>
              <a:spLocks noChangeShapeType="1"/>
            </p:cNvSpPr>
            <p:nvPr/>
          </p:nvSpPr>
          <p:spPr bwMode="auto">
            <a:xfrm flipH="1" flipV="1">
              <a:off x="3614" y="1697"/>
              <a:ext cx="58" cy="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6" name="Line 416"/>
            <p:cNvSpPr>
              <a:spLocks noChangeShapeType="1"/>
            </p:cNvSpPr>
            <p:nvPr/>
          </p:nvSpPr>
          <p:spPr bwMode="auto">
            <a:xfrm flipH="1" flipV="1">
              <a:off x="3286" y="1365"/>
              <a:ext cx="299"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407" name="Rectangle 417"/>
            <p:cNvSpPr>
              <a:spLocks noChangeArrowheads="1"/>
            </p:cNvSpPr>
            <p:nvPr/>
          </p:nvSpPr>
          <p:spPr bwMode="auto">
            <a:xfrm>
              <a:off x="4428" y="1421"/>
              <a:ext cx="106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408" name="Rectangle 418"/>
            <p:cNvSpPr>
              <a:spLocks noChangeArrowheads="1"/>
            </p:cNvSpPr>
            <p:nvPr/>
          </p:nvSpPr>
          <p:spPr bwMode="auto">
            <a:xfrm>
              <a:off x="4487" y="1458"/>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6409" name="Rectangle 419"/>
            <p:cNvSpPr>
              <a:spLocks noChangeArrowheads="1"/>
            </p:cNvSpPr>
            <p:nvPr/>
          </p:nvSpPr>
          <p:spPr bwMode="auto">
            <a:xfrm>
              <a:off x="4924" y="1458"/>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6410" name="Rectangle 420"/>
            <p:cNvSpPr>
              <a:spLocks noChangeArrowheads="1"/>
            </p:cNvSpPr>
            <p:nvPr/>
          </p:nvSpPr>
          <p:spPr bwMode="auto">
            <a:xfrm>
              <a:off x="4992" y="1458"/>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6411" name="Freeform 421"/>
            <p:cNvSpPr>
              <a:spLocks/>
            </p:cNvSpPr>
            <p:nvPr/>
          </p:nvSpPr>
          <p:spPr bwMode="auto">
            <a:xfrm>
              <a:off x="1765" y="1027"/>
              <a:ext cx="1974" cy="1085"/>
            </a:xfrm>
            <a:custGeom>
              <a:avLst/>
              <a:gdLst>
                <a:gd name="T0" fmla="*/ 812 w 1974"/>
                <a:gd name="T1" fmla="*/ 962 h 1085"/>
                <a:gd name="T2" fmla="*/ 734 w 1974"/>
                <a:gd name="T3" fmla="*/ 839 h 1085"/>
                <a:gd name="T4" fmla="*/ 640 w 1974"/>
                <a:gd name="T5" fmla="*/ 853 h 1085"/>
                <a:gd name="T6" fmla="*/ 576 w 1974"/>
                <a:gd name="T7" fmla="*/ 787 h 1085"/>
                <a:gd name="T8" fmla="*/ 461 w 1974"/>
                <a:gd name="T9" fmla="*/ 795 h 1085"/>
                <a:gd name="T10" fmla="*/ 363 w 1974"/>
                <a:gd name="T11" fmla="*/ 744 h 1085"/>
                <a:gd name="T12" fmla="*/ 277 w 1974"/>
                <a:gd name="T13" fmla="*/ 730 h 1085"/>
                <a:gd name="T14" fmla="*/ 199 w 1974"/>
                <a:gd name="T15" fmla="*/ 736 h 1085"/>
                <a:gd name="T16" fmla="*/ 119 w 1974"/>
                <a:gd name="T17" fmla="*/ 658 h 1085"/>
                <a:gd name="T18" fmla="*/ 49 w 1974"/>
                <a:gd name="T19" fmla="*/ 607 h 1085"/>
                <a:gd name="T20" fmla="*/ 6 w 1974"/>
                <a:gd name="T21" fmla="*/ 556 h 1085"/>
                <a:gd name="T22" fmla="*/ 306 w 1974"/>
                <a:gd name="T23" fmla="*/ 570 h 1085"/>
                <a:gd name="T24" fmla="*/ 369 w 1974"/>
                <a:gd name="T25" fmla="*/ 476 h 1085"/>
                <a:gd name="T26" fmla="*/ 527 w 1974"/>
                <a:gd name="T27" fmla="*/ 404 h 1085"/>
                <a:gd name="T28" fmla="*/ 662 w 1974"/>
                <a:gd name="T29" fmla="*/ 367 h 1085"/>
                <a:gd name="T30" fmla="*/ 705 w 1974"/>
                <a:gd name="T31" fmla="*/ 289 h 1085"/>
                <a:gd name="T32" fmla="*/ 761 w 1974"/>
                <a:gd name="T33" fmla="*/ 215 h 1085"/>
                <a:gd name="T34" fmla="*/ 832 w 1974"/>
                <a:gd name="T35" fmla="*/ 295 h 1085"/>
                <a:gd name="T36" fmla="*/ 1183 w 1974"/>
                <a:gd name="T37" fmla="*/ 252 h 1085"/>
                <a:gd name="T38" fmla="*/ 1339 w 1974"/>
                <a:gd name="T39" fmla="*/ 129 h 1085"/>
                <a:gd name="T40" fmla="*/ 1396 w 1974"/>
                <a:gd name="T41" fmla="*/ 12 h 1085"/>
                <a:gd name="T42" fmla="*/ 1531 w 1974"/>
                <a:gd name="T43" fmla="*/ 21 h 1085"/>
                <a:gd name="T44" fmla="*/ 1445 w 1974"/>
                <a:gd name="T45" fmla="*/ 57 h 1085"/>
                <a:gd name="T46" fmla="*/ 1417 w 1974"/>
                <a:gd name="T47" fmla="*/ 129 h 1085"/>
                <a:gd name="T48" fmla="*/ 1454 w 1974"/>
                <a:gd name="T49" fmla="*/ 144 h 1085"/>
                <a:gd name="T50" fmla="*/ 1511 w 1974"/>
                <a:gd name="T51" fmla="*/ 121 h 1085"/>
                <a:gd name="T52" fmla="*/ 1497 w 1974"/>
                <a:gd name="T53" fmla="*/ 187 h 1085"/>
                <a:gd name="T54" fmla="*/ 1497 w 1974"/>
                <a:gd name="T55" fmla="*/ 289 h 1085"/>
                <a:gd name="T56" fmla="*/ 1618 w 1974"/>
                <a:gd name="T57" fmla="*/ 353 h 1085"/>
                <a:gd name="T58" fmla="*/ 1718 w 1974"/>
                <a:gd name="T59" fmla="*/ 412 h 1085"/>
                <a:gd name="T60" fmla="*/ 1796 w 1974"/>
                <a:gd name="T61" fmla="*/ 353 h 1085"/>
                <a:gd name="T62" fmla="*/ 1825 w 1974"/>
                <a:gd name="T63" fmla="*/ 215 h 1085"/>
                <a:gd name="T64" fmla="*/ 1882 w 1974"/>
                <a:gd name="T65" fmla="*/ 238 h 1085"/>
                <a:gd name="T66" fmla="*/ 1966 w 1974"/>
                <a:gd name="T67" fmla="*/ 310 h 1085"/>
                <a:gd name="T68" fmla="*/ 1952 w 1974"/>
                <a:gd name="T69" fmla="*/ 418 h 1085"/>
                <a:gd name="T70" fmla="*/ 1859 w 1974"/>
                <a:gd name="T71" fmla="*/ 470 h 1085"/>
                <a:gd name="T72" fmla="*/ 1816 w 1974"/>
                <a:gd name="T73" fmla="*/ 527 h 1085"/>
                <a:gd name="T74" fmla="*/ 1839 w 1974"/>
                <a:gd name="T75" fmla="*/ 627 h 1085"/>
                <a:gd name="T76" fmla="*/ 1937 w 1974"/>
                <a:gd name="T77" fmla="*/ 672 h 1085"/>
                <a:gd name="T78" fmla="*/ 1923 w 1974"/>
                <a:gd name="T79" fmla="*/ 716 h 1085"/>
                <a:gd name="T80" fmla="*/ 1882 w 1974"/>
                <a:gd name="T81" fmla="*/ 816 h 1085"/>
                <a:gd name="T82" fmla="*/ 1902 w 1974"/>
                <a:gd name="T83" fmla="*/ 896 h 1085"/>
                <a:gd name="T84" fmla="*/ 1853 w 1974"/>
                <a:gd name="T85" fmla="*/ 939 h 1085"/>
                <a:gd name="T86" fmla="*/ 1753 w 1974"/>
                <a:gd name="T87" fmla="*/ 933 h 1085"/>
                <a:gd name="T88" fmla="*/ 1568 w 1974"/>
                <a:gd name="T89" fmla="*/ 918 h 1085"/>
                <a:gd name="T90" fmla="*/ 1468 w 1974"/>
                <a:gd name="T91" fmla="*/ 873 h 1085"/>
                <a:gd name="T92" fmla="*/ 1511 w 1974"/>
                <a:gd name="T93" fmla="*/ 810 h 1085"/>
                <a:gd name="T94" fmla="*/ 1474 w 1974"/>
                <a:gd name="T95" fmla="*/ 722 h 1085"/>
                <a:gd name="T96" fmla="*/ 1376 w 1974"/>
                <a:gd name="T97" fmla="*/ 707 h 1085"/>
                <a:gd name="T98" fmla="*/ 1275 w 1974"/>
                <a:gd name="T99" fmla="*/ 693 h 1085"/>
                <a:gd name="T100" fmla="*/ 1212 w 1974"/>
                <a:gd name="T101" fmla="*/ 730 h 1085"/>
                <a:gd name="T102" fmla="*/ 1160 w 1974"/>
                <a:gd name="T103" fmla="*/ 787 h 1085"/>
                <a:gd name="T104" fmla="*/ 1126 w 1974"/>
                <a:gd name="T105" fmla="*/ 859 h 1085"/>
                <a:gd name="T106" fmla="*/ 1082 w 1974"/>
                <a:gd name="T107" fmla="*/ 925 h 1085"/>
                <a:gd name="T108" fmla="*/ 1076 w 1974"/>
                <a:gd name="T109" fmla="*/ 990 h 1085"/>
                <a:gd name="T110" fmla="*/ 1011 w 1974"/>
                <a:gd name="T111" fmla="*/ 947 h 1085"/>
                <a:gd name="T112" fmla="*/ 939 w 1974"/>
                <a:gd name="T113" fmla="*/ 933 h 1085"/>
                <a:gd name="T114" fmla="*/ 962 w 1974"/>
                <a:gd name="T115" fmla="*/ 1027 h 1085"/>
                <a:gd name="T116" fmla="*/ 898 w 1974"/>
                <a:gd name="T117" fmla="*/ 1085 h 10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74"/>
                <a:gd name="T178" fmla="*/ 0 h 1085"/>
                <a:gd name="T179" fmla="*/ 1974 w 1974"/>
                <a:gd name="T180" fmla="*/ 1085 h 10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74" h="1085">
                  <a:moveTo>
                    <a:pt x="898" y="1085"/>
                  </a:moveTo>
                  <a:lnTo>
                    <a:pt x="890" y="1085"/>
                  </a:lnTo>
                  <a:lnTo>
                    <a:pt x="884" y="1076"/>
                  </a:lnTo>
                  <a:lnTo>
                    <a:pt x="875" y="1056"/>
                  </a:lnTo>
                  <a:lnTo>
                    <a:pt x="869" y="1041"/>
                  </a:lnTo>
                  <a:lnTo>
                    <a:pt x="832" y="1011"/>
                  </a:lnTo>
                  <a:lnTo>
                    <a:pt x="812" y="962"/>
                  </a:lnTo>
                  <a:lnTo>
                    <a:pt x="775" y="904"/>
                  </a:lnTo>
                  <a:lnTo>
                    <a:pt x="761" y="882"/>
                  </a:lnTo>
                  <a:lnTo>
                    <a:pt x="761" y="867"/>
                  </a:lnTo>
                  <a:lnTo>
                    <a:pt x="761" y="859"/>
                  </a:lnTo>
                  <a:lnTo>
                    <a:pt x="754" y="845"/>
                  </a:lnTo>
                  <a:lnTo>
                    <a:pt x="748" y="845"/>
                  </a:lnTo>
                  <a:lnTo>
                    <a:pt x="734" y="839"/>
                  </a:lnTo>
                  <a:lnTo>
                    <a:pt x="726" y="839"/>
                  </a:lnTo>
                  <a:lnTo>
                    <a:pt x="711" y="845"/>
                  </a:lnTo>
                  <a:lnTo>
                    <a:pt x="705" y="853"/>
                  </a:lnTo>
                  <a:lnTo>
                    <a:pt x="691" y="859"/>
                  </a:lnTo>
                  <a:lnTo>
                    <a:pt x="677" y="859"/>
                  </a:lnTo>
                  <a:lnTo>
                    <a:pt x="662" y="859"/>
                  </a:lnTo>
                  <a:lnTo>
                    <a:pt x="640" y="853"/>
                  </a:lnTo>
                  <a:lnTo>
                    <a:pt x="625" y="845"/>
                  </a:lnTo>
                  <a:lnTo>
                    <a:pt x="619" y="839"/>
                  </a:lnTo>
                  <a:lnTo>
                    <a:pt x="605" y="816"/>
                  </a:lnTo>
                  <a:lnTo>
                    <a:pt x="597" y="810"/>
                  </a:lnTo>
                  <a:lnTo>
                    <a:pt x="590" y="802"/>
                  </a:lnTo>
                  <a:lnTo>
                    <a:pt x="584" y="795"/>
                  </a:lnTo>
                  <a:lnTo>
                    <a:pt x="576" y="787"/>
                  </a:lnTo>
                  <a:lnTo>
                    <a:pt x="556" y="781"/>
                  </a:lnTo>
                  <a:lnTo>
                    <a:pt x="541" y="773"/>
                  </a:lnTo>
                  <a:lnTo>
                    <a:pt x="527" y="773"/>
                  </a:lnTo>
                  <a:lnTo>
                    <a:pt x="519" y="765"/>
                  </a:lnTo>
                  <a:lnTo>
                    <a:pt x="498" y="773"/>
                  </a:lnTo>
                  <a:lnTo>
                    <a:pt x="476" y="781"/>
                  </a:lnTo>
                  <a:lnTo>
                    <a:pt x="461" y="795"/>
                  </a:lnTo>
                  <a:lnTo>
                    <a:pt x="441" y="787"/>
                  </a:lnTo>
                  <a:lnTo>
                    <a:pt x="426" y="787"/>
                  </a:lnTo>
                  <a:lnTo>
                    <a:pt x="412" y="781"/>
                  </a:lnTo>
                  <a:lnTo>
                    <a:pt x="392" y="765"/>
                  </a:lnTo>
                  <a:lnTo>
                    <a:pt x="383" y="750"/>
                  </a:lnTo>
                  <a:lnTo>
                    <a:pt x="369" y="744"/>
                  </a:lnTo>
                  <a:lnTo>
                    <a:pt x="363" y="744"/>
                  </a:lnTo>
                  <a:lnTo>
                    <a:pt x="349" y="744"/>
                  </a:lnTo>
                  <a:lnTo>
                    <a:pt x="340" y="744"/>
                  </a:lnTo>
                  <a:lnTo>
                    <a:pt x="326" y="736"/>
                  </a:lnTo>
                  <a:lnTo>
                    <a:pt x="312" y="730"/>
                  </a:lnTo>
                  <a:lnTo>
                    <a:pt x="297" y="736"/>
                  </a:lnTo>
                  <a:lnTo>
                    <a:pt x="291" y="736"/>
                  </a:lnTo>
                  <a:lnTo>
                    <a:pt x="277" y="730"/>
                  </a:lnTo>
                  <a:lnTo>
                    <a:pt x="269" y="730"/>
                  </a:lnTo>
                  <a:lnTo>
                    <a:pt x="256" y="722"/>
                  </a:lnTo>
                  <a:lnTo>
                    <a:pt x="248" y="730"/>
                  </a:lnTo>
                  <a:lnTo>
                    <a:pt x="234" y="736"/>
                  </a:lnTo>
                  <a:lnTo>
                    <a:pt x="228" y="744"/>
                  </a:lnTo>
                  <a:lnTo>
                    <a:pt x="213" y="744"/>
                  </a:lnTo>
                  <a:lnTo>
                    <a:pt x="199" y="736"/>
                  </a:lnTo>
                  <a:lnTo>
                    <a:pt x="170" y="736"/>
                  </a:lnTo>
                  <a:lnTo>
                    <a:pt x="162" y="730"/>
                  </a:lnTo>
                  <a:lnTo>
                    <a:pt x="156" y="716"/>
                  </a:lnTo>
                  <a:lnTo>
                    <a:pt x="142" y="701"/>
                  </a:lnTo>
                  <a:lnTo>
                    <a:pt x="127" y="687"/>
                  </a:lnTo>
                  <a:lnTo>
                    <a:pt x="119" y="672"/>
                  </a:lnTo>
                  <a:lnTo>
                    <a:pt x="119" y="658"/>
                  </a:lnTo>
                  <a:lnTo>
                    <a:pt x="113" y="650"/>
                  </a:lnTo>
                  <a:lnTo>
                    <a:pt x="113" y="642"/>
                  </a:lnTo>
                  <a:lnTo>
                    <a:pt x="98" y="627"/>
                  </a:lnTo>
                  <a:lnTo>
                    <a:pt x="84" y="613"/>
                  </a:lnTo>
                  <a:lnTo>
                    <a:pt x="70" y="607"/>
                  </a:lnTo>
                  <a:lnTo>
                    <a:pt x="55" y="607"/>
                  </a:lnTo>
                  <a:lnTo>
                    <a:pt x="49" y="607"/>
                  </a:lnTo>
                  <a:lnTo>
                    <a:pt x="35" y="607"/>
                  </a:lnTo>
                  <a:lnTo>
                    <a:pt x="21" y="599"/>
                  </a:lnTo>
                  <a:lnTo>
                    <a:pt x="12" y="593"/>
                  </a:lnTo>
                  <a:lnTo>
                    <a:pt x="6" y="578"/>
                  </a:lnTo>
                  <a:lnTo>
                    <a:pt x="0" y="564"/>
                  </a:lnTo>
                  <a:lnTo>
                    <a:pt x="0" y="556"/>
                  </a:lnTo>
                  <a:lnTo>
                    <a:pt x="6" y="556"/>
                  </a:lnTo>
                  <a:lnTo>
                    <a:pt x="27" y="556"/>
                  </a:lnTo>
                  <a:lnTo>
                    <a:pt x="148" y="564"/>
                  </a:lnTo>
                  <a:lnTo>
                    <a:pt x="176" y="578"/>
                  </a:lnTo>
                  <a:lnTo>
                    <a:pt x="213" y="578"/>
                  </a:lnTo>
                  <a:lnTo>
                    <a:pt x="256" y="584"/>
                  </a:lnTo>
                  <a:lnTo>
                    <a:pt x="291" y="578"/>
                  </a:lnTo>
                  <a:lnTo>
                    <a:pt x="306" y="570"/>
                  </a:lnTo>
                  <a:lnTo>
                    <a:pt x="320" y="556"/>
                  </a:lnTo>
                  <a:lnTo>
                    <a:pt x="334" y="541"/>
                  </a:lnTo>
                  <a:lnTo>
                    <a:pt x="340" y="527"/>
                  </a:lnTo>
                  <a:lnTo>
                    <a:pt x="340" y="513"/>
                  </a:lnTo>
                  <a:lnTo>
                    <a:pt x="349" y="498"/>
                  </a:lnTo>
                  <a:lnTo>
                    <a:pt x="363" y="484"/>
                  </a:lnTo>
                  <a:lnTo>
                    <a:pt x="369" y="476"/>
                  </a:lnTo>
                  <a:lnTo>
                    <a:pt x="392" y="461"/>
                  </a:lnTo>
                  <a:lnTo>
                    <a:pt x="412" y="447"/>
                  </a:lnTo>
                  <a:lnTo>
                    <a:pt x="441" y="418"/>
                  </a:lnTo>
                  <a:lnTo>
                    <a:pt x="455" y="412"/>
                  </a:lnTo>
                  <a:lnTo>
                    <a:pt x="476" y="404"/>
                  </a:lnTo>
                  <a:lnTo>
                    <a:pt x="504" y="404"/>
                  </a:lnTo>
                  <a:lnTo>
                    <a:pt x="527" y="404"/>
                  </a:lnTo>
                  <a:lnTo>
                    <a:pt x="547" y="396"/>
                  </a:lnTo>
                  <a:lnTo>
                    <a:pt x="584" y="390"/>
                  </a:lnTo>
                  <a:lnTo>
                    <a:pt x="605" y="390"/>
                  </a:lnTo>
                  <a:lnTo>
                    <a:pt x="625" y="390"/>
                  </a:lnTo>
                  <a:lnTo>
                    <a:pt x="640" y="381"/>
                  </a:lnTo>
                  <a:lnTo>
                    <a:pt x="648" y="381"/>
                  </a:lnTo>
                  <a:lnTo>
                    <a:pt x="662" y="367"/>
                  </a:lnTo>
                  <a:lnTo>
                    <a:pt x="668" y="361"/>
                  </a:lnTo>
                  <a:lnTo>
                    <a:pt x="677" y="347"/>
                  </a:lnTo>
                  <a:lnTo>
                    <a:pt x="691" y="338"/>
                  </a:lnTo>
                  <a:lnTo>
                    <a:pt x="697" y="332"/>
                  </a:lnTo>
                  <a:lnTo>
                    <a:pt x="697" y="318"/>
                  </a:lnTo>
                  <a:lnTo>
                    <a:pt x="705" y="303"/>
                  </a:lnTo>
                  <a:lnTo>
                    <a:pt x="705" y="289"/>
                  </a:lnTo>
                  <a:lnTo>
                    <a:pt x="711" y="267"/>
                  </a:lnTo>
                  <a:lnTo>
                    <a:pt x="711" y="252"/>
                  </a:lnTo>
                  <a:lnTo>
                    <a:pt x="726" y="238"/>
                  </a:lnTo>
                  <a:lnTo>
                    <a:pt x="734" y="238"/>
                  </a:lnTo>
                  <a:lnTo>
                    <a:pt x="748" y="224"/>
                  </a:lnTo>
                  <a:lnTo>
                    <a:pt x="754" y="215"/>
                  </a:lnTo>
                  <a:lnTo>
                    <a:pt x="761" y="215"/>
                  </a:lnTo>
                  <a:lnTo>
                    <a:pt x="769" y="224"/>
                  </a:lnTo>
                  <a:lnTo>
                    <a:pt x="775" y="230"/>
                  </a:lnTo>
                  <a:lnTo>
                    <a:pt x="783" y="244"/>
                  </a:lnTo>
                  <a:lnTo>
                    <a:pt x="783" y="258"/>
                  </a:lnTo>
                  <a:lnTo>
                    <a:pt x="798" y="289"/>
                  </a:lnTo>
                  <a:lnTo>
                    <a:pt x="804" y="295"/>
                  </a:lnTo>
                  <a:lnTo>
                    <a:pt x="832" y="295"/>
                  </a:lnTo>
                  <a:lnTo>
                    <a:pt x="855" y="303"/>
                  </a:lnTo>
                  <a:lnTo>
                    <a:pt x="890" y="295"/>
                  </a:lnTo>
                  <a:lnTo>
                    <a:pt x="912" y="295"/>
                  </a:lnTo>
                  <a:lnTo>
                    <a:pt x="939" y="289"/>
                  </a:lnTo>
                  <a:lnTo>
                    <a:pt x="953" y="273"/>
                  </a:lnTo>
                  <a:lnTo>
                    <a:pt x="1062" y="318"/>
                  </a:lnTo>
                  <a:lnTo>
                    <a:pt x="1183" y="252"/>
                  </a:lnTo>
                  <a:lnTo>
                    <a:pt x="1261" y="166"/>
                  </a:lnTo>
                  <a:lnTo>
                    <a:pt x="1275" y="166"/>
                  </a:lnTo>
                  <a:lnTo>
                    <a:pt x="1290" y="158"/>
                  </a:lnTo>
                  <a:lnTo>
                    <a:pt x="1310" y="158"/>
                  </a:lnTo>
                  <a:lnTo>
                    <a:pt x="1324" y="150"/>
                  </a:lnTo>
                  <a:lnTo>
                    <a:pt x="1333" y="135"/>
                  </a:lnTo>
                  <a:lnTo>
                    <a:pt x="1339" y="129"/>
                  </a:lnTo>
                  <a:lnTo>
                    <a:pt x="1339" y="115"/>
                  </a:lnTo>
                  <a:lnTo>
                    <a:pt x="1347" y="92"/>
                  </a:lnTo>
                  <a:lnTo>
                    <a:pt x="1347" y="78"/>
                  </a:lnTo>
                  <a:lnTo>
                    <a:pt x="1347" y="72"/>
                  </a:lnTo>
                  <a:lnTo>
                    <a:pt x="1347" y="64"/>
                  </a:lnTo>
                  <a:lnTo>
                    <a:pt x="1390" y="12"/>
                  </a:lnTo>
                  <a:lnTo>
                    <a:pt x="1396" y="12"/>
                  </a:lnTo>
                  <a:lnTo>
                    <a:pt x="1404" y="12"/>
                  </a:lnTo>
                  <a:lnTo>
                    <a:pt x="1410" y="6"/>
                  </a:lnTo>
                  <a:lnTo>
                    <a:pt x="1431" y="6"/>
                  </a:lnTo>
                  <a:lnTo>
                    <a:pt x="1431" y="0"/>
                  </a:lnTo>
                  <a:lnTo>
                    <a:pt x="1460" y="0"/>
                  </a:lnTo>
                  <a:lnTo>
                    <a:pt x="1540" y="6"/>
                  </a:lnTo>
                  <a:lnTo>
                    <a:pt x="1531" y="21"/>
                  </a:lnTo>
                  <a:lnTo>
                    <a:pt x="1525" y="27"/>
                  </a:lnTo>
                  <a:lnTo>
                    <a:pt x="1511" y="35"/>
                  </a:lnTo>
                  <a:lnTo>
                    <a:pt x="1497" y="43"/>
                  </a:lnTo>
                  <a:lnTo>
                    <a:pt x="1488" y="49"/>
                  </a:lnTo>
                  <a:lnTo>
                    <a:pt x="1474" y="49"/>
                  </a:lnTo>
                  <a:lnTo>
                    <a:pt x="1454" y="57"/>
                  </a:lnTo>
                  <a:lnTo>
                    <a:pt x="1445" y="57"/>
                  </a:lnTo>
                  <a:lnTo>
                    <a:pt x="1431" y="64"/>
                  </a:lnTo>
                  <a:lnTo>
                    <a:pt x="1425" y="72"/>
                  </a:lnTo>
                  <a:lnTo>
                    <a:pt x="1410" y="86"/>
                  </a:lnTo>
                  <a:lnTo>
                    <a:pt x="1410" y="92"/>
                  </a:lnTo>
                  <a:lnTo>
                    <a:pt x="1410" y="107"/>
                  </a:lnTo>
                  <a:lnTo>
                    <a:pt x="1410" y="115"/>
                  </a:lnTo>
                  <a:lnTo>
                    <a:pt x="1417" y="129"/>
                  </a:lnTo>
                  <a:lnTo>
                    <a:pt x="1425" y="135"/>
                  </a:lnTo>
                  <a:lnTo>
                    <a:pt x="1425" y="144"/>
                  </a:lnTo>
                  <a:lnTo>
                    <a:pt x="1425" y="150"/>
                  </a:lnTo>
                  <a:lnTo>
                    <a:pt x="1431" y="150"/>
                  </a:lnTo>
                  <a:lnTo>
                    <a:pt x="1439" y="150"/>
                  </a:lnTo>
                  <a:lnTo>
                    <a:pt x="1445" y="150"/>
                  </a:lnTo>
                  <a:lnTo>
                    <a:pt x="1454" y="144"/>
                  </a:lnTo>
                  <a:lnTo>
                    <a:pt x="1468" y="135"/>
                  </a:lnTo>
                  <a:lnTo>
                    <a:pt x="1474" y="129"/>
                  </a:lnTo>
                  <a:lnTo>
                    <a:pt x="1482" y="121"/>
                  </a:lnTo>
                  <a:lnTo>
                    <a:pt x="1488" y="121"/>
                  </a:lnTo>
                  <a:lnTo>
                    <a:pt x="1497" y="121"/>
                  </a:lnTo>
                  <a:lnTo>
                    <a:pt x="1503" y="121"/>
                  </a:lnTo>
                  <a:lnTo>
                    <a:pt x="1511" y="121"/>
                  </a:lnTo>
                  <a:lnTo>
                    <a:pt x="1511" y="129"/>
                  </a:lnTo>
                  <a:lnTo>
                    <a:pt x="1517" y="144"/>
                  </a:lnTo>
                  <a:lnTo>
                    <a:pt x="1517" y="150"/>
                  </a:lnTo>
                  <a:lnTo>
                    <a:pt x="1511" y="158"/>
                  </a:lnTo>
                  <a:lnTo>
                    <a:pt x="1511" y="166"/>
                  </a:lnTo>
                  <a:lnTo>
                    <a:pt x="1503" y="180"/>
                  </a:lnTo>
                  <a:lnTo>
                    <a:pt x="1497" y="187"/>
                  </a:lnTo>
                  <a:lnTo>
                    <a:pt x="1497" y="195"/>
                  </a:lnTo>
                  <a:lnTo>
                    <a:pt x="1488" y="209"/>
                  </a:lnTo>
                  <a:lnTo>
                    <a:pt x="1488" y="224"/>
                  </a:lnTo>
                  <a:lnTo>
                    <a:pt x="1488" y="244"/>
                  </a:lnTo>
                  <a:lnTo>
                    <a:pt x="1488" y="267"/>
                  </a:lnTo>
                  <a:lnTo>
                    <a:pt x="1497" y="281"/>
                  </a:lnTo>
                  <a:lnTo>
                    <a:pt x="1497" y="289"/>
                  </a:lnTo>
                  <a:lnTo>
                    <a:pt x="1511" y="310"/>
                  </a:lnTo>
                  <a:lnTo>
                    <a:pt x="1525" y="310"/>
                  </a:lnTo>
                  <a:lnTo>
                    <a:pt x="1540" y="318"/>
                  </a:lnTo>
                  <a:lnTo>
                    <a:pt x="1560" y="324"/>
                  </a:lnTo>
                  <a:lnTo>
                    <a:pt x="1581" y="332"/>
                  </a:lnTo>
                  <a:lnTo>
                    <a:pt x="1595" y="347"/>
                  </a:lnTo>
                  <a:lnTo>
                    <a:pt x="1618" y="353"/>
                  </a:lnTo>
                  <a:lnTo>
                    <a:pt x="1632" y="367"/>
                  </a:lnTo>
                  <a:lnTo>
                    <a:pt x="1646" y="381"/>
                  </a:lnTo>
                  <a:lnTo>
                    <a:pt x="1661" y="390"/>
                  </a:lnTo>
                  <a:lnTo>
                    <a:pt x="1667" y="390"/>
                  </a:lnTo>
                  <a:lnTo>
                    <a:pt x="1689" y="396"/>
                  </a:lnTo>
                  <a:lnTo>
                    <a:pt x="1704" y="404"/>
                  </a:lnTo>
                  <a:lnTo>
                    <a:pt x="1718" y="412"/>
                  </a:lnTo>
                  <a:lnTo>
                    <a:pt x="1732" y="418"/>
                  </a:lnTo>
                  <a:lnTo>
                    <a:pt x="1745" y="418"/>
                  </a:lnTo>
                  <a:lnTo>
                    <a:pt x="1759" y="418"/>
                  </a:lnTo>
                  <a:lnTo>
                    <a:pt x="1773" y="412"/>
                  </a:lnTo>
                  <a:lnTo>
                    <a:pt x="1782" y="396"/>
                  </a:lnTo>
                  <a:lnTo>
                    <a:pt x="1796" y="375"/>
                  </a:lnTo>
                  <a:lnTo>
                    <a:pt x="1796" y="353"/>
                  </a:lnTo>
                  <a:lnTo>
                    <a:pt x="1796" y="332"/>
                  </a:lnTo>
                  <a:lnTo>
                    <a:pt x="1802" y="318"/>
                  </a:lnTo>
                  <a:lnTo>
                    <a:pt x="1802" y="303"/>
                  </a:lnTo>
                  <a:lnTo>
                    <a:pt x="1810" y="281"/>
                  </a:lnTo>
                  <a:lnTo>
                    <a:pt x="1816" y="258"/>
                  </a:lnTo>
                  <a:lnTo>
                    <a:pt x="1825" y="238"/>
                  </a:lnTo>
                  <a:lnTo>
                    <a:pt x="1825" y="215"/>
                  </a:lnTo>
                  <a:lnTo>
                    <a:pt x="1831" y="201"/>
                  </a:lnTo>
                  <a:lnTo>
                    <a:pt x="1845" y="195"/>
                  </a:lnTo>
                  <a:lnTo>
                    <a:pt x="1845" y="187"/>
                  </a:lnTo>
                  <a:lnTo>
                    <a:pt x="1859" y="195"/>
                  </a:lnTo>
                  <a:lnTo>
                    <a:pt x="1868" y="209"/>
                  </a:lnTo>
                  <a:lnTo>
                    <a:pt x="1874" y="224"/>
                  </a:lnTo>
                  <a:lnTo>
                    <a:pt x="1882" y="238"/>
                  </a:lnTo>
                  <a:lnTo>
                    <a:pt x="1888" y="252"/>
                  </a:lnTo>
                  <a:lnTo>
                    <a:pt x="1909" y="258"/>
                  </a:lnTo>
                  <a:lnTo>
                    <a:pt x="1923" y="267"/>
                  </a:lnTo>
                  <a:lnTo>
                    <a:pt x="1937" y="273"/>
                  </a:lnTo>
                  <a:lnTo>
                    <a:pt x="1946" y="281"/>
                  </a:lnTo>
                  <a:lnTo>
                    <a:pt x="1960" y="295"/>
                  </a:lnTo>
                  <a:lnTo>
                    <a:pt x="1966" y="310"/>
                  </a:lnTo>
                  <a:lnTo>
                    <a:pt x="1974" y="332"/>
                  </a:lnTo>
                  <a:lnTo>
                    <a:pt x="1974" y="338"/>
                  </a:lnTo>
                  <a:lnTo>
                    <a:pt x="1974" y="361"/>
                  </a:lnTo>
                  <a:lnTo>
                    <a:pt x="1974" y="375"/>
                  </a:lnTo>
                  <a:lnTo>
                    <a:pt x="1966" y="390"/>
                  </a:lnTo>
                  <a:lnTo>
                    <a:pt x="1960" y="404"/>
                  </a:lnTo>
                  <a:lnTo>
                    <a:pt x="1952" y="418"/>
                  </a:lnTo>
                  <a:lnTo>
                    <a:pt x="1946" y="433"/>
                  </a:lnTo>
                  <a:lnTo>
                    <a:pt x="1931" y="441"/>
                  </a:lnTo>
                  <a:lnTo>
                    <a:pt x="1917" y="447"/>
                  </a:lnTo>
                  <a:lnTo>
                    <a:pt x="1902" y="455"/>
                  </a:lnTo>
                  <a:lnTo>
                    <a:pt x="1888" y="461"/>
                  </a:lnTo>
                  <a:lnTo>
                    <a:pt x="1874" y="461"/>
                  </a:lnTo>
                  <a:lnTo>
                    <a:pt x="1859" y="470"/>
                  </a:lnTo>
                  <a:lnTo>
                    <a:pt x="1845" y="476"/>
                  </a:lnTo>
                  <a:lnTo>
                    <a:pt x="1839" y="484"/>
                  </a:lnTo>
                  <a:lnTo>
                    <a:pt x="1825" y="490"/>
                  </a:lnTo>
                  <a:lnTo>
                    <a:pt x="1816" y="498"/>
                  </a:lnTo>
                  <a:lnTo>
                    <a:pt x="1816" y="504"/>
                  </a:lnTo>
                  <a:lnTo>
                    <a:pt x="1816" y="519"/>
                  </a:lnTo>
                  <a:lnTo>
                    <a:pt x="1816" y="527"/>
                  </a:lnTo>
                  <a:lnTo>
                    <a:pt x="1825" y="541"/>
                  </a:lnTo>
                  <a:lnTo>
                    <a:pt x="1825" y="556"/>
                  </a:lnTo>
                  <a:lnTo>
                    <a:pt x="1831" y="570"/>
                  </a:lnTo>
                  <a:lnTo>
                    <a:pt x="1831" y="593"/>
                  </a:lnTo>
                  <a:lnTo>
                    <a:pt x="1831" y="607"/>
                  </a:lnTo>
                  <a:lnTo>
                    <a:pt x="1839" y="621"/>
                  </a:lnTo>
                  <a:lnTo>
                    <a:pt x="1839" y="627"/>
                  </a:lnTo>
                  <a:lnTo>
                    <a:pt x="1853" y="642"/>
                  </a:lnTo>
                  <a:lnTo>
                    <a:pt x="1859" y="650"/>
                  </a:lnTo>
                  <a:lnTo>
                    <a:pt x="1874" y="658"/>
                  </a:lnTo>
                  <a:lnTo>
                    <a:pt x="1888" y="658"/>
                  </a:lnTo>
                  <a:lnTo>
                    <a:pt x="1909" y="664"/>
                  </a:lnTo>
                  <a:lnTo>
                    <a:pt x="1923" y="672"/>
                  </a:lnTo>
                  <a:lnTo>
                    <a:pt x="1937" y="672"/>
                  </a:lnTo>
                  <a:lnTo>
                    <a:pt x="1946" y="672"/>
                  </a:lnTo>
                  <a:lnTo>
                    <a:pt x="1952" y="672"/>
                  </a:lnTo>
                  <a:lnTo>
                    <a:pt x="1960" y="687"/>
                  </a:lnTo>
                  <a:lnTo>
                    <a:pt x="1952" y="693"/>
                  </a:lnTo>
                  <a:lnTo>
                    <a:pt x="1946" y="701"/>
                  </a:lnTo>
                  <a:lnTo>
                    <a:pt x="1937" y="707"/>
                  </a:lnTo>
                  <a:lnTo>
                    <a:pt x="1923" y="716"/>
                  </a:lnTo>
                  <a:lnTo>
                    <a:pt x="1909" y="722"/>
                  </a:lnTo>
                  <a:lnTo>
                    <a:pt x="1902" y="736"/>
                  </a:lnTo>
                  <a:lnTo>
                    <a:pt x="1896" y="744"/>
                  </a:lnTo>
                  <a:lnTo>
                    <a:pt x="1888" y="759"/>
                  </a:lnTo>
                  <a:lnTo>
                    <a:pt x="1882" y="773"/>
                  </a:lnTo>
                  <a:lnTo>
                    <a:pt x="1882" y="795"/>
                  </a:lnTo>
                  <a:lnTo>
                    <a:pt x="1882" y="816"/>
                  </a:lnTo>
                  <a:lnTo>
                    <a:pt x="1882" y="839"/>
                  </a:lnTo>
                  <a:lnTo>
                    <a:pt x="1882" y="853"/>
                  </a:lnTo>
                  <a:lnTo>
                    <a:pt x="1882" y="859"/>
                  </a:lnTo>
                  <a:lnTo>
                    <a:pt x="1882" y="873"/>
                  </a:lnTo>
                  <a:lnTo>
                    <a:pt x="1888" y="882"/>
                  </a:lnTo>
                  <a:lnTo>
                    <a:pt x="1896" y="888"/>
                  </a:lnTo>
                  <a:lnTo>
                    <a:pt x="1902" y="896"/>
                  </a:lnTo>
                  <a:lnTo>
                    <a:pt x="1902" y="910"/>
                  </a:lnTo>
                  <a:lnTo>
                    <a:pt x="1909" y="918"/>
                  </a:lnTo>
                  <a:lnTo>
                    <a:pt x="1909" y="933"/>
                  </a:lnTo>
                  <a:lnTo>
                    <a:pt x="1902" y="939"/>
                  </a:lnTo>
                  <a:lnTo>
                    <a:pt x="1896" y="939"/>
                  </a:lnTo>
                  <a:lnTo>
                    <a:pt x="1874" y="939"/>
                  </a:lnTo>
                  <a:lnTo>
                    <a:pt x="1853" y="939"/>
                  </a:lnTo>
                  <a:lnTo>
                    <a:pt x="1839" y="939"/>
                  </a:lnTo>
                  <a:lnTo>
                    <a:pt x="1825" y="939"/>
                  </a:lnTo>
                  <a:lnTo>
                    <a:pt x="1810" y="933"/>
                  </a:lnTo>
                  <a:lnTo>
                    <a:pt x="1788" y="933"/>
                  </a:lnTo>
                  <a:lnTo>
                    <a:pt x="1782" y="933"/>
                  </a:lnTo>
                  <a:lnTo>
                    <a:pt x="1767" y="933"/>
                  </a:lnTo>
                  <a:lnTo>
                    <a:pt x="1753" y="933"/>
                  </a:lnTo>
                  <a:lnTo>
                    <a:pt x="1745" y="939"/>
                  </a:lnTo>
                  <a:lnTo>
                    <a:pt x="1732" y="933"/>
                  </a:lnTo>
                  <a:lnTo>
                    <a:pt x="1718" y="925"/>
                  </a:lnTo>
                  <a:lnTo>
                    <a:pt x="1704" y="925"/>
                  </a:lnTo>
                  <a:lnTo>
                    <a:pt x="1624" y="925"/>
                  </a:lnTo>
                  <a:lnTo>
                    <a:pt x="1589" y="925"/>
                  </a:lnTo>
                  <a:lnTo>
                    <a:pt x="1568" y="918"/>
                  </a:lnTo>
                  <a:lnTo>
                    <a:pt x="1546" y="910"/>
                  </a:lnTo>
                  <a:lnTo>
                    <a:pt x="1531" y="896"/>
                  </a:lnTo>
                  <a:lnTo>
                    <a:pt x="1517" y="888"/>
                  </a:lnTo>
                  <a:lnTo>
                    <a:pt x="1503" y="882"/>
                  </a:lnTo>
                  <a:lnTo>
                    <a:pt x="1488" y="882"/>
                  </a:lnTo>
                  <a:lnTo>
                    <a:pt x="1474" y="873"/>
                  </a:lnTo>
                  <a:lnTo>
                    <a:pt x="1468" y="873"/>
                  </a:lnTo>
                  <a:lnTo>
                    <a:pt x="1454" y="859"/>
                  </a:lnTo>
                  <a:lnTo>
                    <a:pt x="1454" y="853"/>
                  </a:lnTo>
                  <a:lnTo>
                    <a:pt x="1460" y="845"/>
                  </a:lnTo>
                  <a:lnTo>
                    <a:pt x="1468" y="830"/>
                  </a:lnTo>
                  <a:lnTo>
                    <a:pt x="1482" y="824"/>
                  </a:lnTo>
                  <a:lnTo>
                    <a:pt x="1497" y="816"/>
                  </a:lnTo>
                  <a:lnTo>
                    <a:pt x="1511" y="810"/>
                  </a:lnTo>
                  <a:lnTo>
                    <a:pt x="1525" y="795"/>
                  </a:lnTo>
                  <a:lnTo>
                    <a:pt x="1525" y="781"/>
                  </a:lnTo>
                  <a:lnTo>
                    <a:pt x="1525" y="765"/>
                  </a:lnTo>
                  <a:lnTo>
                    <a:pt x="1511" y="744"/>
                  </a:lnTo>
                  <a:lnTo>
                    <a:pt x="1497" y="736"/>
                  </a:lnTo>
                  <a:lnTo>
                    <a:pt x="1482" y="722"/>
                  </a:lnTo>
                  <a:lnTo>
                    <a:pt x="1474" y="722"/>
                  </a:lnTo>
                  <a:lnTo>
                    <a:pt x="1460" y="707"/>
                  </a:lnTo>
                  <a:lnTo>
                    <a:pt x="1445" y="701"/>
                  </a:lnTo>
                  <a:lnTo>
                    <a:pt x="1439" y="707"/>
                  </a:lnTo>
                  <a:lnTo>
                    <a:pt x="1431" y="707"/>
                  </a:lnTo>
                  <a:lnTo>
                    <a:pt x="1417" y="716"/>
                  </a:lnTo>
                  <a:lnTo>
                    <a:pt x="1390" y="716"/>
                  </a:lnTo>
                  <a:lnTo>
                    <a:pt x="1376" y="707"/>
                  </a:lnTo>
                  <a:lnTo>
                    <a:pt x="1361" y="701"/>
                  </a:lnTo>
                  <a:lnTo>
                    <a:pt x="1347" y="693"/>
                  </a:lnTo>
                  <a:lnTo>
                    <a:pt x="1333" y="693"/>
                  </a:lnTo>
                  <a:lnTo>
                    <a:pt x="1318" y="687"/>
                  </a:lnTo>
                  <a:lnTo>
                    <a:pt x="1296" y="687"/>
                  </a:lnTo>
                  <a:lnTo>
                    <a:pt x="1290" y="687"/>
                  </a:lnTo>
                  <a:lnTo>
                    <a:pt x="1275" y="693"/>
                  </a:lnTo>
                  <a:lnTo>
                    <a:pt x="1267" y="701"/>
                  </a:lnTo>
                  <a:lnTo>
                    <a:pt x="1261" y="707"/>
                  </a:lnTo>
                  <a:lnTo>
                    <a:pt x="1253" y="722"/>
                  </a:lnTo>
                  <a:lnTo>
                    <a:pt x="1240" y="722"/>
                  </a:lnTo>
                  <a:lnTo>
                    <a:pt x="1232" y="730"/>
                  </a:lnTo>
                  <a:lnTo>
                    <a:pt x="1218" y="730"/>
                  </a:lnTo>
                  <a:lnTo>
                    <a:pt x="1212" y="730"/>
                  </a:lnTo>
                  <a:lnTo>
                    <a:pt x="1203" y="730"/>
                  </a:lnTo>
                  <a:lnTo>
                    <a:pt x="1197" y="736"/>
                  </a:lnTo>
                  <a:lnTo>
                    <a:pt x="1189" y="744"/>
                  </a:lnTo>
                  <a:lnTo>
                    <a:pt x="1183" y="765"/>
                  </a:lnTo>
                  <a:lnTo>
                    <a:pt x="1175" y="773"/>
                  </a:lnTo>
                  <a:lnTo>
                    <a:pt x="1169" y="781"/>
                  </a:lnTo>
                  <a:lnTo>
                    <a:pt x="1160" y="787"/>
                  </a:lnTo>
                  <a:lnTo>
                    <a:pt x="1146" y="787"/>
                  </a:lnTo>
                  <a:lnTo>
                    <a:pt x="1132" y="802"/>
                  </a:lnTo>
                  <a:lnTo>
                    <a:pt x="1132" y="810"/>
                  </a:lnTo>
                  <a:lnTo>
                    <a:pt x="1117" y="824"/>
                  </a:lnTo>
                  <a:lnTo>
                    <a:pt x="1117" y="830"/>
                  </a:lnTo>
                  <a:lnTo>
                    <a:pt x="1126" y="845"/>
                  </a:lnTo>
                  <a:lnTo>
                    <a:pt x="1126" y="859"/>
                  </a:lnTo>
                  <a:lnTo>
                    <a:pt x="1126" y="867"/>
                  </a:lnTo>
                  <a:lnTo>
                    <a:pt x="1126" y="882"/>
                  </a:lnTo>
                  <a:lnTo>
                    <a:pt x="1117" y="888"/>
                  </a:lnTo>
                  <a:lnTo>
                    <a:pt x="1111" y="896"/>
                  </a:lnTo>
                  <a:lnTo>
                    <a:pt x="1103" y="910"/>
                  </a:lnTo>
                  <a:lnTo>
                    <a:pt x="1089" y="918"/>
                  </a:lnTo>
                  <a:lnTo>
                    <a:pt x="1082" y="925"/>
                  </a:lnTo>
                  <a:lnTo>
                    <a:pt x="1076" y="939"/>
                  </a:lnTo>
                  <a:lnTo>
                    <a:pt x="1076" y="947"/>
                  </a:lnTo>
                  <a:lnTo>
                    <a:pt x="1076" y="953"/>
                  </a:lnTo>
                  <a:lnTo>
                    <a:pt x="1076" y="962"/>
                  </a:lnTo>
                  <a:lnTo>
                    <a:pt x="1076" y="976"/>
                  </a:lnTo>
                  <a:lnTo>
                    <a:pt x="1076" y="982"/>
                  </a:lnTo>
                  <a:lnTo>
                    <a:pt x="1076" y="990"/>
                  </a:lnTo>
                  <a:lnTo>
                    <a:pt x="1062" y="990"/>
                  </a:lnTo>
                  <a:lnTo>
                    <a:pt x="1054" y="982"/>
                  </a:lnTo>
                  <a:lnTo>
                    <a:pt x="1048" y="982"/>
                  </a:lnTo>
                  <a:lnTo>
                    <a:pt x="1039" y="976"/>
                  </a:lnTo>
                  <a:lnTo>
                    <a:pt x="1033" y="962"/>
                  </a:lnTo>
                  <a:lnTo>
                    <a:pt x="1019" y="953"/>
                  </a:lnTo>
                  <a:lnTo>
                    <a:pt x="1011" y="947"/>
                  </a:lnTo>
                  <a:lnTo>
                    <a:pt x="1005" y="939"/>
                  </a:lnTo>
                  <a:lnTo>
                    <a:pt x="1005" y="933"/>
                  </a:lnTo>
                  <a:lnTo>
                    <a:pt x="990" y="933"/>
                  </a:lnTo>
                  <a:lnTo>
                    <a:pt x="982" y="933"/>
                  </a:lnTo>
                  <a:lnTo>
                    <a:pt x="968" y="933"/>
                  </a:lnTo>
                  <a:lnTo>
                    <a:pt x="953" y="933"/>
                  </a:lnTo>
                  <a:lnTo>
                    <a:pt x="939" y="933"/>
                  </a:lnTo>
                  <a:lnTo>
                    <a:pt x="933" y="933"/>
                  </a:lnTo>
                  <a:lnTo>
                    <a:pt x="925" y="939"/>
                  </a:lnTo>
                  <a:lnTo>
                    <a:pt x="925" y="953"/>
                  </a:lnTo>
                  <a:lnTo>
                    <a:pt x="933" y="976"/>
                  </a:lnTo>
                  <a:lnTo>
                    <a:pt x="939" y="990"/>
                  </a:lnTo>
                  <a:lnTo>
                    <a:pt x="947" y="1011"/>
                  </a:lnTo>
                  <a:lnTo>
                    <a:pt x="962" y="1027"/>
                  </a:lnTo>
                  <a:lnTo>
                    <a:pt x="953" y="1027"/>
                  </a:lnTo>
                  <a:lnTo>
                    <a:pt x="947" y="1033"/>
                  </a:lnTo>
                  <a:lnTo>
                    <a:pt x="933" y="1033"/>
                  </a:lnTo>
                  <a:lnTo>
                    <a:pt x="925" y="1048"/>
                  </a:lnTo>
                  <a:lnTo>
                    <a:pt x="918" y="1062"/>
                  </a:lnTo>
                  <a:lnTo>
                    <a:pt x="912" y="1070"/>
                  </a:lnTo>
                  <a:lnTo>
                    <a:pt x="898" y="108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2" name="Group 422"/>
          <p:cNvGrpSpPr>
            <a:grpSpLocks/>
          </p:cNvGrpSpPr>
          <p:nvPr/>
        </p:nvGrpSpPr>
        <p:grpSpPr bwMode="auto">
          <a:xfrm>
            <a:off x="1249363" y="1016000"/>
            <a:ext cx="4843462" cy="5232400"/>
            <a:chOff x="787" y="640"/>
            <a:chExt cx="3051" cy="3296"/>
          </a:xfrm>
        </p:grpSpPr>
        <p:sp>
          <p:nvSpPr>
            <p:cNvPr id="75971" name="Rectangle 423"/>
            <p:cNvSpPr>
              <a:spLocks noChangeArrowheads="1"/>
            </p:cNvSpPr>
            <p:nvPr/>
          </p:nvSpPr>
          <p:spPr bwMode="auto">
            <a:xfrm>
              <a:off x="2300" y="391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72" name="Line 424"/>
            <p:cNvSpPr>
              <a:spLocks noChangeShapeType="1"/>
            </p:cNvSpPr>
            <p:nvPr/>
          </p:nvSpPr>
          <p:spPr bwMode="auto">
            <a:xfrm>
              <a:off x="2759" y="393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3" name="Freeform 425"/>
            <p:cNvSpPr>
              <a:spLocks/>
            </p:cNvSpPr>
            <p:nvPr/>
          </p:nvSpPr>
          <p:spPr bwMode="auto">
            <a:xfrm>
              <a:off x="2759" y="3930"/>
              <a:ext cx="13" cy="6"/>
            </a:xfrm>
            <a:custGeom>
              <a:avLst/>
              <a:gdLst>
                <a:gd name="T0" fmla="*/ 6 w 13"/>
                <a:gd name="T1" fmla="*/ 6 h 6"/>
                <a:gd name="T2" fmla="*/ 0 w 13"/>
                <a:gd name="T3" fmla="*/ 6 h 6"/>
                <a:gd name="T4" fmla="*/ 0 w 13"/>
                <a:gd name="T5" fmla="*/ 0 h 6"/>
                <a:gd name="T6" fmla="*/ 6 w 13"/>
                <a:gd name="T7" fmla="*/ 0 h 6"/>
                <a:gd name="T8" fmla="*/ 13 w 13"/>
                <a:gd name="T9" fmla="*/ 0 h 6"/>
                <a:gd name="T10" fmla="*/ 13 w 13"/>
                <a:gd name="T11" fmla="*/ 6 h 6"/>
                <a:gd name="T12" fmla="*/ 6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6" y="6"/>
                  </a:moveTo>
                  <a:lnTo>
                    <a:pt x="0" y="6"/>
                  </a:lnTo>
                  <a:lnTo>
                    <a:pt x="0" y="0"/>
                  </a:lnTo>
                  <a:lnTo>
                    <a:pt x="6" y="0"/>
                  </a:lnTo>
                  <a:lnTo>
                    <a:pt x="13" y="0"/>
                  </a:lnTo>
                  <a:lnTo>
                    <a:pt x="13"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5974" name="Group 426"/>
            <p:cNvGrpSpPr>
              <a:grpSpLocks/>
            </p:cNvGrpSpPr>
            <p:nvPr/>
          </p:nvGrpSpPr>
          <p:grpSpPr bwMode="auto">
            <a:xfrm>
              <a:off x="787" y="640"/>
              <a:ext cx="3001" cy="2683"/>
              <a:chOff x="787" y="640"/>
              <a:chExt cx="3001" cy="2683"/>
            </a:xfrm>
          </p:grpSpPr>
          <p:sp>
            <p:nvSpPr>
              <p:cNvPr id="76121" name="Rectangle 427"/>
              <p:cNvSpPr>
                <a:spLocks noChangeArrowheads="1"/>
              </p:cNvSpPr>
              <p:nvPr/>
            </p:nvSpPr>
            <p:spPr bwMode="auto">
              <a:xfrm>
                <a:off x="2860" y="1337"/>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6122" name="Group 428"/>
              <p:cNvGrpSpPr>
                <a:grpSpLocks/>
              </p:cNvGrpSpPr>
              <p:nvPr/>
            </p:nvGrpSpPr>
            <p:grpSpPr bwMode="auto">
              <a:xfrm>
                <a:off x="2835" y="3116"/>
                <a:ext cx="109" cy="207"/>
                <a:chOff x="2835" y="3116"/>
                <a:chExt cx="109" cy="207"/>
              </a:xfrm>
            </p:grpSpPr>
            <p:sp>
              <p:nvSpPr>
                <p:cNvPr id="76245" name="Line 429"/>
                <p:cNvSpPr>
                  <a:spLocks noChangeShapeType="1"/>
                </p:cNvSpPr>
                <p:nvPr/>
              </p:nvSpPr>
              <p:spPr bwMode="auto">
                <a:xfrm flipV="1">
                  <a:off x="2841" y="3116"/>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6" name="Line 430"/>
                <p:cNvSpPr>
                  <a:spLocks noChangeShapeType="1"/>
                </p:cNvSpPr>
                <p:nvPr/>
              </p:nvSpPr>
              <p:spPr bwMode="auto">
                <a:xfrm flipV="1">
                  <a:off x="2835" y="3128"/>
                  <a:ext cx="64"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7" name="Line 431"/>
                <p:cNvSpPr>
                  <a:spLocks noChangeShapeType="1"/>
                </p:cNvSpPr>
                <p:nvPr/>
              </p:nvSpPr>
              <p:spPr bwMode="auto">
                <a:xfrm flipV="1">
                  <a:off x="2841" y="3149"/>
                  <a:ext cx="64"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8" name="Line 432"/>
                <p:cNvSpPr>
                  <a:spLocks noChangeShapeType="1"/>
                </p:cNvSpPr>
                <p:nvPr/>
              </p:nvSpPr>
              <p:spPr bwMode="auto">
                <a:xfrm flipV="1">
                  <a:off x="2841" y="3169"/>
                  <a:ext cx="70"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9" name="Line 433"/>
                <p:cNvSpPr>
                  <a:spLocks noChangeShapeType="1"/>
                </p:cNvSpPr>
                <p:nvPr/>
              </p:nvSpPr>
              <p:spPr bwMode="auto">
                <a:xfrm flipV="1">
                  <a:off x="2847" y="3190"/>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0" name="Line 434"/>
                <p:cNvSpPr>
                  <a:spLocks noChangeShapeType="1"/>
                </p:cNvSpPr>
                <p:nvPr/>
              </p:nvSpPr>
              <p:spPr bwMode="auto">
                <a:xfrm flipV="1">
                  <a:off x="2854" y="3210"/>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1" name="Line 435"/>
                <p:cNvSpPr>
                  <a:spLocks noChangeShapeType="1"/>
                </p:cNvSpPr>
                <p:nvPr/>
              </p:nvSpPr>
              <p:spPr bwMode="auto">
                <a:xfrm flipV="1">
                  <a:off x="2862" y="3229"/>
                  <a:ext cx="76" cy="4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2" name="Line 436"/>
                <p:cNvSpPr>
                  <a:spLocks noChangeShapeType="1"/>
                </p:cNvSpPr>
                <p:nvPr/>
              </p:nvSpPr>
              <p:spPr bwMode="auto">
                <a:xfrm flipV="1">
                  <a:off x="2874" y="3257"/>
                  <a:ext cx="70"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3" name="Line 437"/>
                <p:cNvSpPr>
                  <a:spLocks noChangeShapeType="1"/>
                </p:cNvSpPr>
                <p:nvPr/>
              </p:nvSpPr>
              <p:spPr bwMode="auto">
                <a:xfrm flipV="1">
                  <a:off x="2895" y="3284"/>
                  <a:ext cx="49"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54" name="Line 438"/>
                <p:cNvSpPr>
                  <a:spLocks noChangeShapeType="1"/>
                </p:cNvSpPr>
                <p:nvPr/>
              </p:nvSpPr>
              <p:spPr bwMode="auto">
                <a:xfrm flipV="1">
                  <a:off x="2919" y="3311"/>
                  <a:ext cx="25"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123" name="Rectangle 439"/>
              <p:cNvSpPr>
                <a:spLocks noChangeArrowheads="1"/>
              </p:cNvSpPr>
              <p:nvPr/>
            </p:nvSpPr>
            <p:spPr bwMode="auto">
              <a:xfrm>
                <a:off x="3780" y="1437"/>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6124" name="Group 440"/>
              <p:cNvGrpSpPr>
                <a:grpSpLocks/>
              </p:cNvGrpSpPr>
              <p:nvPr/>
            </p:nvGrpSpPr>
            <p:grpSpPr bwMode="auto">
              <a:xfrm>
                <a:off x="787" y="640"/>
                <a:ext cx="1599" cy="1293"/>
                <a:chOff x="787" y="640"/>
                <a:chExt cx="1599" cy="1293"/>
              </a:xfrm>
            </p:grpSpPr>
            <p:sp>
              <p:nvSpPr>
                <p:cNvPr id="76125" name="Line 441"/>
                <p:cNvSpPr>
                  <a:spLocks noChangeShapeType="1"/>
                </p:cNvSpPr>
                <p:nvPr/>
              </p:nvSpPr>
              <p:spPr bwMode="auto">
                <a:xfrm flipV="1">
                  <a:off x="1259" y="1283"/>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6" name="Freeform 442"/>
                <p:cNvSpPr>
                  <a:spLocks/>
                </p:cNvSpPr>
                <p:nvPr/>
              </p:nvSpPr>
              <p:spPr bwMode="auto">
                <a:xfrm>
                  <a:off x="1193" y="1183"/>
                  <a:ext cx="117" cy="121"/>
                </a:xfrm>
                <a:custGeom>
                  <a:avLst/>
                  <a:gdLst>
                    <a:gd name="T0" fmla="*/ 53 w 117"/>
                    <a:gd name="T1" fmla="*/ 121 h 121"/>
                    <a:gd name="T2" fmla="*/ 39 w 117"/>
                    <a:gd name="T3" fmla="*/ 121 h 121"/>
                    <a:gd name="T4" fmla="*/ 33 w 117"/>
                    <a:gd name="T5" fmla="*/ 115 h 121"/>
                    <a:gd name="T6" fmla="*/ 27 w 117"/>
                    <a:gd name="T7" fmla="*/ 106 h 121"/>
                    <a:gd name="T8" fmla="*/ 21 w 117"/>
                    <a:gd name="T9" fmla="*/ 100 h 121"/>
                    <a:gd name="T10" fmla="*/ 12 w 117"/>
                    <a:gd name="T11" fmla="*/ 94 h 121"/>
                    <a:gd name="T12" fmla="*/ 6 w 117"/>
                    <a:gd name="T13" fmla="*/ 88 h 121"/>
                    <a:gd name="T14" fmla="*/ 0 w 117"/>
                    <a:gd name="T15" fmla="*/ 80 h 121"/>
                    <a:gd name="T16" fmla="*/ 0 w 117"/>
                    <a:gd name="T17" fmla="*/ 68 h 121"/>
                    <a:gd name="T18" fmla="*/ 0 w 117"/>
                    <a:gd name="T19" fmla="*/ 53 h 121"/>
                    <a:gd name="T20" fmla="*/ 0 w 117"/>
                    <a:gd name="T21" fmla="*/ 41 h 121"/>
                    <a:gd name="T22" fmla="*/ 6 w 117"/>
                    <a:gd name="T23" fmla="*/ 33 h 121"/>
                    <a:gd name="T24" fmla="*/ 12 w 117"/>
                    <a:gd name="T25" fmla="*/ 27 h 121"/>
                    <a:gd name="T26" fmla="*/ 21 w 117"/>
                    <a:gd name="T27" fmla="*/ 20 h 121"/>
                    <a:gd name="T28" fmla="*/ 27 w 117"/>
                    <a:gd name="T29" fmla="*/ 14 h 121"/>
                    <a:gd name="T30" fmla="*/ 33 w 117"/>
                    <a:gd name="T31" fmla="*/ 6 h 121"/>
                    <a:gd name="T32" fmla="*/ 47 w 117"/>
                    <a:gd name="T33" fmla="*/ 6 h 121"/>
                    <a:gd name="T34" fmla="*/ 53 w 117"/>
                    <a:gd name="T35" fmla="*/ 0 h 121"/>
                    <a:gd name="T36" fmla="*/ 66 w 117"/>
                    <a:gd name="T37" fmla="*/ 0 h 121"/>
                    <a:gd name="T38" fmla="*/ 72 w 117"/>
                    <a:gd name="T39" fmla="*/ 6 h 121"/>
                    <a:gd name="T40" fmla="*/ 84 w 117"/>
                    <a:gd name="T41" fmla="*/ 6 h 121"/>
                    <a:gd name="T42" fmla="*/ 92 w 117"/>
                    <a:gd name="T43" fmla="*/ 14 h 121"/>
                    <a:gd name="T44" fmla="*/ 99 w 117"/>
                    <a:gd name="T45" fmla="*/ 20 h 121"/>
                    <a:gd name="T46" fmla="*/ 105 w 117"/>
                    <a:gd name="T47" fmla="*/ 27 h 121"/>
                    <a:gd name="T48" fmla="*/ 111 w 117"/>
                    <a:gd name="T49" fmla="*/ 33 h 121"/>
                    <a:gd name="T50" fmla="*/ 111 w 117"/>
                    <a:gd name="T51" fmla="*/ 47 h 121"/>
                    <a:gd name="T52" fmla="*/ 117 w 117"/>
                    <a:gd name="T53" fmla="*/ 53 h 121"/>
                    <a:gd name="T54" fmla="*/ 117 w 117"/>
                    <a:gd name="T55" fmla="*/ 68 h 121"/>
                    <a:gd name="T56" fmla="*/ 111 w 117"/>
                    <a:gd name="T57" fmla="*/ 74 h 121"/>
                    <a:gd name="T58" fmla="*/ 111 w 117"/>
                    <a:gd name="T59" fmla="*/ 88 h 121"/>
                    <a:gd name="T60" fmla="*/ 105 w 117"/>
                    <a:gd name="T61" fmla="*/ 94 h 121"/>
                    <a:gd name="T62" fmla="*/ 99 w 117"/>
                    <a:gd name="T63" fmla="*/ 100 h 121"/>
                    <a:gd name="T64" fmla="*/ 92 w 117"/>
                    <a:gd name="T65" fmla="*/ 106 h 121"/>
                    <a:gd name="T66" fmla="*/ 84 w 117"/>
                    <a:gd name="T67" fmla="*/ 115 h 121"/>
                    <a:gd name="T68" fmla="*/ 78 w 117"/>
                    <a:gd name="T69" fmla="*/ 121 h 121"/>
                    <a:gd name="T70" fmla="*/ 66 w 117"/>
                    <a:gd name="T71" fmla="*/ 121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7"/>
                    <a:gd name="T109" fmla="*/ 0 h 121"/>
                    <a:gd name="T110" fmla="*/ 117 w 117"/>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7" h="121">
                      <a:moveTo>
                        <a:pt x="60" y="121"/>
                      </a:moveTo>
                      <a:lnTo>
                        <a:pt x="53" y="121"/>
                      </a:lnTo>
                      <a:lnTo>
                        <a:pt x="47" y="121"/>
                      </a:lnTo>
                      <a:lnTo>
                        <a:pt x="39" y="121"/>
                      </a:lnTo>
                      <a:lnTo>
                        <a:pt x="39" y="115"/>
                      </a:lnTo>
                      <a:lnTo>
                        <a:pt x="33" y="115"/>
                      </a:lnTo>
                      <a:lnTo>
                        <a:pt x="27" y="115"/>
                      </a:lnTo>
                      <a:lnTo>
                        <a:pt x="27" y="106"/>
                      </a:lnTo>
                      <a:lnTo>
                        <a:pt x="21" y="106"/>
                      </a:lnTo>
                      <a:lnTo>
                        <a:pt x="21" y="100"/>
                      </a:lnTo>
                      <a:lnTo>
                        <a:pt x="12" y="100"/>
                      </a:lnTo>
                      <a:lnTo>
                        <a:pt x="12" y="94"/>
                      </a:lnTo>
                      <a:lnTo>
                        <a:pt x="6" y="94"/>
                      </a:lnTo>
                      <a:lnTo>
                        <a:pt x="6" y="88"/>
                      </a:lnTo>
                      <a:lnTo>
                        <a:pt x="6" y="80"/>
                      </a:lnTo>
                      <a:lnTo>
                        <a:pt x="0" y="80"/>
                      </a:lnTo>
                      <a:lnTo>
                        <a:pt x="0" y="74"/>
                      </a:lnTo>
                      <a:lnTo>
                        <a:pt x="0" y="68"/>
                      </a:lnTo>
                      <a:lnTo>
                        <a:pt x="0" y="59"/>
                      </a:lnTo>
                      <a:lnTo>
                        <a:pt x="0" y="53"/>
                      </a:lnTo>
                      <a:lnTo>
                        <a:pt x="0" y="47"/>
                      </a:lnTo>
                      <a:lnTo>
                        <a:pt x="0" y="41"/>
                      </a:lnTo>
                      <a:lnTo>
                        <a:pt x="6" y="41"/>
                      </a:lnTo>
                      <a:lnTo>
                        <a:pt x="6" y="33"/>
                      </a:lnTo>
                      <a:lnTo>
                        <a:pt x="6" y="27"/>
                      </a:lnTo>
                      <a:lnTo>
                        <a:pt x="12" y="27"/>
                      </a:lnTo>
                      <a:lnTo>
                        <a:pt x="12" y="20"/>
                      </a:lnTo>
                      <a:lnTo>
                        <a:pt x="21" y="20"/>
                      </a:lnTo>
                      <a:lnTo>
                        <a:pt x="21" y="14"/>
                      </a:lnTo>
                      <a:lnTo>
                        <a:pt x="27" y="14"/>
                      </a:lnTo>
                      <a:lnTo>
                        <a:pt x="27" y="6"/>
                      </a:lnTo>
                      <a:lnTo>
                        <a:pt x="33" y="6"/>
                      </a:lnTo>
                      <a:lnTo>
                        <a:pt x="39" y="6"/>
                      </a:lnTo>
                      <a:lnTo>
                        <a:pt x="47" y="6"/>
                      </a:lnTo>
                      <a:lnTo>
                        <a:pt x="47" y="0"/>
                      </a:lnTo>
                      <a:lnTo>
                        <a:pt x="53" y="0"/>
                      </a:lnTo>
                      <a:lnTo>
                        <a:pt x="60" y="0"/>
                      </a:lnTo>
                      <a:lnTo>
                        <a:pt x="66" y="0"/>
                      </a:lnTo>
                      <a:lnTo>
                        <a:pt x="72" y="0"/>
                      </a:lnTo>
                      <a:lnTo>
                        <a:pt x="72" y="6"/>
                      </a:lnTo>
                      <a:lnTo>
                        <a:pt x="78" y="6"/>
                      </a:lnTo>
                      <a:lnTo>
                        <a:pt x="84" y="6"/>
                      </a:lnTo>
                      <a:lnTo>
                        <a:pt x="84" y="14"/>
                      </a:lnTo>
                      <a:lnTo>
                        <a:pt x="92" y="14"/>
                      </a:lnTo>
                      <a:lnTo>
                        <a:pt x="99" y="14"/>
                      </a:lnTo>
                      <a:lnTo>
                        <a:pt x="99" y="20"/>
                      </a:lnTo>
                      <a:lnTo>
                        <a:pt x="105" y="20"/>
                      </a:lnTo>
                      <a:lnTo>
                        <a:pt x="105" y="27"/>
                      </a:lnTo>
                      <a:lnTo>
                        <a:pt x="105" y="33"/>
                      </a:lnTo>
                      <a:lnTo>
                        <a:pt x="111" y="33"/>
                      </a:lnTo>
                      <a:lnTo>
                        <a:pt x="111" y="41"/>
                      </a:lnTo>
                      <a:lnTo>
                        <a:pt x="111" y="47"/>
                      </a:lnTo>
                      <a:lnTo>
                        <a:pt x="117" y="47"/>
                      </a:lnTo>
                      <a:lnTo>
                        <a:pt x="117" y="53"/>
                      </a:lnTo>
                      <a:lnTo>
                        <a:pt x="117" y="59"/>
                      </a:lnTo>
                      <a:lnTo>
                        <a:pt x="117" y="68"/>
                      </a:lnTo>
                      <a:lnTo>
                        <a:pt x="117" y="74"/>
                      </a:lnTo>
                      <a:lnTo>
                        <a:pt x="111" y="74"/>
                      </a:lnTo>
                      <a:lnTo>
                        <a:pt x="111" y="80"/>
                      </a:lnTo>
                      <a:lnTo>
                        <a:pt x="111" y="88"/>
                      </a:lnTo>
                      <a:lnTo>
                        <a:pt x="111" y="94"/>
                      </a:lnTo>
                      <a:lnTo>
                        <a:pt x="105" y="94"/>
                      </a:lnTo>
                      <a:lnTo>
                        <a:pt x="105" y="100"/>
                      </a:lnTo>
                      <a:lnTo>
                        <a:pt x="99" y="100"/>
                      </a:lnTo>
                      <a:lnTo>
                        <a:pt x="99" y="106"/>
                      </a:lnTo>
                      <a:lnTo>
                        <a:pt x="92" y="106"/>
                      </a:lnTo>
                      <a:lnTo>
                        <a:pt x="92" y="115"/>
                      </a:lnTo>
                      <a:lnTo>
                        <a:pt x="84" y="115"/>
                      </a:lnTo>
                      <a:lnTo>
                        <a:pt x="78" y="115"/>
                      </a:lnTo>
                      <a:lnTo>
                        <a:pt x="78" y="121"/>
                      </a:lnTo>
                      <a:lnTo>
                        <a:pt x="72" y="121"/>
                      </a:lnTo>
                      <a:lnTo>
                        <a:pt x="66" y="121"/>
                      </a:lnTo>
                      <a:lnTo>
                        <a:pt x="60"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7" name="Line 443"/>
                <p:cNvSpPr>
                  <a:spLocks noChangeShapeType="1"/>
                </p:cNvSpPr>
                <p:nvPr/>
              </p:nvSpPr>
              <p:spPr bwMode="auto">
                <a:xfrm>
                  <a:off x="1082" y="1540"/>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28" name="Rectangle 444"/>
                <p:cNvSpPr>
                  <a:spLocks noChangeArrowheads="1"/>
                </p:cNvSpPr>
                <p:nvPr/>
              </p:nvSpPr>
              <p:spPr bwMode="auto">
                <a:xfrm>
                  <a:off x="1076" y="1531"/>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29" name="Freeform 445"/>
                <p:cNvSpPr>
                  <a:spLocks/>
                </p:cNvSpPr>
                <p:nvPr/>
              </p:nvSpPr>
              <p:spPr bwMode="auto">
                <a:xfrm>
                  <a:off x="1070" y="1546"/>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0" name="Rectangle 446"/>
                <p:cNvSpPr>
                  <a:spLocks noChangeArrowheads="1"/>
                </p:cNvSpPr>
                <p:nvPr/>
              </p:nvSpPr>
              <p:spPr bwMode="auto">
                <a:xfrm>
                  <a:off x="1097" y="1546"/>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31" name="Line 447"/>
                <p:cNvSpPr>
                  <a:spLocks noChangeShapeType="1"/>
                </p:cNvSpPr>
                <p:nvPr/>
              </p:nvSpPr>
              <p:spPr bwMode="auto">
                <a:xfrm flipV="1">
                  <a:off x="2204" y="1277"/>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2" name="Line 448"/>
                <p:cNvSpPr>
                  <a:spLocks noChangeShapeType="1"/>
                </p:cNvSpPr>
                <p:nvPr/>
              </p:nvSpPr>
              <p:spPr bwMode="auto">
                <a:xfrm flipV="1">
                  <a:off x="2198" y="1283"/>
                  <a:ext cx="51"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3" name="Line 449"/>
                <p:cNvSpPr>
                  <a:spLocks noChangeShapeType="1"/>
                </p:cNvSpPr>
                <p:nvPr/>
              </p:nvSpPr>
              <p:spPr bwMode="auto">
                <a:xfrm flipV="1">
                  <a:off x="2191" y="1310"/>
                  <a:ext cx="64"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4" name="Line 450"/>
                <p:cNvSpPr>
                  <a:spLocks noChangeShapeType="1"/>
                </p:cNvSpPr>
                <p:nvPr/>
              </p:nvSpPr>
              <p:spPr bwMode="auto">
                <a:xfrm flipV="1">
                  <a:off x="2159" y="1322"/>
                  <a:ext cx="110"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5" name="Line 451"/>
                <p:cNvSpPr>
                  <a:spLocks noChangeShapeType="1"/>
                </p:cNvSpPr>
                <p:nvPr/>
              </p:nvSpPr>
              <p:spPr bwMode="auto">
                <a:xfrm flipV="1">
                  <a:off x="2146" y="1343"/>
                  <a:ext cx="136"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6" name="Line 452"/>
                <p:cNvSpPr>
                  <a:spLocks noChangeShapeType="1"/>
                </p:cNvSpPr>
                <p:nvPr/>
              </p:nvSpPr>
              <p:spPr bwMode="auto">
                <a:xfrm flipV="1">
                  <a:off x="2132" y="1357"/>
                  <a:ext cx="170" cy="10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7" name="Line 453"/>
                <p:cNvSpPr>
                  <a:spLocks noChangeShapeType="1"/>
                </p:cNvSpPr>
                <p:nvPr/>
              </p:nvSpPr>
              <p:spPr bwMode="auto">
                <a:xfrm flipV="1">
                  <a:off x="2132" y="1369"/>
                  <a:ext cx="189" cy="1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8" name="Line 454"/>
                <p:cNvSpPr>
                  <a:spLocks noChangeShapeType="1"/>
                </p:cNvSpPr>
                <p:nvPr/>
              </p:nvSpPr>
              <p:spPr bwMode="auto">
                <a:xfrm flipV="1">
                  <a:off x="2066" y="1470"/>
                  <a:ext cx="138" cy="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39" name="Line 455"/>
                <p:cNvSpPr>
                  <a:spLocks noChangeShapeType="1"/>
                </p:cNvSpPr>
                <p:nvPr/>
              </p:nvSpPr>
              <p:spPr bwMode="auto">
                <a:xfrm flipV="1">
                  <a:off x="2066" y="1490"/>
                  <a:ext cx="144"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0" name="Line 456"/>
                <p:cNvSpPr>
                  <a:spLocks noChangeShapeType="1"/>
                </p:cNvSpPr>
                <p:nvPr/>
              </p:nvSpPr>
              <p:spPr bwMode="auto">
                <a:xfrm flipV="1">
                  <a:off x="2073" y="1505"/>
                  <a:ext cx="155"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1" name="Line 457"/>
                <p:cNvSpPr>
                  <a:spLocks noChangeShapeType="1"/>
                </p:cNvSpPr>
                <p:nvPr/>
              </p:nvSpPr>
              <p:spPr bwMode="auto">
                <a:xfrm flipV="1">
                  <a:off x="2087" y="1525"/>
                  <a:ext cx="15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2" name="Freeform 458"/>
                <p:cNvSpPr>
                  <a:spLocks/>
                </p:cNvSpPr>
                <p:nvPr/>
              </p:nvSpPr>
              <p:spPr bwMode="auto">
                <a:xfrm>
                  <a:off x="2066" y="1277"/>
                  <a:ext cx="261" cy="355"/>
                </a:xfrm>
                <a:custGeom>
                  <a:avLst/>
                  <a:gdLst>
                    <a:gd name="T0" fmla="*/ 33 w 261"/>
                    <a:gd name="T1" fmla="*/ 349 h 355"/>
                    <a:gd name="T2" fmla="*/ 19 w 261"/>
                    <a:gd name="T3" fmla="*/ 343 h 355"/>
                    <a:gd name="T4" fmla="*/ 7 w 261"/>
                    <a:gd name="T5" fmla="*/ 328 h 355"/>
                    <a:gd name="T6" fmla="*/ 0 w 261"/>
                    <a:gd name="T7" fmla="*/ 308 h 355"/>
                    <a:gd name="T8" fmla="*/ 0 w 261"/>
                    <a:gd name="T9" fmla="*/ 281 h 355"/>
                    <a:gd name="T10" fmla="*/ 0 w 261"/>
                    <a:gd name="T11" fmla="*/ 267 h 355"/>
                    <a:gd name="T12" fmla="*/ 0 w 261"/>
                    <a:gd name="T13" fmla="*/ 254 h 355"/>
                    <a:gd name="T14" fmla="*/ 13 w 261"/>
                    <a:gd name="T15" fmla="*/ 240 h 355"/>
                    <a:gd name="T16" fmla="*/ 25 w 261"/>
                    <a:gd name="T17" fmla="*/ 234 h 355"/>
                    <a:gd name="T18" fmla="*/ 60 w 261"/>
                    <a:gd name="T19" fmla="*/ 215 h 355"/>
                    <a:gd name="T20" fmla="*/ 66 w 261"/>
                    <a:gd name="T21" fmla="*/ 201 h 355"/>
                    <a:gd name="T22" fmla="*/ 66 w 261"/>
                    <a:gd name="T23" fmla="*/ 174 h 355"/>
                    <a:gd name="T24" fmla="*/ 72 w 261"/>
                    <a:gd name="T25" fmla="*/ 160 h 355"/>
                    <a:gd name="T26" fmla="*/ 78 w 261"/>
                    <a:gd name="T27" fmla="*/ 148 h 355"/>
                    <a:gd name="T28" fmla="*/ 84 w 261"/>
                    <a:gd name="T29" fmla="*/ 121 h 355"/>
                    <a:gd name="T30" fmla="*/ 97 w 261"/>
                    <a:gd name="T31" fmla="*/ 115 h 355"/>
                    <a:gd name="T32" fmla="*/ 111 w 261"/>
                    <a:gd name="T33" fmla="*/ 94 h 355"/>
                    <a:gd name="T34" fmla="*/ 123 w 261"/>
                    <a:gd name="T35" fmla="*/ 66 h 355"/>
                    <a:gd name="T36" fmla="*/ 138 w 261"/>
                    <a:gd name="T37" fmla="*/ 33 h 355"/>
                    <a:gd name="T38" fmla="*/ 138 w 261"/>
                    <a:gd name="T39" fmla="*/ 6 h 355"/>
                    <a:gd name="T40" fmla="*/ 144 w 261"/>
                    <a:gd name="T41" fmla="*/ 0 h 355"/>
                    <a:gd name="T42" fmla="*/ 177 w 261"/>
                    <a:gd name="T43" fmla="*/ 0 h 355"/>
                    <a:gd name="T44" fmla="*/ 183 w 261"/>
                    <a:gd name="T45" fmla="*/ 12 h 355"/>
                    <a:gd name="T46" fmla="*/ 197 w 261"/>
                    <a:gd name="T47" fmla="*/ 39 h 355"/>
                    <a:gd name="T48" fmla="*/ 224 w 261"/>
                    <a:gd name="T49" fmla="*/ 66 h 355"/>
                    <a:gd name="T50" fmla="*/ 248 w 261"/>
                    <a:gd name="T51" fmla="*/ 86 h 355"/>
                    <a:gd name="T52" fmla="*/ 261 w 261"/>
                    <a:gd name="T53" fmla="*/ 94 h 355"/>
                    <a:gd name="T54" fmla="*/ 255 w 261"/>
                    <a:gd name="T55" fmla="*/ 107 h 355"/>
                    <a:gd name="T56" fmla="*/ 248 w 261"/>
                    <a:gd name="T57" fmla="*/ 115 h 355"/>
                    <a:gd name="T58" fmla="*/ 236 w 261"/>
                    <a:gd name="T59" fmla="*/ 127 h 355"/>
                    <a:gd name="T60" fmla="*/ 216 w 261"/>
                    <a:gd name="T61" fmla="*/ 133 h 355"/>
                    <a:gd name="T62" fmla="*/ 203 w 261"/>
                    <a:gd name="T63" fmla="*/ 140 h 355"/>
                    <a:gd name="T64" fmla="*/ 177 w 261"/>
                    <a:gd name="T65" fmla="*/ 154 h 355"/>
                    <a:gd name="T66" fmla="*/ 144 w 261"/>
                    <a:gd name="T67" fmla="*/ 166 h 355"/>
                    <a:gd name="T68" fmla="*/ 138 w 261"/>
                    <a:gd name="T69" fmla="*/ 181 h 355"/>
                    <a:gd name="T70" fmla="*/ 138 w 261"/>
                    <a:gd name="T71" fmla="*/ 193 h 355"/>
                    <a:gd name="T72" fmla="*/ 144 w 261"/>
                    <a:gd name="T73" fmla="*/ 207 h 355"/>
                    <a:gd name="T74" fmla="*/ 164 w 261"/>
                    <a:gd name="T75" fmla="*/ 222 h 355"/>
                    <a:gd name="T76" fmla="*/ 177 w 261"/>
                    <a:gd name="T77" fmla="*/ 234 h 355"/>
                    <a:gd name="T78" fmla="*/ 177 w 261"/>
                    <a:gd name="T79" fmla="*/ 248 h 355"/>
                    <a:gd name="T80" fmla="*/ 171 w 261"/>
                    <a:gd name="T81" fmla="*/ 261 h 355"/>
                    <a:gd name="T82" fmla="*/ 156 w 261"/>
                    <a:gd name="T83" fmla="*/ 275 h 355"/>
                    <a:gd name="T84" fmla="*/ 144 w 261"/>
                    <a:gd name="T85" fmla="*/ 281 h 355"/>
                    <a:gd name="T86" fmla="*/ 130 w 261"/>
                    <a:gd name="T87" fmla="*/ 287 h 355"/>
                    <a:gd name="T88" fmla="*/ 111 w 261"/>
                    <a:gd name="T89" fmla="*/ 293 h 355"/>
                    <a:gd name="T90" fmla="*/ 84 w 261"/>
                    <a:gd name="T91" fmla="*/ 308 h 355"/>
                    <a:gd name="T92" fmla="*/ 72 w 261"/>
                    <a:gd name="T93" fmla="*/ 322 h 355"/>
                    <a:gd name="T94" fmla="*/ 60 w 261"/>
                    <a:gd name="T95" fmla="*/ 328 h 355"/>
                    <a:gd name="T96" fmla="*/ 46 w 261"/>
                    <a:gd name="T97" fmla="*/ 343 h 355"/>
                    <a:gd name="T98" fmla="*/ 39 w 261"/>
                    <a:gd name="T99" fmla="*/ 355 h 3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1"/>
                    <a:gd name="T151" fmla="*/ 0 h 355"/>
                    <a:gd name="T152" fmla="*/ 261 w 261"/>
                    <a:gd name="T153" fmla="*/ 355 h 3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1" h="355">
                      <a:moveTo>
                        <a:pt x="39" y="355"/>
                      </a:moveTo>
                      <a:lnTo>
                        <a:pt x="33" y="349"/>
                      </a:lnTo>
                      <a:lnTo>
                        <a:pt x="25" y="349"/>
                      </a:lnTo>
                      <a:lnTo>
                        <a:pt x="19" y="343"/>
                      </a:lnTo>
                      <a:lnTo>
                        <a:pt x="13" y="334"/>
                      </a:lnTo>
                      <a:lnTo>
                        <a:pt x="7" y="328"/>
                      </a:lnTo>
                      <a:lnTo>
                        <a:pt x="0" y="314"/>
                      </a:lnTo>
                      <a:lnTo>
                        <a:pt x="0" y="308"/>
                      </a:lnTo>
                      <a:lnTo>
                        <a:pt x="0" y="287"/>
                      </a:lnTo>
                      <a:lnTo>
                        <a:pt x="0" y="281"/>
                      </a:lnTo>
                      <a:lnTo>
                        <a:pt x="0" y="275"/>
                      </a:lnTo>
                      <a:lnTo>
                        <a:pt x="0" y="267"/>
                      </a:lnTo>
                      <a:lnTo>
                        <a:pt x="0" y="261"/>
                      </a:lnTo>
                      <a:lnTo>
                        <a:pt x="0" y="254"/>
                      </a:lnTo>
                      <a:lnTo>
                        <a:pt x="13" y="248"/>
                      </a:lnTo>
                      <a:lnTo>
                        <a:pt x="13" y="240"/>
                      </a:lnTo>
                      <a:lnTo>
                        <a:pt x="19" y="234"/>
                      </a:lnTo>
                      <a:lnTo>
                        <a:pt x="25" y="234"/>
                      </a:lnTo>
                      <a:lnTo>
                        <a:pt x="39" y="228"/>
                      </a:lnTo>
                      <a:lnTo>
                        <a:pt x="60" y="215"/>
                      </a:lnTo>
                      <a:lnTo>
                        <a:pt x="66" y="207"/>
                      </a:lnTo>
                      <a:lnTo>
                        <a:pt x="66" y="201"/>
                      </a:lnTo>
                      <a:lnTo>
                        <a:pt x="66" y="181"/>
                      </a:lnTo>
                      <a:lnTo>
                        <a:pt x="66" y="174"/>
                      </a:lnTo>
                      <a:lnTo>
                        <a:pt x="66" y="166"/>
                      </a:lnTo>
                      <a:lnTo>
                        <a:pt x="72" y="160"/>
                      </a:lnTo>
                      <a:lnTo>
                        <a:pt x="78" y="154"/>
                      </a:lnTo>
                      <a:lnTo>
                        <a:pt x="78" y="148"/>
                      </a:lnTo>
                      <a:lnTo>
                        <a:pt x="78" y="140"/>
                      </a:lnTo>
                      <a:lnTo>
                        <a:pt x="84" y="121"/>
                      </a:lnTo>
                      <a:lnTo>
                        <a:pt x="91" y="115"/>
                      </a:lnTo>
                      <a:lnTo>
                        <a:pt x="97" y="115"/>
                      </a:lnTo>
                      <a:lnTo>
                        <a:pt x="97" y="107"/>
                      </a:lnTo>
                      <a:lnTo>
                        <a:pt x="111" y="94"/>
                      </a:lnTo>
                      <a:lnTo>
                        <a:pt x="123" y="74"/>
                      </a:lnTo>
                      <a:lnTo>
                        <a:pt x="123" y="66"/>
                      </a:lnTo>
                      <a:lnTo>
                        <a:pt x="130" y="53"/>
                      </a:lnTo>
                      <a:lnTo>
                        <a:pt x="138" y="33"/>
                      </a:lnTo>
                      <a:lnTo>
                        <a:pt x="138" y="27"/>
                      </a:lnTo>
                      <a:lnTo>
                        <a:pt x="138" y="6"/>
                      </a:lnTo>
                      <a:lnTo>
                        <a:pt x="138" y="0"/>
                      </a:lnTo>
                      <a:lnTo>
                        <a:pt x="144" y="0"/>
                      </a:lnTo>
                      <a:lnTo>
                        <a:pt x="150" y="0"/>
                      </a:lnTo>
                      <a:lnTo>
                        <a:pt x="177" y="0"/>
                      </a:lnTo>
                      <a:lnTo>
                        <a:pt x="183" y="6"/>
                      </a:lnTo>
                      <a:lnTo>
                        <a:pt x="183" y="12"/>
                      </a:lnTo>
                      <a:lnTo>
                        <a:pt x="191" y="27"/>
                      </a:lnTo>
                      <a:lnTo>
                        <a:pt x="197" y="39"/>
                      </a:lnTo>
                      <a:lnTo>
                        <a:pt x="210" y="53"/>
                      </a:lnTo>
                      <a:lnTo>
                        <a:pt x="224" y="66"/>
                      </a:lnTo>
                      <a:lnTo>
                        <a:pt x="224" y="74"/>
                      </a:lnTo>
                      <a:lnTo>
                        <a:pt x="248" y="86"/>
                      </a:lnTo>
                      <a:lnTo>
                        <a:pt x="255" y="94"/>
                      </a:lnTo>
                      <a:lnTo>
                        <a:pt x="261" y="94"/>
                      </a:lnTo>
                      <a:lnTo>
                        <a:pt x="261" y="101"/>
                      </a:lnTo>
                      <a:lnTo>
                        <a:pt x="255" y="107"/>
                      </a:lnTo>
                      <a:lnTo>
                        <a:pt x="255" y="115"/>
                      </a:lnTo>
                      <a:lnTo>
                        <a:pt x="248" y="115"/>
                      </a:lnTo>
                      <a:lnTo>
                        <a:pt x="242" y="121"/>
                      </a:lnTo>
                      <a:lnTo>
                        <a:pt x="236" y="127"/>
                      </a:lnTo>
                      <a:lnTo>
                        <a:pt x="224" y="127"/>
                      </a:lnTo>
                      <a:lnTo>
                        <a:pt x="216" y="133"/>
                      </a:lnTo>
                      <a:lnTo>
                        <a:pt x="210" y="133"/>
                      </a:lnTo>
                      <a:lnTo>
                        <a:pt x="203" y="140"/>
                      </a:lnTo>
                      <a:lnTo>
                        <a:pt x="177" y="148"/>
                      </a:lnTo>
                      <a:lnTo>
                        <a:pt x="177" y="154"/>
                      </a:lnTo>
                      <a:lnTo>
                        <a:pt x="150" y="160"/>
                      </a:lnTo>
                      <a:lnTo>
                        <a:pt x="144" y="166"/>
                      </a:lnTo>
                      <a:lnTo>
                        <a:pt x="144" y="174"/>
                      </a:lnTo>
                      <a:lnTo>
                        <a:pt x="138" y="181"/>
                      </a:lnTo>
                      <a:lnTo>
                        <a:pt x="138" y="187"/>
                      </a:lnTo>
                      <a:lnTo>
                        <a:pt x="138" y="193"/>
                      </a:lnTo>
                      <a:lnTo>
                        <a:pt x="138" y="201"/>
                      </a:lnTo>
                      <a:lnTo>
                        <a:pt x="144" y="207"/>
                      </a:lnTo>
                      <a:lnTo>
                        <a:pt x="156" y="222"/>
                      </a:lnTo>
                      <a:lnTo>
                        <a:pt x="164" y="222"/>
                      </a:lnTo>
                      <a:lnTo>
                        <a:pt x="171" y="228"/>
                      </a:lnTo>
                      <a:lnTo>
                        <a:pt x="177" y="234"/>
                      </a:lnTo>
                      <a:lnTo>
                        <a:pt x="177" y="240"/>
                      </a:lnTo>
                      <a:lnTo>
                        <a:pt x="177" y="248"/>
                      </a:lnTo>
                      <a:lnTo>
                        <a:pt x="177" y="254"/>
                      </a:lnTo>
                      <a:lnTo>
                        <a:pt x="171" y="261"/>
                      </a:lnTo>
                      <a:lnTo>
                        <a:pt x="164" y="267"/>
                      </a:lnTo>
                      <a:lnTo>
                        <a:pt x="156" y="275"/>
                      </a:lnTo>
                      <a:lnTo>
                        <a:pt x="150" y="275"/>
                      </a:lnTo>
                      <a:lnTo>
                        <a:pt x="144" y="281"/>
                      </a:lnTo>
                      <a:lnTo>
                        <a:pt x="138" y="287"/>
                      </a:lnTo>
                      <a:lnTo>
                        <a:pt x="130" y="287"/>
                      </a:lnTo>
                      <a:lnTo>
                        <a:pt x="123" y="293"/>
                      </a:lnTo>
                      <a:lnTo>
                        <a:pt x="111" y="293"/>
                      </a:lnTo>
                      <a:lnTo>
                        <a:pt x="91" y="302"/>
                      </a:lnTo>
                      <a:lnTo>
                        <a:pt x="84" y="308"/>
                      </a:lnTo>
                      <a:lnTo>
                        <a:pt x="72" y="314"/>
                      </a:lnTo>
                      <a:lnTo>
                        <a:pt x="72" y="322"/>
                      </a:lnTo>
                      <a:lnTo>
                        <a:pt x="66" y="322"/>
                      </a:lnTo>
                      <a:lnTo>
                        <a:pt x="60" y="328"/>
                      </a:lnTo>
                      <a:lnTo>
                        <a:pt x="52" y="343"/>
                      </a:lnTo>
                      <a:lnTo>
                        <a:pt x="46" y="343"/>
                      </a:lnTo>
                      <a:lnTo>
                        <a:pt x="39" y="349"/>
                      </a:lnTo>
                      <a:lnTo>
                        <a:pt x="39" y="35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3" name="Line 459"/>
                <p:cNvSpPr>
                  <a:spLocks noChangeShapeType="1"/>
                </p:cNvSpPr>
                <p:nvPr/>
              </p:nvSpPr>
              <p:spPr bwMode="auto">
                <a:xfrm flipV="1">
                  <a:off x="1542" y="1685"/>
                  <a:ext cx="24"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4" name="Line 460"/>
                <p:cNvSpPr>
                  <a:spLocks noChangeShapeType="1"/>
                </p:cNvSpPr>
                <p:nvPr/>
              </p:nvSpPr>
              <p:spPr bwMode="auto">
                <a:xfrm flipV="1">
                  <a:off x="1523" y="1706"/>
                  <a:ext cx="58"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5" name="Line 461"/>
                <p:cNvSpPr>
                  <a:spLocks noChangeShapeType="1"/>
                </p:cNvSpPr>
                <p:nvPr/>
              </p:nvSpPr>
              <p:spPr bwMode="auto">
                <a:xfrm flipV="1">
                  <a:off x="1542" y="1732"/>
                  <a:ext cx="30"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6" name="Freeform 462"/>
                <p:cNvSpPr>
                  <a:spLocks/>
                </p:cNvSpPr>
                <p:nvPr/>
              </p:nvSpPr>
              <p:spPr bwMode="auto">
                <a:xfrm>
                  <a:off x="1523" y="1685"/>
                  <a:ext cx="58" cy="74"/>
                </a:xfrm>
                <a:custGeom>
                  <a:avLst/>
                  <a:gdLst>
                    <a:gd name="T0" fmla="*/ 19 w 58"/>
                    <a:gd name="T1" fmla="*/ 74 h 74"/>
                    <a:gd name="T2" fmla="*/ 12 w 58"/>
                    <a:gd name="T3" fmla="*/ 68 h 74"/>
                    <a:gd name="T4" fmla="*/ 0 w 58"/>
                    <a:gd name="T5" fmla="*/ 62 h 74"/>
                    <a:gd name="T6" fmla="*/ 0 w 58"/>
                    <a:gd name="T7" fmla="*/ 47 h 74"/>
                    <a:gd name="T8" fmla="*/ 6 w 58"/>
                    <a:gd name="T9" fmla="*/ 41 h 74"/>
                    <a:gd name="T10" fmla="*/ 6 w 58"/>
                    <a:gd name="T11" fmla="*/ 35 h 74"/>
                    <a:gd name="T12" fmla="*/ 12 w 58"/>
                    <a:gd name="T13" fmla="*/ 35 h 74"/>
                    <a:gd name="T14" fmla="*/ 12 w 58"/>
                    <a:gd name="T15" fmla="*/ 27 h 74"/>
                    <a:gd name="T16" fmla="*/ 19 w 58"/>
                    <a:gd name="T17" fmla="*/ 12 h 74"/>
                    <a:gd name="T18" fmla="*/ 25 w 58"/>
                    <a:gd name="T19" fmla="*/ 6 h 74"/>
                    <a:gd name="T20" fmla="*/ 31 w 58"/>
                    <a:gd name="T21" fmla="*/ 6 h 74"/>
                    <a:gd name="T22" fmla="*/ 31 w 58"/>
                    <a:gd name="T23" fmla="*/ 0 h 74"/>
                    <a:gd name="T24" fmla="*/ 45 w 58"/>
                    <a:gd name="T25" fmla="*/ 0 h 74"/>
                    <a:gd name="T26" fmla="*/ 51 w 58"/>
                    <a:gd name="T27" fmla="*/ 6 h 74"/>
                    <a:gd name="T28" fmla="*/ 58 w 58"/>
                    <a:gd name="T29" fmla="*/ 6 h 74"/>
                    <a:gd name="T30" fmla="*/ 58 w 58"/>
                    <a:gd name="T31" fmla="*/ 12 h 74"/>
                    <a:gd name="T32" fmla="*/ 58 w 58"/>
                    <a:gd name="T33" fmla="*/ 21 h 74"/>
                    <a:gd name="T34" fmla="*/ 58 w 58"/>
                    <a:gd name="T35" fmla="*/ 27 h 74"/>
                    <a:gd name="T36" fmla="*/ 58 w 58"/>
                    <a:gd name="T37" fmla="*/ 35 h 74"/>
                    <a:gd name="T38" fmla="*/ 58 w 58"/>
                    <a:gd name="T39" fmla="*/ 41 h 74"/>
                    <a:gd name="T40" fmla="*/ 51 w 58"/>
                    <a:gd name="T41" fmla="*/ 47 h 74"/>
                    <a:gd name="T42" fmla="*/ 51 w 58"/>
                    <a:gd name="T43" fmla="*/ 53 h 74"/>
                    <a:gd name="T44" fmla="*/ 51 w 58"/>
                    <a:gd name="T45" fmla="*/ 62 h 74"/>
                    <a:gd name="T46" fmla="*/ 45 w 58"/>
                    <a:gd name="T47" fmla="*/ 62 h 74"/>
                    <a:gd name="T48" fmla="*/ 37 w 58"/>
                    <a:gd name="T49" fmla="*/ 68 h 74"/>
                    <a:gd name="T50" fmla="*/ 25 w 58"/>
                    <a:gd name="T51" fmla="*/ 74 h 74"/>
                    <a:gd name="T52" fmla="*/ 19 w 58"/>
                    <a:gd name="T53" fmla="*/ 74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74"/>
                    <a:gd name="T83" fmla="*/ 58 w 58"/>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74">
                      <a:moveTo>
                        <a:pt x="19" y="74"/>
                      </a:moveTo>
                      <a:lnTo>
                        <a:pt x="12" y="68"/>
                      </a:lnTo>
                      <a:lnTo>
                        <a:pt x="0" y="62"/>
                      </a:lnTo>
                      <a:lnTo>
                        <a:pt x="0" y="47"/>
                      </a:lnTo>
                      <a:lnTo>
                        <a:pt x="6" y="41"/>
                      </a:lnTo>
                      <a:lnTo>
                        <a:pt x="6" y="35"/>
                      </a:lnTo>
                      <a:lnTo>
                        <a:pt x="12" y="35"/>
                      </a:lnTo>
                      <a:lnTo>
                        <a:pt x="12" y="27"/>
                      </a:lnTo>
                      <a:lnTo>
                        <a:pt x="19" y="12"/>
                      </a:lnTo>
                      <a:lnTo>
                        <a:pt x="25" y="6"/>
                      </a:lnTo>
                      <a:lnTo>
                        <a:pt x="31" y="6"/>
                      </a:lnTo>
                      <a:lnTo>
                        <a:pt x="31" y="0"/>
                      </a:lnTo>
                      <a:lnTo>
                        <a:pt x="45" y="0"/>
                      </a:lnTo>
                      <a:lnTo>
                        <a:pt x="51" y="6"/>
                      </a:lnTo>
                      <a:lnTo>
                        <a:pt x="58" y="6"/>
                      </a:lnTo>
                      <a:lnTo>
                        <a:pt x="58" y="12"/>
                      </a:lnTo>
                      <a:lnTo>
                        <a:pt x="58" y="21"/>
                      </a:lnTo>
                      <a:lnTo>
                        <a:pt x="58" y="27"/>
                      </a:lnTo>
                      <a:lnTo>
                        <a:pt x="58" y="35"/>
                      </a:lnTo>
                      <a:lnTo>
                        <a:pt x="58" y="41"/>
                      </a:lnTo>
                      <a:lnTo>
                        <a:pt x="51" y="47"/>
                      </a:lnTo>
                      <a:lnTo>
                        <a:pt x="51" y="53"/>
                      </a:lnTo>
                      <a:lnTo>
                        <a:pt x="51" y="62"/>
                      </a:lnTo>
                      <a:lnTo>
                        <a:pt x="45" y="62"/>
                      </a:lnTo>
                      <a:lnTo>
                        <a:pt x="37" y="68"/>
                      </a:lnTo>
                      <a:lnTo>
                        <a:pt x="25" y="74"/>
                      </a:lnTo>
                      <a:lnTo>
                        <a:pt x="19" y="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7" name="Line 463"/>
                <p:cNvSpPr>
                  <a:spLocks noChangeShapeType="1"/>
                </p:cNvSpPr>
                <p:nvPr/>
              </p:nvSpPr>
              <p:spPr bwMode="auto">
                <a:xfrm>
                  <a:off x="793" y="1732"/>
                  <a:ext cx="7"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8" name="Freeform 464"/>
                <p:cNvSpPr>
                  <a:spLocks/>
                </p:cNvSpPr>
                <p:nvPr/>
              </p:nvSpPr>
              <p:spPr bwMode="auto">
                <a:xfrm>
                  <a:off x="787" y="1720"/>
                  <a:ext cx="13" cy="12"/>
                </a:xfrm>
                <a:custGeom>
                  <a:avLst/>
                  <a:gdLst>
                    <a:gd name="T0" fmla="*/ 6 w 13"/>
                    <a:gd name="T1" fmla="*/ 12 h 12"/>
                    <a:gd name="T2" fmla="*/ 0 w 13"/>
                    <a:gd name="T3" fmla="*/ 12 h 12"/>
                    <a:gd name="T4" fmla="*/ 0 w 13"/>
                    <a:gd name="T5" fmla="*/ 6 h 12"/>
                    <a:gd name="T6" fmla="*/ 0 w 13"/>
                    <a:gd name="T7" fmla="*/ 0 h 12"/>
                    <a:gd name="T8" fmla="*/ 6 w 13"/>
                    <a:gd name="T9" fmla="*/ 0 h 12"/>
                    <a:gd name="T10" fmla="*/ 13 w 13"/>
                    <a:gd name="T11" fmla="*/ 0 h 12"/>
                    <a:gd name="T12" fmla="*/ 13 w 13"/>
                    <a:gd name="T13" fmla="*/ 6 h 12"/>
                    <a:gd name="T14" fmla="*/ 13 w 13"/>
                    <a:gd name="T15" fmla="*/ 12 h 12"/>
                    <a:gd name="T16" fmla="*/ 6 w 13"/>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6" y="12"/>
                      </a:moveTo>
                      <a:lnTo>
                        <a:pt x="0" y="12"/>
                      </a:lnTo>
                      <a:lnTo>
                        <a:pt x="0" y="6"/>
                      </a:lnTo>
                      <a:lnTo>
                        <a:pt x="0" y="0"/>
                      </a:lnTo>
                      <a:lnTo>
                        <a:pt x="6" y="0"/>
                      </a:lnTo>
                      <a:lnTo>
                        <a:pt x="13" y="0"/>
                      </a:lnTo>
                      <a:lnTo>
                        <a:pt x="13" y="6"/>
                      </a:lnTo>
                      <a:lnTo>
                        <a:pt x="13"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49" name="Line 465"/>
                <p:cNvSpPr>
                  <a:spLocks noChangeShapeType="1"/>
                </p:cNvSpPr>
                <p:nvPr/>
              </p:nvSpPr>
              <p:spPr bwMode="auto">
                <a:xfrm flipV="1">
                  <a:off x="1318" y="1109"/>
                  <a:ext cx="14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0" name="Line 466"/>
                <p:cNvSpPr>
                  <a:spLocks noChangeShapeType="1"/>
                </p:cNvSpPr>
                <p:nvPr/>
              </p:nvSpPr>
              <p:spPr bwMode="auto">
                <a:xfrm flipV="1">
                  <a:off x="1339" y="1115"/>
                  <a:ext cx="143"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1" name="Line 467"/>
                <p:cNvSpPr>
                  <a:spLocks noChangeShapeType="1"/>
                </p:cNvSpPr>
                <p:nvPr/>
              </p:nvSpPr>
              <p:spPr bwMode="auto">
                <a:xfrm flipV="1">
                  <a:off x="1324" y="1136"/>
                  <a:ext cx="170"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2" name="Line 468"/>
                <p:cNvSpPr>
                  <a:spLocks noChangeShapeType="1"/>
                </p:cNvSpPr>
                <p:nvPr/>
              </p:nvSpPr>
              <p:spPr bwMode="auto">
                <a:xfrm flipV="1">
                  <a:off x="1351" y="1156"/>
                  <a:ext cx="16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3" name="Line 469"/>
                <p:cNvSpPr>
                  <a:spLocks noChangeShapeType="1"/>
                </p:cNvSpPr>
                <p:nvPr/>
              </p:nvSpPr>
              <p:spPr bwMode="auto">
                <a:xfrm flipV="1">
                  <a:off x="1365" y="1169"/>
                  <a:ext cx="162"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4" name="Line 470"/>
                <p:cNvSpPr>
                  <a:spLocks noChangeShapeType="1"/>
                </p:cNvSpPr>
                <p:nvPr/>
              </p:nvSpPr>
              <p:spPr bwMode="auto">
                <a:xfrm flipV="1">
                  <a:off x="1371" y="1195"/>
                  <a:ext cx="156"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5" name="Line 471"/>
                <p:cNvSpPr>
                  <a:spLocks noChangeShapeType="1"/>
                </p:cNvSpPr>
                <p:nvPr/>
              </p:nvSpPr>
              <p:spPr bwMode="auto">
                <a:xfrm flipV="1">
                  <a:off x="1371" y="1216"/>
                  <a:ext cx="162"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6" name="Line 472"/>
                <p:cNvSpPr>
                  <a:spLocks noChangeShapeType="1"/>
                </p:cNvSpPr>
                <p:nvPr/>
              </p:nvSpPr>
              <p:spPr bwMode="auto">
                <a:xfrm flipV="1">
                  <a:off x="1359" y="1242"/>
                  <a:ext cx="183" cy="1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7" name="Line 473"/>
                <p:cNvSpPr>
                  <a:spLocks noChangeShapeType="1"/>
                </p:cNvSpPr>
                <p:nvPr/>
              </p:nvSpPr>
              <p:spPr bwMode="auto">
                <a:xfrm flipV="1">
                  <a:off x="1253" y="1423"/>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8" name="Line 474"/>
                <p:cNvSpPr>
                  <a:spLocks noChangeShapeType="1"/>
                </p:cNvSpPr>
                <p:nvPr/>
              </p:nvSpPr>
              <p:spPr bwMode="auto">
                <a:xfrm flipV="1">
                  <a:off x="1365" y="1269"/>
                  <a:ext cx="168" cy="1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59" name="Line 475"/>
                <p:cNvSpPr>
                  <a:spLocks noChangeShapeType="1"/>
                </p:cNvSpPr>
                <p:nvPr/>
              </p:nvSpPr>
              <p:spPr bwMode="auto">
                <a:xfrm flipV="1">
                  <a:off x="1265" y="1437"/>
                  <a:ext cx="27"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0" name="Line 476"/>
                <p:cNvSpPr>
                  <a:spLocks noChangeShapeType="1"/>
                </p:cNvSpPr>
                <p:nvPr/>
              </p:nvSpPr>
              <p:spPr bwMode="auto">
                <a:xfrm flipV="1">
                  <a:off x="1378" y="1296"/>
                  <a:ext cx="155"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1" name="Line 477"/>
                <p:cNvSpPr>
                  <a:spLocks noChangeShapeType="1"/>
                </p:cNvSpPr>
                <p:nvPr/>
              </p:nvSpPr>
              <p:spPr bwMode="auto">
                <a:xfrm flipV="1">
                  <a:off x="1279" y="1423"/>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2" name="Line 478"/>
                <p:cNvSpPr>
                  <a:spLocks noChangeShapeType="1"/>
                </p:cNvSpPr>
                <p:nvPr/>
              </p:nvSpPr>
              <p:spPr bwMode="auto">
                <a:xfrm flipV="1">
                  <a:off x="1384" y="1316"/>
                  <a:ext cx="158"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3" name="Line 479"/>
                <p:cNvSpPr>
                  <a:spLocks noChangeShapeType="1"/>
                </p:cNvSpPr>
                <p:nvPr/>
              </p:nvSpPr>
              <p:spPr bwMode="auto">
                <a:xfrm flipV="1">
                  <a:off x="1279" y="1337"/>
                  <a:ext cx="269"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4" name="Line 480"/>
                <p:cNvSpPr>
                  <a:spLocks noChangeShapeType="1"/>
                </p:cNvSpPr>
                <p:nvPr/>
              </p:nvSpPr>
              <p:spPr bwMode="auto">
                <a:xfrm flipV="1">
                  <a:off x="1285" y="1357"/>
                  <a:ext cx="275"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5" name="Line 481"/>
                <p:cNvSpPr>
                  <a:spLocks noChangeShapeType="1"/>
                </p:cNvSpPr>
                <p:nvPr/>
              </p:nvSpPr>
              <p:spPr bwMode="auto">
                <a:xfrm flipV="1">
                  <a:off x="1300" y="1378"/>
                  <a:ext cx="266"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6" name="Line 482"/>
                <p:cNvSpPr>
                  <a:spLocks noChangeShapeType="1"/>
                </p:cNvSpPr>
                <p:nvPr/>
              </p:nvSpPr>
              <p:spPr bwMode="auto">
                <a:xfrm flipV="1">
                  <a:off x="1324" y="1404"/>
                  <a:ext cx="248" cy="1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7" name="Line 483"/>
                <p:cNvSpPr>
                  <a:spLocks noChangeShapeType="1"/>
                </p:cNvSpPr>
                <p:nvPr/>
              </p:nvSpPr>
              <p:spPr bwMode="auto">
                <a:xfrm flipV="1">
                  <a:off x="1359" y="1423"/>
                  <a:ext cx="222" cy="1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8" name="Line 484"/>
                <p:cNvSpPr>
                  <a:spLocks noChangeShapeType="1"/>
                </p:cNvSpPr>
                <p:nvPr/>
              </p:nvSpPr>
              <p:spPr bwMode="auto">
                <a:xfrm flipV="1">
                  <a:off x="1423" y="1443"/>
                  <a:ext cx="164" cy="10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69" name="Line 485"/>
                <p:cNvSpPr>
                  <a:spLocks noChangeShapeType="1"/>
                </p:cNvSpPr>
                <p:nvPr/>
              </p:nvSpPr>
              <p:spPr bwMode="auto">
                <a:xfrm flipV="1">
                  <a:off x="1482" y="1470"/>
                  <a:ext cx="105"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0" name="Line 486"/>
                <p:cNvSpPr>
                  <a:spLocks noChangeShapeType="1"/>
                </p:cNvSpPr>
                <p:nvPr/>
              </p:nvSpPr>
              <p:spPr bwMode="auto">
                <a:xfrm flipV="1">
                  <a:off x="1523" y="1499"/>
                  <a:ext cx="64"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1" name="Line 487"/>
                <p:cNvSpPr>
                  <a:spLocks noChangeShapeType="1"/>
                </p:cNvSpPr>
                <p:nvPr/>
              </p:nvSpPr>
              <p:spPr bwMode="auto">
                <a:xfrm flipV="1">
                  <a:off x="1560" y="1531"/>
                  <a:ext cx="12"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2" name="Freeform 488"/>
                <p:cNvSpPr>
                  <a:spLocks/>
                </p:cNvSpPr>
                <p:nvPr/>
              </p:nvSpPr>
              <p:spPr bwMode="auto">
                <a:xfrm>
                  <a:off x="1253" y="1103"/>
                  <a:ext cx="334" cy="455"/>
                </a:xfrm>
                <a:custGeom>
                  <a:avLst/>
                  <a:gdLst>
                    <a:gd name="T0" fmla="*/ 32 w 334"/>
                    <a:gd name="T1" fmla="*/ 389 h 455"/>
                    <a:gd name="T2" fmla="*/ 18 w 334"/>
                    <a:gd name="T3" fmla="*/ 355 h 455"/>
                    <a:gd name="T4" fmla="*/ 12 w 334"/>
                    <a:gd name="T5" fmla="*/ 340 h 455"/>
                    <a:gd name="T6" fmla="*/ 0 w 334"/>
                    <a:gd name="T7" fmla="*/ 328 h 455"/>
                    <a:gd name="T8" fmla="*/ 12 w 334"/>
                    <a:gd name="T9" fmla="*/ 314 h 455"/>
                    <a:gd name="T10" fmla="*/ 32 w 334"/>
                    <a:gd name="T11" fmla="*/ 334 h 455"/>
                    <a:gd name="T12" fmla="*/ 51 w 334"/>
                    <a:gd name="T13" fmla="*/ 340 h 455"/>
                    <a:gd name="T14" fmla="*/ 92 w 334"/>
                    <a:gd name="T15" fmla="*/ 322 h 455"/>
                    <a:gd name="T16" fmla="*/ 110 w 334"/>
                    <a:gd name="T17" fmla="*/ 322 h 455"/>
                    <a:gd name="T18" fmla="*/ 131 w 334"/>
                    <a:gd name="T19" fmla="*/ 314 h 455"/>
                    <a:gd name="T20" fmla="*/ 118 w 334"/>
                    <a:gd name="T21" fmla="*/ 281 h 455"/>
                    <a:gd name="T22" fmla="*/ 110 w 334"/>
                    <a:gd name="T23" fmla="*/ 268 h 455"/>
                    <a:gd name="T24" fmla="*/ 104 w 334"/>
                    <a:gd name="T25" fmla="*/ 246 h 455"/>
                    <a:gd name="T26" fmla="*/ 104 w 334"/>
                    <a:gd name="T27" fmla="*/ 227 h 455"/>
                    <a:gd name="T28" fmla="*/ 118 w 334"/>
                    <a:gd name="T29" fmla="*/ 207 h 455"/>
                    <a:gd name="T30" fmla="*/ 118 w 334"/>
                    <a:gd name="T31" fmla="*/ 186 h 455"/>
                    <a:gd name="T32" fmla="*/ 110 w 334"/>
                    <a:gd name="T33" fmla="*/ 160 h 455"/>
                    <a:gd name="T34" fmla="*/ 92 w 334"/>
                    <a:gd name="T35" fmla="*/ 145 h 455"/>
                    <a:gd name="T36" fmla="*/ 71 w 334"/>
                    <a:gd name="T37" fmla="*/ 139 h 455"/>
                    <a:gd name="T38" fmla="*/ 77 w 334"/>
                    <a:gd name="T39" fmla="*/ 113 h 455"/>
                    <a:gd name="T40" fmla="*/ 77 w 334"/>
                    <a:gd name="T41" fmla="*/ 100 h 455"/>
                    <a:gd name="T42" fmla="*/ 65 w 334"/>
                    <a:gd name="T43" fmla="*/ 86 h 455"/>
                    <a:gd name="T44" fmla="*/ 92 w 334"/>
                    <a:gd name="T45" fmla="*/ 53 h 455"/>
                    <a:gd name="T46" fmla="*/ 125 w 334"/>
                    <a:gd name="T47" fmla="*/ 53 h 455"/>
                    <a:gd name="T48" fmla="*/ 155 w 334"/>
                    <a:gd name="T49" fmla="*/ 33 h 455"/>
                    <a:gd name="T50" fmla="*/ 190 w 334"/>
                    <a:gd name="T51" fmla="*/ 0 h 455"/>
                    <a:gd name="T52" fmla="*/ 235 w 334"/>
                    <a:gd name="T53" fmla="*/ 18 h 455"/>
                    <a:gd name="T54" fmla="*/ 262 w 334"/>
                    <a:gd name="T55" fmla="*/ 47 h 455"/>
                    <a:gd name="T56" fmla="*/ 274 w 334"/>
                    <a:gd name="T57" fmla="*/ 59 h 455"/>
                    <a:gd name="T58" fmla="*/ 268 w 334"/>
                    <a:gd name="T59" fmla="*/ 86 h 455"/>
                    <a:gd name="T60" fmla="*/ 289 w 334"/>
                    <a:gd name="T61" fmla="*/ 133 h 455"/>
                    <a:gd name="T62" fmla="*/ 282 w 334"/>
                    <a:gd name="T63" fmla="*/ 174 h 455"/>
                    <a:gd name="T64" fmla="*/ 289 w 334"/>
                    <a:gd name="T65" fmla="*/ 213 h 455"/>
                    <a:gd name="T66" fmla="*/ 295 w 334"/>
                    <a:gd name="T67" fmla="*/ 234 h 455"/>
                    <a:gd name="T68" fmla="*/ 307 w 334"/>
                    <a:gd name="T69" fmla="*/ 268 h 455"/>
                    <a:gd name="T70" fmla="*/ 321 w 334"/>
                    <a:gd name="T71" fmla="*/ 295 h 455"/>
                    <a:gd name="T72" fmla="*/ 334 w 334"/>
                    <a:gd name="T73" fmla="*/ 334 h 455"/>
                    <a:gd name="T74" fmla="*/ 334 w 334"/>
                    <a:gd name="T75" fmla="*/ 355 h 455"/>
                    <a:gd name="T76" fmla="*/ 334 w 334"/>
                    <a:gd name="T77" fmla="*/ 381 h 455"/>
                    <a:gd name="T78" fmla="*/ 328 w 334"/>
                    <a:gd name="T79" fmla="*/ 416 h 455"/>
                    <a:gd name="T80" fmla="*/ 321 w 334"/>
                    <a:gd name="T81" fmla="*/ 435 h 455"/>
                    <a:gd name="T82" fmla="*/ 241 w 334"/>
                    <a:gd name="T83" fmla="*/ 428 h 455"/>
                    <a:gd name="T84" fmla="*/ 203 w 334"/>
                    <a:gd name="T85" fmla="*/ 428 h 455"/>
                    <a:gd name="T86" fmla="*/ 137 w 334"/>
                    <a:gd name="T87" fmla="*/ 449 h 455"/>
                    <a:gd name="T88" fmla="*/ 59 w 334"/>
                    <a:gd name="T89" fmla="*/ 443 h 455"/>
                    <a:gd name="T90" fmla="*/ 24 w 334"/>
                    <a:gd name="T91" fmla="*/ 402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4"/>
                    <a:gd name="T139" fmla="*/ 0 h 455"/>
                    <a:gd name="T140" fmla="*/ 334 w 334"/>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4" h="455">
                      <a:moveTo>
                        <a:pt x="18" y="389"/>
                      </a:moveTo>
                      <a:lnTo>
                        <a:pt x="24" y="396"/>
                      </a:lnTo>
                      <a:lnTo>
                        <a:pt x="32" y="389"/>
                      </a:lnTo>
                      <a:lnTo>
                        <a:pt x="32" y="381"/>
                      </a:lnTo>
                      <a:lnTo>
                        <a:pt x="24" y="361"/>
                      </a:lnTo>
                      <a:lnTo>
                        <a:pt x="18" y="355"/>
                      </a:lnTo>
                      <a:lnTo>
                        <a:pt x="12" y="355"/>
                      </a:lnTo>
                      <a:lnTo>
                        <a:pt x="12" y="348"/>
                      </a:lnTo>
                      <a:lnTo>
                        <a:pt x="12" y="340"/>
                      </a:lnTo>
                      <a:lnTo>
                        <a:pt x="6" y="340"/>
                      </a:lnTo>
                      <a:lnTo>
                        <a:pt x="0" y="334"/>
                      </a:lnTo>
                      <a:lnTo>
                        <a:pt x="0" y="328"/>
                      </a:lnTo>
                      <a:lnTo>
                        <a:pt x="6" y="328"/>
                      </a:lnTo>
                      <a:lnTo>
                        <a:pt x="6" y="322"/>
                      </a:lnTo>
                      <a:lnTo>
                        <a:pt x="12" y="314"/>
                      </a:lnTo>
                      <a:lnTo>
                        <a:pt x="18" y="322"/>
                      </a:lnTo>
                      <a:lnTo>
                        <a:pt x="24" y="328"/>
                      </a:lnTo>
                      <a:lnTo>
                        <a:pt x="32" y="334"/>
                      </a:lnTo>
                      <a:lnTo>
                        <a:pt x="39" y="340"/>
                      </a:lnTo>
                      <a:lnTo>
                        <a:pt x="45" y="340"/>
                      </a:lnTo>
                      <a:lnTo>
                        <a:pt x="51" y="340"/>
                      </a:lnTo>
                      <a:lnTo>
                        <a:pt x="65" y="334"/>
                      </a:lnTo>
                      <a:lnTo>
                        <a:pt x="84" y="322"/>
                      </a:lnTo>
                      <a:lnTo>
                        <a:pt x="92" y="322"/>
                      </a:lnTo>
                      <a:lnTo>
                        <a:pt x="98" y="322"/>
                      </a:lnTo>
                      <a:lnTo>
                        <a:pt x="104" y="322"/>
                      </a:lnTo>
                      <a:lnTo>
                        <a:pt x="110" y="322"/>
                      </a:lnTo>
                      <a:lnTo>
                        <a:pt x="118" y="322"/>
                      </a:lnTo>
                      <a:lnTo>
                        <a:pt x="125" y="322"/>
                      </a:lnTo>
                      <a:lnTo>
                        <a:pt x="131" y="314"/>
                      </a:lnTo>
                      <a:lnTo>
                        <a:pt x="137" y="301"/>
                      </a:lnTo>
                      <a:lnTo>
                        <a:pt x="131" y="295"/>
                      </a:lnTo>
                      <a:lnTo>
                        <a:pt x="118" y="281"/>
                      </a:lnTo>
                      <a:lnTo>
                        <a:pt x="118" y="275"/>
                      </a:lnTo>
                      <a:lnTo>
                        <a:pt x="110" y="275"/>
                      </a:lnTo>
                      <a:lnTo>
                        <a:pt x="110" y="268"/>
                      </a:lnTo>
                      <a:lnTo>
                        <a:pt x="110" y="260"/>
                      </a:lnTo>
                      <a:lnTo>
                        <a:pt x="110" y="246"/>
                      </a:lnTo>
                      <a:lnTo>
                        <a:pt x="104" y="246"/>
                      </a:lnTo>
                      <a:lnTo>
                        <a:pt x="104" y="240"/>
                      </a:lnTo>
                      <a:lnTo>
                        <a:pt x="104" y="234"/>
                      </a:lnTo>
                      <a:lnTo>
                        <a:pt x="104" y="227"/>
                      </a:lnTo>
                      <a:lnTo>
                        <a:pt x="110" y="227"/>
                      </a:lnTo>
                      <a:lnTo>
                        <a:pt x="118" y="213"/>
                      </a:lnTo>
                      <a:lnTo>
                        <a:pt x="118" y="207"/>
                      </a:lnTo>
                      <a:lnTo>
                        <a:pt x="110" y="201"/>
                      </a:lnTo>
                      <a:lnTo>
                        <a:pt x="118" y="195"/>
                      </a:lnTo>
                      <a:lnTo>
                        <a:pt x="118" y="186"/>
                      </a:lnTo>
                      <a:lnTo>
                        <a:pt x="118" y="174"/>
                      </a:lnTo>
                      <a:lnTo>
                        <a:pt x="110" y="174"/>
                      </a:lnTo>
                      <a:lnTo>
                        <a:pt x="110" y="160"/>
                      </a:lnTo>
                      <a:lnTo>
                        <a:pt x="104" y="154"/>
                      </a:lnTo>
                      <a:lnTo>
                        <a:pt x="98" y="145"/>
                      </a:lnTo>
                      <a:lnTo>
                        <a:pt x="92" y="145"/>
                      </a:lnTo>
                      <a:lnTo>
                        <a:pt x="84" y="139"/>
                      </a:lnTo>
                      <a:lnTo>
                        <a:pt x="77" y="139"/>
                      </a:lnTo>
                      <a:lnTo>
                        <a:pt x="71" y="139"/>
                      </a:lnTo>
                      <a:lnTo>
                        <a:pt x="71" y="133"/>
                      </a:lnTo>
                      <a:lnTo>
                        <a:pt x="71" y="127"/>
                      </a:lnTo>
                      <a:lnTo>
                        <a:pt x="77" y="113"/>
                      </a:lnTo>
                      <a:lnTo>
                        <a:pt x="84" y="107"/>
                      </a:lnTo>
                      <a:lnTo>
                        <a:pt x="84" y="100"/>
                      </a:lnTo>
                      <a:lnTo>
                        <a:pt x="77" y="100"/>
                      </a:lnTo>
                      <a:lnTo>
                        <a:pt x="65" y="100"/>
                      </a:lnTo>
                      <a:lnTo>
                        <a:pt x="65" y="92"/>
                      </a:lnTo>
                      <a:lnTo>
                        <a:pt x="65" y="86"/>
                      </a:lnTo>
                      <a:lnTo>
                        <a:pt x="65" y="80"/>
                      </a:lnTo>
                      <a:lnTo>
                        <a:pt x="71" y="74"/>
                      </a:lnTo>
                      <a:lnTo>
                        <a:pt x="92" y="53"/>
                      </a:lnTo>
                      <a:lnTo>
                        <a:pt x="98" y="53"/>
                      </a:lnTo>
                      <a:lnTo>
                        <a:pt x="104" y="53"/>
                      </a:lnTo>
                      <a:lnTo>
                        <a:pt x="125" y="53"/>
                      </a:lnTo>
                      <a:lnTo>
                        <a:pt x="131" y="47"/>
                      </a:lnTo>
                      <a:lnTo>
                        <a:pt x="137" y="39"/>
                      </a:lnTo>
                      <a:lnTo>
                        <a:pt x="155" y="33"/>
                      </a:lnTo>
                      <a:lnTo>
                        <a:pt x="170" y="18"/>
                      </a:lnTo>
                      <a:lnTo>
                        <a:pt x="182" y="0"/>
                      </a:lnTo>
                      <a:lnTo>
                        <a:pt x="190" y="0"/>
                      </a:lnTo>
                      <a:lnTo>
                        <a:pt x="203" y="0"/>
                      </a:lnTo>
                      <a:lnTo>
                        <a:pt x="229" y="12"/>
                      </a:lnTo>
                      <a:lnTo>
                        <a:pt x="235" y="18"/>
                      </a:lnTo>
                      <a:lnTo>
                        <a:pt x="235" y="25"/>
                      </a:lnTo>
                      <a:lnTo>
                        <a:pt x="241" y="33"/>
                      </a:lnTo>
                      <a:lnTo>
                        <a:pt x="262" y="47"/>
                      </a:lnTo>
                      <a:lnTo>
                        <a:pt x="262" y="53"/>
                      </a:lnTo>
                      <a:lnTo>
                        <a:pt x="268" y="53"/>
                      </a:lnTo>
                      <a:lnTo>
                        <a:pt x="274" y="59"/>
                      </a:lnTo>
                      <a:lnTo>
                        <a:pt x="274" y="66"/>
                      </a:lnTo>
                      <a:lnTo>
                        <a:pt x="268" y="80"/>
                      </a:lnTo>
                      <a:lnTo>
                        <a:pt x="268" y="86"/>
                      </a:lnTo>
                      <a:lnTo>
                        <a:pt x="274" y="92"/>
                      </a:lnTo>
                      <a:lnTo>
                        <a:pt x="282" y="100"/>
                      </a:lnTo>
                      <a:lnTo>
                        <a:pt x="289" y="133"/>
                      </a:lnTo>
                      <a:lnTo>
                        <a:pt x="282" y="154"/>
                      </a:lnTo>
                      <a:lnTo>
                        <a:pt x="282" y="160"/>
                      </a:lnTo>
                      <a:lnTo>
                        <a:pt x="282" y="174"/>
                      </a:lnTo>
                      <a:lnTo>
                        <a:pt x="282" y="186"/>
                      </a:lnTo>
                      <a:lnTo>
                        <a:pt x="282" y="201"/>
                      </a:lnTo>
                      <a:lnTo>
                        <a:pt x="289" y="213"/>
                      </a:lnTo>
                      <a:lnTo>
                        <a:pt x="295" y="221"/>
                      </a:lnTo>
                      <a:lnTo>
                        <a:pt x="295" y="227"/>
                      </a:lnTo>
                      <a:lnTo>
                        <a:pt x="295" y="234"/>
                      </a:lnTo>
                      <a:lnTo>
                        <a:pt x="301" y="240"/>
                      </a:lnTo>
                      <a:lnTo>
                        <a:pt x="301" y="254"/>
                      </a:lnTo>
                      <a:lnTo>
                        <a:pt x="307" y="268"/>
                      </a:lnTo>
                      <a:lnTo>
                        <a:pt x="313" y="275"/>
                      </a:lnTo>
                      <a:lnTo>
                        <a:pt x="313" y="287"/>
                      </a:lnTo>
                      <a:lnTo>
                        <a:pt x="321" y="295"/>
                      </a:lnTo>
                      <a:lnTo>
                        <a:pt x="328" y="314"/>
                      </a:lnTo>
                      <a:lnTo>
                        <a:pt x="328" y="328"/>
                      </a:lnTo>
                      <a:lnTo>
                        <a:pt x="334" y="334"/>
                      </a:lnTo>
                      <a:lnTo>
                        <a:pt x="334" y="340"/>
                      </a:lnTo>
                      <a:lnTo>
                        <a:pt x="334" y="348"/>
                      </a:lnTo>
                      <a:lnTo>
                        <a:pt x="334" y="355"/>
                      </a:lnTo>
                      <a:lnTo>
                        <a:pt x="334" y="367"/>
                      </a:lnTo>
                      <a:lnTo>
                        <a:pt x="334" y="375"/>
                      </a:lnTo>
                      <a:lnTo>
                        <a:pt x="334" y="381"/>
                      </a:lnTo>
                      <a:lnTo>
                        <a:pt x="334" y="389"/>
                      </a:lnTo>
                      <a:lnTo>
                        <a:pt x="334" y="402"/>
                      </a:lnTo>
                      <a:lnTo>
                        <a:pt x="328" y="416"/>
                      </a:lnTo>
                      <a:lnTo>
                        <a:pt x="321" y="422"/>
                      </a:lnTo>
                      <a:lnTo>
                        <a:pt x="321" y="428"/>
                      </a:lnTo>
                      <a:lnTo>
                        <a:pt x="321" y="435"/>
                      </a:lnTo>
                      <a:lnTo>
                        <a:pt x="301" y="435"/>
                      </a:lnTo>
                      <a:lnTo>
                        <a:pt x="268" y="435"/>
                      </a:lnTo>
                      <a:lnTo>
                        <a:pt x="241" y="428"/>
                      </a:lnTo>
                      <a:lnTo>
                        <a:pt x="223" y="428"/>
                      </a:lnTo>
                      <a:lnTo>
                        <a:pt x="209" y="428"/>
                      </a:lnTo>
                      <a:lnTo>
                        <a:pt x="203" y="428"/>
                      </a:lnTo>
                      <a:lnTo>
                        <a:pt x="190" y="435"/>
                      </a:lnTo>
                      <a:lnTo>
                        <a:pt x="155" y="443"/>
                      </a:lnTo>
                      <a:lnTo>
                        <a:pt x="137" y="449"/>
                      </a:lnTo>
                      <a:lnTo>
                        <a:pt x="98" y="455"/>
                      </a:lnTo>
                      <a:lnTo>
                        <a:pt x="77" y="449"/>
                      </a:lnTo>
                      <a:lnTo>
                        <a:pt x="59" y="443"/>
                      </a:lnTo>
                      <a:lnTo>
                        <a:pt x="45" y="428"/>
                      </a:lnTo>
                      <a:lnTo>
                        <a:pt x="32" y="416"/>
                      </a:lnTo>
                      <a:lnTo>
                        <a:pt x="24" y="402"/>
                      </a:lnTo>
                      <a:lnTo>
                        <a:pt x="18" y="3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3" name="Line 489"/>
                <p:cNvSpPr>
                  <a:spLocks noChangeShapeType="1"/>
                </p:cNvSpPr>
                <p:nvPr/>
              </p:nvSpPr>
              <p:spPr bwMode="auto">
                <a:xfrm flipV="1">
                  <a:off x="1661" y="834"/>
                  <a:ext cx="43"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4" name="Line 490"/>
                <p:cNvSpPr>
                  <a:spLocks noChangeShapeType="1"/>
                </p:cNvSpPr>
                <p:nvPr/>
              </p:nvSpPr>
              <p:spPr bwMode="auto">
                <a:xfrm flipV="1">
                  <a:off x="1646" y="847"/>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5" name="Line 491"/>
                <p:cNvSpPr>
                  <a:spLocks noChangeShapeType="1"/>
                </p:cNvSpPr>
                <p:nvPr/>
              </p:nvSpPr>
              <p:spPr bwMode="auto">
                <a:xfrm flipV="1">
                  <a:off x="1613" y="929"/>
                  <a:ext cx="27"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6" name="Line 492"/>
                <p:cNvSpPr>
                  <a:spLocks noChangeShapeType="1"/>
                </p:cNvSpPr>
                <p:nvPr/>
              </p:nvSpPr>
              <p:spPr bwMode="auto">
                <a:xfrm flipV="1">
                  <a:off x="1646" y="861"/>
                  <a:ext cx="105"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7" name="Line 493"/>
                <p:cNvSpPr>
                  <a:spLocks noChangeShapeType="1"/>
                </p:cNvSpPr>
                <p:nvPr/>
              </p:nvSpPr>
              <p:spPr bwMode="auto">
                <a:xfrm flipV="1">
                  <a:off x="1620" y="935"/>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8" name="Line 494"/>
                <p:cNvSpPr>
                  <a:spLocks noChangeShapeType="1"/>
                </p:cNvSpPr>
                <p:nvPr/>
              </p:nvSpPr>
              <p:spPr bwMode="auto">
                <a:xfrm flipV="1">
                  <a:off x="1679" y="873"/>
                  <a:ext cx="90" cy="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79" name="Line 495"/>
                <p:cNvSpPr>
                  <a:spLocks noChangeShapeType="1"/>
                </p:cNvSpPr>
                <p:nvPr/>
              </p:nvSpPr>
              <p:spPr bwMode="auto">
                <a:xfrm flipV="1">
                  <a:off x="1693" y="888"/>
                  <a:ext cx="97"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0" name="Line 496"/>
                <p:cNvSpPr>
                  <a:spLocks noChangeShapeType="1"/>
                </p:cNvSpPr>
                <p:nvPr/>
              </p:nvSpPr>
              <p:spPr bwMode="auto">
                <a:xfrm flipV="1">
                  <a:off x="1712" y="900"/>
                  <a:ext cx="92" cy="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1" name="Line 497"/>
                <p:cNvSpPr>
                  <a:spLocks noChangeShapeType="1"/>
                </p:cNvSpPr>
                <p:nvPr/>
              </p:nvSpPr>
              <p:spPr bwMode="auto">
                <a:xfrm flipV="1">
                  <a:off x="1738" y="920"/>
                  <a:ext cx="78"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2" name="Line 498"/>
                <p:cNvSpPr>
                  <a:spLocks noChangeShapeType="1"/>
                </p:cNvSpPr>
                <p:nvPr/>
              </p:nvSpPr>
              <p:spPr bwMode="auto">
                <a:xfrm flipV="1">
                  <a:off x="1745" y="941"/>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3" name="Line 499"/>
                <p:cNvSpPr>
                  <a:spLocks noChangeShapeType="1"/>
                </p:cNvSpPr>
                <p:nvPr/>
              </p:nvSpPr>
              <p:spPr bwMode="auto">
                <a:xfrm flipV="1">
                  <a:off x="1751" y="955"/>
                  <a:ext cx="9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4" name="Line 500"/>
                <p:cNvSpPr>
                  <a:spLocks noChangeShapeType="1"/>
                </p:cNvSpPr>
                <p:nvPr/>
              </p:nvSpPr>
              <p:spPr bwMode="auto">
                <a:xfrm flipV="1">
                  <a:off x="1738" y="974"/>
                  <a:ext cx="117" cy="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5" name="Line 501"/>
                <p:cNvSpPr>
                  <a:spLocks noChangeShapeType="1"/>
                </p:cNvSpPr>
                <p:nvPr/>
              </p:nvSpPr>
              <p:spPr bwMode="auto">
                <a:xfrm flipV="1">
                  <a:off x="1732" y="994"/>
                  <a:ext cx="136"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6" name="Line 502"/>
                <p:cNvSpPr>
                  <a:spLocks noChangeShapeType="1"/>
                </p:cNvSpPr>
                <p:nvPr/>
              </p:nvSpPr>
              <p:spPr bwMode="auto">
                <a:xfrm flipV="1">
                  <a:off x="1706" y="1009"/>
                  <a:ext cx="182" cy="10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7" name="Line 503"/>
                <p:cNvSpPr>
                  <a:spLocks noChangeShapeType="1"/>
                </p:cNvSpPr>
                <p:nvPr/>
              </p:nvSpPr>
              <p:spPr bwMode="auto">
                <a:xfrm flipV="1">
                  <a:off x="1712" y="1021"/>
                  <a:ext cx="197"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8" name="Line 504"/>
                <p:cNvSpPr>
                  <a:spLocks noChangeShapeType="1"/>
                </p:cNvSpPr>
                <p:nvPr/>
              </p:nvSpPr>
              <p:spPr bwMode="auto">
                <a:xfrm flipV="1">
                  <a:off x="1115" y="1499"/>
                  <a:ext cx="31"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89" name="Line 505"/>
                <p:cNvSpPr>
                  <a:spLocks noChangeShapeType="1"/>
                </p:cNvSpPr>
                <p:nvPr/>
              </p:nvSpPr>
              <p:spPr bwMode="auto">
                <a:xfrm flipV="1">
                  <a:off x="1154" y="1490"/>
                  <a:ext cx="6" cy="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0" name="Line 506"/>
                <p:cNvSpPr>
                  <a:spLocks noChangeShapeType="1"/>
                </p:cNvSpPr>
                <p:nvPr/>
              </p:nvSpPr>
              <p:spPr bwMode="auto">
                <a:xfrm flipV="1">
                  <a:off x="1718" y="1035"/>
                  <a:ext cx="209"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1" name="Line 507"/>
                <p:cNvSpPr>
                  <a:spLocks noChangeShapeType="1"/>
                </p:cNvSpPr>
                <p:nvPr/>
              </p:nvSpPr>
              <p:spPr bwMode="auto">
                <a:xfrm flipV="1">
                  <a:off x="1064" y="1552"/>
                  <a:ext cx="31"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2" name="Line 508"/>
                <p:cNvSpPr>
                  <a:spLocks noChangeShapeType="1"/>
                </p:cNvSpPr>
                <p:nvPr/>
              </p:nvSpPr>
              <p:spPr bwMode="auto">
                <a:xfrm flipV="1">
                  <a:off x="1097" y="1499"/>
                  <a:ext cx="90"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3" name="Line 509"/>
                <p:cNvSpPr>
                  <a:spLocks noChangeShapeType="1"/>
                </p:cNvSpPr>
                <p:nvPr/>
              </p:nvSpPr>
              <p:spPr bwMode="auto">
                <a:xfrm flipV="1">
                  <a:off x="1535" y="1283"/>
                  <a:ext cx="13"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4" name="Line 510"/>
                <p:cNvSpPr>
                  <a:spLocks noChangeShapeType="1"/>
                </p:cNvSpPr>
                <p:nvPr/>
              </p:nvSpPr>
              <p:spPr bwMode="auto">
                <a:xfrm flipV="1">
                  <a:off x="1738" y="1048"/>
                  <a:ext cx="210" cy="1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5" name="Line 511"/>
                <p:cNvSpPr>
                  <a:spLocks noChangeShapeType="1"/>
                </p:cNvSpPr>
                <p:nvPr/>
              </p:nvSpPr>
              <p:spPr bwMode="auto">
                <a:xfrm flipV="1">
                  <a:off x="1082" y="1484"/>
                  <a:ext cx="169" cy="1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6" name="Line 512"/>
                <p:cNvSpPr>
                  <a:spLocks noChangeShapeType="1"/>
                </p:cNvSpPr>
                <p:nvPr/>
              </p:nvSpPr>
              <p:spPr bwMode="auto">
                <a:xfrm flipV="1">
                  <a:off x="1542" y="130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7" name="Line 513"/>
                <p:cNvSpPr>
                  <a:spLocks noChangeShapeType="1"/>
                </p:cNvSpPr>
                <p:nvPr/>
              </p:nvSpPr>
              <p:spPr bwMode="auto">
                <a:xfrm flipV="1">
                  <a:off x="1771" y="1062"/>
                  <a:ext cx="203"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8" name="Line 514"/>
                <p:cNvSpPr>
                  <a:spLocks noChangeShapeType="1"/>
                </p:cNvSpPr>
                <p:nvPr/>
              </p:nvSpPr>
              <p:spPr bwMode="auto">
                <a:xfrm flipV="1">
                  <a:off x="1115" y="1499"/>
                  <a:ext cx="16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99" name="Line 515"/>
                <p:cNvSpPr>
                  <a:spLocks noChangeShapeType="1"/>
                </p:cNvSpPr>
                <p:nvPr/>
              </p:nvSpPr>
              <p:spPr bwMode="auto">
                <a:xfrm flipV="1">
                  <a:off x="1548" y="1316"/>
                  <a:ext cx="39"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0" name="Line 516"/>
                <p:cNvSpPr>
                  <a:spLocks noChangeShapeType="1"/>
                </p:cNvSpPr>
                <p:nvPr/>
              </p:nvSpPr>
              <p:spPr bwMode="auto">
                <a:xfrm flipV="1">
                  <a:off x="1777" y="1074"/>
                  <a:ext cx="216"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1" name="Line 517"/>
                <p:cNvSpPr>
                  <a:spLocks noChangeShapeType="1"/>
                </p:cNvSpPr>
                <p:nvPr/>
              </p:nvSpPr>
              <p:spPr bwMode="auto">
                <a:xfrm flipV="1">
                  <a:off x="1142" y="1517"/>
                  <a:ext cx="143"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2" name="Line 518"/>
                <p:cNvSpPr>
                  <a:spLocks noChangeShapeType="1"/>
                </p:cNvSpPr>
                <p:nvPr/>
              </p:nvSpPr>
              <p:spPr bwMode="auto">
                <a:xfrm flipV="1">
                  <a:off x="1560" y="1330"/>
                  <a:ext cx="45"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3" name="Line 519"/>
                <p:cNvSpPr>
                  <a:spLocks noChangeShapeType="1"/>
                </p:cNvSpPr>
                <p:nvPr/>
              </p:nvSpPr>
              <p:spPr bwMode="auto">
                <a:xfrm flipV="1">
                  <a:off x="1712" y="1089"/>
                  <a:ext cx="307" cy="1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4" name="Line 520"/>
                <p:cNvSpPr>
                  <a:spLocks noChangeShapeType="1"/>
                </p:cNvSpPr>
                <p:nvPr/>
              </p:nvSpPr>
              <p:spPr bwMode="auto">
                <a:xfrm flipV="1">
                  <a:off x="1136" y="1538"/>
                  <a:ext cx="162" cy="9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5" name="Line 521"/>
                <p:cNvSpPr>
                  <a:spLocks noChangeShapeType="1"/>
                </p:cNvSpPr>
                <p:nvPr/>
              </p:nvSpPr>
              <p:spPr bwMode="auto">
                <a:xfrm flipV="1">
                  <a:off x="1568" y="1343"/>
                  <a:ext cx="64"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6" name="Line 522"/>
                <p:cNvSpPr>
                  <a:spLocks noChangeShapeType="1"/>
                </p:cNvSpPr>
                <p:nvPr/>
              </p:nvSpPr>
              <p:spPr bwMode="auto">
                <a:xfrm flipV="1">
                  <a:off x="1693" y="1089"/>
                  <a:ext cx="365" cy="2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7" name="Line 523"/>
                <p:cNvSpPr>
                  <a:spLocks noChangeShapeType="1"/>
                </p:cNvSpPr>
                <p:nvPr/>
              </p:nvSpPr>
              <p:spPr bwMode="auto">
                <a:xfrm flipV="1">
                  <a:off x="1160" y="1552"/>
                  <a:ext cx="16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8" name="Line 524"/>
                <p:cNvSpPr>
                  <a:spLocks noChangeShapeType="1"/>
                </p:cNvSpPr>
                <p:nvPr/>
              </p:nvSpPr>
              <p:spPr bwMode="auto">
                <a:xfrm flipV="1">
                  <a:off x="1574" y="1095"/>
                  <a:ext cx="517" cy="30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09" name="Line 525"/>
                <p:cNvSpPr>
                  <a:spLocks noChangeShapeType="1"/>
                </p:cNvSpPr>
                <p:nvPr/>
              </p:nvSpPr>
              <p:spPr bwMode="auto">
                <a:xfrm flipV="1">
                  <a:off x="1175" y="1552"/>
                  <a:ext cx="182" cy="1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0" name="Line 526"/>
                <p:cNvSpPr>
                  <a:spLocks noChangeShapeType="1"/>
                </p:cNvSpPr>
                <p:nvPr/>
              </p:nvSpPr>
              <p:spPr bwMode="auto">
                <a:xfrm flipV="1">
                  <a:off x="1581" y="1101"/>
                  <a:ext cx="551" cy="3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1" name="Line 527"/>
                <p:cNvSpPr>
                  <a:spLocks noChangeShapeType="1"/>
                </p:cNvSpPr>
                <p:nvPr/>
              </p:nvSpPr>
              <p:spPr bwMode="auto">
                <a:xfrm flipV="1">
                  <a:off x="1201" y="1544"/>
                  <a:ext cx="222" cy="1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2" name="Line 528"/>
                <p:cNvSpPr>
                  <a:spLocks noChangeShapeType="1"/>
                </p:cNvSpPr>
                <p:nvPr/>
              </p:nvSpPr>
              <p:spPr bwMode="auto">
                <a:xfrm flipV="1">
                  <a:off x="1587" y="1101"/>
                  <a:ext cx="576" cy="3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3" name="Line 529"/>
                <p:cNvSpPr>
                  <a:spLocks noChangeShapeType="1"/>
                </p:cNvSpPr>
                <p:nvPr/>
              </p:nvSpPr>
              <p:spPr bwMode="auto">
                <a:xfrm flipV="1">
                  <a:off x="1193" y="1531"/>
                  <a:ext cx="289" cy="1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4" name="Line 530"/>
                <p:cNvSpPr>
                  <a:spLocks noChangeShapeType="1"/>
                </p:cNvSpPr>
                <p:nvPr/>
              </p:nvSpPr>
              <p:spPr bwMode="auto">
                <a:xfrm flipV="1">
                  <a:off x="1587" y="1115"/>
                  <a:ext cx="602" cy="3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5" name="Line 531"/>
                <p:cNvSpPr>
                  <a:spLocks noChangeShapeType="1"/>
                </p:cNvSpPr>
                <p:nvPr/>
              </p:nvSpPr>
              <p:spPr bwMode="auto">
                <a:xfrm flipV="1">
                  <a:off x="1228" y="1706"/>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6" name="Line 532"/>
                <p:cNvSpPr>
                  <a:spLocks noChangeShapeType="1"/>
                </p:cNvSpPr>
                <p:nvPr/>
              </p:nvSpPr>
              <p:spPr bwMode="auto">
                <a:xfrm flipV="1">
                  <a:off x="1246" y="1685"/>
                  <a:ext cx="19"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7" name="Line 533"/>
                <p:cNvSpPr>
                  <a:spLocks noChangeShapeType="1"/>
                </p:cNvSpPr>
                <p:nvPr/>
              </p:nvSpPr>
              <p:spPr bwMode="auto">
                <a:xfrm flipV="1">
                  <a:off x="1292" y="1538"/>
                  <a:ext cx="229" cy="1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8" name="Line 534"/>
                <p:cNvSpPr>
                  <a:spLocks noChangeShapeType="1"/>
                </p:cNvSpPr>
                <p:nvPr/>
              </p:nvSpPr>
              <p:spPr bwMode="auto">
                <a:xfrm flipV="1">
                  <a:off x="1587" y="1128"/>
                  <a:ext cx="629" cy="37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19" name="Line 535"/>
                <p:cNvSpPr>
                  <a:spLocks noChangeShapeType="1"/>
                </p:cNvSpPr>
                <p:nvPr/>
              </p:nvSpPr>
              <p:spPr bwMode="auto">
                <a:xfrm flipV="1">
                  <a:off x="1300" y="1538"/>
                  <a:ext cx="260" cy="1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0" name="Line 536"/>
                <p:cNvSpPr>
                  <a:spLocks noChangeShapeType="1"/>
                </p:cNvSpPr>
                <p:nvPr/>
              </p:nvSpPr>
              <p:spPr bwMode="auto">
                <a:xfrm flipV="1">
                  <a:off x="1574" y="1136"/>
                  <a:ext cx="663" cy="3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1" name="Line 537"/>
                <p:cNvSpPr>
                  <a:spLocks noChangeShapeType="1"/>
                </p:cNvSpPr>
                <p:nvPr/>
              </p:nvSpPr>
              <p:spPr bwMode="auto">
                <a:xfrm flipV="1">
                  <a:off x="1365" y="1150"/>
                  <a:ext cx="890" cy="52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2" name="Line 538"/>
                <p:cNvSpPr>
                  <a:spLocks noChangeShapeType="1"/>
                </p:cNvSpPr>
                <p:nvPr/>
              </p:nvSpPr>
              <p:spPr bwMode="auto">
                <a:xfrm flipV="1">
                  <a:off x="1410" y="1162"/>
                  <a:ext cx="872" cy="51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3" name="Line 539"/>
                <p:cNvSpPr>
                  <a:spLocks noChangeShapeType="1"/>
                </p:cNvSpPr>
                <p:nvPr/>
              </p:nvSpPr>
              <p:spPr bwMode="auto">
                <a:xfrm flipV="1">
                  <a:off x="1443" y="1177"/>
                  <a:ext cx="859" cy="50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4" name="Line 540"/>
                <p:cNvSpPr>
                  <a:spLocks noChangeShapeType="1"/>
                </p:cNvSpPr>
                <p:nvPr/>
              </p:nvSpPr>
              <p:spPr bwMode="auto">
                <a:xfrm flipV="1">
                  <a:off x="1548" y="1195"/>
                  <a:ext cx="773" cy="44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5" name="Line 541"/>
                <p:cNvSpPr>
                  <a:spLocks noChangeShapeType="1"/>
                </p:cNvSpPr>
                <p:nvPr/>
              </p:nvSpPr>
              <p:spPr bwMode="auto">
                <a:xfrm flipV="1">
                  <a:off x="1593" y="1242"/>
                  <a:ext cx="689" cy="4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6" name="Line 542"/>
                <p:cNvSpPr>
                  <a:spLocks noChangeShapeType="1"/>
                </p:cNvSpPr>
                <p:nvPr/>
              </p:nvSpPr>
              <p:spPr bwMode="auto">
                <a:xfrm flipV="1">
                  <a:off x="2323" y="121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7" name="Line 543"/>
                <p:cNvSpPr>
                  <a:spLocks noChangeShapeType="1"/>
                </p:cNvSpPr>
                <p:nvPr/>
              </p:nvSpPr>
              <p:spPr bwMode="auto">
                <a:xfrm flipV="1">
                  <a:off x="1620" y="1617"/>
                  <a:ext cx="59"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8" name="Line 544"/>
                <p:cNvSpPr>
                  <a:spLocks noChangeShapeType="1"/>
                </p:cNvSpPr>
                <p:nvPr/>
              </p:nvSpPr>
              <p:spPr bwMode="auto">
                <a:xfrm flipV="1">
                  <a:off x="1706" y="1283"/>
                  <a:ext cx="543" cy="3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29" name="Line 545"/>
                <p:cNvSpPr>
                  <a:spLocks noChangeShapeType="1"/>
                </p:cNvSpPr>
                <p:nvPr/>
              </p:nvSpPr>
              <p:spPr bwMode="auto">
                <a:xfrm flipV="1">
                  <a:off x="1652" y="1644"/>
                  <a:ext cx="27"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0" name="Line 546"/>
                <p:cNvSpPr>
                  <a:spLocks noChangeShapeType="1"/>
                </p:cNvSpPr>
                <p:nvPr/>
              </p:nvSpPr>
              <p:spPr bwMode="auto">
                <a:xfrm flipV="1">
                  <a:off x="1792" y="1304"/>
                  <a:ext cx="471" cy="28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1" name="Line 547"/>
                <p:cNvSpPr>
                  <a:spLocks noChangeShapeType="1"/>
                </p:cNvSpPr>
                <p:nvPr/>
              </p:nvSpPr>
              <p:spPr bwMode="auto">
                <a:xfrm flipV="1">
                  <a:off x="1825" y="1316"/>
                  <a:ext cx="457" cy="2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2" name="Line 548"/>
                <p:cNvSpPr>
                  <a:spLocks noChangeShapeType="1"/>
                </p:cNvSpPr>
                <p:nvPr/>
              </p:nvSpPr>
              <p:spPr bwMode="auto">
                <a:xfrm flipV="1">
                  <a:off x="1843" y="1337"/>
                  <a:ext cx="459"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3" name="Line 549"/>
                <p:cNvSpPr>
                  <a:spLocks noChangeShapeType="1"/>
                </p:cNvSpPr>
                <p:nvPr/>
              </p:nvSpPr>
              <p:spPr bwMode="auto">
                <a:xfrm flipV="1">
                  <a:off x="1863" y="1349"/>
                  <a:ext cx="458"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4" name="Line 550"/>
                <p:cNvSpPr>
                  <a:spLocks noChangeShapeType="1"/>
                </p:cNvSpPr>
                <p:nvPr/>
              </p:nvSpPr>
              <p:spPr bwMode="auto">
                <a:xfrm flipV="1">
                  <a:off x="1888" y="1617"/>
                  <a:ext cx="12" cy="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5" name="Line 551"/>
                <p:cNvSpPr>
                  <a:spLocks noChangeShapeType="1"/>
                </p:cNvSpPr>
                <p:nvPr/>
              </p:nvSpPr>
              <p:spPr bwMode="auto">
                <a:xfrm flipV="1">
                  <a:off x="1962" y="1449"/>
                  <a:ext cx="227" cy="13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6" name="Line 552"/>
                <p:cNvSpPr>
                  <a:spLocks noChangeShapeType="1"/>
                </p:cNvSpPr>
                <p:nvPr/>
              </p:nvSpPr>
              <p:spPr bwMode="auto">
                <a:xfrm flipV="1">
                  <a:off x="2204" y="1363"/>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7" name="Line 553"/>
                <p:cNvSpPr>
                  <a:spLocks noChangeShapeType="1"/>
                </p:cNvSpPr>
                <p:nvPr/>
              </p:nvSpPr>
              <p:spPr bwMode="auto">
                <a:xfrm flipV="1">
                  <a:off x="1974" y="1484"/>
                  <a:ext cx="203"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8" name="Line 554"/>
                <p:cNvSpPr>
                  <a:spLocks noChangeShapeType="1"/>
                </p:cNvSpPr>
                <p:nvPr/>
              </p:nvSpPr>
              <p:spPr bwMode="auto">
                <a:xfrm flipV="1">
                  <a:off x="2308" y="1363"/>
                  <a:ext cx="66" cy="4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39" name="Line 555"/>
                <p:cNvSpPr>
                  <a:spLocks noChangeShapeType="1"/>
                </p:cNvSpPr>
                <p:nvPr/>
              </p:nvSpPr>
              <p:spPr bwMode="auto">
                <a:xfrm flipV="1">
                  <a:off x="2027" y="1511"/>
                  <a:ext cx="142"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0" name="Line 556"/>
                <p:cNvSpPr>
                  <a:spLocks noChangeShapeType="1"/>
                </p:cNvSpPr>
                <p:nvPr/>
              </p:nvSpPr>
              <p:spPr bwMode="auto">
                <a:xfrm flipV="1">
                  <a:off x="2335" y="1396"/>
                  <a:ext cx="25"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1" name="Line 557"/>
                <p:cNvSpPr>
                  <a:spLocks noChangeShapeType="1"/>
                </p:cNvSpPr>
                <p:nvPr/>
              </p:nvSpPr>
              <p:spPr bwMode="auto">
                <a:xfrm flipV="1">
                  <a:off x="2112" y="1531"/>
                  <a:ext cx="71"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2" name="Freeform 558"/>
                <p:cNvSpPr>
                  <a:spLocks/>
                </p:cNvSpPr>
                <p:nvPr/>
              </p:nvSpPr>
              <p:spPr bwMode="auto">
                <a:xfrm>
                  <a:off x="1056" y="834"/>
                  <a:ext cx="1330" cy="878"/>
                </a:xfrm>
                <a:custGeom>
                  <a:avLst/>
                  <a:gdLst>
                    <a:gd name="T0" fmla="*/ 1127 w 1330"/>
                    <a:gd name="T1" fmla="*/ 712 h 878"/>
                    <a:gd name="T2" fmla="*/ 1037 w 1330"/>
                    <a:gd name="T3" fmla="*/ 751 h 878"/>
                    <a:gd name="T4" fmla="*/ 996 w 1330"/>
                    <a:gd name="T5" fmla="*/ 765 h 878"/>
                    <a:gd name="T6" fmla="*/ 912 w 1330"/>
                    <a:gd name="T7" fmla="*/ 757 h 878"/>
                    <a:gd name="T8" fmla="*/ 879 w 1330"/>
                    <a:gd name="T9" fmla="*/ 745 h 878"/>
                    <a:gd name="T10" fmla="*/ 846 w 1330"/>
                    <a:gd name="T11" fmla="*/ 792 h 878"/>
                    <a:gd name="T12" fmla="*/ 781 w 1330"/>
                    <a:gd name="T13" fmla="*/ 757 h 878"/>
                    <a:gd name="T14" fmla="*/ 707 w 1330"/>
                    <a:gd name="T15" fmla="*/ 751 h 878"/>
                    <a:gd name="T16" fmla="*/ 648 w 1330"/>
                    <a:gd name="T17" fmla="*/ 771 h 878"/>
                    <a:gd name="T18" fmla="*/ 623 w 1330"/>
                    <a:gd name="T19" fmla="*/ 818 h 878"/>
                    <a:gd name="T20" fmla="*/ 551 w 1330"/>
                    <a:gd name="T21" fmla="*/ 812 h 878"/>
                    <a:gd name="T22" fmla="*/ 447 w 1330"/>
                    <a:gd name="T23" fmla="*/ 818 h 878"/>
                    <a:gd name="T24" fmla="*/ 387 w 1330"/>
                    <a:gd name="T25" fmla="*/ 851 h 878"/>
                    <a:gd name="T26" fmla="*/ 295 w 1330"/>
                    <a:gd name="T27" fmla="*/ 845 h 878"/>
                    <a:gd name="T28" fmla="*/ 242 w 1330"/>
                    <a:gd name="T29" fmla="*/ 857 h 878"/>
                    <a:gd name="T30" fmla="*/ 203 w 1330"/>
                    <a:gd name="T31" fmla="*/ 857 h 878"/>
                    <a:gd name="T32" fmla="*/ 137 w 1330"/>
                    <a:gd name="T33" fmla="*/ 851 h 878"/>
                    <a:gd name="T34" fmla="*/ 110 w 1330"/>
                    <a:gd name="T35" fmla="*/ 824 h 878"/>
                    <a:gd name="T36" fmla="*/ 72 w 1330"/>
                    <a:gd name="T37" fmla="*/ 792 h 878"/>
                    <a:gd name="T38" fmla="*/ 72 w 1330"/>
                    <a:gd name="T39" fmla="*/ 765 h 878"/>
                    <a:gd name="T40" fmla="*/ 26 w 1330"/>
                    <a:gd name="T41" fmla="*/ 757 h 878"/>
                    <a:gd name="T42" fmla="*/ 26 w 1330"/>
                    <a:gd name="T43" fmla="*/ 730 h 878"/>
                    <a:gd name="T44" fmla="*/ 59 w 1330"/>
                    <a:gd name="T45" fmla="*/ 691 h 878"/>
                    <a:gd name="T46" fmla="*/ 92 w 1330"/>
                    <a:gd name="T47" fmla="*/ 665 h 878"/>
                    <a:gd name="T48" fmla="*/ 131 w 1330"/>
                    <a:gd name="T49" fmla="*/ 665 h 878"/>
                    <a:gd name="T50" fmla="*/ 176 w 1330"/>
                    <a:gd name="T51" fmla="*/ 650 h 878"/>
                    <a:gd name="T52" fmla="*/ 223 w 1330"/>
                    <a:gd name="T53" fmla="*/ 671 h 878"/>
                    <a:gd name="T54" fmla="*/ 352 w 1330"/>
                    <a:gd name="T55" fmla="*/ 712 h 878"/>
                    <a:gd name="T56" fmla="*/ 498 w 1330"/>
                    <a:gd name="T57" fmla="*/ 704 h 878"/>
                    <a:gd name="T58" fmla="*/ 531 w 1330"/>
                    <a:gd name="T59" fmla="*/ 650 h 878"/>
                    <a:gd name="T60" fmla="*/ 525 w 1330"/>
                    <a:gd name="T61" fmla="*/ 597 h 878"/>
                    <a:gd name="T62" fmla="*/ 498 w 1330"/>
                    <a:gd name="T63" fmla="*/ 509 h 878"/>
                    <a:gd name="T64" fmla="*/ 479 w 1330"/>
                    <a:gd name="T65" fmla="*/ 443 h 878"/>
                    <a:gd name="T66" fmla="*/ 537 w 1330"/>
                    <a:gd name="T67" fmla="*/ 490 h 878"/>
                    <a:gd name="T68" fmla="*/ 596 w 1330"/>
                    <a:gd name="T69" fmla="*/ 503 h 878"/>
                    <a:gd name="T70" fmla="*/ 662 w 1330"/>
                    <a:gd name="T71" fmla="*/ 429 h 878"/>
                    <a:gd name="T72" fmla="*/ 721 w 1330"/>
                    <a:gd name="T73" fmla="*/ 376 h 878"/>
                    <a:gd name="T74" fmla="*/ 701 w 1330"/>
                    <a:gd name="T75" fmla="*/ 343 h 878"/>
                    <a:gd name="T76" fmla="*/ 662 w 1330"/>
                    <a:gd name="T77" fmla="*/ 328 h 878"/>
                    <a:gd name="T78" fmla="*/ 656 w 1330"/>
                    <a:gd name="T79" fmla="*/ 261 h 878"/>
                    <a:gd name="T80" fmla="*/ 682 w 1330"/>
                    <a:gd name="T81" fmla="*/ 222 h 878"/>
                    <a:gd name="T82" fmla="*/ 689 w 1330"/>
                    <a:gd name="T83" fmla="*/ 154 h 878"/>
                    <a:gd name="T84" fmla="*/ 656 w 1330"/>
                    <a:gd name="T85" fmla="*/ 121 h 878"/>
                    <a:gd name="T86" fmla="*/ 629 w 1330"/>
                    <a:gd name="T87" fmla="*/ 101 h 878"/>
                    <a:gd name="T88" fmla="*/ 596 w 1330"/>
                    <a:gd name="T89" fmla="*/ 115 h 878"/>
                    <a:gd name="T90" fmla="*/ 557 w 1330"/>
                    <a:gd name="T91" fmla="*/ 115 h 878"/>
                    <a:gd name="T92" fmla="*/ 602 w 1330"/>
                    <a:gd name="T93" fmla="*/ 27 h 878"/>
                    <a:gd name="T94" fmla="*/ 1121 w 1330"/>
                    <a:gd name="T95" fmla="*/ 275 h 878"/>
                    <a:gd name="T96" fmla="*/ 1258 w 1330"/>
                    <a:gd name="T97" fmla="*/ 382 h 878"/>
                    <a:gd name="T98" fmla="*/ 1213 w 1330"/>
                    <a:gd name="T99" fmla="*/ 423 h 878"/>
                    <a:gd name="T100" fmla="*/ 1240 w 1330"/>
                    <a:gd name="T101" fmla="*/ 496 h 878"/>
                    <a:gd name="T102" fmla="*/ 1312 w 1330"/>
                    <a:gd name="T103" fmla="*/ 537 h 878"/>
                    <a:gd name="T104" fmla="*/ 1306 w 1330"/>
                    <a:gd name="T105" fmla="*/ 570 h 878"/>
                    <a:gd name="T106" fmla="*/ 1246 w 1330"/>
                    <a:gd name="T107" fmla="*/ 570 h 878"/>
                    <a:gd name="T108" fmla="*/ 1154 w 1330"/>
                    <a:gd name="T109" fmla="*/ 603 h 8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0"/>
                    <a:gd name="T166" fmla="*/ 0 h 878"/>
                    <a:gd name="T167" fmla="*/ 1330 w 1330"/>
                    <a:gd name="T168" fmla="*/ 878 h 8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0" h="878">
                      <a:moveTo>
                        <a:pt x="1121" y="658"/>
                      </a:moveTo>
                      <a:lnTo>
                        <a:pt x="1121" y="665"/>
                      </a:lnTo>
                      <a:lnTo>
                        <a:pt x="1121" y="671"/>
                      </a:lnTo>
                      <a:lnTo>
                        <a:pt x="1115" y="677"/>
                      </a:lnTo>
                      <a:lnTo>
                        <a:pt x="1121" y="691"/>
                      </a:lnTo>
                      <a:lnTo>
                        <a:pt x="1127" y="704"/>
                      </a:lnTo>
                      <a:lnTo>
                        <a:pt x="1127" y="712"/>
                      </a:lnTo>
                      <a:lnTo>
                        <a:pt x="1121" y="712"/>
                      </a:lnTo>
                      <a:lnTo>
                        <a:pt x="1115" y="718"/>
                      </a:lnTo>
                      <a:lnTo>
                        <a:pt x="1097" y="730"/>
                      </a:lnTo>
                      <a:lnTo>
                        <a:pt x="1088" y="730"/>
                      </a:lnTo>
                      <a:lnTo>
                        <a:pt x="1076" y="736"/>
                      </a:lnTo>
                      <a:lnTo>
                        <a:pt x="1056" y="736"/>
                      </a:lnTo>
                      <a:lnTo>
                        <a:pt x="1037" y="751"/>
                      </a:lnTo>
                      <a:lnTo>
                        <a:pt x="1023" y="757"/>
                      </a:lnTo>
                      <a:lnTo>
                        <a:pt x="1017" y="757"/>
                      </a:lnTo>
                      <a:lnTo>
                        <a:pt x="1010" y="751"/>
                      </a:lnTo>
                      <a:lnTo>
                        <a:pt x="1010" y="745"/>
                      </a:lnTo>
                      <a:lnTo>
                        <a:pt x="1002" y="751"/>
                      </a:lnTo>
                      <a:lnTo>
                        <a:pt x="996" y="757"/>
                      </a:lnTo>
                      <a:lnTo>
                        <a:pt x="996" y="765"/>
                      </a:lnTo>
                      <a:lnTo>
                        <a:pt x="990" y="765"/>
                      </a:lnTo>
                      <a:lnTo>
                        <a:pt x="978" y="765"/>
                      </a:lnTo>
                      <a:lnTo>
                        <a:pt x="969" y="765"/>
                      </a:lnTo>
                      <a:lnTo>
                        <a:pt x="951" y="771"/>
                      </a:lnTo>
                      <a:lnTo>
                        <a:pt x="924" y="771"/>
                      </a:lnTo>
                      <a:lnTo>
                        <a:pt x="918" y="765"/>
                      </a:lnTo>
                      <a:lnTo>
                        <a:pt x="912" y="757"/>
                      </a:lnTo>
                      <a:lnTo>
                        <a:pt x="912" y="751"/>
                      </a:lnTo>
                      <a:lnTo>
                        <a:pt x="906" y="751"/>
                      </a:lnTo>
                      <a:lnTo>
                        <a:pt x="898" y="751"/>
                      </a:lnTo>
                      <a:lnTo>
                        <a:pt x="898" y="745"/>
                      </a:lnTo>
                      <a:lnTo>
                        <a:pt x="892" y="745"/>
                      </a:lnTo>
                      <a:lnTo>
                        <a:pt x="885" y="736"/>
                      </a:lnTo>
                      <a:lnTo>
                        <a:pt x="879" y="745"/>
                      </a:lnTo>
                      <a:lnTo>
                        <a:pt x="871" y="751"/>
                      </a:lnTo>
                      <a:lnTo>
                        <a:pt x="865" y="751"/>
                      </a:lnTo>
                      <a:lnTo>
                        <a:pt x="865" y="765"/>
                      </a:lnTo>
                      <a:lnTo>
                        <a:pt x="859" y="777"/>
                      </a:lnTo>
                      <a:lnTo>
                        <a:pt x="853" y="777"/>
                      </a:lnTo>
                      <a:lnTo>
                        <a:pt x="846" y="786"/>
                      </a:lnTo>
                      <a:lnTo>
                        <a:pt x="846" y="792"/>
                      </a:lnTo>
                      <a:lnTo>
                        <a:pt x="838" y="798"/>
                      </a:lnTo>
                      <a:lnTo>
                        <a:pt x="832" y="798"/>
                      </a:lnTo>
                      <a:lnTo>
                        <a:pt x="820" y="792"/>
                      </a:lnTo>
                      <a:lnTo>
                        <a:pt x="814" y="786"/>
                      </a:lnTo>
                      <a:lnTo>
                        <a:pt x="805" y="786"/>
                      </a:lnTo>
                      <a:lnTo>
                        <a:pt x="793" y="771"/>
                      </a:lnTo>
                      <a:lnTo>
                        <a:pt x="781" y="757"/>
                      </a:lnTo>
                      <a:lnTo>
                        <a:pt x="766" y="757"/>
                      </a:lnTo>
                      <a:lnTo>
                        <a:pt x="748" y="751"/>
                      </a:lnTo>
                      <a:lnTo>
                        <a:pt x="742" y="751"/>
                      </a:lnTo>
                      <a:lnTo>
                        <a:pt x="734" y="751"/>
                      </a:lnTo>
                      <a:lnTo>
                        <a:pt x="728" y="751"/>
                      </a:lnTo>
                      <a:lnTo>
                        <a:pt x="721" y="751"/>
                      </a:lnTo>
                      <a:lnTo>
                        <a:pt x="707" y="751"/>
                      </a:lnTo>
                      <a:lnTo>
                        <a:pt x="701" y="757"/>
                      </a:lnTo>
                      <a:lnTo>
                        <a:pt x="695" y="765"/>
                      </a:lnTo>
                      <a:lnTo>
                        <a:pt x="689" y="771"/>
                      </a:lnTo>
                      <a:lnTo>
                        <a:pt x="689" y="777"/>
                      </a:lnTo>
                      <a:lnTo>
                        <a:pt x="682" y="777"/>
                      </a:lnTo>
                      <a:lnTo>
                        <a:pt x="668" y="777"/>
                      </a:lnTo>
                      <a:lnTo>
                        <a:pt x="648" y="771"/>
                      </a:lnTo>
                      <a:lnTo>
                        <a:pt x="635" y="777"/>
                      </a:lnTo>
                      <a:lnTo>
                        <a:pt x="629" y="777"/>
                      </a:lnTo>
                      <a:lnTo>
                        <a:pt x="623" y="798"/>
                      </a:lnTo>
                      <a:lnTo>
                        <a:pt x="623" y="804"/>
                      </a:lnTo>
                      <a:lnTo>
                        <a:pt x="629" y="804"/>
                      </a:lnTo>
                      <a:lnTo>
                        <a:pt x="623" y="812"/>
                      </a:lnTo>
                      <a:lnTo>
                        <a:pt x="623" y="818"/>
                      </a:lnTo>
                      <a:lnTo>
                        <a:pt x="617" y="824"/>
                      </a:lnTo>
                      <a:lnTo>
                        <a:pt x="611" y="824"/>
                      </a:lnTo>
                      <a:lnTo>
                        <a:pt x="590" y="831"/>
                      </a:lnTo>
                      <a:lnTo>
                        <a:pt x="584" y="831"/>
                      </a:lnTo>
                      <a:lnTo>
                        <a:pt x="578" y="831"/>
                      </a:lnTo>
                      <a:lnTo>
                        <a:pt x="557" y="818"/>
                      </a:lnTo>
                      <a:lnTo>
                        <a:pt x="551" y="812"/>
                      </a:lnTo>
                      <a:lnTo>
                        <a:pt x="543" y="812"/>
                      </a:lnTo>
                      <a:lnTo>
                        <a:pt x="510" y="818"/>
                      </a:lnTo>
                      <a:lnTo>
                        <a:pt x="504" y="818"/>
                      </a:lnTo>
                      <a:lnTo>
                        <a:pt x="498" y="812"/>
                      </a:lnTo>
                      <a:lnTo>
                        <a:pt x="492" y="812"/>
                      </a:lnTo>
                      <a:lnTo>
                        <a:pt x="465" y="812"/>
                      </a:lnTo>
                      <a:lnTo>
                        <a:pt x="447" y="818"/>
                      </a:lnTo>
                      <a:lnTo>
                        <a:pt x="438" y="824"/>
                      </a:lnTo>
                      <a:lnTo>
                        <a:pt x="432" y="831"/>
                      </a:lnTo>
                      <a:lnTo>
                        <a:pt x="420" y="839"/>
                      </a:lnTo>
                      <a:lnTo>
                        <a:pt x="412" y="845"/>
                      </a:lnTo>
                      <a:lnTo>
                        <a:pt x="406" y="857"/>
                      </a:lnTo>
                      <a:lnTo>
                        <a:pt x="400" y="857"/>
                      </a:lnTo>
                      <a:lnTo>
                        <a:pt x="387" y="851"/>
                      </a:lnTo>
                      <a:lnTo>
                        <a:pt x="373" y="845"/>
                      </a:lnTo>
                      <a:lnTo>
                        <a:pt x="361" y="845"/>
                      </a:lnTo>
                      <a:lnTo>
                        <a:pt x="352" y="845"/>
                      </a:lnTo>
                      <a:lnTo>
                        <a:pt x="346" y="845"/>
                      </a:lnTo>
                      <a:lnTo>
                        <a:pt x="342" y="845"/>
                      </a:lnTo>
                      <a:lnTo>
                        <a:pt x="322" y="845"/>
                      </a:lnTo>
                      <a:lnTo>
                        <a:pt x="295" y="845"/>
                      </a:lnTo>
                      <a:lnTo>
                        <a:pt x="283" y="851"/>
                      </a:lnTo>
                      <a:lnTo>
                        <a:pt x="274" y="851"/>
                      </a:lnTo>
                      <a:lnTo>
                        <a:pt x="262" y="857"/>
                      </a:lnTo>
                      <a:lnTo>
                        <a:pt x="256" y="865"/>
                      </a:lnTo>
                      <a:lnTo>
                        <a:pt x="248" y="865"/>
                      </a:lnTo>
                      <a:lnTo>
                        <a:pt x="248" y="857"/>
                      </a:lnTo>
                      <a:lnTo>
                        <a:pt x="242" y="857"/>
                      </a:lnTo>
                      <a:lnTo>
                        <a:pt x="242" y="845"/>
                      </a:lnTo>
                      <a:lnTo>
                        <a:pt x="242" y="839"/>
                      </a:lnTo>
                      <a:lnTo>
                        <a:pt x="236" y="839"/>
                      </a:lnTo>
                      <a:lnTo>
                        <a:pt x="229" y="839"/>
                      </a:lnTo>
                      <a:lnTo>
                        <a:pt x="223" y="839"/>
                      </a:lnTo>
                      <a:lnTo>
                        <a:pt x="215" y="845"/>
                      </a:lnTo>
                      <a:lnTo>
                        <a:pt x="203" y="857"/>
                      </a:lnTo>
                      <a:lnTo>
                        <a:pt x="176" y="865"/>
                      </a:lnTo>
                      <a:lnTo>
                        <a:pt x="176" y="872"/>
                      </a:lnTo>
                      <a:lnTo>
                        <a:pt x="176" y="878"/>
                      </a:lnTo>
                      <a:lnTo>
                        <a:pt x="151" y="878"/>
                      </a:lnTo>
                      <a:lnTo>
                        <a:pt x="143" y="872"/>
                      </a:lnTo>
                      <a:lnTo>
                        <a:pt x="137" y="865"/>
                      </a:lnTo>
                      <a:lnTo>
                        <a:pt x="137" y="851"/>
                      </a:lnTo>
                      <a:lnTo>
                        <a:pt x="143" y="851"/>
                      </a:lnTo>
                      <a:lnTo>
                        <a:pt x="143" y="845"/>
                      </a:lnTo>
                      <a:lnTo>
                        <a:pt x="143" y="839"/>
                      </a:lnTo>
                      <a:lnTo>
                        <a:pt x="137" y="831"/>
                      </a:lnTo>
                      <a:lnTo>
                        <a:pt x="131" y="831"/>
                      </a:lnTo>
                      <a:lnTo>
                        <a:pt x="117" y="831"/>
                      </a:lnTo>
                      <a:lnTo>
                        <a:pt x="110" y="824"/>
                      </a:lnTo>
                      <a:lnTo>
                        <a:pt x="104" y="818"/>
                      </a:lnTo>
                      <a:lnTo>
                        <a:pt x="98" y="804"/>
                      </a:lnTo>
                      <a:lnTo>
                        <a:pt x="92" y="798"/>
                      </a:lnTo>
                      <a:lnTo>
                        <a:pt x="84" y="798"/>
                      </a:lnTo>
                      <a:lnTo>
                        <a:pt x="78" y="798"/>
                      </a:lnTo>
                      <a:lnTo>
                        <a:pt x="72" y="798"/>
                      </a:lnTo>
                      <a:lnTo>
                        <a:pt x="72" y="792"/>
                      </a:lnTo>
                      <a:lnTo>
                        <a:pt x="78" y="792"/>
                      </a:lnTo>
                      <a:lnTo>
                        <a:pt x="78" y="786"/>
                      </a:lnTo>
                      <a:lnTo>
                        <a:pt x="84" y="777"/>
                      </a:lnTo>
                      <a:lnTo>
                        <a:pt x="84" y="771"/>
                      </a:lnTo>
                      <a:lnTo>
                        <a:pt x="84" y="757"/>
                      </a:lnTo>
                      <a:lnTo>
                        <a:pt x="78" y="757"/>
                      </a:lnTo>
                      <a:lnTo>
                        <a:pt x="72" y="765"/>
                      </a:lnTo>
                      <a:lnTo>
                        <a:pt x="65" y="765"/>
                      </a:lnTo>
                      <a:lnTo>
                        <a:pt x="59" y="765"/>
                      </a:lnTo>
                      <a:lnTo>
                        <a:pt x="59" y="757"/>
                      </a:lnTo>
                      <a:lnTo>
                        <a:pt x="51" y="757"/>
                      </a:lnTo>
                      <a:lnTo>
                        <a:pt x="45" y="751"/>
                      </a:lnTo>
                      <a:lnTo>
                        <a:pt x="33" y="757"/>
                      </a:lnTo>
                      <a:lnTo>
                        <a:pt x="26" y="757"/>
                      </a:lnTo>
                      <a:lnTo>
                        <a:pt x="20" y="757"/>
                      </a:lnTo>
                      <a:lnTo>
                        <a:pt x="12" y="757"/>
                      </a:lnTo>
                      <a:lnTo>
                        <a:pt x="0" y="757"/>
                      </a:lnTo>
                      <a:lnTo>
                        <a:pt x="0" y="751"/>
                      </a:lnTo>
                      <a:lnTo>
                        <a:pt x="6" y="736"/>
                      </a:lnTo>
                      <a:lnTo>
                        <a:pt x="12" y="730"/>
                      </a:lnTo>
                      <a:lnTo>
                        <a:pt x="26" y="730"/>
                      </a:lnTo>
                      <a:lnTo>
                        <a:pt x="26" y="724"/>
                      </a:lnTo>
                      <a:lnTo>
                        <a:pt x="33" y="724"/>
                      </a:lnTo>
                      <a:lnTo>
                        <a:pt x="39" y="724"/>
                      </a:lnTo>
                      <a:lnTo>
                        <a:pt x="39" y="718"/>
                      </a:lnTo>
                      <a:lnTo>
                        <a:pt x="45" y="718"/>
                      </a:lnTo>
                      <a:lnTo>
                        <a:pt x="51" y="704"/>
                      </a:lnTo>
                      <a:lnTo>
                        <a:pt x="59" y="691"/>
                      </a:lnTo>
                      <a:lnTo>
                        <a:pt x="59" y="685"/>
                      </a:lnTo>
                      <a:lnTo>
                        <a:pt x="65" y="671"/>
                      </a:lnTo>
                      <a:lnTo>
                        <a:pt x="72" y="665"/>
                      </a:lnTo>
                      <a:lnTo>
                        <a:pt x="72" y="658"/>
                      </a:lnTo>
                      <a:lnTo>
                        <a:pt x="78" y="658"/>
                      </a:lnTo>
                      <a:lnTo>
                        <a:pt x="84" y="665"/>
                      </a:lnTo>
                      <a:lnTo>
                        <a:pt x="92" y="665"/>
                      </a:lnTo>
                      <a:lnTo>
                        <a:pt x="98" y="671"/>
                      </a:lnTo>
                      <a:lnTo>
                        <a:pt x="98" y="665"/>
                      </a:lnTo>
                      <a:lnTo>
                        <a:pt x="98" y="658"/>
                      </a:lnTo>
                      <a:lnTo>
                        <a:pt x="104" y="658"/>
                      </a:lnTo>
                      <a:lnTo>
                        <a:pt x="110" y="665"/>
                      </a:lnTo>
                      <a:lnTo>
                        <a:pt x="117" y="671"/>
                      </a:lnTo>
                      <a:lnTo>
                        <a:pt x="131" y="665"/>
                      </a:lnTo>
                      <a:lnTo>
                        <a:pt x="143" y="671"/>
                      </a:lnTo>
                      <a:lnTo>
                        <a:pt x="143" y="665"/>
                      </a:lnTo>
                      <a:lnTo>
                        <a:pt x="151" y="665"/>
                      </a:lnTo>
                      <a:lnTo>
                        <a:pt x="158" y="658"/>
                      </a:lnTo>
                      <a:lnTo>
                        <a:pt x="164" y="658"/>
                      </a:lnTo>
                      <a:lnTo>
                        <a:pt x="170" y="650"/>
                      </a:lnTo>
                      <a:lnTo>
                        <a:pt x="176" y="650"/>
                      </a:lnTo>
                      <a:lnTo>
                        <a:pt x="184" y="650"/>
                      </a:lnTo>
                      <a:lnTo>
                        <a:pt x="190" y="650"/>
                      </a:lnTo>
                      <a:lnTo>
                        <a:pt x="197" y="650"/>
                      </a:lnTo>
                      <a:lnTo>
                        <a:pt x="203" y="658"/>
                      </a:lnTo>
                      <a:lnTo>
                        <a:pt x="209" y="658"/>
                      </a:lnTo>
                      <a:lnTo>
                        <a:pt x="215" y="658"/>
                      </a:lnTo>
                      <a:lnTo>
                        <a:pt x="223" y="671"/>
                      </a:lnTo>
                      <a:lnTo>
                        <a:pt x="229" y="685"/>
                      </a:lnTo>
                      <a:lnTo>
                        <a:pt x="242" y="697"/>
                      </a:lnTo>
                      <a:lnTo>
                        <a:pt x="256" y="712"/>
                      </a:lnTo>
                      <a:lnTo>
                        <a:pt x="274" y="718"/>
                      </a:lnTo>
                      <a:lnTo>
                        <a:pt x="295" y="724"/>
                      </a:lnTo>
                      <a:lnTo>
                        <a:pt x="334" y="718"/>
                      </a:lnTo>
                      <a:lnTo>
                        <a:pt x="352" y="712"/>
                      </a:lnTo>
                      <a:lnTo>
                        <a:pt x="387" y="704"/>
                      </a:lnTo>
                      <a:lnTo>
                        <a:pt x="400" y="697"/>
                      </a:lnTo>
                      <a:lnTo>
                        <a:pt x="406" y="697"/>
                      </a:lnTo>
                      <a:lnTo>
                        <a:pt x="420" y="697"/>
                      </a:lnTo>
                      <a:lnTo>
                        <a:pt x="438" y="697"/>
                      </a:lnTo>
                      <a:lnTo>
                        <a:pt x="465" y="704"/>
                      </a:lnTo>
                      <a:lnTo>
                        <a:pt x="498" y="704"/>
                      </a:lnTo>
                      <a:lnTo>
                        <a:pt x="518" y="704"/>
                      </a:lnTo>
                      <a:lnTo>
                        <a:pt x="518" y="697"/>
                      </a:lnTo>
                      <a:lnTo>
                        <a:pt x="518" y="691"/>
                      </a:lnTo>
                      <a:lnTo>
                        <a:pt x="525" y="685"/>
                      </a:lnTo>
                      <a:lnTo>
                        <a:pt x="531" y="671"/>
                      </a:lnTo>
                      <a:lnTo>
                        <a:pt x="531" y="658"/>
                      </a:lnTo>
                      <a:lnTo>
                        <a:pt x="531" y="650"/>
                      </a:lnTo>
                      <a:lnTo>
                        <a:pt x="531" y="644"/>
                      </a:lnTo>
                      <a:lnTo>
                        <a:pt x="531" y="636"/>
                      </a:lnTo>
                      <a:lnTo>
                        <a:pt x="531" y="624"/>
                      </a:lnTo>
                      <a:lnTo>
                        <a:pt x="531" y="617"/>
                      </a:lnTo>
                      <a:lnTo>
                        <a:pt x="531" y="609"/>
                      </a:lnTo>
                      <a:lnTo>
                        <a:pt x="531" y="603"/>
                      </a:lnTo>
                      <a:lnTo>
                        <a:pt x="525" y="597"/>
                      </a:lnTo>
                      <a:lnTo>
                        <a:pt x="525" y="583"/>
                      </a:lnTo>
                      <a:lnTo>
                        <a:pt x="518" y="564"/>
                      </a:lnTo>
                      <a:lnTo>
                        <a:pt x="510" y="556"/>
                      </a:lnTo>
                      <a:lnTo>
                        <a:pt x="510" y="544"/>
                      </a:lnTo>
                      <a:lnTo>
                        <a:pt x="504" y="537"/>
                      </a:lnTo>
                      <a:lnTo>
                        <a:pt x="498" y="523"/>
                      </a:lnTo>
                      <a:lnTo>
                        <a:pt x="498" y="509"/>
                      </a:lnTo>
                      <a:lnTo>
                        <a:pt x="492" y="503"/>
                      </a:lnTo>
                      <a:lnTo>
                        <a:pt x="492" y="496"/>
                      </a:lnTo>
                      <a:lnTo>
                        <a:pt x="492" y="490"/>
                      </a:lnTo>
                      <a:lnTo>
                        <a:pt x="486" y="482"/>
                      </a:lnTo>
                      <a:lnTo>
                        <a:pt x="479" y="470"/>
                      </a:lnTo>
                      <a:lnTo>
                        <a:pt x="479" y="455"/>
                      </a:lnTo>
                      <a:lnTo>
                        <a:pt x="479" y="443"/>
                      </a:lnTo>
                      <a:lnTo>
                        <a:pt x="486" y="443"/>
                      </a:lnTo>
                      <a:lnTo>
                        <a:pt x="486" y="449"/>
                      </a:lnTo>
                      <a:lnTo>
                        <a:pt x="492" y="449"/>
                      </a:lnTo>
                      <a:lnTo>
                        <a:pt x="504" y="455"/>
                      </a:lnTo>
                      <a:lnTo>
                        <a:pt x="518" y="470"/>
                      </a:lnTo>
                      <a:lnTo>
                        <a:pt x="525" y="476"/>
                      </a:lnTo>
                      <a:lnTo>
                        <a:pt x="537" y="490"/>
                      </a:lnTo>
                      <a:lnTo>
                        <a:pt x="543" y="490"/>
                      </a:lnTo>
                      <a:lnTo>
                        <a:pt x="551" y="496"/>
                      </a:lnTo>
                      <a:lnTo>
                        <a:pt x="557" y="503"/>
                      </a:lnTo>
                      <a:lnTo>
                        <a:pt x="570" y="503"/>
                      </a:lnTo>
                      <a:lnTo>
                        <a:pt x="578" y="509"/>
                      </a:lnTo>
                      <a:lnTo>
                        <a:pt x="584" y="509"/>
                      </a:lnTo>
                      <a:lnTo>
                        <a:pt x="596" y="503"/>
                      </a:lnTo>
                      <a:lnTo>
                        <a:pt x="611" y="496"/>
                      </a:lnTo>
                      <a:lnTo>
                        <a:pt x="629" y="482"/>
                      </a:lnTo>
                      <a:lnTo>
                        <a:pt x="635" y="470"/>
                      </a:lnTo>
                      <a:lnTo>
                        <a:pt x="643" y="464"/>
                      </a:lnTo>
                      <a:lnTo>
                        <a:pt x="643" y="455"/>
                      </a:lnTo>
                      <a:lnTo>
                        <a:pt x="643" y="449"/>
                      </a:lnTo>
                      <a:lnTo>
                        <a:pt x="662" y="429"/>
                      </a:lnTo>
                      <a:lnTo>
                        <a:pt x="674" y="423"/>
                      </a:lnTo>
                      <a:lnTo>
                        <a:pt x="682" y="414"/>
                      </a:lnTo>
                      <a:lnTo>
                        <a:pt x="689" y="408"/>
                      </a:lnTo>
                      <a:lnTo>
                        <a:pt x="701" y="402"/>
                      </a:lnTo>
                      <a:lnTo>
                        <a:pt x="707" y="396"/>
                      </a:lnTo>
                      <a:lnTo>
                        <a:pt x="715" y="382"/>
                      </a:lnTo>
                      <a:lnTo>
                        <a:pt x="721" y="376"/>
                      </a:lnTo>
                      <a:lnTo>
                        <a:pt x="721" y="369"/>
                      </a:lnTo>
                      <a:lnTo>
                        <a:pt x="728" y="361"/>
                      </a:lnTo>
                      <a:lnTo>
                        <a:pt x="721" y="355"/>
                      </a:lnTo>
                      <a:lnTo>
                        <a:pt x="721" y="349"/>
                      </a:lnTo>
                      <a:lnTo>
                        <a:pt x="707" y="337"/>
                      </a:lnTo>
                      <a:lnTo>
                        <a:pt x="701" y="337"/>
                      </a:lnTo>
                      <a:lnTo>
                        <a:pt x="701" y="343"/>
                      </a:lnTo>
                      <a:lnTo>
                        <a:pt x="701" y="349"/>
                      </a:lnTo>
                      <a:lnTo>
                        <a:pt x="695" y="355"/>
                      </a:lnTo>
                      <a:lnTo>
                        <a:pt x="689" y="355"/>
                      </a:lnTo>
                      <a:lnTo>
                        <a:pt x="689" y="349"/>
                      </a:lnTo>
                      <a:lnTo>
                        <a:pt x="682" y="343"/>
                      </a:lnTo>
                      <a:lnTo>
                        <a:pt x="668" y="337"/>
                      </a:lnTo>
                      <a:lnTo>
                        <a:pt x="662" y="328"/>
                      </a:lnTo>
                      <a:lnTo>
                        <a:pt x="656" y="328"/>
                      </a:lnTo>
                      <a:lnTo>
                        <a:pt x="656" y="322"/>
                      </a:lnTo>
                      <a:lnTo>
                        <a:pt x="648" y="302"/>
                      </a:lnTo>
                      <a:lnTo>
                        <a:pt x="648" y="281"/>
                      </a:lnTo>
                      <a:lnTo>
                        <a:pt x="648" y="269"/>
                      </a:lnTo>
                      <a:lnTo>
                        <a:pt x="648" y="261"/>
                      </a:lnTo>
                      <a:lnTo>
                        <a:pt x="656" y="261"/>
                      </a:lnTo>
                      <a:lnTo>
                        <a:pt x="662" y="261"/>
                      </a:lnTo>
                      <a:lnTo>
                        <a:pt x="668" y="255"/>
                      </a:lnTo>
                      <a:lnTo>
                        <a:pt x="674" y="255"/>
                      </a:lnTo>
                      <a:lnTo>
                        <a:pt x="674" y="248"/>
                      </a:lnTo>
                      <a:lnTo>
                        <a:pt x="674" y="234"/>
                      </a:lnTo>
                      <a:lnTo>
                        <a:pt x="682" y="228"/>
                      </a:lnTo>
                      <a:lnTo>
                        <a:pt x="682" y="222"/>
                      </a:lnTo>
                      <a:lnTo>
                        <a:pt x="682" y="216"/>
                      </a:lnTo>
                      <a:lnTo>
                        <a:pt x="674" y="207"/>
                      </a:lnTo>
                      <a:lnTo>
                        <a:pt x="682" y="201"/>
                      </a:lnTo>
                      <a:lnTo>
                        <a:pt x="689" y="201"/>
                      </a:lnTo>
                      <a:lnTo>
                        <a:pt x="695" y="195"/>
                      </a:lnTo>
                      <a:lnTo>
                        <a:pt x="695" y="175"/>
                      </a:lnTo>
                      <a:lnTo>
                        <a:pt x="689" y="154"/>
                      </a:lnTo>
                      <a:lnTo>
                        <a:pt x="689" y="142"/>
                      </a:lnTo>
                      <a:lnTo>
                        <a:pt x="682" y="134"/>
                      </a:lnTo>
                      <a:lnTo>
                        <a:pt x="674" y="134"/>
                      </a:lnTo>
                      <a:lnTo>
                        <a:pt x="668" y="127"/>
                      </a:lnTo>
                      <a:lnTo>
                        <a:pt x="662" y="127"/>
                      </a:lnTo>
                      <a:lnTo>
                        <a:pt x="662" y="121"/>
                      </a:lnTo>
                      <a:lnTo>
                        <a:pt x="656" y="121"/>
                      </a:lnTo>
                      <a:lnTo>
                        <a:pt x="648" y="127"/>
                      </a:lnTo>
                      <a:lnTo>
                        <a:pt x="643" y="127"/>
                      </a:lnTo>
                      <a:lnTo>
                        <a:pt x="635" y="127"/>
                      </a:lnTo>
                      <a:lnTo>
                        <a:pt x="635" y="121"/>
                      </a:lnTo>
                      <a:lnTo>
                        <a:pt x="635" y="115"/>
                      </a:lnTo>
                      <a:lnTo>
                        <a:pt x="635" y="107"/>
                      </a:lnTo>
                      <a:lnTo>
                        <a:pt x="629" y="101"/>
                      </a:lnTo>
                      <a:lnTo>
                        <a:pt x="623" y="95"/>
                      </a:lnTo>
                      <a:lnTo>
                        <a:pt x="623" y="89"/>
                      </a:lnTo>
                      <a:lnTo>
                        <a:pt x="617" y="89"/>
                      </a:lnTo>
                      <a:lnTo>
                        <a:pt x="611" y="89"/>
                      </a:lnTo>
                      <a:lnTo>
                        <a:pt x="611" y="101"/>
                      </a:lnTo>
                      <a:lnTo>
                        <a:pt x="602" y="115"/>
                      </a:lnTo>
                      <a:lnTo>
                        <a:pt x="596" y="115"/>
                      </a:lnTo>
                      <a:lnTo>
                        <a:pt x="590" y="121"/>
                      </a:lnTo>
                      <a:lnTo>
                        <a:pt x="584" y="127"/>
                      </a:lnTo>
                      <a:lnTo>
                        <a:pt x="584" y="134"/>
                      </a:lnTo>
                      <a:lnTo>
                        <a:pt x="578" y="134"/>
                      </a:lnTo>
                      <a:lnTo>
                        <a:pt x="570" y="127"/>
                      </a:lnTo>
                      <a:lnTo>
                        <a:pt x="564" y="121"/>
                      </a:lnTo>
                      <a:lnTo>
                        <a:pt x="557" y="115"/>
                      </a:lnTo>
                      <a:lnTo>
                        <a:pt x="557" y="101"/>
                      </a:lnTo>
                      <a:lnTo>
                        <a:pt x="570" y="95"/>
                      </a:lnTo>
                      <a:lnTo>
                        <a:pt x="590" y="95"/>
                      </a:lnTo>
                      <a:lnTo>
                        <a:pt x="590" y="89"/>
                      </a:lnTo>
                      <a:lnTo>
                        <a:pt x="590" y="39"/>
                      </a:lnTo>
                      <a:lnTo>
                        <a:pt x="596" y="33"/>
                      </a:lnTo>
                      <a:lnTo>
                        <a:pt x="602" y="27"/>
                      </a:lnTo>
                      <a:lnTo>
                        <a:pt x="617" y="13"/>
                      </a:lnTo>
                      <a:lnTo>
                        <a:pt x="629" y="7"/>
                      </a:lnTo>
                      <a:lnTo>
                        <a:pt x="643" y="0"/>
                      </a:lnTo>
                      <a:lnTo>
                        <a:pt x="734" y="48"/>
                      </a:lnTo>
                      <a:lnTo>
                        <a:pt x="826" y="175"/>
                      </a:lnTo>
                      <a:lnTo>
                        <a:pt x="951" y="248"/>
                      </a:lnTo>
                      <a:lnTo>
                        <a:pt x="1121" y="275"/>
                      </a:lnTo>
                      <a:lnTo>
                        <a:pt x="1234" y="337"/>
                      </a:lnTo>
                      <a:lnTo>
                        <a:pt x="1297" y="382"/>
                      </a:lnTo>
                      <a:lnTo>
                        <a:pt x="1285" y="382"/>
                      </a:lnTo>
                      <a:lnTo>
                        <a:pt x="1279" y="388"/>
                      </a:lnTo>
                      <a:lnTo>
                        <a:pt x="1273" y="388"/>
                      </a:lnTo>
                      <a:lnTo>
                        <a:pt x="1265" y="388"/>
                      </a:lnTo>
                      <a:lnTo>
                        <a:pt x="1258" y="382"/>
                      </a:lnTo>
                      <a:lnTo>
                        <a:pt x="1252" y="382"/>
                      </a:lnTo>
                      <a:lnTo>
                        <a:pt x="1252" y="388"/>
                      </a:lnTo>
                      <a:lnTo>
                        <a:pt x="1240" y="396"/>
                      </a:lnTo>
                      <a:lnTo>
                        <a:pt x="1234" y="396"/>
                      </a:lnTo>
                      <a:lnTo>
                        <a:pt x="1226" y="402"/>
                      </a:lnTo>
                      <a:lnTo>
                        <a:pt x="1220" y="408"/>
                      </a:lnTo>
                      <a:lnTo>
                        <a:pt x="1213" y="423"/>
                      </a:lnTo>
                      <a:lnTo>
                        <a:pt x="1193" y="437"/>
                      </a:lnTo>
                      <a:lnTo>
                        <a:pt x="1193" y="443"/>
                      </a:lnTo>
                      <a:lnTo>
                        <a:pt x="1193" y="449"/>
                      </a:lnTo>
                      <a:lnTo>
                        <a:pt x="1193" y="455"/>
                      </a:lnTo>
                      <a:lnTo>
                        <a:pt x="1220" y="476"/>
                      </a:lnTo>
                      <a:lnTo>
                        <a:pt x="1226" y="490"/>
                      </a:lnTo>
                      <a:lnTo>
                        <a:pt x="1240" y="496"/>
                      </a:lnTo>
                      <a:lnTo>
                        <a:pt x="1246" y="503"/>
                      </a:lnTo>
                      <a:lnTo>
                        <a:pt x="1252" y="503"/>
                      </a:lnTo>
                      <a:lnTo>
                        <a:pt x="1258" y="509"/>
                      </a:lnTo>
                      <a:lnTo>
                        <a:pt x="1285" y="529"/>
                      </a:lnTo>
                      <a:lnTo>
                        <a:pt x="1297" y="537"/>
                      </a:lnTo>
                      <a:lnTo>
                        <a:pt x="1306" y="537"/>
                      </a:lnTo>
                      <a:lnTo>
                        <a:pt x="1312" y="537"/>
                      </a:lnTo>
                      <a:lnTo>
                        <a:pt x="1324" y="529"/>
                      </a:lnTo>
                      <a:lnTo>
                        <a:pt x="1330" y="529"/>
                      </a:lnTo>
                      <a:lnTo>
                        <a:pt x="1330" y="537"/>
                      </a:lnTo>
                      <a:lnTo>
                        <a:pt x="1324" y="550"/>
                      </a:lnTo>
                      <a:lnTo>
                        <a:pt x="1318" y="550"/>
                      </a:lnTo>
                      <a:lnTo>
                        <a:pt x="1312" y="556"/>
                      </a:lnTo>
                      <a:lnTo>
                        <a:pt x="1306" y="570"/>
                      </a:lnTo>
                      <a:lnTo>
                        <a:pt x="1306" y="576"/>
                      </a:lnTo>
                      <a:lnTo>
                        <a:pt x="1297" y="583"/>
                      </a:lnTo>
                      <a:lnTo>
                        <a:pt x="1291" y="583"/>
                      </a:lnTo>
                      <a:lnTo>
                        <a:pt x="1285" y="583"/>
                      </a:lnTo>
                      <a:lnTo>
                        <a:pt x="1273" y="576"/>
                      </a:lnTo>
                      <a:lnTo>
                        <a:pt x="1252" y="570"/>
                      </a:lnTo>
                      <a:lnTo>
                        <a:pt x="1246" y="570"/>
                      </a:lnTo>
                      <a:lnTo>
                        <a:pt x="1234" y="570"/>
                      </a:lnTo>
                      <a:lnTo>
                        <a:pt x="1220" y="576"/>
                      </a:lnTo>
                      <a:lnTo>
                        <a:pt x="1207" y="583"/>
                      </a:lnTo>
                      <a:lnTo>
                        <a:pt x="1193" y="583"/>
                      </a:lnTo>
                      <a:lnTo>
                        <a:pt x="1174" y="591"/>
                      </a:lnTo>
                      <a:lnTo>
                        <a:pt x="1174" y="597"/>
                      </a:lnTo>
                      <a:lnTo>
                        <a:pt x="1154" y="603"/>
                      </a:lnTo>
                      <a:lnTo>
                        <a:pt x="1142" y="609"/>
                      </a:lnTo>
                      <a:lnTo>
                        <a:pt x="1133" y="617"/>
                      </a:lnTo>
                      <a:lnTo>
                        <a:pt x="1127" y="624"/>
                      </a:lnTo>
                      <a:lnTo>
                        <a:pt x="1121" y="636"/>
                      </a:lnTo>
                      <a:lnTo>
                        <a:pt x="1121" y="6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3" name="Freeform 559"/>
                <p:cNvSpPr>
                  <a:spLocks/>
                </p:cNvSpPr>
                <p:nvPr/>
              </p:nvSpPr>
              <p:spPr bwMode="auto">
                <a:xfrm>
                  <a:off x="1214" y="640"/>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244" name="Freeform 560"/>
                <p:cNvSpPr>
                  <a:spLocks/>
                </p:cNvSpPr>
                <p:nvPr/>
              </p:nvSpPr>
              <p:spPr bwMode="auto">
                <a:xfrm>
                  <a:off x="1187" y="1921"/>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5975" name="Line 561"/>
            <p:cNvSpPr>
              <a:spLocks noChangeShapeType="1"/>
            </p:cNvSpPr>
            <p:nvPr/>
          </p:nvSpPr>
          <p:spPr bwMode="auto">
            <a:xfrm flipV="1">
              <a:off x="1968" y="2296"/>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6" name="Freeform 562"/>
            <p:cNvSpPr>
              <a:spLocks/>
            </p:cNvSpPr>
            <p:nvPr/>
          </p:nvSpPr>
          <p:spPr bwMode="auto">
            <a:xfrm>
              <a:off x="1968" y="2290"/>
              <a:ext cx="27" cy="27"/>
            </a:xfrm>
            <a:custGeom>
              <a:avLst/>
              <a:gdLst>
                <a:gd name="T0" fmla="*/ 12 w 27"/>
                <a:gd name="T1" fmla="*/ 27 h 27"/>
                <a:gd name="T2" fmla="*/ 6 w 27"/>
                <a:gd name="T3" fmla="*/ 27 h 27"/>
                <a:gd name="T4" fmla="*/ 6 w 27"/>
                <a:gd name="T5" fmla="*/ 20 h 27"/>
                <a:gd name="T6" fmla="*/ 0 w 27"/>
                <a:gd name="T7" fmla="*/ 20 h 27"/>
                <a:gd name="T8" fmla="*/ 0 w 27"/>
                <a:gd name="T9" fmla="*/ 14 h 27"/>
                <a:gd name="T10" fmla="*/ 0 w 27"/>
                <a:gd name="T11" fmla="*/ 6 h 27"/>
                <a:gd name="T12" fmla="*/ 0 w 27"/>
                <a:gd name="T13" fmla="*/ 0 h 27"/>
                <a:gd name="T14" fmla="*/ 6 w 27"/>
                <a:gd name="T15" fmla="*/ 0 h 27"/>
                <a:gd name="T16" fmla="*/ 12 w 27"/>
                <a:gd name="T17" fmla="*/ 0 h 27"/>
                <a:gd name="T18" fmla="*/ 21 w 27"/>
                <a:gd name="T19" fmla="*/ 0 h 27"/>
                <a:gd name="T20" fmla="*/ 21 w 27"/>
                <a:gd name="T21" fmla="*/ 6 h 27"/>
                <a:gd name="T22" fmla="*/ 27 w 27"/>
                <a:gd name="T23" fmla="*/ 6 h 27"/>
                <a:gd name="T24" fmla="*/ 27 w 27"/>
                <a:gd name="T25" fmla="*/ 14 h 27"/>
                <a:gd name="T26" fmla="*/ 27 w 27"/>
                <a:gd name="T27" fmla="*/ 20 h 27"/>
                <a:gd name="T28" fmla="*/ 21 w 27"/>
                <a:gd name="T29" fmla="*/ 20 h 27"/>
                <a:gd name="T30" fmla="*/ 21 w 27"/>
                <a:gd name="T31" fmla="*/ 27 h 27"/>
                <a:gd name="T32" fmla="*/ 12 w 27"/>
                <a:gd name="T33" fmla="*/ 2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7"/>
                <a:gd name="T53" fmla="*/ 27 w 27"/>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7">
                  <a:moveTo>
                    <a:pt x="12" y="27"/>
                  </a:moveTo>
                  <a:lnTo>
                    <a:pt x="6" y="27"/>
                  </a:lnTo>
                  <a:lnTo>
                    <a:pt x="6" y="20"/>
                  </a:lnTo>
                  <a:lnTo>
                    <a:pt x="0" y="20"/>
                  </a:lnTo>
                  <a:lnTo>
                    <a:pt x="0" y="14"/>
                  </a:lnTo>
                  <a:lnTo>
                    <a:pt x="0" y="6"/>
                  </a:lnTo>
                  <a:lnTo>
                    <a:pt x="0" y="0"/>
                  </a:lnTo>
                  <a:lnTo>
                    <a:pt x="6" y="0"/>
                  </a:lnTo>
                  <a:lnTo>
                    <a:pt x="12" y="0"/>
                  </a:lnTo>
                  <a:lnTo>
                    <a:pt x="21" y="0"/>
                  </a:lnTo>
                  <a:lnTo>
                    <a:pt x="21" y="6"/>
                  </a:lnTo>
                  <a:lnTo>
                    <a:pt x="27" y="6"/>
                  </a:lnTo>
                  <a:lnTo>
                    <a:pt x="27" y="14"/>
                  </a:lnTo>
                  <a:lnTo>
                    <a:pt x="27" y="20"/>
                  </a:lnTo>
                  <a:lnTo>
                    <a:pt x="21" y="20"/>
                  </a:lnTo>
                  <a:lnTo>
                    <a:pt x="21" y="27"/>
                  </a:lnTo>
                  <a:lnTo>
                    <a:pt x="12" y="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7" name="Freeform 563"/>
            <p:cNvSpPr>
              <a:spLocks/>
            </p:cNvSpPr>
            <p:nvPr/>
          </p:nvSpPr>
          <p:spPr bwMode="auto">
            <a:xfrm>
              <a:off x="1259" y="2310"/>
              <a:ext cx="6" cy="7"/>
            </a:xfrm>
            <a:custGeom>
              <a:avLst/>
              <a:gdLst>
                <a:gd name="T0" fmla="*/ 0 w 6"/>
                <a:gd name="T1" fmla="*/ 7 h 7"/>
                <a:gd name="T2" fmla="*/ 0 w 6"/>
                <a:gd name="T3" fmla="*/ 0 h 7"/>
                <a:gd name="T4" fmla="*/ 6 w 6"/>
                <a:gd name="T5" fmla="*/ 7 h 7"/>
                <a:gd name="T6" fmla="*/ 0 w 6"/>
                <a:gd name="T7" fmla="*/ 7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7"/>
                  </a:moveTo>
                  <a:lnTo>
                    <a:pt x="0" y="0"/>
                  </a:lnTo>
                  <a:lnTo>
                    <a:pt x="6" y="7"/>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8" name="Line 564"/>
            <p:cNvSpPr>
              <a:spLocks noChangeShapeType="1"/>
            </p:cNvSpPr>
            <p:nvPr/>
          </p:nvSpPr>
          <p:spPr bwMode="auto">
            <a:xfrm>
              <a:off x="3569" y="105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79" name="Freeform 565"/>
            <p:cNvSpPr>
              <a:spLocks/>
            </p:cNvSpPr>
            <p:nvPr/>
          </p:nvSpPr>
          <p:spPr bwMode="auto">
            <a:xfrm>
              <a:off x="3563" y="1043"/>
              <a:ext cx="12" cy="7"/>
            </a:xfrm>
            <a:custGeom>
              <a:avLst/>
              <a:gdLst>
                <a:gd name="T0" fmla="*/ 6 w 12"/>
                <a:gd name="T1" fmla="*/ 7 h 7"/>
                <a:gd name="T2" fmla="*/ 0 w 12"/>
                <a:gd name="T3" fmla="*/ 7 h 7"/>
                <a:gd name="T4" fmla="*/ 0 w 12"/>
                <a:gd name="T5" fmla="*/ 0 h 7"/>
                <a:gd name="T6" fmla="*/ 6 w 12"/>
                <a:gd name="T7" fmla="*/ 0 h 7"/>
                <a:gd name="T8" fmla="*/ 12 w 12"/>
                <a:gd name="T9" fmla="*/ 0 h 7"/>
                <a:gd name="T10" fmla="*/ 12 w 12"/>
                <a:gd name="T11" fmla="*/ 7 h 7"/>
                <a:gd name="T12" fmla="*/ 6 w 12"/>
                <a:gd name="T13" fmla="*/ 7 h 7"/>
                <a:gd name="T14" fmla="*/ 0 60000 65536"/>
                <a:gd name="T15" fmla="*/ 0 60000 65536"/>
                <a:gd name="T16" fmla="*/ 0 60000 65536"/>
                <a:gd name="T17" fmla="*/ 0 60000 65536"/>
                <a:gd name="T18" fmla="*/ 0 60000 65536"/>
                <a:gd name="T19" fmla="*/ 0 60000 65536"/>
                <a:gd name="T20" fmla="*/ 0 60000 65536"/>
                <a:gd name="T21" fmla="*/ 0 w 12"/>
                <a:gd name="T22" fmla="*/ 0 h 7"/>
                <a:gd name="T23" fmla="*/ 12 w 1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7">
                  <a:moveTo>
                    <a:pt x="6" y="7"/>
                  </a:moveTo>
                  <a:lnTo>
                    <a:pt x="0" y="7"/>
                  </a:lnTo>
                  <a:lnTo>
                    <a:pt x="0" y="0"/>
                  </a:lnTo>
                  <a:lnTo>
                    <a:pt x="6" y="0"/>
                  </a:lnTo>
                  <a:lnTo>
                    <a:pt x="12" y="0"/>
                  </a:lnTo>
                  <a:lnTo>
                    <a:pt x="12" y="7"/>
                  </a:lnTo>
                  <a:lnTo>
                    <a:pt x="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0" name="Line 566"/>
            <p:cNvSpPr>
              <a:spLocks noChangeShapeType="1"/>
            </p:cNvSpPr>
            <p:nvPr/>
          </p:nvSpPr>
          <p:spPr bwMode="auto">
            <a:xfrm>
              <a:off x="978" y="1445"/>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1" name="Rectangle 567"/>
            <p:cNvSpPr>
              <a:spLocks noChangeArrowheads="1"/>
            </p:cNvSpPr>
            <p:nvPr/>
          </p:nvSpPr>
          <p:spPr bwMode="auto">
            <a:xfrm>
              <a:off x="978" y="1439"/>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82" name="Line 568"/>
            <p:cNvSpPr>
              <a:spLocks noChangeShapeType="1"/>
            </p:cNvSpPr>
            <p:nvPr/>
          </p:nvSpPr>
          <p:spPr bwMode="auto">
            <a:xfrm flipV="1">
              <a:off x="2794" y="1661"/>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3" name="Line 569"/>
            <p:cNvSpPr>
              <a:spLocks noChangeShapeType="1"/>
            </p:cNvSpPr>
            <p:nvPr/>
          </p:nvSpPr>
          <p:spPr bwMode="auto">
            <a:xfrm flipV="1">
              <a:off x="2794" y="1640"/>
              <a:ext cx="8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4" name="Line 570"/>
            <p:cNvSpPr>
              <a:spLocks noChangeShapeType="1"/>
            </p:cNvSpPr>
            <p:nvPr/>
          </p:nvSpPr>
          <p:spPr bwMode="auto">
            <a:xfrm flipV="1">
              <a:off x="2895" y="1599"/>
              <a:ext cx="49" cy="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5" name="Line 571"/>
            <p:cNvSpPr>
              <a:spLocks noChangeShapeType="1"/>
            </p:cNvSpPr>
            <p:nvPr/>
          </p:nvSpPr>
          <p:spPr bwMode="auto">
            <a:xfrm flipV="1">
              <a:off x="2788" y="1585"/>
              <a:ext cx="230" cy="13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6" name="Line 572"/>
            <p:cNvSpPr>
              <a:spLocks noChangeShapeType="1"/>
            </p:cNvSpPr>
            <p:nvPr/>
          </p:nvSpPr>
          <p:spPr bwMode="auto">
            <a:xfrm flipV="1">
              <a:off x="2749" y="1599"/>
              <a:ext cx="289" cy="1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7" name="Line 573"/>
            <p:cNvSpPr>
              <a:spLocks noChangeShapeType="1"/>
            </p:cNvSpPr>
            <p:nvPr/>
          </p:nvSpPr>
          <p:spPr bwMode="auto">
            <a:xfrm flipV="1">
              <a:off x="2749" y="1611"/>
              <a:ext cx="301" cy="18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8" name="Line 574"/>
            <p:cNvSpPr>
              <a:spLocks noChangeShapeType="1"/>
            </p:cNvSpPr>
            <p:nvPr/>
          </p:nvSpPr>
          <p:spPr bwMode="auto">
            <a:xfrm flipV="1">
              <a:off x="2481" y="1927"/>
              <a:ext cx="90" cy="5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89" name="Line 575"/>
            <p:cNvSpPr>
              <a:spLocks noChangeShapeType="1"/>
            </p:cNvSpPr>
            <p:nvPr/>
          </p:nvSpPr>
          <p:spPr bwMode="auto">
            <a:xfrm flipV="1">
              <a:off x="2737" y="1634"/>
              <a:ext cx="326" cy="19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0" name="Line 576"/>
            <p:cNvSpPr>
              <a:spLocks noChangeShapeType="1"/>
            </p:cNvSpPr>
            <p:nvPr/>
          </p:nvSpPr>
          <p:spPr bwMode="auto">
            <a:xfrm flipV="1">
              <a:off x="2487" y="1921"/>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1" name="Line 577"/>
            <p:cNvSpPr>
              <a:spLocks noChangeShapeType="1"/>
            </p:cNvSpPr>
            <p:nvPr/>
          </p:nvSpPr>
          <p:spPr bwMode="auto">
            <a:xfrm flipV="1">
              <a:off x="2663" y="1882"/>
              <a:ext cx="27"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2" name="Line 578"/>
            <p:cNvSpPr>
              <a:spLocks noChangeShapeType="1"/>
            </p:cNvSpPr>
            <p:nvPr/>
          </p:nvSpPr>
          <p:spPr bwMode="auto">
            <a:xfrm flipV="1">
              <a:off x="2716" y="1652"/>
              <a:ext cx="359"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3" name="Line 579"/>
            <p:cNvSpPr>
              <a:spLocks noChangeShapeType="1"/>
            </p:cNvSpPr>
            <p:nvPr/>
          </p:nvSpPr>
          <p:spPr bwMode="auto">
            <a:xfrm flipV="1">
              <a:off x="2493" y="1667"/>
              <a:ext cx="603"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4" name="Line 580"/>
            <p:cNvSpPr>
              <a:spLocks noChangeShapeType="1"/>
            </p:cNvSpPr>
            <p:nvPr/>
          </p:nvSpPr>
          <p:spPr bwMode="auto">
            <a:xfrm flipV="1">
              <a:off x="2499" y="1679"/>
              <a:ext cx="617" cy="36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5" name="Line 581"/>
            <p:cNvSpPr>
              <a:spLocks noChangeShapeType="1"/>
            </p:cNvSpPr>
            <p:nvPr/>
          </p:nvSpPr>
          <p:spPr bwMode="auto">
            <a:xfrm flipV="1">
              <a:off x="2513" y="1693"/>
              <a:ext cx="630"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6" name="Line 582"/>
            <p:cNvSpPr>
              <a:spLocks noChangeShapeType="1"/>
            </p:cNvSpPr>
            <p:nvPr/>
          </p:nvSpPr>
          <p:spPr bwMode="auto">
            <a:xfrm flipV="1">
              <a:off x="2532" y="1706"/>
              <a:ext cx="629"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7" name="Line 583"/>
            <p:cNvSpPr>
              <a:spLocks noChangeShapeType="1"/>
            </p:cNvSpPr>
            <p:nvPr/>
          </p:nvSpPr>
          <p:spPr bwMode="auto">
            <a:xfrm flipV="1">
              <a:off x="2546" y="1714"/>
              <a:ext cx="642" cy="38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8" name="Line 584"/>
            <p:cNvSpPr>
              <a:spLocks noChangeShapeType="1"/>
            </p:cNvSpPr>
            <p:nvPr/>
          </p:nvSpPr>
          <p:spPr bwMode="auto">
            <a:xfrm flipV="1">
              <a:off x="2558" y="1740"/>
              <a:ext cx="636" cy="3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99" name="Line 585"/>
            <p:cNvSpPr>
              <a:spLocks noChangeShapeType="1"/>
            </p:cNvSpPr>
            <p:nvPr/>
          </p:nvSpPr>
          <p:spPr bwMode="auto">
            <a:xfrm flipV="1">
              <a:off x="2567" y="1767"/>
              <a:ext cx="627" cy="36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0" name="Line 586"/>
            <p:cNvSpPr>
              <a:spLocks noChangeShapeType="1"/>
            </p:cNvSpPr>
            <p:nvPr/>
          </p:nvSpPr>
          <p:spPr bwMode="auto">
            <a:xfrm flipV="1">
              <a:off x="2573" y="1794"/>
              <a:ext cx="621" cy="3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1" name="Line 587"/>
            <p:cNvSpPr>
              <a:spLocks noChangeShapeType="1"/>
            </p:cNvSpPr>
            <p:nvPr/>
          </p:nvSpPr>
          <p:spPr bwMode="auto">
            <a:xfrm flipV="1">
              <a:off x="2579" y="1833"/>
              <a:ext cx="582" cy="3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2" name="Line 588"/>
            <p:cNvSpPr>
              <a:spLocks noChangeShapeType="1"/>
            </p:cNvSpPr>
            <p:nvPr/>
          </p:nvSpPr>
          <p:spPr bwMode="auto">
            <a:xfrm flipV="1">
              <a:off x="2599" y="1868"/>
              <a:ext cx="556" cy="3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3" name="Line 589"/>
            <p:cNvSpPr>
              <a:spLocks noChangeShapeType="1"/>
            </p:cNvSpPr>
            <p:nvPr/>
          </p:nvSpPr>
          <p:spPr bwMode="auto">
            <a:xfrm flipV="1">
              <a:off x="2599" y="2095"/>
              <a:ext cx="207"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4" name="Line 590"/>
            <p:cNvSpPr>
              <a:spLocks noChangeShapeType="1"/>
            </p:cNvSpPr>
            <p:nvPr/>
          </p:nvSpPr>
          <p:spPr bwMode="auto">
            <a:xfrm flipV="1">
              <a:off x="2821" y="1907"/>
              <a:ext cx="307" cy="1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5" name="Line 591"/>
            <p:cNvSpPr>
              <a:spLocks noChangeShapeType="1"/>
            </p:cNvSpPr>
            <p:nvPr/>
          </p:nvSpPr>
          <p:spPr bwMode="auto">
            <a:xfrm flipV="1">
              <a:off x="2698" y="1933"/>
              <a:ext cx="430" cy="2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6" name="Line 592"/>
            <p:cNvSpPr>
              <a:spLocks noChangeShapeType="1"/>
            </p:cNvSpPr>
            <p:nvPr/>
          </p:nvSpPr>
          <p:spPr bwMode="auto">
            <a:xfrm flipV="1">
              <a:off x="2788" y="1948"/>
              <a:ext cx="355" cy="2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7" name="Line 593"/>
            <p:cNvSpPr>
              <a:spLocks noChangeShapeType="1"/>
            </p:cNvSpPr>
            <p:nvPr/>
          </p:nvSpPr>
          <p:spPr bwMode="auto">
            <a:xfrm flipV="1">
              <a:off x="2827" y="2148"/>
              <a:ext cx="12" cy="1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8" name="Line 594"/>
            <p:cNvSpPr>
              <a:spLocks noChangeShapeType="1"/>
            </p:cNvSpPr>
            <p:nvPr/>
          </p:nvSpPr>
          <p:spPr bwMode="auto">
            <a:xfrm flipV="1">
              <a:off x="2874" y="1954"/>
              <a:ext cx="308" cy="1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09" name="Line 595"/>
            <p:cNvSpPr>
              <a:spLocks noChangeShapeType="1"/>
            </p:cNvSpPr>
            <p:nvPr/>
          </p:nvSpPr>
          <p:spPr bwMode="auto">
            <a:xfrm flipV="1">
              <a:off x="2821" y="1968"/>
              <a:ext cx="381"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0" name="Line 596"/>
            <p:cNvSpPr>
              <a:spLocks noChangeShapeType="1"/>
            </p:cNvSpPr>
            <p:nvPr/>
          </p:nvSpPr>
          <p:spPr bwMode="auto">
            <a:xfrm flipV="1">
              <a:off x="2835" y="1974"/>
              <a:ext cx="398" cy="23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1" name="Line 597"/>
            <p:cNvSpPr>
              <a:spLocks noChangeShapeType="1"/>
            </p:cNvSpPr>
            <p:nvPr/>
          </p:nvSpPr>
          <p:spPr bwMode="auto">
            <a:xfrm flipV="1">
              <a:off x="2886" y="1982"/>
              <a:ext cx="367"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2" name="Line 598"/>
            <p:cNvSpPr>
              <a:spLocks noChangeShapeType="1"/>
            </p:cNvSpPr>
            <p:nvPr/>
          </p:nvSpPr>
          <p:spPr bwMode="auto">
            <a:xfrm flipV="1">
              <a:off x="2925" y="1982"/>
              <a:ext cx="382"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3" name="Line 599"/>
            <p:cNvSpPr>
              <a:spLocks noChangeShapeType="1"/>
            </p:cNvSpPr>
            <p:nvPr/>
          </p:nvSpPr>
          <p:spPr bwMode="auto">
            <a:xfrm flipV="1">
              <a:off x="2966" y="1989"/>
              <a:ext cx="373"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4" name="Line 600"/>
            <p:cNvSpPr>
              <a:spLocks noChangeShapeType="1"/>
            </p:cNvSpPr>
            <p:nvPr/>
          </p:nvSpPr>
          <p:spPr bwMode="auto">
            <a:xfrm flipV="1">
              <a:off x="2999" y="1995"/>
              <a:ext cx="365" cy="2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5" name="Line 601"/>
            <p:cNvSpPr>
              <a:spLocks noChangeShapeType="1"/>
            </p:cNvSpPr>
            <p:nvPr/>
          </p:nvSpPr>
          <p:spPr bwMode="auto">
            <a:xfrm flipV="1">
              <a:off x="3026" y="1995"/>
              <a:ext cx="385" cy="2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6" name="Line 602"/>
            <p:cNvSpPr>
              <a:spLocks noChangeShapeType="1"/>
            </p:cNvSpPr>
            <p:nvPr/>
          </p:nvSpPr>
          <p:spPr bwMode="auto">
            <a:xfrm flipV="1">
              <a:off x="3059" y="2009"/>
              <a:ext cx="371" cy="21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7" name="Line 603"/>
            <p:cNvSpPr>
              <a:spLocks noChangeShapeType="1"/>
            </p:cNvSpPr>
            <p:nvPr/>
          </p:nvSpPr>
          <p:spPr bwMode="auto">
            <a:xfrm flipV="1">
              <a:off x="3077" y="2027"/>
              <a:ext cx="367"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8" name="Line 604"/>
            <p:cNvSpPr>
              <a:spLocks noChangeShapeType="1"/>
            </p:cNvSpPr>
            <p:nvPr/>
          </p:nvSpPr>
          <p:spPr bwMode="auto">
            <a:xfrm flipV="1">
              <a:off x="3104" y="2048"/>
              <a:ext cx="346" cy="20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19" name="Line 605"/>
            <p:cNvSpPr>
              <a:spLocks noChangeShapeType="1"/>
            </p:cNvSpPr>
            <p:nvPr/>
          </p:nvSpPr>
          <p:spPr bwMode="auto">
            <a:xfrm flipV="1">
              <a:off x="3137" y="2075"/>
              <a:ext cx="313"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0" name="Line 606"/>
            <p:cNvSpPr>
              <a:spLocks noChangeShapeType="1"/>
            </p:cNvSpPr>
            <p:nvPr/>
          </p:nvSpPr>
          <p:spPr bwMode="auto">
            <a:xfrm flipV="1">
              <a:off x="3163" y="2101"/>
              <a:ext cx="287" cy="1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1" name="Line 607"/>
            <p:cNvSpPr>
              <a:spLocks noChangeShapeType="1"/>
            </p:cNvSpPr>
            <p:nvPr/>
          </p:nvSpPr>
          <p:spPr bwMode="auto">
            <a:xfrm flipV="1">
              <a:off x="3190" y="2122"/>
              <a:ext cx="266" cy="1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2" name="Line 608"/>
            <p:cNvSpPr>
              <a:spLocks noChangeShapeType="1"/>
            </p:cNvSpPr>
            <p:nvPr/>
          </p:nvSpPr>
          <p:spPr bwMode="auto">
            <a:xfrm flipV="1">
              <a:off x="3221" y="2142"/>
              <a:ext cx="250" cy="1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3" name="Line 609"/>
            <p:cNvSpPr>
              <a:spLocks noChangeShapeType="1"/>
            </p:cNvSpPr>
            <p:nvPr/>
          </p:nvSpPr>
          <p:spPr bwMode="auto">
            <a:xfrm flipV="1">
              <a:off x="3253" y="2163"/>
              <a:ext cx="230" cy="1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4" name="Line 610"/>
            <p:cNvSpPr>
              <a:spLocks noChangeShapeType="1"/>
            </p:cNvSpPr>
            <p:nvPr/>
          </p:nvSpPr>
          <p:spPr bwMode="auto">
            <a:xfrm flipV="1">
              <a:off x="3288" y="2181"/>
              <a:ext cx="201" cy="1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5" name="Line 611"/>
            <p:cNvSpPr>
              <a:spLocks noChangeShapeType="1"/>
            </p:cNvSpPr>
            <p:nvPr/>
          </p:nvSpPr>
          <p:spPr bwMode="auto">
            <a:xfrm flipV="1">
              <a:off x="3321" y="2204"/>
              <a:ext cx="176" cy="10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6" name="Line 612"/>
            <p:cNvSpPr>
              <a:spLocks noChangeShapeType="1"/>
            </p:cNvSpPr>
            <p:nvPr/>
          </p:nvSpPr>
          <p:spPr bwMode="auto">
            <a:xfrm flipV="1">
              <a:off x="3360" y="2222"/>
              <a:ext cx="150"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7" name="Line 613"/>
            <p:cNvSpPr>
              <a:spLocks noChangeShapeType="1"/>
            </p:cNvSpPr>
            <p:nvPr/>
          </p:nvSpPr>
          <p:spPr bwMode="auto">
            <a:xfrm flipV="1">
              <a:off x="3385" y="2243"/>
              <a:ext cx="137"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8" name="Line 614"/>
            <p:cNvSpPr>
              <a:spLocks noChangeShapeType="1"/>
            </p:cNvSpPr>
            <p:nvPr/>
          </p:nvSpPr>
          <p:spPr bwMode="auto">
            <a:xfrm flipV="1">
              <a:off x="3419" y="2263"/>
              <a:ext cx="109"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29" name="Line 615"/>
            <p:cNvSpPr>
              <a:spLocks noChangeShapeType="1"/>
            </p:cNvSpPr>
            <p:nvPr/>
          </p:nvSpPr>
          <p:spPr bwMode="auto">
            <a:xfrm flipV="1">
              <a:off x="3458" y="2317"/>
              <a:ext cx="25"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0" name="Freeform 616"/>
            <p:cNvSpPr>
              <a:spLocks/>
            </p:cNvSpPr>
            <p:nvPr/>
          </p:nvSpPr>
          <p:spPr bwMode="auto">
            <a:xfrm>
              <a:off x="2472" y="1581"/>
              <a:ext cx="1056" cy="756"/>
            </a:xfrm>
            <a:custGeom>
              <a:avLst/>
              <a:gdLst>
                <a:gd name="T0" fmla="*/ 1038 w 1056"/>
                <a:gd name="T1" fmla="*/ 635 h 756"/>
                <a:gd name="T2" fmla="*/ 1056 w 1056"/>
                <a:gd name="T3" fmla="*/ 688 h 756"/>
                <a:gd name="T4" fmla="*/ 1025 w 1056"/>
                <a:gd name="T5" fmla="*/ 715 h 756"/>
                <a:gd name="T6" fmla="*/ 1005 w 1056"/>
                <a:gd name="T7" fmla="*/ 756 h 756"/>
                <a:gd name="T8" fmla="*/ 952 w 1056"/>
                <a:gd name="T9" fmla="*/ 750 h 756"/>
                <a:gd name="T10" fmla="*/ 892 w 1056"/>
                <a:gd name="T11" fmla="*/ 736 h 756"/>
                <a:gd name="T12" fmla="*/ 835 w 1056"/>
                <a:gd name="T13" fmla="*/ 729 h 756"/>
                <a:gd name="T14" fmla="*/ 775 w 1056"/>
                <a:gd name="T15" fmla="*/ 715 h 756"/>
                <a:gd name="T16" fmla="*/ 724 w 1056"/>
                <a:gd name="T17" fmla="*/ 703 h 756"/>
                <a:gd name="T18" fmla="*/ 671 w 1056"/>
                <a:gd name="T19" fmla="*/ 682 h 756"/>
                <a:gd name="T20" fmla="*/ 617 w 1056"/>
                <a:gd name="T21" fmla="*/ 668 h 756"/>
                <a:gd name="T22" fmla="*/ 566 w 1056"/>
                <a:gd name="T23" fmla="*/ 649 h 756"/>
                <a:gd name="T24" fmla="*/ 519 w 1056"/>
                <a:gd name="T25" fmla="*/ 635 h 756"/>
                <a:gd name="T26" fmla="*/ 466 w 1056"/>
                <a:gd name="T27" fmla="*/ 629 h 756"/>
                <a:gd name="T28" fmla="*/ 408 w 1056"/>
                <a:gd name="T29" fmla="*/ 623 h 756"/>
                <a:gd name="T30" fmla="*/ 349 w 1056"/>
                <a:gd name="T31" fmla="*/ 623 h 756"/>
                <a:gd name="T32" fmla="*/ 343 w 1056"/>
                <a:gd name="T33" fmla="*/ 576 h 756"/>
                <a:gd name="T34" fmla="*/ 296 w 1056"/>
                <a:gd name="T35" fmla="*/ 588 h 756"/>
                <a:gd name="T36" fmla="*/ 244 w 1056"/>
                <a:gd name="T37" fmla="*/ 602 h 756"/>
                <a:gd name="T38" fmla="*/ 191 w 1056"/>
                <a:gd name="T39" fmla="*/ 623 h 756"/>
                <a:gd name="T40" fmla="*/ 170 w 1056"/>
                <a:gd name="T41" fmla="*/ 668 h 756"/>
                <a:gd name="T42" fmla="*/ 125 w 1056"/>
                <a:gd name="T43" fmla="*/ 623 h 756"/>
                <a:gd name="T44" fmla="*/ 99 w 1056"/>
                <a:gd name="T45" fmla="*/ 567 h 756"/>
                <a:gd name="T46" fmla="*/ 80 w 1056"/>
                <a:gd name="T47" fmla="*/ 522 h 756"/>
                <a:gd name="T48" fmla="*/ 47 w 1056"/>
                <a:gd name="T49" fmla="*/ 481 h 756"/>
                <a:gd name="T50" fmla="*/ 21 w 1056"/>
                <a:gd name="T51" fmla="*/ 440 h 756"/>
                <a:gd name="T52" fmla="*/ 6 w 1056"/>
                <a:gd name="T53" fmla="*/ 395 h 756"/>
                <a:gd name="T54" fmla="*/ 33 w 1056"/>
                <a:gd name="T55" fmla="*/ 367 h 756"/>
                <a:gd name="T56" fmla="*/ 80 w 1056"/>
                <a:gd name="T57" fmla="*/ 334 h 756"/>
                <a:gd name="T58" fmla="*/ 132 w 1056"/>
                <a:gd name="T59" fmla="*/ 346 h 756"/>
                <a:gd name="T60" fmla="*/ 179 w 1056"/>
                <a:gd name="T61" fmla="*/ 328 h 756"/>
                <a:gd name="T62" fmla="*/ 211 w 1056"/>
                <a:gd name="T63" fmla="*/ 301 h 756"/>
                <a:gd name="T64" fmla="*/ 257 w 1056"/>
                <a:gd name="T65" fmla="*/ 274 h 756"/>
                <a:gd name="T66" fmla="*/ 277 w 1056"/>
                <a:gd name="T67" fmla="*/ 213 h 756"/>
                <a:gd name="T68" fmla="*/ 296 w 1056"/>
                <a:gd name="T69" fmla="*/ 159 h 756"/>
                <a:gd name="T70" fmla="*/ 322 w 1056"/>
                <a:gd name="T71" fmla="*/ 106 h 756"/>
                <a:gd name="T72" fmla="*/ 355 w 1056"/>
                <a:gd name="T73" fmla="*/ 73 h 756"/>
                <a:gd name="T74" fmla="*/ 402 w 1056"/>
                <a:gd name="T75" fmla="*/ 59 h 756"/>
                <a:gd name="T76" fmla="*/ 439 w 1056"/>
                <a:gd name="T77" fmla="*/ 24 h 756"/>
                <a:gd name="T78" fmla="*/ 492 w 1056"/>
                <a:gd name="T79" fmla="*/ 12 h 756"/>
                <a:gd name="T80" fmla="*/ 539 w 1056"/>
                <a:gd name="T81" fmla="*/ 0 h 756"/>
                <a:gd name="T82" fmla="*/ 578 w 1056"/>
                <a:gd name="T83" fmla="*/ 32 h 756"/>
                <a:gd name="T84" fmla="*/ 611 w 1056"/>
                <a:gd name="T85" fmla="*/ 80 h 756"/>
                <a:gd name="T86" fmla="*/ 650 w 1056"/>
                <a:gd name="T87" fmla="*/ 100 h 756"/>
                <a:gd name="T88" fmla="*/ 703 w 1056"/>
                <a:gd name="T89" fmla="*/ 127 h 756"/>
                <a:gd name="T90" fmla="*/ 716 w 1056"/>
                <a:gd name="T91" fmla="*/ 180 h 756"/>
                <a:gd name="T92" fmla="*/ 710 w 1056"/>
                <a:gd name="T93" fmla="*/ 227 h 756"/>
                <a:gd name="T94" fmla="*/ 689 w 1056"/>
                <a:gd name="T95" fmla="*/ 266 h 756"/>
                <a:gd name="T96" fmla="*/ 656 w 1056"/>
                <a:gd name="T97" fmla="*/ 328 h 756"/>
                <a:gd name="T98" fmla="*/ 671 w 1056"/>
                <a:gd name="T99" fmla="*/ 367 h 756"/>
                <a:gd name="T100" fmla="*/ 724 w 1056"/>
                <a:gd name="T101" fmla="*/ 381 h 756"/>
                <a:gd name="T102" fmla="*/ 781 w 1056"/>
                <a:gd name="T103" fmla="*/ 401 h 756"/>
                <a:gd name="T104" fmla="*/ 829 w 1056"/>
                <a:gd name="T105" fmla="*/ 401 h 756"/>
                <a:gd name="T106" fmla="*/ 888 w 1056"/>
                <a:gd name="T107" fmla="*/ 414 h 756"/>
                <a:gd name="T108" fmla="*/ 939 w 1056"/>
                <a:gd name="T109" fmla="*/ 414 h 756"/>
                <a:gd name="T110" fmla="*/ 972 w 1056"/>
                <a:gd name="T111" fmla="*/ 449 h 756"/>
                <a:gd name="T112" fmla="*/ 978 w 1056"/>
                <a:gd name="T113" fmla="*/ 508 h 756"/>
                <a:gd name="T114" fmla="*/ 993 w 1056"/>
                <a:gd name="T115" fmla="*/ 561 h 7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756"/>
                <a:gd name="T176" fmla="*/ 1056 w 1056"/>
                <a:gd name="T177" fmla="*/ 756 h 7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756">
                  <a:moveTo>
                    <a:pt x="1019" y="594"/>
                  </a:moveTo>
                  <a:lnTo>
                    <a:pt x="1025" y="602"/>
                  </a:lnTo>
                  <a:lnTo>
                    <a:pt x="1025" y="608"/>
                  </a:lnTo>
                  <a:lnTo>
                    <a:pt x="1025" y="615"/>
                  </a:lnTo>
                  <a:lnTo>
                    <a:pt x="1025" y="623"/>
                  </a:lnTo>
                  <a:lnTo>
                    <a:pt x="1031" y="623"/>
                  </a:lnTo>
                  <a:lnTo>
                    <a:pt x="1031" y="629"/>
                  </a:lnTo>
                  <a:lnTo>
                    <a:pt x="1031" y="635"/>
                  </a:lnTo>
                  <a:lnTo>
                    <a:pt x="1038" y="635"/>
                  </a:lnTo>
                  <a:lnTo>
                    <a:pt x="1038" y="641"/>
                  </a:lnTo>
                  <a:lnTo>
                    <a:pt x="1038" y="649"/>
                  </a:lnTo>
                  <a:lnTo>
                    <a:pt x="1044" y="656"/>
                  </a:lnTo>
                  <a:lnTo>
                    <a:pt x="1044" y="662"/>
                  </a:lnTo>
                  <a:lnTo>
                    <a:pt x="1050" y="662"/>
                  </a:lnTo>
                  <a:lnTo>
                    <a:pt x="1050" y="668"/>
                  </a:lnTo>
                  <a:lnTo>
                    <a:pt x="1056" y="676"/>
                  </a:lnTo>
                  <a:lnTo>
                    <a:pt x="1056" y="682"/>
                  </a:lnTo>
                  <a:lnTo>
                    <a:pt x="1056" y="688"/>
                  </a:lnTo>
                  <a:lnTo>
                    <a:pt x="1056" y="695"/>
                  </a:lnTo>
                  <a:lnTo>
                    <a:pt x="1056" y="703"/>
                  </a:lnTo>
                  <a:lnTo>
                    <a:pt x="1050" y="703"/>
                  </a:lnTo>
                  <a:lnTo>
                    <a:pt x="1044" y="703"/>
                  </a:lnTo>
                  <a:lnTo>
                    <a:pt x="1044" y="709"/>
                  </a:lnTo>
                  <a:lnTo>
                    <a:pt x="1038" y="709"/>
                  </a:lnTo>
                  <a:lnTo>
                    <a:pt x="1031" y="709"/>
                  </a:lnTo>
                  <a:lnTo>
                    <a:pt x="1025" y="709"/>
                  </a:lnTo>
                  <a:lnTo>
                    <a:pt x="1025" y="715"/>
                  </a:lnTo>
                  <a:lnTo>
                    <a:pt x="1019" y="715"/>
                  </a:lnTo>
                  <a:lnTo>
                    <a:pt x="1019" y="721"/>
                  </a:lnTo>
                  <a:lnTo>
                    <a:pt x="1011" y="721"/>
                  </a:lnTo>
                  <a:lnTo>
                    <a:pt x="1011" y="729"/>
                  </a:lnTo>
                  <a:lnTo>
                    <a:pt x="1011" y="736"/>
                  </a:lnTo>
                  <a:lnTo>
                    <a:pt x="1005" y="736"/>
                  </a:lnTo>
                  <a:lnTo>
                    <a:pt x="1005" y="744"/>
                  </a:lnTo>
                  <a:lnTo>
                    <a:pt x="1005" y="750"/>
                  </a:lnTo>
                  <a:lnTo>
                    <a:pt x="1005" y="756"/>
                  </a:lnTo>
                  <a:lnTo>
                    <a:pt x="999" y="756"/>
                  </a:lnTo>
                  <a:lnTo>
                    <a:pt x="993" y="756"/>
                  </a:lnTo>
                  <a:lnTo>
                    <a:pt x="986" y="756"/>
                  </a:lnTo>
                  <a:lnTo>
                    <a:pt x="986" y="750"/>
                  </a:lnTo>
                  <a:lnTo>
                    <a:pt x="978" y="750"/>
                  </a:lnTo>
                  <a:lnTo>
                    <a:pt x="972" y="750"/>
                  </a:lnTo>
                  <a:lnTo>
                    <a:pt x="966" y="750"/>
                  </a:lnTo>
                  <a:lnTo>
                    <a:pt x="960" y="750"/>
                  </a:lnTo>
                  <a:lnTo>
                    <a:pt x="952" y="750"/>
                  </a:lnTo>
                  <a:lnTo>
                    <a:pt x="945" y="744"/>
                  </a:lnTo>
                  <a:lnTo>
                    <a:pt x="939" y="744"/>
                  </a:lnTo>
                  <a:lnTo>
                    <a:pt x="933" y="744"/>
                  </a:lnTo>
                  <a:lnTo>
                    <a:pt x="927" y="744"/>
                  </a:lnTo>
                  <a:lnTo>
                    <a:pt x="919" y="744"/>
                  </a:lnTo>
                  <a:lnTo>
                    <a:pt x="913" y="736"/>
                  </a:lnTo>
                  <a:lnTo>
                    <a:pt x="906" y="736"/>
                  </a:lnTo>
                  <a:lnTo>
                    <a:pt x="900" y="736"/>
                  </a:lnTo>
                  <a:lnTo>
                    <a:pt x="892" y="736"/>
                  </a:lnTo>
                  <a:lnTo>
                    <a:pt x="888" y="736"/>
                  </a:lnTo>
                  <a:lnTo>
                    <a:pt x="880" y="729"/>
                  </a:lnTo>
                  <a:lnTo>
                    <a:pt x="874" y="729"/>
                  </a:lnTo>
                  <a:lnTo>
                    <a:pt x="867" y="729"/>
                  </a:lnTo>
                  <a:lnTo>
                    <a:pt x="861" y="729"/>
                  </a:lnTo>
                  <a:lnTo>
                    <a:pt x="855" y="729"/>
                  </a:lnTo>
                  <a:lnTo>
                    <a:pt x="847" y="729"/>
                  </a:lnTo>
                  <a:lnTo>
                    <a:pt x="841" y="729"/>
                  </a:lnTo>
                  <a:lnTo>
                    <a:pt x="835" y="729"/>
                  </a:lnTo>
                  <a:lnTo>
                    <a:pt x="829" y="721"/>
                  </a:lnTo>
                  <a:lnTo>
                    <a:pt x="820" y="721"/>
                  </a:lnTo>
                  <a:lnTo>
                    <a:pt x="814" y="721"/>
                  </a:lnTo>
                  <a:lnTo>
                    <a:pt x="808" y="721"/>
                  </a:lnTo>
                  <a:lnTo>
                    <a:pt x="802" y="721"/>
                  </a:lnTo>
                  <a:lnTo>
                    <a:pt x="796" y="715"/>
                  </a:lnTo>
                  <a:lnTo>
                    <a:pt x="788" y="715"/>
                  </a:lnTo>
                  <a:lnTo>
                    <a:pt x="781" y="715"/>
                  </a:lnTo>
                  <a:lnTo>
                    <a:pt x="775" y="715"/>
                  </a:lnTo>
                  <a:lnTo>
                    <a:pt x="769" y="715"/>
                  </a:lnTo>
                  <a:lnTo>
                    <a:pt x="761" y="709"/>
                  </a:lnTo>
                  <a:lnTo>
                    <a:pt x="755" y="709"/>
                  </a:lnTo>
                  <a:lnTo>
                    <a:pt x="749" y="709"/>
                  </a:lnTo>
                  <a:lnTo>
                    <a:pt x="742" y="709"/>
                  </a:lnTo>
                  <a:lnTo>
                    <a:pt x="736" y="709"/>
                  </a:lnTo>
                  <a:lnTo>
                    <a:pt x="736" y="703"/>
                  </a:lnTo>
                  <a:lnTo>
                    <a:pt x="730" y="703"/>
                  </a:lnTo>
                  <a:lnTo>
                    <a:pt x="724" y="703"/>
                  </a:lnTo>
                  <a:lnTo>
                    <a:pt x="716" y="703"/>
                  </a:lnTo>
                  <a:lnTo>
                    <a:pt x="710" y="695"/>
                  </a:lnTo>
                  <a:lnTo>
                    <a:pt x="703" y="695"/>
                  </a:lnTo>
                  <a:lnTo>
                    <a:pt x="697" y="695"/>
                  </a:lnTo>
                  <a:lnTo>
                    <a:pt x="697" y="688"/>
                  </a:lnTo>
                  <a:lnTo>
                    <a:pt x="689" y="688"/>
                  </a:lnTo>
                  <a:lnTo>
                    <a:pt x="683" y="688"/>
                  </a:lnTo>
                  <a:lnTo>
                    <a:pt x="677" y="688"/>
                  </a:lnTo>
                  <a:lnTo>
                    <a:pt x="671" y="682"/>
                  </a:lnTo>
                  <a:lnTo>
                    <a:pt x="665" y="682"/>
                  </a:lnTo>
                  <a:lnTo>
                    <a:pt x="656" y="682"/>
                  </a:lnTo>
                  <a:lnTo>
                    <a:pt x="650" y="682"/>
                  </a:lnTo>
                  <a:lnTo>
                    <a:pt x="644" y="676"/>
                  </a:lnTo>
                  <a:lnTo>
                    <a:pt x="638" y="676"/>
                  </a:lnTo>
                  <a:lnTo>
                    <a:pt x="630" y="676"/>
                  </a:lnTo>
                  <a:lnTo>
                    <a:pt x="624" y="676"/>
                  </a:lnTo>
                  <a:lnTo>
                    <a:pt x="624" y="668"/>
                  </a:lnTo>
                  <a:lnTo>
                    <a:pt x="617" y="668"/>
                  </a:lnTo>
                  <a:lnTo>
                    <a:pt x="611" y="668"/>
                  </a:lnTo>
                  <a:lnTo>
                    <a:pt x="605" y="668"/>
                  </a:lnTo>
                  <a:lnTo>
                    <a:pt x="605" y="662"/>
                  </a:lnTo>
                  <a:lnTo>
                    <a:pt x="597" y="662"/>
                  </a:lnTo>
                  <a:lnTo>
                    <a:pt x="591" y="656"/>
                  </a:lnTo>
                  <a:lnTo>
                    <a:pt x="585" y="649"/>
                  </a:lnTo>
                  <a:lnTo>
                    <a:pt x="578" y="649"/>
                  </a:lnTo>
                  <a:lnTo>
                    <a:pt x="572" y="649"/>
                  </a:lnTo>
                  <a:lnTo>
                    <a:pt x="566" y="649"/>
                  </a:lnTo>
                  <a:lnTo>
                    <a:pt x="558" y="649"/>
                  </a:lnTo>
                  <a:lnTo>
                    <a:pt x="552" y="649"/>
                  </a:lnTo>
                  <a:lnTo>
                    <a:pt x="546" y="649"/>
                  </a:lnTo>
                  <a:lnTo>
                    <a:pt x="546" y="641"/>
                  </a:lnTo>
                  <a:lnTo>
                    <a:pt x="539" y="641"/>
                  </a:lnTo>
                  <a:lnTo>
                    <a:pt x="533" y="641"/>
                  </a:lnTo>
                  <a:lnTo>
                    <a:pt x="533" y="635"/>
                  </a:lnTo>
                  <a:lnTo>
                    <a:pt x="525" y="635"/>
                  </a:lnTo>
                  <a:lnTo>
                    <a:pt x="519" y="635"/>
                  </a:lnTo>
                  <a:lnTo>
                    <a:pt x="513" y="635"/>
                  </a:lnTo>
                  <a:lnTo>
                    <a:pt x="513" y="629"/>
                  </a:lnTo>
                  <a:lnTo>
                    <a:pt x="507" y="629"/>
                  </a:lnTo>
                  <a:lnTo>
                    <a:pt x="498" y="629"/>
                  </a:lnTo>
                  <a:lnTo>
                    <a:pt x="492" y="629"/>
                  </a:lnTo>
                  <a:lnTo>
                    <a:pt x="486" y="629"/>
                  </a:lnTo>
                  <a:lnTo>
                    <a:pt x="480" y="629"/>
                  </a:lnTo>
                  <a:lnTo>
                    <a:pt x="474" y="629"/>
                  </a:lnTo>
                  <a:lnTo>
                    <a:pt x="466" y="629"/>
                  </a:lnTo>
                  <a:lnTo>
                    <a:pt x="460" y="629"/>
                  </a:lnTo>
                  <a:lnTo>
                    <a:pt x="453" y="629"/>
                  </a:lnTo>
                  <a:lnTo>
                    <a:pt x="447" y="629"/>
                  </a:lnTo>
                  <a:lnTo>
                    <a:pt x="439" y="623"/>
                  </a:lnTo>
                  <a:lnTo>
                    <a:pt x="435" y="623"/>
                  </a:lnTo>
                  <a:lnTo>
                    <a:pt x="429" y="623"/>
                  </a:lnTo>
                  <a:lnTo>
                    <a:pt x="421" y="623"/>
                  </a:lnTo>
                  <a:lnTo>
                    <a:pt x="414" y="623"/>
                  </a:lnTo>
                  <a:lnTo>
                    <a:pt x="408" y="623"/>
                  </a:lnTo>
                  <a:lnTo>
                    <a:pt x="402" y="629"/>
                  </a:lnTo>
                  <a:lnTo>
                    <a:pt x="394" y="629"/>
                  </a:lnTo>
                  <a:lnTo>
                    <a:pt x="388" y="629"/>
                  </a:lnTo>
                  <a:lnTo>
                    <a:pt x="382" y="629"/>
                  </a:lnTo>
                  <a:lnTo>
                    <a:pt x="375" y="629"/>
                  </a:lnTo>
                  <a:lnTo>
                    <a:pt x="369" y="629"/>
                  </a:lnTo>
                  <a:lnTo>
                    <a:pt x="361" y="629"/>
                  </a:lnTo>
                  <a:lnTo>
                    <a:pt x="355" y="629"/>
                  </a:lnTo>
                  <a:lnTo>
                    <a:pt x="349" y="623"/>
                  </a:lnTo>
                  <a:lnTo>
                    <a:pt x="349" y="615"/>
                  </a:lnTo>
                  <a:lnTo>
                    <a:pt x="349" y="608"/>
                  </a:lnTo>
                  <a:lnTo>
                    <a:pt x="349" y="602"/>
                  </a:lnTo>
                  <a:lnTo>
                    <a:pt x="349" y="594"/>
                  </a:lnTo>
                  <a:lnTo>
                    <a:pt x="355" y="594"/>
                  </a:lnTo>
                  <a:lnTo>
                    <a:pt x="355" y="588"/>
                  </a:lnTo>
                  <a:lnTo>
                    <a:pt x="355" y="582"/>
                  </a:lnTo>
                  <a:lnTo>
                    <a:pt x="349" y="576"/>
                  </a:lnTo>
                  <a:lnTo>
                    <a:pt x="343" y="576"/>
                  </a:lnTo>
                  <a:lnTo>
                    <a:pt x="334" y="576"/>
                  </a:lnTo>
                  <a:lnTo>
                    <a:pt x="328" y="576"/>
                  </a:lnTo>
                  <a:lnTo>
                    <a:pt x="322" y="576"/>
                  </a:lnTo>
                  <a:lnTo>
                    <a:pt x="316" y="576"/>
                  </a:lnTo>
                  <a:lnTo>
                    <a:pt x="310" y="576"/>
                  </a:lnTo>
                  <a:lnTo>
                    <a:pt x="310" y="582"/>
                  </a:lnTo>
                  <a:lnTo>
                    <a:pt x="302" y="582"/>
                  </a:lnTo>
                  <a:lnTo>
                    <a:pt x="296" y="582"/>
                  </a:lnTo>
                  <a:lnTo>
                    <a:pt x="296" y="588"/>
                  </a:lnTo>
                  <a:lnTo>
                    <a:pt x="289" y="588"/>
                  </a:lnTo>
                  <a:lnTo>
                    <a:pt x="289" y="594"/>
                  </a:lnTo>
                  <a:lnTo>
                    <a:pt x="283" y="594"/>
                  </a:lnTo>
                  <a:lnTo>
                    <a:pt x="277" y="594"/>
                  </a:lnTo>
                  <a:lnTo>
                    <a:pt x="271" y="602"/>
                  </a:lnTo>
                  <a:lnTo>
                    <a:pt x="263" y="602"/>
                  </a:lnTo>
                  <a:lnTo>
                    <a:pt x="257" y="602"/>
                  </a:lnTo>
                  <a:lnTo>
                    <a:pt x="250" y="602"/>
                  </a:lnTo>
                  <a:lnTo>
                    <a:pt x="244" y="602"/>
                  </a:lnTo>
                  <a:lnTo>
                    <a:pt x="238" y="602"/>
                  </a:lnTo>
                  <a:lnTo>
                    <a:pt x="230" y="602"/>
                  </a:lnTo>
                  <a:lnTo>
                    <a:pt x="224" y="608"/>
                  </a:lnTo>
                  <a:lnTo>
                    <a:pt x="218" y="608"/>
                  </a:lnTo>
                  <a:lnTo>
                    <a:pt x="211" y="608"/>
                  </a:lnTo>
                  <a:lnTo>
                    <a:pt x="203" y="608"/>
                  </a:lnTo>
                  <a:lnTo>
                    <a:pt x="197" y="615"/>
                  </a:lnTo>
                  <a:lnTo>
                    <a:pt x="191" y="615"/>
                  </a:lnTo>
                  <a:lnTo>
                    <a:pt x="191" y="623"/>
                  </a:lnTo>
                  <a:lnTo>
                    <a:pt x="185" y="623"/>
                  </a:lnTo>
                  <a:lnTo>
                    <a:pt x="185" y="629"/>
                  </a:lnTo>
                  <a:lnTo>
                    <a:pt x="179" y="635"/>
                  </a:lnTo>
                  <a:lnTo>
                    <a:pt x="179" y="641"/>
                  </a:lnTo>
                  <a:lnTo>
                    <a:pt x="179" y="649"/>
                  </a:lnTo>
                  <a:lnTo>
                    <a:pt x="179" y="656"/>
                  </a:lnTo>
                  <a:lnTo>
                    <a:pt x="179" y="662"/>
                  </a:lnTo>
                  <a:lnTo>
                    <a:pt x="170" y="662"/>
                  </a:lnTo>
                  <a:lnTo>
                    <a:pt x="170" y="668"/>
                  </a:lnTo>
                  <a:lnTo>
                    <a:pt x="158" y="662"/>
                  </a:lnTo>
                  <a:lnTo>
                    <a:pt x="152" y="656"/>
                  </a:lnTo>
                  <a:lnTo>
                    <a:pt x="144" y="656"/>
                  </a:lnTo>
                  <a:lnTo>
                    <a:pt x="138" y="649"/>
                  </a:lnTo>
                  <a:lnTo>
                    <a:pt x="132" y="649"/>
                  </a:lnTo>
                  <a:lnTo>
                    <a:pt x="132" y="641"/>
                  </a:lnTo>
                  <a:lnTo>
                    <a:pt x="125" y="635"/>
                  </a:lnTo>
                  <a:lnTo>
                    <a:pt x="125" y="629"/>
                  </a:lnTo>
                  <a:lnTo>
                    <a:pt x="125" y="623"/>
                  </a:lnTo>
                  <a:lnTo>
                    <a:pt x="125" y="615"/>
                  </a:lnTo>
                  <a:lnTo>
                    <a:pt x="119" y="608"/>
                  </a:lnTo>
                  <a:lnTo>
                    <a:pt x="113" y="602"/>
                  </a:lnTo>
                  <a:lnTo>
                    <a:pt x="107" y="602"/>
                  </a:lnTo>
                  <a:lnTo>
                    <a:pt x="107" y="594"/>
                  </a:lnTo>
                  <a:lnTo>
                    <a:pt x="99" y="588"/>
                  </a:lnTo>
                  <a:lnTo>
                    <a:pt x="99" y="582"/>
                  </a:lnTo>
                  <a:lnTo>
                    <a:pt x="99" y="576"/>
                  </a:lnTo>
                  <a:lnTo>
                    <a:pt x="99" y="567"/>
                  </a:lnTo>
                  <a:lnTo>
                    <a:pt x="99" y="561"/>
                  </a:lnTo>
                  <a:lnTo>
                    <a:pt x="93" y="561"/>
                  </a:lnTo>
                  <a:lnTo>
                    <a:pt x="93" y="555"/>
                  </a:lnTo>
                  <a:lnTo>
                    <a:pt x="93" y="549"/>
                  </a:lnTo>
                  <a:lnTo>
                    <a:pt x="93" y="541"/>
                  </a:lnTo>
                  <a:lnTo>
                    <a:pt x="86" y="535"/>
                  </a:lnTo>
                  <a:lnTo>
                    <a:pt x="86" y="528"/>
                  </a:lnTo>
                  <a:lnTo>
                    <a:pt x="86" y="522"/>
                  </a:lnTo>
                  <a:lnTo>
                    <a:pt x="80" y="522"/>
                  </a:lnTo>
                  <a:lnTo>
                    <a:pt x="80" y="514"/>
                  </a:lnTo>
                  <a:lnTo>
                    <a:pt x="72" y="514"/>
                  </a:lnTo>
                  <a:lnTo>
                    <a:pt x="72" y="508"/>
                  </a:lnTo>
                  <a:lnTo>
                    <a:pt x="66" y="502"/>
                  </a:lnTo>
                  <a:lnTo>
                    <a:pt x="66" y="494"/>
                  </a:lnTo>
                  <a:lnTo>
                    <a:pt x="60" y="494"/>
                  </a:lnTo>
                  <a:lnTo>
                    <a:pt x="54" y="487"/>
                  </a:lnTo>
                  <a:lnTo>
                    <a:pt x="47" y="487"/>
                  </a:lnTo>
                  <a:lnTo>
                    <a:pt x="47" y="481"/>
                  </a:lnTo>
                  <a:lnTo>
                    <a:pt x="39" y="481"/>
                  </a:lnTo>
                  <a:lnTo>
                    <a:pt x="39" y="473"/>
                  </a:lnTo>
                  <a:lnTo>
                    <a:pt x="33" y="473"/>
                  </a:lnTo>
                  <a:lnTo>
                    <a:pt x="33" y="467"/>
                  </a:lnTo>
                  <a:lnTo>
                    <a:pt x="27" y="467"/>
                  </a:lnTo>
                  <a:lnTo>
                    <a:pt x="27" y="461"/>
                  </a:lnTo>
                  <a:lnTo>
                    <a:pt x="27" y="455"/>
                  </a:lnTo>
                  <a:lnTo>
                    <a:pt x="21" y="449"/>
                  </a:lnTo>
                  <a:lnTo>
                    <a:pt x="21" y="440"/>
                  </a:lnTo>
                  <a:lnTo>
                    <a:pt x="21" y="434"/>
                  </a:lnTo>
                  <a:lnTo>
                    <a:pt x="21" y="428"/>
                  </a:lnTo>
                  <a:lnTo>
                    <a:pt x="13" y="428"/>
                  </a:lnTo>
                  <a:lnTo>
                    <a:pt x="13" y="422"/>
                  </a:lnTo>
                  <a:lnTo>
                    <a:pt x="13" y="414"/>
                  </a:lnTo>
                  <a:lnTo>
                    <a:pt x="13" y="408"/>
                  </a:lnTo>
                  <a:lnTo>
                    <a:pt x="6" y="408"/>
                  </a:lnTo>
                  <a:lnTo>
                    <a:pt x="6" y="401"/>
                  </a:lnTo>
                  <a:lnTo>
                    <a:pt x="6" y="395"/>
                  </a:lnTo>
                  <a:lnTo>
                    <a:pt x="0" y="395"/>
                  </a:lnTo>
                  <a:lnTo>
                    <a:pt x="0" y="387"/>
                  </a:lnTo>
                  <a:lnTo>
                    <a:pt x="0" y="381"/>
                  </a:lnTo>
                  <a:lnTo>
                    <a:pt x="6" y="373"/>
                  </a:lnTo>
                  <a:lnTo>
                    <a:pt x="13" y="373"/>
                  </a:lnTo>
                  <a:lnTo>
                    <a:pt x="21" y="373"/>
                  </a:lnTo>
                  <a:lnTo>
                    <a:pt x="27" y="373"/>
                  </a:lnTo>
                  <a:lnTo>
                    <a:pt x="27" y="367"/>
                  </a:lnTo>
                  <a:lnTo>
                    <a:pt x="33" y="367"/>
                  </a:lnTo>
                  <a:lnTo>
                    <a:pt x="39" y="360"/>
                  </a:lnTo>
                  <a:lnTo>
                    <a:pt x="47" y="360"/>
                  </a:lnTo>
                  <a:lnTo>
                    <a:pt x="54" y="354"/>
                  </a:lnTo>
                  <a:lnTo>
                    <a:pt x="54" y="346"/>
                  </a:lnTo>
                  <a:lnTo>
                    <a:pt x="60" y="346"/>
                  </a:lnTo>
                  <a:lnTo>
                    <a:pt x="60" y="340"/>
                  </a:lnTo>
                  <a:lnTo>
                    <a:pt x="66" y="340"/>
                  </a:lnTo>
                  <a:lnTo>
                    <a:pt x="72" y="334"/>
                  </a:lnTo>
                  <a:lnTo>
                    <a:pt x="80" y="334"/>
                  </a:lnTo>
                  <a:lnTo>
                    <a:pt x="80" y="340"/>
                  </a:lnTo>
                  <a:lnTo>
                    <a:pt x="86" y="340"/>
                  </a:lnTo>
                  <a:lnTo>
                    <a:pt x="93" y="340"/>
                  </a:lnTo>
                  <a:lnTo>
                    <a:pt x="99" y="346"/>
                  </a:lnTo>
                  <a:lnTo>
                    <a:pt x="107" y="346"/>
                  </a:lnTo>
                  <a:lnTo>
                    <a:pt x="113" y="346"/>
                  </a:lnTo>
                  <a:lnTo>
                    <a:pt x="119" y="346"/>
                  </a:lnTo>
                  <a:lnTo>
                    <a:pt x="125" y="346"/>
                  </a:lnTo>
                  <a:lnTo>
                    <a:pt x="132" y="346"/>
                  </a:lnTo>
                  <a:lnTo>
                    <a:pt x="138" y="346"/>
                  </a:lnTo>
                  <a:lnTo>
                    <a:pt x="138" y="340"/>
                  </a:lnTo>
                  <a:lnTo>
                    <a:pt x="144" y="340"/>
                  </a:lnTo>
                  <a:lnTo>
                    <a:pt x="158" y="340"/>
                  </a:lnTo>
                  <a:lnTo>
                    <a:pt x="158" y="334"/>
                  </a:lnTo>
                  <a:lnTo>
                    <a:pt x="164" y="334"/>
                  </a:lnTo>
                  <a:lnTo>
                    <a:pt x="170" y="334"/>
                  </a:lnTo>
                  <a:lnTo>
                    <a:pt x="179" y="334"/>
                  </a:lnTo>
                  <a:lnTo>
                    <a:pt x="179" y="328"/>
                  </a:lnTo>
                  <a:lnTo>
                    <a:pt x="185" y="328"/>
                  </a:lnTo>
                  <a:lnTo>
                    <a:pt x="191" y="328"/>
                  </a:lnTo>
                  <a:lnTo>
                    <a:pt x="191" y="319"/>
                  </a:lnTo>
                  <a:lnTo>
                    <a:pt x="191" y="313"/>
                  </a:lnTo>
                  <a:lnTo>
                    <a:pt x="191" y="307"/>
                  </a:lnTo>
                  <a:lnTo>
                    <a:pt x="191" y="301"/>
                  </a:lnTo>
                  <a:lnTo>
                    <a:pt x="197" y="301"/>
                  </a:lnTo>
                  <a:lnTo>
                    <a:pt x="203" y="301"/>
                  </a:lnTo>
                  <a:lnTo>
                    <a:pt x="211" y="301"/>
                  </a:lnTo>
                  <a:lnTo>
                    <a:pt x="218" y="301"/>
                  </a:lnTo>
                  <a:lnTo>
                    <a:pt x="224" y="301"/>
                  </a:lnTo>
                  <a:lnTo>
                    <a:pt x="230" y="295"/>
                  </a:lnTo>
                  <a:lnTo>
                    <a:pt x="238" y="295"/>
                  </a:lnTo>
                  <a:lnTo>
                    <a:pt x="244" y="287"/>
                  </a:lnTo>
                  <a:lnTo>
                    <a:pt x="244" y="280"/>
                  </a:lnTo>
                  <a:lnTo>
                    <a:pt x="250" y="280"/>
                  </a:lnTo>
                  <a:lnTo>
                    <a:pt x="250" y="274"/>
                  </a:lnTo>
                  <a:lnTo>
                    <a:pt x="257" y="274"/>
                  </a:lnTo>
                  <a:lnTo>
                    <a:pt x="257" y="266"/>
                  </a:lnTo>
                  <a:lnTo>
                    <a:pt x="257" y="260"/>
                  </a:lnTo>
                  <a:lnTo>
                    <a:pt x="263" y="254"/>
                  </a:lnTo>
                  <a:lnTo>
                    <a:pt x="263" y="246"/>
                  </a:lnTo>
                  <a:lnTo>
                    <a:pt x="271" y="239"/>
                  </a:lnTo>
                  <a:lnTo>
                    <a:pt x="271" y="233"/>
                  </a:lnTo>
                  <a:lnTo>
                    <a:pt x="277" y="227"/>
                  </a:lnTo>
                  <a:lnTo>
                    <a:pt x="277" y="219"/>
                  </a:lnTo>
                  <a:lnTo>
                    <a:pt x="277" y="213"/>
                  </a:lnTo>
                  <a:lnTo>
                    <a:pt x="277" y="207"/>
                  </a:lnTo>
                  <a:lnTo>
                    <a:pt x="277" y="200"/>
                  </a:lnTo>
                  <a:lnTo>
                    <a:pt x="277" y="192"/>
                  </a:lnTo>
                  <a:lnTo>
                    <a:pt x="277" y="186"/>
                  </a:lnTo>
                  <a:lnTo>
                    <a:pt x="277" y="180"/>
                  </a:lnTo>
                  <a:lnTo>
                    <a:pt x="277" y="174"/>
                  </a:lnTo>
                  <a:lnTo>
                    <a:pt x="283" y="166"/>
                  </a:lnTo>
                  <a:lnTo>
                    <a:pt x="289" y="166"/>
                  </a:lnTo>
                  <a:lnTo>
                    <a:pt x="296" y="159"/>
                  </a:lnTo>
                  <a:lnTo>
                    <a:pt x="302" y="153"/>
                  </a:lnTo>
                  <a:lnTo>
                    <a:pt x="310" y="145"/>
                  </a:lnTo>
                  <a:lnTo>
                    <a:pt x="316" y="139"/>
                  </a:lnTo>
                  <a:lnTo>
                    <a:pt x="316" y="133"/>
                  </a:lnTo>
                  <a:lnTo>
                    <a:pt x="322" y="133"/>
                  </a:lnTo>
                  <a:lnTo>
                    <a:pt x="322" y="127"/>
                  </a:lnTo>
                  <a:lnTo>
                    <a:pt x="322" y="118"/>
                  </a:lnTo>
                  <a:lnTo>
                    <a:pt x="322" y="112"/>
                  </a:lnTo>
                  <a:lnTo>
                    <a:pt x="322" y="106"/>
                  </a:lnTo>
                  <a:lnTo>
                    <a:pt x="322" y="100"/>
                  </a:lnTo>
                  <a:lnTo>
                    <a:pt x="322" y="92"/>
                  </a:lnTo>
                  <a:lnTo>
                    <a:pt x="322" y="86"/>
                  </a:lnTo>
                  <a:lnTo>
                    <a:pt x="322" y="80"/>
                  </a:lnTo>
                  <a:lnTo>
                    <a:pt x="328" y="80"/>
                  </a:lnTo>
                  <a:lnTo>
                    <a:pt x="334" y="80"/>
                  </a:lnTo>
                  <a:lnTo>
                    <a:pt x="343" y="80"/>
                  </a:lnTo>
                  <a:lnTo>
                    <a:pt x="349" y="73"/>
                  </a:lnTo>
                  <a:lnTo>
                    <a:pt x="355" y="73"/>
                  </a:lnTo>
                  <a:lnTo>
                    <a:pt x="361" y="73"/>
                  </a:lnTo>
                  <a:lnTo>
                    <a:pt x="361" y="65"/>
                  </a:lnTo>
                  <a:lnTo>
                    <a:pt x="369" y="65"/>
                  </a:lnTo>
                  <a:lnTo>
                    <a:pt x="375" y="65"/>
                  </a:lnTo>
                  <a:lnTo>
                    <a:pt x="382" y="65"/>
                  </a:lnTo>
                  <a:lnTo>
                    <a:pt x="388" y="65"/>
                  </a:lnTo>
                  <a:lnTo>
                    <a:pt x="388" y="59"/>
                  </a:lnTo>
                  <a:lnTo>
                    <a:pt x="394" y="59"/>
                  </a:lnTo>
                  <a:lnTo>
                    <a:pt x="402" y="59"/>
                  </a:lnTo>
                  <a:lnTo>
                    <a:pt x="408" y="59"/>
                  </a:lnTo>
                  <a:lnTo>
                    <a:pt x="414" y="59"/>
                  </a:lnTo>
                  <a:lnTo>
                    <a:pt x="421" y="53"/>
                  </a:lnTo>
                  <a:lnTo>
                    <a:pt x="429" y="47"/>
                  </a:lnTo>
                  <a:lnTo>
                    <a:pt x="429" y="39"/>
                  </a:lnTo>
                  <a:lnTo>
                    <a:pt x="435" y="39"/>
                  </a:lnTo>
                  <a:lnTo>
                    <a:pt x="435" y="32"/>
                  </a:lnTo>
                  <a:lnTo>
                    <a:pt x="439" y="32"/>
                  </a:lnTo>
                  <a:lnTo>
                    <a:pt x="439" y="24"/>
                  </a:lnTo>
                  <a:lnTo>
                    <a:pt x="447" y="24"/>
                  </a:lnTo>
                  <a:lnTo>
                    <a:pt x="453" y="24"/>
                  </a:lnTo>
                  <a:lnTo>
                    <a:pt x="460" y="24"/>
                  </a:lnTo>
                  <a:lnTo>
                    <a:pt x="466" y="18"/>
                  </a:lnTo>
                  <a:lnTo>
                    <a:pt x="474" y="18"/>
                  </a:lnTo>
                  <a:lnTo>
                    <a:pt x="480" y="18"/>
                  </a:lnTo>
                  <a:lnTo>
                    <a:pt x="486" y="18"/>
                  </a:lnTo>
                  <a:lnTo>
                    <a:pt x="486" y="12"/>
                  </a:lnTo>
                  <a:lnTo>
                    <a:pt x="492" y="12"/>
                  </a:lnTo>
                  <a:lnTo>
                    <a:pt x="498" y="12"/>
                  </a:lnTo>
                  <a:lnTo>
                    <a:pt x="507" y="12"/>
                  </a:lnTo>
                  <a:lnTo>
                    <a:pt x="507" y="6"/>
                  </a:lnTo>
                  <a:lnTo>
                    <a:pt x="513" y="6"/>
                  </a:lnTo>
                  <a:lnTo>
                    <a:pt x="519" y="6"/>
                  </a:lnTo>
                  <a:lnTo>
                    <a:pt x="525" y="6"/>
                  </a:lnTo>
                  <a:lnTo>
                    <a:pt x="533" y="6"/>
                  </a:lnTo>
                  <a:lnTo>
                    <a:pt x="533" y="0"/>
                  </a:lnTo>
                  <a:lnTo>
                    <a:pt x="539" y="0"/>
                  </a:lnTo>
                  <a:lnTo>
                    <a:pt x="546" y="6"/>
                  </a:lnTo>
                  <a:lnTo>
                    <a:pt x="552" y="6"/>
                  </a:lnTo>
                  <a:lnTo>
                    <a:pt x="558" y="6"/>
                  </a:lnTo>
                  <a:lnTo>
                    <a:pt x="558" y="12"/>
                  </a:lnTo>
                  <a:lnTo>
                    <a:pt x="566" y="12"/>
                  </a:lnTo>
                  <a:lnTo>
                    <a:pt x="572" y="18"/>
                  </a:lnTo>
                  <a:lnTo>
                    <a:pt x="572" y="24"/>
                  </a:lnTo>
                  <a:lnTo>
                    <a:pt x="578" y="24"/>
                  </a:lnTo>
                  <a:lnTo>
                    <a:pt x="578" y="32"/>
                  </a:lnTo>
                  <a:lnTo>
                    <a:pt x="585" y="39"/>
                  </a:lnTo>
                  <a:lnTo>
                    <a:pt x="585" y="47"/>
                  </a:lnTo>
                  <a:lnTo>
                    <a:pt x="591" y="47"/>
                  </a:lnTo>
                  <a:lnTo>
                    <a:pt x="591" y="53"/>
                  </a:lnTo>
                  <a:lnTo>
                    <a:pt x="597" y="59"/>
                  </a:lnTo>
                  <a:lnTo>
                    <a:pt x="605" y="65"/>
                  </a:lnTo>
                  <a:lnTo>
                    <a:pt x="605" y="73"/>
                  </a:lnTo>
                  <a:lnTo>
                    <a:pt x="611" y="73"/>
                  </a:lnTo>
                  <a:lnTo>
                    <a:pt x="611" y="80"/>
                  </a:lnTo>
                  <a:lnTo>
                    <a:pt x="617" y="80"/>
                  </a:lnTo>
                  <a:lnTo>
                    <a:pt x="617" y="86"/>
                  </a:lnTo>
                  <a:lnTo>
                    <a:pt x="624" y="86"/>
                  </a:lnTo>
                  <a:lnTo>
                    <a:pt x="624" y="92"/>
                  </a:lnTo>
                  <a:lnTo>
                    <a:pt x="630" y="92"/>
                  </a:lnTo>
                  <a:lnTo>
                    <a:pt x="638" y="92"/>
                  </a:lnTo>
                  <a:lnTo>
                    <a:pt x="638" y="100"/>
                  </a:lnTo>
                  <a:lnTo>
                    <a:pt x="644" y="100"/>
                  </a:lnTo>
                  <a:lnTo>
                    <a:pt x="650" y="100"/>
                  </a:lnTo>
                  <a:lnTo>
                    <a:pt x="650" y="106"/>
                  </a:lnTo>
                  <a:lnTo>
                    <a:pt x="656" y="106"/>
                  </a:lnTo>
                  <a:lnTo>
                    <a:pt x="665" y="112"/>
                  </a:lnTo>
                  <a:lnTo>
                    <a:pt x="671" y="112"/>
                  </a:lnTo>
                  <a:lnTo>
                    <a:pt x="677" y="112"/>
                  </a:lnTo>
                  <a:lnTo>
                    <a:pt x="683" y="118"/>
                  </a:lnTo>
                  <a:lnTo>
                    <a:pt x="689" y="118"/>
                  </a:lnTo>
                  <a:lnTo>
                    <a:pt x="697" y="127"/>
                  </a:lnTo>
                  <a:lnTo>
                    <a:pt x="703" y="127"/>
                  </a:lnTo>
                  <a:lnTo>
                    <a:pt x="710" y="133"/>
                  </a:lnTo>
                  <a:lnTo>
                    <a:pt x="716" y="133"/>
                  </a:lnTo>
                  <a:lnTo>
                    <a:pt x="716" y="139"/>
                  </a:lnTo>
                  <a:lnTo>
                    <a:pt x="724" y="145"/>
                  </a:lnTo>
                  <a:lnTo>
                    <a:pt x="724" y="153"/>
                  </a:lnTo>
                  <a:lnTo>
                    <a:pt x="724" y="159"/>
                  </a:lnTo>
                  <a:lnTo>
                    <a:pt x="724" y="166"/>
                  </a:lnTo>
                  <a:lnTo>
                    <a:pt x="716" y="174"/>
                  </a:lnTo>
                  <a:lnTo>
                    <a:pt x="716" y="180"/>
                  </a:lnTo>
                  <a:lnTo>
                    <a:pt x="724" y="180"/>
                  </a:lnTo>
                  <a:lnTo>
                    <a:pt x="724" y="186"/>
                  </a:lnTo>
                  <a:lnTo>
                    <a:pt x="724" y="192"/>
                  </a:lnTo>
                  <a:lnTo>
                    <a:pt x="724" y="200"/>
                  </a:lnTo>
                  <a:lnTo>
                    <a:pt x="724" y="207"/>
                  </a:lnTo>
                  <a:lnTo>
                    <a:pt x="724" y="213"/>
                  </a:lnTo>
                  <a:lnTo>
                    <a:pt x="716" y="219"/>
                  </a:lnTo>
                  <a:lnTo>
                    <a:pt x="716" y="227"/>
                  </a:lnTo>
                  <a:lnTo>
                    <a:pt x="710" y="227"/>
                  </a:lnTo>
                  <a:lnTo>
                    <a:pt x="710" y="233"/>
                  </a:lnTo>
                  <a:lnTo>
                    <a:pt x="703" y="233"/>
                  </a:lnTo>
                  <a:lnTo>
                    <a:pt x="703" y="239"/>
                  </a:lnTo>
                  <a:lnTo>
                    <a:pt x="697" y="239"/>
                  </a:lnTo>
                  <a:lnTo>
                    <a:pt x="697" y="246"/>
                  </a:lnTo>
                  <a:lnTo>
                    <a:pt x="689" y="246"/>
                  </a:lnTo>
                  <a:lnTo>
                    <a:pt x="689" y="254"/>
                  </a:lnTo>
                  <a:lnTo>
                    <a:pt x="689" y="260"/>
                  </a:lnTo>
                  <a:lnTo>
                    <a:pt x="689" y="266"/>
                  </a:lnTo>
                  <a:lnTo>
                    <a:pt x="689" y="274"/>
                  </a:lnTo>
                  <a:lnTo>
                    <a:pt x="683" y="280"/>
                  </a:lnTo>
                  <a:lnTo>
                    <a:pt x="677" y="287"/>
                  </a:lnTo>
                  <a:lnTo>
                    <a:pt x="671" y="295"/>
                  </a:lnTo>
                  <a:lnTo>
                    <a:pt x="671" y="301"/>
                  </a:lnTo>
                  <a:lnTo>
                    <a:pt x="665" y="307"/>
                  </a:lnTo>
                  <a:lnTo>
                    <a:pt x="656" y="313"/>
                  </a:lnTo>
                  <a:lnTo>
                    <a:pt x="656" y="319"/>
                  </a:lnTo>
                  <a:lnTo>
                    <a:pt x="656" y="328"/>
                  </a:lnTo>
                  <a:lnTo>
                    <a:pt x="650" y="328"/>
                  </a:lnTo>
                  <a:lnTo>
                    <a:pt x="650" y="334"/>
                  </a:lnTo>
                  <a:lnTo>
                    <a:pt x="650" y="340"/>
                  </a:lnTo>
                  <a:lnTo>
                    <a:pt x="650" y="346"/>
                  </a:lnTo>
                  <a:lnTo>
                    <a:pt x="656" y="354"/>
                  </a:lnTo>
                  <a:lnTo>
                    <a:pt x="656" y="360"/>
                  </a:lnTo>
                  <a:lnTo>
                    <a:pt x="665" y="360"/>
                  </a:lnTo>
                  <a:lnTo>
                    <a:pt x="665" y="367"/>
                  </a:lnTo>
                  <a:lnTo>
                    <a:pt x="671" y="367"/>
                  </a:lnTo>
                  <a:lnTo>
                    <a:pt x="677" y="367"/>
                  </a:lnTo>
                  <a:lnTo>
                    <a:pt x="683" y="367"/>
                  </a:lnTo>
                  <a:lnTo>
                    <a:pt x="689" y="367"/>
                  </a:lnTo>
                  <a:lnTo>
                    <a:pt x="697" y="367"/>
                  </a:lnTo>
                  <a:lnTo>
                    <a:pt x="703" y="367"/>
                  </a:lnTo>
                  <a:lnTo>
                    <a:pt x="710" y="373"/>
                  </a:lnTo>
                  <a:lnTo>
                    <a:pt x="716" y="373"/>
                  </a:lnTo>
                  <a:lnTo>
                    <a:pt x="716" y="381"/>
                  </a:lnTo>
                  <a:lnTo>
                    <a:pt x="724" y="381"/>
                  </a:lnTo>
                  <a:lnTo>
                    <a:pt x="730" y="387"/>
                  </a:lnTo>
                  <a:lnTo>
                    <a:pt x="736" y="387"/>
                  </a:lnTo>
                  <a:lnTo>
                    <a:pt x="742" y="395"/>
                  </a:lnTo>
                  <a:lnTo>
                    <a:pt x="749" y="395"/>
                  </a:lnTo>
                  <a:lnTo>
                    <a:pt x="755" y="395"/>
                  </a:lnTo>
                  <a:lnTo>
                    <a:pt x="761" y="395"/>
                  </a:lnTo>
                  <a:lnTo>
                    <a:pt x="769" y="395"/>
                  </a:lnTo>
                  <a:lnTo>
                    <a:pt x="775" y="395"/>
                  </a:lnTo>
                  <a:lnTo>
                    <a:pt x="781" y="401"/>
                  </a:lnTo>
                  <a:lnTo>
                    <a:pt x="788" y="408"/>
                  </a:lnTo>
                  <a:lnTo>
                    <a:pt x="796" y="414"/>
                  </a:lnTo>
                  <a:lnTo>
                    <a:pt x="802" y="414"/>
                  </a:lnTo>
                  <a:lnTo>
                    <a:pt x="802" y="408"/>
                  </a:lnTo>
                  <a:lnTo>
                    <a:pt x="808" y="408"/>
                  </a:lnTo>
                  <a:lnTo>
                    <a:pt x="814" y="408"/>
                  </a:lnTo>
                  <a:lnTo>
                    <a:pt x="814" y="401"/>
                  </a:lnTo>
                  <a:lnTo>
                    <a:pt x="820" y="401"/>
                  </a:lnTo>
                  <a:lnTo>
                    <a:pt x="829" y="401"/>
                  </a:lnTo>
                  <a:lnTo>
                    <a:pt x="835" y="401"/>
                  </a:lnTo>
                  <a:lnTo>
                    <a:pt x="841" y="401"/>
                  </a:lnTo>
                  <a:lnTo>
                    <a:pt x="847" y="401"/>
                  </a:lnTo>
                  <a:lnTo>
                    <a:pt x="855" y="401"/>
                  </a:lnTo>
                  <a:lnTo>
                    <a:pt x="861" y="408"/>
                  </a:lnTo>
                  <a:lnTo>
                    <a:pt x="867" y="408"/>
                  </a:lnTo>
                  <a:lnTo>
                    <a:pt x="874" y="408"/>
                  </a:lnTo>
                  <a:lnTo>
                    <a:pt x="880" y="414"/>
                  </a:lnTo>
                  <a:lnTo>
                    <a:pt x="888" y="414"/>
                  </a:lnTo>
                  <a:lnTo>
                    <a:pt x="892" y="414"/>
                  </a:lnTo>
                  <a:lnTo>
                    <a:pt x="892" y="422"/>
                  </a:lnTo>
                  <a:lnTo>
                    <a:pt x="900" y="422"/>
                  </a:lnTo>
                  <a:lnTo>
                    <a:pt x="906" y="422"/>
                  </a:lnTo>
                  <a:lnTo>
                    <a:pt x="913" y="414"/>
                  </a:lnTo>
                  <a:lnTo>
                    <a:pt x="919" y="414"/>
                  </a:lnTo>
                  <a:lnTo>
                    <a:pt x="927" y="414"/>
                  </a:lnTo>
                  <a:lnTo>
                    <a:pt x="933" y="414"/>
                  </a:lnTo>
                  <a:lnTo>
                    <a:pt x="939" y="414"/>
                  </a:lnTo>
                  <a:lnTo>
                    <a:pt x="945" y="414"/>
                  </a:lnTo>
                  <a:lnTo>
                    <a:pt x="945" y="422"/>
                  </a:lnTo>
                  <a:lnTo>
                    <a:pt x="952" y="422"/>
                  </a:lnTo>
                  <a:lnTo>
                    <a:pt x="960" y="422"/>
                  </a:lnTo>
                  <a:lnTo>
                    <a:pt x="960" y="428"/>
                  </a:lnTo>
                  <a:lnTo>
                    <a:pt x="966" y="434"/>
                  </a:lnTo>
                  <a:lnTo>
                    <a:pt x="966" y="440"/>
                  </a:lnTo>
                  <a:lnTo>
                    <a:pt x="972" y="440"/>
                  </a:lnTo>
                  <a:lnTo>
                    <a:pt x="972" y="449"/>
                  </a:lnTo>
                  <a:lnTo>
                    <a:pt x="972" y="455"/>
                  </a:lnTo>
                  <a:lnTo>
                    <a:pt x="978" y="461"/>
                  </a:lnTo>
                  <a:lnTo>
                    <a:pt x="978" y="467"/>
                  </a:lnTo>
                  <a:lnTo>
                    <a:pt x="978" y="473"/>
                  </a:lnTo>
                  <a:lnTo>
                    <a:pt x="978" y="481"/>
                  </a:lnTo>
                  <a:lnTo>
                    <a:pt x="978" y="487"/>
                  </a:lnTo>
                  <a:lnTo>
                    <a:pt x="978" y="494"/>
                  </a:lnTo>
                  <a:lnTo>
                    <a:pt x="978" y="502"/>
                  </a:lnTo>
                  <a:lnTo>
                    <a:pt x="978" y="508"/>
                  </a:lnTo>
                  <a:lnTo>
                    <a:pt x="978" y="514"/>
                  </a:lnTo>
                  <a:lnTo>
                    <a:pt x="978" y="522"/>
                  </a:lnTo>
                  <a:lnTo>
                    <a:pt x="978" y="528"/>
                  </a:lnTo>
                  <a:lnTo>
                    <a:pt x="978" y="535"/>
                  </a:lnTo>
                  <a:lnTo>
                    <a:pt x="986" y="535"/>
                  </a:lnTo>
                  <a:lnTo>
                    <a:pt x="986" y="541"/>
                  </a:lnTo>
                  <a:lnTo>
                    <a:pt x="986" y="549"/>
                  </a:lnTo>
                  <a:lnTo>
                    <a:pt x="993" y="555"/>
                  </a:lnTo>
                  <a:lnTo>
                    <a:pt x="993" y="561"/>
                  </a:lnTo>
                  <a:lnTo>
                    <a:pt x="999" y="567"/>
                  </a:lnTo>
                  <a:lnTo>
                    <a:pt x="1005" y="576"/>
                  </a:lnTo>
                  <a:lnTo>
                    <a:pt x="1005" y="582"/>
                  </a:lnTo>
                  <a:lnTo>
                    <a:pt x="1011" y="582"/>
                  </a:lnTo>
                  <a:lnTo>
                    <a:pt x="1011" y="588"/>
                  </a:lnTo>
                  <a:lnTo>
                    <a:pt x="1019" y="588"/>
                  </a:lnTo>
                  <a:lnTo>
                    <a:pt x="1019" y="5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1" name="Freeform 617"/>
            <p:cNvSpPr>
              <a:spLocks/>
            </p:cNvSpPr>
            <p:nvPr/>
          </p:nvSpPr>
          <p:spPr bwMode="auto">
            <a:xfrm>
              <a:off x="2841" y="2130"/>
              <a:ext cx="39" cy="33"/>
            </a:xfrm>
            <a:custGeom>
              <a:avLst/>
              <a:gdLst>
                <a:gd name="T0" fmla="*/ 19 w 39"/>
                <a:gd name="T1" fmla="*/ 33 h 33"/>
                <a:gd name="T2" fmla="*/ 25 w 39"/>
                <a:gd name="T3" fmla="*/ 33 h 33"/>
                <a:gd name="T4" fmla="*/ 33 w 39"/>
                <a:gd name="T5" fmla="*/ 33 h 33"/>
                <a:gd name="T6" fmla="*/ 33 w 39"/>
                <a:gd name="T7" fmla="*/ 27 h 33"/>
                <a:gd name="T8" fmla="*/ 33 w 39"/>
                <a:gd name="T9" fmla="*/ 18 h 33"/>
                <a:gd name="T10" fmla="*/ 39 w 39"/>
                <a:gd name="T11" fmla="*/ 18 h 33"/>
                <a:gd name="T12" fmla="*/ 39 w 39"/>
                <a:gd name="T13" fmla="*/ 12 h 33"/>
                <a:gd name="T14" fmla="*/ 33 w 39"/>
                <a:gd name="T15" fmla="*/ 6 h 33"/>
                <a:gd name="T16" fmla="*/ 33 w 39"/>
                <a:gd name="T17" fmla="*/ 0 h 33"/>
                <a:gd name="T18" fmla="*/ 25 w 39"/>
                <a:gd name="T19" fmla="*/ 0 h 33"/>
                <a:gd name="T20" fmla="*/ 19 w 39"/>
                <a:gd name="T21" fmla="*/ 0 h 33"/>
                <a:gd name="T22" fmla="*/ 13 w 39"/>
                <a:gd name="T23" fmla="*/ 0 h 33"/>
                <a:gd name="T24" fmla="*/ 6 w 39"/>
                <a:gd name="T25" fmla="*/ 0 h 33"/>
                <a:gd name="T26" fmla="*/ 6 w 39"/>
                <a:gd name="T27" fmla="*/ 6 h 33"/>
                <a:gd name="T28" fmla="*/ 0 w 39"/>
                <a:gd name="T29" fmla="*/ 6 h 33"/>
                <a:gd name="T30" fmla="*/ 0 w 39"/>
                <a:gd name="T31" fmla="*/ 12 h 33"/>
                <a:gd name="T32" fmla="*/ 0 w 39"/>
                <a:gd name="T33" fmla="*/ 18 h 33"/>
                <a:gd name="T34" fmla="*/ 0 w 39"/>
                <a:gd name="T35" fmla="*/ 27 h 33"/>
                <a:gd name="T36" fmla="*/ 6 w 39"/>
                <a:gd name="T37" fmla="*/ 27 h 33"/>
                <a:gd name="T38" fmla="*/ 6 w 39"/>
                <a:gd name="T39" fmla="*/ 33 h 33"/>
                <a:gd name="T40" fmla="*/ 13 w 39"/>
                <a:gd name="T41" fmla="*/ 33 h 33"/>
                <a:gd name="T42" fmla="*/ 19 w 39"/>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33"/>
                <a:gd name="T68" fmla="*/ 39 w 39"/>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33">
                  <a:moveTo>
                    <a:pt x="19" y="33"/>
                  </a:moveTo>
                  <a:lnTo>
                    <a:pt x="25" y="33"/>
                  </a:lnTo>
                  <a:lnTo>
                    <a:pt x="33" y="33"/>
                  </a:lnTo>
                  <a:lnTo>
                    <a:pt x="33" y="27"/>
                  </a:lnTo>
                  <a:lnTo>
                    <a:pt x="33" y="18"/>
                  </a:lnTo>
                  <a:lnTo>
                    <a:pt x="39" y="18"/>
                  </a:lnTo>
                  <a:lnTo>
                    <a:pt x="39" y="12"/>
                  </a:lnTo>
                  <a:lnTo>
                    <a:pt x="33" y="6"/>
                  </a:lnTo>
                  <a:lnTo>
                    <a:pt x="33" y="0"/>
                  </a:lnTo>
                  <a:lnTo>
                    <a:pt x="25" y="0"/>
                  </a:lnTo>
                  <a:lnTo>
                    <a:pt x="19" y="0"/>
                  </a:lnTo>
                  <a:lnTo>
                    <a:pt x="13" y="0"/>
                  </a:lnTo>
                  <a:lnTo>
                    <a:pt x="6" y="0"/>
                  </a:lnTo>
                  <a:lnTo>
                    <a:pt x="6" y="6"/>
                  </a:lnTo>
                  <a:lnTo>
                    <a:pt x="0" y="6"/>
                  </a:lnTo>
                  <a:lnTo>
                    <a:pt x="0" y="12"/>
                  </a:lnTo>
                  <a:lnTo>
                    <a:pt x="0" y="18"/>
                  </a:lnTo>
                  <a:lnTo>
                    <a:pt x="0" y="27"/>
                  </a:lnTo>
                  <a:lnTo>
                    <a:pt x="6" y="27"/>
                  </a:lnTo>
                  <a:lnTo>
                    <a:pt x="6" y="33"/>
                  </a:lnTo>
                  <a:lnTo>
                    <a:pt x="13" y="33"/>
                  </a:lnTo>
                  <a:lnTo>
                    <a:pt x="19"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2" name="Freeform 618"/>
            <p:cNvSpPr>
              <a:spLocks/>
            </p:cNvSpPr>
            <p:nvPr/>
          </p:nvSpPr>
          <p:spPr bwMode="auto">
            <a:xfrm>
              <a:off x="2809" y="2077"/>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3" name="Line 619"/>
            <p:cNvSpPr>
              <a:spLocks noChangeShapeType="1"/>
            </p:cNvSpPr>
            <p:nvPr/>
          </p:nvSpPr>
          <p:spPr bwMode="auto">
            <a:xfrm flipV="1">
              <a:off x="2809" y="2089"/>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4" name="Freeform 620"/>
            <p:cNvSpPr>
              <a:spLocks/>
            </p:cNvSpPr>
            <p:nvPr/>
          </p:nvSpPr>
          <p:spPr bwMode="auto">
            <a:xfrm>
              <a:off x="2809" y="2077"/>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5" name="Line 621"/>
            <p:cNvSpPr>
              <a:spLocks noChangeShapeType="1"/>
            </p:cNvSpPr>
            <p:nvPr/>
          </p:nvSpPr>
          <p:spPr bwMode="auto">
            <a:xfrm flipV="1">
              <a:off x="2841" y="2136"/>
              <a:ext cx="33"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6" name="Freeform 622"/>
            <p:cNvSpPr>
              <a:spLocks/>
            </p:cNvSpPr>
            <p:nvPr/>
          </p:nvSpPr>
          <p:spPr bwMode="auto">
            <a:xfrm>
              <a:off x="2841" y="2130"/>
              <a:ext cx="39" cy="33"/>
            </a:xfrm>
            <a:custGeom>
              <a:avLst/>
              <a:gdLst>
                <a:gd name="T0" fmla="*/ 19 w 39"/>
                <a:gd name="T1" fmla="*/ 33 h 33"/>
                <a:gd name="T2" fmla="*/ 13 w 39"/>
                <a:gd name="T3" fmla="*/ 33 h 33"/>
                <a:gd name="T4" fmla="*/ 6 w 39"/>
                <a:gd name="T5" fmla="*/ 33 h 33"/>
                <a:gd name="T6" fmla="*/ 6 w 39"/>
                <a:gd name="T7" fmla="*/ 27 h 33"/>
                <a:gd name="T8" fmla="*/ 0 w 39"/>
                <a:gd name="T9" fmla="*/ 27 h 33"/>
                <a:gd name="T10" fmla="*/ 0 w 39"/>
                <a:gd name="T11" fmla="*/ 18 h 33"/>
                <a:gd name="T12" fmla="*/ 0 w 39"/>
                <a:gd name="T13" fmla="*/ 12 h 33"/>
                <a:gd name="T14" fmla="*/ 0 w 39"/>
                <a:gd name="T15" fmla="*/ 6 h 33"/>
                <a:gd name="T16" fmla="*/ 6 w 39"/>
                <a:gd name="T17" fmla="*/ 6 h 33"/>
                <a:gd name="T18" fmla="*/ 6 w 39"/>
                <a:gd name="T19" fmla="*/ 0 h 33"/>
                <a:gd name="T20" fmla="*/ 13 w 39"/>
                <a:gd name="T21" fmla="*/ 0 h 33"/>
                <a:gd name="T22" fmla="*/ 19 w 39"/>
                <a:gd name="T23" fmla="*/ 0 h 33"/>
                <a:gd name="T24" fmla="*/ 25 w 39"/>
                <a:gd name="T25" fmla="*/ 0 h 33"/>
                <a:gd name="T26" fmla="*/ 33 w 39"/>
                <a:gd name="T27" fmla="*/ 0 h 33"/>
                <a:gd name="T28" fmla="*/ 33 w 39"/>
                <a:gd name="T29" fmla="*/ 6 h 33"/>
                <a:gd name="T30" fmla="*/ 39 w 39"/>
                <a:gd name="T31" fmla="*/ 12 h 33"/>
                <a:gd name="T32" fmla="*/ 39 w 39"/>
                <a:gd name="T33" fmla="*/ 18 h 33"/>
                <a:gd name="T34" fmla="*/ 33 w 39"/>
                <a:gd name="T35" fmla="*/ 18 h 33"/>
                <a:gd name="T36" fmla="*/ 33 w 39"/>
                <a:gd name="T37" fmla="*/ 27 h 33"/>
                <a:gd name="T38" fmla="*/ 33 w 39"/>
                <a:gd name="T39" fmla="*/ 33 h 33"/>
                <a:gd name="T40" fmla="*/ 25 w 39"/>
                <a:gd name="T41" fmla="*/ 33 h 33"/>
                <a:gd name="T42" fmla="*/ 19 w 39"/>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33"/>
                <a:gd name="T68" fmla="*/ 39 w 39"/>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33">
                  <a:moveTo>
                    <a:pt x="19" y="33"/>
                  </a:moveTo>
                  <a:lnTo>
                    <a:pt x="13" y="33"/>
                  </a:lnTo>
                  <a:lnTo>
                    <a:pt x="6" y="33"/>
                  </a:lnTo>
                  <a:lnTo>
                    <a:pt x="6" y="27"/>
                  </a:lnTo>
                  <a:lnTo>
                    <a:pt x="0" y="27"/>
                  </a:lnTo>
                  <a:lnTo>
                    <a:pt x="0" y="18"/>
                  </a:lnTo>
                  <a:lnTo>
                    <a:pt x="0" y="12"/>
                  </a:lnTo>
                  <a:lnTo>
                    <a:pt x="0" y="6"/>
                  </a:lnTo>
                  <a:lnTo>
                    <a:pt x="6" y="6"/>
                  </a:lnTo>
                  <a:lnTo>
                    <a:pt x="6" y="0"/>
                  </a:lnTo>
                  <a:lnTo>
                    <a:pt x="13" y="0"/>
                  </a:lnTo>
                  <a:lnTo>
                    <a:pt x="19" y="0"/>
                  </a:lnTo>
                  <a:lnTo>
                    <a:pt x="25" y="0"/>
                  </a:lnTo>
                  <a:lnTo>
                    <a:pt x="33" y="0"/>
                  </a:lnTo>
                  <a:lnTo>
                    <a:pt x="33" y="6"/>
                  </a:lnTo>
                  <a:lnTo>
                    <a:pt x="39" y="12"/>
                  </a:lnTo>
                  <a:lnTo>
                    <a:pt x="39" y="18"/>
                  </a:lnTo>
                  <a:lnTo>
                    <a:pt x="33" y="18"/>
                  </a:lnTo>
                  <a:lnTo>
                    <a:pt x="33" y="27"/>
                  </a:lnTo>
                  <a:lnTo>
                    <a:pt x="33" y="33"/>
                  </a:lnTo>
                  <a:lnTo>
                    <a:pt x="25" y="33"/>
                  </a:lnTo>
                  <a:lnTo>
                    <a:pt x="19" y="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7" name="Line 623"/>
            <p:cNvSpPr>
              <a:spLocks noChangeShapeType="1"/>
            </p:cNvSpPr>
            <p:nvPr/>
          </p:nvSpPr>
          <p:spPr bwMode="auto">
            <a:xfrm flipV="1">
              <a:off x="1220" y="2511"/>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8" name="Line 624"/>
            <p:cNvSpPr>
              <a:spLocks noChangeShapeType="1"/>
            </p:cNvSpPr>
            <p:nvPr/>
          </p:nvSpPr>
          <p:spPr bwMode="auto">
            <a:xfrm flipV="1">
              <a:off x="1228" y="2511"/>
              <a:ext cx="37"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39" name="Line 625"/>
            <p:cNvSpPr>
              <a:spLocks noChangeShapeType="1"/>
            </p:cNvSpPr>
            <p:nvPr/>
          </p:nvSpPr>
          <p:spPr bwMode="auto">
            <a:xfrm flipV="1">
              <a:off x="1234" y="2524"/>
              <a:ext cx="5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0" name="Line 626"/>
            <p:cNvSpPr>
              <a:spLocks noChangeShapeType="1"/>
            </p:cNvSpPr>
            <p:nvPr/>
          </p:nvSpPr>
          <p:spPr bwMode="auto">
            <a:xfrm flipV="1">
              <a:off x="1240" y="2538"/>
              <a:ext cx="72"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1" name="Line 627"/>
            <p:cNvSpPr>
              <a:spLocks noChangeShapeType="1"/>
            </p:cNvSpPr>
            <p:nvPr/>
          </p:nvSpPr>
          <p:spPr bwMode="auto">
            <a:xfrm flipV="1">
              <a:off x="1246" y="2558"/>
              <a:ext cx="7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2" name="Line 628"/>
            <p:cNvSpPr>
              <a:spLocks noChangeShapeType="1"/>
            </p:cNvSpPr>
            <p:nvPr/>
          </p:nvSpPr>
          <p:spPr bwMode="auto">
            <a:xfrm flipV="1">
              <a:off x="1246" y="2585"/>
              <a:ext cx="72"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3" name="Freeform 629"/>
            <p:cNvSpPr>
              <a:spLocks/>
            </p:cNvSpPr>
            <p:nvPr/>
          </p:nvSpPr>
          <p:spPr bwMode="auto">
            <a:xfrm>
              <a:off x="1214" y="2505"/>
              <a:ext cx="104" cy="133"/>
            </a:xfrm>
            <a:custGeom>
              <a:avLst/>
              <a:gdLst>
                <a:gd name="T0" fmla="*/ 0 w 104"/>
                <a:gd name="T1" fmla="*/ 0 h 133"/>
                <a:gd name="T2" fmla="*/ 6 w 104"/>
                <a:gd name="T3" fmla="*/ 6 h 133"/>
                <a:gd name="T4" fmla="*/ 12 w 104"/>
                <a:gd name="T5" fmla="*/ 6 h 133"/>
                <a:gd name="T6" fmla="*/ 12 w 104"/>
                <a:gd name="T7" fmla="*/ 12 h 133"/>
                <a:gd name="T8" fmla="*/ 20 w 104"/>
                <a:gd name="T9" fmla="*/ 12 h 133"/>
                <a:gd name="T10" fmla="*/ 26 w 104"/>
                <a:gd name="T11" fmla="*/ 12 h 133"/>
                <a:gd name="T12" fmla="*/ 32 w 104"/>
                <a:gd name="T13" fmla="*/ 12 h 133"/>
                <a:gd name="T14" fmla="*/ 39 w 104"/>
                <a:gd name="T15" fmla="*/ 12 h 133"/>
                <a:gd name="T16" fmla="*/ 45 w 104"/>
                <a:gd name="T17" fmla="*/ 12 h 133"/>
                <a:gd name="T18" fmla="*/ 51 w 104"/>
                <a:gd name="T19" fmla="*/ 6 h 133"/>
                <a:gd name="T20" fmla="*/ 57 w 104"/>
                <a:gd name="T21" fmla="*/ 6 h 133"/>
                <a:gd name="T22" fmla="*/ 65 w 104"/>
                <a:gd name="T23" fmla="*/ 6 h 133"/>
                <a:gd name="T24" fmla="*/ 71 w 104"/>
                <a:gd name="T25" fmla="*/ 12 h 133"/>
                <a:gd name="T26" fmla="*/ 78 w 104"/>
                <a:gd name="T27" fmla="*/ 12 h 133"/>
                <a:gd name="T28" fmla="*/ 84 w 104"/>
                <a:gd name="T29" fmla="*/ 19 h 133"/>
                <a:gd name="T30" fmla="*/ 84 w 104"/>
                <a:gd name="T31" fmla="*/ 27 h 133"/>
                <a:gd name="T32" fmla="*/ 92 w 104"/>
                <a:gd name="T33" fmla="*/ 27 h 133"/>
                <a:gd name="T34" fmla="*/ 92 w 104"/>
                <a:gd name="T35" fmla="*/ 33 h 133"/>
                <a:gd name="T36" fmla="*/ 98 w 104"/>
                <a:gd name="T37" fmla="*/ 39 h 133"/>
                <a:gd name="T38" fmla="*/ 98 w 104"/>
                <a:gd name="T39" fmla="*/ 47 h 133"/>
                <a:gd name="T40" fmla="*/ 104 w 104"/>
                <a:gd name="T41" fmla="*/ 47 h 133"/>
                <a:gd name="T42" fmla="*/ 104 w 104"/>
                <a:gd name="T43" fmla="*/ 53 h 133"/>
                <a:gd name="T44" fmla="*/ 104 w 104"/>
                <a:gd name="T45" fmla="*/ 60 h 133"/>
                <a:gd name="T46" fmla="*/ 104 w 104"/>
                <a:gd name="T47" fmla="*/ 66 h 133"/>
                <a:gd name="T48" fmla="*/ 104 w 104"/>
                <a:gd name="T49" fmla="*/ 74 h 133"/>
                <a:gd name="T50" fmla="*/ 104 w 104"/>
                <a:gd name="T51" fmla="*/ 80 h 133"/>
                <a:gd name="T52" fmla="*/ 104 w 104"/>
                <a:gd name="T53" fmla="*/ 86 h 133"/>
                <a:gd name="T54" fmla="*/ 98 w 104"/>
                <a:gd name="T55" fmla="*/ 86 h 133"/>
                <a:gd name="T56" fmla="*/ 98 w 104"/>
                <a:gd name="T57" fmla="*/ 92 h 133"/>
                <a:gd name="T58" fmla="*/ 98 w 104"/>
                <a:gd name="T59" fmla="*/ 101 h 133"/>
                <a:gd name="T60" fmla="*/ 92 w 104"/>
                <a:gd name="T61" fmla="*/ 101 h 133"/>
                <a:gd name="T62" fmla="*/ 84 w 104"/>
                <a:gd name="T63" fmla="*/ 107 h 133"/>
                <a:gd name="T64" fmla="*/ 78 w 104"/>
                <a:gd name="T65" fmla="*/ 107 h 133"/>
                <a:gd name="T66" fmla="*/ 78 w 104"/>
                <a:gd name="T67" fmla="*/ 113 h 133"/>
                <a:gd name="T68" fmla="*/ 71 w 104"/>
                <a:gd name="T69" fmla="*/ 113 h 133"/>
                <a:gd name="T70" fmla="*/ 65 w 104"/>
                <a:gd name="T71" fmla="*/ 113 h 133"/>
                <a:gd name="T72" fmla="*/ 65 w 104"/>
                <a:gd name="T73" fmla="*/ 119 h 133"/>
                <a:gd name="T74" fmla="*/ 57 w 104"/>
                <a:gd name="T75" fmla="*/ 119 h 133"/>
                <a:gd name="T76" fmla="*/ 51 w 104"/>
                <a:gd name="T77" fmla="*/ 119 h 133"/>
                <a:gd name="T78" fmla="*/ 45 w 104"/>
                <a:gd name="T79" fmla="*/ 119 h 133"/>
                <a:gd name="T80" fmla="*/ 45 w 104"/>
                <a:gd name="T81" fmla="*/ 127 h 133"/>
                <a:gd name="T82" fmla="*/ 39 w 104"/>
                <a:gd name="T83" fmla="*/ 127 h 133"/>
                <a:gd name="T84" fmla="*/ 32 w 104"/>
                <a:gd name="T85" fmla="*/ 133 h 133"/>
                <a:gd name="T86" fmla="*/ 26 w 104"/>
                <a:gd name="T87" fmla="*/ 53 h 133"/>
                <a:gd name="T88" fmla="*/ 0 w 104"/>
                <a:gd name="T89" fmla="*/ 0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
                <a:gd name="T136" fmla="*/ 0 h 133"/>
                <a:gd name="T137" fmla="*/ 104 w 104"/>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 h="133">
                  <a:moveTo>
                    <a:pt x="0" y="0"/>
                  </a:moveTo>
                  <a:lnTo>
                    <a:pt x="6" y="6"/>
                  </a:lnTo>
                  <a:lnTo>
                    <a:pt x="12" y="6"/>
                  </a:lnTo>
                  <a:lnTo>
                    <a:pt x="12" y="12"/>
                  </a:lnTo>
                  <a:lnTo>
                    <a:pt x="20" y="12"/>
                  </a:lnTo>
                  <a:lnTo>
                    <a:pt x="26" y="12"/>
                  </a:lnTo>
                  <a:lnTo>
                    <a:pt x="32" y="12"/>
                  </a:lnTo>
                  <a:lnTo>
                    <a:pt x="39" y="12"/>
                  </a:lnTo>
                  <a:lnTo>
                    <a:pt x="45" y="12"/>
                  </a:lnTo>
                  <a:lnTo>
                    <a:pt x="51" y="6"/>
                  </a:lnTo>
                  <a:lnTo>
                    <a:pt x="57" y="6"/>
                  </a:lnTo>
                  <a:lnTo>
                    <a:pt x="65" y="6"/>
                  </a:lnTo>
                  <a:lnTo>
                    <a:pt x="71" y="12"/>
                  </a:lnTo>
                  <a:lnTo>
                    <a:pt x="78" y="12"/>
                  </a:lnTo>
                  <a:lnTo>
                    <a:pt x="84" y="19"/>
                  </a:lnTo>
                  <a:lnTo>
                    <a:pt x="84" y="27"/>
                  </a:lnTo>
                  <a:lnTo>
                    <a:pt x="92" y="27"/>
                  </a:lnTo>
                  <a:lnTo>
                    <a:pt x="92" y="33"/>
                  </a:lnTo>
                  <a:lnTo>
                    <a:pt x="98" y="39"/>
                  </a:lnTo>
                  <a:lnTo>
                    <a:pt x="98" y="47"/>
                  </a:lnTo>
                  <a:lnTo>
                    <a:pt x="104" y="47"/>
                  </a:lnTo>
                  <a:lnTo>
                    <a:pt x="104" y="53"/>
                  </a:lnTo>
                  <a:lnTo>
                    <a:pt x="104" y="60"/>
                  </a:lnTo>
                  <a:lnTo>
                    <a:pt x="104" y="66"/>
                  </a:lnTo>
                  <a:lnTo>
                    <a:pt x="104" y="74"/>
                  </a:lnTo>
                  <a:lnTo>
                    <a:pt x="104" y="80"/>
                  </a:lnTo>
                  <a:lnTo>
                    <a:pt x="104" y="86"/>
                  </a:lnTo>
                  <a:lnTo>
                    <a:pt x="98" y="86"/>
                  </a:lnTo>
                  <a:lnTo>
                    <a:pt x="98" y="92"/>
                  </a:lnTo>
                  <a:lnTo>
                    <a:pt x="98" y="101"/>
                  </a:lnTo>
                  <a:lnTo>
                    <a:pt x="92" y="101"/>
                  </a:lnTo>
                  <a:lnTo>
                    <a:pt x="84" y="107"/>
                  </a:lnTo>
                  <a:lnTo>
                    <a:pt x="78" y="107"/>
                  </a:lnTo>
                  <a:lnTo>
                    <a:pt x="78" y="113"/>
                  </a:lnTo>
                  <a:lnTo>
                    <a:pt x="71" y="113"/>
                  </a:lnTo>
                  <a:lnTo>
                    <a:pt x="65" y="113"/>
                  </a:lnTo>
                  <a:lnTo>
                    <a:pt x="65" y="119"/>
                  </a:lnTo>
                  <a:lnTo>
                    <a:pt x="57" y="119"/>
                  </a:lnTo>
                  <a:lnTo>
                    <a:pt x="51" y="119"/>
                  </a:lnTo>
                  <a:lnTo>
                    <a:pt x="45" y="119"/>
                  </a:lnTo>
                  <a:lnTo>
                    <a:pt x="45" y="127"/>
                  </a:lnTo>
                  <a:lnTo>
                    <a:pt x="39" y="127"/>
                  </a:lnTo>
                  <a:lnTo>
                    <a:pt x="32" y="133"/>
                  </a:lnTo>
                  <a:lnTo>
                    <a:pt x="26" y="53"/>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4" name="Freeform 630"/>
            <p:cNvSpPr>
              <a:spLocks/>
            </p:cNvSpPr>
            <p:nvPr/>
          </p:nvSpPr>
          <p:spPr bwMode="auto">
            <a:xfrm>
              <a:off x="3825" y="2532"/>
              <a:ext cx="13" cy="6"/>
            </a:xfrm>
            <a:custGeom>
              <a:avLst/>
              <a:gdLst>
                <a:gd name="T0" fmla="*/ 6 w 13"/>
                <a:gd name="T1" fmla="*/ 6 h 6"/>
                <a:gd name="T2" fmla="*/ 0 w 13"/>
                <a:gd name="T3" fmla="*/ 6 h 6"/>
                <a:gd name="T4" fmla="*/ 0 w 13"/>
                <a:gd name="T5" fmla="*/ 0 h 6"/>
                <a:gd name="T6" fmla="*/ 6 w 13"/>
                <a:gd name="T7" fmla="*/ 0 h 6"/>
                <a:gd name="T8" fmla="*/ 13 w 13"/>
                <a:gd name="T9" fmla="*/ 0 h 6"/>
                <a:gd name="T10" fmla="*/ 13 w 13"/>
                <a:gd name="T11" fmla="*/ 6 h 6"/>
                <a:gd name="T12" fmla="*/ 6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6" y="6"/>
                  </a:moveTo>
                  <a:lnTo>
                    <a:pt x="0" y="6"/>
                  </a:lnTo>
                  <a:lnTo>
                    <a:pt x="0" y="0"/>
                  </a:lnTo>
                  <a:lnTo>
                    <a:pt x="6" y="0"/>
                  </a:lnTo>
                  <a:lnTo>
                    <a:pt x="13" y="0"/>
                  </a:lnTo>
                  <a:lnTo>
                    <a:pt x="13"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5" name="Line 631"/>
            <p:cNvSpPr>
              <a:spLocks noChangeShapeType="1"/>
            </p:cNvSpPr>
            <p:nvPr/>
          </p:nvSpPr>
          <p:spPr bwMode="auto">
            <a:xfrm flipV="1">
              <a:off x="2481" y="2686"/>
              <a:ext cx="71"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6" name="Line 632"/>
            <p:cNvSpPr>
              <a:spLocks noChangeShapeType="1"/>
            </p:cNvSpPr>
            <p:nvPr/>
          </p:nvSpPr>
          <p:spPr bwMode="auto">
            <a:xfrm flipV="1">
              <a:off x="2472" y="2692"/>
              <a:ext cx="113" cy="6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7" name="Line 633"/>
            <p:cNvSpPr>
              <a:spLocks noChangeShapeType="1"/>
            </p:cNvSpPr>
            <p:nvPr/>
          </p:nvSpPr>
          <p:spPr bwMode="auto">
            <a:xfrm flipV="1">
              <a:off x="2466" y="2698"/>
              <a:ext cx="144" cy="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8" name="Line 634"/>
            <p:cNvSpPr>
              <a:spLocks noChangeShapeType="1"/>
            </p:cNvSpPr>
            <p:nvPr/>
          </p:nvSpPr>
          <p:spPr bwMode="auto">
            <a:xfrm flipV="1">
              <a:off x="2466" y="2718"/>
              <a:ext cx="158" cy="9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49" name="Line 635"/>
            <p:cNvSpPr>
              <a:spLocks noChangeShapeType="1"/>
            </p:cNvSpPr>
            <p:nvPr/>
          </p:nvSpPr>
          <p:spPr bwMode="auto">
            <a:xfrm flipV="1">
              <a:off x="2481" y="2739"/>
              <a:ext cx="149"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0" name="Line 636"/>
            <p:cNvSpPr>
              <a:spLocks noChangeShapeType="1"/>
            </p:cNvSpPr>
            <p:nvPr/>
          </p:nvSpPr>
          <p:spPr bwMode="auto">
            <a:xfrm flipV="1">
              <a:off x="2499" y="2757"/>
              <a:ext cx="137" cy="8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1" name="Line 637"/>
            <p:cNvSpPr>
              <a:spLocks noChangeShapeType="1"/>
            </p:cNvSpPr>
            <p:nvPr/>
          </p:nvSpPr>
          <p:spPr bwMode="auto">
            <a:xfrm flipV="1">
              <a:off x="2532" y="2786"/>
              <a:ext cx="110"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2" name="Line 638"/>
            <p:cNvSpPr>
              <a:spLocks noChangeShapeType="1"/>
            </p:cNvSpPr>
            <p:nvPr/>
          </p:nvSpPr>
          <p:spPr bwMode="auto">
            <a:xfrm flipV="1">
              <a:off x="2540" y="2813"/>
              <a:ext cx="102"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3" name="Line 639"/>
            <p:cNvSpPr>
              <a:spLocks noChangeShapeType="1"/>
            </p:cNvSpPr>
            <p:nvPr/>
          </p:nvSpPr>
          <p:spPr bwMode="auto">
            <a:xfrm flipV="1">
              <a:off x="2546" y="2880"/>
              <a:ext cx="25"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4" name="Line 640"/>
            <p:cNvSpPr>
              <a:spLocks noChangeShapeType="1"/>
            </p:cNvSpPr>
            <p:nvPr/>
          </p:nvSpPr>
          <p:spPr bwMode="auto">
            <a:xfrm flipV="1">
              <a:off x="2585" y="2833"/>
              <a:ext cx="57"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5" name="Line 641"/>
            <p:cNvSpPr>
              <a:spLocks noChangeShapeType="1"/>
            </p:cNvSpPr>
            <p:nvPr/>
          </p:nvSpPr>
          <p:spPr bwMode="auto">
            <a:xfrm flipV="1">
              <a:off x="2567" y="2907"/>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6" name="Line 642"/>
            <p:cNvSpPr>
              <a:spLocks noChangeShapeType="1"/>
            </p:cNvSpPr>
            <p:nvPr/>
          </p:nvSpPr>
          <p:spPr bwMode="auto">
            <a:xfrm flipV="1">
              <a:off x="2591" y="2860"/>
              <a:ext cx="58" cy="3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7" name="Line 643"/>
            <p:cNvSpPr>
              <a:spLocks noChangeShapeType="1"/>
            </p:cNvSpPr>
            <p:nvPr/>
          </p:nvSpPr>
          <p:spPr bwMode="auto">
            <a:xfrm flipV="1">
              <a:off x="2599" y="2886"/>
              <a:ext cx="43"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8" name="Freeform 644"/>
            <p:cNvSpPr>
              <a:spLocks/>
            </p:cNvSpPr>
            <p:nvPr/>
          </p:nvSpPr>
          <p:spPr bwMode="auto">
            <a:xfrm>
              <a:off x="2466" y="2686"/>
              <a:ext cx="183" cy="227"/>
            </a:xfrm>
            <a:custGeom>
              <a:avLst/>
              <a:gdLst>
                <a:gd name="T0" fmla="*/ 131 w 183"/>
                <a:gd name="T1" fmla="*/ 227 h 227"/>
                <a:gd name="T2" fmla="*/ 125 w 183"/>
                <a:gd name="T3" fmla="*/ 221 h 227"/>
                <a:gd name="T4" fmla="*/ 125 w 183"/>
                <a:gd name="T5" fmla="*/ 207 h 227"/>
                <a:gd name="T6" fmla="*/ 119 w 183"/>
                <a:gd name="T7" fmla="*/ 200 h 227"/>
                <a:gd name="T8" fmla="*/ 119 w 183"/>
                <a:gd name="T9" fmla="*/ 186 h 227"/>
                <a:gd name="T10" fmla="*/ 105 w 183"/>
                <a:gd name="T11" fmla="*/ 186 h 227"/>
                <a:gd name="T12" fmla="*/ 105 w 183"/>
                <a:gd name="T13" fmla="*/ 200 h 227"/>
                <a:gd name="T14" fmla="*/ 105 w 183"/>
                <a:gd name="T15" fmla="*/ 215 h 227"/>
                <a:gd name="T16" fmla="*/ 99 w 183"/>
                <a:gd name="T17" fmla="*/ 227 h 227"/>
                <a:gd name="T18" fmla="*/ 86 w 183"/>
                <a:gd name="T19" fmla="*/ 227 h 227"/>
                <a:gd name="T20" fmla="*/ 80 w 183"/>
                <a:gd name="T21" fmla="*/ 215 h 227"/>
                <a:gd name="T22" fmla="*/ 80 w 183"/>
                <a:gd name="T23" fmla="*/ 200 h 227"/>
                <a:gd name="T24" fmla="*/ 72 w 183"/>
                <a:gd name="T25" fmla="*/ 194 h 227"/>
                <a:gd name="T26" fmla="*/ 72 w 183"/>
                <a:gd name="T27" fmla="*/ 180 h 227"/>
                <a:gd name="T28" fmla="*/ 72 w 183"/>
                <a:gd name="T29" fmla="*/ 166 h 227"/>
                <a:gd name="T30" fmla="*/ 60 w 183"/>
                <a:gd name="T31" fmla="*/ 166 h 227"/>
                <a:gd name="T32" fmla="*/ 39 w 183"/>
                <a:gd name="T33" fmla="*/ 159 h 227"/>
                <a:gd name="T34" fmla="*/ 27 w 183"/>
                <a:gd name="T35" fmla="*/ 153 h 227"/>
                <a:gd name="T36" fmla="*/ 21 w 183"/>
                <a:gd name="T37" fmla="*/ 147 h 227"/>
                <a:gd name="T38" fmla="*/ 12 w 183"/>
                <a:gd name="T39" fmla="*/ 139 h 227"/>
                <a:gd name="T40" fmla="*/ 6 w 183"/>
                <a:gd name="T41" fmla="*/ 133 h 227"/>
                <a:gd name="T42" fmla="*/ 0 w 183"/>
                <a:gd name="T43" fmla="*/ 127 h 227"/>
                <a:gd name="T44" fmla="*/ 0 w 183"/>
                <a:gd name="T45" fmla="*/ 112 h 227"/>
                <a:gd name="T46" fmla="*/ 0 w 183"/>
                <a:gd name="T47" fmla="*/ 100 h 227"/>
                <a:gd name="T48" fmla="*/ 0 w 183"/>
                <a:gd name="T49" fmla="*/ 88 h 227"/>
                <a:gd name="T50" fmla="*/ 6 w 183"/>
                <a:gd name="T51" fmla="*/ 79 h 227"/>
                <a:gd name="T52" fmla="*/ 6 w 183"/>
                <a:gd name="T53" fmla="*/ 65 h 227"/>
                <a:gd name="T54" fmla="*/ 6 w 183"/>
                <a:gd name="T55" fmla="*/ 53 h 227"/>
                <a:gd name="T56" fmla="*/ 12 w 183"/>
                <a:gd name="T57" fmla="*/ 47 h 227"/>
                <a:gd name="T58" fmla="*/ 21 w 183"/>
                <a:gd name="T59" fmla="*/ 32 h 227"/>
                <a:gd name="T60" fmla="*/ 27 w 183"/>
                <a:gd name="T61" fmla="*/ 26 h 227"/>
                <a:gd name="T62" fmla="*/ 33 w 183"/>
                <a:gd name="T63" fmla="*/ 20 h 227"/>
                <a:gd name="T64" fmla="*/ 39 w 183"/>
                <a:gd name="T65" fmla="*/ 12 h 227"/>
                <a:gd name="T66" fmla="*/ 53 w 183"/>
                <a:gd name="T67" fmla="*/ 6 h 227"/>
                <a:gd name="T68" fmla="*/ 66 w 183"/>
                <a:gd name="T69" fmla="*/ 0 h 227"/>
                <a:gd name="T70" fmla="*/ 80 w 183"/>
                <a:gd name="T71" fmla="*/ 0 h 227"/>
                <a:gd name="T72" fmla="*/ 92 w 183"/>
                <a:gd name="T73" fmla="*/ 0 h 227"/>
                <a:gd name="T74" fmla="*/ 105 w 183"/>
                <a:gd name="T75" fmla="*/ 6 h 227"/>
                <a:gd name="T76" fmla="*/ 119 w 183"/>
                <a:gd name="T77" fmla="*/ 6 h 227"/>
                <a:gd name="T78" fmla="*/ 131 w 183"/>
                <a:gd name="T79" fmla="*/ 6 h 227"/>
                <a:gd name="T80" fmla="*/ 138 w 183"/>
                <a:gd name="T81" fmla="*/ 12 h 227"/>
                <a:gd name="T82" fmla="*/ 144 w 183"/>
                <a:gd name="T83" fmla="*/ 20 h 227"/>
                <a:gd name="T84" fmla="*/ 150 w 183"/>
                <a:gd name="T85" fmla="*/ 26 h 227"/>
                <a:gd name="T86" fmla="*/ 158 w 183"/>
                <a:gd name="T87" fmla="*/ 32 h 227"/>
                <a:gd name="T88" fmla="*/ 164 w 183"/>
                <a:gd name="T89" fmla="*/ 38 h 227"/>
                <a:gd name="T90" fmla="*/ 164 w 183"/>
                <a:gd name="T91" fmla="*/ 53 h 227"/>
                <a:gd name="T92" fmla="*/ 170 w 183"/>
                <a:gd name="T93" fmla="*/ 59 h 227"/>
                <a:gd name="T94" fmla="*/ 170 w 183"/>
                <a:gd name="T95" fmla="*/ 73 h 227"/>
                <a:gd name="T96" fmla="*/ 176 w 183"/>
                <a:gd name="T97" fmla="*/ 79 h 227"/>
                <a:gd name="T98" fmla="*/ 176 w 183"/>
                <a:gd name="T99" fmla="*/ 94 h 227"/>
                <a:gd name="T100" fmla="*/ 176 w 183"/>
                <a:gd name="T101" fmla="*/ 106 h 227"/>
                <a:gd name="T102" fmla="*/ 176 w 183"/>
                <a:gd name="T103" fmla="*/ 120 h 227"/>
                <a:gd name="T104" fmla="*/ 176 w 183"/>
                <a:gd name="T105" fmla="*/ 133 h 227"/>
                <a:gd name="T106" fmla="*/ 176 w 183"/>
                <a:gd name="T107" fmla="*/ 147 h 227"/>
                <a:gd name="T108" fmla="*/ 176 w 183"/>
                <a:gd name="T109" fmla="*/ 159 h 227"/>
                <a:gd name="T110" fmla="*/ 183 w 183"/>
                <a:gd name="T111" fmla="*/ 166 h 227"/>
                <a:gd name="T112" fmla="*/ 183 w 183"/>
                <a:gd name="T113" fmla="*/ 180 h 227"/>
                <a:gd name="T114" fmla="*/ 176 w 183"/>
                <a:gd name="T115" fmla="*/ 194 h 227"/>
                <a:gd name="T116" fmla="*/ 176 w 183"/>
                <a:gd name="T117" fmla="*/ 207 h 227"/>
                <a:gd name="T118" fmla="*/ 170 w 183"/>
                <a:gd name="T119" fmla="*/ 221 h 227"/>
                <a:gd name="T120" fmla="*/ 158 w 183"/>
                <a:gd name="T121" fmla="*/ 227 h 227"/>
                <a:gd name="T122" fmla="*/ 144 w 183"/>
                <a:gd name="T123" fmla="*/ 227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
                <a:gd name="T187" fmla="*/ 0 h 227"/>
                <a:gd name="T188" fmla="*/ 183 w 183"/>
                <a:gd name="T189" fmla="*/ 227 h 2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 h="227">
                  <a:moveTo>
                    <a:pt x="138" y="227"/>
                  </a:moveTo>
                  <a:lnTo>
                    <a:pt x="131" y="227"/>
                  </a:lnTo>
                  <a:lnTo>
                    <a:pt x="131" y="221"/>
                  </a:lnTo>
                  <a:lnTo>
                    <a:pt x="125" y="221"/>
                  </a:lnTo>
                  <a:lnTo>
                    <a:pt x="125" y="215"/>
                  </a:lnTo>
                  <a:lnTo>
                    <a:pt x="125" y="207"/>
                  </a:lnTo>
                  <a:lnTo>
                    <a:pt x="119" y="207"/>
                  </a:lnTo>
                  <a:lnTo>
                    <a:pt x="119" y="200"/>
                  </a:lnTo>
                  <a:lnTo>
                    <a:pt x="119" y="194"/>
                  </a:lnTo>
                  <a:lnTo>
                    <a:pt x="119" y="186"/>
                  </a:lnTo>
                  <a:lnTo>
                    <a:pt x="113" y="186"/>
                  </a:lnTo>
                  <a:lnTo>
                    <a:pt x="105" y="186"/>
                  </a:lnTo>
                  <a:lnTo>
                    <a:pt x="105" y="194"/>
                  </a:lnTo>
                  <a:lnTo>
                    <a:pt x="105" y="200"/>
                  </a:lnTo>
                  <a:lnTo>
                    <a:pt x="105" y="207"/>
                  </a:lnTo>
                  <a:lnTo>
                    <a:pt x="105" y="215"/>
                  </a:lnTo>
                  <a:lnTo>
                    <a:pt x="99" y="221"/>
                  </a:lnTo>
                  <a:lnTo>
                    <a:pt x="99" y="227"/>
                  </a:lnTo>
                  <a:lnTo>
                    <a:pt x="92" y="227"/>
                  </a:lnTo>
                  <a:lnTo>
                    <a:pt x="86" y="227"/>
                  </a:lnTo>
                  <a:lnTo>
                    <a:pt x="86" y="221"/>
                  </a:lnTo>
                  <a:lnTo>
                    <a:pt x="80" y="215"/>
                  </a:lnTo>
                  <a:lnTo>
                    <a:pt x="80" y="207"/>
                  </a:lnTo>
                  <a:lnTo>
                    <a:pt x="80" y="200"/>
                  </a:lnTo>
                  <a:lnTo>
                    <a:pt x="80" y="194"/>
                  </a:lnTo>
                  <a:lnTo>
                    <a:pt x="72" y="194"/>
                  </a:lnTo>
                  <a:lnTo>
                    <a:pt x="72" y="186"/>
                  </a:lnTo>
                  <a:lnTo>
                    <a:pt x="72" y="180"/>
                  </a:lnTo>
                  <a:lnTo>
                    <a:pt x="72" y="174"/>
                  </a:lnTo>
                  <a:lnTo>
                    <a:pt x="72" y="166"/>
                  </a:lnTo>
                  <a:lnTo>
                    <a:pt x="66" y="166"/>
                  </a:lnTo>
                  <a:lnTo>
                    <a:pt x="60" y="166"/>
                  </a:lnTo>
                  <a:lnTo>
                    <a:pt x="60" y="159"/>
                  </a:lnTo>
                  <a:lnTo>
                    <a:pt x="39" y="159"/>
                  </a:lnTo>
                  <a:lnTo>
                    <a:pt x="33" y="153"/>
                  </a:lnTo>
                  <a:lnTo>
                    <a:pt x="27" y="153"/>
                  </a:lnTo>
                  <a:lnTo>
                    <a:pt x="27" y="147"/>
                  </a:lnTo>
                  <a:lnTo>
                    <a:pt x="21" y="147"/>
                  </a:lnTo>
                  <a:lnTo>
                    <a:pt x="12" y="147"/>
                  </a:lnTo>
                  <a:lnTo>
                    <a:pt x="12" y="139"/>
                  </a:lnTo>
                  <a:lnTo>
                    <a:pt x="6" y="139"/>
                  </a:lnTo>
                  <a:lnTo>
                    <a:pt x="6" y="133"/>
                  </a:lnTo>
                  <a:lnTo>
                    <a:pt x="6" y="127"/>
                  </a:lnTo>
                  <a:lnTo>
                    <a:pt x="0" y="127"/>
                  </a:lnTo>
                  <a:lnTo>
                    <a:pt x="0" y="120"/>
                  </a:lnTo>
                  <a:lnTo>
                    <a:pt x="0" y="112"/>
                  </a:lnTo>
                  <a:lnTo>
                    <a:pt x="0" y="106"/>
                  </a:lnTo>
                  <a:lnTo>
                    <a:pt x="0" y="100"/>
                  </a:lnTo>
                  <a:lnTo>
                    <a:pt x="0" y="94"/>
                  </a:lnTo>
                  <a:lnTo>
                    <a:pt x="0" y="88"/>
                  </a:lnTo>
                  <a:lnTo>
                    <a:pt x="0" y="79"/>
                  </a:lnTo>
                  <a:lnTo>
                    <a:pt x="6" y="79"/>
                  </a:lnTo>
                  <a:lnTo>
                    <a:pt x="6" y="73"/>
                  </a:lnTo>
                  <a:lnTo>
                    <a:pt x="6" y="65"/>
                  </a:lnTo>
                  <a:lnTo>
                    <a:pt x="6" y="59"/>
                  </a:lnTo>
                  <a:lnTo>
                    <a:pt x="6" y="53"/>
                  </a:lnTo>
                  <a:lnTo>
                    <a:pt x="6" y="47"/>
                  </a:lnTo>
                  <a:lnTo>
                    <a:pt x="12" y="47"/>
                  </a:lnTo>
                  <a:lnTo>
                    <a:pt x="12" y="38"/>
                  </a:lnTo>
                  <a:lnTo>
                    <a:pt x="21" y="32"/>
                  </a:lnTo>
                  <a:lnTo>
                    <a:pt x="21" y="26"/>
                  </a:lnTo>
                  <a:lnTo>
                    <a:pt x="27" y="26"/>
                  </a:lnTo>
                  <a:lnTo>
                    <a:pt x="27" y="20"/>
                  </a:lnTo>
                  <a:lnTo>
                    <a:pt x="33" y="20"/>
                  </a:lnTo>
                  <a:lnTo>
                    <a:pt x="33" y="12"/>
                  </a:lnTo>
                  <a:lnTo>
                    <a:pt x="39" y="12"/>
                  </a:lnTo>
                  <a:lnTo>
                    <a:pt x="45" y="6"/>
                  </a:lnTo>
                  <a:lnTo>
                    <a:pt x="53" y="6"/>
                  </a:lnTo>
                  <a:lnTo>
                    <a:pt x="60" y="0"/>
                  </a:lnTo>
                  <a:lnTo>
                    <a:pt x="66" y="0"/>
                  </a:lnTo>
                  <a:lnTo>
                    <a:pt x="72" y="0"/>
                  </a:lnTo>
                  <a:lnTo>
                    <a:pt x="80" y="0"/>
                  </a:lnTo>
                  <a:lnTo>
                    <a:pt x="86" y="0"/>
                  </a:lnTo>
                  <a:lnTo>
                    <a:pt x="92" y="0"/>
                  </a:lnTo>
                  <a:lnTo>
                    <a:pt x="99" y="0"/>
                  </a:lnTo>
                  <a:lnTo>
                    <a:pt x="105" y="6"/>
                  </a:lnTo>
                  <a:lnTo>
                    <a:pt x="113" y="6"/>
                  </a:lnTo>
                  <a:lnTo>
                    <a:pt x="119" y="6"/>
                  </a:lnTo>
                  <a:lnTo>
                    <a:pt x="125" y="6"/>
                  </a:lnTo>
                  <a:lnTo>
                    <a:pt x="131" y="6"/>
                  </a:lnTo>
                  <a:lnTo>
                    <a:pt x="131" y="12"/>
                  </a:lnTo>
                  <a:lnTo>
                    <a:pt x="138" y="12"/>
                  </a:lnTo>
                  <a:lnTo>
                    <a:pt x="144" y="12"/>
                  </a:lnTo>
                  <a:lnTo>
                    <a:pt x="144" y="20"/>
                  </a:lnTo>
                  <a:lnTo>
                    <a:pt x="150" y="20"/>
                  </a:lnTo>
                  <a:lnTo>
                    <a:pt x="150" y="26"/>
                  </a:lnTo>
                  <a:lnTo>
                    <a:pt x="158" y="26"/>
                  </a:lnTo>
                  <a:lnTo>
                    <a:pt x="158" y="32"/>
                  </a:lnTo>
                  <a:lnTo>
                    <a:pt x="158" y="38"/>
                  </a:lnTo>
                  <a:lnTo>
                    <a:pt x="164" y="38"/>
                  </a:lnTo>
                  <a:lnTo>
                    <a:pt x="164" y="47"/>
                  </a:lnTo>
                  <a:lnTo>
                    <a:pt x="164" y="53"/>
                  </a:lnTo>
                  <a:lnTo>
                    <a:pt x="164" y="59"/>
                  </a:lnTo>
                  <a:lnTo>
                    <a:pt x="170" y="59"/>
                  </a:lnTo>
                  <a:lnTo>
                    <a:pt x="170" y="65"/>
                  </a:lnTo>
                  <a:lnTo>
                    <a:pt x="170" y="73"/>
                  </a:lnTo>
                  <a:lnTo>
                    <a:pt x="170" y="79"/>
                  </a:lnTo>
                  <a:lnTo>
                    <a:pt x="176" y="79"/>
                  </a:lnTo>
                  <a:lnTo>
                    <a:pt x="176" y="88"/>
                  </a:lnTo>
                  <a:lnTo>
                    <a:pt x="176" y="94"/>
                  </a:lnTo>
                  <a:lnTo>
                    <a:pt x="176" y="100"/>
                  </a:lnTo>
                  <a:lnTo>
                    <a:pt x="176" y="106"/>
                  </a:lnTo>
                  <a:lnTo>
                    <a:pt x="176" y="112"/>
                  </a:lnTo>
                  <a:lnTo>
                    <a:pt x="176" y="120"/>
                  </a:lnTo>
                  <a:lnTo>
                    <a:pt x="176" y="127"/>
                  </a:lnTo>
                  <a:lnTo>
                    <a:pt x="176" y="133"/>
                  </a:lnTo>
                  <a:lnTo>
                    <a:pt x="176" y="139"/>
                  </a:lnTo>
                  <a:lnTo>
                    <a:pt x="176" y="147"/>
                  </a:lnTo>
                  <a:lnTo>
                    <a:pt x="176" y="153"/>
                  </a:lnTo>
                  <a:lnTo>
                    <a:pt x="176" y="159"/>
                  </a:lnTo>
                  <a:lnTo>
                    <a:pt x="176" y="166"/>
                  </a:lnTo>
                  <a:lnTo>
                    <a:pt x="183" y="166"/>
                  </a:lnTo>
                  <a:lnTo>
                    <a:pt x="183" y="174"/>
                  </a:lnTo>
                  <a:lnTo>
                    <a:pt x="183" y="180"/>
                  </a:lnTo>
                  <a:lnTo>
                    <a:pt x="183" y="186"/>
                  </a:lnTo>
                  <a:lnTo>
                    <a:pt x="176" y="194"/>
                  </a:lnTo>
                  <a:lnTo>
                    <a:pt x="176" y="200"/>
                  </a:lnTo>
                  <a:lnTo>
                    <a:pt x="176" y="207"/>
                  </a:lnTo>
                  <a:lnTo>
                    <a:pt x="170" y="215"/>
                  </a:lnTo>
                  <a:lnTo>
                    <a:pt x="170" y="221"/>
                  </a:lnTo>
                  <a:lnTo>
                    <a:pt x="164" y="221"/>
                  </a:lnTo>
                  <a:lnTo>
                    <a:pt x="158" y="227"/>
                  </a:lnTo>
                  <a:lnTo>
                    <a:pt x="150" y="227"/>
                  </a:lnTo>
                  <a:lnTo>
                    <a:pt x="144" y="227"/>
                  </a:lnTo>
                  <a:lnTo>
                    <a:pt x="138" y="22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59" name="Line 645"/>
            <p:cNvSpPr>
              <a:spLocks noChangeShapeType="1"/>
            </p:cNvSpPr>
            <p:nvPr/>
          </p:nvSpPr>
          <p:spPr bwMode="auto">
            <a:xfrm flipV="1">
              <a:off x="3104" y="3155"/>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0" name="Rectangle 646"/>
            <p:cNvSpPr>
              <a:spLocks noChangeArrowheads="1"/>
            </p:cNvSpPr>
            <p:nvPr/>
          </p:nvSpPr>
          <p:spPr bwMode="auto">
            <a:xfrm>
              <a:off x="3104" y="3155"/>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61" name="Rectangle 647"/>
            <p:cNvSpPr>
              <a:spLocks noChangeArrowheads="1"/>
            </p:cNvSpPr>
            <p:nvPr/>
          </p:nvSpPr>
          <p:spPr bwMode="auto">
            <a:xfrm>
              <a:off x="1300" y="154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62" name="Line 648"/>
            <p:cNvSpPr>
              <a:spLocks noChangeShapeType="1"/>
            </p:cNvSpPr>
            <p:nvPr/>
          </p:nvSpPr>
          <p:spPr bwMode="auto">
            <a:xfrm flipV="1">
              <a:off x="859" y="1941"/>
              <a:ext cx="18"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3" name="Line 649"/>
            <p:cNvSpPr>
              <a:spLocks noChangeShapeType="1"/>
            </p:cNvSpPr>
            <p:nvPr/>
          </p:nvSpPr>
          <p:spPr bwMode="auto">
            <a:xfrm flipV="1">
              <a:off x="865" y="1960"/>
              <a:ext cx="27"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4" name="Line 650"/>
            <p:cNvSpPr>
              <a:spLocks noChangeShapeType="1"/>
            </p:cNvSpPr>
            <p:nvPr/>
          </p:nvSpPr>
          <p:spPr bwMode="auto">
            <a:xfrm flipV="1">
              <a:off x="873" y="1982"/>
              <a:ext cx="25" cy="1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5" name="Line 651"/>
            <p:cNvSpPr>
              <a:spLocks noChangeShapeType="1"/>
            </p:cNvSpPr>
            <p:nvPr/>
          </p:nvSpPr>
          <p:spPr bwMode="auto">
            <a:xfrm flipV="1">
              <a:off x="886" y="1995"/>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6" name="Line 652"/>
            <p:cNvSpPr>
              <a:spLocks noChangeShapeType="1"/>
            </p:cNvSpPr>
            <p:nvPr/>
          </p:nvSpPr>
          <p:spPr bwMode="auto">
            <a:xfrm flipV="1">
              <a:off x="900" y="2015"/>
              <a:ext cx="31" cy="2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7" name="Line 653"/>
            <p:cNvSpPr>
              <a:spLocks noChangeShapeType="1"/>
            </p:cNvSpPr>
            <p:nvPr/>
          </p:nvSpPr>
          <p:spPr bwMode="auto">
            <a:xfrm flipV="1">
              <a:off x="918" y="2036"/>
              <a:ext cx="19"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8" name="Line 654"/>
            <p:cNvSpPr>
              <a:spLocks noChangeShapeType="1"/>
            </p:cNvSpPr>
            <p:nvPr/>
          </p:nvSpPr>
          <p:spPr bwMode="auto">
            <a:xfrm flipV="1">
              <a:off x="933" y="2048"/>
              <a:ext cx="31"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69" name="Line 655"/>
            <p:cNvSpPr>
              <a:spLocks noChangeShapeType="1"/>
            </p:cNvSpPr>
            <p:nvPr/>
          </p:nvSpPr>
          <p:spPr bwMode="auto">
            <a:xfrm flipV="1">
              <a:off x="945" y="2036"/>
              <a:ext cx="78"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0" name="Line 656"/>
            <p:cNvSpPr>
              <a:spLocks noChangeShapeType="1"/>
            </p:cNvSpPr>
            <p:nvPr/>
          </p:nvSpPr>
          <p:spPr bwMode="auto">
            <a:xfrm flipV="1">
              <a:off x="964" y="2048"/>
              <a:ext cx="8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1" name="Line 657"/>
            <p:cNvSpPr>
              <a:spLocks noChangeShapeType="1"/>
            </p:cNvSpPr>
            <p:nvPr/>
          </p:nvSpPr>
          <p:spPr bwMode="auto">
            <a:xfrm flipV="1">
              <a:off x="978" y="2062"/>
              <a:ext cx="9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2" name="Line 658"/>
            <p:cNvSpPr>
              <a:spLocks noChangeShapeType="1"/>
            </p:cNvSpPr>
            <p:nvPr/>
          </p:nvSpPr>
          <p:spPr bwMode="auto">
            <a:xfrm flipV="1">
              <a:off x="996" y="2075"/>
              <a:ext cx="93"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3" name="Line 659"/>
            <p:cNvSpPr>
              <a:spLocks noChangeShapeType="1"/>
            </p:cNvSpPr>
            <p:nvPr/>
          </p:nvSpPr>
          <p:spPr bwMode="auto">
            <a:xfrm flipV="1">
              <a:off x="1011" y="2095"/>
              <a:ext cx="96"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4" name="Line 660"/>
            <p:cNvSpPr>
              <a:spLocks noChangeShapeType="1"/>
            </p:cNvSpPr>
            <p:nvPr/>
          </p:nvSpPr>
          <p:spPr bwMode="auto">
            <a:xfrm flipV="1">
              <a:off x="1023" y="2101"/>
              <a:ext cx="105"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5" name="Line 661"/>
            <p:cNvSpPr>
              <a:spLocks noChangeShapeType="1"/>
            </p:cNvSpPr>
            <p:nvPr/>
          </p:nvSpPr>
          <p:spPr bwMode="auto">
            <a:xfrm flipV="1">
              <a:off x="1043" y="2122"/>
              <a:ext cx="97" cy="5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6" name="Line 662"/>
            <p:cNvSpPr>
              <a:spLocks noChangeShapeType="1"/>
            </p:cNvSpPr>
            <p:nvPr/>
          </p:nvSpPr>
          <p:spPr bwMode="auto">
            <a:xfrm flipV="1">
              <a:off x="1056" y="2136"/>
              <a:ext cx="104"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7" name="Line 663"/>
            <p:cNvSpPr>
              <a:spLocks noChangeShapeType="1"/>
            </p:cNvSpPr>
            <p:nvPr/>
          </p:nvSpPr>
          <p:spPr bwMode="auto">
            <a:xfrm flipV="1">
              <a:off x="1070" y="2155"/>
              <a:ext cx="103"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8" name="Line 664"/>
            <p:cNvSpPr>
              <a:spLocks noChangeShapeType="1"/>
            </p:cNvSpPr>
            <p:nvPr/>
          </p:nvSpPr>
          <p:spPr bwMode="auto">
            <a:xfrm flipV="1">
              <a:off x="1089" y="2169"/>
              <a:ext cx="104" cy="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79" name="Line 665"/>
            <p:cNvSpPr>
              <a:spLocks noChangeShapeType="1"/>
            </p:cNvSpPr>
            <p:nvPr/>
          </p:nvSpPr>
          <p:spPr bwMode="auto">
            <a:xfrm flipV="1">
              <a:off x="1101" y="2189"/>
              <a:ext cx="10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0" name="Line 666"/>
            <p:cNvSpPr>
              <a:spLocks noChangeShapeType="1"/>
            </p:cNvSpPr>
            <p:nvPr/>
          </p:nvSpPr>
          <p:spPr bwMode="auto">
            <a:xfrm flipV="1">
              <a:off x="1115" y="2216"/>
              <a:ext cx="84" cy="53"/>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1" name="Line 667"/>
            <p:cNvSpPr>
              <a:spLocks noChangeShapeType="1"/>
            </p:cNvSpPr>
            <p:nvPr/>
          </p:nvSpPr>
          <p:spPr bwMode="auto">
            <a:xfrm flipV="1">
              <a:off x="1136" y="2243"/>
              <a:ext cx="57" cy="39"/>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2" name="Line 668"/>
            <p:cNvSpPr>
              <a:spLocks noChangeShapeType="1"/>
            </p:cNvSpPr>
            <p:nvPr/>
          </p:nvSpPr>
          <p:spPr bwMode="auto">
            <a:xfrm flipV="1">
              <a:off x="1148" y="2290"/>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3" name="Freeform 669"/>
            <p:cNvSpPr>
              <a:spLocks/>
            </p:cNvSpPr>
            <p:nvPr/>
          </p:nvSpPr>
          <p:spPr bwMode="auto">
            <a:xfrm>
              <a:off x="853" y="1935"/>
              <a:ext cx="352" cy="375"/>
            </a:xfrm>
            <a:custGeom>
              <a:avLst/>
              <a:gdLst>
                <a:gd name="T0" fmla="*/ 6 w 352"/>
                <a:gd name="T1" fmla="*/ 0 h 375"/>
                <a:gd name="T2" fmla="*/ 18 w 352"/>
                <a:gd name="T3" fmla="*/ 6 h 375"/>
                <a:gd name="T4" fmla="*/ 33 w 352"/>
                <a:gd name="T5" fmla="*/ 13 h 375"/>
                <a:gd name="T6" fmla="*/ 39 w 352"/>
                <a:gd name="T7" fmla="*/ 25 h 375"/>
                <a:gd name="T8" fmla="*/ 45 w 352"/>
                <a:gd name="T9" fmla="*/ 33 h 375"/>
                <a:gd name="T10" fmla="*/ 51 w 352"/>
                <a:gd name="T11" fmla="*/ 47 h 375"/>
                <a:gd name="T12" fmla="*/ 57 w 352"/>
                <a:gd name="T13" fmla="*/ 60 h 375"/>
                <a:gd name="T14" fmla="*/ 65 w 352"/>
                <a:gd name="T15" fmla="*/ 66 h 375"/>
                <a:gd name="T16" fmla="*/ 72 w 352"/>
                <a:gd name="T17" fmla="*/ 80 h 375"/>
                <a:gd name="T18" fmla="*/ 78 w 352"/>
                <a:gd name="T19" fmla="*/ 86 h 375"/>
                <a:gd name="T20" fmla="*/ 78 w 352"/>
                <a:gd name="T21" fmla="*/ 101 h 375"/>
                <a:gd name="T22" fmla="*/ 84 w 352"/>
                <a:gd name="T23" fmla="*/ 107 h 375"/>
                <a:gd name="T24" fmla="*/ 84 w 352"/>
                <a:gd name="T25" fmla="*/ 119 h 375"/>
                <a:gd name="T26" fmla="*/ 96 w 352"/>
                <a:gd name="T27" fmla="*/ 119 h 375"/>
                <a:gd name="T28" fmla="*/ 111 w 352"/>
                <a:gd name="T29" fmla="*/ 113 h 375"/>
                <a:gd name="T30" fmla="*/ 123 w 352"/>
                <a:gd name="T31" fmla="*/ 113 h 375"/>
                <a:gd name="T32" fmla="*/ 137 w 352"/>
                <a:gd name="T33" fmla="*/ 107 h 375"/>
                <a:gd name="T34" fmla="*/ 149 w 352"/>
                <a:gd name="T35" fmla="*/ 107 h 375"/>
                <a:gd name="T36" fmla="*/ 164 w 352"/>
                <a:gd name="T37" fmla="*/ 107 h 375"/>
                <a:gd name="T38" fmla="*/ 170 w 352"/>
                <a:gd name="T39" fmla="*/ 101 h 375"/>
                <a:gd name="T40" fmla="*/ 182 w 352"/>
                <a:gd name="T41" fmla="*/ 101 h 375"/>
                <a:gd name="T42" fmla="*/ 188 w 352"/>
                <a:gd name="T43" fmla="*/ 107 h 375"/>
                <a:gd name="T44" fmla="*/ 197 w 352"/>
                <a:gd name="T45" fmla="*/ 113 h 375"/>
                <a:gd name="T46" fmla="*/ 209 w 352"/>
                <a:gd name="T47" fmla="*/ 113 h 375"/>
                <a:gd name="T48" fmla="*/ 223 w 352"/>
                <a:gd name="T49" fmla="*/ 119 h 375"/>
                <a:gd name="T50" fmla="*/ 229 w 352"/>
                <a:gd name="T51" fmla="*/ 127 h 375"/>
                <a:gd name="T52" fmla="*/ 236 w 352"/>
                <a:gd name="T53" fmla="*/ 140 h 375"/>
                <a:gd name="T54" fmla="*/ 242 w 352"/>
                <a:gd name="T55" fmla="*/ 154 h 375"/>
                <a:gd name="T56" fmla="*/ 254 w 352"/>
                <a:gd name="T57" fmla="*/ 160 h 375"/>
                <a:gd name="T58" fmla="*/ 268 w 352"/>
                <a:gd name="T59" fmla="*/ 168 h 375"/>
                <a:gd name="T60" fmla="*/ 275 w 352"/>
                <a:gd name="T61" fmla="*/ 174 h 375"/>
                <a:gd name="T62" fmla="*/ 281 w 352"/>
                <a:gd name="T63" fmla="*/ 181 h 375"/>
                <a:gd name="T64" fmla="*/ 287 w 352"/>
                <a:gd name="T65" fmla="*/ 187 h 375"/>
                <a:gd name="T66" fmla="*/ 295 w 352"/>
                <a:gd name="T67" fmla="*/ 193 h 375"/>
                <a:gd name="T68" fmla="*/ 307 w 352"/>
                <a:gd name="T69" fmla="*/ 207 h 375"/>
                <a:gd name="T70" fmla="*/ 320 w 352"/>
                <a:gd name="T71" fmla="*/ 220 h 375"/>
                <a:gd name="T72" fmla="*/ 328 w 352"/>
                <a:gd name="T73" fmla="*/ 228 h 375"/>
                <a:gd name="T74" fmla="*/ 340 w 352"/>
                <a:gd name="T75" fmla="*/ 234 h 375"/>
                <a:gd name="T76" fmla="*/ 352 w 352"/>
                <a:gd name="T77" fmla="*/ 246 h 375"/>
                <a:gd name="T78" fmla="*/ 352 w 352"/>
                <a:gd name="T79" fmla="*/ 261 h 375"/>
                <a:gd name="T80" fmla="*/ 346 w 352"/>
                <a:gd name="T81" fmla="*/ 269 h 375"/>
                <a:gd name="T82" fmla="*/ 346 w 352"/>
                <a:gd name="T83" fmla="*/ 281 h 375"/>
                <a:gd name="T84" fmla="*/ 346 w 352"/>
                <a:gd name="T85" fmla="*/ 295 h 375"/>
                <a:gd name="T86" fmla="*/ 340 w 352"/>
                <a:gd name="T87" fmla="*/ 308 h 375"/>
                <a:gd name="T88" fmla="*/ 334 w 352"/>
                <a:gd name="T89" fmla="*/ 322 h 375"/>
                <a:gd name="T90" fmla="*/ 328 w 352"/>
                <a:gd name="T91" fmla="*/ 328 h 375"/>
                <a:gd name="T92" fmla="*/ 320 w 352"/>
                <a:gd name="T93" fmla="*/ 341 h 375"/>
                <a:gd name="T94" fmla="*/ 313 w 352"/>
                <a:gd name="T95" fmla="*/ 349 h 375"/>
                <a:gd name="T96" fmla="*/ 307 w 352"/>
                <a:gd name="T97" fmla="*/ 361 h 375"/>
                <a:gd name="T98" fmla="*/ 301 w 352"/>
                <a:gd name="T99" fmla="*/ 375 h 375"/>
                <a:gd name="T100" fmla="*/ 0 w 352"/>
                <a:gd name="T101" fmla="*/ 0 h 3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2"/>
                <a:gd name="T154" fmla="*/ 0 h 375"/>
                <a:gd name="T155" fmla="*/ 352 w 352"/>
                <a:gd name="T156" fmla="*/ 375 h 3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2" h="375">
                  <a:moveTo>
                    <a:pt x="0" y="0"/>
                  </a:moveTo>
                  <a:lnTo>
                    <a:pt x="6" y="0"/>
                  </a:lnTo>
                  <a:lnTo>
                    <a:pt x="12" y="6"/>
                  </a:lnTo>
                  <a:lnTo>
                    <a:pt x="18" y="6"/>
                  </a:lnTo>
                  <a:lnTo>
                    <a:pt x="24" y="13"/>
                  </a:lnTo>
                  <a:lnTo>
                    <a:pt x="33" y="13"/>
                  </a:lnTo>
                  <a:lnTo>
                    <a:pt x="39" y="19"/>
                  </a:lnTo>
                  <a:lnTo>
                    <a:pt x="39" y="25"/>
                  </a:lnTo>
                  <a:lnTo>
                    <a:pt x="45" y="25"/>
                  </a:lnTo>
                  <a:lnTo>
                    <a:pt x="45" y="33"/>
                  </a:lnTo>
                  <a:lnTo>
                    <a:pt x="45" y="39"/>
                  </a:lnTo>
                  <a:lnTo>
                    <a:pt x="51" y="47"/>
                  </a:lnTo>
                  <a:lnTo>
                    <a:pt x="51" y="54"/>
                  </a:lnTo>
                  <a:lnTo>
                    <a:pt x="57" y="60"/>
                  </a:lnTo>
                  <a:lnTo>
                    <a:pt x="65" y="60"/>
                  </a:lnTo>
                  <a:lnTo>
                    <a:pt x="65" y="66"/>
                  </a:lnTo>
                  <a:lnTo>
                    <a:pt x="72" y="74"/>
                  </a:lnTo>
                  <a:lnTo>
                    <a:pt x="72" y="80"/>
                  </a:lnTo>
                  <a:lnTo>
                    <a:pt x="78" y="80"/>
                  </a:lnTo>
                  <a:lnTo>
                    <a:pt x="78" y="86"/>
                  </a:lnTo>
                  <a:lnTo>
                    <a:pt x="78" y="92"/>
                  </a:lnTo>
                  <a:lnTo>
                    <a:pt x="78" y="101"/>
                  </a:lnTo>
                  <a:lnTo>
                    <a:pt x="84" y="101"/>
                  </a:lnTo>
                  <a:lnTo>
                    <a:pt x="84" y="107"/>
                  </a:lnTo>
                  <a:lnTo>
                    <a:pt x="84" y="113"/>
                  </a:lnTo>
                  <a:lnTo>
                    <a:pt x="84" y="119"/>
                  </a:lnTo>
                  <a:lnTo>
                    <a:pt x="92" y="119"/>
                  </a:lnTo>
                  <a:lnTo>
                    <a:pt x="96" y="119"/>
                  </a:lnTo>
                  <a:lnTo>
                    <a:pt x="104" y="113"/>
                  </a:lnTo>
                  <a:lnTo>
                    <a:pt x="111" y="113"/>
                  </a:lnTo>
                  <a:lnTo>
                    <a:pt x="117" y="113"/>
                  </a:lnTo>
                  <a:lnTo>
                    <a:pt x="123" y="113"/>
                  </a:lnTo>
                  <a:lnTo>
                    <a:pt x="129" y="107"/>
                  </a:lnTo>
                  <a:lnTo>
                    <a:pt x="137" y="107"/>
                  </a:lnTo>
                  <a:lnTo>
                    <a:pt x="143" y="107"/>
                  </a:lnTo>
                  <a:lnTo>
                    <a:pt x="149" y="107"/>
                  </a:lnTo>
                  <a:lnTo>
                    <a:pt x="156" y="107"/>
                  </a:lnTo>
                  <a:lnTo>
                    <a:pt x="164" y="107"/>
                  </a:lnTo>
                  <a:lnTo>
                    <a:pt x="164" y="101"/>
                  </a:lnTo>
                  <a:lnTo>
                    <a:pt x="170" y="101"/>
                  </a:lnTo>
                  <a:lnTo>
                    <a:pt x="176" y="101"/>
                  </a:lnTo>
                  <a:lnTo>
                    <a:pt x="182" y="101"/>
                  </a:lnTo>
                  <a:lnTo>
                    <a:pt x="182" y="107"/>
                  </a:lnTo>
                  <a:lnTo>
                    <a:pt x="188" y="107"/>
                  </a:lnTo>
                  <a:lnTo>
                    <a:pt x="188" y="113"/>
                  </a:lnTo>
                  <a:lnTo>
                    <a:pt x="197" y="113"/>
                  </a:lnTo>
                  <a:lnTo>
                    <a:pt x="203" y="113"/>
                  </a:lnTo>
                  <a:lnTo>
                    <a:pt x="209" y="113"/>
                  </a:lnTo>
                  <a:lnTo>
                    <a:pt x="215" y="119"/>
                  </a:lnTo>
                  <a:lnTo>
                    <a:pt x="223" y="119"/>
                  </a:lnTo>
                  <a:lnTo>
                    <a:pt x="223" y="127"/>
                  </a:lnTo>
                  <a:lnTo>
                    <a:pt x="229" y="127"/>
                  </a:lnTo>
                  <a:lnTo>
                    <a:pt x="229" y="133"/>
                  </a:lnTo>
                  <a:lnTo>
                    <a:pt x="236" y="140"/>
                  </a:lnTo>
                  <a:lnTo>
                    <a:pt x="236" y="148"/>
                  </a:lnTo>
                  <a:lnTo>
                    <a:pt x="242" y="154"/>
                  </a:lnTo>
                  <a:lnTo>
                    <a:pt x="248" y="154"/>
                  </a:lnTo>
                  <a:lnTo>
                    <a:pt x="254" y="160"/>
                  </a:lnTo>
                  <a:lnTo>
                    <a:pt x="260" y="160"/>
                  </a:lnTo>
                  <a:lnTo>
                    <a:pt x="268" y="168"/>
                  </a:lnTo>
                  <a:lnTo>
                    <a:pt x="275" y="168"/>
                  </a:lnTo>
                  <a:lnTo>
                    <a:pt x="275" y="174"/>
                  </a:lnTo>
                  <a:lnTo>
                    <a:pt x="281" y="174"/>
                  </a:lnTo>
                  <a:lnTo>
                    <a:pt x="281" y="181"/>
                  </a:lnTo>
                  <a:lnTo>
                    <a:pt x="287" y="181"/>
                  </a:lnTo>
                  <a:lnTo>
                    <a:pt x="287" y="187"/>
                  </a:lnTo>
                  <a:lnTo>
                    <a:pt x="295" y="187"/>
                  </a:lnTo>
                  <a:lnTo>
                    <a:pt x="295" y="193"/>
                  </a:lnTo>
                  <a:lnTo>
                    <a:pt x="301" y="201"/>
                  </a:lnTo>
                  <a:lnTo>
                    <a:pt x="307" y="207"/>
                  </a:lnTo>
                  <a:lnTo>
                    <a:pt x="313" y="213"/>
                  </a:lnTo>
                  <a:lnTo>
                    <a:pt x="320" y="220"/>
                  </a:lnTo>
                  <a:lnTo>
                    <a:pt x="328" y="220"/>
                  </a:lnTo>
                  <a:lnTo>
                    <a:pt x="328" y="228"/>
                  </a:lnTo>
                  <a:lnTo>
                    <a:pt x="334" y="228"/>
                  </a:lnTo>
                  <a:lnTo>
                    <a:pt x="340" y="234"/>
                  </a:lnTo>
                  <a:lnTo>
                    <a:pt x="346" y="240"/>
                  </a:lnTo>
                  <a:lnTo>
                    <a:pt x="352" y="246"/>
                  </a:lnTo>
                  <a:lnTo>
                    <a:pt x="352" y="254"/>
                  </a:lnTo>
                  <a:lnTo>
                    <a:pt x="352" y="261"/>
                  </a:lnTo>
                  <a:lnTo>
                    <a:pt x="352" y="269"/>
                  </a:lnTo>
                  <a:lnTo>
                    <a:pt x="346" y="269"/>
                  </a:lnTo>
                  <a:lnTo>
                    <a:pt x="346" y="275"/>
                  </a:lnTo>
                  <a:lnTo>
                    <a:pt x="346" y="281"/>
                  </a:lnTo>
                  <a:lnTo>
                    <a:pt x="346" y="287"/>
                  </a:lnTo>
                  <a:lnTo>
                    <a:pt x="346" y="295"/>
                  </a:lnTo>
                  <a:lnTo>
                    <a:pt x="346" y="302"/>
                  </a:lnTo>
                  <a:lnTo>
                    <a:pt x="340" y="308"/>
                  </a:lnTo>
                  <a:lnTo>
                    <a:pt x="340" y="314"/>
                  </a:lnTo>
                  <a:lnTo>
                    <a:pt x="334" y="322"/>
                  </a:lnTo>
                  <a:lnTo>
                    <a:pt x="334" y="328"/>
                  </a:lnTo>
                  <a:lnTo>
                    <a:pt x="328" y="328"/>
                  </a:lnTo>
                  <a:lnTo>
                    <a:pt x="328" y="334"/>
                  </a:lnTo>
                  <a:lnTo>
                    <a:pt x="320" y="341"/>
                  </a:lnTo>
                  <a:lnTo>
                    <a:pt x="320" y="349"/>
                  </a:lnTo>
                  <a:lnTo>
                    <a:pt x="313" y="349"/>
                  </a:lnTo>
                  <a:lnTo>
                    <a:pt x="313" y="355"/>
                  </a:lnTo>
                  <a:lnTo>
                    <a:pt x="307" y="361"/>
                  </a:lnTo>
                  <a:lnTo>
                    <a:pt x="307" y="367"/>
                  </a:lnTo>
                  <a:lnTo>
                    <a:pt x="301" y="375"/>
                  </a:lnTo>
                  <a:lnTo>
                    <a:pt x="18" y="6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4" name="Freeform 670"/>
            <p:cNvSpPr>
              <a:spLocks/>
            </p:cNvSpPr>
            <p:nvPr/>
          </p:nvSpPr>
          <p:spPr bwMode="auto">
            <a:xfrm>
              <a:off x="925" y="1915"/>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5" name="Line 671"/>
            <p:cNvSpPr>
              <a:spLocks noChangeShapeType="1"/>
            </p:cNvSpPr>
            <p:nvPr/>
          </p:nvSpPr>
          <p:spPr bwMode="auto">
            <a:xfrm flipV="1">
              <a:off x="957" y="1915"/>
              <a:ext cx="7"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6" name="Freeform 672"/>
            <p:cNvSpPr>
              <a:spLocks/>
            </p:cNvSpPr>
            <p:nvPr/>
          </p:nvSpPr>
          <p:spPr bwMode="auto">
            <a:xfrm>
              <a:off x="957" y="1915"/>
              <a:ext cx="13" cy="18"/>
            </a:xfrm>
            <a:custGeom>
              <a:avLst/>
              <a:gdLst>
                <a:gd name="T0" fmla="*/ 7 w 13"/>
                <a:gd name="T1" fmla="*/ 18 h 18"/>
                <a:gd name="T2" fmla="*/ 0 w 13"/>
                <a:gd name="T3" fmla="*/ 18 h 18"/>
                <a:gd name="T4" fmla="*/ 0 w 13"/>
                <a:gd name="T5" fmla="*/ 12 h 18"/>
                <a:gd name="T6" fmla="*/ 0 w 13"/>
                <a:gd name="T7" fmla="*/ 6 h 18"/>
                <a:gd name="T8" fmla="*/ 7 w 13"/>
                <a:gd name="T9" fmla="*/ 0 h 18"/>
                <a:gd name="T10" fmla="*/ 13 w 13"/>
                <a:gd name="T11" fmla="*/ 6 h 18"/>
                <a:gd name="T12" fmla="*/ 13 w 13"/>
                <a:gd name="T13" fmla="*/ 12 h 18"/>
                <a:gd name="T14" fmla="*/ 13 w 13"/>
                <a:gd name="T15" fmla="*/ 18 h 18"/>
                <a:gd name="T16" fmla="*/ 7 w 13"/>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7" y="18"/>
                  </a:moveTo>
                  <a:lnTo>
                    <a:pt x="0" y="18"/>
                  </a:lnTo>
                  <a:lnTo>
                    <a:pt x="0" y="12"/>
                  </a:lnTo>
                  <a:lnTo>
                    <a:pt x="0" y="6"/>
                  </a:lnTo>
                  <a:lnTo>
                    <a:pt x="7" y="0"/>
                  </a:lnTo>
                  <a:lnTo>
                    <a:pt x="13" y="6"/>
                  </a:lnTo>
                  <a:lnTo>
                    <a:pt x="13" y="12"/>
                  </a:lnTo>
                  <a:lnTo>
                    <a:pt x="13" y="18"/>
                  </a:lnTo>
                  <a:lnTo>
                    <a:pt x="7"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7" name="Line 673"/>
            <p:cNvSpPr>
              <a:spLocks noChangeShapeType="1"/>
            </p:cNvSpPr>
            <p:nvPr/>
          </p:nvSpPr>
          <p:spPr bwMode="auto">
            <a:xfrm flipV="1">
              <a:off x="906" y="1941"/>
              <a:ext cx="12"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8" name="Freeform 674"/>
            <p:cNvSpPr>
              <a:spLocks/>
            </p:cNvSpPr>
            <p:nvPr/>
          </p:nvSpPr>
          <p:spPr bwMode="auto">
            <a:xfrm>
              <a:off x="906" y="1935"/>
              <a:ext cx="19" cy="19"/>
            </a:xfrm>
            <a:custGeom>
              <a:avLst/>
              <a:gdLst>
                <a:gd name="T0" fmla="*/ 6 w 19"/>
                <a:gd name="T1" fmla="*/ 19 h 19"/>
                <a:gd name="T2" fmla="*/ 0 w 19"/>
                <a:gd name="T3" fmla="*/ 13 h 19"/>
                <a:gd name="T4" fmla="*/ 0 w 19"/>
                <a:gd name="T5" fmla="*/ 6 h 19"/>
                <a:gd name="T6" fmla="*/ 6 w 19"/>
                <a:gd name="T7" fmla="*/ 0 h 19"/>
                <a:gd name="T8" fmla="*/ 12 w 19"/>
                <a:gd name="T9" fmla="*/ 0 h 19"/>
                <a:gd name="T10" fmla="*/ 12 w 19"/>
                <a:gd name="T11" fmla="*/ 6 h 19"/>
                <a:gd name="T12" fmla="*/ 19 w 19"/>
                <a:gd name="T13" fmla="*/ 13 h 19"/>
                <a:gd name="T14" fmla="*/ 12 w 19"/>
                <a:gd name="T15" fmla="*/ 13 h 19"/>
                <a:gd name="T16" fmla="*/ 12 w 19"/>
                <a:gd name="T17" fmla="*/ 19 h 19"/>
                <a:gd name="T18" fmla="*/ 6 w 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9"/>
                <a:gd name="T32" fmla="*/ 19 w 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9">
                  <a:moveTo>
                    <a:pt x="6" y="19"/>
                  </a:moveTo>
                  <a:lnTo>
                    <a:pt x="0" y="13"/>
                  </a:lnTo>
                  <a:lnTo>
                    <a:pt x="0" y="6"/>
                  </a:lnTo>
                  <a:lnTo>
                    <a:pt x="6" y="0"/>
                  </a:lnTo>
                  <a:lnTo>
                    <a:pt x="12" y="0"/>
                  </a:lnTo>
                  <a:lnTo>
                    <a:pt x="12" y="6"/>
                  </a:lnTo>
                  <a:lnTo>
                    <a:pt x="19" y="13"/>
                  </a:lnTo>
                  <a:lnTo>
                    <a:pt x="12" y="13"/>
                  </a:lnTo>
                  <a:lnTo>
                    <a:pt x="12" y="19"/>
                  </a:lnTo>
                  <a:lnTo>
                    <a:pt x="6"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89" name="Line 675"/>
            <p:cNvSpPr>
              <a:spLocks noChangeShapeType="1"/>
            </p:cNvSpPr>
            <p:nvPr/>
          </p:nvSpPr>
          <p:spPr bwMode="auto">
            <a:xfrm flipV="1">
              <a:off x="1187" y="2083"/>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0" name="Freeform 676"/>
            <p:cNvSpPr>
              <a:spLocks/>
            </p:cNvSpPr>
            <p:nvPr/>
          </p:nvSpPr>
          <p:spPr bwMode="auto">
            <a:xfrm>
              <a:off x="1187" y="2083"/>
              <a:ext cx="27" cy="12"/>
            </a:xfrm>
            <a:custGeom>
              <a:avLst/>
              <a:gdLst>
                <a:gd name="T0" fmla="*/ 20 w 27"/>
                <a:gd name="T1" fmla="*/ 12 h 12"/>
                <a:gd name="T2" fmla="*/ 12 w 27"/>
                <a:gd name="T3" fmla="*/ 12 h 12"/>
                <a:gd name="T4" fmla="*/ 6 w 27"/>
                <a:gd name="T5" fmla="*/ 12 h 12"/>
                <a:gd name="T6" fmla="*/ 0 w 27"/>
                <a:gd name="T7" fmla="*/ 12 h 12"/>
                <a:gd name="T8" fmla="*/ 0 w 27"/>
                <a:gd name="T9" fmla="*/ 6 h 12"/>
                <a:gd name="T10" fmla="*/ 0 w 27"/>
                <a:gd name="T11" fmla="*/ 0 h 12"/>
                <a:gd name="T12" fmla="*/ 6 w 27"/>
                <a:gd name="T13" fmla="*/ 0 h 12"/>
                <a:gd name="T14" fmla="*/ 12 w 27"/>
                <a:gd name="T15" fmla="*/ 0 h 12"/>
                <a:gd name="T16" fmla="*/ 20 w 27"/>
                <a:gd name="T17" fmla="*/ 0 h 12"/>
                <a:gd name="T18" fmla="*/ 27 w 27"/>
                <a:gd name="T19" fmla="*/ 6 h 12"/>
                <a:gd name="T20" fmla="*/ 27 w 27"/>
                <a:gd name="T21" fmla="*/ 12 h 12"/>
                <a:gd name="T22" fmla="*/ 20 w 27"/>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2"/>
                <a:gd name="T38" fmla="*/ 27 w 2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2">
                  <a:moveTo>
                    <a:pt x="20" y="12"/>
                  </a:moveTo>
                  <a:lnTo>
                    <a:pt x="12" y="12"/>
                  </a:lnTo>
                  <a:lnTo>
                    <a:pt x="6" y="12"/>
                  </a:lnTo>
                  <a:lnTo>
                    <a:pt x="0" y="12"/>
                  </a:lnTo>
                  <a:lnTo>
                    <a:pt x="0" y="6"/>
                  </a:lnTo>
                  <a:lnTo>
                    <a:pt x="0" y="0"/>
                  </a:lnTo>
                  <a:lnTo>
                    <a:pt x="6" y="0"/>
                  </a:lnTo>
                  <a:lnTo>
                    <a:pt x="12" y="0"/>
                  </a:lnTo>
                  <a:lnTo>
                    <a:pt x="20" y="0"/>
                  </a:lnTo>
                  <a:lnTo>
                    <a:pt x="27" y="6"/>
                  </a:lnTo>
                  <a:lnTo>
                    <a:pt x="27"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1" name="Freeform 677"/>
            <p:cNvSpPr>
              <a:spLocks/>
            </p:cNvSpPr>
            <p:nvPr/>
          </p:nvSpPr>
          <p:spPr bwMode="auto">
            <a:xfrm>
              <a:off x="1154" y="2097"/>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2" name="Line 678"/>
            <p:cNvSpPr>
              <a:spLocks noChangeShapeType="1"/>
            </p:cNvSpPr>
            <p:nvPr/>
          </p:nvSpPr>
          <p:spPr bwMode="auto">
            <a:xfrm flipV="1">
              <a:off x="1187" y="2142"/>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3" name="Freeform 679"/>
            <p:cNvSpPr>
              <a:spLocks/>
            </p:cNvSpPr>
            <p:nvPr/>
          </p:nvSpPr>
          <p:spPr bwMode="auto">
            <a:xfrm>
              <a:off x="1181" y="2136"/>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4" name="Rectangle 680"/>
            <p:cNvSpPr>
              <a:spLocks noChangeArrowheads="1"/>
            </p:cNvSpPr>
            <p:nvPr/>
          </p:nvSpPr>
          <p:spPr bwMode="auto">
            <a:xfrm>
              <a:off x="2034" y="2251"/>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5" name="Rectangle 681"/>
            <p:cNvSpPr>
              <a:spLocks noChangeArrowheads="1"/>
            </p:cNvSpPr>
            <p:nvPr/>
          </p:nvSpPr>
          <p:spPr bwMode="auto">
            <a:xfrm>
              <a:off x="2054" y="3214"/>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6" name="Line 682"/>
            <p:cNvSpPr>
              <a:spLocks noChangeShapeType="1"/>
            </p:cNvSpPr>
            <p:nvPr/>
          </p:nvSpPr>
          <p:spPr bwMode="auto">
            <a:xfrm>
              <a:off x="1792" y="1199"/>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7" name="Rectangle 683"/>
            <p:cNvSpPr>
              <a:spLocks noChangeArrowheads="1"/>
            </p:cNvSpPr>
            <p:nvPr/>
          </p:nvSpPr>
          <p:spPr bwMode="auto">
            <a:xfrm>
              <a:off x="1792" y="1191"/>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098" name="Line 684"/>
            <p:cNvSpPr>
              <a:spLocks noChangeShapeType="1"/>
            </p:cNvSpPr>
            <p:nvPr/>
          </p:nvSpPr>
          <p:spPr bwMode="auto">
            <a:xfrm>
              <a:off x="1326" y="162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099" name="Line 685"/>
            <p:cNvSpPr>
              <a:spLocks noChangeShapeType="1"/>
            </p:cNvSpPr>
            <p:nvPr/>
          </p:nvSpPr>
          <p:spPr bwMode="auto">
            <a:xfrm>
              <a:off x="1345" y="2827"/>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0" name="Line 686"/>
            <p:cNvSpPr>
              <a:spLocks noChangeShapeType="1"/>
            </p:cNvSpPr>
            <p:nvPr/>
          </p:nvSpPr>
          <p:spPr bwMode="auto">
            <a:xfrm flipV="1">
              <a:off x="1365" y="2839"/>
              <a:ext cx="13"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1" name="Line 687"/>
            <p:cNvSpPr>
              <a:spLocks noChangeShapeType="1"/>
            </p:cNvSpPr>
            <p:nvPr/>
          </p:nvSpPr>
          <p:spPr bwMode="auto">
            <a:xfrm flipV="1">
              <a:off x="1378" y="285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2" name="Line 688"/>
            <p:cNvSpPr>
              <a:spLocks noChangeShapeType="1"/>
            </p:cNvSpPr>
            <p:nvPr/>
          </p:nvSpPr>
          <p:spPr bwMode="auto">
            <a:xfrm>
              <a:off x="1398" y="287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3" name="Line 689"/>
            <p:cNvSpPr>
              <a:spLocks noChangeShapeType="1"/>
            </p:cNvSpPr>
            <p:nvPr/>
          </p:nvSpPr>
          <p:spPr bwMode="auto">
            <a:xfrm flipV="1">
              <a:off x="1529" y="2973"/>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4" name="Line 690"/>
            <p:cNvSpPr>
              <a:spLocks noChangeShapeType="1"/>
            </p:cNvSpPr>
            <p:nvPr/>
          </p:nvSpPr>
          <p:spPr bwMode="auto">
            <a:xfrm>
              <a:off x="1542" y="2995"/>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5" name="Line 691"/>
            <p:cNvSpPr>
              <a:spLocks noChangeShapeType="1"/>
            </p:cNvSpPr>
            <p:nvPr/>
          </p:nvSpPr>
          <p:spPr bwMode="auto">
            <a:xfrm>
              <a:off x="1554" y="3016"/>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6" name="Freeform 692"/>
            <p:cNvSpPr>
              <a:spLocks/>
            </p:cNvSpPr>
            <p:nvPr/>
          </p:nvSpPr>
          <p:spPr bwMode="auto">
            <a:xfrm>
              <a:off x="1339" y="2813"/>
              <a:ext cx="57" cy="59"/>
            </a:xfrm>
            <a:custGeom>
              <a:avLst/>
              <a:gdLst>
                <a:gd name="T0" fmla="*/ 0 w 57"/>
                <a:gd name="T1" fmla="*/ 0 h 59"/>
                <a:gd name="T2" fmla="*/ 6 w 57"/>
                <a:gd name="T3" fmla="*/ 0 h 59"/>
                <a:gd name="T4" fmla="*/ 6 w 57"/>
                <a:gd name="T5" fmla="*/ 6 h 59"/>
                <a:gd name="T6" fmla="*/ 12 w 57"/>
                <a:gd name="T7" fmla="*/ 6 h 59"/>
                <a:gd name="T8" fmla="*/ 32 w 57"/>
                <a:gd name="T9" fmla="*/ 20 h 59"/>
                <a:gd name="T10" fmla="*/ 45 w 57"/>
                <a:gd name="T11" fmla="*/ 32 h 59"/>
                <a:gd name="T12" fmla="*/ 51 w 57"/>
                <a:gd name="T13" fmla="*/ 41 h 59"/>
                <a:gd name="T14" fmla="*/ 57 w 57"/>
                <a:gd name="T15" fmla="*/ 53 h 59"/>
                <a:gd name="T16" fmla="*/ 57 w 57"/>
                <a:gd name="T17" fmla="*/ 59 h 59"/>
                <a:gd name="T18" fmla="*/ 39 w 57"/>
                <a:gd name="T19" fmla="*/ 47 h 59"/>
                <a:gd name="T20" fmla="*/ 0 w 57"/>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9"/>
                <a:gd name="T35" fmla="*/ 57 w 5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9">
                  <a:moveTo>
                    <a:pt x="0" y="0"/>
                  </a:moveTo>
                  <a:lnTo>
                    <a:pt x="6" y="0"/>
                  </a:lnTo>
                  <a:lnTo>
                    <a:pt x="6" y="6"/>
                  </a:lnTo>
                  <a:lnTo>
                    <a:pt x="12" y="6"/>
                  </a:lnTo>
                  <a:lnTo>
                    <a:pt x="32" y="20"/>
                  </a:lnTo>
                  <a:lnTo>
                    <a:pt x="45" y="32"/>
                  </a:lnTo>
                  <a:lnTo>
                    <a:pt x="51" y="41"/>
                  </a:lnTo>
                  <a:lnTo>
                    <a:pt x="57" y="53"/>
                  </a:lnTo>
                  <a:lnTo>
                    <a:pt x="57" y="59"/>
                  </a:lnTo>
                  <a:lnTo>
                    <a:pt x="39" y="47"/>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7" name="Freeform 693"/>
            <p:cNvSpPr>
              <a:spLocks/>
            </p:cNvSpPr>
            <p:nvPr/>
          </p:nvSpPr>
          <p:spPr bwMode="auto">
            <a:xfrm>
              <a:off x="1529" y="2975"/>
              <a:ext cx="31" cy="39"/>
            </a:xfrm>
            <a:custGeom>
              <a:avLst/>
              <a:gdLst>
                <a:gd name="T0" fmla="*/ 0 w 31"/>
                <a:gd name="T1" fmla="*/ 0 h 39"/>
                <a:gd name="T2" fmla="*/ 6 w 31"/>
                <a:gd name="T3" fmla="*/ 0 h 39"/>
                <a:gd name="T4" fmla="*/ 6 w 31"/>
                <a:gd name="T5" fmla="*/ 6 h 39"/>
                <a:gd name="T6" fmla="*/ 19 w 31"/>
                <a:gd name="T7" fmla="*/ 12 h 39"/>
                <a:gd name="T8" fmla="*/ 25 w 31"/>
                <a:gd name="T9" fmla="*/ 20 h 39"/>
                <a:gd name="T10" fmla="*/ 31 w 31"/>
                <a:gd name="T11" fmla="*/ 26 h 39"/>
                <a:gd name="T12" fmla="*/ 31 w 31"/>
                <a:gd name="T13" fmla="*/ 32 h 39"/>
                <a:gd name="T14" fmla="*/ 31 w 31"/>
                <a:gd name="T15" fmla="*/ 39 h 39"/>
                <a:gd name="T16" fmla="*/ 25 w 31"/>
                <a:gd name="T17" fmla="*/ 39 h 39"/>
                <a:gd name="T18" fmla="*/ 0 w 31"/>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39"/>
                <a:gd name="T32" fmla="*/ 31 w 31"/>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39">
                  <a:moveTo>
                    <a:pt x="0" y="0"/>
                  </a:moveTo>
                  <a:lnTo>
                    <a:pt x="6" y="0"/>
                  </a:lnTo>
                  <a:lnTo>
                    <a:pt x="6" y="6"/>
                  </a:lnTo>
                  <a:lnTo>
                    <a:pt x="19" y="12"/>
                  </a:lnTo>
                  <a:lnTo>
                    <a:pt x="25" y="20"/>
                  </a:lnTo>
                  <a:lnTo>
                    <a:pt x="31" y="26"/>
                  </a:lnTo>
                  <a:lnTo>
                    <a:pt x="31" y="32"/>
                  </a:lnTo>
                  <a:lnTo>
                    <a:pt x="31" y="39"/>
                  </a:lnTo>
                  <a:lnTo>
                    <a:pt x="25" y="39"/>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8" name="Freeform 694"/>
            <p:cNvSpPr>
              <a:spLocks/>
            </p:cNvSpPr>
            <p:nvPr/>
          </p:nvSpPr>
          <p:spPr bwMode="auto">
            <a:xfrm>
              <a:off x="2946" y="2821"/>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09" name="Line 695"/>
            <p:cNvSpPr>
              <a:spLocks noChangeShapeType="1"/>
            </p:cNvSpPr>
            <p:nvPr/>
          </p:nvSpPr>
          <p:spPr bwMode="auto">
            <a:xfrm flipV="1">
              <a:off x="1195" y="1218"/>
              <a:ext cx="82" cy="4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0" name="Line 696"/>
            <p:cNvSpPr>
              <a:spLocks noChangeShapeType="1"/>
            </p:cNvSpPr>
            <p:nvPr/>
          </p:nvSpPr>
          <p:spPr bwMode="auto">
            <a:xfrm flipV="1">
              <a:off x="1195" y="1230"/>
              <a:ext cx="97" cy="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1" name="Line 697"/>
            <p:cNvSpPr>
              <a:spLocks noChangeShapeType="1"/>
            </p:cNvSpPr>
            <p:nvPr/>
          </p:nvSpPr>
          <p:spPr bwMode="auto">
            <a:xfrm flipV="1">
              <a:off x="1207" y="1251"/>
              <a:ext cx="97" cy="6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2" name="Line 698"/>
            <p:cNvSpPr>
              <a:spLocks noChangeShapeType="1"/>
            </p:cNvSpPr>
            <p:nvPr/>
          </p:nvSpPr>
          <p:spPr bwMode="auto">
            <a:xfrm flipV="1">
              <a:off x="1228" y="1277"/>
              <a:ext cx="84" cy="4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3" name="Line 699"/>
            <p:cNvSpPr>
              <a:spLocks noChangeShapeType="1"/>
            </p:cNvSpPr>
            <p:nvPr/>
          </p:nvSpPr>
          <p:spPr bwMode="auto">
            <a:xfrm flipV="1">
              <a:off x="1232" y="1218"/>
              <a:ext cx="33"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4" name="Line 700"/>
            <p:cNvSpPr>
              <a:spLocks noChangeShapeType="1"/>
            </p:cNvSpPr>
            <p:nvPr/>
          </p:nvSpPr>
          <p:spPr bwMode="auto">
            <a:xfrm flipV="1">
              <a:off x="2618" y="2210"/>
              <a:ext cx="39" cy="2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5" name="Line 701"/>
            <p:cNvSpPr>
              <a:spLocks noChangeShapeType="1"/>
            </p:cNvSpPr>
            <p:nvPr/>
          </p:nvSpPr>
          <p:spPr bwMode="auto">
            <a:xfrm flipV="1">
              <a:off x="2862" y="2597"/>
              <a:ext cx="18" cy="7"/>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116" name="Rectangle 702"/>
            <p:cNvSpPr>
              <a:spLocks noChangeArrowheads="1"/>
            </p:cNvSpPr>
            <p:nvPr/>
          </p:nvSpPr>
          <p:spPr bwMode="auto">
            <a:xfrm>
              <a:off x="1929" y="822"/>
              <a:ext cx="106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117" name="Rectangle 703"/>
            <p:cNvSpPr>
              <a:spLocks noChangeArrowheads="1"/>
            </p:cNvSpPr>
            <p:nvPr/>
          </p:nvSpPr>
          <p:spPr bwMode="auto">
            <a:xfrm>
              <a:off x="1989" y="859"/>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6118" name="Rectangle 704"/>
            <p:cNvSpPr>
              <a:spLocks noChangeArrowheads="1"/>
            </p:cNvSpPr>
            <p:nvPr/>
          </p:nvSpPr>
          <p:spPr bwMode="auto">
            <a:xfrm>
              <a:off x="2425" y="859"/>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6119" name="Rectangle 705"/>
            <p:cNvSpPr>
              <a:spLocks noChangeArrowheads="1"/>
            </p:cNvSpPr>
            <p:nvPr/>
          </p:nvSpPr>
          <p:spPr bwMode="auto">
            <a:xfrm>
              <a:off x="2493" y="859"/>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6120" name="Freeform 706"/>
            <p:cNvSpPr>
              <a:spLocks/>
            </p:cNvSpPr>
            <p:nvPr/>
          </p:nvSpPr>
          <p:spPr bwMode="auto">
            <a:xfrm>
              <a:off x="2825" y="3108"/>
              <a:ext cx="111" cy="219"/>
            </a:xfrm>
            <a:custGeom>
              <a:avLst/>
              <a:gdLst>
                <a:gd name="T0" fmla="*/ 98 w 111"/>
                <a:gd name="T1" fmla="*/ 219 h 219"/>
                <a:gd name="T2" fmla="*/ 90 w 111"/>
                <a:gd name="T3" fmla="*/ 219 h 219"/>
                <a:gd name="T4" fmla="*/ 84 w 111"/>
                <a:gd name="T5" fmla="*/ 219 h 219"/>
                <a:gd name="T6" fmla="*/ 66 w 111"/>
                <a:gd name="T7" fmla="*/ 213 h 219"/>
                <a:gd name="T8" fmla="*/ 59 w 111"/>
                <a:gd name="T9" fmla="*/ 213 h 219"/>
                <a:gd name="T10" fmla="*/ 53 w 111"/>
                <a:gd name="T11" fmla="*/ 207 h 219"/>
                <a:gd name="T12" fmla="*/ 45 w 111"/>
                <a:gd name="T13" fmla="*/ 201 h 219"/>
                <a:gd name="T14" fmla="*/ 45 w 111"/>
                <a:gd name="T15" fmla="*/ 195 h 219"/>
                <a:gd name="T16" fmla="*/ 39 w 111"/>
                <a:gd name="T17" fmla="*/ 195 h 219"/>
                <a:gd name="T18" fmla="*/ 33 w 111"/>
                <a:gd name="T19" fmla="*/ 186 h 219"/>
                <a:gd name="T20" fmla="*/ 33 w 111"/>
                <a:gd name="T21" fmla="*/ 180 h 219"/>
                <a:gd name="T22" fmla="*/ 27 w 111"/>
                <a:gd name="T23" fmla="*/ 180 h 219"/>
                <a:gd name="T24" fmla="*/ 27 w 111"/>
                <a:gd name="T25" fmla="*/ 174 h 219"/>
                <a:gd name="T26" fmla="*/ 20 w 111"/>
                <a:gd name="T27" fmla="*/ 168 h 219"/>
                <a:gd name="T28" fmla="*/ 20 w 111"/>
                <a:gd name="T29" fmla="*/ 160 h 219"/>
                <a:gd name="T30" fmla="*/ 20 w 111"/>
                <a:gd name="T31" fmla="*/ 154 h 219"/>
                <a:gd name="T32" fmla="*/ 12 w 111"/>
                <a:gd name="T33" fmla="*/ 147 h 219"/>
                <a:gd name="T34" fmla="*/ 12 w 111"/>
                <a:gd name="T35" fmla="*/ 139 h 219"/>
                <a:gd name="T36" fmla="*/ 12 w 111"/>
                <a:gd name="T37" fmla="*/ 133 h 219"/>
                <a:gd name="T38" fmla="*/ 12 w 111"/>
                <a:gd name="T39" fmla="*/ 127 h 219"/>
                <a:gd name="T40" fmla="*/ 12 w 111"/>
                <a:gd name="T41" fmla="*/ 119 h 219"/>
                <a:gd name="T42" fmla="*/ 12 w 111"/>
                <a:gd name="T43" fmla="*/ 113 h 219"/>
                <a:gd name="T44" fmla="*/ 6 w 111"/>
                <a:gd name="T45" fmla="*/ 113 h 219"/>
                <a:gd name="T46" fmla="*/ 6 w 111"/>
                <a:gd name="T47" fmla="*/ 106 h 219"/>
                <a:gd name="T48" fmla="*/ 6 w 111"/>
                <a:gd name="T49" fmla="*/ 100 h 219"/>
                <a:gd name="T50" fmla="*/ 6 w 111"/>
                <a:gd name="T51" fmla="*/ 92 h 219"/>
                <a:gd name="T52" fmla="*/ 6 w 111"/>
                <a:gd name="T53" fmla="*/ 80 h 219"/>
                <a:gd name="T54" fmla="*/ 6 w 111"/>
                <a:gd name="T55" fmla="*/ 65 h 219"/>
                <a:gd name="T56" fmla="*/ 0 w 111"/>
                <a:gd name="T57" fmla="*/ 65 h 219"/>
                <a:gd name="T58" fmla="*/ 0 w 111"/>
                <a:gd name="T59" fmla="*/ 59 h 219"/>
                <a:gd name="T60" fmla="*/ 6 w 111"/>
                <a:gd name="T61" fmla="*/ 47 h 219"/>
                <a:gd name="T62" fmla="*/ 6 w 111"/>
                <a:gd name="T63" fmla="*/ 39 h 219"/>
                <a:gd name="T64" fmla="*/ 6 w 111"/>
                <a:gd name="T65" fmla="*/ 33 h 219"/>
                <a:gd name="T66" fmla="*/ 6 w 111"/>
                <a:gd name="T67" fmla="*/ 24 h 219"/>
                <a:gd name="T68" fmla="*/ 6 w 111"/>
                <a:gd name="T69" fmla="*/ 18 h 219"/>
                <a:gd name="T70" fmla="*/ 6 w 111"/>
                <a:gd name="T71" fmla="*/ 12 h 219"/>
                <a:gd name="T72" fmla="*/ 12 w 111"/>
                <a:gd name="T73" fmla="*/ 0 h 219"/>
                <a:gd name="T74" fmla="*/ 20 w 111"/>
                <a:gd name="T75" fmla="*/ 0 h 219"/>
                <a:gd name="T76" fmla="*/ 27 w 111"/>
                <a:gd name="T77" fmla="*/ 0 h 219"/>
                <a:gd name="T78" fmla="*/ 66 w 111"/>
                <a:gd name="T79" fmla="*/ 18 h 219"/>
                <a:gd name="T80" fmla="*/ 66 w 111"/>
                <a:gd name="T81" fmla="*/ 24 h 219"/>
                <a:gd name="T82" fmla="*/ 72 w 111"/>
                <a:gd name="T83" fmla="*/ 33 h 219"/>
                <a:gd name="T84" fmla="*/ 72 w 111"/>
                <a:gd name="T85" fmla="*/ 39 h 219"/>
                <a:gd name="T86" fmla="*/ 72 w 111"/>
                <a:gd name="T87" fmla="*/ 47 h 219"/>
                <a:gd name="T88" fmla="*/ 72 w 111"/>
                <a:gd name="T89" fmla="*/ 53 h 219"/>
                <a:gd name="T90" fmla="*/ 78 w 111"/>
                <a:gd name="T91" fmla="*/ 59 h 219"/>
                <a:gd name="T92" fmla="*/ 78 w 111"/>
                <a:gd name="T93" fmla="*/ 65 h 219"/>
                <a:gd name="T94" fmla="*/ 84 w 111"/>
                <a:gd name="T95" fmla="*/ 74 h 219"/>
                <a:gd name="T96" fmla="*/ 104 w 111"/>
                <a:gd name="T97" fmla="*/ 113 h 219"/>
                <a:gd name="T98" fmla="*/ 104 w 111"/>
                <a:gd name="T99" fmla="*/ 119 h 219"/>
                <a:gd name="T100" fmla="*/ 104 w 111"/>
                <a:gd name="T101" fmla="*/ 127 h 219"/>
                <a:gd name="T102" fmla="*/ 111 w 111"/>
                <a:gd name="T103" fmla="*/ 133 h 219"/>
                <a:gd name="T104" fmla="*/ 111 w 111"/>
                <a:gd name="T105" fmla="*/ 139 h 219"/>
                <a:gd name="T106" fmla="*/ 111 w 111"/>
                <a:gd name="T107" fmla="*/ 147 h 219"/>
                <a:gd name="T108" fmla="*/ 111 w 111"/>
                <a:gd name="T109" fmla="*/ 154 h 219"/>
                <a:gd name="T110" fmla="*/ 111 w 111"/>
                <a:gd name="T111" fmla="*/ 160 h 219"/>
                <a:gd name="T112" fmla="*/ 111 w 111"/>
                <a:gd name="T113" fmla="*/ 168 h 219"/>
                <a:gd name="T114" fmla="*/ 111 w 111"/>
                <a:gd name="T115" fmla="*/ 174 h 219"/>
                <a:gd name="T116" fmla="*/ 111 w 111"/>
                <a:gd name="T117" fmla="*/ 180 h 219"/>
                <a:gd name="T118" fmla="*/ 111 w 111"/>
                <a:gd name="T119" fmla="*/ 201 h 219"/>
                <a:gd name="T120" fmla="*/ 111 w 111"/>
                <a:gd name="T121" fmla="*/ 207 h 219"/>
                <a:gd name="T122" fmla="*/ 104 w 111"/>
                <a:gd name="T123" fmla="*/ 213 h 219"/>
                <a:gd name="T124" fmla="*/ 98 w 111"/>
                <a:gd name="T125" fmla="*/ 219 h 2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
                <a:gd name="T190" fmla="*/ 0 h 219"/>
                <a:gd name="T191" fmla="*/ 111 w 111"/>
                <a:gd name="T192" fmla="*/ 219 h 2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 h="219">
                  <a:moveTo>
                    <a:pt x="98" y="219"/>
                  </a:moveTo>
                  <a:lnTo>
                    <a:pt x="90" y="219"/>
                  </a:lnTo>
                  <a:lnTo>
                    <a:pt x="84" y="219"/>
                  </a:lnTo>
                  <a:lnTo>
                    <a:pt x="66" y="213"/>
                  </a:lnTo>
                  <a:lnTo>
                    <a:pt x="59" y="213"/>
                  </a:lnTo>
                  <a:lnTo>
                    <a:pt x="53" y="207"/>
                  </a:lnTo>
                  <a:lnTo>
                    <a:pt x="45" y="201"/>
                  </a:lnTo>
                  <a:lnTo>
                    <a:pt x="45" y="195"/>
                  </a:lnTo>
                  <a:lnTo>
                    <a:pt x="39" y="195"/>
                  </a:lnTo>
                  <a:lnTo>
                    <a:pt x="33" y="186"/>
                  </a:lnTo>
                  <a:lnTo>
                    <a:pt x="33" y="180"/>
                  </a:lnTo>
                  <a:lnTo>
                    <a:pt x="27" y="180"/>
                  </a:lnTo>
                  <a:lnTo>
                    <a:pt x="27" y="174"/>
                  </a:lnTo>
                  <a:lnTo>
                    <a:pt x="20" y="168"/>
                  </a:lnTo>
                  <a:lnTo>
                    <a:pt x="20" y="160"/>
                  </a:lnTo>
                  <a:lnTo>
                    <a:pt x="20" y="154"/>
                  </a:lnTo>
                  <a:lnTo>
                    <a:pt x="12" y="147"/>
                  </a:lnTo>
                  <a:lnTo>
                    <a:pt x="12" y="139"/>
                  </a:lnTo>
                  <a:lnTo>
                    <a:pt x="12" y="133"/>
                  </a:lnTo>
                  <a:lnTo>
                    <a:pt x="12" y="127"/>
                  </a:lnTo>
                  <a:lnTo>
                    <a:pt x="12" y="119"/>
                  </a:lnTo>
                  <a:lnTo>
                    <a:pt x="12" y="113"/>
                  </a:lnTo>
                  <a:lnTo>
                    <a:pt x="6" y="113"/>
                  </a:lnTo>
                  <a:lnTo>
                    <a:pt x="6" y="106"/>
                  </a:lnTo>
                  <a:lnTo>
                    <a:pt x="6" y="100"/>
                  </a:lnTo>
                  <a:lnTo>
                    <a:pt x="6" y="92"/>
                  </a:lnTo>
                  <a:lnTo>
                    <a:pt x="6" y="80"/>
                  </a:lnTo>
                  <a:lnTo>
                    <a:pt x="6" y="65"/>
                  </a:lnTo>
                  <a:lnTo>
                    <a:pt x="0" y="65"/>
                  </a:lnTo>
                  <a:lnTo>
                    <a:pt x="0" y="59"/>
                  </a:lnTo>
                  <a:lnTo>
                    <a:pt x="6" y="47"/>
                  </a:lnTo>
                  <a:lnTo>
                    <a:pt x="6" y="39"/>
                  </a:lnTo>
                  <a:lnTo>
                    <a:pt x="6" y="33"/>
                  </a:lnTo>
                  <a:lnTo>
                    <a:pt x="6" y="24"/>
                  </a:lnTo>
                  <a:lnTo>
                    <a:pt x="6" y="18"/>
                  </a:lnTo>
                  <a:lnTo>
                    <a:pt x="6" y="12"/>
                  </a:lnTo>
                  <a:lnTo>
                    <a:pt x="12" y="0"/>
                  </a:lnTo>
                  <a:lnTo>
                    <a:pt x="20" y="0"/>
                  </a:lnTo>
                  <a:lnTo>
                    <a:pt x="27" y="0"/>
                  </a:lnTo>
                  <a:lnTo>
                    <a:pt x="66" y="18"/>
                  </a:lnTo>
                  <a:lnTo>
                    <a:pt x="66" y="24"/>
                  </a:lnTo>
                  <a:lnTo>
                    <a:pt x="72" y="33"/>
                  </a:lnTo>
                  <a:lnTo>
                    <a:pt x="72" y="39"/>
                  </a:lnTo>
                  <a:lnTo>
                    <a:pt x="72" y="47"/>
                  </a:lnTo>
                  <a:lnTo>
                    <a:pt x="72" y="53"/>
                  </a:lnTo>
                  <a:lnTo>
                    <a:pt x="78" y="59"/>
                  </a:lnTo>
                  <a:lnTo>
                    <a:pt x="78" y="65"/>
                  </a:lnTo>
                  <a:lnTo>
                    <a:pt x="84" y="74"/>
                  </a:lnTo>
                  <a:lnTo>
                    <a:pt x="104" y="113"/>
                  </a:lnTo>
                  <a:lnTo>
                    <a:pt x="104" y="119"/>
                  </a:lnTo>
                  <a:lnTo>
                    <a:pt x="104" y="127"/>
                  </a:lnTo>
                  <a:lnTo>
                    <a:pt x="111" y="133"/>
                  </a:lnTo>
                  <a:lnTo>
                    <a:pt x="111" y="139"/>
                  </a:lnTo>
                  <a:lnTo>
                    <a:pt x="111" y="147"/>
                  </a:lnTo>
                  <a:lnTo>
                    <a:pt x="111" y="154"/>
                  </a:lnTo>
                  <a:lnTo>
                    <a:pt x="111" y="160"/>
                  </a:lnTo>
                  <a:lnTo>
                    <a:pt x="111" y="168"/>
                  </a:lnTo>
                  <a:lnTo>
                    <a:pt x="111" y="174"/>
                  </a:lnTo>
                  <a:lnTo>
                    <a:pt x="111" y="180"/>
                  </a:lnTo>
                  <a:lnTo>
                    <a:pt x="111" y="201"/>
                  </a:lnTo>
                  <a:lnTo>
                    <a:pt x="111" y="207"/>
                  </a:lnTo>
                  <a:lnTo>
                    <a:pt x="104" y="213"/>
                  </a:lnTo>
                  <a:lnTo>
                    <a:pt x="98" y="2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5783" name="Group 707"/>
          <p:cNvGrpSpPr>
            <a:grpSpLocks/>
          </p:cNvGrpSpPr>
          <p:nvPr/>
        </p:nvGrpSpPr>
        <p:grpSpPr bwMode="auto">
          <a:xfrm>
            <a:off x="781050" y="2733675"/>
            <a:ext cx="5157788" cy="3049588"/>
            <a:chOff x="492" y="1722"/>
            <a:chExt cx="3249" cy="1921"/>
          </a:xfrm>
        </p:grpSpPr>
        <p:sp>
          <p:nvSpPr>
            <p:cNvPr id="75803" name="Line 708"/>
            <p:cNvSpPr>
              <a:spLocks noChangeShapeType="1"/>
            </p:cNvSpPr>
            <p:nvPr/>
          </p:nvSpPr>
          <p:spPr bwMode="auto">
            <a:xfrm flipV="1">
              <a:off x="2901" y="3098"/>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4" name="Rectangle 709"/>
            <p:cNvSpPr>
              <a:spLocks noChangeArrowheads="1"/>
            </p:cNvSpPr>
            <p:nvPr/>
          </p:nvSpPr>
          <p:spPr bwMode="auto">
            <a:xfrm>
              <a:off x="1259" y="1935"/>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5" name="Line 710"/>
            <p:cNvSpPr>
              <a:spLocks noChangeShapeType="1"/>
            </p:cNvSpPr>
            <p:nvPr/>
          </p:nvSpPr>
          <p:spPr bwMode="auto">
            <a:xfrm flipH="1" flipV="1">
              <a:off x="3372" y="1835"/>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6" name="Rectangle 711"/>
            <p:cNvSpPr>
              <a:spLocks noChangeArrowheads="1"/>
            </p:cNvSpPr>
            <p:nvPr/>
          </p:nvSpPr>
          <p:spPr bwMode="auto">
            <a:xfrm>
              <a:off x="3374" y="1837"/>
              <a:ext cx="9"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7" name="Rectangle 712"/>
            <p:cNvSpPr>
              <a:spLocks noChangeArrowheads="1"/>
            </p:cNvSpPr>
            <p:nvPr/>
          </p:nvSpPr>
          <p:spPr bwMode="auto">
            <a:xfrm>
              <a:off x="1191" y="2064"/>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08" name="Line 713"/>
            <p:cNvSpPr>
              <a:spLocks noChangeShapeType="1"/>
            </p:cNvSpPr>
            <p:nvPr/>
          </p:nvSpPr>
          <p:spPr bwMode="auto">
            <a:xfrm flipH="1" flipV="1">
              <a:off x="2899" y="3098"/>
              <a:ext cx="26"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9" name="Line 714"/>
            <p:cNvSpPr>
              <a:spLocks noChangeShapeType="1"/>
            </p:cNvSpPr>
            <p:nvPr/>
          </p:nvSpPr>
          <p:spPr bwMode="auto">
            <a:xfrm flipH="1" flipV="1">
              <a:off x="2905" y="3075"/>
              <a:ext cx="45"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0" name="Line 715"/>
            <p:cNvSpPr>
              <a:spLocks noChangeShapeType="1"/>
            </p:cNvSpPr>
            <p:nvPr/>
          </p:nvSpPr>
          <p:spPr bwMode="auto">
            <a:xfrm flipH="1" flipV="1">
              <a:off x="2925" y="3059"/>
              <a:ext cx="25"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1" name="Freeform 716"/>
            <p:cNvSpPr>
              <a:spLocks/>
            </p:cNvSpPr>
            <p:nvPr/>
          </p:nvSpPr>
          <p:spPr bwMode="auto">
            <a:xfrm>
              <a:off x="2895" y="3044"/>
              <a:ext cx="61" cy="76"/>
            </a:xfrm>
            <a:custGeom>
              <a:avLst/>
              <a:gdLst>
                <a:gd name="T0" fmla="*/ 30 w 61"/>
                <a:gd name="T1" fmla="*/ 68 h 76"/>
                <a:gd name="T2" fmla="*/ 24 w 61"/>
                <a:gd name="T3" fmla="*/ 68 h 76"/>
                <a:gd name="T4" fmla="*/ 18 w 61"/>
                <a:gd name="T5" fmla="*/ 76 h 76"/>
                <a:gd name="T6" fmla="*/ 18 w 61"/>
                <a:gd name="T7" fmla="*/ 68 h 76"/>
                <a:gd name="T8" fmla="*/ 12 w 61"/>
                <a:gd name="T9" fmla="*/ 68 h 76"/>
                <a:gd name="T10" fmla="*/ 6 w 61"/>
                <a:gd name="T11" fmla="*/ 68 h 76"/>
                <a:gd name="T12" fmla="*/ 0 w 61"/>
                <a:gd name="T13" fmla="*/ 68 h 76"/>
                <a:gd name="T14" fmla="*/ 6 w 61"/>
                <a:gd name="T15" fmla="*/ 54 h 76"/>
                <a:gd name="T16" fmla="*/ 12 w 61"/>
                <a:gd name="T17" fmla="*/ 54 h 76"/>
                <a:gd name="T18" fmla="*/ 18 w 61"/>
                <a:gd name="T19" fmla="*/ 54 h 76"/>
                <a:gd name="T20" fmla="*/ 18 w 61"/>
                <a:gd name="T21" fmla="*/ 45 h 76"/>
                <a:gd name="T22" fmla="*/ 18 w 61"/>
                <a:gd name="T23" fmla="*/ 37 h 76"/>
                <a:gd name="T24" fmla="*/ 12 w 61"/>
                <a:gd name="T25" fmla="*/ 31 h 76"/>
                <a:gd name="T26" fmla="*/ 18 w 61"/>
                <a:gd name="T27" fmla="*/ 23 h 76"/>
                <a:gd name="T28" fmla="*/ 12 w 61"/>
                <a:gd name="T29" fmla="*/ 23 h 76"/>
                <a:gd name="T30" fmla="*/ 18 w 61"/>
                <a:gd name="T31" fmla="*/ 23 h 76"/>
                <a:gd name="T32" fmla="*/ 24 w 61"/>
                <a:gd name="T33" fmla="*/ 23 h 76"/>
                <a:gd name="T34" fmla="*/ 30 w 61"/>
                <a:gd name="T35" fmla="*/ 15 h 76"/>
                <a:gd name="T36" fmla="*/ 24 w 61"/>
                <a:gd name="T37" fmla="*/ 15 h 76"/>
                <a:gd name="T38" fmla="*/ 30 w 61"/>
                <a:gd name="T39" fmla="*/ 15 h 76"/>
                <a:gd name="T40" fmla="*/ 30 w 61"/>
                <a:gd name="T41" fmla="*/ 8 h 76"/>
                <a:gd name="T42" fmla="*/ 37 w 61"/>
                <a:gd name="T43" fmla="*/ 8 h 76"/>
                <a:gd name="T44" fmla="*/ 37 w 61"/>
                <a:gd name="T45" fmla="*/ 0 h 76"/>
                <a:gd name="T46" fmla="*/ 43 w 61"/>
                <a:gd name="T47" fmla="*/ 8 h 76"/>
                <a:gd name="T48" fmla="*/ 37 w 61"/>
                <a:gd name="T49" fmla="*/ 8 h 76"/>
                <a:gd name="T50" fmla="*/ 43 w 61"/>
                <a:gd name="T51" fmla="*/ 8 h 76"/>
                <a:gd name="T52" fmla="*/ 43 w 61"/>
                <a:gd name="T53" fmla="*/ 15 h 76"/>
                <a:gd name="T54" fmla="*/ 49 w 61"/>
                <a:gd name="T55" fmla="*/ 15 h 76"/>
                <a:gd name="T56" fmla="*/ 49 w 61"/>
                <a:gd name="T57" fmla="*/ 23 h 76"/>
                <a:gd name="T58" fmla="*/ 55 w 61"/>
                <a:gd name="T59" fmla="*/ 23 h 76"/>
                <a:gd name="T60" fmla="*/ 49 w 61"/>
                <a:gd name="T61" fmla="*/ 23 h 76"/>
                <a:gd name="T62" fmla="*/ 55 w 61"/>
                <a:gd name="T63" fmla="*/ 23 h 76"/>
                <a:gd name="T64" fmla="*/ 55 w 61"/>
                <a:gd name="T65" fmla="*/ 31 h 76"/>
                <a:gd name="T66" fmla="*/ 55 w 61"/>
                <a:gd name="T67" fmla="*/ 37 h 76"/>
                <a:gd name="T68" fmla="*/ 61 w 61"/>
                <a:gd name="T69" fmla="*/ 37 h 76"/>
                <a:gd name="T70" fmla="*/ 61 w 61"/>
                <a:gd name="T71" fmla="*/ 45 h 76"/>
                <a:gd name="T72" fmla="*/ 55 w 61"/>
                <a:gd name="T73" fmla="*/ 45 h 76"/>
                <a:gd name="T74" fmla="*/ 55 w 61"/>
                <a:gd name="T75" fmla="*/ 37 h 76"/>
                <a:gd name="T76" fmla="*/ 55 w 61"/>
                <a:gd name="T77" fmla="*/ 45 h 76"/>
                <a:gd name="T78" fmla="*/ 55 w 61"/>
                <a:gd name="T79" fmla="*/ 54 h 76"/>
                <a:gd name="T80" fmla="*/ 55 w 61"/>
                <a:gd name="T81" fmla="*/ 62 h 76"/>
                <a:gd name="T82" fmla="*/ 49 w 61"/>
                <a:gd name="T83" fmla="*/ 62 h 76"/>
                <a:gd name="T84" fmla="*/ 43 w 61"/>
                <a:gd name="T85" fmla="*/ 68 h 76"/>
                <a:gd name="T86" fmla="*/ 37 w 61"/>
                <a:gd name="T87" fmla="*/ 68 h 76"/>
                <a:gd name="T88" fmla="*/ 30 w 61"/>
                <a:gd name="T89" fmla="*/ 68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
                <a:gd name="T136" fmla="*/ 0 h 76"/>
                <a:gd name="T137" fmla="*/ 61 w 61"/>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 h="76">
                  <a:moveTo>
                    <a:pt x="30" y="68"/>
                  </a:moveTo>
                  <a:lnTo>
                    <a:pt x="24" y="68"/>
                  </a:lnTo>
                  <a:lnTo>
                    <a:pt x="18" y="76"/>
                  </a:lnTo>
                  <a:lnTo>
                    <a:pt x="18" y="68"/>
                  </a:lnTo>
                  <a:lnTo>
                    <a:pt x="12" y="68"/>
                  </a:lnTo>
                  <a:lnTo>
                    <a:pt x="6" y="68"/>
                  </a:lnTo>
                  <a:lnTo>
                    <a:pt x="0" y="68"/>
                  </a:lnTo>
                  <a:lnTo>
                    <a:pt x="6" y="54"/>
                  </a:lnTo>
                  <a:lnTo>
                    <a:pt x="12" y="54"/>
                  </a:lnTo>
                  <a:lnTo>
                    <a:pt x="18" y="54"/>
                  </a:lnTo>
                  <a:lnTo>
                    <a:pt x="18" y="45"/>
                  </a:lnTo>
                  <a:lnTo>
                    <a:pt x="18" y="37"/>
                  </a:lnTo>
                  <a:lnTo>
                    <a:pt x="12" y="31"/>
                  </a:lnTo>
                  <a:lnTo>
                    <a:pt x="18" y="23"/>
                  </a:lnTo>
                  <a:lnTo>
                    <a:pt x="12" y="23"/>
                  </a:lnTo>
                  <a:lnTo>
                    <a:pt x="18" y="23"/>
                  </a:lnTo>
                  <a:lnTo>
                    <a:pt x="24" y="23"/>
                  </a:lnTo>
                  <a:lnTo>
                    <a:pt x="30" y="15"/>
                  </a:lnTo>
                  <a:lnTo>
                    <a:pt x="24" y="15"/>
                  </a:lnTo>
                  <a:lnTo>
                    <a:pt x="30" y="15"/>
                  </a:lnTo>
                  <a:lnTo>
                    <a:pt x="30" y="8"/>
                  </a:lnTo>
                  <a:lnTo>
                    <a:pt x="37" y="8"/>
                  </a:lnTo>
                  <a:lnTo>
                    <a:pt x="37" y="0"/>
                  </a:lnTo>
                  <a:lnTo>
                    <a:pt x="43" y="8"/>
                  </a:lnTo>
                  <a:lnTo>
                    <a:pt x="37" y="8"/>
                  </a:lnTo>
                  <a:lnTo>
                    <a:pt x="43" y="8"/>
                  </a:lnTo>
                  <a:lnTo>
                    <a:pt x="43" y="15"/>
                  </a:lnTo>
                  <a:lnTo>
                    <a:pt x="49" y="15"/>
                  </a:lnTo>
                  <a:lnTo>
                    <a:pt x="49" y="23"/>
                  </a:lnTo>
                  <a:lnTo>
                    <a:pt x="55" y="23"/>
                  </a:lnTo>
                  <a:lnTo>
                    <a:pt x="49" y="23"/>
                  </a:lnTo>
                  <a:lnTo>
                    <a:pt x="55" y="23"/>
                  </a:lnTo>
                  <a:lnTo>
                    <a:pt x="55" y="31"/>
                  </a:lnTo>
                  <a:lnTo>
                    <a:pt x="55" y="37"/>
                  </a:lnTo>
                  <a:lnTo>
                    <a:pt x="61" y="37"/>
                  </a:lnTo>
                  <a:lnTo>
                    <a:pt x="61" y="45"/>
                  </a:lnTo>
                  <a:lnTo>
                    <a:pt x="55" y="45"/>
                  </a:lnTo>
                  <a:lnTo>
                    <a:pt x="55" y="37"/>
                  </a:lnTo>
                  <a:lnTo>
                    <a:pt x="55" y="45"/>
                  </a:lnTo>
                  <a:lnTo>
                    <a:pt x="55" y="54"/>
                  </a:lnTo>
                  <a:lnTo>
                    <a:pt x="55" y="62"/>
                  </a:lnTo>
                  <a:lnTo>
                    <a:pt x="49" y="62"/>
                  </a:lnTo>
                  <a:lnTo>
                    <a:pt x="43" y="68"/>
                  </a:lnTo>
                  <a:lnTo>
                    <a:pt x="37" y="68"/>
                  </a:lnTo>
                  <a:lnTo>
                    <a:pt x="30"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2" name="Rectangle 717"/>
            <p:cNvSpPr>
              <a:spLocks noChangeArrowheads="1"/>
            </p:cNvSpPr>
            <p:nvPr/>
          </p:nvSpPr>
          <p:spPr bwMode="auto">
            <a:xfrm>
              <a:off x="3456" y="3167"/>
              <a:ext cx="9"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3" name="Rectangle 718"/>
            <p:cNvSpPr>
              <a:spLocks noChangeArrowheads="1"/>
            </p:cNvSpPr>
            <p:nvPr/>
          </p:nvSpPr>
          <p:spPr bwMode="auto">
            <a:xfrm>
              <a:off x="3733" y="3635"/>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4" name="Freeform 719"/>
            <p:cNvSpPr>
              <a:spLocks/>
            </p:cNvSpPr>
            <p:nvPr/>
          </p:nvSpPr>
          <p:spPr bwMode="auto">
            <a:xfrm>
              <a:off x="3323" y="2134"/>
              <a:ext cx="6" cy="14"/>
            </a:xfrm>
            <a:custGeom>
              <a:avLst/>
              <a:gdLst>
                <a:gd name="T0" fmla="*/ 6 w 6"/>
                <a:gd name="T1" fmla="*/ 0 h 14"/>
                <a:gd name="T2" fmla="*/ 6 w 6"/>
                <a:gd name="T3" fmla="*/ 8 h 14"/>
                <a:gd name="T4" fmla="*/ 6 w 6"/>
                <a:gd name="T5" fmla="*/ 14 h 14"/>
                <a:gd name="T6" fmla="*/ 0 w 6"/>
                <a:gd name="T7" fmla="*/ 14 h 14"/>
                <a:gd name="T8" fmla="*/ 0 w 6"/>
                <a:gd name="T9" fmla="*/ 8 h 14"/>
                <a:gd name="T10" fmla="*/ 0 w 6"/>
                <a:gd name="T11" fmla="*/ 0 h 14"/>
                <a:gd name="T12" fmla="*/ 6 w 6"/>
                <a:gd name="T13" fmla="*/ 0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0"/>
                  </a:moveTo>
                  <a:lnTo>
                    <a:pt x="6" y="8"/>
                  </a:lnTo>
                  <a:lnTo>
                    <a:pt x="6" y="14"/>
                  </a:lnTo>
                  <a:lnTo>
                    <a:pt x="0" y="14"/>
                  </a:lnTo>
                  <a:lnTo>
                    <a:pt x="0" y="8"/>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5" name="Rectangle 720"/>
            <p:cNvSpPr>
              <a:spLocks noChangeArrowheads="1"/>
            </p:cNvSpPr>
            <p:nvPr/>
          </p:nvSpPr>
          <p:spPr bwMode="auto">
            <a:xfrm>
              <a:off x="2345" y="36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16" name="Line 721"/>
            <p:cNvSpPr>
              <a:spLocks noChangeShapeType="1"/>
            </p:cNvSpPr>
            <p:nvPr/>
          </p:nvSpPr>
          <p:spPr bwMode="auto">
            <a:xfrm flipH="1" flipV="1">
              <a:off x="2476" y="2386"/>
              <a:ext cx="19"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7" name="Freeform 722"/>
            <p:cNvSpPr>
              <a:spLocks/>
            </p:cNvSpPr>
            <p:nvPr/>
          </p:nvSpPr>
          <p:spPr bwMode="auto">
            <a:xfrm>
              <a:off x="2478" y="2386"/>
              <a:ext cx="17" cy="23"/>
            </a:xfrm>
            <a:custGeom>
              <a:avLst/>
              <a:gdLst>
                <a:gd name="T0" fmla="*/ 17 w 17"/>
                <a:gd name="T1" fmla="*/ 8 h 23"/>
                <a:gd name="T2" fmla="*/ 17 w 17"/>
                <a:gd name="T3" fmla="*/ 17 h 23"/>
                <a:gd name="T4" fmla="*/ 11 w 17"/>
                <a:gd name="T5" fmla="*/ 17 h 23"/>
                <a:gd name="T6" fmla="*/ 11 w 17"/>
                <a:gd name="T7" fmla="*/ 23 h 23"/>
                <a:gd name="T8" fmla="*/ 5 w 17"/>
                <a:gd name="T9" fmla="*/ 23 h 23"/>
                <a:gd name="T10" fmla="*/ 0 w 17"/>
                <a:gd name="T11" fmla="*/ 23 h 23"/>
                <a:gd name="T12" fmla="*/ 0 w 17"/>
                <a:gd name="T13" fmla="*/ 17 h 23"/>
                <a:gd name="T14" fmla="*/ 0 w 17"/>
                <a:gd name="T15" fmla="*/ 8 h 23"/>
                <a:gd name="T16" fmla="*/ 0 w 17"/>
                <a:gd name="T17" fmla="*/ 0 h 23"/>
                <a:gd name="T18" fmla="*/ 5 w 17"/>
                <a:gd name="T19" fmla="*/ 0 h 23"/>
                <a:gd name="T20" fmla="*/ 11 w 17"/>
                <a:gd name="T21" fmla="*/ 0 h 23"/>
                <a:gd name="T22" fmla="*/ 11 w 17"/>
                <a:gd name="T23" fmla="*/ 8 h 23"/>
                <a:gd name="T24" fmla="*/ 17 w 17"/>
                <a:gd name="T25" fmla="*/ 8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3"/>
                <a:gd name="T41" fmla="*/ 17 w 1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3">
                  <a:moveTo>
                    <a:pt x="17" y="8"/>
                  </a:moveTo>
                  <a:lnTo>
                    <a:pt x="17" y="17"/>
                  </a:lnTo>
                  <a:lnTo>
                    <a:pt x="11" y="17"/>
                  </a:lnTo>
                  <a:lnTo>
                    <a:pt x="11" y="23"/>
                  </a:lnTo>
                  <a:lnTo>
                    <a:pt x="5" y="23"/>
                  </a:lnTo>
                  <a:lnTo>
                    <a:pt x="0" y="23"/>
                  </a:lnTo>
                  <a:lnTo>
                    <a:pt x="0" y="17"/>
                  </a:lnTo>
                  <a:lnTo>
                    <a:pt x="0" y="8"/>
                  </a:lnTo>
                  <a:lnTo>
                    <a:pt x="0" y="0"/>
                  </a:lnTo>
                  <a:lnTo>
                    <a:pt x="5" y="0"/>
                  </a:lnTo>
                  <a:lnTo>
                    <a:pt x="11" y="0"/>
                  </a:lnTo>
                  <a:lnTo>
                    <a:pt x="11" y="8"/>
                  </a:lnTo>
                  <a:lnTo>
                    <a:pt x="1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8" name="Line 723"/>
            <p:cNvSpPr>
              <a:spLocks noChangeShapeType="1"/>
            </p:cNvSpPr>
            <p:nvPr/>
          </p:nvSpPr>
          <p:spPr bwMode="auto">
            <a:xfrm flipH="1" flipV="1">
              <a:off x="3506" y="1843"/>
              <a:ext cx="63" cy="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19" name="Line 724"/>
            <p:cNvSpPr>
              <a:spLocks noChangeShapeType="1"/>
            </p:cNvSpPr>
            <p:nvPr/>
          </p:nvSpPr>
          <p:spPr bwMode="auto">
            <a:xfrm flipH="1" flipV="1">
              <a:off x="3524" y="1827"/>
              <a:ext cx="51"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0" name="Freeform 725"/>
            <p:cNvSpPr>
              <a:spLocks/>
            </p:cNvSpPr>
            <p:nvPr/>
          </p:nvSpPr>
          <p:spPr bwMode="auto">
            <a:xfrm>
              <a:off x="3499" y="1820"/>
              <a:ext cx="76" cy="84"/>
            </a:xfrm>
            <a:custGeom>
              <a:avLst/>
              <a:gdLst>
                <a:gd name="T0" fmla="*/ 70 w 76"/>
                <a:gd name="T1" fmla="*/ 15 h 84"/>
                <a:gd name="T2" fmla="*/ 76 w 76"/>
                <a:gd name="T3" fmla="*/ 23 h 84"/>
                <a:gd name="T4" fmla="*/ 76 w 76"/>
                <a:gd name="T5" fmla="*/ 31 h 84"/>
                <a:gd name="T6" fmla="*/ 76 w 76"/>
                <a:gd name="T7" fmla="*/ 39 h 84"/>
                <a:gd name="T8" fmla="*/ 70 w 76"/>
                <a:gd name="T9" fmla="*/ 62 h 84"/>
                <a:gd name="T10" fmla="*/ 70 w 76"/>
                <a:gd name="T11" fmla="*/ 76 h 84"/>
                <a:gd name="T12" fmla="*/ 64 w 76"/>
                <a:gd name="T13" fmla="*/ 84 h 84"/>
                <a:gd name="T14" fmla="*/ 58 w 76"/>
                <a:gd name="T15" fmla="*/ 84 h 84"/>
                <a:gd name="T16" fmla="*/ 43 w 76"/>
                <a:gd name="T17" fmla="*/ 76 h 84"/>
                <a:gd name="T18" fmla="*/ 33 w 76"/>
                <a:gd name="T19" fmla="*/ 62 h 84"/>
                <a:gd name="T20" fmla="*/ 25 w 76"/>
                <a:gd name="T21" fmla="*/ 46 h 84"/>
                <a:gd name="T22" fmla="*/ 19 w 76"/>
                <a:gd name="T23" fmla="*/ 39 h 84"/>
                <a:gd name="T24" fmla="*/ 13 w 76"/>
                <a:gd name="T25" fmla="*/ 39 h 84"/>
                <a:gd name="T26" fmla="*/ 13 w 76"/>
                <a:gd name="T27" fmla="*/ 31 h 84"/>
                <a:gd name="T28" fmla="*/ 7 w 76"/>
                <a:gd name="T29" fmla="*/ 23 h 84"/>
                <a:gd name="T30" fmla="*/ 7 w 76"/>
                <a:gd name="T31" fmla="*/ 15 h 84"/>
                <a:gd name="T32" fmla="*/ 0 w 76"/>
                <a:gd name="T33" fmla="*/ 7 h 84"/>
                <a:gd name="T34" fmla="*/ 7 w 76"/>
                <a:gd name="T35" fmla="*/ 7 h 84"/>
                <a:gd name="T36" fmla="*/ 19 w 76"/>
                <a:gd name="T37" fmla="*/ 0 h 84"/>
                <a:gd name="T38" fmla="*/ 33 w 76"/>
                <a:gd name="T39" fmla="*/ 7 h 84"/>
                <a:gd name="T40" fmla="*/ 43 w 76"/>
                <a:gd name="T41" fmla="*/ 7 h 84"/>
                <a:gd name="T42" fmla="*/ 64 w 76"/>
                <a:gd name="T43" fmla="*/ 15 h 84"/>
                <a:gd name="T44" fmla="*/ 70 w 76"/>
                <a:gd name="T45" fmla="*/ 15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
                <a:gd name="T70" fmla="*/ 0 h 84"/>
                <a:gd name="T71" fmla="*/ 76 w 76"/>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 h="84">
                  <a:moveTo>
                    <a:pt x="70" y="15"/>
                  </a:moveTo>
                  <a:lnTo>
                    <a:pt x="76" y="23"/>
                  </a:lnTo>
                  <a:lnTo>
                    <a:pt x="76" y="31"/>
                  </a:lnTo>
                  <a:lnTo>
                    <a:pt x="76" y="39"/>
                  </a:lnTo>
                  <a:lnTo>
                    <a:pt x="70" y="62"/>
                  </a:lnTo>
                  <a:lnTo>
                    <a:pt x="70" y="76"/>
                  </a:lnTo>
                  <a:lnTo>
                    <a:pt x="64" y="84"/>
                  </a:lnTo>
                  <a:lnTo>
                    <a:pt x="58" y="84"/>
                  </a:lnTo>
                  <a:lnTo>
                    <a:pt x="43" y="76"/>
                  </a:lnTo>
                  <a:lnTo>
                    <a:pt x="33" y="62"/>
                  </a:lnTo>
                  <a:lnTo>
                    <a:pt x="25" y="46"/>
                  </a:lnTo>
                  <a:lnTo>
                    <a:pt x="19" y="39"/>
                  </a:lnTo>
                  <a:lnTo>
                    <a:pt x="13" y="39"/>
                  </a:lnTo>
                  <a:lnTo>
                    <a:pt x="13" y="31"/>
                  </a:lnTo>
                  <a:lnTo>
                    <a:pt x="7" y="23"/>
                  </a:lnTo>
                  <a:lnTo>
                    <a:pt x="7" y="15"/>
                  </a:lnTo>
                  <a:lnTo>
                    <a:pt x="0" y="7"/>
                  </a:lnTo>
                  <a:lnTo>
                    <a:pt x="7" y="7"/>
                  </a:lnTo>
                  <a:lnTo>
                    <a:pt x="19" y="0"/>
                  </a:lnTo>
                  <a:lnTo>
                    <a:pt x="33" y="7"/>
                  </a:lnTo>
                  <a:lnTo>
                    <a:pt x="43" y="7"/>
                  </a:lnTo>
                  <a:lnTo>
                    <a:pt x="64" y="15"/>
                  </a:lnTo>
                  <a:lnTo>
                    <a:pt x="7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1" name="Line 726"/>
            <p:cNvSpPr>
              <a:spLocks noChangeShapeType="1"/>
            </p:cNvSpPr>
            <p:nvPr/>
          </p:nvSpPr>
          <p:spPr bwMode="auto">
            <a:xfrm flipH="1" flipV="1">
              <a:off x="2786" y="2401"/>
              <a:ext cx="25"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2" name="Line 727"/>
            <p:cNvSpPr>
              <a:spLocks noChangeShapeType="1"/>
            </p:cNvSpPr>
            <p:nvPr/>
          </p:nvSpPr>
          <p:spPr bwMode="auto">
            <a:xfrm flipH="1" flipV="1">
              <a:off x="2786" y="2364"/>
              <a:ext cx="43"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3" name="Line 728"/>
            <p:cNvSpPr>
              <a:spLocks noChangeShapeType="1"/>
            </p:cNvSpPr>
            <p:nvPr/>
          </p:nvSpPr>
          <p:spPr bwMode="auto">
            <a:xfrm flipH="1" flipV="1">
              <a:off x="2774" y="2331"/>
              <a:ext cx="88" cy="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4" name="Line 729"/>
            <p:cNvSpPr>
              <a:spLocks noChangeShapeType="1"/>
            </p:cNvSpPr>
            <p:nvPr/>
          </p:nvSpPr>
          <p:spPr bwMode="auto">
            <a:xfrm flipH="1" flipV="1">
              <a:off x="2768" y="2294"/>
              <a:ext cx="94"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5" name="Line 730"/>
            <p:cNvSpPr>
              <a:spLocks noChangeShapeType="1"/>
            </p:cNvSpPr>
            <p:nvPr/>
          </p:nvSpPr>
          <p:spPr bwMode="auto">
            <a:xfrm flipH="1" flipV="1">
              <a:off x="2722" y="2241"/>
              <a:ext cx="140"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6" name="Line 731"/>
            <p:cNvSpPr>
              <a:spLocks noChangeShapeType="1"/>
            </p:cNvSpPr>
            <p:nvPr/>
          </p:nvSpPr>
          <p:spPr bwMode="auto">
            <a:xfrm flipH="1" flipV="1">
              <a:off x="2710" y="2202"/>
              <a:ext cx="152" cy="1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7" name="Line 732"/>
            <p:cNvSpPr>
              <a:spLocks noChangeShapeType="1"/>
            </p:cNvSpPr>
            <p:nvPr/>
          </p:nvSpPr>
          <p:spPr bwMode="auto">
            <a:xfrm flipH="1" flipV="1">
              <a:off x="2692" y="2157"/>
              <a:ext cx="176"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8" name="Line 733"/>
            <p:cNvSpPr>
              <a:spLocks noChangeShapeType="1"/>
            </p:cNvSpPr>
            <p:nvPr/>
          </p:nvSpPr>
          <p:spPr bwMode="auto">
            <a:xfrm flipH="1" flipV="1">
              <a:off x="2692" y="2126"/>
              <a:ext cx="188"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29" name="Line 734"/>
            <p:cNvSpPr>
              <a:spLocks noChangeShapeType="1"/>
            </p:cNvSpPr>
            <p:nvPr/>
          </p:nvSpPr>
          <p:spPr bwMode="auto">
            <a:xfrm flipH="1" flipV="1">
              <a:off x="2704" y="2112"/>
              <a:ext cx="189"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0" name="Line 735"/>
            <p:cNvSpPr>
              <a:spLocks noChangeShapeType="1"/>
            </p:cNvSpPr>
            <p:nvPr/>
          </p:nvSpPr>
          <p:spPr bwMode="auto">
            <a:xfrm flipH="1" flipV="1">
              <a:off x="3044" y="2317"/>
              <a:ext cx="33"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1" name="Line 736"/>
            <p:cNvSpPr>
              <a:spLocks noChangeShapeType="1"/>
            </p:cNvSpPr>
            <p:nvPr/>
          </p:nvSpPr>
          <p:spPr bwMode="auto">
            <a:xfrm flipH="1" flipV="1">
              <a:off x="2975" y="2263"/>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2" name="Line 737"/>
            <p:cNvSpPr>
              <a:spLocks noChangeShapeType="1"/>
            </p:cNvSpPr>
            <p:nvPr/>
          </p:nvSpPr>
          <p:spPr bwMode="auto">
            <a:xfrm flipH="1" flipV="1">
              <a:off x="2735" y="2095"/>
              <a:ext cx="197"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3" name="Line 738"/>
            <p:cNvSpPr>
              <a:spLocks noChangeShapeType="1"/>
            </p:cNvSpPr>
            <p:nvPr/>
          </p:nvSpPr>
          <p:spPr bwMode="auto">
            <a:xfrm flipH="1" flipV="1">
              <a:off x="2761" y="2087"/>
              <a:ext cx="328" cy="2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4" name="Line 739"/>
            <p:cNvSpPr>
              <a:spLocks noChangeShapeType="1"/>
            </p:cNvSpPr>
            <p:nvPr/>
          </p:nvSpPr>
          <p:spPr bwMode="auto">
            <a:xfrm flipH="1" flipV="1">
              <a:off x="2768" y="2056"/>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5" name="Line 740"/>
            <p:cNvSpPr>
              <a:spLocks noChangeShapeType="1"/>
            </p:cNvSpPr>
            <p:nvPr/>
          </p:nvSpPr>
          <p:spPr bwMode="auto">
            <a:xfrm flipH="1" flipV="1">
              <a:off x="2774" y="2034"/>
              <a:ext cx="340" cy="2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6" name="Line 741"/>
            <p:cNvSpPr>
              <a:spLocks noChangeShapeType="1"/>
            </p:cNvSpPr>
            <p:nvPr/>
          </p:nvSpPr>
          <p:spPr bwMode="auto">
            <a:xfrm flipH="1" flipV="1">
              <a:off x="2786" y="2011"/>
              <a:ext cx="303" cy="2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7" name="Line 742"/>
            <p:cNvSpPr>
              <a:spLocks noChangeShapeType="1"/>
            </p:cNvSpPr>
            <p:nvPr/>
          </p:nvSpPr>
          <p:spPr bwMode="auto">
            <a:xfrm flipH="1" flipV="1">
              <a:off x="2780" y="1980"/>
              <a:ext cx="359" cy="2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8" name="Line 743"/>
            <p:cNvSpPr>
              <a:spLocks noChangeShapeType="1"/>
            </p:cNvSpPr>
            <p:nvPr/>
          </p:nvSpPr>
          <p:spPr bwMode="auto">
            <a:xfrm flipH="1" flipV="1">
              <a:off x="2786" y="1958"/>
              <a:ext cx="365" cy="2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39" name="Line 744"/>
            <p:cNvSpPr>
              <a:spLocks noChangeShapeType="1"/>
            </p:cNvSpPr>
            <p:nvPr/>
          </p:nvSpPr>
          <p:spPr bwMode="auto">
            <a:xfrm flipH="1" flipV="1">
              <a:off x="2792" y="1933"/>
              <a:ext cx="328"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0" name="Line 745"/>
            <p:cNvSpPr>
              <a:spLocks noChangeShapeType="1"/>
            </p:cNvSpPr>
            <p:nvPr/>
          </p:nvSpPr>
          <p:spPr bwMode="auto">
            <a:xfrm flipH="1" flipV="1">
              <a:off x="2798" y="1904"/>
              <a:ext cx="316"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1" name="Line 746"/>
            <p:cNvSpPr>
              <a:spLocks noChangeShapeType="1"/>
            </p:cNvSpPr>
            <p:nvPr/>
          </p:nvSpPr>
          <p:spPr bwMode="auto">
            <a:xfrm flipH="1" flipV="1">
              <a:off x="2874" y="1927"/>
              <a:ext cx="234" cy="1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2" name="Line 747"/>
            <p:cNvSpPr>
              <a:spLocks noChangeShapeType="1"/>
            </p:cNvSpPr>
            <p:nvPr/>
          </p:nvSpPr>
          <p:spPr bwMode="auto">
            <a:xfrm flipH="1" flipV="1">
              <a:off x="2932" y="1941"/>
              <a:ext cx="164"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3" name="Line 748"/>
            <p:cNvSpPr>
              <a:spLocks noChangeShapeType="1"/>
            </p:cNvSpPr>
            <p:nvPr/>
          </p:nvSpPr>
          <p:spPr bwMode="auto">
            <a:xfrm flipH="1" flipV="1">
              <a:off x="2981" y="1950"/>
              <a:ext cx="115" cy="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4" name="Line 749"/>
            <p:cNvSpPr>
              <a:spLocks noChangeShapeType="1"/>
            </p:cNvSpPr>
            <p:nvPr/>
          </p:nvSpPr>
          <p:spPr bwMode="auto">
            <a:xfrm flipH="1" flipV="1">
              <a:off x="3038" y="1958"/>
              <a:ext cx="58"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5" name="Freeform 750"/>
            <p:cNvSpPr>
              <a:spLocks/>
            </p:cNvSpPr>
            <p:nvPr/>
          </p:nvSpPr>
          <p:spPr bwMode="auto">
            <a:xfrm>
              <a:off x="2692" y="1896"/>
              <a:ext cx="473" cy="527"/>
            </a:xfrm>
            <a:custGeom>
              <a:avLst/>
              <a:gdLst>
                <a:gd name="T0" fmla="*/ 196 w 473"/>
                <a:gd name="T1" fmla="*/ 31 h 527"/>
                <a:gd name="T2" fmla="*/ 227 w 473"/>
                <a:gd name="T3" fmla="*/ 39 h 527"/>
                <a:gd name="T4" fmla="*/ 260 w 473"/>
                <a:gd name="T5" fmla="*/ 54 h 527"/>
                <a:gd name="T6" fmla="*/ 315 w 473"/>
                <a:gd name="T7" fmla="*/ 54 h 527"/>
                <a:gd name="T8" fmla="*/ 346 w 473"/>
                <a:gd name="T9" fmla="*/ 62 h 527"/>
                <a:gd name="T10" fmla="*/ 373 w 473"/>
                <a:gd name="T11" fmla="*/ 62 h 527"/>
                <a:gd name="T12" fmla="*/ 397 w 473"/>
                <a:gd name="T13" fmla="*/ 78 h 527"/>
                <a:gd name="T14" fmla="*/ 404 w 473"/>
                <a:gd name="T15" fmla="*/ 101 h 527"/>
                <a:gd name="T16" fmla="*/ 404 w 473"/>
                <a:gd name="T17" fmla="*/ 129 h 527"/>
                <a:gd name="T18" fmla="*/ 404 w 473"/>
                <a:gd name="T19" fmla="*/ 160 h 527"/>
                <a:gd name="T20" fmla="*/ 416 w 473"/>
                <a:gd name="T21" fmla="*/ 199 h 527"/>
                <a:gd name="T22" fmla="*/ 422 w 473"/>
                <a:gd name="T23" fmla="*/ 238 h 527"/>
                <a:gd name="T24" fmla="*/ 428 w 473"/>
                <a:gd name="T25" fmla="*/ 252 h 527"/>
                <a:gd name="T26" fmla="*/ 442 w 473"/>
                <a:gd name="T27" fmla="*/ 298 h 527"/>
                <a:gd name="T28" fmla="*/ 455 w 473"/>
                <a:gd name="T29" fmla="*/ 306 h 527"/>
                <a:gd name="T30" fmla="*/ 473 w 473"/>
                <a:gd name="T31" fmla="*/ 330 h 527"/>
                <a:gd name="T32" fmla="*/ 461 w 473"/>
                <a:gd name="T33" fmla="*/ 336 h 527"/>
                <a:gd name="T34" fmla="*/ 442 w 473"/>
                <a:gd name="T35" fmla="*/ 345 h 527"/>
                <a:gd name="T36" fmla="*/ 416 w 473"/>
                <a:gd name="T37" fmla="*/ 330 h 527"/>
                <a:gd name="T38" fmla="*/ 397 w 473"/>
                <a:gd name="T39" fmla="*/ 336 h 527"/>
                <a:gd name="T40" fmla="*/ 422 w 473"/>
                <a:gd name="T41" fmla="*/ 361 h 527"/>
                <a:gd name="T42" fmla="*/ 416 w 473"/>
                <a:gd name="T43" fmla="*/ 390 h 527"/>
                <a:gd name="T44" fmla="*/ 397 w 473"/>
                <a:gd name="T45" fmla="*/ 421 h 527"/>
                <a:gd name="T46" fmla="*/ 379 w 473"/>
                <a:gd name="T47" fmla="*/ 443 h 527"/>
                <a:gd name="T48" fmla="*/ 346 w 473"/>
                <a:gd name="T49" fmla="*/ 406 h 527"/>
                <a:gd name="T50" fmla="*/ 328 w 473"/>
                <a:gd name="T51" fmla="*/ 390 h 527"/>
                <a:gd name="T52" fmla="*/ 297 w 473"/>
                <a:gd name="T53" fmla="*/ 375 h 527"/>
                <a:gd name="T54" fmla="*/ 285 w 473"/>
                <a:gd name="T55" fmla="*/ 361 h 527"/>
                <a:gd name="T56" fmla="*/ 260 w 473"/>
                <a:gd name="T57" fmla="*/ 345 h 527"/>
                <a:gd name="T58" fmla="*/ 240 w 473"/>
                <a:gd name="T59" fmla="*/ 336 h 527"/>
                <a:gd name="T60" fmla="*/ 227 w 473"/>
                <a:gd name="T61" fmla="*/ 330 h 527"/>
                <a:gd name="T62" fmla="*/ 203 w 473"/>
                <a:gd name="T63" fmla="*/ 345 h 527"/>
                <a:gd name="T64" fmla="*/ 182 w 473"/>
                <a:gd name="T65" fmla="*/ 375 h 527"/>
                <a:gd name="T66" fmla="*/ 170 w 473"/>
                <a:gd name="T67" fmla="*/ 421 h 527"/>
                <a:gd name="T68" fmla="*/ 170 w 473"/>
                <a:gd name="T69" fmla="*/ 468 h 527"/>
                <a:gd name="T70" fmla="*/ 170 w 473"/>
                <a:gd name="T71" fmla="*/ 498 h 527"/>
                <a:gd name="T72" fmla="*/ 139 w 473"/>
                <a:gd name="T73" fmla="*/ 505 h 527"/>
                <a:gd name="T74" fmla="*/ 121 w 473"/>
                <a:gd name="T75" fmla="*/ 513 h 527"/>
                <a:gd name="T76" fmla="*/ 108 w 473"/>
                <a:gd name="T77" fmla="*/ 521 h 527"/>
                <a:gd name="T78" fmla="*/ 94 w 473"/>
                <a:gd name="T79" fmla="*/ 498 h 527"/>
                <a:gd name="T80" fmla="*/ 88 w 473"/>
                <a:gd name="T81" fmla="*/ 451 h 527"/>
                <a:gd name="T82" fmla="*/ 82 w 473"/>
                <a:gd name="T83" fmla="*/ 412 h 527"/>
                <a:gd name="T84" fmla="*/ 63 w 473"/>
                <a:gd name="T85" fmla="*/ 390 h 527"/>
                <a:gd name="T86" fmla="*/ 45 w 473"/>
                <a:gd name="T87" fmla="*/ 367 h 527"/>
                <a:gd name="T88" fmla="*/ 30 w 473"/>
                <a:gd name="T89" fmla="*/ 322 h 527"/>
                <a:gd name="T90" fmla="*/ 18 w 473"/>
                <a:gd name="T91" fmla="*/ 298 h 527"/>
                <a:gd name="T92" fmla="*/ 0 w 473"/>
                <a:gd name="T93" fmla="*/ 261 h 527"/>
                <a:gd name="T94" fmla="*/ 0 w 473"/>
                <a:gd name="T95" fmla="*/ 230 h 527"/>
                <a:gd name="T96" fmla="*/ 30 w 473"/>
                <a:gd name="T97" fmla="*/ 207 h 527"/>
                <a:gd name="T98" fmla="*/ 57 w 473"/>
                <a:gd name="T99" fmla="*/ 191 h 527"/>
                <a:gd name="T100" fmla="*/ 76 w 473"/>
                <a:gd name="T101" fmla="*/ 183 h 527"/>
                <a:gd name="T102" fmla="*/ 88 w 473"/>
                <a:gd name="T103" fmla="*/ 129 h 527"/>
                <a:gd name="T104" fmla="*/ 88 w 473"/>
                <a:gd name="T105" fmla="*/ 93 h 527"/>
                <a:gd name="T106" fmla="*/ 94 w 473"/>
                <a:gd name="T107" fmla="*/ 45 h 527"/>
                <a:gd name="T108" fmla="*/ 102 w 473"/>
                <a:gd name="T109" fmla="*/ 15 h 527"/>
                <a:gd name="T110" fmla="*/ 127 w 473"/>
                <a:gd name="T111" fmla="*/ 0 h 527"/>
                <a:gd name="T112" fmla="*/ 151 w 473"/>
                <a:gd name="T113" fmla="*/ 31 h 5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3"/>
                <a:gd name="T172" fmla="*/ 0 h 527"/>
                <a:gd name="T173" fmla="*/ 473 w 473"/>
                <a:gd name="T174" fmla="*/ 527 h 5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3" h="527">
                  <a:moveTo>
                    <a:pt x="164" y="39"/>
                  </a:moveTo>
                  <a:lnTo>
                    <a:pt x="170" y="39"/>
                  </a:lnTo>
                  <a:lnTo>
                    <a:pt x="182" y="31"/>
                  </a:lnTo>
                  <a:lnTo>
                    <a:pt x="196" y="31"/>
                  </a:lnTo>
                  <a:lnTo>
                    <a:pt x="203" y="39"/>
                  </a:lnTo>
                  <a:lnTo>
                    <a:pt x="209" y="39"/>
                  </a:lnTo>
                  <a:lnTo>
                    <a:pt x="221" y="39"/>
                  </a:lnTo>
                  <a:lnTo>
                    <a:pt x="227" y="39"/>
                  </a:lnTo>
                  <a:lnTo>
                    <a:pt x="233" y="45"/>
                  </a:lnTo>
                  <a:lnTo>
                    <a:pt x="246" y="45"/>
                  </a:lnTo>
                  <a:lnTo>
                    <a:pt x="252" y="45"/>
                  </a:lnTo>
                  <a:lnTo>
                    <a:pt x="260" y="54"/>
                  </a:lnTo>
                  <a:lnTo>
                    <a:pt x="285" y="54"/>
                  </a:lnTo>
                  <a:lnTo>
                    <a:pt x="297" y="45"/>
                  </a:lnTo>
                  <a:lnTo>
                    <a:pt x="303" y="45"/>
                  </a:lnTo>
                  <a:lnTo>
                    <a:pt x="315" y="54"/>
                  </a:lnTo>
                  <a:lnTo>
                    <a:pt x="322" y="62"/>
                  </a:lnTo>
                  <a:lnTo>
                    <a:pt x="328" y="62"/>
                  </a:lnTo>
                  <a:lnTo>
                    <a:pt x="340" y="62"/>
                  </a:lnTo>
                  <a:lnTo>
                    <a:pt x="346" y="62"/>
                  </a:lnTo>
                  <a:lnTo>
                    <a:pt x="354" y="62"/>
                  </a:lnTo>
                  <a:lnTo>
                    <a:pt x="360" y="54"/>
                  </a:lnTo>
                  <a:lnTo>
                    <a:pt x="367" y="54"/>
                  </a:lnTo>
                  <a:lnTo>
                    <a:pt x="373" y="62"/>
                  </a:lnTo>
                  <a:lnTo>
                    <a:pt x="373" y="70"/>
                  </a:lnTo>
                  <a:lnTo>
                    <a:pt x="379" y="62"/>
                  </a:lnTo>
                  <a:lnTo>
                    <a:pt x="391" y="70"/>
                  </a:lnTo>
                  <a:lnTo>
                    <a:pt x="397" y="78"/>
                  </a:lnTo>
                  <a:lnTo>
                    <a:pt x="397" y="84"/>
                  </a:lnTo>
                  <a:lnTo>
                    <a:pt x="404" y="84"/>
                  </a:lnTo>
                  <a:lnTo>
                    <a:pt x="404" y="93"/>
                  </a:lnTo>
                  <a:lnTo>
                    <a:pt x="404" y="101"/>
                  </a:lnTo>
                  <a:lnTo>
                    <a:pt x="404" y="107"/>
                  </a:lnTo>
                  <a:lnTo>
                    <a:pt x="404" y="115"/>
                  </a:lnTo>
                  <a:lnTo>
                    <a:pt x="404" y="123"/>
                  </a:lnTo>
                  <a:lnTo>
                    <a:pt x="404" y="129"/>
                  </a:lnTo>
                  <a:lnTo>
                    <a:pt x="404" y="138"/>
                  </a:lnTo>
                  <a:lnTo>
                    <a:pt x="404" y="146"/>
                  </a:lnTo>
                  <a:lnTo>
                    <a:pt x="404" y="154"/>
                  </a:lnTo>
                  <a:lnTo>
                    <a:pt x="404" y="160"/>
                  </a:lnTo>
                  <a:lnTo>
                    <a:pt x="410" y="168"/>
                  </a:lnTo>
                  <a:lnTo>
                    <a:pt x="410" y="183"/>
                  </a:lnTo>
                  <a:lnTo>
                    <a:pt x="416" y="191"/>
                  </a:lnTo>
                  <a:lnTo>
                    <a:pt x="416" y="199"/>
                  </a:lnTo>
                  <a:lnTo>
                    <a:pt x="416" y="207"/>
                  </a:lnTo>
                  <a:lnTo>
                    <a:pt x="416" y="222"/>
                  </a:lnTo>
                  <a:lnTo>
                    <a:pt x="422" y="230"/>
                  </a:lnTo>
                  <a:lnTo>
                    <a:pt x="422" y="238"/>
                  </a:lnTo>
                  <a:lnTo>
                    <a:pt x="428" y="238"/>
                  </a:lnTo>
                  <a:lnTo>
                    <a:pt x="428" y="244"/>
                  </a:lnTo>
                  <a:lnTo>
                    <a:pt x="434" y="252"/>
                  </a:lnTo>
                  <a:lnTo>
                    <a:pt x="428" y="252"/>
                  </a:lnTo>
                  <a:lnTo>
                    <a:pt x="428" y="269"/>
                  </a:lnTo>
                  <a:lnTo>
                    <a:pt x="428" y="283"/>
                  </a:lnTo>
                  <a:lnTo>
                    <a:pt x="442" y="291"/>
                  </a:lnTo>
                  <a:lnTo>
                    <a:pt x="442" y="298"/>
                  </a:lnTo>
                  <a:lnTo>
                    <a:pt x="442" y="291"/>
                  </a:lnTo>
                  <a:lnTo>
                    <a:pt x="449" y="291"/>
                  </a:lnTo>
                  <a:lnTo>
                    <a:pt x="455" y="298"/>
                  </a:lnTo>
                  <a:lnTo>
                    <a:pt x="455" y="306"/>
                  </a:lnTo>
                  <a:lnTo>
                    <a:pt x="455" y="314"/>
                  </a:lnTo>
                  <a:lnTo>
                    <a:pt x="467" y="322"/>
                  </a:lnTo>
                  <a:lnTo>
                    <a:pt x="467" y="330"/>
                  </a:lnTo>
                  <a:lnTo>
                    <a:pt x="473" y="330"/>
                  </a:lnTo>
                  <a:lnTo>
                    <a:pt x="473" y="336"/>
                  </a:lnTo>
                  <a:lnTo>
                    <a:pt x="467" y="336"/>
                  </a:lnTo>
                  <a:lnTo>
                    <a:pt x="467" y="345"/>
                  </a:lnTo>
                  <a:lnTo>
                    <a:pt x="461" y="336"/>
                  </a:lnTo>
                  <a:lnTo>
                    <a:pt x="455" y="336"/>
                  </a:lnTo>
                  <a:lnTo>
                    <a:pt x="449" y="336"/>
                  </a:lnTo>
                  <a:lnTo>
                    <a:pt x="449" y="345"/>
                  </a:lnTo>
                  <a:lnTo>
                    <a:pt x="442" y="345"/>
                  </a:lnTo>
                  <a:lnTo>
                    <a:pt x="434" y="336"/>
                  </a:lnTo>
                  <a:lnTo>
                    <a:pt x="428" y="336"/>
                  </a:lnTo>
                  <a:lnTo>
                    <a:pt x="422" y="336"/>
                  </a:lnTo>
                  <a:lnTo>
                    <a:pt x="416" y="330"/>
                  </a:lnTo>
                  <a:lnTo>
                    <a:pt x="397" y="330"/>
                  </a:lnTo>
                  <a:lnTo>
                    <a:pt x="391" y="330"/>
                  </a:lnTo>
                  <a:lnTo>
                    <a:pt x="397" y="330"/>
                  </a:lnTo>
                  <a:lnTo>
                    <a:pt x="397" y="336"/>
                  </a:lnTo>
                  <a:lnTo>
                    <a:pt x="404" y="345"/>
                  </a:lnTo>
                  <a:lnTo>
                    <a:pt x="410" y="353"/>
                  </a:lnTo>
                  <a:lnTo>
                    <a:pt x="416" y="361"/>
                  </a:lnTo>
                  <a:lnTo>
                    <a:pt x="422" y="361"/>
                  </a:lnTo>
                  <a:lnTo>
                    <a:pt x="422" y="367"/>
                  </a:lnTo>
                  <a:lnTo>
                    <a:pt x="422" y="375"/>
                  </a:lnTo>
                  <a:lnTo>
                    <a:pt x="422" y="384"/>
                  </a:lnTo>
                  <a:lnTo>
                    <a:pt x="416" y="390"/>
                  </a:lnTo>
                  <a:lnTo>
                    <a:pt x="410" y="390"/>
                  </a:lnTo>
                  <a:lnTo>
                    <a:pt x="410" y="398"/>
                  </a:lnTo>
                  <a:lnTo>
                    <a:pt x="404" y="398"/>
                  </a:lnTo>
                  <a:lnTo>
                    <a:pt x="397" y="421"/>
                  </a:lnTo>
                  <a:lnTo>
                    <a:pt x="391" y="429"/>
                  </a:lnTo>
                  <a:lnTo>
                    <a:pt x="391" y="443"/>
                  </a:lnTo>
                  <a:lnTo>
                    <a:pt x="385" y="443"/>
                  </a:lnTo>
                  <a:lnTo>
                    <a:pt x="379" y="443"/>
                  </a:lnTo>
                  <a:lnTo>
                    <a:pt x="373" y="443"/>
                  </a:lnTo>
                  <a:lnTo>
                    <a:pt x="354" y="421"/>
                  </a:lnTo>
                  <a:lnTo>
                    <a:pt x="354" y="412"/>
                  </a:lnTo>
                  <a:lnTo>
                    <a:pt x="346" y="406"/>
                  </a:lnTo>
                  <a:lnTo>
                    <a:pt x="340" y="406"/>
                  </a:lnTo>
                  <a:lnTo>
                    <a:pt x="340" y="398"/>
                  </a:lnTo>
                  <a:lnTo>
                    <a:pt x="334" y="398"/>
                  </a:lnTo>
                  <a:lnTo>
                    <a:pt x="328" y="390"/>
                  </a:lnTo>
                  <a:lnTo>
                    <a:pt x="322" y="384"/>
                  </a:lnTo>
                  <a:lnTo>
                    <a:pt x="315" y="375"/>
                  </a:lnTo>
                  <a:lnTo>
                    <a:pt x="303" y="375"/>
                  </a:lnTo>
                  <a:lnTo>
                    <a:pt x="297" y="375"/>
                  </a:lnTo>
                  <a:lnTo>
                    <a:pt x="291" y="375"/>
                  </a:lnTo>
                  <a:lnTo>
                    <a:pt x="285" y="375"/>
                  </a:lnTo>
                  <a:lnTo>
                    <a:pt x="285" y="367"/>
                  </a:lnTo>
                  <a:lnTo>
                    <a:pt x="285" y="361"/>
                  </a:lnTo>
                  <a:lnTo>
                    <a:pt x="276" y="361"/>
                  </a:lnTo>
                  <a:lnTo>
                    <a:pt x="270" y="353"/>
                  </a:lnTo>
                  <a:lnTo>
                    <a:pt x="266" y="345"/>
                  </a:lnTo>
                  <a:lnTo>
                    <a:pt x="260" y="345"/>
                  </a:lnTo>
                  <a:lnTo>
                    <a:pt x="260" y="336"/>
                  </a:lnTo>
                  <a:lnTo>
                    <a:pt x="252" y="336"/>
                  </a:lnTo>
                  <a:lnTo>
                    <a:pt x="246" y="336"/>
                  </a:lnTo>
                  <a:lnTo>
                    <a:pt x="240" y="336"/>
                  </a:lnTo>
                  <a:lnTo>
                    <a:pt x="240" y="345"/>
                  </a:lnTo>
                  <a:lnTo>
                    <a:pt x="233" y="336"/>
                  </a:lnTo>
                  <a:lnTo>
                    <a:pt x="227" y="336"/>
                  </a:lnTo>
                  <a:lnTo>
                    <a:pt x="227" y="330"/>
                  </a:lnTo>
                  <a:lnTo>
                    <a:pt x="215" y="336"/>
                  </a:lnTo>
                  <a:lnTo>
                    <a:pt x="209" y="330"/>
                  </a:lnTo>
                  <a:lnTo>
                    <a:pt x="203" y="336"/>
                  </a:lnTo>
                  <a:lnTo>
                    <a:pt x="203" y="345"/>
                  </a:lnTo>
                  <a:lnTo>
                    <a:pt x="196" y="353"/>
                  </a:lnTo>
                  <a:lnTo>
                    <a:pt x="188" y="367"/>
                  </a:lnTo>
                  <a:lnTo>
                    <a:pt x="188" y="375"/>
                  </a:lnTo>
                  <a:lnTo>
                    <a:pt x="182" y="375"/>
                  </a:lnTo>
                  <a:lnTo>
                    <a:pt x="176" y="384"/>
                  </a:lnTo>
                  <a:lnTo>
                    <a:pt x="170" y="398"/>
                  </a:lnTo>
                  <a:lnTo>
                    <a:pt x="170" y="406"/>
                  </a:lnTo>
                  <a:lnTo>
                    <a:pt x="170" y="421"/>
                  </a:lnTo>
                  <a:lnTo>
                    <a:pt x="170" y="429"/>
                  </a:lnTo>
                  <a:lnTo>
                    <a:pt x="164" y="451"/>
                  </a:lnTo>
                  <a:lnTo>
                    <a:pt x="170" y="459"/>
                  </a:lnTo>
                  <a:lnTo>
                    <a:pt x="170" y="468"/>
                  </a:lnTo>
                  <a:lnTo>
                    <a:pt x="170" y="476"/>
                  </a:lnTo>
                  <a:lnTo>
                    <a:pt x="170" y="482"/>
                  </a:lnTo>
                  <a:lnTo>
                    <a:pt x="170" y="490"/>
                  </a:lnTo>
                  <a:lnTo>
                    <a:pt x="170" y="498"/>
                  </a:lnTo>
                  <a:lnTo>
                    <a:pt x="164" y="498"/>
                  </a:lnTo>
                  <a:lnTo>
                    <a:pt x="151" y="505"/>
                  </a:lnTo>
                  <a:lnTo>
                    <a:pt x="145" y="505"/>
                  </a:lnTo>
                  <a:lnTo>
                    <a:pt x="139" y="505"/>
                  </a:lnTo>
                  <a:lnTo>
                    <a:pt x="133" y="513"/>
                  </a:lnTo>
                  <a:lnTo>
                    <a:pt x="127" y="505"/>
                  </a:lnTo>
                  <a:lnTo>
                    <a:pt x="127" y="513"/>
                  </a:lnTo>
                  <a:lnTo>
                    <a:pt x="121" y="513"/>
                  </a:lnTo>
                  <a:lnTo>
                    <a:pt x="114" y="521"/>
                  </a:lnTo>
                  <a:lnTo>
                    <a:pt x="114" y="527"/>
                  </a:lnTo>
                  <a:lnTo>
                    <a:pt x="108" y="527"/>
                  </a:lnTo>
                  <a:lnTo>
                    <a:pt x="108" y="521"/>
                  </a:lnTo>
                  <a:lnTo>
                    <a:pt x="102" y="513"/>
                  </a:lnTo>
                  <a:lnTo>
                    <a:pt x="94" y="513"/>
                  </a:lnTo>
                  <a:lnTo>
                    <a:pt x="94" y="505"/>
                  </a:lnTo>
                  <a:lnTo>
                    <a:pt x="94" y="498"/>
                  </a:lnTo>
                  <a:lnTo>
                    <a:pt x="94" y="482"/>
                  </a:lnTo>
                  <a:lnTo>
                    <a:pt x="94" y="476"/>
                  </a:lnTo>
                  <a:lnTo>
                    <a:pt x="88" y="459"/>
                  </a:lnTo>
                  <a:lnTo>
                    <a:pt x="88" y="451"/>
                  </a:lnTo>
                  <a:lnTo>
                    <a:pt x="82" y="437"/>
                  </a:lnTo>
                  <a:lnTo>
                    <a:pt x="82" y="429"/>
                  </a:lnTo>
                  <a:lnTo>
                    <a:pt x="82" y="421"/>
                  </a:lnTo>
                  <a:lnTo>
                    <a:pt x="82" y="412"/>
                  </a:lnTo>
                  <a:lnTo>
                    <a:pt x="82" y="406"/>
                  </a:lnTo>
                  <a:lnTo>
                    <a:pt x="76" y="398"/>
                  </a:lnTo>
                  <a:lnTo>
                    <a:pt x="69" y="390"/>
                  </a:lnTo>
                  <a:lnTo>
                    <a:pt x="63" y="390"/>
                  </a:lnTo>
                  <a:lnTo>
                    <a:pt x="57" y="384"/>
                  </a:lnTo>
                  <a:lnTo>
                    <a:pt x="51" y="375"/>
                  </a:lnTo>
                  <a:lnTo>
                    <a:pt x="51" y="367"/>
                  </a:lnTo>
                  <a:lnTo>
                    <a:pt x="45" y="367"/>
                  </a:lnTo>
                  <a:lnTo>
                    <a:pt x="45" y="361"/>
                  </a:lnTo>
                  <a:lnTo>
                    <a:pt x="39" y="345"/>
                  </a:lnTo>
                  <a:lnTo>
                    <a:pt x="30" y="336"/>
                  </a:lnTo>
                  <a:lnTo>
                    <a:pt x="30" y="322"/>
                  </a:lnTo>
                  <a:lnTo>
                    <a:pt x="24" y="322"/>
                  </a:lnTo>
                  <a:lnTo>
                    <a:pt x="24" y="314"/>
                  </a:lnTo>
                  <a:lnTo>
                    <a:pt x="24" y="306"/>
                  </a:lnTo>
                  <a:lnTo>
                    <a:pt x="18" y="298"/>
                  </a:lnTo>
                  <a:lnTo>
                    <a:pt x="12" y="291"/>
                  </a:lnTo>
                  <a:lnTo>
                    <a:pt x="12" y="283"/>
                  </a:lnTo>
                  <a:lnTo>
                    <a:pt x="0" y="269"/>
                  </a:lnTo>
                  <a:lnTo>
                    <a:pt x="0" y="261"/>
                  </a:lnTo>
                  <a:lnTo>
                    <a:pt x="0" y="252"/>
                  </a:lnTo>
                  <a:lnTo>
                    <a:pt x="0" y="244"/>
                  </a:lnTo>
                  <a:lnTo>
                    <a:pt x="0" y="238"/>
                  </a:lnTo>
                  <a:lnTo>
                    <a:pt x="0" y="230"/>
                  </a:lnTo>
                  <a:lnTo>
                    <a:pt x="6" y="216"/>
                  </a:lnTo>
                  <a:lnTo>
                    <a:pt x="12" y="216"/>
                  </a:lnTo>
                  <a:lnTo>
                    <a:pt x="18" y="207"/>
                  </a:lnTo>
                  <a:lnTo>
                    <a:pt x="30" y="207"/>
                  </a:lnTo>
                  <a:lnTo>
                    <a:pt x="39" y="207"/>
                  </a:lnTo>
                  <a:lnTo>
                    <a:pt x="39" y="199"/>
                  </a:lnTo>
                  <a:lnTo>
                    <a:pt x="51" y="191"/>
                  </a:lnTo>
                  <a:lnTo>
                    <a:pt x="57" y="191"/>
                  </a:lnTo>
                  <a:lnTo>
                    <a:pt x="63" y="191"/>
                  </a:lnTo>
                  <a:lnTo>
                    <a:pt x="69" y="191"/>
                  </a:lnTo>
                  <a:lnTo>
                    <a:pt x="69" y="183"/>
                  </a:lnTo>
                  <a:lnTo>
                    <a:pt x="76" y="183"/>
                  </a:lnTo>
                  <a:lnTo>
                    <a:pt x="69" y="177"/>
                  </a:lnTo>
                  <a:lnTo>
                    <a:pt x="76" y="160"/>
                  </a:lnTo>
                  <a:lnTo>
                    <a:pt x="82" y="138"/>
                  </a:lnTo>
                  <a:lnTo>
                    <a:pt x="88" y="129"/>
                  </a:lnTo>
                  <a:lnTo>
                    <a:pt x="88" y="123"/>
                  </a:lnTo>
                  <a:lnTo>
                    <a:pt x="94" y="115"/>
                  </a:lnTo>
                  <a:lnTo>
                    <a:pt x="88" y="101"/>
                  </a:lnTo>
                  <a:lnTo>
                    <a:pt x="88" y="93"/>
                  </a:lnTo>
                  <a:lnTo>
                    <a:pt x="94" y="70"/>
                  </a:lnTo>
                  <a:lnTo>
                    <a:pt x="94" y="62"/>
                  </a:lnTo>
                  <a:lnTo>
                    <a:pt x="94" y="54"/>
                  </a:lnTo>
                  <a:lnTo>
                    <a:pt x="94" y="45"/>
                  </a:lnTo>
                  <a:lnTo>
                    <a:pt x="102" y="39"/>
                  </a:lnTo>
                  <a:lnTo>
                    <a:pt x="102" y="31"/>
                  </a:lnTo>
                  <a:lnTo>
                    <a:pt x="102" y="23"/>
                  </a:lnTo>
                  <a:lnTo>
                    <a:pt x="102" y="15"/>
                  </a:lnTo>
                  <a:lnTo>
                    <a:pt x="108" y="8"/>
                  </a:lnTo>
                  <a:lnTo>
                    <a:pt x="114" y="8"/>
                  </a:lnTo>
                  <a:lnTo>
                    <a:pt x="121" y="0"/>
                  </a:lnTo>
                  <a:lnTo>
                    <a:pt x="127" y="0"/>
                  </a:lnTo>
                  <a:lnTo>
                    <a:pt x="133" y="8"/>
                  </a:lnTo>
                  <a:lnTo>
                    <a:pt x="139" y="15"/>
                  </a:lnTo>
                  <a:lnTo>
                    <a:pt x="145" y="23"/>
                  </a:lnTo>
                  <a:lnTo>
                    <a:pt x="151" y="31"/>
                  </a:lnTo>
                  <a:lnTo>
                    <a:pt x="158" y="31"/>
                  </a:lnTo>
                  <a:lnTo>
                    <a:pt x="164" y="31"/>
                  </a:lnTo>
                  <a:lnTo>
                    <a:pt x="164" y="3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6" name="Line 751"/>
            <p:cNvSpPr>
              <a:spLocks noChangeShapeType="1"/>
            </p:cNvSpPr>
            <p:nvPr/>
          </p:nvSpPr>
          <p:spPr bwMode="auto">
            <a:xfrm flipH="1" flipV="1">
              <a:off x="3120" y="2960"/>
              <a:ext cx="76" cy="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7" name="Line 752"/>
            <p:cNvSpPr>
              <a:spLocks noChangeShapeType="1"/>
            </p:cNvSpPr>
            <p:nvPr/>
          </p:nvSpPr>
          <p:spPr bwMode="auto">
            <a:xfrm flipH="1" flipV="1">
              <a:off x="3102" y="2913"/>
              <a:ext cx="106"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8" name="Line 753"/>
            <p:cNvSpPr>
              <a:spLocks noChangeShapeType="1"/>
            </p:cNvSpPr>
            <p:nvPr/>
          </p:nvSpPr>
          <p:spPr bwMode="auto">
            <a:xfrm flipH="1" flipV="1">
              <a:off x="3071" y="2860"/>
              <a:ext cx="164" cy="1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49" name="Line 754"/>
            <p:cNvSpPr>
              <a:spLocks noChangeShapeType="1"/>
            </p:cNvSpPr>
            <p:nvPr/>
          </p:nvSpPr>
          <p:spPr bwMode="auto">
            <a:xfrm flipH="1" flipV="1">
              <a:off x="3071" y="2829"/>
              <a:ext cx="176" cy="1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0" name="Line 755"/>
            <p:cNvSpPr>
              <a:spLocks noChangeShapeType="1"/>
            </p:cNvSpPr>
            <p:nvPr/>
          </p:nvSpPr>
          <p:spPr bwMode="auto">
            <a:xfrm flipH="1" flipV="1">
              <a:off x="3071" y="2798"/>
              <a:ext cx="201" cy="1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1" name="Line 756"/>
            <p:cNvSpPr>
              <a:spLocks noChangeShapeType="1"/>
            </p:cNvSpPr>
            <p:nvPr/>
          </p:nvSpPr>
          <p:spPr bwMode="auto">
            <a:xfrm flipH="1" flipV="1">
              <a:off x="3083" y="2784"/>
              <a:ext cx="201"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2" name="Line 757"/>
            <p:cNvSpPr>
              <a:spLocks noChangeShapeType="1"/>
            </p:cNvSpPr>
            <p:nvPr/>
          </p:nvSpPr>
          <p:spPr bwMode="auto">
            <a:xfrm flipH="1" flipV="1">
              <a:off x="3096" y="2761"/>
              <a:ext cx="200" cy="1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3" name="Line 758"/>
            <p:cNvSpPr>
              <a:spLocks noChangeShapeType="1"/>
            </p:cNvSpPr>
            <p:nvPr/>
          </p:nvSpPr>
          <p:spPr bwMode="auto">
            <a:xfrm flipH="1" flipV="1">
              <a:off x="3096" y="2731"/>
              <a:ext cx="207" cy="1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4" name="Line 759"/>
            <p:cNvSpPr>
              <a:spLocks noChangeShapeType="1"/>
            </p:cNvSpPr>
            <p:nvPr/>
          </p:nvSpPr>
          <p:spPr bwMode="auto">
            <a:xfrm flipH="1" flipV="1">
              <a:off x="3089" y="2700"/>
              <a:ext cx="220" cy="1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5" name="Line 760"/>
            <p:cNvSpPr>
              <a:spLocks noChangeShapeType="1"/>
            </p:cNvSpPr>
            <p:nvPr/>
          </p:nvSpPr>
          <p:spPr bwMode="auto">
            <a:xfrm flipH="1" flipV="1">
              <a:off x="3077" y="2661"/>
              <a:ext cx="213" cy="1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6" name="Line 761"/>
            <p:cNvSpPr>
              <a:spLocks noChangeShapeType="1"/>
            </p:cNvSpPr>
            <p:nvPr/>
          </p:nvSpPr>
          <p:spPr bwMode="auto">
            <a:xfrm flipH="1" flipV="1">
              <a:off x="3184" y="2706"/>
              <a:ext cx="69"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7" name="Line 762"/>
            <p:cNvSpPr>
              <a:spLocks noChangeShapeType="1"/>
            </p:cNvSpPr>
            <p:nvPr/>
          </p:nvSpPr>
          <p:spPr bwMode="auto">
            <a:xfrm flipH="1" flipV="1">
              <a:off x="3077" y="2630"/>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8" name="Line 763"/>
            <p:cNvSpPr>
              <a:spLocks noChangeShapeType="1"/>
            </p:cNvSpPr>
            <p:nvPr/>
          </p:nvSpPr>
          <p:spPr bwMode="auto">
            <a:xfrm flipH="1" flipV="1">
              <a:off x="3083" y="2608"/>
              <a:ext cx="56"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59" name="Line 764"/>
            <p:cNvSpPr>
              <a:spLocks noChangeShapeType="1"/>
            </p:cNvSpPr>
            <p:nvPr/>
          </p:nvSpPr>
          <p:spPr bwMode="auto">
            <a:xfrm flipH="1" flipV="1">
              <a:off x="3096" y="2585"/>
              <a:ext cx="30" cy="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0" name="Freeform 765"/>
            <p:cNvSpPr>
              <a:spLocks/>
            </p:cNvSpPr>
            <p:nvPr/>
          </p:nvSpPr>
          <p:spPr bwMode="auto">
            <a:xfrm>
              <a:off x="3065" y="2585"/>
              <a:ext cx="244" cy="443"/>
            </a:xfrm>
            <a:custGeom>
              <a:avLst/>
              <a:gdLst>
                <a:gd name="T0" fmla="*/ 74 w 244"/>
                <a:gd name="T1" fmla="*/ 70 h 443"/>
                <a:gd name="T2" fmla="*/ 80 w 244"/>
                <a:gd name="T3" fmla="*/ 84 h 443"/>
                <a:gd name="T4" fmla="*/ 94 w 244"/>
                <a:gd name="T5" fmla="*/ 101 h 443"/>
                <a:gd name="T6" fmla="*/ 106 w 244"/>
                <a:gd name="T7" fmla="*/ 107 h 443"/>
                <a:gd name="T8" fmla="*/ 131 w 244"/>
                <a:gd name="T9" fmla="*/ 123 h 443"/>
                <a:gd name="T10" fmla="*/ 158 w 244"/>
                <a:gd name="T11" fmla="*/ 137 h 443"/>
                <a:gd name="T12" fmla="*/ 176 w 244"/>
                <a:gd name="T13" fmla="*/ 146 h 443"/>
                <a:gd name="T14" fmla="*/ 188 w 244"/>
                <a:gd name="T15" fmla="*/ 162 h 443"/>
                <a:gd name="T16" fmla="*/ 195 w 244"/>
                <a:gd name="T17" fmla="*/ 185 h 443"/>
                <a:gd name="T18" fmla="*/ 201 w 244"/>
                <a:gd name="T19" fmla="*/ 207 h 443"/>
                <a:gd name="T20" fmla="*/ 213 w 244"/>
                <a:gd name="T21" fmla="*/ 215 h 443"/>
                <a:gd name="T22" fmla="*/ 231 w 244"/>
                <a:gd name="T23" fmla="*/ 230 h 443"/>
                <a:gd name="T24" fmla="*/ 238 w 244"/>
                <a:gd name="T25" fmla="*/ 244 h 443"/>
                <a:gd name="T26" fmla="*/ 244 w 244"/>
                <a:gd name="T27" fmla="*/ 260 h 443"/>
                <a:gd name="T28" fmla="*/ 238 w 244"/>
                <a:gd name="T29" fmla="*/ 283 h 443"/>
                <a:gd name="T30" fmla="*/ 238 w 244"/>
                <a:gd name="T31" fmla="*/ 306 h 443"/>
                <a:gd name="T32" fmla="*/ 219 w 244"/>
                <a:gd name="T33" fmla="*/ 336 h 443"/>
                <a:gd name="T34" fmla="*/ 207 w 244"/>
                <a:gd name="T35" fmla="*/ 359 h 443"/>
                <a:gd name="T36" fmla="*/ 182 w 244"/>
                <a:gd name="T37" fmla="*/ 375 h 443"/>
                <a:gd name="T38" fmla="*/ 170 w 244"/>
                <a:gd name="T39" fmla="*/ 390 h 443"/>
                <a:gd name="T40" fmla="*/ 149 w 244"/>
                <a:gd name="T41" fmla="*/ 398 h 443"/>
                <a:gd name="T42" fmla="*/ 131 w 244"/>
                <a:gd name="T43" fmla="*/ 412 h 443"/>
                <a:gd name="T44" fmla="*/ 119 w 244"/>
                <a:gd name="T45" fmla="*/ 437 h 443"/>
                <a:gd name="T46" fmla="*/ 106 w 244"/>
                <a:gd name="T47" fmla="*/ 420 h 443"/>
                <a:gd name="T48" fmla="*/ 94 w 244"/>
                <a:gd name="T49" fmla="*/ 412 h 443"/>
                <a:gd name="T50" fmla="*/ 74 w 244"/>
                <a:gd name="T51" fmla="*/ 404 h 443"/>
                <a:gd name="T52" fmla="*/ 67 w 244"/>
                <a:gd name="T53" fmla="*/ 381 h 443"/>
                <a:gd name="T54" fmla="*/ 55 w 244"/>
                <a:gd name="T55" fmla="*/ 367 h 443"/>
                <a:gd name="T56" fmla="*/ 49 w 244"/>
                <a:gd name="T57" fmla="*/ 353 h 443"/>
                <a:gd name="T58" fmla="*/ 31 w 244"/>
                <a:gd name="T59" fmla="*/ 322 h 443"/>
                <a:gd name="T60" fmla="*/ 6 w 244"/>
                <a:gd name="T61" fmla="*/ 291 h 443"/>
                <a:gd name="T62" fmla="*/ 6 w 244"/>
                <a:gd name="T63" fmla="*/ 260 h 443"/>
                <a:gd name="T64" fmla="*/ 0 w 244"/>
                <a:gd name="T65" fmla="*/ 221 h 443"/>
                <a:gd name="T66" fmla="*/ 12 w 244"/>
                <a:gd name="T67" fmla="*/ 207 h 443"/>
                <a:gd name="T68" fmla="*/ 18 w 244"/>
                <a:gd name="T69" fmla="*/ 191 h 443"/>
                <a:gd name="T70" fmla="*/ 31 w 244"/>
                <a:gd name="T71" fmla="*/ 176 h 443"/>
                <a:gd name="T72" fmla="*/ 31 w 244"/>
                <a:gd name="T73" fmla="*/ 146 h 443"/>
                <a:gd name="T74" fmla="*/ 24 w 244"/>
                <a:gd name="T75" fmla="*/ 129 h 443"/>
                <a:gd name="T76" fmla="*/ 24 w 244"/>
                <a:gd name="T77" fmla="*/ 101 h 443"/>
                <a:gd name="T78" fmla="*/ 12 w 244"/>
                <a:gd name="T79" fmla="*/ 84 h 443"/>
                <a:gd name="T80" fmla="*/ 12 w 244"/>
                <a:gd name="T81" fmla="*/ 53 h 443"/>
                <a:gd name="T82" fmla="*/ 18 w 244"/>
                <a:gd name="T83" fmla="*/ 31 h 443"/>
                <a:gd name="T84" fmla="*/ 24 w 244"/>
                <a:gd name="T85" fmla="*/ 8 h 443"/>
                <a:gd name="T86" fmla="*/ 37 w 244"/>
                <a:gd name="T87" fmla="*/ 0 h 443"/>
                <a:gd name="T88" fmla="*/ 55 w 244"/>
                <a:gd name="T89" fmla="*/ 0 h 443"/>
                <a:gd name="T90" fmla="*/ 61 w 244"/>
                <a:gd name="T91" fmla="*/ 23 h 4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4"/>
                <a:gd name="T139" fmla="*/ 0 h 443"/>
                <a:gd name="T140" fmla="*/ 244 w 244"/>
                <a:gd name="T141" fmla="*/ 443 h 4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4" h="443">
                  <a:moveTo>
                    <a:pt x="67" y="47"/>
                  </a:moveTo>
                  <a:lnTo>
                    <a:pt x="74" y="62"/>
                  </a:lnTo>
                  <a:lnTo>
                    <a:pt x="74" y="70"/>
                  </a:lnTo>
                  <a:lnTo>
                    <a:pt x="80" y="70"/>
                  </a:lnTo>
                  <a:lnTo>
                    <a:pt x="80" y="76"/>
                  </a:lnTo>
                  <a:lnTo>
                    <a:pt x="80" y="84"/>
                  </a:lnTo>
                  <a:lnTo>
                    <a:pt x="86" y="84"/>
                  </a:lnTo>
                  <a:lnTo>
                    <a:pt x="86" y="92"/>
                  </a:lnTo>
                  <a:lnTo>
                    <a:pt x="94" y="101"/>
                  </a:lnTo>
                  <a:lnTo>
                    <a:pt x="100" y="101"/>
                  </a:lnTo>
                  <a:lnTo>
                    <a:pt x="100" y="107"/>
                  </a:lnTo>
                  <a:lnTo>
                    <a:pt x="106" y="107"/>
                  </a:lnTo>
                  <a:lnTo>
                    <a:pt x="106" y="115"/>
                  </a:lnTo>
                  <a:lnTo>
                    <a:pt x="119" y="123"/>
                  </a:lnTo>
                  <a:lnTo>
                    <a:pt x="131" y="123"/>
                  </a:lnTo>
                  <a:lnTo>
                    <a:pt x="143" y="123"/>
                  </a:lnTo>
                  <a:lnTo>
                    <a:pt x="149" y="129"/>
                  </a:lnTo>
                  <a:lnTo>
                    <a:pt x="158" y="137"/>
                  </a:lnTo>
                  <a:lnTo>
                    <a:pt x="164" y="137"/>
                  </a:lnTo>
                  <a:lnTo>
                    <a:pt x="170" y="137"/>
                  </a:lnTo>
                  <a:lnTo>
                    <a:pt x="176" y="146"/>
                  </a:lnTo>
                  <a:lnTo>
                    <a:pt x="182" y="152"/>
                  </a:lnTo>
                  <a:lnTo>
                    <a:pt x="182" y="162"/>
                  </a:lnTo>
                  <a:lnTo>
                    <a:pt x="188" y="162"/>
                  </a:lnTo>
                  <a:lnTo>
                    <a:pt x="188" y="176"/>
                  </a:lnTo>
                  <a:lnTo>
                    <a:pt x="195" y="176"/>
                  </a:lnTo>
                  <a:lnTo>
                    <a:pt x="195" y="185"/>
                  </a:lnTo>
                  <a:lnTo>
                    <a:pt x="195" y="191"/>
                  </a:lnTo>
                  <a:lnTo>
                    <a:pt x="195" y="199"/>
                  </a:lnTo>
                  <a:lnTo>
                    <a:pt x="201" y="207"/>
                  </a:lnTo>
                  <a:lnTo>
                    <a:pt x="207" y="207"/>
                  </a:lnTo>
                  <a:lnTo>
                    <a:pt x="207" y="215"/>
                  </a:lnTo>
                  <a:lnTo>
                    <a:pt x="213" y="215"/>
                  </a:lnTo>
                  <a:lnTo>
                    <a:pt x="219" y="221"/>
                  </a:lnTo>
                  <a:lnTo>
                    <a:pt x="225" y="221"/>
                  </a:lnTo>
                  <a:lnTo>
                    <a:pt x="231" y="230"/>
                  </a:lnTo>
                  <a:lnTo>
                    <a:pt x="231" y="238"/>
                  </a:lnTo>
                  <a:lnTo>
                    <a:pt x="231" y="244"/>
                  </a:lnTo>
                  <a:lnTo>
                    <a:pt x="238" y="244"/>
                  </a:lnTo>
                  <a:lnTo>
                    <a:pt x="238" y="252"/>
                  </a:lnTo>
                  <a:lnTo>
                    <a:pt x="238" y="260"/>
                  </a:lnTo>
                  <a:lnTo>
                    <a:pt x="244" y="260"/>
                  </a:lnTo>
                  <a:lnTo>
                    <a:pt x="244" y="267"/>
                  </a:lnTo>
                  <a:lnTo>
                    <a:pt x="238" y="275"/>
                  </a:lnTo>
                  <a:lnTo>
                    <a:pt x="238" y="283"/>
                  </a:lnTo>
                  <a:lnTo>
                    <a:pt x="238" y="291"/>
                  </a:lnTo>
                  <a:lnTo>
                    <a:pt x="238" y="299"/>
                  </a:lnTo>
                  <a:lnTo>
                    <a:pt x="238" y="306"/>
                  </a:lnTo>
                  <a:lnTo>
                    <a:pt x="231" y="314"/>
                  </a:lnTo>
                  <a:lnTo>
                    <a:pt x="225" y="322"/>
                  </a:lnTo>
                  <a:lnTo>
                    <a:pt x="219" y="336"/>
                  </a:lnTo>
                  <a:lnTo>
                    <a:pt x="213" y="344"/>
                  </a:lnTo>
                  <a:lnTo>
                    <a:pt x="213" y="353"/>
                  </a:lnTo>
                  <a:lnTo>
                    <a:pt x="207" y="359"/>
                  </a:lnTo>
                  <a:lnTo>
                    <a:pt x="201" y="359"/>
                  </a:lnTo>
                  <a:lnTo>
                    <a:pt x="195" y="367"/>
                  </a:lnTo>
                  <a:lnTo>
                    <a:pt x="182" y="375"/>
                  </a:lnTo>
                  <a:lnTo>
                    <a:pt x="176" y="375"/>
                  </a:lnTo>
                  <a:lnTo>
                    <a:pt x="176" y="381"/>
                  </a:lnTo>
                  <a:lnTo>
                    <a:pt x="170" y="390"/>
                  </a:lnTo>
                  <a:lnTo>
                    <a:pt x="164" y="390"/>
                  </a:lnTo>
                  <a:lnTo>
                    <a:pt x="158" y="398"/>
                  </a:lnTo>
                  <a:lnTo>
                    <a:pt x="149" y="398"/>
                  </a:lnTo>
                  <a:lnTo>
                    <a:pt x="143" y="398"/>
                  </a:lnTo>
                  <a:lnTo>
                    <a:pt x="137" y="404"/>
                  </a:lnTo>
                  <a:lnTo>
                    <a:pt x="131" y="412"/>
                  </a:lnTo>
                  <a:lnTo>
                    <a:pt x="131" y="429"/>
                  </a:lnTo>
                  <a:lnTo>
                    <a:pt x="125" y="443"/>
                  </a:lnTo>
                  <a:lnTo>
                    <a:pt x="119" y="437"/>
                  </a:lnTo>
                  <a:lnTo>
                    <a:pt x="113" y="437"/>
                  </a:lnTo>
                  <a:lnTo>
                    <a:pt x="113" y="429"/>
                  </a:lnTo>
                  <a:lnTo>
                    <a:pt x="106" y="420"/>
                  </a:lnTo>
                  <a:lnTo>
                    <a:pt x="106" y="412"/>
                  </a:lnTo>
                  <a:lnTo>
                    <a:pt x="100" y="412"/>
                  </a:lnTo>
                  <a:lnTo>
                    <a:pt x="94" y="412"/>
                  </a:lnTo>
                  <a:lnTo>
                    <a:pt x="80" y="412"/>
                  </a:lnTo>
                  <a:lnTo>
                    <a:pt x="74" y="412"/>
                  </a:lnTo>
                  <a:lnTo>
                    <a:pt x="74" y="404"/>
                  </a:lnTo>
                  <a:lnTo>
                    <a:pt x="67" y="398"/>
                  </a:lnTo>
                  <a:lnTo>
                    <a:pt x="67" y="390"/>
                  </a:lnTo>
                  <a:lnTo>
                    <a:pt x="67" y="381"/>
                  </a:lnTo>
                  <a:lnTo>
                    <a:pt x="61" y="381"/>
                  </a:lnTo>
                  <a:lnTo>
                    <a:pt x="55" y="375"/>
                  </a:lnTo>
                  <a:lnTo>
                    <a:pt x="55" y="367"/>
                  </a:lnTo>
                  <a:lnTo>
                    <a:pt x="55" y="359"/>
                  </a:lnTo>
                  <a:lnTo>
                    <a:pt x="49" y="359"/>
                  </a:lnTo>
                  <a:lnTo>
                    <a:pt x="49" y="353"/>
                  </a:lnTo>
                  <a:lnTo>
                    <a:pt x="37" y="336"/>
                  </a:lnTo>
                  <a:lnTo>
                    <a:pt x="37" y="322"/>
                  </a:lnTo>
                  <a:lnTo>
                    <a:pt x="31" y="322"/>
                  </a:lnTo>
                  <a:lnTo>
                    <a:pt x="31" y="314"/>
                  </a:lnTo>
                  <a:lnTo>
                    <a:pt x="24" y="306"/>
                  </a:lnTo>
                  <a:lnTo>
                    <a:pt x="6" y="291"/>
                  </a:lnTo>
                  <a:lnTo>
                    <a:pt x="6" y="283"/>
                  </a:lnTo>
                  <a:lnTo>
                    <a:pt x="6" y="267"/>
                  </a:lnTo>
                  <a:lnTo>
                    <a:pt x="6" y="260"/>
                  </a:lnTo>
                  <a:lnTo>
                    <a:pt x="6" y="252"/>
                  </a:lnTo>
                  <a:lnTo>
                    <a:pt x="0" y="230"/>
                  </a:lnTo>
                  <a:lnTo>
                    <a:pt x="0" y="221"/>
                  </a:lnTo>
                  <a:lnTo>
                    <a:pt x="6" y="221"/>
                  </a:lnTo>
                  <a:lnTo>
                    <a:pt x="6" y="215"/>
                  </a:lnTo>
                  <a:lnTo>
                    <a:pt x="12" y="207"/>
                  </a:lnTo>
                  <a:lnTo>
                    <a:pt x="12" y="199"/>
                  </a:lnTo>
                  <a:lnTo>
                    <a:pt x="18" y="199"/>
                  </a:lnTo>
                  <a:lnTo>
                    <a:pt x="18" y="191"/>
                  </a:lnTo>
                  <a:lnTo>
                    <a:pt x="18" y="185"/>
                  </a:lnTo>
                  <a:lnTo>
                    <a:pt x="18" y="176"/>
                  </a:lnTo>
                  <a:lnTo>
                    <a:pt x="31" y="176"/>
                  </a:lnTo>
                  <a:lnTo>
                    <a:pt x="31" y="168"/>
                  </a:lnTo>
                  <a:lnTo>
                    <a:pt x="31" y="152"/>
                  </a:lnTo>
                  <a:lnTo>
                    <a:pt x="31" y="146"/>
                  </a:lnTo>
                  <a:lnTo>
                    <a:pt x="31" y="137"/>
                  </a:lnTo>
                  <a:lnTo>
                    <a:pt x="31" y="129"/>
                  </a:lnTo>
                  <a:lnTo>
                    <a:pt x="24" y="129"/>
                  </a:lnTo>
                  <a:lnTo>
                    <a:pt x="24" y="123"/>
                  </a:lnTo>
                  <a:lnTo>
                    <a:pt x="24" y="115"/>
                  </a:lnTo>
                  <a:lnTo>
                    <a:pt x="24" y="101"/>
                  </a:lnTo>
                  <a:lnTo>
                    <a:pt x="18" y="92"/>
                  </a:lnTo>
                  <a:lnTo>
                    <a:pt x="18" y="84"/>
                  </a:lnTo>
                  <a:lnTo>
                    <a:pt x="12" y="84"/>
                  </a:lnTo>
                  <a:lnTo>
                    <a:pt x="12" y="76"/>
                  </a:lnTo>
                  <a:lnTo>
                    <a:pt x="12" y="70"/>
                  </a:lnTo>
                  <a:lnTo>
                    <a:pt x="12" y="53"/>
                  </a:lnTo>
                  <a:lnTo>
                    <a:pt x="18" y="53"/>
                  </a:lnTo>
                  <a:lnTo>
                    <a:pt x="12" y="47"/>
                  </a:lnTo>
                  <a:lnTo>
                    <a:pt x="18" y="31"/>
                  </a:lnTo>
                  <a:lnTo>
                    <a:pt x="18" y="23"/>
                  </a:lnTo>
                  <a:lnTo>
                    <a:pt x="24" y="14"/>
                  </a:lnTo>
                  <a:lnTo>
                    <a:pt x="24" y="8"/>
                  </a:lnTo>
                  <a:lnTo>
                    <a:pt x="31" y="8"/>
                  </a:lnTo>
                  <a:lnTo>
                    <a:pt x="31" y="0"/>
                  </a:lnTo>
                  <a:lnTo>
                    <a:pt x="37" y="0"/>
                  </a:lnTo>
                  <a:lnTo>
                    <a:pt x="43" y="0"/>
                  </a:lnTo>
                  <a:lnTo>
                    <a:pt x="49" y="0"/>
                  </a:lnTo>
                  <a:lnTo>
                    <a:pt x="55" y="0"/>
                  </a:lnTo>
                  <a:lnTo>
                    <a:pt x="55" y="8"/>
                  </a:lnTo>
                  <a:lnTo>
                    <a:pt x="55" y="14"/>
                  </a:lnTo>
                  <a:lnTo>
                    <a:pt x="61" y="23"/>
                  </a:lnTo>
                  <a:lnTo>
                    <a:pt x="67" y="39"/>
                  </a:lnTo>
                  <a:lnTo>
                    <a:pt x="67" y="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1" name="Rectangle 766"/>
            <p:cNvSpPr>
              <a:spLocks noChangeArrowheads="1"/>
            </p:cNvSpPr>
            <p:nvPr/>
          </p:nvSpPr>
          <p:spPr bwMode="auto">
            <a:xfrm>
              <a:off x="3198" y="2929"/>
              <a:ext cx="8" cy="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862" name="Line 767"/>
            <p:cNvSpPr>
              <a:spLocks noChangeShapeType="1"/>
            </p:cNvSpPr>
            <p:nvPr/>
          </p:nvSpPr>
          <p:spPr bwMode="auto">
            <a:xfrm flipH="1" flipV="1">
              <a:off x="1486" y="2868"/>
              <a:ext cx="43"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3" name="Line 768"/>
            <p:cNvSpPr>
              <a:spLocks noChangeShapeType="1"/>
            </p:cNvSpPr>
            <p:nvPr/>
          </p:nvSpPr>
          <p:spPr bwMode="auto">
            <a:xfrm flipH="1" flipV="1">
              <a:off x="1441" y="2815"/>
              <a:ext cx="185"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4" name="Line 769"/>
            <p:cNvSpPr>
              <a:spLocks noChangeShapeType="1"/>
            </p:cNvSpPr>
            <p:nvPr/>
          </p:nvSpPr>
          <p:spPr bwMode="auto">
            <a:xfrm flipH="1" flipV="1">
              <a:off x="1453" y="2792"/>
              <a:ext cx="203"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5" name="Line 770"/>
            <p:cNvSpPr>
              <a:spLocks noChangeShapeType="1"/>
            </p:cNvSpPr>
            <p:nvPr/>
          </p:nvSpPr>
          <p:spPr bwMode="auto">
            <a:xfrm flipH="1" flipV="1">
              <a:off x="1851" y="3036"/>
              <a:ext cx="39"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6" name="Line 771"/>
            <p:cNvSpPr>
              <a:spLocks noChangeShapeType="1"/>
            </p:cNvSpPr>
            <p:nvPr/>
          </p:nvSpPr>
          <p:spPr bwMode="auto">
            <a:xfrm flipH="1" flipV="1">
              <a:off x="1468" y="2770"/>
              <a:ext cx="188" cy="1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7" name="Line 772"/>
            <p:cNvSpPr>
              <a:spLocks noChangeShapeType="1"/>
            </p:cNvSpPr>
            <p:nvPr/>
          </p:nvSpPr>
          <p:spPr bwMode="auto">
            <a:xfrm flipH="1" flipV="1">
              <a:off x="1845" y="3005"/>
              <a:ext cx="64"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8" name="Line 773"/>
            <p:cNvSpPr>
              <a:spLocks noChangeShapeType="1"/>
            </p:cNvSpPr>
            <p:nvPr/>
          </p:nvSpPr>
          <p:spPr bwMode="auto">
            <a:xfrm flipH="1" flipV="1">
              <a:off x="1505" y="2770"/>
              <a:ext cx="94" cy="5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69" name="Line 774"/>
            <p:cNvSpPr>
              <a:spLocks noChangeShapeType="1"/>
            </p:cNvSpPr>
            <p:nvPr/>
          </p:nvSpPr>
          <p:spPr bwMode="auto">
            <a:xfrm flipH="1" flipV="1">
              <a:off x="1845" y="3007"/>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0" name="Line 775"/>
            <p:cNvSpPr>
              <a:spLocks noChangeShapeType="1"/>
            </p:cNvSpPr>
            <p:nvPr/>
          </p:nvSpPr>
          <p:spPr bwMode="auto">
            <a:xfrm flipH="1" flipV="1">
              <a:off x="1644" y="2870"/>
              <a:ext cx="12" cy="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1" name="Line 776"/>
            <p:cNvSpPr>
              <a:spLocks noChangeShapeType="1"/>
            </p:cNvSpPr>
            <p:nvPr/>
          </p:nvSpPr>
          <p:spPr bwMode="auto">
            <a:xfrm flipH="1" flipV="1">
              <a:off x="1505" y="2770"/>
              <a:ext cx="100" cy="6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2" name="Line 777"/>
            <p:cNvSpPr>
              <a:spLocks noChangeShapeType="1"/>
            </p:cNvSpPr>
            <p:nvPr/>
          </p:nvSpPr>
          <p:spPr bwMode="auto">
            <a:xfrm flipH="1" flipV="1">
              <a:off x="1474" y="2747"/>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3" name="Line 778"/>
            <p:cNvSpPr>
              <a:spLocks noChangeShapeType="1"/>
            </p:cNvSpPr>
            <p:nvPr/>
          </p:nvSpPr>
          <p:spPr bwMode="auto">
            <a:xfrm flipH="1" flipV="1">
              <a:off x="1827" y="2968"/>
              <a:ext cx="114" cy="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4" name="Line 779"/>
            <p:cNvSpPr>
              <a:spLocks noChangeShapeType="1"/>
            </p:cNvSpPr>
            <p:nvPr/>
          </p:nvSpPr>
          <p:spPr bwMode="auto">
            <a:xfrm flipH="1" flipV="1">
              <a:off x="1757" y="2917"/>
              <a:ext cx="49"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5" name="Line 780"/>
            <p:cNvSpPr>
              <a:spLocks noChangeShapeType="1"/>
            </p:cNvSpPr>
            <p:nvPr/>
          </p:nvSpPr>
          <p:spPr bwMode="auto">
            <a:xfrm flipH="1" flipV="1">
              <a:off x="1650" y="2839"/>
              <a:ext cx="37" cy="3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6" name="Line 781"/>
            <p:cNvSpPr>
              <a:spLocks noChangeShapeType="1"/>
            </p:cNvSpPr>
            <p:nvPr/>
          </p:nvSpPr>
          <p:spPr bwMode="auto">
            <a:xfrm flipH="1" flipV="1">
              <a:off x="1480" y="2724"/>
              <a:ext cx="146" cy="10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7" name="Line 782"/>
            <p:cNvSpPr>
              <a:spLocks noChangeShapeType="1"/>
            </p:cNvSpPr>
            <p:nvPr/>
          </p:nvSpPr>
          <p:spPr bwMode="auto">
            <a:xfrm flipH="1" flipV="1">
              <a:off x="1966" y="3030"/>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8" name="Line 783"/>
            <p:cNvSpPr>
              <a:spLocks noChangeShapeType="1"/>
            </p:cNvSpPr>
            <p:nvPr/>
          </p:nvSpPr>
          <p:spPr bwMode="auto">
            <a:xfrm flipH="1" flipV="1">
              <a:off x="1732" y="2870"/>
              <a:ext cx="177" cy="1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79" name="Line 784"/>
            <p:cNvSpPr>
              <a:spLocks noChangeShapeType="1"/>
            </p:cNvSpPr>
            <p:nvPr/>
          </p:nvSpPr>
          <p:spPr bwMode="auto">
            <a:xfrm flipH="1" flipV="1">
              <a:off x="1720" y="2862"/>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0" name="Line 785"/>
            <p:cNvSpPr>
              <a:spLocks noChangeShapeType="1"/>
            </p:cNvSpPr>
            <p:nvPr/>
          </p:nvSpPr>
          <p:spPr bwMode="auto">
            <a:xfrm flipH="1" flipV="1">
              <a:off x="1441" y="2663"/>
              <a:ext cx="265" cy="19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1" name="Line 786"/>
            <p:cNvSpPr>
              <a:spLocks noChangeShapeType="1"/>
            </p:cNvSpPr>
            <p:nvPr/>
          </p:nvSpPr>
          <p:spPr bwMode="auto">
            <a:xfrm flipH="1" flipV="1">
              <a:off x="1952" y="2993"/>
              <a:ext cx="45" cy="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2" name="Line 787"/>
            <p:cNvSpPr>
              <a:spLocks noChangeShapeType="1"/>
            </p:cNvSpPr>
            <p:nvPr/>
          </p:nvSpPr>
          <p:spPr bwMode="auto">
            <a:xfrm flipH="1" flipV="1">
              <a:off x="1410" y="2618"/>
              <a:ext cx="492" cy="3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3" name="Line 788"/>
            <p:cNvSpPr>
              <a:spLocks noChangeShapeType="1"/>
            </p:cNvSpPr>
            <p:nvPr/>
          </p:nvSpPr>
          <p:spPr bwMode="auto">
            <a:xfrm flipH="1" flipV="1">
              <a:off x="1404" y="2587"/>
              <a:ext cx="617" cy="4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4" name="Line 789"/>
            <p:cNvSpPr>
              <a:spLocks noChangeShapeType="1"/>
            </p:cNvSpPr>
            <p:nvPr/>
          </p:nvSpPr>
          <p:spPr bwMode="auto">
            <a:xfrm flipH="1" flipV="1">
              <a:off x="1404" y="2556"/>
              <a:ext cx="623" cy="4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5" name="Line 790"/>
            <p:cNvSpPr>
              <a:spLocks noChangeShapeType="1"/>
            </p:cNvSpPr>
            <p:nvPr/>
          </p:nvSpPr>
          <p:spPr bwMode="auto">
            <a:xfrm flipH="1" flipV="1">
              <a:off x="1404" y="2526"/>
              <a:ext cx="632" cy="4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6" name="Line 791"/>
            <p:cNvSpPr>
              <a:spLocks noChangeShapeType="1"/>
            </p:cNvSpPr>
            <p:nvPr/>
          </p:nvSpPr>
          <p:spPr bwMode="auto">
            <a:xfrm>
              <a:off x="2093" y="2979"/>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7" name="Line 792"/>
            <p:cNvSpPr>
              <a:spLocks noChangeShapeType="1"/>
            </p:cNvSpPr>
            <p:nvPr/>
          </p:nvSpPr>
          <p:spPr bwMode="auto">
            <a:xfrm flipH="1" flipV="1">
              <a:off x="1404" y="2495"/>
              <a:ext cx="669" cy="46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8" name="Line 793"/>
            <p:cNvSpPr>
              <a:spLocks noChangeShapeType="1"/>
            </p:cNvSpPr>
            <p:nvPr/>
          </p:nvSpPr>
          <p:spPr bwMode="auto">
            <a:xfrm flipH="1" flipV="1">
              <a:off x="1404" y="2464"/>
              <a:ext cx="720" cy="5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89" name="Line 794"/>
            <p:cNvSpPr>
              <a:spLocks noChangeShapeType="1"/>
            </p:cNvSpPr>
            <p:nvPr/>
          </p:nvSpPr>
          <p:spPr bwMode="auto">
            <a:xfrm flipH="1" flipV="1">
              <a:off x="1406" y="2450"/>
              <a:ext cx="726" cy="5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0" name="Line 795"/>
            <p:cNvSpPr>
              <a:spLocks noChangeShapeType="1"/>
            </p:cNvSpPr>
            <p:nvPr/>
          </p:nvSpPr>
          <p:spPr bwMode="auto">
            <a:xfrm flipH="1" flipV="1">
              <a:off x="1423" y="2419"/>
              <a:ext cx="725" cy="5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1" name="Line 796"/>
            <p:cNvSpPr>
              <a:spLocks noChangeShapeType="1"/>
            </p:cNvSpPr>
            <p:nvPr/>
          </p:nvSpPr>
          <p:spPr bwMode="auto">
            <a:xfrm flipH="1" flipV="1">
              <a:off x="1441" y="2403"/>
              <a:ext cx="714" cy="4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2" name="Line 797"/>
            <p:cNvSpPr>
              <a:spLocks noChangeShapeType="1"/>
            </p:cNvSpPr>
            <p:nvPr/>
          </p:nvSpPr>
          <p:spPr bwMode="auto">
            <a:xfrm flipH="1" flipV="1">
              <a:off x="1468" y="2388"/>
              <a:ext cx="693" cy="4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3" name="Line 798"/>
            <p:cNvSpPr>
              <a:spLocks noChangeShapeType="1"/>
            </p:cNvSpPr>
            <p:nvPr/>
          </p:nvSpPr>
          <p:spPr bwMode="auto">
            <a:xfrm flipH="1" flipV="1">
              <a:off x="1486" y="2372"/>
              <a:ext cx="687"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4" name="Line 799"/>
            <p:cNvSpPr>
              <a:spLocks noChangeShapeType="1"/>
            </p:cNvSpPr>
            <p:nvPr/>
          </p:nvSpPr>
          <p:spPr bwMode="auto">
            <a:xfrm flipH="1" flipV="1">
              <a:off x="1492" y="2345"/>
              <a:ext cx="702" cy="4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5" name="Line 800"/>
            <p:cNvSpPr>
              <a:spLocks noChangeShapeType="1"/>
            </p:cNvSpPr>
            <p:nvPr/>
          </p:nvSpPr>
          <p:spPr bwMode="auto">
            <a:xfrm flipH="1" flipV="1">
              <a:off x="1511" y="2335"/>
              <a:ext cx="689"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6" name="Line 801"/>
            <p:cNvSpPr>
              <a:spLocks noChangeShapeType="1"/>
            </p:cNvSpPr>
            <p:nvPr/>
          </p:nvSpPr>
          <p:spPr bwMode="auto">
            <a:xfrm flipH="1" flipV="1">
              <a:off x="1523" y="2310"/>
              <a:ext cx="677" cy="4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7" name="Line 802"/>
            <p:cNvSpPr>
              <a:spLocks noChangeShapeType="1"/>
            </p:cNvSpPr>
            <p:nvPr/>
          </p:nvSpPr>
          <p:spPr bwMode="auto">
            <a:xfrm flipH="1" flipV="1">
              <a:off x="1542" y="2296"/>
              <a:ext cx="664" cy="46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8" name="Line 803"/>
            <p:cNvSpPr>
              <a:spLocks noChangeShapeType="1"/>
            </p:cNvSpPr>
            <p:nvPr/>
          </p:nvSpPr>
          <p:spPr bwMode="auto">
            <a:xfrm flipH="1" flipV="1">
              <a:off x="1896" y="2509"/>
              <a:ext cx="322" cy="2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99" name="Line 804"/>
            <p:cNvSpPr>
              <a:spLocks noChangeShapeType="1"/>
            </p:cNvSpPr>
            <p:nvPr/>
          </p:nvSpPr>
          <p:spPr bwMode="auto">
            <a:xfrm flipH="1" flipV="1">
              <a:off x="1562" y="2282"/>
              <a:ext cx="295" cy="20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0" name="Line 805"/>
            <p:cNvSpPr>
              <a:spLocks noChangeShapeType="1"/>
            </p:cNvSpPr>
            <p:nvPr/>
          </p:nvSpPr>
          <p:spPr bwMode="auto">
            <a:xfrm flipH="1" flipV="1">
              <a:off x="1915" y="2495"/>
              <a:ext cx="315"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1" name="Line 806"/>
            <p:cNvSpPr>
              <a:spLocks noChangeShapeType="1"/>
            </p:cNvSpPr>
            <p:nvPr/>
          </p:nvSpPr>
          <p:spPr bwMode="auto">
            <a:xfrm flipH="1">
              <a:off x="1890" y="2481"/>
              <a:ext cx="6"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2" name="Line 807"/>
            <p:cNvSpPr>
              <a:spLocks noChangeShapeType="1"/>
            </p:cNvSpPr>
            <p:nvPr/>
          </p:nvSpPr>
          <p:spPr bwMode="auto">
            <a:xfrm flipH="1" flipV="1">
              <a:off x="1581" y="2265"/>
              <a:ext cx="297"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3" name="Line 808"/>
            <p:cNvSpPr>
              <a:spLocks noChangeShapeType="1"/>
            </p:cNvSpPr>
            <p:nvPr/>
          </p:nvSpPr>
          <p:spPr bwMode="auto">
            <a:xfrm flipH="1" flipV="1">
              <a:off x="1933" y="2478"/>
              <a:ext cx="316"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4" name="Line 809"/>
            <p:cNvSpPr>
              <a:spLocks noChangeShapeType="1"/>
            </p:cNvSpPr>
            <p:nvPr/>
          </p:nvSpPr>
          <p:spPr bwMode="auto">
            <a:xfrm flipH="1" flipV="1">
              <a:off x="1605" y="2249"/>
              <a:ext cx="310" cy="2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5" name="Line 810"/>
            <p:cNvSpPr>
              <a:spLocks noChangeShapeType="1"/>
            </p:cNvSpPr>
            <p:nvPr/>
          </p:nvSpPr>
          <p:spPr bwMode="auto">
            <a:xfrm flipH="1" flipV="1">
              <a:off x="1952" y="2464"/>
              <a:ext cx="309"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6" name="Line 811"/>
            <p:cNvSpPr>
              <a:spLocks noChangeShapeType="1"/>
            </p:cNvSpPr>
            <p:nvPr/>
          </p:nvSpPr>
          <p:spPr bwMode="auto">
            <a:xfrm flipH="1" flipV="1">
              <a:off x="1632" y="2235"/>
              <a:ext cx="289"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7" name="Line 812"/>
            <p:cNvSpPr>
              <a:spLocks noChangeShapeType="1"/>
            </p:cNvSpPr>
            <p:nvPr/>
          </p:nvSpPr>
          <p:spPr bwMode="auto">
            <a:xfrm flipH="1" flipV="1">
              <a:off x="1972" y="2450"/>
              <a:ext cx="295"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8" name="Line 813"/>
            <p:cNvSpPr>
              <a:spLocks noChangeShapeType="1"/>
            </p:cNvSpPr>
            <p:nvPr/>
          </p:nvSpPr>
          <p:spPr bwMode="auto">
            <a:xfrm flipH="1" flipV="1">
              <a:off x="1656" y="2226"/>
              <a:ext cx="277" cy="1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09" name="Line 814"/>
            <p:cNvSpPr>
              <a:spLocks noChangeShapeType="1"/>
            </p:cNvSpPr>
            <p:nvPr/>
          </p:nvSpPr>
          <p:spPr bwMode="auto">
            <a:xfrm flipH="1" flipV="1">
              <a:off x="1991" y="2433"/>
              <a:ext cx="276"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0" name="Line 815"/>
            <p:cNvSpPr>
              <a:spLocks noChangeShapeType="1"/>
            </p:cNvSpPr>
            <p:nvPr/>
          </p:nvSpPr>
          <p:spPr bwMode="auto">
            <a:xfrm flipH="1" flipV="1">
              <a:off x="1699" y="2226"/>
              <a:ext cx="259" cy="18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1" name="Line 816"/>
            <p:cNvSpPr>
              <a:spLocks noChangeShapeType="1"/>
            </p:cNvSpPr>
            <p:nvPr/>
          </p:nvSpPr>
          <p:spPr bwMode="auto">
            <a:xfrm flipH="1" flipV="1">
              <a:off x="2155" y="2517"/>
              <a:ext cx="127" cy="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2" name="Line 817"/>
            <p:cNvSpPr>
              <a:spLocks noChangeShapeType="1"/>
            </p:cNvSpPr>
            <p:nvPr/>
          </p:nvSpPr>
          <p:spPr bwMode="auto">
            <a:xfrm flipH="1" flipV="1">
              <a:off x="2003" y="2411"/>
              <a:ext cx="94" cy="6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3" name="Line 818"/>
            <p:cNvSpPr>
              <a:spLocks noChangeShapeType="1"/>
            </p:cNvSpPr>
            <p:nvPr/>
          </p:nvSpPr>
          <p:spPr bwMode="auto">
            <a:xfrm flipH="1" flipV="1">
              <a:off x="1870" y="2319"/>
              <a:ext cx="108" cy="7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4" name="Line 819"/>
            <p:cNvSpPr>
              <a:spLocks noChangeShapeType="1"/>
            </p:cNvSpPr>
            <p:nvPr/>
          </p:nvSpPr>
          <p:spPr bwMode="auto">
            <a:xfrm flipH="1" flipV="1">
              <a:off x="1745" y="2226"/>
              <a:ext cx="88"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5" name="Line 820"/>
            <p:cNvSpPr>
              <a:spLocks noChangeShapeType="1"/>
            </p:cNvSpPr>
            <p:nvPr/>
          </p:nvSpPr>
          <p:spPr bwMode="auto">
            <a:xfrm flipH="1" flipV="1">
              <a:off x="2015" y="2396"/>
              <a:ext cx="76" cy="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6" name="Line 821"/>
            <p:cNvSpPr>
              <a:spLocks noChangeShapeType="1"/>
            </p:cNvSpPr>
            <p:nvPr/>
          </p:nvSpPr>
          <p:spPr bwMode="auto">
            <a:xfrm flipH="1" flipV="1">
              <a:off x="1896" y="2310"/>
              <a:ext cx="101" cy="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7" name="Line 822"/>
            <p:cNvSpPr>
              <a:spLocks noChangeShapeType="1"/>
            </p:cNvSpPr>
            <p:nvPr/>
          </p:nvSpPr>
          <p:spPr bwMode="auto">
            <a:xfrm flipH="1" flipV="1">
              <a:off x="2036" y="2372"/>
              <a:ext cx="55" cy="4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8" name="Line 823"/>
            <p:cNvSpPr>
              <a:spLocks noChangeShapeType="1"/>
            </p:cNvSpPr>
            <p:nvPr/>
          </p:nvSpPr>
          <p:spPr bwMode="auto">
            <a:xfrm flipH="1" flipV="1">
              <a:off x="1921" y="2296"/>
              <a:ext cx="88"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19" name="Line 824"/>
            <p:cNvSpPr>
              <a:spLocks noChangeShapeType="1"/>
            </p:cNvSpPr>
            <p:nvPr/>
          </p:nvSpPr>
          <p:spPr bwMode="auto">
            <a:xfrm flipH="1" flipV="1">
              <a:off x="2054" y="2358"/>
              <a:ext cx="31"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0" name="Line 825"/>
            <p:cNvSpPr>
              <a:spLocks noChangeShapeType="1"/>
            </p:cNvSpPr>
            <p:nvPr/>
          </p:nvSpPr>
          <p:spPr bwMode="auto">
            <a:xfrm flipH="1" flipV="1">
              <a:off x="1945" y="2288"/>
              <a:ext cx="82" cy="5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1" name="Line 826"/>
            <p:cNvSpPr>
              <a:spLocks noChangeShapeType="1"/>
            </p:cNvSpPr>
            <p:nvPr/>
          </p:nvSpPr>
          <p:spPr bwMode="auto">
            <a:xfrm flipH="1" flipV="1">
              <a:off x="1978" y="2282"/>
              <a:ext cx="49"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2" name="Freeform 827"/>
            <p:cNvSpPr>
              <a:spLocks/>
            </p:cNvSpPr>
            <p:nvPr/>
          </p:nvSpPr>
          <p:spPr bwMode="auto">
            <a:xfrm>
              <a:off x="1404" y="2228"/>
              <a:ext cx="878" cy="880"/>
            </a:xfrm>
            <a:custGeom>
              <a:avLst/>
              <a:gdLst>
                <a:gd name="T0" fmla="*/ 732 w 878"/>
                <a:gd name="T1" fmla="*/ 712 h 880"/>
                <a:gd name="T2" fmla="*/ 708 w 878"/>
                <a:gd name="T3" fmla="*/ 751 h 880"/>
                <a:gd name="T4" fmla="*/ 664 w 878"/>
                <a:gd name="T5" fmla="*/ 734 h 880"/>
                <a:gd name="T6" fmla="*/ 626 w 878"/>
                <a:gd name="T7" fmla="*/ 742 h 880"/>
                <a:gd name="T8" fmla="*/ 587 w 878"/>
                <a:gd name="T9" fmla="*/ 812 h 880"/>
                <a:gd name="T10" fmla="*/ 550 w 878"/>
                <a:gd name="T11" fmla="*/ 773 h 880"/>
                <a:gd name="T12" fmla="*/ 513 w 878"/>
                <a:gd name="T13" fmla="*/ 726 h 880"/>
                <a:gd name="T14" fmla="*/ 507 w 878"/>
                <a:gd name="T15" fmla="*/ 757 h 880"/>
                <a:gd name="T16" fmla="*/ 537 w 878"/>
                <a:gd name="T17" fmla="*/ 812 h 880"/>
                <a:gd name="T18" fmla="*/ 486 w 878"/>
                <a:gd name="T19" fmla="*/ 872 h 880"/>
                <a:gd name="T20" fmla="*/ 443 w 878"/>
                <a:gd name="T21" fmla="*/ 835 h 880"/>
                <a:gd name="T22" fmla="*/ 443 w 878"/>
                <a:gd name="T23" fmla="*/ 779 h 880"/>
                <a:gd name="T24" fmla="*/ 423 w 878"/>
                <a:gd name="T25" fmla="*/ 726 h 880"/>
                <a:gd name="T26" fmla="*/ 386 w 878"/>
                <a:gd name="T27" fmla="*/ 720 h 880"/>
                <a:gd name="T28" fmla="*/ 355 w 878"/>
                <a:gd name="T29" fmla="*/ 689 h 880"/>
                <a:gd name="T30" fmla="*/ 322 w 878"/>
                <a:gd name="T31" fmla="*/ 642 h 880"/>
                <a:gd name="T32" fmla="*/ 291 w 878"/>
                <a:gd name="T33" fmla="*/ 634 h 880"/>
                <a:gd name="T34" fmla="*/ 259 w 878"/>
                <a:gd name="T35" fmla="*/ 642 h 880"/>
                <a:gd name="T36" fmla="*/ 240 w 878"/>
                <a:gd name="T37" fmla="*/ 597 h 880"/>
                <a:gd name="T38" fmla="*/ 197 w 878"/>
                <a:gd name="T39" fmla="*/ 634 h 880"/>
                <a:gd name="T40" fmla="*/ 246 w 878"/>
                <a:gd name="T41" fmla="*/ 704 h 880"/>
                <a:gd name="T42" fmla="*/ 222 w 878"/>
                <a:gd name="T43" fmla="*/ 742 h 880"/>
                <a:gd name="T44" fmla="*/ 164 w 878"/>
                <a:gd name="T45" fmla="*/ 712 h 880"/>
                <a:gd name="T46" fmla="*/ 127 w 878"/>
                <a:gd name="T47" fmla="*/ 712 h 880"/>
                <a:gd name="T48" fmla="*/ 58 w 878"/>
                <a:gd name="T49" fmla="*/ 658 h 880"/>
                <a:gd name="T50" fmla="*/ 64 w 878"/>
                <a:gd name="T51" fmla="*/ 589 h 880"/>
                <a:gd name="T52" fmla="*/ 70 w 878"/>
                <a:gd name="T53" fmla="*/ 566 h 880"/>
                <a:gd name="T54" fmla="*/ 103 w 878"/>
                <a:gd name="T55" fmla="*/ 552 h 880"/>
                <a:gd name="T56" fmla="*/ 76 w 878"/>
                <a:gd name="T57" fmla="*/ 527 h 880"/>
                <a:gd name="T58" fmla="*/ 76 w 878"/>
                <a:gd name="T59" fmla="*/ 490 h 880"/>
                <a:gd name="T60" fmla="*/ 45 w 878"/>
                <a:gd name="T61" fmla="*/ 466 h 880"/>
                <a:gd name="T62" fmla="*/ 31 w 878"/>
                <a:gd name="T63" fmla="*/ 429 h 880"/>
                <a:gd name="T64" fmla="*/ 13 w 878"/>
                <a:gd name="T65" fmla="*/ 404 h 880"/>
                <a:gd name="T66" fmla="*/ 6 w 878"/>
                <a:gd name="T67" fmla="*/ 207 h 880"/>
                <a:gd name="T68" fmla="*/ 31 w 878"/>
                <a:gd name="T69" fmla="*/ 177 h 880"/>
                <a:gd name="T70" fmla="*/ 134 w 878"/>
                <a:gd name="T71" fmla="*/ 76 h 880"/>
                <a:gd name="T72" fmla="*/ 361 w 878"/>
                <a:gd name="T73" fmla="*/ 0 h 880"/>
                <a:gd name="T74" fmla="*/ 435 w 878"/>
                <a:gd name="T75" fmla="*/ 76 h 880"/>
                <a:gd name="T76" fmla="*/ 607 w 878"/>
                <a:gd name="T77" fmla="*/ 45 h 880"/>
                <a:gd name="T78" fmla="*/ 619 w 878"/>
                <a:gd name="T79" fmla="*/ 121 h 880"/>
                <a:gd name="T80" fmla="*/ 550 w 878"/>
                <a:gd name="T81" fmla="*/ 191 h 880"/>
                <a:gd name="T82" fmla="*/ 519 w 878"/>
                <a:gd name="T83" fmla="*/ 236 h 880"/>
                <a:gd name="T84" fmla="*/ 468 w 878"/>
                <a:gd name="T85" fmla="*/ 244 h 880"/>
                <a:gd name="T86" fmla="*/ 513 w 878"/>
                <a:gd name="T87" fmla="*/ 275 h 880"/>
                <a:gd name="T88" fmla="*/ 626 w 878"/>
                <a:gd name="T89" fmla="*/ 160 h 880"/>
                <a:gd name="T90" fmla="*/ 664 w 878"/>
                <a:gd name="T91" fmla="*/ 121 h 880"/>
                <a:gd name="T92" fmla="*/ 687 w 878"/>
                <a:gd name="T93" fmla="*/ 214 h 880"/>
                <a:gd name="T94" fmla="*/ 714 w 878"/>
                <a:gd name="T95" fmla="*/ 283 h 880"/>
                <a:gd name="T96" fmla="*/ 790 w 878"/>
                <a:gd name="T97" fmla="*/ 306 h 880"/>
                <a:gd name="T98" fmla="*/ 872 w 878"/>
                <a:gd name="T99" fmla="*/ 390 h 880"/>
                <a:gd name="T100" fmla="*/ 859 w 878"/>
                <a:gd name="T101" fmla="*/ 460 h 880"/>
                <a:gd name="T102" fmla="*/ 828 w 878"/>
                <a:gd name="T103" fmla="*/ 496 h 880"/>
                <a:gd name="T104" fmla="*/ 796 w 878"/>
                <a:gd name="T105" fmla="*/ 558 h 880"/>
                <a:gd name="T106" fmla="*/ 790 w 878"/>
                <a:gd name="T107" fmla="*/ 605 h 880"/>
                <a:gd name="T108" fmla="*/ 751 w 878"/>
                <a:gd name="T109" fmla="*/ 673 h 8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8"/>
                <a:gd name="T166" fmla="*/ 0 h 880"/>
                <a:gd name="T167" fmla="*/ 878 w 878"/>
                <a:gd name="T168" fmla="*/ 880 h 8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8" h="880">
                  <a:moveTo>
                    <a:pt x="751" y="673"/>
                  </a:moveTo>
                  <a:lnTo>
                    <a:pt x="751" y="681"/>
                  </a:lnTo>
                  <a:lnTo>
                    <a:pt x="744" y="681"/>
                  </a:lnTo>
                  <a:lnTo>
                    <a:pt x="744" y="697"/>
                  </a:lnTo>
                  <a:lnTo>
                    <a:pt x="738" y="704"/>
                  </a:lnTo>
                  <a:lnTo>
                    <a:pt x="732" y="712"/>
                  </a:lnTo>
                  <a:lnTo>
                    <a:pt x="732" y="720"/>
                  </a:lnTo>
                  <a:lnTo>
                    <a:pt x="732" y="726"/>
                  </a:lnTo>
                  <a:lnTo>
                    <a:pt x="726" y="734"/>
                  </a:lnTo>
                  <a:lnTo>
                    <a:pt x="720" y="742"/>
                  </a:lnTo>
                  <a:lnTo>
                    <a:pt x="708" y="742"/>
                  </a:lnTo>
                  <a:lnTo>
                    <a:pt x="708" y="751"/>
                  </a:lnTo>
                  <a:lnTo>
                    <a:pt x="701" y="751"/>
                  </a:lnTo>
                  <a:lnTo>
                    <a:pt x="695" y="751"/>
                  </a:lnTo>
                  <a:lnTo>
                    <a:pt x="687" y="751"/>
                  </a:lnTo>
                  <a:lnTo>
                    <a:pt x="683" y="742"/>
                  </a:lnTo>
                  <a:lnTo>
                    <a:pt x="677" y="734"/>
                  </a:lnTo>
                  <a:lnTo>
                    <a:pt x="664" y="734"/>
                  </a:lnTo>
                  <a:lnTo>
                    <a:pt x="656" y="734"/>
                  </a:lnTo>
                  <a:lnTo>
                    <a:pt x="650" y="734"/>
                  </a:lnTo>
                  <a:lnTo>
                    <a:pt x="644" y="734"/>
                  </a:lnTo>
                  <a:lnTo>
                    <a:pt x="638" y="734"/>
                  </a:lnTo>
                  <a:lnTo>
                    <a:pt x="632" y="734"/>
                  </a:lnTo>
                  <a:lnTo>
                    <a:pt x="626" y="742"/>
                  </a:lnTo>
                  <a:lnTo>
                    <a:pt x="626" y="751"/>
                  </a:lnTo>
                  <a:lnTo>
                    <a:pt x="626" y="757"/>
                  </a:lnTo>
                  <a:lnTo>
                    <a:pt x="626" y="765"/>
                  </a:lnTo>
                  <a:lnTo>
                    <a:pt x="619" y="779"/>
                  </a:lnTo>
                  <a:lnTo>
                    <a:pt x="593" y="802"/>
                  </a:lnTo>
                  <a:lnTo>
                    <a:pt x="587" y="812"/>
                  </a:lnTo>
                  <a:lnTo>
                    <a:pt x="580" y="812"/>
                  </a:lnTo>
                  <a:lnTo>
                    <a:pt x="568" y="812"/>
                  </a:lnTo>
                  <a:lnTo>
                    <a:pt x="562" y="812"/>
                  </a:lnTo>
                  <a:lnTo>
                    <a:pt x="556" y="779"/>
                  </a:lnTo>
                  <a:lnTo>
                    <a:pt x="550" y="779"/>
                  </a:lnTo>
                  <a:lnTo>
                    <a:pt x="550" y="773"/>
                  </a:lnTo>
                  <a:lnTo>
                    <a:pt x="550" y="765"/>
                  </a:lnTo>
                  <a:lnTo>
                    <a:pt x="544" y="757"/>
                  </a:lnTo>
                  <a:lnTo>
                    <a:pt x="544" y="751"/>
                  </a:lnTo>
                  <a:lnTo>
                    <a:pt x="537" y="742"/>
                  </a:lnTo>
                  <a:lnTo>
                    <a:pt x="531" y="734"/>
                  </a:lnTo>
                  <a:lnTo>
                    <a:pt x="513" y="726"/>
                  </a:lnTo>
                  <a:lnTo>
                    <a:pt x="507" y="726"/>
                  </a:lnTo>
                  <a:lnTo>
                    <a:pt x="507" y="734"/>
                  </a:lnTo>
                  <a:lnTo>
                    <a:pt x="492" y="734"/>
                  </a:lnTo>
                  <a:lnTo>
                    <a:pt x="492" y="742"/>
                  </a:lnTo>
                  <a:lnTo>
                    <a:pt x="498" y="751"/>
                  </a:lnTo>
                  <a:lnTo>
                    <a:pt x="507" y="757"/>
                  </a:lnTo>
                  <a:lnTo>
                    <a:pt x="507" y="765"/>
                  </a:lnTo>
                  <a:lnTo>
                    <a:pt x="513" y="773"/>
                  </a:lnTo>
                  <a:lnTo>
                    <a:pt x="519" y="788"/>
                  </a:lnTo>
                  <a:lnTo>
                    <a:pt x="525" y="796"/>
                  </a:lnTo>
                  <a:lnTo>
                    <a:pt x="531" y="802"/>
                  </a:lnTo>
                  <a:lnTo>
                    <a:pt x="537" y="812"/>
                  </a:lnTo>
                  <a:lnTo>
                    <a:pt x="537" y="827"/>
                  </a:lnTo>
                  <a:lnTo>
                    <a:pt x="531" y="841"/>
                  </a:lnTo>
                  <a:lnTo>
                    <a:pt x="525" y="849"/>
                  </a:lnTo>
                  <a:lnTo>
                    <a:pt x="507" y="857"/>
                  </a:lnTo>
                  <a:lnTo>
                    <a:pt x="492" y="865"/>
                  </a:lnTo>
                  <a:lnTo>
                    <a:pt x="486" y="872"/>
                  </a:lnTo>
                  <a:lnTo>
                    <a:pt x="474" y="880"/>
                  </a:lnTo>
                  <a:lnTo>
                    <a:pt x="468" y="880"/>
                  </a:lnTo>
                  <a:lnTo>
                    <a:pt x="462" y="880"/>
                  </a:lnTo>
                  <a:lnTo>
                    <a:pt x="462" y="872"/>
                  </a:lnTo>
                  <a:lnTo>
                    <a:pt x="449" y="857"/>
                  </a:lnTo>
                  <a:lnTo>
                    <a:pt x="443" y="835"/>
                  </a:lnTo>
                  <a:lnTo>
                    <a:pt x="443" y="827"/>
                  </a:lnTo>
                  <a:lnTo>
                    <a:pt x="443" y="818"/>
                  </a:lnTo>
                  <a:lnTo>
                    <a:pt x="443" y="802"/>
                  </a:lnTo>
                  <a:lnTo>
                    <a:pt x="443" y="796"/>
                  </a:lnTo>
                  <a:lnTo>
                    <a:pt x="443" y="788"/>
                  </a:lnTo>
                  <a:lnTo>
                    <a:pt x="443" y="779"/>
                  </a:lnTo>
                  <a:lnTo>
                    <a:pt x="435" y="773"/>
                  </a:lnTo>
                  <a:lnTo>
                    <a:pt x="435" y="765"/>
                  </a:lnTo>
                  <a:lnTo>
                    <a:pt x="429" y="765"/>
                  </a:lnTo>
                  <a:lnTo>
                    <a:pt x="423" y="751"/>
                  </a:lnTo>
                  <a:lnTo>
                    <a:pt x="423" y="734"/>
                  </a:lnTo>
                  <a:lnTo>
                    <a:pt x="423" y="726"/>
                  </a:lnTo>
                  <a:lnTo>
                    <a:pt x="416" y="726"/>
                  </a:lnTo>
                  <a:lnTo>
                    <a:pt x="404" y="720"/>
                  </a:lnTo>
                  <a:lnTo>
                    <a:pt x="404" y="726"/>
                  </a:lnTo>
                  <a:lnTo>
                    <a:pt x="392" y="726"/>
                  </a:lnTo>
                  <a:lnTo>
                    <a:pt x="386" y="726"/>
                  </a:lnTo>
                  <a:lnTo>
                    <a:pt x="386" y="720"/>
                  </a:lnTo>
                  <a:lnTo>
                    <a:pt x="380" y="720"/>
                  </a:lnTo>
                  <a:lnTo>
                    <a:pt x="373" y="712"/>
                  </a:lnTo>
                  <a:lnTo>
                    <a:pt x="367" y="712"/>
                  </a:lnTo>
                  <a:lnTo>
                    <a:pt x="361" y="704"/>
                  </a:lnTo>
                  <a:lnTo>
                    <a:pt x="361" y="697"/>
                  </a:lnTo>
                  <a:lnTo>
                    <a:pt x="355" y="689"/>
                  </a:lnTo>
                  <a:lnTo>
                    <a:pt x="349" y="681"/>
                  </a:lnTo>
                  <a:lnTo>
                    <a:pt x="341" y="673"/>
                  </a:lnTo>
                  <a:lnTo>
                    <a:pt x="341" y="665"/>
                  </a:lnTo>
                  <a:lnTo>
                    <a:pt x="334" y="658"/>
                  </a:lnTo>
                  <a:lnTo>
                    <a:pt x="328" y="642"/>
                  </a:lnTo>
                  <a:lnTo>
                    <a:pt x="322" y="642"/>
                  </a:lnTo>
                  <a:lnTo>
                    <a:pt x="316" y="642"/>
                  </a:lnTo>
                  <a:lnTo>
                    <a:pt x="316" y="634"/>
                  </a:lnTo>
                  <a:lnTo>
                    <a:pt x="310" y="628"/>
                  </a:lnTo>
                  <a:lnTo>
                    <a:pt x="304" y="628"/>
                  </a:lnTo>
                  <a:lnTo>
                    <a:pt x="298" y="634"/>
                  </a:lnTo>
                  <a:lnTo>
                    <a:pt x="291" y="634"/>
                  </a:lnTo>
                  <a:lnTo>
                    <a:pt x="285" y="650"/>
                  </a:lnTo>
                  <a:lnTo>
                    <a:pt x="277" y="658"/>
                  </a:lnTo>
                  <a:lnTo>
                    <a:pt x="271" y="658"/>
                  </a:lnTo>
                  <a:lnTo>
                    <a:pt x="265" y="650"/>
                  </a:lnTo>
                  <a:lnTo>
                    <a:pt x="265" y="642"/>
                  </a:lnTo>
                  <a:lnTo>
                    <a:pt x="259" y="642"/>
                  </a:lnTo>
                  <a:lnTo>
                    <a:pt x="246" y="650"/>
                  </a:lnTo>
                  <a:lnTo>
                    <a:pt x="240" y="650"/>
                  </a:lnTo>
                  <a:lnTo>
                    <a:pt x="240" y="642"/>
                  </a:lnTo>
                  <a:lnTo>
                    <a:pt x="240" y="628"/>
                  </a:lnTo>
                  <a:lnTo>
                    <a:pt x="246" y="605"/>
                  </a:lnTo>
                  <a:lnTo>
                    <a:pt x="240" y="597"/>
                  </a:lnTo>
                  <a:lnTo>
                    <a:pt x="234" y="597"/>
                  </a:lnTo>
                  <a:lnTo>
                    <a:pt x="222" y="597"/>
                  </a:lnTo>
                  <a:lnTo>
                    <a:pt x="209" y="611"/>
                  </a:lnTo>
                  <a:lnTo>
                    <a:pt x="183" y="611"/>
                  </a:lnTo>
                  <a:lnTo>
                    <a:pt x="191" y="619"/>
                  </a:lnTo>
                  <a:lnTo>
                    <a:pt x="197" y="634"/>
                  </a:lnTo>
                  <a:lnTo>
                    <a:pt x="197" y="642"/>
                  </a:lnTo>
                  <a:lnTo>
                    <a:pt x="191" y="650"/>
                  </a:lnTo>
                  <a:lnTo>
                    <a:pt x="203" y="665"/>
                  </a:lnTo>
                  <a:lnTo>
                    <a:pt x="240" y="689"/>
                  </a:lnTo>
                  <a:lnTo>
                    <a:pt x="246" y="697"/>
                  </a:lnTo>
                  <a:lnTo>
                    <a:pt x="246" y="704"/>
                  </a:lnTo>
                  <a:lnTo>
                    <a:pt x="252" y="720"/>
                  </a:lnTo>
                  <a:lnTo>
                    <a:pt x="252" y="734"/>
                  </a:lnTo>
                  <a:lnTo>
                    <a:pt x="246" y="742"/>
                  </a:lnTo>
                  <a:lnTo>
                    <a:pt x="234" y="742"/>
                  </a:lnTo>
                  <a:lnTo>
                    <a:pt x="228" y="742"/>
                  </a:lnTo>
                  <a:lnTo>
                    <a:pt x="222" y="742"/>
                  </a:lnTo>
                  <a:lnTo>
                    <a:pt x="216" y="742"/>
                  </a:lnTo>
                  <a:lnTo>
                    <a:pt x="203" y="742"/>
                  </a:lnTo>
                  <a:lnTo>
                    <a:pt x="191" y="742"/>
                  </a:lnTo>
                  <a:lnTo>
                    <a:pt x="191" y="734"/>
                  </a:lnTo>
                  <a:lnTo>
                    <a:pt x="183" y="726"/>
                  </a:lnTo>
                  <a:lnTo>
                    <a:pt x="164" y="712"/>
                  </a:lnTo>
                  <a:lnTo>
                    <a:pt x="158" y="704"/>
                  </a:lnTo>
                  <a:lnTo>
                    <a:pt x="152" y="697"/>
                  </a:lnTo>
                  <a:lnTo>
                    <a:pt x="140" y="704"/>
                  </a:lnTo>
                  <a:lnTo>
                    <a:pt x="134" y="704"/>
                  </a:lnTo>
                  <a:lnTo>
                    <a:pt x="134" y="712"/>
                  </a:lnTo>
                  <a:lnTo>
                    <a:pt x="127" y="712"/>
                  </a:lnTo>
                  <a:lnTo>
                    <a:pt x="113" y="704"/>
                  </a:lnTo>
                  <a:lnTo>
                    <a:pt x="103" y="697"/>
                  </a:lnTo>
                  <a:lnTo>
                    <a:pt x="88" y="681"/>
                  </a:lnTo>
                  <a:lnTo>
                    <a:pt x="76" y="673"/>
                  </a:lnTo>
                  <a:lnTo>
                    <a:pt x="70" y="665"/>
                  </a:lnTo>
                  <a:lnTo>
                    <a:pt x="58" y="658"/>
                  </a:lnTo>
                  <a:lnTo>
                    <a:pt x="45" y="642"/>
                  </a:lnTo>
                  <a:lnTo>
                    <a:pt x="39" y="619"/>
                  </a:lnTo>
                  <a:lnTo>
                    <a:pt x="39" y="597"/>
                  </a:lnTo>
                  <a:lnTo>
                    <a:pt x="45" y="597"/>
                  </a:lnTo>
                  <a:lnTo>
                    <a:pt x="58" y="597"/>
                  </a:lnTo>
                  <a:lnTo>
                    <a:pt x="64" y="589"/>
                  </a:lnTo>
                  <a:lnTo>
                    <a:pt x="64" y="583"/>
                  </a:lnTo>
                  <a:lnTo>
                    <a:pt x="64" y="574"/>
                  </a:lnTo>
                  <a:lnTo>
                    <a:pt x="58" y="566"/>
                  </a:lnTo>
                  <a:lnTo>
                    <a:pt x="58" y="558"/>
                  </a:lnTo>
                  <a:lnTo>
                    <a:pt x="64" y="558"/>
                  </a:lnTo>
                  <a:lnTo>
                    <a:pt x="70" y="566"/>
                  </a:lnTo>
                  <a:lnTo>
                    <a:pt x="95" y="574"/>
                  </a:lnTo>
                  <a:lnTo>
                    <a:pt x="107" y="574"/>
                  </a:lnTo>
                  <a:lnTo>
                    <a:pt x="107" y="566"/>
                  </a:lnTo>
                  <a:lnTo>
                    <a:pt x="107" y="558"/>
                  </a:lnTo>
                  <a:lnTo>
                    <a:pt x="107" y="552"/>
                  </a:lnTo>
                  <a:lnTo>
                    <a:pt x="103" y="552"/>
                  </a:lnTo>
                  <a:lnTo>
                    <a:pt x="103" y="542"/>
                  </a:lnTo>
                  <a:lnTo>
                    <a:pt x="95" y="535"/>
                  </a:lnTo>
                  <a:lnTo>
                    <a:pt x="95" y="527"/>
                  </a:lnTo>
                  <a:lnTo>
                    <a:pt x="88" y="527"/>
                  </a:lnTo>
                  <a:lnTo>
                    <a:pt x="82" y="527"/>
                  </a:lnTo>
                  <a:lnTo>
                    <a:pt x="76" y="527"/>
                  </a:lnTo>
                  <a:lnTo>
                    <a:pt x="70" y="527"/>
                  </a:lnTo>
                  <a:lnTo>
                    <a:pt x="70" y="519"/>
                  </a:lnTo>
                  <a:lnTo>
                    <a:pt x="76" y="513"/>
                  </a:lnTo>
                  <a:lnTo>
                    <a:pt x="88" y="513"/>
                  </a:lnTo>
                  <a:lnTo>
                    <a:pt x="76" y="496"/>
                  </a:lnTo>
                  <a:lnTo>
                    <a:pt x="76" y="490"/>
                  </a:lnTo>
                  <a:lnTo>
                    <a:pt x="70" y="490"/>
                  </a:lnTo>
                  <a:lnTo>
                    <a:pt x="64" y="482"/>
                  </a:lnTo>
                  <a:lnTo>
                    <a:pt x="58" y="482"/>
                  </a:lnTo>
                  <a:lnTo>
                    <a:pt x="52" y="474"/>
                  </a:lnTo>
                  <a:lnTo>
                    <a:pt x="52" y="466"/>
                  </a:lnTo>
                  <a:lnTo>
                    <a:pt x="45" y="466"/>
                  </a:lnTo>
                  <a:lnTo>
                    <a:pt x="45" y="460"/>
                  </a:lnTo>
                  <a:lnTo>
                    <a:pt x="45" y="451"/>
                  </a:lnTo>
                  <a:lnTo>
                    <a:pt x="39" y="443"/>
                  </a:lnTo>
                  <a:lnTo>
                    <a:pt x="39" y="437"/>
                  </a:lnTo>
                  <a:lnTo>
                    <a:pt x="31" y="437"/>
                  </a:lnTo>
                  <a:lnTo>
                    <a:pt x="31" y="429"/>
                  </a:lnTo>
                  <a:lnTo>
                    <a:pt x="25" y="429"/>
                  </a:lnTo>
                  <a:lnTo>
                    <a:pt x="25" y="421"/>
                  </a:lnTo>
                  <a:lnTo>
                    <a:pt x="25" y="412"/>
                  </a:lnTo>
                  <a:lnTo>
                    <a:pt x="19" y="412"/>
                  </a:lnTo>
                  <a:lnTo>
                    <a:pt x="19" y="404"/>
                  </a:lnTo>
                  <a:lnTo>
                    <a:pt x="13" y="404"/>
                  </a:lnTo>
                  <a:lnTo>
                    <a:pt x="13" y="398"/>
                  </a:lnTo>
                  <a:lnTo>
                    <a:pt x="6" y="390"/>
                  </a:lnTo>
                  <a:lnTo>
                    <a:pt x="6" y="367"/>
                  </a:lnTo>
                  <a:lnTo>
                    <a:pt x="0" y="283"/>
                  </a:lnTo>
                  <a:lnTo>
                    <a:pt x="0" y="222"/>
                  </a:lnTo>
                  <a:lnTo>
                    <a:pt x="6" y="207"/>
                  </a:lnTo>
                  <a:lnTo>
                    <a:pt x="6" y="199"/>
                  </a:lnTo>
                  <a:lnTo>
                    <a:pt x="13" y="191"/>
                  </a:lnTo>
                  <a:lnTo>
                    <a:pt x="19" y="191"/>
                  </a:lnTo>
                  <a:lnTo>
                    <a:pt x="25" y="191"/>
                  </a:lnTo>
                  <a:lnTo>
                    <a:pt x="31" y="183"/>
                  </a:lnTo>
                  <a:lnTo>
                    <a:pt x="31" y="177"/>
                  </a:lnTo>
                  <a:lnTo>
                    <a:pt x="64" y="160"/>
                  </a:lnTo>
                  <a:lnTo>
                    <a:pt x="82" y="144"/>
                  </a:lnTo>
                  <a:lnTo>
                    <a:pt x="95" y="130"/>
                  </a:lnTo>
                  <a:lnTo>
                    <a:pt x="107" y="115"/>
                  </a:lnTo>
                  <a:lnTo>
                    <a:pt x="113" y="99"/>
                  </a:lnTo>
                  <a:lnTo>
                    <a:pt x="134" y="76"/>
                  </a:lnTo>
                  <a:lnTo>
                    <a:pt x="158" y="54"/>
                  </a:lnTo>
                  <a:lnTo>
                    <a:pt x="170" y="45"/>
                  </a:lnTo>
                  <a:lnTo>
                    <a:pt x="197" y="23"/>
                  </a:lnTo>
                  <a:lnTo>
                    <a:pt x="234" y="7"/>
                  </a:lnTo>
                  <a:lnTo>
                    <a:pt x="240" y="0"/>
                  </a:lnTo>
                  <a:lnTo>
                    <a:pt x="361" y="0"/>
                  </a:lnTo>
                  <a:lnTo>
                    <a:pt x="380" y="7"/>
                  </a:lnTo>
                  <a:lnTo>
                    <a:pt x="392" y="15"/>
                  </a:lnTo>
                  <a:lnTo>
                    <a:pt x="410" y="23"/>
                  </a:lnTo>
                  <a:lnTo>
                    <a:pt x="423" y="45"/>
                  </a:lnTo>
                  <a:lnTo>
                    <a:pt x="429" y="62"/>
                  </a:lnTo>
                  <a:lnTo>
                    <a:pt x="435" y="76"/>
                  </a:lnTo>
                  <a:lnTo>
                    <a:pt x="449" y="99"/>
                  </a:lnTo>
                  <a:lnTo>
                    <a:pt x="455" y="107"/>
                  </a:lnTo>
                  <a:lnTo>
                    <a:pt x="486" y="84"/>
                  </a:lnTo>
                  <a:lnTo>
                    <a:pt x="544" y="54"/>
                  </a:lnTo>
                  <a:lnTo>
                    <a:pt x="562" y="54"/>
                  </a:lnTo>
                  <a:lnTo>
                    <a:pt x="607" y="45"/>
                  </a:lnTo>
                  <a:lnTo>
                    <a:pt x="613" y="54"/>
                  </a:lnTo>
                  <a:lnTo>
                    <a:pt x="619" y="76"/>
                  </a:lnTo>
                  <a:lnTo>
                    <a:pt x="626" y="91"/>
                  </a:lnTo>
                  <a:lnTo>
                    <a:pt x="626" y="99"/>
                  </a:lnTo>
                  <a:lnTo>
                    <a:pt x="626" y="115"/>
                  </a:lnTo>
                  <a:lnTo>
                    <a:pt x="619" y="121"/>
                  </a:lnTo>
                  <a:lnTo>
                    <a:pt x="607" y="121"/>
                  </a:lnTo>
                  <a:lnTo>
                    <a:pt x="593" y="144"/>
                  </a:lnTo>
                  <a:lnTo>
                    <a:pt x="580" y="160"/>
                  </a:lnTo>
                  <a:lnTo>
                    <a:pt x="568" y="177"/>
                  </a:lnTo>
                  <a:lnTo>
                    <a:pt x="568" y="183"/>
                  </a:lnTo>
                  <a:lnTo>
                    <a:pt x="550" y="191"/>
                  </a:lnTo>
                  <a:lnTo>
                    <a:pt x="537" y="191"/>
                  </a:lnTo>
                  <a:lnTo>
                    <a:pt x="525" y="199"/>
                  </a:lnTo>
                  <a:lnTo>
                    <a:pt x="519" y="214"/>
                  </a:lnTo>
                  <a:lnTo>
                    <a:pt x="519" y="222"/>
                  </a:lnTo>
                  <a:lnTo>
                    <a:pt x="519" y="230"/>
                  </a:lnTo>
                  <a:lnTo>
                    <a:pt x="519" y="236"/>
                  </a:lnTo>
                  <a:lnTo>
                    <a:pt x="513" y="244"/>
                  </a:lnTo>
                  <a:lnTo>
                    <a:pt x="507" y="253"/>
                  </a:lnTo>
                  <a:lnTo>
                    <a:pt x="486" y="259"/>
                  </a:lnTo>
                  <a:lnTo>
                    <a:pt x="480" y="253"/>
                  </a:lnTo>
                  <a:lnTo>
                    <a:pt x="474" y="244"/>
                  </a:lnTo>
                  <a:lnTo>
                    <a:pt x="468" y="244"/>
                  </a:lnTo>
                  <a:lnTo>
                    <a:pt x="449" y="253"/>
                  </a:lnTo>
                  <a:lnTo>
                    <a:pt x="455" y="259"/>
                  </a:lnTo>
                  <a:lnTo>
                    <a:pt x="468" y="275"/>
                  </a:lnTo>
                  <a:lnTo>
                    <a:pt x="492" y="291"/>
                  </a:lnTo>
                  <a:lnTo>
                    <a:pt x="498" y="283"/>
                  </a:lnTo>
                  <a:lnTo>
                    <a:pt x="513" y="275"/>
                  </a:lnTo>
                  <a:lnTo>
                    <a:pt x="531" y="259"/>
                  </a:lnTo>
                  <a:lnTo>
                    <a:pt x="537" y="253"/>
                  </a:lnTo>
                  <a:lnTo>
                    <a:pt x="587" y="207"/>
                  </a:lnTo>
                  <a:lnTo>
                    <a:pt x="607" y="177"/>
                  </a:lnTo>
                  <a:lnTo>
                    <a:pt x="619" y="160"/>
                  </a:lnTo>
                  <a:lnTo>
                    <a:pt x="626" y="160"/>
                  </a:lnTo>
                  <a:lnTo>
                    <a:pt x="632" y="144"/>
                  </a:lnTo>
                  <a:lnTo>
                    <a:pt x="638" y="138"/>
                  </a:lnTo>
                  <a:lnTo>
                    <a:pt x="644" y="130"/>
                  </a:lnTo>
                  <a:lnTo>
                    <a:pt x="650" y="130"/>
                  </a:lnTo>
                  <a:lnTo>
                    <a:pt x="656" y="121"/>
                  </a:lnTo>
                  <a:lnTo>
                    <a:pt x="664" y="121"/>
                  </a:lnTo>
                  <a:lnTo>
                    <a:pt x="664" y="115"/>
                  </a:lnTo>
                  <a:lnTo>
                    <a:pt x="664" y="121"/>
                  </a:lnTo>
                  <a:lnTo>
                    <a:pt x="677" y="138"/>
                  </a:lnTo>
                  <a:lnTo>
                    <a:pt x="683" y="152"/>
                  </a:lnTo>
                  <a:lnTo>
                    <a:pt x="687" y="183"/>
                  </a:lnTo>
                  <a:lnTo>
                    <a:pt x="687" y="214"/>
                  </a:lnTo>
                  <a:lnTo>
                    <a:pt x="687" y="230"/>
                  </a:lnTo>
                  <a:lnTo>
                    <a:pt x="695" y="253"/>
                  </a:lnTo>
                  <a:lnTo>
                    <a:pt x="695" y="259"/>
                  </a:lnTo>
                  <a:lnTo>
                    <a:pt x="701" y="267"/>
                  </a:lnTo>
                  <a:lnTo>
                    <a:pt x="701" y="275"/>
                  </a:lnTo>
                  <a:lnTo>
                    <a:pt x="714" y="283"/>
                  </a:lnTo>
                  <a:lnTo>
                    <a:pt x="726" y="291"/>
                  </a:lnTo>
                  <a:lnTo>
                    <a:pt x="738" y="291"/>
                  </a:lnTo>
                  <a:lnTo>
                    <a:pt x="751" y="291"/>
                  </a:lnTo>
                  <a:lnTo>
                    <a:pt x="759" y="291"/>
                  </a:lnTo>
                  <a:lnTo>
                    <a:pt x="771" y="298"/>
                  </a:lnTo>
                  <a:lnTo>
                    <a:pt x="790" y="306"/>
                  </a:lnTo>
                  <a:lnTo>
                    <a:pt x="822" y="328"/>
                  </a:lnTo>
                  <a:lnTo>
                    <a:pt x="828" y="328"/>
                  </a:lnTo>
                  <a:lnTo>
                    <a:pt x="839" y="345"/>
                  </a:lnTo>
                  <a:lnTo>
                    <a:pt x="865" y="359"/>
                  </a:lnTo>
                  <a:lnTo>
                    <a:pt x="878" y="376"/>
                  </a:lnTo>
                  <a:lnTo>
                    <a:pt x="872" y="390"/>
                  </a:lnTo>
                  <a:lnTo>
                    <a:pt x="865" y="412"/>
                  </a:lnTo>
                  <a:lnTo>
                    <a:pt x="865" y="421"/>
                  </a:lnTo>
                  <a:lnTo>
                    <a:pt x="865" y="429"/>
                  </a:lnTo>
                  <a:lnTo>
                    <a:pt x="865" y="443"/>
                  </a:lnTo>
                  <a:lnTo>
                    <a:pt x="865" y="460"/>
                  </a:lnTo>
                  <a:lnTo>
                    <a:pt x="859" y="460"/>
                  </a:lnTo>
                  <a:lnTo>
                    <a:pt x="859" y="466"/>
                  </a:lnTo>
                  <a:lnTo>
                    <a:pt x="847" y="474"/>
                  </a:lnTo>
                  <a:lnTo>
                    <a:pt x="839" y="474"/>
                  </a:lnTo>
                  <a:lnTo>
                    <a:pt x="839" y="482"/>
                  </a:lnTo>
                  <a:lnTo>
                    <a:pt x="833" y="490"/>
                  </a:lnTo>
                  <a:lnTo>
                    <a:pt x="828" y="496"/>
                  </a:lnTo>
                  <a:lnTo>
                    <a:pt x="814" y="513"/>
                  </a:lnTo>
                  <a:lnTo>
                    <a:pt x="808" y="513"/>
                  </a:lnTo>
                  <a:lnTo>
                    <a:pt x="802" y="527"/>
                  </a:lnTo>
                  <a:lnTo>
                    <a:pt x="802" y="535"/>
                  </a:lnTo>
                  <a:lnTo>
                    <a:pt x="796" y="552"/>
                  </a:lnTo>
                  <a:lnTo>
                    <a:pt x="796" y="558"/>
                  </a:lnTo>
                  <a:lnTo>
                    <a:pt x="796" y="566"/>
                  </a:lnTo>
                  <a:lnTo>
                    <a:pt x="802" y="574"/>
                  </a:lnTo>
                  <a:lnTo>
                    <a:pt x="796" y="583"/>
                  </a:lnTo>
                  <a:lnTo>
                    <a:pt x="796" y="589"/>
                  </a:lnTo>
                  <a:lnTo>
                    <a:pt x="796" y="597"/>
                  </a:lnTo>
                  <a:lnTo>
                    <a:pt x="790" y="605"/>
                  </a:lnTo>
                  <a:lnTo>
                    <a:pt x="783" y="619"/>
                  </a:lnTo>
                  <a:lnTo>
                    <a:pt x="777" y="628"/>
                  </a:lnTo>
                  <a:lnTo>
                    <a:pt x="771" y="634"/>
                  </a:lnTo>
                  <a:lnTo>
                    <a:pt x="765" y="642"/>
                  </a:lnTo>
                  <a:lnTo>
                    <a:pt x="759" y="658"/>
                  </a:lnTo>
                  <a:lnTo>
                    <a:pt x="751" y="67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3" name="Line 828"/>
            <p:cNvSpPr>
              <a:spLocks noChangeShapeType="1"/>
            </p:cNvSpPr>
            <p:nvPr/>
          </p:nvSpPr>
          <p:spPr bwMode="auto">
            <a:xfrm flipH="1" flipV="1">
              <a:off x="2097" y="2478"/>
              <a:ext cx="58" cy="3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4" name="Line 829"/>
            <p:cNvSpPr>
              <a:spLocks noChangeShapeType="1"/>
            </p:cNvSpPr>
            <p:nvPr/>
          </p:nvSpPr>
          <p:spPr bwMode="auto">
            <a:xfrm flipH="1" flipV="1">
              <a:off x="2091" y="2450"/>
              <a:ext cx="209"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5" name="Line 830"/>
            <p:cNvSpPr>
              <a:spLocks noChangeShapeType="1"/>
            </p:cNvSpPr>
            <p:nvPr/>
          </p:nvSpPr>
          <p:spPr bwMode="auto">
            <a:xfrm flipH="1" flipV="1">
              <a:off x="2091" y="2419"/>
              <a:ext cx="221" cy="1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6" name="Line 831"/>
            <p:cNvSpPr>
              <a:spLocks noChangeShapeType="1"/>
            </p:cNvSpPr>
            <p:nvPr/>
          </p:nvSpPr>
          <p:spPr bwMode="auto">
            <a:xfrm flipH="1" flipV="1">
              <a:off x="2085" y="2380"/>
              <a:ext cx="240" cy="1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7" name="Line 832"/>
            <p:cNvSpPr>
              <a:spLocks noChangeShapeType="1"/>
            </p:cNvSpPr>
            <p:nvPr/>
          </p:nvSpPr>
          <p:spPr bwMode="auto">
            <a:xfrm flipH="1" flipV="1">
              <a:off x="2066" y="2341"/>
              <a:ext cx="265" cy="18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8" name="Line 833"/>
            <p:cNvSpPr>
              <a:spLocks noChangeShapeType="1"/>
            </p:cNvSpPr>
            <p:nvPr/>
          </p:nvSpPr>
          <p:spPr bwMode="auto">
            <a:xfrm flipH="1" flipV="1">
              <a:off x="2079" y="2319"/>
              <a:ext cx="258" cy="1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29" name="Line 834"/>
            <p:cNvSpPr>
              <a:spLocks noChangeShapeType="1"/>
            </p:cNvSpPr>
            <p:nvPr/>
          </p:nvSpPr>
          <p:spPr bwMode="auto">
            <a:xfrm flipH="1" flipV="1">
              <a:off x="2097" y="2304"/>
              <a:ext cx="248" cy="1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0" name="Line 835"/>
            <p:cNvSpPr>
              <a:spLocks noChangeShapeType="1"/>
            </p:cNvSpPr>
            <p:nvPr/>
          </p:nvSpPr>
          <p:spPr bwMode="auto">
            <a:xfrm flipH="1" flipV="1">
              <a:off x="2109" y="2282"/>
              <a:ext cx="261" cy="1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1" name="Line 836"/>
            <p:cNvSpPr>
              <a:spLocks noChangeShapeType="1"/>
            </p:cNvSpPr>
            <p:nvPr/>
          </p:nvSpPr>
          <p:spPr bwMode="auto">
            <a:xfrm flipH="1" flipV="1">
              <a:off x="2124" y="2265"/>
              <a:ext cx="289"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2" name="Line 837"/>
            <p:cNvSpPr>
              <a:spLocks noChangeShapeType="1"/>
            </p:cNvSpPr>
            <p:nvPr/>
          </p:nvSpPr>
          <p:spPr bwMode="auto">
            <a:xfrm flipH="1" flipV="1">
              <a:off x="2136" y="2243"/>
              <a:ext cx="295" cy="20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3" name="Line 838"/>
            <p:cNvSpPr>
              <a:spLocks noChangeShapeType="1"/>
            </p:cNvSpPr>
            <p:nvPr/>
          </p:nvSpPr>
          <p:spPr bwMode="auto">
            <a:xfrm flipH="1" flipV="1">
              <a:off x="2148" y="2218"/>
              <a:ext cx="271" cy="19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4" name="Line 839"/>
            <p:cNvSpPr>
              <a:spLocks noChangeShapeType="1"/>
            </p:cNvSpPr>
            <p:nvPr/>
          </p:nvSpPr>
          <p:spPr bwMode="auto">
            <a:xfrm flipH="1" flipV="1">
              <a:off x="2464" y="2411"/>
              <a:ext cx="31"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5" name="Line 840"/>
            <p:cNvSpPr>
              <a:spLocks noChangeShapeType="1"/>
            </p:cNvSpPr>
            <p:nvPr/>
          </p:nvSpPr>
          <p:spPr bwMode="auto">
            <a:xfrm flipH="1" flipV="1">
              <a:off x="2161" y="2196"/>
              <a:ext cx="270" cy="1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6" name="Line 841"/>
            <p:cNvSpPr>
              <a:spLocks noChangeShapeType="1"/>
            </p:cNvSpPr>
            <p:nvPr/>
          </p:nvSpPr>
          <p:spPr bwMode="auto">
            <a:xfrm flipH="1" flipV="1">
              <a:off x="2173" y="2173"/>
              <a:ext cx="330"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7" name="Line 842"/>
            <p:cNvSpPr>
              <a:spLocks noChangeShapeType="1"/>
            </p:cNvSpPr>
            <p:nvPr/>
          </p:nvSpPr>
          <p:spPr bwMode="auto">
            <a:xfrm flipH="1" flipV="1">
              <a:off x="2179" y="2159"/>
              <a:ext cx="330"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8" name="Line 843"/>
            <p:cNvSpPr>
              <a:spLocks noChangeShapeType="1"/>
            </p:cNvSpPr>
            <p:nvPr/>
          </p:nvSpPr>
          <p:spPr bwMode="auto">
            <a:xfrm flipH="1" flipV="1">
              <a:off x="2194" y="2136"/>
              <a:ext cx="328" cy="2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39" name="Line 844"/>
            <p:cNvSpPr>
              <a:spLocks noChangeShapeType="1"/>
            </p:cNvSpPr>
            <p:nvPr/>
          </p:nvSpPr>
          <p:spPr bwMode="auto">
            <a:xfrm flipH="1" flipV="1">
              <a:off x="2206" y="2112"/>
              <a:ext cx="346"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0" name="Line 845"/>
            <p:cNvSpPr>
              <a:spLocks noChangeShapeType="1"/>
            </p:cNvSpPr>
            <p:nvPr/>
          </p:nvSpPr>
          <p:spPr bwMode="auto">
            <a:xfrm flipH="1" flipV="1">
              <a:off x="2243" y="2103"/>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1" name="Line 846"/>
            <p:cNvSpPr>
              <a:spLocks noChangeShapeType="1"/>
            </p:cNvSpPr>
            <p:nvPr/>
          </p:nvSpPr>
          <p:spPr bwMode="auto">
            <a:xfrm flipH="1" flipV="1">
              <a:off x="2273" y="2103"/>
              <a:ext cx="316"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2" name="Line 847"/>
            <p:cNvSpPr>
              <a:spLocks noChangeShapeType="1"/>
            </p:cNvSpPr>
            <p:nvPr/>
          </p:nvSpPr>
          <p:spPr bwMode="auto">
            <a:xfrm flipH="1" flipV="1">
              <a:off x="2288" y="2081"/>
              <a:ext cx="316" cy="2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3" name="Line 848"/>
            <p:cNvSpPr>
              <a:spLocks noChangeShapeType="1"/>
            </p:cNvSpPr>
            <p:nvPr/>
          </p:nvSpPr>
          <p:spPr bwMode="auto">
            <a:xfrm flipH="1" flipV="1">
              <a:off x="2294" y="2058"/>
              <a:ext cx="322"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4" name="Line 849"/>
            <p:cNvSpPr>
              <a:spLocks noChangeShapeType="1"/>
            </p:cNvSpPr>
            <p:nvPr/>
          </p:nvSpPr>
          <p:spPr bwMode="auto">
            <a:xfrm flipH="1" flipV="1">
              <a:off x="2273" y="2013"/>
              <a:ext cx="355"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5" name="Line 850"/>
            <p:cNvSpPr>
              <a:spLocks noChangeShapeType="1"/>
            </p:cNvSpPr>
            <p:nvPr/>
          </p:nvSpPr>
          <p:spPr bwMode="auto">
            <a:xfrm flipH="1" flipV="1">
              <a:off x="2267" y="1982"/>
              <a:ext cx="355" cy="2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6" name="Line 851"/>
            <p:cNvSpPr>
              <a:spLocks noChangeShapeType="1"/>
            </p:cNvSpPr>
            <p:nvPr/>
          </p:nvSpPr>
          <p:spPr bwMode="auto">
            <a:xfrm flipH="1" flipV="1">
              <a:off x="2273" y="1952"/>
              <a:ext cx="337" cy="2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7" name="Line 852"/>
            <p:cNvSpPr>
              <a:spLocks noChangeShapeType="1"/>
            </p:cNvSpPr>
            <p:nvPr/>
          </p:nvSpPr>
          <p:spPr bwMode="auto">
            <a:xfrm flipH="1" flipV="1">
              <a:off x="2282" y="1929"/>
              <a:ext cx="334"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8" name="Line 853"/>
            <p:cNvSpPr>
              <a:spLocks noChangeShapeType="1"/>
            </p:cNvSpPr>
            <p:nvPr/>
          </p:nvSpPr>
          <p:spPr bwMode="auto">
            <a:xfrm flipH="1" flipV="1">
              <a:off x="2306" y="1913"/>
              <a:ext cx="322" cy="22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49" name="Line 854"/>
            <p:cNvSpPr>
              <a:spLocks noChangeShapeType="1"/>
            </p:cNvSpPr>
            <p:nvPr/>
          </p:nvSpPr>
          <p:spPr bwMode="auto">
            <a:xfrm flipH="1" flipV="1">
              <a:off x="2364" y="1929"/>
              <a:ext cx="283" cy="19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0" name="Line 855"/>
            <p:cNvSpPr>
              <a:spLocks noChangeShapeType="1"/>
            </p:cNvSpPr>
            <p:nvPr/>
          </p:nvSpPr>
          <p:spPr bwMode="auto">
            <a:xfrm flipH="1" flipV="1">
              <a:off x="2382" y="1913"/>
              <a:ext cx="252" cy="1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1" name="Line 856"/>
            <p:cNvSpPr>
              <a:spLocks noChangeShapeType="1"/>
            </p:cNvSpPr>
            <p:nvPr/>
          </p:nvSpPr>
          <p:spPr bwMode="auto">
            <a:xfrm flipH="1" flipV="1">
              <a:off x="2401" y="1898"/>
              <a:ext cx="227" cy="1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2" name="Line 857"/>
            <p:cNvSpPr>
              <a:spLocks noChangeShapeType="1"/>
            </p:cNvSpPr>
            <p:nvPr/>
          </p:nvSpPr>
          <p:spPr bwMode="auto">
            <a:xfrm flipH="1" flipV="1">
              <a:off x="2419" y="1876"/>
              <a:ext cx="191"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3" name="Line 858"/>
            <p:cNvSpPr>
              <a:spLocks noChangeShapeType="1"/>
            </p:cNvSpPr>
            <p:nvPr/>
          </p:nvSpPr>
          <p:spPr bwMode="auto">
            <a:xfrm flipH="1" flipV="1">
              <a:off x="2431" y="1859"/>
              <a:ext cx="185" cy="12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4" name="Line 859"/>
            <p:cNvSpPr>
              <a:spLocks noChangeShapeType="1"/>
            </p:cNvSpPr>
            <p:nvPr/>
          </p:nvSpPr>
          <p:spPr bwMode="auto">
            <a:xfrm flipH="1" flipV="1">
              <a:off x="2458" y="1845"/>
              <a:ext cx="189"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5" name="Line 860"/>
            <p:cNvSpPr>
              <a:spLocks noChangeShapeType="1"/>
            </p:cNvSpPr>
            <p:nvPr/>
          </p:nvSpPr>
          <p:spPr bwMode="auto">
            <a:xfrm flipH="1" flipV="1">
              <a:off x="2495" y="1825"/>
              <a:ext cx="195" cy="1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6" name="Line 861"/>
            <p:cNvSpPr>
              <a:spLocks noChangeShapeType="1"/>
            </p:cNvSpPr>
            <p:nvPr/>
          </p:nvSpPr>
          <p:spPr bwMode="auto">
            <a:xfrm flipH="1" flipV="1">
              <a:off x="2495" y="1814"/>
              <a:ext cx="197" cy="1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7" name="Line 862"/>
            <p:cNvSpPr>
              <a:spLocks noChangeShapeType="1"/>
            </p:cNvSpPr>
            <p:nvPr/>
          </p:nvSpPr>
          <p:spPr bwMode="auto">
            <a:xfrm flipH="1" flipV="1">
              <a:off x="2683" y="1913"/>
              <a:ext cx="15"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8" name="Line 863"/>
            <p:cNvSpPr>
              <a:spLocks noChangeShapeType="1"/>
            </p:cNvSpPr>
            <p:nvPr/>
          </p:nvSpPr>
          <p:spPr bwMode="auto">
            <a:xfrm flipH="1" flipV="1">
              <a:off x="2515" y="1798"/>
              <a:ext cx="152" cy="10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59" name="Line 864"/>
            <p:cNvSpPr>
              <a:spLocks noChangeShapeType="1"/>
            </p:cNvSpPr>
            <p:nvPr/>
          </p:nvSpPr>
          <p:spPr bwMode="auto">
            <a:xfrm flipH="1" flipV="1">
              <a:off x="2534" y="1784"/>
              <a:ext cx="137" cy="1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0" name="Line 865"/>
            <p:cNvSpPr>
              <a:spLocks noChangeShapeType="1"/>
            </p:cNvSpPr>
            <p:nvPr/>
          </p:nvSpPr>
          <p:spPr bwMode="auto">
            <a:xfrm flipH="1" flipV="1">
              <a:off x="2552" y="1767"/>
              <a:ext cx="131" cy="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1" name="Line 866"/>
            <p:cNvSpPr>
              <a:spLocks noChangeShapeType="1"/>
            </p:cNvSpPr>
            <p:nvPr/>
          </p:nvSpPr>
          <p:spPr bwMode="auto">
            <a:xfrm flipH="1" flipV="1">
              <a:off x="2577" y="1753"/>
              <a:ext cx="127" cy="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2" name="Line 867"/>
            <p:cNvSpPr>
              <a:spLocks noChangeShapeType="1"/>
            </p:cNvSpPr>
            <p:nvPr/>
          </p:nvSpPr>
          <p:spPr bwMode="auto">
            <a:xfrm flipH="1" flipV="1">
              <a:off x="2604" y="1745"/>
              <a:ext cx="125" cy="8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3" name="Line 868"/>
            <p:cNvSpPr>
              <a:spLocks noChangeShapeType="1"/>
            </p:cNvSpPr>
            <p:nvPr/>
          </p:nvSpPr>
          <p:spPr bwMode="auto">
            <a:xfrm flipH="1" flipV="1">
              <a:off x="2634" y="1738"/>
              <a:ext cx="95"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4" name="Line 869"/>
            <p:cNvSpPr>
              <a:spLocks noChangeShapeType="1"/>
            </p:cNvSpPr>
            <p:nvPr/>
          </p:nvSpPr>
          <p:spPr bwMode="auto">
            <a:xfrm flipH="1" flipV="1">
              <a:off x="2698" y="1745"/>
              <a:ext cx="18"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5" name="Line 870"/>
            <p:cNvSpPr>
              <a:spLocks noChangeShapeType="1"/>
            </p:cNvSpPr>
            <p:nvPr/>
          </p:nvSpPr>
          <p:spPr bwMode="auto">
            <a:xfrm>
              <a:off x="2724" y="1738"/>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6" name="Freeform 871"/>
            <p:cNvSpPr>
              <a:spLocks/>
            </p:cNvSpPr>
            <p:nvPr/>
          </p:nvSpPr>
          <p:spPr bwMode="auto">
            <a:xfrm>
              <a:off x="2068" y="1722"/>
              <a:ext cx="673" cy="879"/>
            </a:xfrm>
            <a:custGeom>
              <a:avLst/>
              <a:gdLst>
                <a:gd name="T0" fmla="*/ 13 w 673"/>
                <a:gd name="T1" fmla="*/ 605 h 879"/>
                <a:gd name="T2" fmla="*/ 31 w 673"/>
                <a:gd name="T3" fmla="*/ 574 h 879"/>
                <a:gd name="T4" fmla="*/ 56 w 673"/>
                <a:gd name="T5" fmla="*/ 551 h 879"/>
                <a:gd name="T6" fmla="*/ 74 w 673"/>
                <a:gd name="T7" fmla="*/ 513 h 879"/>
                <a:gd name="T8" fmla="*/ 87 w 673"/>
                <a:gd name="T9" fmla="*/ 490 h 879"/>
                <a:gd name="T10" fmla="*/ 101 w 673"/>
                <a:gd name="T11" fmla="*/ 459 h 879"/>
                <a:gd name="T12" fmla="*/ 113 w 673"/>
                <a:gd name="T13" fmla="*/ 428 h 879"/>
                <a:gd name="T14" fmla="*/ 164 w 673"/>
                <a:gd name="T15" fmla="*/ 390 h 879"/>
                <a:gd name="T16" fmla="*/ 208 w 673"/>
                <a:gd name="T17" fmla="*/ 383 h 879"/>
                <a:gd name="T18" fmla="*/ 226 w 673"/>
                <a:gd name="T19" fmla="*/ 338 h 879"/>
                <a:gd name="T20" fmla="*/ 214 w 673"/>
                <a:gd name="T21" fmla="*/ 299 h 879"/>
                <a:gd name="T22" fmla="*/ 208 w 673"/>
                <a:gd name="T23" fmla="*/ 246 h 879"/>
                <a:gd name="T24" fmla="*/ 226 w 673"/>
                <a:gd name="T25" fmla="*/ 199 h 879"/>
                <a:gd name="T26" fmla="*/ 290 w 673"/>
                <a:gd name="T27" fmla="*/ 207 h 879"/>
                <a:gd name="T28" fmla="*/ 353 w 673"/>
                <a:gd name="T29" fmla="*/ 154 h 879"/>
                <a:gd name="T30" fmla="*/ 396 w 673"/>
                <a:gd name="T31" fmla="*/ 115 h 879"/>
                <a:gd name="T32" fmla="*/ 441 w 673"/>
                <a:gd name="T33" fmla="*/ 84 h 879"/>
                <a:gd name="T34" fmla="*/ 478 w 673"/>
                <a:gd name="T35" fmla="*/ 47 h 879"/>
                <a:gd name="T36" fmla="*/ 509 w 673"/>
                <a:gd name="T37" fmla="*/ 31 h 879"/>
                <a:gd name="T38" fmla="*/ 548 w 673"/>
                <a:gd name="T39" fmla="*/ 16 h 879"/>
                <a:gd name="T40" fmla="*/ 581 w 673"/>
                <a:gd name="T41" fmla="*/ 0 h 879"/>
                <a:gd name="T42" fmla="*/ 603 w 673"/>
                <a:gd name="T43" fmla="*/ 31 h 879"/>
                <a:gd name="T44" fmla="*/ 648 w 673"/>
                <a:gd name="T45" fmla="*/ 16 h 879"/>
                <a:gd name="T46" fmla="*/ 661 w 673"/>
                <a:gd name="T47" fmla="*/ 62 h 879"/>
                <a:gd name="T48" fmla="*/ 654 w 673"/>
                <a:gd name="T49" fmla="*/ 84 h 879"/>
                <a:gd name="T50" fmla="*/ 654 w 673"/>
                <a:gd name="T51" fmla="*/ 115 h 879"/>
                <a:gd name="T52" fmla="*/ 603 w 673"/>
                <a:gd name="T53" fmla="*/ 162 h 879"/>
                <a:gd name="T54" fmla="*/ 611 w 673"/>
                <a:gd name="T55" fmla="*/ 193 h 879"/>
                <a:gd name="T56" fmla="*/ 630 w 673"/>
                <a:gd name="T57" fmla="*/ 221 h 879"/>
                <a:gd name="T58" fmla="*/ 599 w 673"/>
                <a:gd name="T59" fmla="*/ 252 h 879"/>
                <a:gd name="T60" fmla="*/ 560 w 673"/>
                <a:gd name="T61" fmla="*/ 260 h 879"/>
                <a:gd name="T62" fmla="*/ 542 w 673"/>
                <a:gd name="T63" fmla="*/ 285 h 879"/>
                <a:gd name="T64" fmla="*/ 560 w 673"/>
                <a:gd name="T65" fmla="*/ 338 h 879"/>
                <a:gd name="T66" fmla="*/ 581 w 673"/>
                <a:gd name="T67" fmla="*/ 390 h 879"/>
                <a:gd name="T68" fmla="*/ 560 w 673"/>
                <a:gd name="T69" fmla="*/ 428 h 879"/>
                <a:gd name="T70" fmla="*/ 554 w 673"/>
                <a:gd name="T71" fmla="*/ 521 h 879"/>
                <a:gd name="T72" fmla="*/ 554 w 673"/>
                <a:gd name="T73" fmla="*/ 560 h 879"/>
                <a:gd name="T74" fmla="*/ 523 w 673"/>
                <a:gd name="T75" fmla="*/ 613 h 879"/>
                <a:gd name="T76" fmla="*/ 497 w 673"/>
                <a:gd name="T77" fmla="*/ 627 h 879"/>
                <a:gd name="T78" fmla="*/ 460 w 673"/>
                <a:gd name="T79" fmla="*/ 636 h 879"/>
                <a:gd name="T80" fmla="*/ 435 w 673"/>
                <a:gd name="T81" fmla="*/ 689 h 879"/>
                <a:gd name="T82" fmla="*/ 415 w 673"/>
                <a:gd name="T83" fmla="*/ 728 h 879"/>
                <a:gd name="T84" fmla="*/ 396 w 673"/>
                <a:gd name="T85" fmla="*/ 697 h 879"/>
                <a:gd name="T86" fmla="*/ 390 w 673"/>
                <a:gd name="T87" fmla="*/ 658 h 879"/>
                <a:gd name="T88" fmla="*/ 359 w 673"/>
                <a:gd name="T89" fmla="*/ 674 h 879"/>
                <a:gd name="T90" fmla="*/ 359 w 673"/>
                <a:gd name="T91" fmla="*/ 713 h 879"/>
                <a:gd name="T92" fmla="*/ 345 w 673"/>
                <a:gd name="T93" fmla="*/ 742 h 879"/>
                <a:gd name="T94" fmla="*/ 302 w 673"/>
                <a:gd name="T95" fmla="*/ 742 h 879"/>
                <a:gd name="T96" fmla="*/ 271 w 673"/>
                <a:gd name="T97" fmla="*/ 773 h 879"/>
                <a:gd name="T98" fmla="*/ 265 w 673"/>
                <a:gd name="T99" fmla="*/ 828 h 879"/>
                <a:gd name="T100" fmla="*/ 244 w 673"/>
                <a:gd name="T101" fmla="*/ 851 h 879"/>
                <a:gd name="T102" fmla="*/ 220 w 673"/>
                <a:gd name="T103" fmla="*/ 879 h 879"/>
                <a:gd name="T104" fmla="*/ 156 w 673"/>
                <a:gd name="T105" fmla="*/ 834 h 879"/>
                <a:gd name="T106" fmla="*/ 74 w 673"/>
                <a:gd name="T107" fmla="*/ 797 h 879"/>
                <a:gd name="T108" fmla="*/ 31 w 673"/>
                <a:gd name="T109" fmla="*/ 765 h 879"/>
                <a:gd name="T110" fmla="*/ 19 w 673"/>
                <a:gd name="T111" fmla="*/ 658 h 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3"/>
                <a:gd name="T169" fmla="*/ 0 h 879"/>
                <a:gd name="T170" fmla="*/ 673 w 673"/>
                <a:gd name="T171" fmla="*/ 879 h 8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3" h="879">
                  <a:moveTo>
                    <a:pt x="0" y="621"/>
                  </a:moveTo>
                  <a:lnTo>
                    <a:pt x="7" y="621"/>
                  </a:lnTo>
                  <a:lnTo>
                    <a:pt x="7" y="613"/>
                  </a:lnTo>
                  <a:lnTo>
                    <a:pt x="13" y="613"/>
                  </a:lnTo>
                  <a:lnTo>
                    <a:pt x="13" y="605"/>
                  </a:lnTo>
                  <a:lnTo>
                    <a:pt x="19" y="597"/>
                  </a:lnTo>
                  <a:lnTo>
                    <a:pt x="19" y="590"/>
                  </a:lnTo>
                  <a:lnTo>
                    <a:pt x="23" y="590"/>
                  </a:lnTo>
                  <a:lnTo>
                    <a:pt x="23" y="582"/>
                  </a:lnTo>
                  <a:lnTo>
                    <a:pt x="31" y="574"/>
                  </a:lnTo>
                  <a:lnTo>
                    <a:pt x="37" y="574"/>
                  </a:lnTo>
                  <a:lnTo>
                    <a:pt x="44" y="560"/>
                  </a:lnTo>
                  <a:lnTo>
                    <a:pt x="50" y="560"/>
                  </a:lnTo>
                  <a:lnTo>
                    <a:pt x="50" y="551"/>
                  </a:lnTo>
                  <a:lnTo>
                    <a:pt x="56" y="551"/>
                  </a:lnTo>
                  <a:lnTo>
                    <a:pt x="56" y="545"/>
                  </a:lnTo>
                  <a:lnTo>
                    <a:pt x="62" y="537"/>
                  </a:lnTo>
                  <a:lnTo>
                    <a:pt x="68" y="521"/>
                  </a:lnTo>
                  <a:lnTo>
                    <a:pt x="68" y="513"/>
                  </a:lnTo>
                  <a:lnTo>
                    <a:pt x="74" y="513"/>
                  </a:lnTo>
                  <a:lnTo>
                    <a:pt x="74" y="504"/>
                  </a:lnTo>
                  <a:lnTo>
                    <a:pt x="80" y="504"/>
                  </a:lnTo>
                  <a:lnTo>
                    <a:pt x="80" y="498"/>
                  </a:lnTo>
                  <a:lnTo>
                    <a:pt x="80" y="490"/>
                  </a:lnTo>
                  <a:lnTo>
                    <a:pt x="87" y="490"/>
                  </a:lnTo>
                  <a:lnTo>
                    <a:pt x="87" y="476"/>
                  </a:lnTo>
                  <a:lnTo>
                    <a:pt x="93" y="476"/>
                  </a:lnTo>
                  <a:lnTo>
                    <a:pt x="93" y="467"/>
                  </a:lnTo>
                  <a:lnTo>
                    <a:pt x="101" y="467"/>
                  </a:lnTo>
                  <a:lnTo>
                    <a:pt x="101" y="459"/>
                  </a:lnTo>
                  <a:lnTo>
                    <a:pt x="107" y="459"/>
                  </a:lnTo>
                  <a:lnTo>
                    <a:pt x="107" y="453"/>
                  </a:lnTo>
                  <a:lnTo>
                    <a:pt x="107" y="445"/>
                  </a:lnTo>
                  <a:lnTo>
                    <a:pt x="113" y="437"/>
                  </a:lnTo>
                  <a:lnTo>
                    <a:pt x="113" y="428"/>
                  </a:lnTo>
                  <a:lnTo>
                    <a:pt x="132" y="398"/>
                  </a:lnTo>
                  <a:lnTo>
                    <a:pt x="138" y="390"/>
                  </a:lnTo>
                  <a:lnTo>
                    <a:pt x="144" y="390"/>
                  </a:lnTo>
                  <a:lnTo>
                    <a:pt x="150" y="390"/>
                  </a:lnTo>
                  <a:lnTo>
                    <a:pt x="164" y="390"/>
                  </a:lnTo>
                  <a:lnTo>
                    <a:pt x="175" y="383"/>
                  </a:lnTo>
                  <a:lnTo>
                    <a:pt x="181" y="383"/>
                  </a:lnTo>
                  <a:lnTo>
                    <a:pt x="195" y="383"/>
                  </a:lnTo>
                  <a:lnTo>
                    <a:pt x="201" y="383"/>
                  </a:lnTo>
                  <a:lnTo>
                    <a:pt x="208" y="383"/>
                  </a:lnTo>
                  <a:lnTo>
                    <a:pt x="214" y="375"/>
                  </a:lnTo>
                  <a:lnTo>
                    <a:pt x="220" y="367"/>
                  </a:lnTo>
                  <a:lnTo>
                    <a:pt x="220" y="353"/>
                  </a:lnTo>
                  <a:lnTo>
                    <a:pt x="226" y="344"/>
                  </a:lnTo>
                  <a:lnTo>
                    <a:pt x="226" y="338"/>
                  </a:lnTo>
                  <a:lnTo>
                    <a:pt x="226" y="330"/>
                  </a:lnTo>
                  <a:lnTo>
                    <a:pt x="220" y="322"/>
                  </a:lnTo>
                  <a:lnTo>
                    <a:pt x="220" y="314"/>
                  </a:lnTo>
                  <a:lnTo>
                    <a:pt x="214" y="308"/>
                  </a:lnTo>
                  <a:lnTo>
                    <a:pt x="214" y="299"/>
                  </a:lnTo>
                  <a:lnTo>
                    <a:pt x="208" y="299"/>
                  </a:lnTo>
                  <a:lnTo>
                    <a:pt x="201" y="269"/>
                  </a:lnTo>
                  <a:lnTo>
                    <a:pt x="201" y="260"/>
                  </a:lnTo>
                  <a:lnTo>
                    <a:pt x="208" y="252"/>
                  </a:lnTo>
                  <a:lnTo>
                    <a:pt x="208" y="246"/>
                  </a:lnTo>
                  <a:lnTo>
                    <a:pt x="208" y="230"/>
                  </a:lnTo>
                  <a:lnTo>
                    <a:pt x="208" y="221"/>
                  </a:lnTo>
                  <a:lnTo>
                    <a:pt x="220" y="207"/>
                  </a:lnTo>
                  <a:lnTo>
                    <a:pt x="220" y="199"/>
                  </a:lnTo>
                  <a:lnTo>
                    <a:pt x="226" y="199"/>
                  </a:lnTo>
                  <a:lnTo>
                    <a:pt x="232" y="193"/>
                  </a:lnTo>
                  <a:lnTo>
                    <a:pt x="244" y="193"/>
                  </a:lnTo>
                  <a:lnTo>
                    <a:pt x="271" y="207"/>
                  </a:lnTo>
                  <a:lnTo>
                    <a:pt x="277" y="207"/>
                  </a:lnTo>
                  <a:lnTo>
                    <a:pt x="290" y="207"/>
                  </a:lnTo>
                  <a:lnTo>
                    <a:pt x="302" y="199"/>
                  </a:lnTo>
                  <a:lnTo>
                    <a:pt x="308" y="199"/>
                  </a:lnTo>
                  <a:lnTo>
                    <a:pt x="326" y="185"/>
                  </a:lnTo>
                  <a:lnTo>
                    <a:pt x="345" y="162"/>
                  </a:lnTo>
                  <a:lnTo>
                    <a:pt x="353" y="154"/>
                  </a:lnTo>
                  <a:lnTo>
                    <a:pt x="359" y="146"/>
                  </a:lnTo>
                  <a:lnTo>
                    <a:pt x="372" y="137"/>
                  </a:lnTo>
                  <a:lnTo>
                    <a:pt x="378" y="129"/>
                  </a:lnTo>
                  <a:lnTo>
                    <a:pt x="384" y="129"/>
                  </a:lnTo>
                  <a:lnTo>
                    <a:pt x="396" y="115"/>
                  </a:lnTo>
                  <a:lnTo>
                    <a:pt x="408" y="107"/>
                  </a:lnTo>
                  <a:lnTo>
                    <a:pt x="429" y="92"/>
                  </a:lnTo>
                  <a:lnTo>
                    <a:pt x="435" y="92"/>
                  </a:lnTo>
                  <a:lnTo>
                    <a:pt x="435" y="84"/>
                  </a:lnTo>
                  <a:lnTo>
                    <a:pt x="441" y="84"/>
                  </a:lnTo>
                  <a:lnTo>
                    <a:pt x="447" y="78"/>
                  </a:lnTo>
                  <a:lnTo>
                    <a:pt x="454" y="70"/>
                  </a:lnTo>
                  <a:lnTo>
                    <a:pt x="466" y="53"/>
                  </a:lnTo>
                  <a:lnTo>
                    <a:pt x="472" y="47"/>
                  </a:lnTo>
                  <a:lnTo>
                    <a:pt x="478" y="47"/>
                  </a:lnTo>
                  <a:lnTo>
                    <a:pt x="484" y="39"/>
                  </a:lnTo>
                  <a:lnTo>
                    <a:pt x="490" y="39"/>
                  </a:lnTo>
                  <a:lnTo>
                    <a:pt x="497" y="31"/>
                  </a:lnTo>
                  <a:lnTo>
                    <a:pt x="503" y="31"/>
                  </a:lnTo>
                  <a:lnTo>
                    <a:pt x="509" y="31"/>
                  </a:lnTo>
                  <a:lnTo>
                    <a:pt x="523" y="25"/>
                  </a:lnTo>
                  <a:lnTo>
                    <a:pt x="529" y="25"/>
                  </a:lnTo>
                  <a:lnTo>
                    <a:pt x="536" y="25"/>
                  </a:lnTo>
                  <a:lnTo>
                    <a:pt x="542" y="16"/>
                  </a:lnTo>
                  <a:lnTo>
                    <a:pt x="548" y="16"/>
                  </a:lnTo>
                  <a:lnTo>
                    <a:pt x="554" y="16"/>
                  </a:lnTo>
                  <a:lnTo>
                    <a:pt x="566" y="16"/>
                  </a:lnTo>
                  <a:lnTo>
                    <a:pt x="566" y="8"/>
                  </a:lnTo>
                  <a:lnTo>
                    <a:pt x="572" y="8"/>
                  </a:lnTo>
                  <a:lnTo>
                    <a:pt x="581" y="0"/>
                  </a:lnTo>
                  <a:lnTo>
                    <a:pt x="587" y="0"/>
                  </a:lnTo>
                  <a:lnTo>
                    <a:pt x="593" y="16"/>
                  </a:lnTo>
                  <a:lnTo>
                    <a:pt x="593" y="25"/>
                  </a:lnTo>
                  <a:lnTo>
                    <a:pt x="599" y="31"/>
                  </a:lnTo>
                  <a:lnTo>
                    <a:pt x="603" y="31"/>
                  </a:lnTo>
                  <a:lnTo>
                    <a:pt x="611" y="31"/>
                  </a:lnTo>
                  <a:lnTo>
                    <a:pt x="624" y="31"/>
                  </a:lnTo>
                  <a:lnTo>
                    <a:pt x="636" y="25"/>
                  </a:lnTo>
                  <a:lnTo>
                    <a:pt x="642" y="16"/>
                  </a:lnTo>
                  <a:lnTo>
                    <a:pt x="648" y="16"/>
                  </a:lnTo>
                  <a:lnTo>
                    <a:pt x="654" y="16"/>
                  </a:lnTo>
                  <a:lnTo>
                    <a:pt x="654" y="25"/>
                  </a:lnTo>
                  <a:lnTo>
                    <a:pt x="648" y="47"/>
                  </a:lnTo>
                  <a:lnTo>
                    <a:pt x="648" y="53"/>
                  </a:lnTo>
                  <a:lnTo>
                    <a:pt x="661" y="62"/>
                  </a:lnTo>
                  <a:lnTo>
                    <a:pt x="673" y="70"/>
                  </a:lnTo>
                  <a:lnTo>
                    <a:pt x="673" y="78"/>
                  </a:lnTo>
                  <a:lnTo>
                    <a:pt x="667" y="78"/>
                  </a:lnTo>
                  <a:lnTo>
                    <a:pt x="661" y="84"/>
                  </a:lnTo>
                  <a:lnTo>
                    <a:pt x="654" y="84"/>
                  </a:lnTo>
                  <a:lnTo>
                    <a:pt x="667" y="92"/>
                  </a:lnTo>
                  <a:lnTo>
                    <a:pt x="667" y="100"/>
                  </a:lnTo>
                  <a:lnTo>
                    <a:pt x="673" y="107"/>
                  </a:lnTo>
                  <a:lnTo>
                    <a:pt x="654" y="107"/>
                  </a:lnTo>
                  <a:lnTo>
                    <a:pt x="654" y="115"/>
                  </a:lnTo>
                  <a:lnTo>
                    <a:pt x="642" y="115"/>
                  </a:lnTo>
                  <a:lnTo>
                    <a:pt x="618" y="137"/>
                  </a:lnTo>
                  <a:lnTo>
                    <a:pt x="611" y="146"/>
                  </a:lnTo>
                  <a:lnTo>
                    <a:pt x="603" y="154"/>
                  </a:lnTo>
                  <a:lnTo>
                    <a:pt x="603" y="162"/>
                  </a:lnTo>
                  <a:lnTo>
                    <a:pt x="599" y="170"/>
                  </a:lnTo>
                  <a:lnTo>
                    <a:pt x="599" y="185"/>
                  </a:lnTo>
                  <a:lnTo>
                    <a:pt x="593" y="193"/>
                  </a:lnTo>
                  <a:lnTo>
                    <a:pt x="593" y="199"/>
                  </a:lnTo>
                  <a:lnTo>
                    <a:pt x="611" y="193"/>
                  </a:lnTo>
                  <a:lnTo>
                    <a:pt x="618" y="193"/>
                  </a:lnTo>
                  <a:lnTo>
                    <a:pt x="624" y="199"/>
                  </a:lnTo>
                  <a:lnTo>
                    <a:pt x="630" y="207"/>
                  </a:lnTo>
                  <a:lnTo>
                    <a:pt x="630" y="215"/>
                  </a:lnTo>
                  <a:lnTo>
                    <a:pt x="630" y="221"/>
                  </a:lnTo>
                  <a:lnTo>
                    <a:pt x="630" y="230"/>
                  </a:lnTo>
                  <a:lnTo>
                    <a:pt x="624" y="238"/>
                  </a:lnTo>
                  <a:lnTo>
                    <a:pt x="611" y="246"/>
                  </a:lnTo>
                  <a:lnTo>
                    <a:pt x="603" y="246"/>
                  </a:lnTo>
                  <a:lnTo>
                    <a:pt x="599" y="252"/>
                  </a:lnTo>
                  <a:lnTo>
                    <a:pt x="593" y="252"/>
                  </a:lnTo>
                  <a:lnTo>
                    <a:pt x="587" y="252"/>
                  </a:lnTo>
                  <a:lnTo>
                    <a:pt x="581" y="252"/>
                  </a:lnTo>
                  <a:lnTo>
                    <a:pt x="572" y="260"/>
                  </a:lnTo>
                  <a:lnTo>
                    <a:pt x="560" y="260"/>
                  </a:lnTo>
                  <a:lnTo>
                    <a:pt x="554" y="260"/>
                  </a:lnTo>
                  <a:lnTo>
                    <a:pt x="548" y="260"/>
                  </a:lnTo>
                  <a:lnTo>
                    <a:pt x="542" y="269"/>
                  </a:lnTo>
                  <a:lnTo>
                    <a:pt x="542" y="277"/>
                  </a:lnTo>
                  <a:lnTo>
                    <a:pt x="542" y="285"/>
                  </a:lnTo>
                  <a:lnTo>
                    <a:pt x="548" y="299"/>
                  </a:lnTo>
                  <a:lnTo>
                    <a:pt x="554" y="314"/>
                  </a:lnTo>
                  <a:lnTo>
                    <a:pt x="560" y="322"/>
                  </a:lnTo>
                  <a:lnTo>
                    <a:pt x="560" y="330"/>
                  </a:lnTo>
                  <a:lnTo>
                    <a:pt x="560" y="338"/>
                  </a:lnTo>
                  <a:lnTo>
                    <a:pt x="566" y="353"/>
                  </a:lnTo>
                  <a:lnTo>
                    <a:pt x="566" y="361"/>
                  </a:lnTo>
                  <a:lnTo>
                    <a:pt x="566" y="375"/>
                  </a:lnTo>
                  <a:lnTo>
                    <a:pt x="572" y="390"/>
                  </a:lnTo>
                  <a:lnTo>
                    <a:pt x="581" y="390"/>
                  </a:lnTo>
                  <a:lnTo>
                    <a:pt x="581" y="398"/>
                  </a:lnTo>
                  <a:lnTo>
                    <a:pt x="581" y="406"/>
                  </a:lnTo>
                  <a:lnTo>
                    <a:pt x="566" y="414"/>
                  </a:lnTo>
                  <a:lnTo>
                    <a:pt x="566" y="422"/>
                  </a:lnTo>
                  <a:lnTo>
                    <a:pt x="560" y="428"/>
                  </a:lnTo>
                  <a:lnTo>
                    <a:pt x="554" y="428"/>
                  </a:lnTo>
                  <a:lnTo>
                    <a:pt x="548" y="445"/>
                  </a:lnTo>
                  <a:lnTo>
                    <a:pt x="542" y="459"/>
                  </a:lnTo>
                  <a:lnTo>
                    <a:pt x="554" y="490"/>
                  </a:lnTo>
                  <a:lnTo>
                    <a:pt x="554" y="521"/>
                  </a:lnTo>
                  <a:lnTo>
                    <a:pt x="560" y="529"/>
                  </a:lnTo>
                  <a:lnTo>
                    <a:pt x="560" y="537"/>
                  </a:lnTo>
                  <a:lnTo>
                    <a:pt x="560" y="545"/>
                  </a:lnTo>
                  <a:lnTo>
                    <a:pt x="560" y="551"/>
                  </a:lnTo>
                  <a:lnTo>
                    <a:pt x="554" y="560"/>
                  </a:lnTo>
                  <a:lnTo>
                    <a:pt x="548" y="560"/>
                  </a:lnTo>
                  <a:lnTo>
                    <a:pt x="542" y="568"/>
                  </a:lnTo>
                  <a:lnTo>
                    <a:pt x="536" y="590"/>
                  </a:lnTo>
                  <a:lnTo>
                    <a:pt x="529" y="597"/>
                  </a:lnTo>
                  <a:lnTo>
                    <a:pt x="523" y="613"/>
                  </a:lnTo>
                  <a:lnTo>
                    <a:pt x="517" y="613"/>
                  </a:lnTo>
                  <a:lnTo>
                    <a:pt x="517" y="621"/>
                  </a:lnTo>
                  <a:lnTo>
                    <a:pt x="509" y="621"/>
                  </a:lnTo>
                  <a:lnTo>
                    <a:pt x="503" y="627"/>
                  </a:lnTo>
                  <a:lnTo>
                    <a:pt x="497" y="627"/>
                  </a:lnTo>
                  <a:lnTo>
                    <a:pt x="490" y="636"/>
                  </a:lnTo>
                  <a:lnTo>
                    <a:pt x="484" y="636"/>
                  </a:lnTo>
                  <a:lnTo>
                    <a:pt x="478" y="636"/>
                  </a:lnTo>
                  <a:lnTo>
                    <a:pt x="466" y="636"/>
                  </a:lnTo>
                  <a:lnTo>
                    <a:pt x="460" y="636"/>
                  </a:lnTo>
                  <a:lnTo>
                    <a:pt x="460" y="644"/>
                  </a:lnTo>
                  <a:lnTo>
                    <a:pt x="454" y="650"/>
                  </a:lnTo>
                  <a:lnTo>
                    <a:pt x="447" y="658"/>
                  </a:lnTo>
                  <a:lnTo>
                    <a:pt x="441" y="666"/>
                  </a:lnTo>
                  <a:lnTo>
                    <a:pt x="435" y="689"/>
                  </a:lnTo>
                  <a:lnTo>
                    <a:pt x="429" y="713"/>
                  </a:lnTo>
                  <a:lnTo>
                    <a:pt x="429" y="720"/>
                  </a:lnTo>
                  <a:lnTo>
                    <a:pt x="423" y="720"/>
                  </a:lnTo>
                  <a:lnTo>
                    <a:pt x="423" y="728"/>
                  </a:lnTo>
                  <a:lnTo>
                    <a:pt x="415" y="728"/>
                  </a:lnTo>
                  <a:lnTo>
                    <a:pt x="408" y="728"/>
                  </a:lnTo>
                  <a:lnTo>
                    <a:pt x="402" y="720"/>
                  </a:lnTo>
                  <a:lnTo>
                    <a:pt x="396" y="713"/>
                  </a:lnTo>
                  <a:lnTo>
                    <a:pt x="396" y="705"/>
                  </a:lnTo>
                  <a:lnTo>
                    <a:pt x="396" y="697"/>
                  </a:lnTo>
                  <a:lnTo>
                    <a:pt x="396" y="689"/>
                  </a:lnTo>
                  <a:lnTo>
                    <a:pt x="390" y="683"/>
                  </a:lnTo>
                  <a:lnTo>
                    <a:pt x="396" y="674"/>
                  </a:lnTo>
                  <a:lnTo>
                    <a:pt x="390" y="666"/>
                  </a:lnTo>
                  <a:lnTo>
                    <a:pt x="390" y="658"/>
                  </a:lnTo>
                  <a:lnTo>
                    <a:pt x="384" y="650"/>
                  </a:lnTo>
                  <a:lnTo>
                    <a:pt x="378" y="650"/>
                  </a:lnTo>
                  <a:lnTo>
                    <a:pt x="372" y="650"/>
                  </a:lnTo>
                  <a:lnTo>
                    <a:pt x="372" y="658"/>
                  </a:lnTo>
                  <a:lnTo>
                    <a:pt x="359" y="674"/>
                  </a:lnTo>
                  <a:lnTo>
                    <a:pt x="353" y="683"/>
                  </a:lnTo>
                  <a:lnTo>
                    <a:pt x="353" y="689"/>
                  </a:lnTo>
                  <a:lnTo>
                    <a:pt x="353" y="697"/>
                  </a:lnTo>
                  <a:lnTo>
                    <a:pt x="353" y="705"/>
                  </a:lnTo>
                  <a:lnTo>
                    <a:pt x="359" y="713"/>
                  </a:lnTo>
                  <a:lnTo>
                    <a:pt x="365" y="720"/>
                  </a:lnTo>
                  <a:lnTo>
                    <a:pt x="365" y="728"/>
                  </a:lnTo>
                  <a:lnTo>
                    <a:pt x="359" y="736"/>
                  </a:lnTo>
                  <a:lnTo>
                    <a:pt x="353" y="736"/>
                  </a:lnTo>
                  <a:lnTo>
                    <a:pt x="345" y="742"/>
                  </a:lnTo>
                  <a:lnTo>
                    <a:pt x="339" y="742"/>
                  </a:lnTo>
                  <a:lnTo>
                    <a:pt x="333" y="750"/>
                  </a:lnTo>
                  <a:lnTo>
                    <a:pt x="320" y="742"/>
                  </a:lnTo>
                  <a:lnTo>
                    <a:pt x="308" y="742"/>
                  </a:lnTo>
                  <a:lnTo>
                    <a:pt x="302" y="742"/>
                  </a:lnTo>
                  <a:lnTo>
                    <a:pt x="290" y="742"/>
                  </a:lnTo>
                  <a:lnTo>
                    <a:pt x="283" y="750"/>
                  </a:lnTo>
                  <a:lnTo>
                    <a:pt x="277" y="759"/>
                  </a:lnTo>
                  <a:lnTo>
                    <a:pt x="277" y="765"/>
                  </a:lnTo>
                  <a:lnTo>
                    <a:pt x="271" y="773"/>
                  </a:lnTo>
                  <a:lnTo>
                    <a:pt x="271" y="781"/>
                  </a:lnTo>
                  <a:lnTo>
                    <a:pt x="271" y="789"/>
                  </a:lnTo>
                  <a:lnTo>
                    <a:pt x="271" y="797"/>
                  </a:lnTo>
                  <a:lnTo>
                    <a:pt x="265" y="804"/>
                  </a:lnTo>
                  <a:lnTo>
                    <a:pt x="265" y="828"/>
                  </a:lnTo>
                  <a:lnTo>
                    <a:pt x="259" y="834"/>
                  </a:lnTo>
                  <a:lnTo>
                    <a:pt x="251" y="834"/>
                  </a:lnTo>
                  <a:lnTo>
                    <a:pt x="251" y="843"/>
                  </a:lnTo>
                  <a:lnTo>
                    <a:pt x="244" y="843"/>
                  </a:lnTo>
                  <a:lnTo>
                    <a:pt x="244" y="851"/>
                  </a:lnTo>
                  <a:lnTo>
                    <a:pt x="238" y="851"/>
                  </a:lnTo>
                  <a:lnTo>
                    <a:pt x="238" y="857"/>
                  </a:lnTo>
                  <a:lnTo>
                    <a:pt x="238" y="865"/>
                  </a:lnTo>
                  <a:lnTo>
                    <a:pt x="226" y="873"/>
                  </a:lnTo>
                  <a:lnTo>
                    <a:pt x="220" y="879"/>
                  </a:lnTo>
                  <a:lnTo>
                    <a:pt x="214" y="879"/>
                  </a:lnTo>
                  <a:lnTo>
                    <a:pt x="201" y="865"/>
                  </a:lnTo>
                  <a:lnTo>
                    <a:pt x="175" y="851"/>
                  </a:lnTo>
                  <a:lnTo>
                    <a:pt x="164" y="834"/>
                  </a:lnTo>
                  <a:lnTo>
                    <a:pt x="156" y="834"/>
                  </a:lnTo>
                  <a:lnTo>
                    <a:pt x="126" y="812"/>
                  </a:lnTo>
                  <a:lnTo>
                    <a:pt x="107" y="804"/>
                  </a:lnTo>
                  <a:lnTo>
                    <a:pt x="93" y="797"/>
                  </a:lnTo>
                  <a:lnTo>
                    <a:pt x="87" y="797"/>
                  </a:lnTo>
                  <a:lnTo>
                    <a:pt x="74" y="797"/>
                  </a:lnTo>
                  <a:lnTo>
                    <a:pt x="62" y="797"/>
                  </a:lnTo>
                  <a:lnTo>
                    <a:pt x="50" y="789"/>
                  </a:lnTo>
                  <a:lnTo>
                    <a:pt x="37" y="781"/>
                  </a:lnTo>
                  <a:lnTo>
                    <a:pt x="37" y="773"/>
                  </a:lnTo>
                  <a:lnTo>
                    <a:pt x="31" y="765"/>
                  </a:lnTo>
                  <a:lnTo>
                    <a:pt x="31" y="759"/>
                  </a:lnTo>
                  <a:lnTo>
                    <a:pt x="23" y="736"/>
                  </a:lnTo>
                  <a:lnTo>
                    <a:pt x="23" y="720"/>
                  </a:lnTo>
                  <a:lnTo>
                    <a:pt x="23" y="689"/>
                  </a:lnTo>
                  <a:lnTo>
                    <a:pt x="19" y="658"/>
                  </a:lnTo>
                  <a:lnTo>
                    <a:pt x="13" y="644"/>
                  </a:lnTo>
                  <a:lnTo>
                    <a:pt x="0" y="627"/>
                  </a:lnTo>
                  <a:lnTo>
                    <a:pt x="0" y="6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967" name="Rectangle 872"/>
            <p:cNvSpPr>
              <a:spLocks noChangeArrowheads="1"/>
            </p:cNvSpPr>
            <p:nvPr/>
          </p:nvSpPr>
          <p:spPr bwMode="auto">
            <a:xfrm>
              <a:off x="492" y="2866"/>
              <a:ext cx="106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968" name="Rectangle 873"/>
            <p:cNvSpPr>
              <a:spLocks noChangeArrowheads="1"/>
            </p:cNvSpPr>
            <p:nvPr/>
          </p:nvSpPr>
          <p:spPr bwMode="auto">
            <a:xfrm>
              <a:off x="551" y="2905"/>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1994</a:t>
              </a:r>
              <a:endParaRPr lang="en-US" altLang="en-US" smtClean="0">
                <a:solidFill>
                  <a:srgbClr val="FFFFFF"/>
                </a:solidFill>
                <a:effectLst/>
                <a:latin typeface="Times New Roman" pitchFamily="18" charset="0"/>
              </a:endParaRPr>
            </a:p>
          </p:txBody>
        </p:sp>
        <p:sp>
          <p:nvSpPr>
            <p:cNvPr id="75969" name="Rectangle 874"/>
            <p:cNvSpPr>
              <a:spLocks noChangeArrowheads="1"/>
            </p:cNvSpPr>
            <p:nvPr/>
          </p:nvSpPr>
          <p:spPr bwMode="auto">
            <a:xfrm>
              <a:off x="988" y="2905"/>
              <a:ext cx="1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a:t>
              </a:r>
              <a:endParaRPr lang="en-US" altLang="en-US" smtClean="0">
                <a:solidFill>
                  <a:srgbClr val="FFFFFF"/>
                </a:solidFill>
                <a:effectLst/>
                <a:latin typeface="Times New Roman" pitchFamily="18" charset="0"/>
              </a:endParaRPr>
            </a:p>
          </p:txBody>
        </p:sp>
        <p:sp>
          <p:nvSpPr>
            <p:cNvPr id="75970" name="Rectangle 875"/>
            <p:cNvSpPr>
              <a:spLocks noChangeArrowheads="1"/>
            </p:cNvSpPr>
            <p:nvPr/>
          </p:nvSpPr>
          <p:spPr bwMode="auto">
            <a:xfrm>
              <a:off x="1056" y="2905"/>
              <a:ext cx="54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2500" b="1" smtClean="0">
                  <a:solidFill>
                    <a:srgbClr val="FF0000"/>
                  </a:solidFill>
                  <a:effectLst/>
                  <a:latin typeface="Arial" charset="0"/>
                </a:rPr>
                <a:t>2000</a:t>
              </a:r>
              <a:endParaRPr lang="en-US" altLang="en-US" smtClean="0">
                <a:solidFill>
                  <a:srgbClr val="FFFFFF"/>
                </a:solidFill>
                <a:effectLst/>
                <a:latin typeface="Times New Roman" pitchFamily="18" charset="0"/>
              </a:endParaRPr>
            </a:p>
          </p:txBody>
        </p:sp>
      </p:grpSp>
      <p:sp>
        <p:nvSpPr>
          <p:cNvPr id="75784" name="Rectangle 876"/>
          <p:cNvSpPr>
            <a:spLocks noChangeArrowheads="1"/>
          </p:cNvSpPr>
          <p:nvPr/>
        </p:nvSpPr>
        <p:spPr bwMode="auto">
          <a:xfrm>
            <a:off x="4140200" y="0"/>
            <a:ext cx="50831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5785" name="Rectangle 877"/>
          <p:cNvSpPr>
            <a:spLocks noChangeArrowheads="1"/>
          </p:cNvSpPr>
          <p:nvPr/>
        </p:nvSpPr>
        <p:spPr bwMode="auto">
          <a:xfrm>
            <a:off x="4478338" y="71438"/>
            <a:ext cx="45958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5786" name="Rectangle 878"/>
          <p:cNvSpPr>
            <a:spLocks noChangeArrowheads="1"/>
          </p:cNvSpPr>
          <p:nvPr/>
        </p:nvSpPr>
        <p:spPr bwMode="auto">
          <a:xfrm>
            <a:off x="5662613" y="633413"/>
            <a:ext cx="11350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5787" name="Rectangle 879"/>
          <p:cNvSpPr>
            <a:spLocks noChangeArrowheads="1"/>
          </p:cNvSpPr>
          <p:nvPr/>
        </p:nvSpPr>
        <p:spPr bwMode="auto">
          <a:xfrm>
            <a:off x="6599238" y="633413"/>
            <a:ext cx="3540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5788" name="Rectangle 880"/>
          <p:cNvSpPr>
            <a:spLocks noChangeArrowheads="1"/>
          </p:cNvSpPr>
          <p:nvPr/>
        </p:nvSpPr>
        <p:spPr bwMode="auto">
          <a:xfrm>
            <a:off x="6756400" y="633413"/>
            <a:ext cx="11350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700" b="1" smtClean="0">
                <a:solidFill>
                  <a:srgbClr val="FFCC66"/>
                </a:solidFill>
                <a:effectLst/>
                <a:latin typeface="Times New Roman" pitchFamily="18" charset="0"/>
              </a:rPr>
              <a:t>2000</a:t>
            </a:r>
            <a:endParaRPr lang="en-US" altLang="en-US" smtClean="0">
              <a:solidFill>
                <a:srgbClr val="FFFFFF"/>
              </a:solidFill>
              <a:effectLst/>
              <a:latin typeface="Times New Roman" pitchFamily="18" charset="0"/>
            </a:endParaRPr>
          </a:p>
        </p:txBody>
      </p:sp>
      <p:grpSp>
        <p:nvGrpSpPr>
          <p:cNvPr id="75789" name="Group 881"/>
          <p:cNvGrpSpPr>
            <a:grpSpLocks/>
          </p:cNvGrpSpPr>
          <p:nvPr/>
        </p:nvGrpSpPr>
        <p:grpSpPr bwMode="auto">
          <a:xfrm>
            <a:off x="204788" y="6651625"/>
            <a:ext cx="1093787" cy="266700"/>
            <a:chOff x="129" y="4190"/>
            <a:chExt cx="689" cy="168"/>
          </a:xfrm>
        </p:grpSpPr>
        <p:grpSp>
          <p:nvGrpSpPr>
            <p:cNvPr id="75791" name="Group 882"/>
            <p:cNvGrpSpPr>
              <a:grpSpLocks/>
            </p:cNvGrpSpPr>
            <p:nvPr/>
          </p:nvGrpSpPr>
          <p:grpSpPr bwMode="auto">
            <a:xfrm>
              <a:off x="336" y="4190"/>
              <a:ext cx="482" cy="168"/>
              <a:chOff x="336" y="4190"/>
              <a:chExt cx="482" cy="168"/>
            </a:xfrm>
          </p:grpSpPr>
          <p:sp>
            <p:nvSpPr>
              <p:cNvPr id="75799" name="Freeform 883"/>
              <p:cNvSpPr>
                <a:spLocks/>
              </p:cNvSpPr>
              <p:nvPr/>
            </p:nvSpPr>
            <p:spPr bwMode="auto">
              <a:xfrm>
                <a:off x="336" y="4200"/>
                <a:ext cx="117" cy="158"/>
              </a:xfrm>
              <a:custGeom>
                <a:avLst/>
                <a:gdLst>
                  <a:gd name="T0" fmla="*/ 117 w 117"/>
                  <a:gd name="T1" fmla="*/ 0 h 158"/>
                  <a:gd name="T2" fmla="*/ 117 w 117"/>
                  <a:gd name="T3" fmla="*/ 109 h 158"/>
                  <a:gd name="T4" fmla="*/ 117 w 117"/>
                  <a:gd name="T5" fmla="*/ 117 h 158"/>
                  <a:gd name="T6" fmla="*/ 117 w 117"/>
                  <a:gd name="T7" fmla="*/ 128 h 158"/>
                  <a:gd name="T8" fmla="*/ 107 w 117"/>
                  <a:gd name="T9" fmla="*/ 138 h 158"/>
                  <a:gd name="T10" fmla="*/ 107 w 117"/>
                  <a:gd name="T11" fmla="*/ 148 h 158"/>
                  <a:gd name="T12" fmla="*/ 99 w 117"/>
                  <a:gd name="T13" fmla="*/ 148 h 158"/>
                  <a:gd name="T14" fmla="*/ 88 w 117"/>
                  <a:gd name="T15" fmla="*/ 158 h 158"/>
                  <a:gd name="T16" fmla="*/ 68 w 117"/>
                  <a:gd name="T17" fmla="*/ 158 h 158"/>
                  <a:gd name="T18" fmla="*/ 58 w 117"/>
                  <a:gd name="T19" fmla="*/ 158 h 158"/>
                  <a:gd name="T20" fmla="*/ 39 w 117"/>
                  <a:gd name="T21" fmla="*/ 158 h 158"/>
                  <a:gd name="T22" fmla="*/ 29 w 117"/>
                  <a:gd name="T23" fmla="*/ 158 h 158"/>
                  <a:gd name="T24" fmla="*/ 19 w 117"/>
                  <a:gd name="T25" fmla="*/ 158 h 158"/>
                  <a:gd name="T26" fmla="*/ 8 w 117"/>
                  <a:gd name="T27" fmla="*/ 148 h 158"/>
                  <a:gd name="T28" fmla="*/ 8 w 117"/>
                  <a:gd name="T29" fmla="*/ 138 h 158"/>
                  <a:gd name="T30" fmla="*/ 0 w 117"/>
                  <a:gd name="T31" fmla="*/ 128 h 158"/>
                  <a:gd name="T32" fmla="*/ 0 w 117"/>
                  <a:gd name="T33" fmla="*/ 117 h 158"/>
                  <a:gd name="T34" fmla="*/ 0 w 117"/>
                  <a:gd name="T35" fmla="*/ 109 h 158"/>
                  <a:gd name="T36" fmla="*/ 0 w 117"/>
                  <a:gd name="T37" fmla="*/ 0 h 158"/>
                  <a:gd name="T38" fmla="*/ 29 w 117"/>
                  <a:gd name="T39" fmla="*/ 0 h 158"/>
                  <a:gd name="T40" fmla="*/ 29 w 117"/>
                  <a:gd name="T41" fmla="*/ 109 h 158"/>
                  <a:gd name="T42" fmla="*/ 39 w 117"/>
                  <a:gd name="T43" fmla="*/ 117 h 158"/>
                  <a:gd name="T44" fmla="*/ 39 w 117"/>
                  <a:gd name="T45" fmla="*/ 128 h 158"/>
                  <a:gd name="T46" fmla="*/ 49 w 117"/>
                  <a:gd name="T47" fmla="*/ 138 h 158"/>
                  <a:gd name="T48" fmla="*/ 58 w 117"/>
                  <a:gd name="T49" fmla="*/ 138 h 158"/>
                  <a:gd name="T50" fmla="*/ 68 w 117"/>
                  <a:gd name="T51" fmla="*/ 138 h 158"/>
                  <a:gd name="T52" fmla="*/ 78 w 117"/>
                  <a:gd name="T53" fmla="*/ 128 h 158"/>
                  <a:gd name="T54" fmla="*/ 78 w 117"/>
                  <a:gd name="T55" fmla="*/ 117 h 158"/>
                  <a:gd name="T56" fmla="*/ 78 w 117"/>
                  <a:gd name="T57" fmla="*/ 109 h 158"/>
                  <a:gd name="T58" fmla="*/ 78 w 117"/>
                  <a:gd name="T59" fmla="*/ 0 h 158"/>
                  <a:gd name="T60" fmla="*/ 117 w 117"/>
                  <a:gd name="T61" fmla="*/ 0 h 1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
                  <a:gd name="T94" fmla="*/ 0 h 158"/>
                  <a:gd name="T95" fmla="*/ 117 w 117"/>
                  <a:gd name="T96" fmla="*/ 158 h 1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 h="158">
                    <a:moveTo>
                      <a:pt x="117" y="0"/>
                    </a:moveTo>
                    <a:lnTo>
                      <a:pt x="117" y="109"/>
                    </a:lnTo>
                    <a:lnTo>
                      <a:pt x="117" y="117"/>
                    </a:lnTo>
                    <a:lnTo>
                      <a:pt x="117" y="128"/>
                    </a:lnTo>
                    <a:lnTo>
                      <a:pt x="107" y="138"/>
                    </a:lnTo>
                    <a:lnTo>
                      <a:pt x="107" y="148"/>
                    </a:lnTo>
                    <a:lnTo>
                      <a:pt x="99" y="148"/>
                    </a:lnTo>
                    <a:lnTo>
                      <a:pt x="88" y="158"/>
                    </a:lnTo>
                    <a:lnTo>
                      <a:pt x="68" y="158"/>
                    </a:lnTo>
                    <a:lnTo>
                      <a:pt x="58" y="158"/>
                    </a:lnTo>
                    <a:lnTo>
                      <a:pt x="39" y="158"/>
                    </a:lnTo>
                    <a:lnTo>
                      <a:pt x="29" y="158"/>
                    </a:lnTo>
                    <a:lnTo>
                      <a:pt x="19" y="158"/>
                    </a:lnTo>
                    <a:lnTo>
                      <a:pt x="8" y="148"/>
                    </a:lnTo>
                    <a:lnTo>
                      <a:pt x="8" y="138"/>
                    </a:lnTo>
                    <a:lnTo>
                      <a:pt x="0" y="128"/>
                    </a:lnTo>
                    <a:lnTo>
                      <a:pt x="0" y="117"/>
                    </a:lnTo>
                    <a:lnTo>
                      <a:pt x="0" y="109"/>
                    </a:lnTo>
                    <a:lnTo>
                      <a:pt x="0" y="0"/>
                    </a:lnTo>
                    <a:lnTo>
                      <a:pt x="29" y="0"/>
                    </a:lnTo>
                    <a:lnTo>
                      <a:pt x="29" y="109"/>
                    </a:lnTo>
                    <a:lnTo>
                      <a:pt x="39" y="117"/>
                    </a:lnTo>
                    <a:lnTo>
                      <a:pt x="39" y="128"/>
                    </a:lnTo>
                    <a:lnTo>
                      <a:pt x="49" y="138"/>
                    </a:lnTo>
                    <a:lnTo>
                      <a:pt x="58" y="138"/>
                    </a:lnTo>
                    <a:lnTo>
                      <a:pt x="68" y="138"/>
                    </a:lnTo>
                    <a:lnTo>
                      <a:pt x="78" y="128"/>
                    </a:lnTo>
                    <a:lnTo>
                      <a:pt x="78" y="117"/>
                    </a:lnTo>
                    <a:lnTo>
                      <a:pt x="78" y="109"/>
                    </a:lnTo>
                    <a:lnTo>
                      <a:pt x="78" y="0"/>
                    </a:lnTo>
                    <a:lnTo>
                      <a:pt x="117"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0" name="Freeform 884"/>
              <p:cNvSpPr>
                <a:spLocks/>
              </p:cNvSpPr>
              <p:nvPr/>
            </p:nvSpPr>
            <p:spPr bwMode="auto">
              <a:xfrm>
                <a:off x="465" y="4190"/>
                <a:ext cx="107" cy="168"/>
              </a:xfrm>
              <a:custGeom>
                <a:avLst/>
                <a:gdLst>
                  <a:gd name="T0" fmla="*/ 29 w 107"/>
                  <a:gd name="T1" fmla="*/ 168 h 168"/>
                  <a:gd name="T2" fmla="*/ 9 w 107"/>
                  <a:gd name="T3" fmla="*/ 158 h 168"/>
                  <a:gd name="T4" fmla="*/ 0 w 107"/>
                  <a:gd name="T5" fmla="*/ 138 h 168"/>
                  <a:gd name="T6" fmla="*/ 0 w 107"/>
                  <a:gd name="T7" fmla="*/ 119 h 168"/>
                  <a:gd name="T8" fmla="*/ 29 w 107"/>
                  <a:gd name="T9" fmla="*/ 127 h 168"/>
                  <a:gd name="T10" fmla="*/ 37 w 107"/>
                  <a:gd name="T11" fmla="*/ 148 h 168"/>
                  <a:gd name="T12" fmla="*/ 58 w 107"/>
                  <a:gd name="T13" fmla="*/ 148 h 168"/>
                  <a:gd name="T14" fmla="*/ 68 w 107"/>
                  <a:gd name="T15" fmla="*/ 127 h 168"/>
                  <a:gd name="T16" fmla="*/ 58 w 107"/>
                  <a:gd name="T17" fmla="*/ 109 h 168"/>
                  <a:gd name="T18" fmla="*/ 37 w 107"/>
                  <a:gd name="T19" fmla="*/ 99 h 168"/>
                  <a:gd name="T20" fmla="*/ 9 w 107"/>
                  <a:gd name="T21" fmla="*/ 78 h 168"/>
                  <a:gd name="T22" fmla="*/ 0 w 107"/>
                  <a:gd name="T23" fmla="*/ 70 h 168"/>
                  <a:gd name="T24" fmla="*/ 0 w 107"/>
                  <a:gd name="T25" fmla="*/ 49 h 168"/>
                  <a:gd name="T26" fmla="*/ 0 w 107"/>
                  <a:gd name="T27" fmla="*/ 29 h 168"/>
                  <a:gd name="T28" fmla="*/ 19 w 107"/>
                  <a:gd name="T29" fmla="*/ 10 h 168"/>
                  <a:gd name="T30" fmla="*/ 37 w 107"/>
                  <a:gd name="T31" fmla="*/ 10 h 168"/>
                  <a:gd name="T32" fmla="*/ 68 w 107"/>
                  <a:gd name="T33" fmla="*/ 0 h 168"/>
                  <a:gd name="T34" fmla="*/ 86 w 107"/>
                  <a:gd name="T35" fmla="*/ 10 h 168"/>
                  <a:gd name="T36" fmla="*/ 107 w 107"/>
                  <a:gd name="T37" fmla="*/ 29 h 168"/>
                  <a:gd name="T38" fmla="*/ 107 w 107"/>
                  <a:gd name="T39" fmla="*/ 49 h 168"/>
                  <a:gd name="T40" fmla="*/ 68 w 107"/>
                  <a:gd name="T41" fmla="*/ 39 h 168"/>
                  <a:gd name="T42" fmla="*/ 58 w 107"/>
                  <a:gd name="T43" fmla="*/ 29 h 168"/>
                  <a:gd name="T44" fmla="*/ 37 w 107"/>
                  <a:gd name="T45" fmla="*/ 29 h 168"/>
                  <a:gd name="T46" fmla="*/ 37 w 107"/>
                  <a:gd name="T47" fmla="*/ 49 h 168"/>
                  <a:gd name="T48" fmla="*/ 48 w 107"/>
                  <a:gd name="T49" fmla="*/ 60 h 168"/>
                  <a:gd name="T50" fmla="*/ 68 w 107"/>
                  <a:gd name="T51" fmla="*/ 78 h 168"/>
                  <a:gd name="T52" fmla="*/ 97 w 107"/>
                  <a:gd name="T53" fmla="*/ 99 h 168"/>
                  <a:gd name="T54" fmla="*/ 107 w 107"/>
                  <a:gd name="T55" fmla="*/ 119 h 168"/>
                  <a:gd name="T56" fmla="*/ 107 w 107"/>
                  <a:gd name="T57" fmla="*/ 148 h 168"/>
                  <a:gd name="T58" fmla="*/ 86 w 107"/>
                  <a:gd name="T59" fmla="*/ 168 h 168"/>
                  <a:gd name="T60" fmla="*/ 68 w 107"/>
                  <a:gd name="T61" fmla="*/ 168 h 168"/>
                  <a:gd name="T62" fmla="*/ 48 w 107"/>
                  <a:gd name="T63" fmla="*/ 16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168"/>
                  <a:gd name="T98" fmla="*/ 107 w 107"/>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168">
                    <a:moveTo>
                      <a:pt x="48" y="168"/>
                    </a:moveTo>
                    <a:lnTo>
                      <a:pt x="29" y="168"/>
                    </a:lnTo>
                    <a:lnTo>
                      <a:pt x="19" y="168"/>
                    </a:lnTo>
                    <a:lnTo>
                      <a:pt x="9" y="158"/>
                    </a:lnTo>
                    <a:lnTo>
                      <a:pt x="0" y="148"/>
                    </a:lnTo>
                    <a:lnTo>
                      <a:pt x="0" y="138"/>
                    </a:lnTo>
                    <a:lnTo>
                      <a:pt x="0" y="127"/>
                    </a:lnTo>
                    <a:lnTo>
                      <a:pt x="0" y="119"/>
                    </a:lnTo>
                    <a:lnTo>
                      <a:pt x="29" y="119"/>
                    </a:lnTo>
                    <a:lnTo>
                      <a:pt x="29" y="127"/>
                    </a:lnTo>
                    <a:lnTo>
                      <a:pt x="37" y="138"/>
                    </a:lnTo>
                    <a:lnTo>
                      <a:pt x="37" y="148"/>
                    </a:lnTo>
                    <a:lnTo>
                      <a:pt x="48" y="148"/>
                    </a:lnTo>
                    <a:lnTo>
                      <a:pt x="58" y="148"/>
                    </a:lnTo>
                    <a:lnTo>
                      <a:pt x="68" y="138"/>
                    </a:lnTo>
                    <a:lnTo>
                      <a:pt x="68" y="127"/>
                    </a:lnTo>
                    <a:lnTo>
                      <a:pt x="68" y="119"/>
                    </a:lnTo>
                    <a:lnTo>
                      <a:pt x="58" y="109"/>
                    </a:lnTo>
                    <a:lnTo>
                      <a:pt x="48" y="99"/>
                    </a:lnTo>
                    <a:lnTo>
                      <a:pt x="37" y="99"/>
                    </a:lnTo>
                    <a:lnTo>
                      <a:pt x="19" y="88"/>
                    </a:lnTo>
                    <a:lnTo>
                      <a:pt x="9" y="78"/>
                    </a:lnTo>
                    <a:lnTo>
                      <a:pt x="9" y="70"/>
                    </a:lnTo>
                    <a:lnTo>
                      <a:pt x="0" y="70"/>
                    </a:lnTo>
                    <a:lnTo>
                      <a:pt x="0" y="60"/>
                    </a:lnTo>
                    <a:lnTo>
                      <a:pt x="0" y="49"/>
                    </a:lnTo>
                    <a:lnTo>
                      <a:pt x="0" y="39"/>
                    </a:lnTo>
                    <a:lnTo>
                      <a:pt x="0" y="29"/>
                    </a:lnTo>
                    <a:lnTo>
                      <a:pt x="9" y="19"/>
                    </a:lnTo>
                    <a:lnTo>
                      <a:pt x="19" y="10"/>
                    </a:lnTo>
                    <a:lnTo>
                      <a:pt x="29" y="10"/>
                    </a:lnTo>
                    <a:lnTo>
                      <a:pt x="37" y="10"/>
                    </a:lnTo>
                    <a:lnTo>
                      <a:pt x="58" y="0"/>
                    </a:lnTo>
                    <a:lnTo>
                      <a:pt x="68" y="0"/>
                    </a:lnTo>
                    <a:lnTo>
                      <a:pt x="78" y="10"/>
                    </a:lnTo>
                    <a:lnTo>
                      <a:pt x="86" y="10"/>
                    </a:lnTo>
                    <a:lnTo>
                      <a:pt x="97" y="19"/>
                    </a:lnTo>
                    <a:lnTo>
                      <a:pt x="107" y="29"/>
                    </a:lnTo>
                    <a:lnTo>
                      <a:pt x="107" y="39"/>
                    </a:lnTo>
                    <a:lnTo>
                      <a:pt x="107" y="49"/>
                    </a:lnTo>
                    <a:lnTo>
                      <a:pt x="68" y="49"/>
                    </a:lnTo>
                    <a:lnTo>
                      <a:pt x="68" y="39"/>
                    </a:lnTo>
                    <a:lnTo>
                      <a:pt x="68" y="29"/>
                    </a:lnTo>
                    <a:lnTo>
                      <a:pt x="58" y="29"/>
                    </a:lnTo>
                    <a:lnTo>
                      <a:pt x="48" y="29"/>
                    </a:lnTo>
                    <a:lnTo>
                      <a:pt x="37" y="29"/>
                    </a:lnTo>
                    <a:lnTo>
                      <a:pt x="37" y="39"/>
                    </a:lnTo>
                    <a:lnTo>
                      <a:pt x="37" y="49"/>
                    </a:lnTo>
                    <a:lnTo>
                      <a:pt x="37" y="60"/>
                    </a:lnTo>
                    <a:lnTo>
                      <a:pt x="48" y="60"/>
                    </a:lnTo>
                    <a:lnTo>
                      <a:pt x="58" y="70"/>
                    </a:lnTo>
                    <a:lnTo>
                      <a:pt x="68" y="78"/>
                    </a:lnTo>
                    <a:lnTo>
                      <a:pt x="86" y="88"/>
                    </a:lnTo>
                    <a:lnTo>
                      <a:pt x="97" y="99"/>
                    </a:lnTo>
                    <a:lnTo>
                      <a:pt x="107" y="109"/>
                    </a:lnTo>
                    <a:lnTo>
                      <a:pt x="107" y="119"/>
                    </a:lnTo>
                    <a:lnTo>
                      <a:pt x="107" y="138"/>
                    </a:lnTo>
                    <a:lnTo>
                      <a:pt x="107" y="148"/>
                    </a:lnTo>
                    <a:lnTo>
                      <a:pt x="97" y="158"/>
                    </a:lnTo>
                    <a:lnTo>
                      <a:pt x="86" y="168"/>
                    </a:lnTo>
                    <a:lnTo>
                      <a:pt x="78" y="168"/>
                    </a:lnTo>
                    <a:lnTo>
                      <a:pt x="68" y="168"/>
                    </a:lnTo>
                    <a:lnTo>
                      <a:pt x="58" y="168"/>
                    </a:lnTo>
                    <a:lnTo>
                      <a:pt x="48" y="16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1" name="Freeform 885"/>
              <p:cNvSpPr>
                <a:spLocks/>
              </p:cNvSpPr>
              <p:nvPr/>
            </p:nvSpPr>
            <p:spPr bwMode="auto">
              <a:xfrm>
                <a:off x="711" y="4190"/>
                <a:ext cx="107" cy="168"/>
              </a:xfrm>
              <a:custGeom>
                <a:avLst/>
                <a:gdLst>
                  <a:gd name="T0" fmla="*/ 29 w 107"/>
                  <a:gd name="T1" fmla="*/ 168 h 168"/>
                  <a:gd name="T2" fmla="*/ 9 w 107"/>
                  <a:gd name="T3" fmla="*/ 158 h 168"/>
                  <a:gd name="T4" fmla="*/ 0 w 107"/>
                  <a:gd name="T5" fmla="*/ 148 h 168"/>
                  <a:gd name="T6" fmla="*/ 0 w 107"/>
                  <a:gd name="T7" fmla="*/ 127 h 168"/>
                  <a:gd name="T8" fmla="*/ 29 w 107"/>
                  <a:gd name="T9" fmla="*/ 119 h 168"/>
                  <a:gd name="T10" fmla="*/ 39 w 107"/>
                  <a:gd name="T11" fmla="*/ 138 h 168"/>
                  <a:gd name="T12" fmla="*/ 50 w 107"/>
                  <a:gd name="T13" fmla="*/ 148 h 168"/>
                  <a:gd name="T14" fmla="*/ 68 w 107"/>
                  <a:gd name="T15" fmla="*/ 138 h 168"/>
                  <a:gd name="T16" fmla="*/ 68 w 107"/>
                  <a:gd name="T17" fmla="*/ 119 h 168"/>
                  <a:gd name="T18" fmla="*/ 50 w 107"/>
                  <a:gd name="T19" fmla="*/ 99 h 168"/>
                  <a:gd name="T20" fmla="*/ 19 w 107"/>
                  <a:gd name="T21" fmla="*/ 88 h 168"/>
                  <a:gd name="T22" fmla="*/ 9 w 107"/>
                  <a:gd name="T23" fmla="*/ 70 h 168"/>
                  <a:gd name="T24" fmla="*/ 0 w 107"/>
                  <a:gd name="T25" fmla="*/ 60 h 168"/>
                  <a:gd name="T26" fmla="*/ 0 w 107"/>
                  <a:gd name="T27" fmla="*/ 39 h 168"/>
                  <a:gd name="T28" fmla="*/ 9 w 107"/>
                  <a:gd name="T29" fmla="*/ 19 h 168"/>
                  <a:gd name="T30" fmla="*/ 29 w 107"/>
                  <a:gd name="T31" fmla="*/ 10 h 168"/>
                  <a:gd name="T32" fmla="*/ 58 w 107"/>
                  <a:gd name="T33" fmla="*/ 0 h 168"/>
                  <a:gd name="T34" fmla="*/ 78 w 107"/>
                  <a:gd name="T35" fmla="*/ 10 h 168"/>
                  <a:gd name="T36" fmla="*/ 99 w 107"/>
                  <a:gd name="T37" fmla="*/ 19 h 168"/>
                  <a:gd name="T38" fmla="*/ 107 w 107"/>
                  <a:gd name="T39" fmla="*/ 29 h 168"/>
                  <a:gd name="T40" fmla="*/ 107 w 107"/>
                  <a:gd name="T41" fmla="*/ 49 h 168"/>
                  <a:gd name="T42" fmla="*/ 68 w 107"/>
                  <a:gd name="T43" fmla="*/ 39 h 168"/>
                  <a:gd name="T44" fmla="*/ 58 w 107"/>
                  <a:gd name="T45" fmla="*/ 29 h 168"/>
                  <a:gd name="T46" fmla="*/ 39 w 107"/>
                  <a:gd name="T47" fmla="*/ 29 h 168"/>
                  <a:gd name="T48" fmla="*/ 39 w 107"/>
                  <a:gd name="T49" fmla="*/ 49 h 168"/>
                  <a:gd name="T50" fmla="*/ 50 w 107"/>
                  <a:gd name="T51" fmla="*/ 60 h 168"/>
                  <a:gd name="T52" fmla="*/ 68 w 107"/>
                  <a:gd name="T53" fmla="*/ 78 h 168"/>
                  <a:gd name="T54" fmla="*/ 99 w 107"/>
                  <a:gd name="T55" fmla="*/ 99 h 168"/>
                  <a:gd name="T56" fmla="*/ 107 w 107"/>
                  <a:gd name="T57" fmla="*/ 109 h 168"/>
                  <a:gd name="T58" fmla="*/ 107 w 107"/>
                  <a:gd name="T59" fmla="*/ 138 h 168"/>
                  <a:gd name="T60" fmla="*/ 99 w 107"/>
                  <a:gd name="T61" fmla="*/ 158 h 168"/>
                  <a:gd name="T62" fmla="*/ 78 w 107"/>
                  <a:gd name="T63" fmla="*/ 168 h 168"/>
                  <a:gd name="T64" fmla="*/ 58 w 107"/>
                  <a:gd name="T65" fmla="*/ 168 h 1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168"/>
                  <a:gd name="T101" fmla="*/ 107 w 107"/>
                  <a:gd name="T102" fmla="*/ 168 h 1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168">
                    <a:moveTo>
                      <a:pt x="50" y="168"/>
                    </a:moveTo>
                    <a:lnTo>
                      <a:pt x="29" y="168"/>
                    </a:lnTo>
                    <a:lnTo>
                      <a:pt x="19" y="168"/>
                    </a:lnTo>
                    <a:lnTo>
                      <a:pt x="9" y="158"/>
                    </a:lnTo>
                    <a:lnTo>
                      <a:pt x="0" y="158"/>
                    </a:lnTo>
                    <a:lnTo>
                      <a:pt x="0" y="148"/>
                    </a:lnTo>
                    <a:lnTo>
                      <a:pt x="0" y="138"/>
                    </a:lnTo>
                    <a:lnTo>
                      <a:pt x="0" y="127"/>
                    </a:lnTo>
                    <a:lnTo>
                      <a:pt x="0" y="119"/>
                    </a:lnTo>
                    <a:lnTo>
                      <a:pt x="29" y="119"/>
                    </a:lnTo>
                    <a:lnTo>
                      <a:pt x="39" y="127"/>
                    </a:lnTo>
                    <a:lnTo>
                      <a:pt x="39" y="138"/>
                    </a:lnTo>
                    <a:lnTo>
                      <a:pt x="39" y="148"/>
                    </a:lnTo>
                    <a:lnTo>
                      <a:pt x="50" y="148"/>
                    </a:lnTo>
                    <a:lnTo>
                      <a:pt x="58" y="148"/>
                    </a:lnTo>
                    <a:lnTo>
                      <a:pt x="68" y="138"/>
                    </a:lnTo>
                    <a:lnTo>
                      <a:pt x="68" y="127"/>
                    </a:lnTo>
                    <a:lnTo>
                      <a:pt x="68" y="119"/>
                    </a:lnTo>
                    <a:lnTo>
                      <a:pt x="58" y="109"/>
                    </a:lnTo>
                    <a:lnTo>
                      <a:pt x="50" y="99"/>
                    </a:lnTo>
                    <a:lnTo>
                      <a:pt x="39" y="99"/>
                    </a:lnTo>
                    <a:lnTo>
                      <a:pt x="19" y="88"/>
                    </a:lnTo>
                    <a:lnTo>
                      <a:pt x="9" y="78"/>
                    </a:lnTo>
                    <a:lnTo>
                      <a:pt x="9" y="70"/>
                    </a:lnTo>
                    <a:lnTo>
                      <a:pt x="0" y="70"/>
                    </a:lnTo>
                    <a:lnTo>
                      <a:pt x="0" y="60"/>
                    </a:lnTo>
                    <a:lnTo>
                      <a:pt x="0" y="49"/>
                    </a:lnTo>
                    <a:lnTo>
                      <a:pt x="0" y="39"/>
                    </a:lnTo>
                    <a:lnTo>
                      <a:pt x="0" y="29"/>
                    </a:lnTo>
                    <a:lnTo>
                      <a:pt x="9" y="19"/>
                    </a:lnTo>
                    <a:lnTo>
                      <a:pt x="19" y="10"/>
                    </a:lnTo>
                    <a:lnTo>
                      <a:pt x="29" y="10"/>
                    </a:lnTo>
                    <a:lnTo>
                      <a:pt x="39" y="10"/>
                    </a:lnTo>
                    <a:lnTo>
                      <a:pt x="58" y="0"/>
                    </a:lnTo>
                    <a:lnTo>
                      <a:pt x="68" y="0"/>
                    </a:lnTo>
                    <a:lnTo>
                      <a:pt x="78" y="10"/>
                    </a:lnTo>
                    <a:lnTo>
                      <a:pt x="89" y="10"/>
                    </a:lnTo>
                    <a:lnTo>
                      <a:pt x="99" y="19"/>
                    </a:lnTo>
                    <a:lnTo>
                      <a:pt x="107" y="19"/>
                    </a:lnTo>
                    <a:lnTo>
                      <a:pt x="107" y="29"/>
                    </a:lnTo>
                    <a:lnTo>
                      <a:pt x="107" y="39"/>
                    </a:lnTo>
                    <a:lnTo>
                      <a:pt x="107" y="49"/>
                    </a:lnTo>
                    <a:lnTo>
                      <a:pt x="68" y="49"/>
                    </a:lnTo>
                    <a:lnTo>
                      <a:pt x="68" y="39"/>
                    </a:lnTo>
                    <a:lnTo>
                      <a:pt x="68" y="29"/>
                    </a:lnTo>
                    <a:lnTo>
                      <a:pt x="58" y="29"/>
                    </a:lnTo>
                    <a:lnTo>
                      <a:pt x="50" y="29"/>
                    </a:lnTo>
                    <a:lnTo>
                      <a:pt x="39" y="29"/>
                    </a:lnTo>
                    <a:lnTo>
                      <a:pt x="39" y="39"/>
                    </a:lnTo>
                    <a:lnTo>
                      <a:pt x="39" y="49"/>
                    </a:lnTo>
                    <a:lnTo>
                      <a:pt x="39" y="60"/>
                    </a:lnTo>
                    <a:lnTo>
                      <a:pt x="50" y="60"/>
                    </a:lnTo>
                    <a:lnTo>
                      <a:pt x="58" y="70"/>
                    </a:lnTo>
                    <a:lnTo>
                      <a:pt x="68" y="78"/>
                    </a:lnTo>
                    <a:lnTo>
                      <a:pt x="89" y="88"/>
                    </a:lnTo>
                    <a:lnTo>
                      <a:pt x="99" y="99"/>
                    </a:lnTo>
                    <a:lnTo>
                      <a:pt x="107" y="99"/>
                    </a:lnTo>
                    <a:lnTo>
                      <a:pt x="107" y="109"/>
                    </a:lnTo>
                    <a:lnTo>
                      <a:pt x="107" y="119"/>
                    </a:lnTo>
                    <a:lnTo>
                      <a:pt x="107" y="138"/>
                    </a:lnTo>
                    <a:lnTo>
                      <a:pt x="107" y="148"/>
                    </a:lnTo>
                    <a:lnTo>
                      <a:pt x="99" y="158"/>
                    </a:lnTo>
                    <a:lnTo>
                      <a:pt x="89" y="168"/>
                    </a:lnTo>
                    <a:lnTo>
                      <a:pt x="78" y="168"/>
                    </a:lnTo>
                    <a:lnTo>
                      <a:pt x="68" y="168"/>
                    </a:lnTo>
                    <a:lnTo>
                      <a:pt x="58" y="168"/>
                    </a:lnTo>
                    <a:lnTo>
                      <a:pt x="50" y="16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802" name="Freeform 886"/>
              <p:cNvSpPr>
                <a:spLocks/>
              </p:cNvSpPr>
              <p:nvPr/>
            </p:nvSpPr>
            <p:spPr bwMode="auto">
              <a:xfrm>
                <a:off x="582" y="4190"/>
                <a:ext cx="119" cy="168"/>
              </a:xfrm>
              <a:custGeom>
                <a:avLst/>
                <a:gdLst>
                  <a:gd name="T0" fmla="*/ 78 w 119"/>
                  <a:gd name="T1" fmla="*/ 109 h 168"/>
                  <a:gd name="T2" fmla="*/ 70 w 119"/>
                  <a:gd name="T3" fmla="*/ 148 h 168"/>
                  <a:gd name="T4" fmla="*/ 49 w 119"/>
                  <a:gd name="T5" fmla="*/ 148 h 168"/>
                  <a:gd name="T6" fmla="*/ 39 w 119"/>
                  <a:gd name="T7" fmla="*/ 127 h 168"/>
                  <a:gd name="T8" fmla="*/ 39 w 119"/>
                  <a:gd name="T9" fmla="*/ 109 h 168"/>
                  <a:gd name="T10" fmla="*/ 39 w 119"/>
                  <a:gd name="T11" fmla="*/ 88 h 168"/>
                  <a:gd name="T12" fmla="*/ 39 w 119"/>
                  <a:gd name="T13" fmla="*/ 70 h 168"/>
                  <a:gd name="T14" fmla="*/ 39 w 119"/>
                  <a:gd name="T15" fmla="*/ 49 h 168"/>
                  <a:gd name="T16" fmla="*/ 49 w 119"/>
                  <a:gd name="T17" fmla="*/ 29 h 168"/>
                  <a:gd name="T18" fmla="*/ 70 w 119"/>
                  <a:gd name="T19" fmla="*/ 29 h 168"/>
                  <a:gd name="T20" fmla="*/ 78 w 119"/>
                  <a:gd name="T21" fmla="*/ 49 h 168"/>
                  <a:gd name="T22" fmla="*/ 119 w 119"/>
                  <a:gd name="T23" fmla="*/ 39 h 168"/>
                  <a:gd name="T24" fmla="*/ 109 w 119"/>
                  <a:gd name="T25" fmla="*/ 19 h 168"/>
                  <a:gd name="T26" fmla="*/ 88 w 119"/>
                  <a:gd name="T27" fmla="*/ 10 h 168"/>
                  <a:gd name="T28" fmla="*/ 60 w 119"/>
                  <a:gd name="T29" fmla="*/ 0 h 168"/>
                  <a:gd name="T30" fmla="*/ 39 w 119"/>
                  <a:gd name="T31" fmla="*/ 10 h 168"/>
                  <a:gd name="T32" fmla="*/ 21 w 119"/>
                  <a:gd name="T33" fmla="*/ 10 h 168"/>
                  <a:gd name="T34" fmla="*/ 10 w 119"/>
                  <a:gd name="T35" fmla="*/ 29 h 168"/>
                  <a:gd name="T36" fmla="*/ 0 w 119"/>
                  <a:gd name="T37" fmla="*/ 60 h 168"/>
                  <a:gd name="T38" fmla="*/ 0 w 119"/>
                  <a:gd name="T39" fmla="*/ 88 h 168"/>
                  <a:gd name="T40" fmla="*/ 0 w 119"/>
                  <a:gd name="T41" fmla="*/ 127 h 168"/>
                  <a:gd name="T42" fmla="*/ 10 w 119"/>
                  <a:gd name="T43" fmla="*/ 148 h 168"/>
                  <a:gd name="T44" fmla="*/ 29 w 119"/>
                  <a:gd name="T45" fmla="*/ 168 h 168"/>
                  <a:gd name="T46" fmla="*/ 49 w 119"/>
                  <a:gd name="T47" fmla="*/ 168 h 168"/>
                  <a:gd name="T48" fmla="*/ 70 w 119"/>
                  <a:gd name="T49" fmla="*/ 168 h 168"/>
                  <a:gd name="T50" fmla="*/ 88 w 119"/>
                  <a:gd name="T51" fmla="*/ 168 h 168"/>
                  <a:gd name="T52" fmla="*/ 109 w 119"/>
                  <a:gd name="T53" fmla="*/ 168 h 168"/>
                  <a:gd name="T54" fmla="*/ 119 w 119"/>
                  <a:gd name="T55" fmla="*/ 158 h 168"/>
                  <a:gd name="T56" fmla="*/ 119 w 119"/>
                  <a:gd name="T57" fmla="*/ 138 h 168"/>
                  <a:gd name="T58" fmla="*/ 119 w 119"/>
                  <a:gd name="T59" fmla="*/ 109 h 168"/>
                  <a:gd name="T60" fmla="*/ 119 w 119"/>
                  <a:gd name="T61" fmla="*/ 88 h 168"/>
                  <a:gd name="T62" fmla="*/ 60 w 119"/>
                  <a:gd name="T63" fmla="*/ 7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68"/>
                  <a:gd name="T98" fmla="*/ 119 w 119"/>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68">
                    <a:moveTo>
                      <a:pt x="60" y="109"/>
                    </a:moveTo>
                    <a:lnTo>
                      <a:pt x="78" y="109"/>
                    </a:lnTo>
                    <a:lnTo>
                      <a:pt x="78" y="148"/>
                    </a:lnTo>
                    <a:lnTo>
                      <a:pt x="70" y="148"/>
                    </a:lnTo>
                    <a:lnTo>
                      <a:pt x="60" y="148"/>
                    </a:lnTo>
                    <a:lnTo>
                      <a:pt x="49" y="148"/>
                    </a:lnTo>
                    <a:lnTo>
                      <a:pt x="39" y="138"/>
                    </a:lnTo>
                    <a:lnTo>
                      <a:pt x="39" y="127"/>
                    </a:lnTo>
                    <a:lnTo>
                      <a:pt x="39" y="119"/>
                    </a:lnTo>
                    <a:lnTo>
                      <a:pt x="39" y="109"/>
                    </a:lnTo>
                    <a:lnTo>
                      <a:pt x="39" y="99"/>
                    </a:lnTo>
                    <a:lnTo>
                      <a:pt x="39" y="88"/>
                    </a:lnTo>
                    <a:lnTo>
                      <a:pt x="39" y="78"/>
                    </a:lnTo>
                    <a:lnTo>
                      <a:pt x="39" y="70"/>
                    </a:lnTo>
                    <a:lnTo>
                      <a:pt x="39" y="60"/>
                    </a:lnTo>
                    <a:lnTo>
                      <a:pt x="39" y="49"/>
                    </a:lnTo>
                    <a:lnTo>
                      <a:pt x="39" y="39"/>
                    </a:lnTo>
                    <a:lnTo>
                      <a:pt x="49" y="29"/>
                    </a:lnTo>
                    <a:lnTo>
                      <a:pt x="60" y="29"/>
                    </a:lnTo>
                    <a:lnTo>
                      <a:pt x="70" y="29"/>
                    </a:lnTo>
                    <a:lnTo>
                      <a:pt x="78" y="39"/>
                    </a:lnTo>
                    <a:lnTo>
                      <a:pt x="78" y="49"/>
                    </a:lnTo>
                    <a:lnTo>
                      <a:pt x="119" y="49"/>
                    </a:lnTo>
                    <a:lnTo>
                      <a:pt x="119" y="39"/>
                    </a:lnTo>
                    <a:lnTo>
                      <a:pt x="109" y="29"/>
                    </a:lnTo>
                    <a:lnTo>
                      <a:pt x="109" y="19"/>
                    </a:lnTo>
                    <a:lnTo>
                      <a:pt x="99" y="19"/>
                    </a:lnTo>
                    <a:lnTo>
                      <a:pt x="88" y="10"/>
                    </a:lnTo>
                    <a:lnTo>
                      <a:pt x="70" y="0"/>
                    </a:lnTo>
                    <a:lnTo>
                      <a:pt x="60" y="0"/>
                    </a:lnTo>
                    <a:lnTo>
                      <a:pt x="49" y="0"/>
                    </a:lnTo>
                    <a:lnTo>
                      <a:pt x="39" y="10"/>
                    </a:lnTo>
                    <a:lnTo>
                      <a:pt x="29" y="10"/>
                    </a:lnTo>
                    <a:lnTo>
                      <a:pt x="21" y="10"/>
                    </a:lnTo>
                    <a:lnTo>
                      <a:pt x="10" y="19"/>
                    </a:lnTo>
                    <a:lnTo>
                      <a:pt x="10" y="29"/>
                    </a:lnTo>
                    <a:lnTo>
                      <a:pt x="0" y="39"/>
                    </a:lnTo>
                    <a:lnTo>
                      <a:pt x="0" y="60"/>
                    </a:lnTo>
                    <a:lnTo>
                      <a:pt x="0" y="70"/>
                    </a:lnTo>
                    <a:lnTo>
                      <a:pt x="0" y="88"/>
                    </a:lnTo>
                    <a:lnTo>
                      <a:pt x="0" y="109"/>
                    </a:lnTo>
                    <a:lnTo>
                      <a:pt x="0" y="127"/>
                    </a:lnTo>
                    <a:lnTo>
                      <a:pt x="0" y="138"/>
                    </a:lnTo>
                    <a:lnTo>
                      <a:pt x="10" y="148"/>
                    </a:lnTo>
                    <a:lnTo>
                      <a:pt x="21" y="158"/>
                    </a:lnTo>
                    <a:lnTo>
                      <a:pt x="29" y="168"/>
                    </a:lnTo>
                    <a:lnTo>
                      <a:pt x="39" y="168"/>
                    </a:lnTo>
                    <a:lnTo>
                      <a:pt x="49" y="168"/>
                    </a:lnTo>
                    <a:lnTo>
                      <a:pt x="60" y="168"/>
                    </a:lnTo>
                    <a:lnTo>
                      <a:pt x="70" y="168"/>
                    </a:lnTo>
                    <a:lnTo>
                      <a:pt x="78" y="168"/>
                    </a:lnTo>
                    <a:lnTo>
                      <a:pt x="88" y="168"/>
                    </a:lnTo>
                    <a:lnTo>
                      <a:pt x="99" y="168"/>
                    </a:lnTo>
                    <a:lnTo>
                      <a:pt x="109" y="168"/>
                    </a:lnTo>
                    <a:lnTo>
                      <a:pt x="119" y="168"/>
                    </a:lnTo>
                    <a:lnTo>
                      <a:pt x="119" y="158"/>
                    </a:lnTo>
                    <a:lnTo>
                      <a:pt x="119" y="148"/>
                    </a:lnTo>
                    <a:lnTo>
                      <a:pt x="119" y="138"/>
                    </a:lnTo>
                    <a:lnTo>
                      <a:pt x="119" y="119"/>
                    </a:lnTo>
                    <a:lnTo>
                      <a:pt x="119" y="109"/>
                    </a:lnTo>
                    <a:lnTo>
                      <a:pt x="119" y="99"/>
                    </a:lnTo>
                    <a:lnTo>
                      <a:pt x="119" y="88"/>
                    </a:lnTo>
                    <a:lnTo>
                      <a:pt x="119" y="78"/>
                    </a:lnTo>
                    <a:lnTo>
                      <a:pt x="60" y="78"/>
                    </a:lnTo>
                    <a:lnTo>
                      <a:pt x="60" y="109"/>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792" name="Freeform 887"/>
            <p:cNvSpPr>
              <a:spLocks/>
            </p:cNvSpPr>
            <p:nvPr/>
          </p:nvSpPr>
          <p:spPr bwMode="auto">
            <a:xfrm>
              <a:off x="129" y="4200"/>
              <a:ext cx="176" cy="60"/>
            </a:xfrm>
            <a:custGeom>
              <a:avLst/>
              <a:gdLst>
                <a:gd name="T0" fmla="*/ 47 w 176"/>
                <a:gd name="T1" fmla="*/ 50 h 60"/>
                <a:gd name="T2" fmla="*/ 47 w 176"/>
                <a:gd name="T3" fmla="*/ 50 h 60"/>
                <a:gd name="T4" fmla="*/ 58 w 176"/>
                <a:gd name="T5" fmla="*/ 60 h 60"/>
                <a:gd name="T6" fmla="*/ 68 w 176"/>
                <a:gd name="T7" fmla="*/ 60 h 60"/>
                <a:gd name="T8" fmla="*/ 78 w 176"/>
                <a:gd name="T9" fmla="*/ 60 h 60"/>
                <a:gd name="T10" fmla="*/ 88 w 176"/>
                <a:gd name="T11" fmla="*/ 60 h 60"/>
                <a:gd name="T12" fmla="*/ 99 w 176"/>
                <a:gd name="T13" fmla="*/ 60 h 60"/>
                <a:gd name="T14" fmla="*/ 107 w 176"/>
                <a:gd name="T15" fmla="*/ 50 h 60"/>
                <a:gd name="T16" fmla="*/ 117 w 176"/>
                <a:gd name="T17" fmla="*/ 50 h 60"/>
                <a:gd name="T18" fmla="*/ 117 w 176"/>
                <a:gd name="T19" fmla="*/ 39 h 60"/>
                <a:gd name="T20" fmla="*/ 138 w 176"/>
                <a:gd name="T21" fmla="*/ 39 h 60"/>
                <a:gd name="T22" fmla="*/ 148 w 176"/>
                <a:gd name="T23" fmla="*/ 29 h 60"/>
                <a:gd name="T24" fmla="*/ 156 w 176"/>
                <a:gd name="T25" fmla="*/ 19 h 60"/>
                <a:gd name="T26" fmla="*/ 166 w 176"/>
                <a:gd name="T27" fmla="*/ 19 h 60"/>
                <a:gd name="T28" fmla="*/ 176 w 176"/>
                <a:gd name="T29" fmla="*/ 9 h 60"/>
                <a:gd name="T30" fmla="*/ 176 w 176"/>
                <a:gd name="T31" fmla="*/ 0 h 60"/>
                <a:gd name="T32" fmla="*/ 0 w 176"/>
                <a:gd name="T33" fmla="*/ 0 h 60"/>
                <a:gd name="T34" fmla="*/ 0 w 176"/>
                <a:gd name="T35" fmla="*/ 29 h 60"/>
                <a:gd name="T36" fmla="*/ 8 w 176"/>
                <a:gd name="T37" fmla="*/ 29 h 60"/>
                <a:gd name="T38" fmla="*/ 19 w 176"/>
                <a:gd name="T39" fmla="*/ 29 h 60"/>
                <a:gd name="T40" fmla="*/ 29 w 176"/>
                <a:gd name="T41" fmla="*/ 39 h 60"/>
                <a:gd name="T42" fmla="*/ 39 w 176"/>
                <a:gd name="T43" fmla="*/ 39 h 60"/>
                <a:gd name="T44" fmla="*/ 39 w 176"/>
                <a:gd name="T45" fmla="*/ 50 h 60"/>
                <a:gd name="T46" fmla="*/ 47 w 176"/>
                <a:gd name="T47" fmla="*/ 5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6"/>
                <a:gd name="T73" fmla="*/ 0 h 60"/>
                <a:gd name="T74" fmla="*/ 176 w 176"/>
                <a:gd name="T75" fmla="*/ 60 h 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6" h="60">
                  <a:moveTo>
                    <a:pt x="47" y="50"/>
                  </a:moveTo>
                  <a:lnTo>
                    <a:pt x="47" y="50"/>
                  </a:lnTo>
                  <a:lnTo>
                    <a:pt x="58" y="60"/>
                  </a:lnTo>
                  <a:lnTo>
                    <a:pt x="68" y="60"/>
                  </a:lnTo>
                  <a:lnTo>
                    <a:pt x="78" y="60"/>
                  </a:lnTo>
                  <a:lnTo>
                    <a:pt x="88" y="60"/>
                  </a:lnTo>
                  <a:lnTo>
                    <a:pt x="99" y="60"/>
                  </a:lnTo>
                  <a:lnTo>
                    <a:pt x="107" y="50"/>
                  </a:lnTo>
                  <a:lnTo>
                    <a:pt x="117" y="50"/>
                  </a:lnTo>
                  <a:lnTo>
                    <a:pt x="117" y="39"/>
                  </a:lnTo>
                  <a:lnTo>
                    <a:pt x="138" y="39"/>
                  </a:lnTo>
                  <a:lnTo>
                    <a:pt x="148" y="29"/>
                  </a:lnTo>
                  <a:lnTo>
                    <a:pt x="156" y="19"/>
                  </a:lnTo>
                  <a:lnTo>
                    <a:pt x="166" y="19"/>
                  </a:lnTo>
                  <a:lnTo>
                    <a:pt x="176" y="9"/>
                  </a:lnTo>
                  <a:lnTo>
                    <a:pt x="176" y="0"/>
                  </a:lnTo>
                  <a:lnTo>
                    <a:pt x="0" y="0"/>
                  </a:lnTo>
                  <a:lnTo>
                    <a:pt x="0" y="29"/>
                  </a:lnTo>
                  <a:lnTo>
                    <a:pt x="8" y="29"/>
                  </a:lnTo>
                  <a:lnTo>
                    <a:pt x="19" y="29"/>
                  </a:lnTo>
                  <a:lnTo>
                    <a:pt x="29" y="39"/>
                  </a:lnTo>
                  <a:lnTo>
                    <a:pt x="39" y="39"/>
                  </a:lnTo>
                  <a:lnTo>
                    <a:pt x="39" y="50"/>
                  </a:lnTo>
                  <a:lnTo>
                    <a:pt x="47" y="5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3" name="Freeform 888"/>
            <p:cNvSpPr>
              <a:spLocks/>
            </p:cNvSpPr>
            <p:nvPr/>
          </p:nvSpPr>
          <p:spPr bwMode="auto">
            <a:xfrm>
              <a:off x="129" y="4280"/>
              <a:ext cx="176" cy="78"/>
            </a:xfrm>
            <a:custGeom>
              <a:avLst/>
              <a:gdLst>
                <a:gd name="T0" fmla="*/ 117 w 176"/>
                <a:gd name="T1" fmla="*/ 29 h 78"/>
                <a:gd name="T2" fmla="*/ 99 w 176"/>
                <a:gd name="T3" fmla="*/ 19 h 78"/>
                <a:gd name="T4" fmla="*/ 88 w 176"/>
                <a:gd name="T5" fmla="*/ 9 h 78"/>
                <a:gd name="T6" fmla="*/ 78 w 176"/>
                <a:gd name="T7" fmla="*/ 9 h 78"/>
                <a:gd name="T8" fmla="*/ 68 w 176"/>
                <a:gd name="T9" fmla="*/ 0 h 78"/>
                <a:gd name="T10" fmla="*/ 58 w 176"/>
                <a:gd name="T11" fmla="*/ 0 h 78"/>
                <a:gd name="T12" fmla="*/ 47 w 176"/>
                <a:gd name="T13" fmla="*/ 9 h 78"/>
                <a:gd name="T14" fmla="*/ 0 w 176"/>
                <a:gd name="T15" fmla="*/ 29 h 78"/>
                <a:gd name="T16" fmla="*/ 0 w 176"/>
                <a:gd name="T17" fmla="*/ 78 h 78"/>
                <a:gd name="T18" fmla="*/ 176 w 176"/>
                <a:gd name="T19" fmla="*/ 78 h 78"/>
                <a:gd name="T20" fmla="*/ 176 w 176"/>
                <a:gd name="T21" fmla="*/ 48 h 78"/>
                <a:gd name="T22" fmla="*/ 166 w 176"/>
                <a:gd name="T23" fmla="*/ 48 h 78"/>
                <a:gd name="T24" fmla="*/ 156 w 176"/>
                <a:gd name="T25" fmla="*/ 48 h 78"/>
                <a:gd name="T26" fmla="*/ 148 w 176"/>
                <a:gd name="T27" fmla="*/ 48 h 78"/>
                <a:gd name="T28" fmla="*/ 138 w 176"/>
                <a:gd name="T29" fmla="*/ 48 h 78"/>
                <a:gd name="T30" fmla="*/ 127 w 176"/>
                <a:gd name="T31" fmla="*/ 37 h 78"/>
                <a:gd name="T32" fmla="*/ 117 w 176"/>
                <a:gd name="T33" fmla="*/ 29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6"/>
                <a:gd name="T52" fmla="*/ 0 h 78"/>
                <a:gd name="T53" fmla="*/ 176 w 176"/>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6" h="78">
                  <a:moveTo>
                    <a:pt x="117" y="29"/>
                  </a:moveTo>
                  <a:lnTo>
                    <a:pt x="99" y="19"/>
                  </a:lnTo>
                  <a:lnTo>
                    <a:pt x="88" y="9"/>
                  </a:lnTo>
                  <a:lnTo>
                    <a:pt x="78" y="9"/>
                  </a:lnTo>
                  <a:lnTo>
                    <a:pt x="68" y="0"/>
                  </a:lnTo>
                  <a:lnTo>
                    <a:pt x="58" y="0"/>
                  </a:lnTo>
                  <a:lnTo>
                    <a:pt x="47" y="9"/>
                  </a:lnTo>
                  <a:lnTo>
                    <a:pt x="0" y="29"/>
                  </a:lnTo>
                  <a:lnTo>
                    <a:pt x="0" y="78"/>
                  </a:lnTo>
                  <a:lnTo>
                    <a:pt x="176" y="78"/>
                  </a:lnTo>
                  <a:lnTo>
                    <a:pt x="176" y="48"/>
                  </a:lnTo>
                  <a:lnTo>
                    <a:pt x="166" y="48"/>
                  </a:lnTo>
                  <a:lnTo>
                    <a:pt x="156" y="48"/>
                  </a:lnTo>
                  <a:lnTo>
                    <a:pt x="148" y="48"/>
                  </a:lnTo>
                  <a:lnTo>
                    <a:pt x="138" y="48"/>
                  </a:lnTo>
                  <a:lnTo>
                    <a:pt x="127" y="37"/>
                  </a:lnTo>
                  <a:lnTo>
                    <a:pt x="117" y="29"/>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4" name="Freeform 889"/>
            <p:cNvSpPr>
              <a:spLocks/>
            </p:cNvSpPr>
            <p:nvPr/>
          </p:nvSpPr>
          <p:spPr bwMode="auto">
            <a:xfrm>
              <a:off x="129" y="4239"/>
              <a:ext cx="47" cy="21"/>
            </a:xfrm>
            <a:custGeom>
              <a:avLst/>
              <a:gdLst>
                <a:gd name="T0" fmla="*/ 47 w 47"/>
                <a:gd name="T1" fmla="*/ 11 h 21"/>
                <a:gd name="T2" fmla="*/ 47 w 47"/>
                <a:gd name="T3" fmla="*/ 11 h 21"/>
                <a:gd name="T4" fmla="*/ 39 w 47"/>
                <a:gd name="T5" fmla="*/ 11 h 21"/>
                <a:gd name="T6" fmla="*/ 29 w 47"/>
                <a:gd name="T7" fmla="*/ 11 h 21"/>
                <a:gd name="T8" fmla="*/ 29 w 47"/>
                <a:gd name="T9" fmla="*/ 0 h 21"/>
                <a:gd name="T10" fmla="*/ 19 w 47"/>
                <a:gd name="T11" fmla="*/ 0 h 21"/>
                <a:gd name="T12" fmla="*/ 8 w 47"/>
                <a:gd name="T13" fmla="*/ 0 h 21"/>
                <a:gd name="T14" fmla="*/ 8 w 47"/>
                <a:gd name="T15" fmla="*/ 11 h 21"/>
                <a:gd name="T16" fmla="*/ 0 w 47"/>
                <a:gd name="T17" fmla="*/ 11 h 21"/>
                <a:gd name="T18" fmla="*/ 0 w 47"/>
                <a:gd name="T19" fmla="*/ 21 h 21"/>
                <a:gd name="T20" fmla="*/ 8 w 47"/>
                <a:gd name="T21" fmla="*/ 21 h 21"/>
                <a:gd name="T22" fmla="*/ 19 w 47"/>
                <a:gd name="T23" fmla="*/ 21 h 21"/>
                <a:gd name="T24" fmla="*/ 19 w 47"/>
                <a:gd name="T25" fmla="*/ 11 h 21"/>
                <a:gd name="T26" fmla="*/ 29 w 47"/>
                <a:gd name="T27" fmla="*/ 11 h 21"/>
                <a:gd name="T28" fmla="*/ 39 w 47"/>
                <a:gd name="T29" fmla="*/ 11 h 21"/>
                <a:gd name="T30" fmla="*/ 47 w 47"/>
                <a:gd name="T31" fmla="*/ 21 h 21"/>
                <a:gd name="T32" fmla="*/ 47 w 47"/>
                <a:gd name="T33" fmla="*/ 1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1"/>
                <a:gd name="T53" fmla="*/ 47 w 47"/>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1">
                  <a:moveTo>
                    <a:pt x="47" y="11"/>
                  </a:moveTo>
                  <a:lnTo>
                    <a:pt x="47" y="11"/>
                  </a:lnTo>
                  <a:lnTo>
                    <a:pt x="39" y="11"/>
                  </a:lnTo>
                  <a:lnTo>
                    <a:pt x="29" y="11"/>
                  </a:lnTo>
                  <a:lnTo>
                    <a:pt x="29" y="0"/>
                  </a:lnTo>
                  <a:lnTo>
                    <a:pt x="19" y="0"/>
                  </a:lnTo>
                  <a:lnTo>
                    <a:pt x="8" y="0"/>
                  </a:lnTo>
                  <a:lnTo>
                    <a:pt x="8" y="11"/>
                  </a:lnTo>
                  <a:lnTo>
                    <a:pt x="0" y="11"/>
                  </a:lnTo>
                  <a:lnTo>
                    <a:pt x="0" y="21"/>
                  </a:lnTo>
                  <a:lnTo>
                    <a:pt x="8" y="21"/>
                  </a:lnTo>
                  <a:lnTo>
                    <a:pt x="19" y="21"/>
                  </a:lnTo>
                  <a:lnTo>
                    <a:pt x="19" y="11"/>
                  </a:lnTo>
                  <a:lnTo>
                    <a:pt x="29" y="11"/>
                  </a:lnTo>
                  <a:lnTo>
                    <a:pt x="39" y="11"/>
                  </a:lnTo>
                  <a:lnTo>
                    <a:pt x="47" y="21"/>
                  </a:lnTo>
                  <a:lnTo>
                    <a:pt x="47" y="11"/>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5" name="Freeform 890"/>
            <p:cNvSpPr>
              <a:spLocks/>
            </p:cNvSpPr>
            <p:nvPr/>
          </p:nvSpPr>
          <p:spPr bwMode="auto">
            <a:xfrm>
              <a:off x="129" y="4260"/>
              <a:ext cx="68" cy="39"/>
            </a:xfrm>
            <a:custGeom>
              <a:avLst/>
              <a:gdLst>
                <a:gd name="T0" fmla="*/ 68 w 68"/>
                <a:gd name="T1" fmla="*/ 18 h 39"/>
                <a:gd name="T2" fmla="*/ 68 w 68"/>
                <a:gd name="T3" fmla="*/ 18 h 39"/>
                <a:gd name="T4" fmla="*/ 68 w 68"/>
                <a:gd name="T5" fmla="*/ 8 h 39"/>
                <a:gd name="T6" fmla="*/ 58 w 68"/>
                <a:gd name="T7" fmla="*/ 8 h 39"/>
                <a:gd name="T8" fmla="*/ 47 w 68"/>
                <a:gd name="T9" fmla="*/ 0 h 39"/>
                <a:gd name="T10" fmla="*/ 39 w 68"/>
                <a:gd name="T11" fmla="*/ 0 h 39"/>
                <a:gd name="T12" fmla="*/ 29 w 68"/>
                <a:gd name="T13" fmla="*/ 8 h 39"/>
                <a:gd name="T14" fmla="*/ 19 w 68"/>
                <a:gd name="T15" fmla="*/ 8 h 39"/>
                <a:gd name="T16" fmla="*/ 0 w 68"/>
                <a:gd name="T17" fmla="*/ 18 h 39"/>
                <a:gd name="T18" fmla="*/ 0 w 68"/>
                <a:gd name="T19" fmla="*/ 39 h 39"/>
                <a:gd name="T20" fmla="*/ 39 w 68"/>
                <a:gd name="T21" fmla="*/ 18 h 39"/>
                <a:gd name="T22" fmla="*/ 39 w 68"/>
                <a:gd name="T23" fmla="*/ 8 h 39"/>
                <a:gd name="T24" fmla="*/ 47 w 68"/>
                <a:gd name="T25" fmla="*/ 8 h 39"/>
                <a:gd name="T26" fmla="*/ 58 w 68"/>
                <a:gd name="T27" fmla="*/ 8 h 39"/>
                <a:gd name="T28" fmla="*/ 68 w 68"/>
                <a:gd name="T29" fmla="*/ 8 h 39"/>
                <a:gd name="T30" fmla="*/ 68 w 68"/>
                <a:gd name="T31" fmla="*/ 18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39"/>
                <a:gd name="T50" fmla="*/ 68 w 68"/>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39">
                  <a:moveTo>
                    <a:pt x="68" y="18"/>
                  </a:moveTo>
                  <a:lnTo>
                    <a:pt x="68" y="18"/>
                  </a:lnTo>
                  <a:lnTo>
                    <a:pt x="68" y="8"/>
                  </a:lnTo>
                  <a:lnTo>
                    <a:pt x="58" y="8"/>
                  </a:lnTo>
                  <a:lnTo>
                    <a:pt x="47" y="0"/>
                  </a:lnTo>
                  <a:lnTo>
                    <a:pt x="39" y="0"/>
                  </a:lnTo>
                  <a:lnTo>
                    <a:pt x="29" y="8"/>
                  </a:lnTo>
                  <a:lnTo>
                    <a:pt x="19" y="8"/>
                  </a:lnTo>
                  <a:lnTo>
                    <a:pt x="0" y="18"/>
                  </a:lnTo>
                  <a:lnTo>
                    <a:pt x="0" y="39"/>
                  </a:lnTo>
                  <a:lnTo>
                    <a:pt x="39" y="18"/>
                  </a:lnTo>
                  <a:lnTo>
                    <a:pt x="39" y="8"/>
                  </a:lnTo>
                  <a:lnTo>
                    <a:pt x="47" y="8"/>
                  </a:lnTo>
                  <a:lnTo>
                    <a:pt x="58" y="8"/>
                  </a:lnTo>
                  <a:lnTo>
                    <a:pt x="68" y="8"/>
                  </a:lnTo>
                  <a:lnTo>
                    <a:pt x="68"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6" name="Freeform 891"/>
            <p:cNvSpPr>
              <a:spLocks/>
            </p:cNvSpPr>
            <p:nvPr/>
          </p:nvSpPr>
          <p:spPr bwMode="auto">
            <a:xfrm>
              <a:off x="248" y="4289"/>
              <a:ext cx="57" cy="28"/>
            </a:xfrm>
            <a:custGeom>
              <a:avLst/>
              <a:gdLst>
                <a:gd name="T0" fmla="*/ 57 w 57"/>
                <a:gd name="T1" fmla="*/ 0 h 28"/>
                <a:gd name="T2" fmla="*/ 47 w 57"/>
                <a:gd name="T3" fmla="*/ 10 h 28"/>
                <a:gd name="T4" fmla="*/ 37 w 57"/>
                <a:gd name="T5" fmla="*/ 10 h 28"/>
                <a:gd name="T6" fmla="*/ 29 w 57"/>
                <a:gd name="T7" fmla="*/ 20 h 28"/>
                <a:gd name="T8" fmla="*/ 19 w 57"/>
                <a:gd name="T9" fmla="*/ 20 h 28"/>
                <a:gd name="T10" fmla="*/ 8 w 57"/>
                <a:gd name="T11" fmla="*/ 20 h 28"/>
                <a:gd name="T12" fmla="*/ 0 w 57"/>
                <a:gd name="T13" fmla="*/ 20 h 28"/>
                <a:gd name="T14" fmla="*/ 8 w 57"/>
                <a:gd name="T15" fmla="*/ 28 h 28"/>
                <a:gd name="T16" fmla="*/ 19 w 57"/>
                <a:gd name="T17" fmla="*/ 28 h 28"/>
                <a:gd name="T18" fmla="*/ 29 w 57"/>
                <a:gd name="T19" fmla="*/ 28 h 28"/>
                <a:gd name="T20" fmla="*/ 37 w 57"/>
                <a:gd name="T21" fmla="*/ 28 h 28"/>
                <a:gd name="T22" fmla="*/ 47 w 57"/>
                <a:gd name="T23" fmla="*/ 20 h 28"/>
                <a:gd name="T24" fmla="*/ 57 w 57"/>
                <a:gd name="T25" fmla="*/ 20 h 28"/>
                <a:gd name="T26" fmla="*/ 57 w 57"/>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8"/>
                <a:gd name="T44" fmla="*/ 57 w 57"/>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8">
                  <a:moveTo>
                    <a:pt x="57" y="0"/>
                  </a:moveTo>
                  <a:lnTo>
                    <a:pt x="47" y="10"/>
                  </a:lnTo>
                  <a:lnTo>
                    <a:pt x="37" y="10"/>
                  </a:lnTo>
                  <a:lnTo>
                    <a:pt x="29" y="20"/>
                  </a:lnTo>
                  <a:lnTo>
                    <a:pt x="19" y="20"/>
                  </a:lnTo>
                  <a:lnTo>
                    <a:pt x="8" y="20"/>
                  </a:lnTo>
                  <a:lnTo>
                    <a:pt x="0" y="20"/>
                  </a:lnTo>
                  <a:lnTo>
                    <a:pt x="8" y="28"/>
                  </a:lnTo>
                  <a:lnTo>
                    <a:pt x="19" y="28"/>
                  </a:lnTo>
                  <a:lnTo>
                    <a:pt x="29" y="28"/>
                  </a:lnTo>
                  <a:lnTo>
                    <a:pt x="37" y="28"/>
                  </a:lnTo>
                  <a:lnTo>
                    <a:pt x="47" y="20"/>
                  </a:lnTo>
                  <a:lnTo>
                    <a:pt x="57" y="20"/>
                  </a:lnTo>
                  <a:lnTo>
                    <a:pt x="57"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7" name="Freeform 892"/>
            <p:cNvSpPr>
              <a:spLocks/>
            </p:cNvSpPr>
            <p:nvPr/>
          </p:nvSpPr>
          <p:spPr bwMode="auto">
            <a:xfrm>
              <a:off x="217" y="4260"/>
              <a:ext cx="88" cy="39"/>
            </a:xfrm>
            <a:custGeom>
              <a:avLst/>
              <a:gdLst>
                <a:gd name="T0" fmla="*/ 88 w 88"/>
                <a:gd name="T1" fmla="*/ 0 h 39"/>
                <a:gd name="T2" fmla="*/ 68 w 88"/>
                <a:gd name="T3" fmla="*/ 8 h 39"/>
                <a:gd name="T4" fmla="*/ 60 w 88"/>
                <a:gd name="T5" fmla="*/ 18 h 39"/>
                <a:gd name="T6" fmla="*/ 50 w 88"/>
                <a:gd name="T7" fmla="*/ 18 h 39"/>
                <a:gd name="T8" fmla="*/ 39 w 88"/>
                <a:gd name="T9" fmla="*/ 29 h 39"/>
                <a:gd name="T10" fmla="*/ 29 w 88"/>
                <a:gd name="T11" fmla="*/ 29 h 39"/>
                <a:gd name="T12" fmla="*/ 19 w 88"/>
                <a:gd name="T13" fmla="*/ 29 h 39"/>
                <a:gd name="T14" fmla="*/ 11 w 88"/>
                <a:gd name="T15" fmla="*/ 29 h 39"/>
                <a:gd name="T16" fmla="*/ 0 w 88"/>
                <a:gd name="T17" fmla="*/ 29 h 39"/>
                <a:gd name="T18" fmla="*/ 11 w 88"/>
                <a:gd name="T19" fmla="*/ 29 h 39"/>
                <a:gd name="T20" fmla="*/ 11 w 88"/>
                <a:gd name="T21" fmla="*/ 39 h 39"/>
                <a:gd name="T22" fmla="*/ 19 w 88"/>
                <a:gd name="T23" fmla="*/ 39 h 39"/>
                <a:gd name="T24" fmla="*/ 29 w 88"/>
                <a:gd name="T25" fmla="*/ 39 h 39"/>
                <a:gd name="T26" fmla="*/ 39 w 88"/>
                <a:gd name="T27" fmla="*/ 39 h 39"/>
                <a:gd name="T28" fmla="*/ 50 w 88"/>
                <a:gd name="T29" fmla="*/ 39 h 39"/>
                <a:gd name="T30" fmla="*/ 60 w 88"/>
                <a:gd name="T31" fmla="*/ 29 h 39"/>
                <a:gd name="T32" fmla="*/ 68 w 88"/>
                <a:gd name="T33" fmla="*/ 29 h 39"/>
                <a:gd name="T34" fmla="*/ 78 w 88"/>
                <a:gd name="T35" fmla="*/ 18 h 39"/>
                <a:gd name="T36" fmla="*/ 88 w 88"/>
                <a:gd name="T37" fmla="*/ 18 h 39"/>
                <a:gd name="T38" fmla="*/ 88 w 88"/>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39"/>
                <a:gd name="T62" fmla="*/ 88 w 88"/>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39">
                  <a:moveTo>
                    <a:pt x="88" y="0"/>
                  </a:moveTo>
                  <a:lnTo>
                    <a:pt x="68" y="8"/>
                  </a:lnTo>
                  <a:lnTo>
                    <a:pt x="60" y="18"/>
                  </a:lnTo>
                  <a:lnTo>
                    <a:pt x="50" y="18"/>
                  </a:lnTo>
                  <a:lnTo>
                    <a:pt x="39" y="29"/>
                  </a:lnTo>
                  <a:lnTo>
                    <a:pt x="29" y="29"/>
                  </a:lnTo>
                  <a:lnTo>
                    <a:pt x="19" y="29"/>
                  </a:lnTo>
                  <a:lnTo>
                    <a:pt x="11" y="29"/>
                  </a:lnTo>
                  <a:lnTo>
                    <a:pt x="0" y="29"/>
                  </a:lnTo>
                  <a:lnTo>
                    <a:pt x="11" y="29"/>
                  </a:lnTo>
                  <a:lnTo>
                    <a:pt x="11" y="39"/>
                  </a:lnTo>
                  <a:lnTo>
                    <a:pt x="19" y="39"/>
                  </a:lnTo>
                  <a:lnTo>
                    <a:pt x="29" y="39"/>
                  </a:lnTo>
                  <a:lnTo>
                    <a:pt x="39" y="39"/>
                  </a:lnTo>
                  <a:lnTo>
                    <a:pt x="50" y="39"/>
                  </a:lnTo>
                  <a:lnTo>
                    <a:pt x="60" y="29"/>
                  </a:lnTo>
                  <a:lnTo>
                    <a:pt x="68" y="29"/>
                  </a:lnTo>
                  <a:lnTo>
                    <a:pt x="78" y="18"/>
                  </a:lnTo>
                  <a:lnTo>
                    <a:pt x="88" y="18"/>
                  </a:lnTo>
                  <a:lnTo>
                    <a:pt x="88"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5798" name="Freeform 893"/>
            <p:cNvSpPr>
              <a:spLocks/>
            </p:cNvSpPr>
            <p:nvPr/>
          </p:nvSpPr>
          <p:spPr bwMode="auto">
            <a:xfrm>
              <a:off x="199" y="4231"/>
              <a:ext cx="106" cy="47"/>
            </a:xfrm>
            <a:custGeom>
              <a:avLst/>
              <a:gdLst>
                <a:gd name="T0" fmla="*/ 106 w 106"/>
                <a:gd name="T1" fmla="*/ 0 h 47"/>
                <a:gd name="T2" fmla="*/ 96 w 106"/>
                <a:gd name="T3" fmla="*/ 0 h 47"/>
                <a:gd name="T4" fmla="*/ 86 w 106"/>
                <a:gd name="T5" fmla="*/ 8 h 47"/>
                <a:gd name="T6" fmla="*/ 78 w 106"/>
                <a:gd name="T7" fmla="*/ 8 h 47"/>
                <a:gd name="T8" fmla="*/ 68 w 106"/>
                <a:gd name="T9" fmla="*/ 19 h 47"/>
                <a:gd name="T10" fmla="*/ 57 w 106"/>
                <a:gd name="T11" fmla="*/ 29 h 47"/>
                <a:gd name="T12" fmla="*/ 47 w 106"/>
                <a:gd name="T13" fmla="*/ 29 h 47"/>
                <a:gd name="T14" fmla="*/ 47 w 106"/>
                <a:gd name="T15" fmla="*/ 37 h 47"/>
                <a:gd name="T16" fmla="*/ 37 w 106"/>
                <a:gd name="T17" fmla="*/ 37 h 47"/>
                <a:gd name="T18" fmla="*/ 29 w 106"/>
                <a:gd name="T19" fmla="*/ 37 h 47"/>
                <a:gd name="T20" fmla="*/ 18 w 106"/>
                <a:gd name="T21" fmla="*/ 37 h 47"/>
                <a:gd name="T22" fmla="*/ 8 w 106"/>
                <a:gd name="T23" fmla="*/ 37 h 47"/>
                <a:gd name="T24" fmla="*/ 0 w 106"/>
                <a:gd name="T25" fmla="*/ 37 h 47"/>
                <a:gd name="T26" fmla="*/ 8 w 106"/>
                <a:gd name="T27" fmla="*/ 37 h 47"/>
                <a:gd name="T28" fmla="*/ 8 w 106"/>
                <a:gd name="T29" fmla="*/ 47 h 47"/>
                <a:gd name="T30" fmla="*/ 18 w 106"/>
                <a:gd name="T31" fmla="*/ 47 h 47"/>
                <a:gd name="T32" fmla="*/ 29 w 106"/>
                <a:gd name="T33" fmla="*/ 47 h 47"/>
                <a:gd name="T34" fmla="*/ 47 w 106"/>
                <a:gd name="T35" fmla="*/ 47 h 47"/>
                <a:gd name="T36" fmla="*/ 57 w 106"/>
                <a:gd name="T37" fmla="*/ 37 h 47"/>
                <a:gd name="T38" fmla="*/ 68 w 106"/>
                <a:gd name="T39" fmla="*/ 37 h 47"/>
                <a:gd name="T40" fmla="*/ 78 w 106"/>
                <a:gd name="T41" fmla="*/ 29 h 47"/>
                <a:gd name="T42" fmla="*/ 86 w 106"/>
                <a:gd name="T43" fmla="*/ 19 h 47"/>
                <a:gd name="T44" fmla="*/ 106 w 106"/>
                <a:gd name="T45" fmla="*/ 8 h 47"/>
                <a:gd name="T46" fmla="*/ 106 w 106"/>
                <a:gd name="T47" fmla="*/ 0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47"/>
                <a:gd name="T74" fmla="*/ 106 w 106"/>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47">
                  <a:moveTo>
                    <a:pt x="106" y="0"/>
                  </a:moveTo>
                  <a:lnTo>
                    <a:pt x="96" y="0"/>
                  </a:lnTo>
                  <a:lnTo>
                    <a:pt x="86" y="8"/>
                  </a:lnTo>
                  <a:lnTo>
                    <a:pt x="78" y="8"/>
                  </a:lnTo>
                  <a:lnTo>
                    <a:pt x="68" y="19"/>
                  </a:lnTo>
                  <a:lnTo>
                    <a:pt x="57" y="29"/>
                  </a:lnTo>
                  <a:lnTo>
                    <a:pt x="47" y="29"/>
                  </a:lnTo>
                  <a:lnTo>
                    <a:pt x="47" y="37"/>
                  </a:lnTo>
                  <a:lnTo>
                    <a:pt x="37" y="37"/>
                  </a:lnTo>
                  <a:lnTo>
                    <a:pt x="29" y="37"/>
                  </a:lnTo>
                  <a:lnTo>
                    <a:pt x="18" y="37"/>
                  </a:lnTo>
                  <a:lnTo>
                    <a:pt x="8" y="37"/>
                  </a:lnTo>
                  <a:lnTo>
                    <a:pt x="0" y="37"/>
                  </a:lnTo>
                  <a:lnTo>
                    <a:pt x="8" y="37"/>
                  </a:lnTo>
                  <a:lnTo>
                    <a:pt x="8" y="47"/>
                  </a:lnTo>
                  <a:lnTo>
                    <a:pt x="18" y="47"/>
                  </a:lnTo>
                  <a:lnTo>
                    <a:pt x="29" y="47"/>
                  </a:lnTo>
                  <a:lnTo>
                    <a:pt x="47" y="47"/>
                  </a:lnTo>
                  <a:lnTo>
                    <a:pt x="57" y="37"/>
                  </a:lnTo>
                  <a:lnTo>
                    <a:pt x="68" y="37"/>
                  </a:lnTo>
                  <a:lnTo>
                    <a:pt x="78" y="29"/>
                  </a:lnTo>
                  <a:lnTo>
                    <a:pt x="86" y="19"/>
                  </a:lnTo>
                  <a:lnTo>
                    <a:pt x="106" y="8"/>
                  </a:lnTo>
                  <a:lnTo>
                    <a:pt x="10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5790" name="Text Box 894"/>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186316056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239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4" name="Group 4"/>
          <p:cNvGrpSpPr>
            <a:grpSpLocks/>
          </p:cNvGrpSpPr>
          <p:nvPr/>
        </p:nvGrpSpPr>
        <p:grpSpPr bwMode="auto">
          <a:xfrm>
            <a:off x="85725" y="609600"/>
            <a:ext cx="5095875" cy="5410200"/>
            <a:chOff x="54" y="384"/>
            <a:chExt cx="3210" cy="3408"/>
          </a:xfrm>
        </p:grpSpPr>
        <p:sp>
          <p:nvSpPr>
            <p:cNvPr id="77732" name="Line 5"/>
            <p:cNvSpPr>
              <a:spLocks noChangeShapeType="1"/>
            </p:cNvSpPr>
            <p:nvPr/>
          </p:nvSpPr>
          <p:spPr bwMode="auto">
            <a:xfrm flipH="1" flipV="1">
              <a:off x="3100" y="2882"/>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3" name="Freeform 6"/>
            <p:cNvSpPr>
              <a:spLocks/>
            </p:cNvSpPr>
            <p:nvPr/>
          </p:nvSpPr>
          <p:spPr bwMode="auto">
            <a:xfrm>
              <a:off x="3094" y="2884"/>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4" name="Line 7"/>
            <p:cNvSpPr>
              <a:spLocks noChangeShapeType="1"/>
            </p:cNvSpPr>
            <p:nvPr/>
          </p:nvSpPr>
          <p:spPr bwMode="auto">
            <a:xfrm flipV="1">
              <a:off x="1244" y="57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5" name="Freeform 8"/>
            <p:cNvSpPr>
              <a:spLocks/>
            </p:cNvSpPr>
            <p:nvPr/>
          </p:nvSpPr>
          <p:spPr bwMode="auto">
            <a:xfrm>
              <a:off x="1244" y="576"/>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6" name="Line 9"/>
            <p:cNvSpPr>
              <a:spLocks noChangeShapeType="1"/>
            </p:cNvSpPr>
            <p:nvPr/>
          </p:nvSpPr>
          <p:spPr bwMode="auto">
            <a:xfrm flipV="1">
              <a:off x="1182" y="722"/>
              <a:ext cx="1"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7" name="Rectangle 10"/>
            <p:cNvSpPr>
              <a:spLocks noChangeArrowheads="1"/>
            </p:cNvSpPr>
            <p:nvPr/>
          </p:nvSpPr>
          <p:spPr bwMode="auto">
            <a:xfrm>
              <a:off x="1182" y="72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738" name="Line 11"/>
            <p:cNvSpPr>
              <a:spLocks noChangeShapeType="1"/>
            </p:cNvSpPr>
            <p:nvPr/>
          </p:nvSpPr>
          <p:spPr bwMode="auto">
            <a:xfrm flipV="1">
              <a:off x="1070" y="1026"/>
              <a:ext cx="14"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9" name="Line 12"/>
            <p:cNvSpPr>
              <a:spLocks noChangeShapeType="1"/>
            </p:cNvSpPr>
            <p:nvPr/>
          </p:nvSpPr>
          <p:spPr bwMode="auto">
            <a:xfrm flipV="1">
              <a:off x="1064" y="10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0" name="Line 13"/>
            <p:cNvSpPr>
              <a:spLocks noChangeShapeType="1"/>
            </p:cNvSpPr>
            <p:nvPr/>
          </p:nvSpPr>
          <p:spPr bwMode="auto">
            <a:xfrm flipV="1">
              <a:off x="1064" y="108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1" name="Line 14"/>
            <p:cNvSpPr>
              <a:spLocks noChangeShapeType="1"/>
            </p:cNvSpPr>
            <p:nvPr/>
          </p:nvSpPr>
          <p:spPr bwMode="auto">
            <a:xfrm flipV="1">
              <a:off x="1064" y="1110"/>
              <a:ext cx="12"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2" name="Line 15"/>
            <p:cNvSpPr>
              <a:spLocks noChangeShapeType="1"/>
            </p:cNvSpPr>
            <p:nvPr/>
          </p:nvSpPr>
          <p:spPr bwMode="auto">
            <a:xfrm flipV="1">
              <a:off x="1056" y="1146"/>
              <a:ext cx="14"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3" name="Freeform 16"/>
            <p:cNvSpPr>
              <a:spLocks/>
            </p:cNvSpPr>
            <p:nvPr/>
          </p:nvSpPr>
          <p:spPr bwMode="auto">
            <a:xfrm>
              <a:off x="1056" y="1012"/>
              <a:ext cx="34" cy="154"/>
            </a:xfrm>
            <a:custGeom>
              <a:avLst/>
              <a:gdLst>
                <a:gd name="T0" fmla="*/ 14 w 34"/>
                <a:gd name="T1" fmla="*/ 0 h 154"/>
                <a:gd name="T2" fmla="*/ 20 w 34"/>
                <a:gd name="T3" fmla="*/ 0 h 154"/>
                <a:gd name="T4" fmla="*/ 28 w 34"/>
                <a:gd name="T5" fmla="*/ 6 h 154"/>
                <a:gd name="T6" fmla="*/ 28 w 34"/>
                <a:gd name="T7" fmla="*/ 14 h 154"/>
                <a:gd name="T8" fmla="*/ 34 w 34"/>
                <a:gd name="T9" fmla="*/ 28 h 154"/>
                <a:gd name="T10" fmla="*/ 34 w 34"/>
                <a:gd name="T11" fmla="*/ 34 h 154"/>
                <a:gd name="T12" fmla="*/ 34 w 34"/>
                <a:gd name="T13" fmla="*/ 42 h 154"/>
                <a:gd name="T14" fmla="*/ 34 w 34"/>
                <a:gd name="T15" fmla="*/ 50 h 154"/>
                <a:gd name="T16" fmla="*/ 34 w 34"/>
                <a:gd name="T17" fmla="*/ 56 h 154"/>
                <a:gd name="T18" fmla="*/ 34 w 34"/>
                <a:gd name="T19" fmla="*/ 64 h 154"/>
                <a:gd name="T20" fmla="*/ 28 w 34"/>
                <a:gd name="T21" fmla="*/ 70 h 154"/>
                <a:gd name="T22" fmla="*/ 28 w 34"/>
                <a:gd name="T23" fmla="*/ 78 h 154"/>
                <a:gd name="T24" fmla="*/ 28 w 34"/>
                <a:gd name="T25" fmla="*/ 84 h 154"/>
                <a:gd name="T26" fmla="*/ 28 w 34"/>
                <a:gd name="T27" fmla="*/ 92 h 154"/>
                <a:gd name="T28" fmla="*/ 20 w 34"/>
                <a:gd name="T29" fmla="*/ 106 h 154"/>
                <a:gd name="T30" fmla="*/ 20 w 34"/>
                <a:gd name="T31" fmla="*/ 112 h 154"/>
                <a:gd name="T32" fmla="*/ 20 w 34"/>
                <a:gd name="T33" fmla="*/ 120 h 154"/>
                <a:gd name="T34" fmla="*/ 14 w 34"/>
                <a:gd name="T35" fmla="*/ 126 h 154"/>
                <a:gd name="T36" fmla="*/ 14 w 34"/>
                <a:gd name="T37" fmla="*/ 134 h 154"/>
                <a:gd name="T38" fmla="*/ 14 w 34"/>
                <a:gd name="T39" fmla="*/ 140 h 154"/>
                <a:gd name="T40" fmla="*/ 6 w 34"/>
                <a:gd name="T41" fmla="*/ 148 h 154"/>
                <a:gd name="T42" fmla="*/ 0 w 34"/>
                <a:gd name="T43" fmla="*/ 154 h 154"/>
                <a:gd name="T44" fmla="*/ 14 w 34"/>
                <a:gd name="T45" fmla="*/ 0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154"/>
                <a:gd name="T71" fmla="*/ 34 w 34"/>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154">
                  <a:moveTo>
                    <a:pt x="14" y="0"/>
                  </a:moveTo>
                  <a:lnTo>
                    <a:pt x="20" y="0"/>
                  </a:lnTo>
                  <a:lnTo>
                    <a:pt x="28" y="6"/>
                  </a:lnTo>
                  <a:lnTo>
                    <a:pt x="28" y="14"/>
                  </a:lnTo>
                  <a:lnTo>
                    <a:pt x="34" y="28"/>
                  </a:lnTo>
                  <a:lnTo>
                    <a:pt x="34" y="34"/>
                  </a:lnTo>
                  <a:lnTo>
                    <a:pt x="34" y="42"/>
                  </a:lnTo>
                  <a:lnTo>
                    <a:pt x="34" y="50"/>
                  </a:lnTo>
                  <a:lnTo>
                    <a:pt x="34" y="56"/>
                  </a:lnTo>
                  <a:lnTo>
                    <a:pt x="34" y="64"/>
                  </a:lnTo>
                  <a:lnTo>
                    <a:pt x="28" y="70"/>
                  </a:lnTo>
                  <a:lnTo>
                    <a:pt x="28" y="78"/>
                  </a:lnTo>
                  <a:lnTo>
                    <a:pt x="28" y="84"/>
                  </a:lnTo>
                  <a:lnTo>
                    <a:pt x="28" y="92"/>
                  </a:lnTo>
                  <a:lnTo>
                    <a:pt x="20" y="106"/>
                  </a:lnTo>
                  <a:lnTo>
                    <a:pt x="20" y="112"/>
                  </a:lnTo>
                  <a:lnTo>
                    <a:pt x="20" y="120"/>
                  </a:lnTo>
                  <a:lnTo>
                    <a:pt x="14" y="126"/>
                  </a:lnTo>
                  <a:lnTo>
                    <a:pt x="14" y="134"/>
                  </a:lnTo>
                  <a:lnTo>
                    <a:pt x="14" y="140"/>
                  </a:lnTo>
                  <a:lnTo>
                    <a:pt x="6" y="148"/>
                  </a:lnTo>
                  <a:lnTo>
                    <a:pt x="0" y="154"/>
                  </a:lnTo>
                  <a:lnTo>
                    <a:pt x="1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4" name="Line 17"/>
            <p:cNvSpPr>
              <a:spLocks noChangeShapeType="1"/>
            </p:cNvSpPr>
            <p:nvPr/>
          </p:nvSpPr>
          <p:spPr bwMode="auto">
            <a:xfrm>
              <a:off x="1280" y="270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5" name="Freeform 18"/>
            <p:cNvSpPr>
              <a:spLocks/>
            </p:cNvSpPr>
            <p:nvPr/>
          </p:nvSpPr>
          <p:spPr bwMode="auto">
            <a:xfrm>
              <a:off x="1272" y="2700"/>
              <a:ext cx="14" cy="6"/>
            </a:xfrm>
            <a:custGeom>
              <a:avLst/>
              <a:gdLst>
                <a:gd name="T0" fmla="*/ 6 w 14"/>
                <a:gd name="T1" fmla="*/ 6 h 6"/>
                <a:gd name="T2" fmla="*/ 0 w 14"/>
                <a:gd name="T3" fmla="*/ 6 h 6"/>
                <a:gd name="T4" fmla="*/ 0 w 14"/>
                <a:gd name="T5" fmla="*/ 0 h 6"/>
                <a:gd name="T6" fmla="*/ 6 w 14"/>
                <a:gd name="T7" fmla="*/ 0 h 6"/>
                <a:gd name="T8" fmla="*/ 14 w 14"/>
                <a:gd name="T9" fmla="*/ 0 h 6"/>
                <a:gd name="T10" fmla="*/ 14 w 14"/>
                <a:gd name="T11" fmla="*/ 6 h 6"/>
                <a:gd name="T12" fmla="*/ 6 w 14"/>
                <a:gd name="T13" fmla="*/ 6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6" y="6"/>
                  </a:moveTo>
                  <a:lnTo>
                    <a:pt x="0" y="6"/>
                  </a:lnTo>
                  <a:lnTo>
                    <a:pt x="0" y="0"/>
                  </a:lnTo>
                  <a:lnTo>
                    <a:pt x="6" y="0"/>
                  </a:lnTo>
                  <a:lnTo>
                    <a:pt x="14" y="0"/>
                  </a:lnTo>
                  <a:lnTo>
                    <a:pt x="14"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6" name="Line 19"/>
            <p:cNvSpPr>
              <a:spLocks noChangeShapeType="1"/>
            </p:cNvSpPr>
            <p:nvPr/>
          </p:nvSpPr>
          <p:spPr bwMode="auto">
            <a:xfrm flipV="1">
              <a:off x="688" y="165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7" name="Line 20"/>
            <p:cNvSpPr>
              <a:spLocks noChangeShapeType="1"/>
            </p:cNvSpPr>
            <p:nvPr/>
          </p:nvSpPr>
          <p:spPr bwMode="auto">
            <a:xfrm flipV="1">
              <a:off x="674" y="1668"/>
              <a:ext cx="62"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8" name="Line 21"/>
            <p:cNvSpPr>
              <a:spLocks noChangeShapeType="1"/>
            </p:cNvSpPr>
            <p:nvPr/>
          </p:nvSpPr>
          <p:spPr bwMode="auto">
            <a:xfrm flipV="1">
              <a:off x="680" y="1690"/>
              <a:ext cx="56"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49" name="Line 22"/>
            <p:cNvSpPr>
              <a:spLocks noChangeShapeType="1"/>
            </p:cNvSpPr>
            <p:nvPr/>
          </p:nvSpPr>
          <p:spPr bwMode="auto">
            <a:xfrm flipV="1">
              <a:off x="694" y="172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0" name="Line 23"/>
            <p:cNvSpPr>
              <a:spLocks noChangeShapeType="1"/>
            </p:cNvSpPr>
            <p:nvPr/>
          </p:nvSpPr>
          <p:spPr bwMode="auto">
            <a:xfrm flipV="1">
              <a:off x="702" y="175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1" name="Freeform 24"/>
            <p:cNvSpPr>
              <a:spLocks/>
            </p:cNvSpPr>
            <p:nvPr/>
          </p:nvSpPr>
          <p:spPr bwMode="auto">
            <a:xfrm>
              <a:off x="668" y="1656"/>
              <a:ext cx="68" cy="110"/>
            </a:xfrm>
            <a:custGeom>
              <a:avLst/>
              <a:gdLst>
                <a:gd name="T0" fmla="*/ 0 w 68"/>
                <a:gd name="T1" fmla="*/ 34 h 110"/>
                <a:gd name="T2" fmla="*/ 6 w 68"/>
                <a:gd name="T3" fmla="*/ 34 h 110"/>
                <a:gd name="T4" fmla="*/ 12 w 68"/>
                <a:gd name="T5" fmla="*/ 26 h 110"/>
                <a:gd name="T6" fmla="*/ 18 w 68"/>
                <a:gd name="T7" fmla="*/ 12 h 110"/>
                <a:gd name="T8" fmla="*/ 26 w 68"/>
                <a:gd name="T9" fmla="*/ 6 h 110"/>
                <a:gd name="T10" fmla="*/ 32 w 68"/>
                <a:gd name="T11" fmla="*/ 0 h 110"/>
                <a:gd name="T12" fmla="*/ 40 w 68"/>
                <a:gd name="T13" fmla="*/ 0 h 110"/>
                <a:gd name="T14" fmla="*/ 54 w 68"/>
                <a:gd name="T15" fmla="*/ 0 h 110"/>
                <a:gd name="T16" fmla="*/ 60 w 68"/>
                <a:gd name="T17" fmla="*/ 0 h 110"/>
                <a:gd name="T18" fmla="*/ 68 w 68"/>
                <a:gd name="T19" fmla="*/ 6 h 110"/>
                <a:gd name="T20" fmla="*/ 68 w 68"/>
                <a:gd name="T21" fmla="*/ 12 h 110"/>
                <a:gd name="T22" fmla="*/ 68 w 68"/>
                <a:gd name="T23" fmla="*/ 26 h 110"/>
                <a:gd name="T24" fmla="*/ 68 w 68"/>
                <a:gd name="T25" fmla="*/ 34 h 110"/>
                <a:gd name="T26" fmla="*/ 68 w 68"/>
                <a:gd name="T27" fmla="*/ 54 h 110"/>
                <a:gd name="T28" fmla="*/ 68 w 68"/>
                <a:gd name="T29" fmla="*/ 62 h 110"/>
                <a:gd name="T30" fmla="*/ 68 w 68"/>
                <a:gd name="T31" fmla="*/ 76 h 110"/>
                <a:gd name="T32" fmla="*/ 60 w 68"/>
                <a:gd name="T33" fmla="*/ 90 h 110"/>
                <a:gd name="T34" fmla="*/ 60 w 68"/>
                <a:gd name="T35" fmla="*/ 104 h 110"/>
                <a:gd name="T36" fmla="*/ 54 w 68"/>
                <a:gd name="T37" fmla="*/ 110 h 110"/>
                <a:gd name="T38" fmla="*/ 40 w 68"/>
                <a:gd name="T39" fmla="*/ 110 h 110"/>
                <a:gd name="T40" fmla="*/ 32 w 68"/>
                <a:gd name="T41" fmla="*/ 110 h 110"/>
                <a:gd name="T42" fmla="*/ 0 w 68"/>
                <a:gd name="T43" fmla="*/ 34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110"/>
                <a:gd name="T68" fmla="*/ 68 w 6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110">
                  <a:moveTo>
                    <a:pt x="0" y="34"/>
                  </a:moveTo>
                  <a:lnTo>
                    <a:pt x="6" y="34"/>
                  </a:lnTo>
                  <a:lnTo>
                    <a:pt x="12" y="26"/>
                  </a:lnTo>
                  <a:lnTo>
                    <a:pt x="18" y="12"/>
                  </a:lnTo>
                  <a:lnTo>
                    <a:pt x="26" y="6"/>
                  </a:lnTo>
                  <a:lnTo>
                    <a:pt x="32" y="0"/>
                  </a:lnTo>
                  <a:lnTo>
                    <a:pt x="40" y="0"/>
                  </a:lnTo>
                  <a:lnTo>
                    <a:pt x="54" y="0"/>
                  </a:lnTo>
                  <a:lnTo>
                    <a:pt x="60" y="0"/>
                  </a:lnTo>
                  <a:lnTo>
                    <a:pt x="68" y="6"/>
                  </a:lnTo>
                  <a:lnTo>
                    <a:pt x="68" y="12"/>
                  </a:lnTo>
                  <a:lnTo>
                    <a:pt x="68" y="26"/>
                  </a:lnTo>
                  <a:lnTo>
                    <a:pt x="68" y="34"/>
                  </a:lnTo>
                  <a:lnTo>
                    <a:pt x="68" y="54"/>
                  </a:lnTo>
                  <a:lnTo>
                    <a:pt x="68" y="62"/>
                  </a:lnTo>
                  <a:lnTo>
                    <a:pt x="68" y="76"/>
                  </a:lnTo>
                  <a:lnTo>
                    <a:pt x="60" y="90"/>
                  </a:lnTo>
                  <a:lnTo>
                    <a:pt x="60" y="104"/>
                  </a:lnTo>
                  <a:lnTo>
                    <a:pt x="54" y="110"/>
                  </a:lnTo>
                  <a:lnTo>
                    <a:pt x="40" y="110"/>
                  </a:lnTo>
                  <a:lnTo>
                    <a:pt x="32" y="110"/>
                  </a:lnTo>
                  <a:lnTo>
                    <a:pt x="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2" name="Line 25"/>
            <p:cNvSpPr>
              <a:spLocks noChangeShapeType="1"/>
            </p:cNvSpPr>
            <p:nvPr/>
          </p:nvSpPr>
          <p:spPr bwMode="auto">
            <a:xfrm flipV="1">
              <a:off x="1732" y="1732"/>
              <a:ext cx="54"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3" name="Line 26"/>
            <p:cNvSpPr>
              <a:spLocks noChangeShapeType="1"/>
            </p:cNvSpPr>
            <p:nvPr/>
          </p:nvSpPr>
          <p:spPr bwMode="auto">
            <a:xfrm flipV="1">
              <a:off x="1718" y="1738"/>
              <a:ext cx="102"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4" name="Line 27"/>
            <p:cNvSpPr>
              <a:spLocks noChangeShapeType="1"/>
            </p:cNvSpPr>
            <p:nvPr/>
          </p:nvSpPr>
          <p:spPr bwMode="auto">
            <a:xfrm flipV="1">
              <a:off x="1710" y="1738"/>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5" name="Line 28"/>
            <p:cNvSpPr>
              <a:spLocks noChangeShapeType="1"/>
            </p:cNvSpPr>
            <p:nvPr/>
          </p:nvSpPr>
          <p:spPr bwMode="auto">
            <a:xfrm flipV="1">
              <a:off x="1690" y="1738"/>
              <a:ext cx="222"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6" name="Line 29"/>
            <p:cNvSpPr>
              <a:spLocks noChangeShapeType="1"/>
            </p:cNvSpPr>
            <p:nvPr/>
          </p:nvSpPr>
          <p:spPr bwMode="auto">
            <a:xfrm flipV="1">
              <a:off x="1668" y="1724"/>
              <a:ext cx="306"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7" name="Line 30"/>
            <p:cNvSpPr>
              <a:spLocks noChangeShapeType="1"/>
            </p:cNvSpPr>
            <p:nvPr/>
          </p:nvSpPr>
          <p:spPr bwMode="auto">
            <a:xfrm flipV="1">
              <a:off x="1668" y="1732"/>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8" name="Line 31"/>
            <p:cNvSpPr>
              <a:spLocks noChangeShapeType="1"/>
            </p:cNvSpPr>
            <p:nvPr/>
          </p:nvSpPr>
          <p:spPr bwMode="auto">
            <a:xfrm flipV="1">
              <a:off x="1676" y="1738"/>
              <a:ext cx="374"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59" name="Line 32"/>
            <p:cNvSpPr>
              <a:spLocks noChangeShapeType="1"/>
            </p:cNvSpPr>
            <p:nvPr/>
          </p:nvSpPr>
          <p:spPr bwMode="auto">
            <a:xfrm flipV="1">
              <a:off x="1690" y="1746"/>
              <a:ext cx="388"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0" name="Line 33"/>
            <p:cNvSpPr>
              <a:spLocks noChangeShapeType="1"/>
            </p:cNvSpPr>
            <p:nvPr/>
          </p:nvSpPr>
          <p:spPr bwMode="auto">
            <a:xfrm flipV="1">
              <a:off x="1724" y="1766"/>
              <a:ext cx="376" cy="2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1" name="Line 34"/>
            <p:cNvSpPr>
              <a:spLocks noChangeShapeType="1"/>
            </p:cNvSpPr>
            <p:nvPr/>
          </p:nvSpPr>
          <p:spPr bwMode="auto">
            <a:xfrm flipV="1">
              <a:off x="1746" y="1782"/>
              <a:ext cx="374" cy="21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2" name="Line 35"/>
            <p:cNvSpPr>
              <a:spLocks noChangeShapeType="1"/>
            </p:cNvSpPr>
            <p:nvPr/>
          </p:nvSpPr>
          <p:spPr bwMode="auto">
            <a:xfrm flipV="1">
              <a:off x="1760" y="1788"/>
              <a:ext cx="394" cy="2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3" name="Line 36"/>
            <p:cNvSpPr>
              <a:spLocks noChangeShapeType="1"/>
            </p:cNvSpPr>
            <p:nvPr/>
          </p:nvSpPr>
          <p:spPr bwMode="auto">
            <a:xfrm flipV="1">
              <a:off x="1760" y="1810"/>
              <a:ext cx="402"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4" name="Line 37"/>
            <p:cNvSpPr>
              <a:spLocks noChangeShapeType="1"/>
            </p:cNvSpPr>
            <p:nvPr/>
          </p:nvSpPr>
          <p:spPr bwMode="auto">
            <a:xfrm flipV="1">
              <a:off x="1760" y="1824"/>
              <a:ext cx="422" cy="2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5" name="Line 38"/>
            <p:cNvSpPr>
              <a:spLocks noChangeShapeType="1"/>
            </p:cNvSpPr>
            <p:nvPr/>
          </p:nvSpPr>
          <p:spPr bwMode="auto">
            <a:xfrm flipV="1">
              <a:off x="1760" y="1830"/>
              <a:ext cx="450"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6" name="Line 39"/>
            <p:cNvSpPr>
              <a:spLocks noChangeShapeType="1"/>
            </p:cNvSpPr>
            <p:nvPr/>
          </p:nvSpPr>
          <p:spPr bwMode="auto">
            <a:xfrm flipV="1">
              <a:off x="1760" y="1838"/>
              <a:ext cx="486" cy="2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7" name="Line 40"/>
            <p:cNvSpPr>
              <a:spLocks noChangeShapeType="1"/>
            </p:cNvSpPr>
            <p:nvPr/>
          </p:nvSpPr>
          <p:spPr bwMode="auto">
            <a:xfrm flipV="1">
              <a:off x="1760" y="1852"/>
              <a:ext cx="514" cy="3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8" name="Line 41"/>
            <p:cNvSpPr>
              <a:spLocks noChangeShapeType="1"/>
            </p:cNvSpPr>
            <p:nvPr/>
          </p:nvSpPr>
          <p:spPr bwMode="auto">
            <a:xfrm flipV="1">
              <a:off x="1752" y="1866"/>
              <a:ext cx="548"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69" name="Line 42"/>
            <p:cNvSpPr>
              <a:spLocks noChangeShapeType="1"/>
            </p:cNvSpPr>
            <p:nvPr/>
          </p:nvSpPr>
          <p:spPr bwMode="auto">
            <a:xfrm flipV="1">
              <a:off x="1738" y="1880"/>
              <a:ext cx="584"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0" name="Line 43"/>
            <p:cNvSpPr>
              <a:spLocks noChangeShapeType="1"/>
            </p:cNvSpPr>
            <p:nvPr/>
          </p:nvSpPr>
          <p:spPr bwMode="auto">
            <a:xfrm flipV="1">
              <a:off x="1732" y="1886"/>
              <a:ext cx="618" cy="3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1" name="Line 44"/>
            <p:cNvSpPr>
              <a:spLocks noChangeShapeType="1"/>
            </p:cNvSpPr>
            <p:nvPr/>
          </p:nvSpPr>
          <p:spPr bwMode="auto">
            <a:xfrm flipV="1">
              <a:off x="1718" y="1902"/>
              <a:ext cx="652" cy="3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2" name="Line 45"/>
            <p:cNvSpPr>
              <a:spLocks noChangeShapeType="1"/>
            </p:cNvSpPr>
            <p:nvPr/>
          </p:nvSpPr>
          <p:spPr bwMode="auto">
            <a:xfrm flipV="1">
              <a:off x="1718" y="1902"/>
              <a:ext cx="702" cy="40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3" name="Line 46"/>
            <p:cNvSpPr>
              <a:spLocks noChangeShapeType="1"/>
            </p:cNvSpPr>
            <p:nvPr/>
          </p:nvSpPr>
          <p:spPr bwMode="auto">
            <a:xfrm flipV="1">
              <a:off x="1724" y="1908"/>
              <a:ext cx="736" cy="4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4" name="Line 47"/>
            <p:cNvSpPr>
              <a:spLocks noChangeShapeType="1"/>
            </p:cNvSpPr>
            <p:nvPr/>
          </p:nvSpPr>
          <p:spPr bwMode="auto">
            <a:xfrm flipV="1">
              <a:off x="1696" y="1936"/>
              <a:ext cx="758" cy="4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5" name="Line 48"/>
            <p:cNvSpPr>
              <a:spLocks noChangeShapeType="1"/>
            </p:cNvSpPr>
            <p:nvPr/>
          </p:nvSpPr>
          <p:spPr bwMode="auto">
            <a:xfrm flipV="1">
              <a:off x="1648" y="1958"/>
              <a:ext cx="812" cy="4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6" name="Line 49"/>
            <p:cNvSpPr>
              <a:spLocks noChangeShapeType="1"/>
            </p:cNvSpPr>
            <p:nvPr/>
          </p:nvSpPr>
          <p:spPr bwMode="auto">
            <a:xfrm flipV="1">
              <a:off x="1654" y="1986"/>
              <a:ext cx="806" cy="4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7" name="Line 50"/>
            <p:cNvSpPr>
              <a:spLocks noChangeShapeType="1"/>
            </p:cNvSpPr>
            <p:nvPr/>
          </p:nvSpPr>
          <p:spPr bwMode="auto">
            <a:xfrm flipV="1">
              <a:off x="1676" y="2056"/>
              <a:ext cx="716" cy="41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8" name="Line 51"/>
            <p:cNvSpPr>
              <a:spLocks noChangeShapeType="1"/>
            </p:cNvSpPr>
            <p:nvPr/>
          </p:nvSpPr>
          <p:spPr bwMode="auto">
            <a:xfrm flipV="1">
              <a:off x="1704" y="2092"/>
              <a:ext cx="666" cy="39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79" name="Line 52"/>
            <p:cNvSpPr>
              <a:spLocks noChangeShapeType="1"/>
            </p:cNvSpPr>
            <p:nvPr/>
          </p:nvSpPr>
          <p:spPr bwMode="auto">
            <a:xfrm flipV="1">
              <a:off x="1732" y="2120"/>
              <a:ext cx="638" cy="3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0" name="Line 53"/>
            <p:cNvSpPr>
              <a:spLocks noChangeShapeType="1"/>
            </p:cNvSpPr>
            <p:nvPr/>
          </p:nvSpPr>
          <p:spPr bwMode="auto">
            <a:xfrm flipV="1">
              <a:off x="1780" y="2148"/>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1" name="Line 54"/>
            <p:cNvSpPr>
              <a:spLocks noChangeShapeType="1"/>
            </p:cNvSpPr>
            <p:nvPr/>
          </p:nvSpPr>
          <p:spPr bwMode="auto">
            <a:xfrm flipV="1">
              <a:off x="1788" y="2170"/>
              <a:ext cx="590" cy="34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2" name="Line 55"/>
            <p:cNvSpPr>
              <a:spLocks noChangeShapeType="1"/>
            </p:cNvSpPr>
            <p:nvPr/>
          </p:nvSpPr>
          <p:spPr bwMode="auto">
            <a:xfrm flipV="1">
              <a:off x="1788" y="2190"/>
              <a:ext cx="604" cy="3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3" name="Line 56"/>
            <p:cNvSpPr>
              <a:spLocks noChangeShapeType="1"/>
            </p:cNvSpPr>
            <p:nvPr/>
          </p:nvSpPr>
          <p:spPr bwMode="auto">
            <a:xfrm flipV="1">
              <a:off x="1800" y="2212"/>
              <a:ext cx="606"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4" name="Line 57"/>
            <p:cNvSpPr>
              <a:spLocks noChangeShapeType="1"/>
            </p:cNvSpPr>
            <p:nvPr/>
          </p:nvSpPr>
          <p:spPr bwMode="auto">
            <a:xfrm flipV="1">
              <a:off x="1822" y="2226"/>
              <a:ext cx="598" cy="35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5" name="Line 58"/>
            <p:cNvSpPr>
              <a:spLocks noChangeShapeType="1"/>
            </p:cNvSpPr>
            <p:nvPr/>
          </p:nvSpPr>
          <p:spPr bwMode="auto">
            <a:xfrm flipV="1">
              <a:off x="1864" y="2240"/>
              <a:ext cx="582"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6" name="Line 59"/>
            <p:cNvSpPr>
              <a:spLocks noChangeShapeType="1"/>
            </p:cNvSpPr>
            <p:nvPr/>
          </p:nvSpPr>
          <p:spPr bwMode="auto">
            <a:xfrm flipV="1">
              <a:off x="1898" y="2254"/>
              <a:ext cx="576" cy="33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7" name="Line 60"/>
            <p:cNvSpPr>
              <a:spLocks noChangeShapeType="1"/>
            </p:cNvSpPr>
            <p:nvPr/>
          </p:nvSpPr>
          <p:spPr bwMode="auto">
            <a:xfrm flipV="1">
              <a:off x="2052" y="2268"/>
              <a:ext cx="444"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8" name="Line 61"/>
            <p:cNvSpPr>
              <a:spLocks noChangeShapeType="1"/>
            </p:cNvSpPr>
            <p:nvPr/>
          </p:nvSpPr>
          <p:spPr bwMode="auto">
            <a:xfrm flipV="1">
              <a:off x="2094" y="2338"/>
              <a:ext cx="326" cy="1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89" name="Line 62"/>
            <p:cNvSpPr>
              <a:spLocks noChangeShapeType="1"/>
            </p:cNvSpPr>
            <p:nvPr/>
          </p:nvSpPr>
          <p:spPr bwMode="auto">
            <a:xfrm flipV="1">
              <a:off x="2462" y="2282"/>
              <a:ext cx="48"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0" name="Line 63"/>
            <p:cNvSpPr>
              <a:spLocks noChangeShapeType="1"/>
            </p:cNvSpPr>
            <p:nvPr/>
          </p:nvSpPr>
          <p:spPr bwMode="auto">
            <a:xfrm flipV="1">
              <a:off x="2120" y="2374"/>
              <a:ext cx="286"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1" name="Line 64"/>
            <p:cNvSpPr>
              <a:spLocks noChangeShapeType="1"/>
            </p:cNvSpPr>
            <p:nvPr/>
          </p:nvSpPr>
          <p:spPr bwMode="auto">
            <a:xfrm flipV="1">
              <a:off x="2148" y="2458"/>
              <a:ext cx="152"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2" name="Line 65"/>
            <p:cNvSpPr>
              <a:spLocks noChangeShapeType="1"/>
            </p:cNvSpPr>
            <p:nvPr/>
          </p:nvSpPr>
          <p:spPr bwMode="auto">
            <a:xfrm>
              <a:off x="2316" y="2452"/>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3" name="Line 66"/>
            <p:cNvSpPr>
              <a:spLocks noChangeShapeType="1"/>
            </p:cNvSpPr>
            <p:nvPr/>
          </p:nvSpPr>
          <p:spPr bwMode="auto">
            <a:xfrm flipV="1">
              <a:off x="2350" y="2402"/>
              <a:ext cx="5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4" name="Line 67"/>
            <p:cNvSpPr>
              <a:spLocks noChangeShapeType="1"/>
            </p:cNvSpPr>
            <p:nvPr/>
          </p:nvSpPr>
          <p:spPr bwMode="auto">
            <a:xfrm flipV="1">
              <a:off x="2176" y="2502"/>
              <a:ext cx="98"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5" name="Freeform 68"/>
            <p:cNvSpPr>
              <a:spLocks/>
            </p:cNvSpPr>
            <p:nvPr/>
          </p:nvSpPr>
          <p:spPr bwMode="auto">
            <a:xfrm>
              <a:off x="1648" y="1718"/>
              <a:ext cx="862" cy="874"/>
            </a:xfrm>
            <a:custGeom>
              <a:avLst/>
              <a:gdLst>
                <a:gd name="T0" fmla="*/ 236 w 862"/>
                <a:gd name="T1" fmla="*/ 868 h 874"/>
                <a:gd name="T2" fmla="*/ 166 w 862"/>
                <a:gd name="T3" fmla="*/ 860 h 874"/>
                <a:gd name="T4" fmla="*/ 138 w 862"/>
                <a:gd name="T5" fmla="*/ 812 h 874"/>
                <a:gd name="T6" fmla="*/ 132 w 862"/>
                <a:gd name="T7" fmla="*/ 776 h 874"/>
                <a:gd name="T8" fmla="*/ 82 w 862"/>
                <a:gd name="T9" fmla="*/ 776 h 874"/>
                <a:gd name="T10" fmla="*/ 20 w 862"/>
                <a:gd name="T11" fmla="*/ 754 h 874"/>
                <a:gd name="T12" fmla="*/ 0 w 862"/>
                <a:gd name="T13" fmla="*/ 712 h 874"/>
                <a:gd name="T14" fmla="*/ 26 w 862"/>
                <a:gd name="T15" fmla="*/ 692 h 874"/>
                <a:gd name="T16" fmla="*/ 62 w 862"/>
                <a:gd name="T17" fmla="*/ 648 h 874"/>
                <a:gd name="T18" fmla="*/ 68 w 862"/>
                <a:gd name="T19" fmla="*/ 592 h 874"/>
                <a:gd name="T20" fmla="*/ 76 w 862"/>
                <a:gd name="T21" fmla="*/ 544 h 874"/>
                <a:gd name="T22" fmla="*/ 90 w 862"/>
                <a:gd name="T23" fmla="*/ 486 h 874"/>
                <a:gd name="T24" fmla="*/ 110 w 862"/>
                <a:gd name="T25" fmla="*/ 408 h 874"/>
                <a:gd name="T26" fmla="*/ 110 w 862"/>
                <a:gd name="T27" fmla="*/ 296 h 874"/>
                <a:gd name="T28" fmla="*/ 48 w 862"/>
                <a:gd name="T29" fmla="*/ 260 h 874"/>
                <a:gd name="T30" fmla="*/ 20 w 862"/>
                <a:gd name="T31" fmla="*/ 212 h 874"/>
                <a:gd name="T32" fmla="*/ 48 w 862"/>
                <a:gd name="T33" fmla="*/ 134 h 874"/>
                <a:gd name="T34" fmla="*/ 76 w 862"/>
                <a:gd name="T35" fmla="*/ 70 h 874"/>
                <a:gd name="T36" fmla="*/ 124 w 862"/>
                <a:gd name="T37" fmla="*/ 14 h 874"/>
                <a:gd name="T38" fmla="*/ 200 w 862"/>
                <a:gd name="T39" fmla="*/ 28 h 874"/>
                <a:gd name="T40" fmla="*/ 278 w 862"/>
                <a:gd name="T41" fmla="*/ 20 h 874"/>
                <a:gd name="T42" fmla="*/ 318 w 862"/>
                <a:gd name="T43" fmla="*/ 6 h 874"/>
                <a:gd name="T44" fmla="*/ 360 w 862"/>
                <a:gd name="T45" fmla="*/ 6 h 874"/>
                <a:gd name="T46" fmla="*/ 410 w 862"/>
                <a:gd name="T47" fmla="*/ 20 h 874"/>
                <a:gd name="T48" fmla="*/ 458 w 862"/>
                <a:gd name="T49" fmla="*/ 56 h 874"/>
                <a:gd name="T50" fmla="*/ 520 w 862"/>
                <a:gd name="T51" fmla="*/ 98 h 874"/>
                <a:gd name="T52" fmla="*/ 598 w 862"/>
                <a:gd name="T53" fmla="*/ 120 h 874"/>
                <a:gd name="T54" fmla="*/ 680 w 862"/>
                <a:gd name="T55" fmla="*/ 162 h 874"/>
                <a:gd name="T56" fmla="*/ 786 w 862"/>
                <a:gd name="T57" fmla="*/ 184 h 874"/>
                <a:gd name="T58" fmla="*/ 820 w 862"/>
                <a:gd name="T59" fmla="*/ 254 h 874"/>
                <a:gd name="T60" fmla="*/ 778 w 862"/>
                <a:gd name="T61" fmla="*/ 310 h 874"/>
                <a:gd name="T62" fmla="*/ 722 w 862"/>
                <a:gd name="T63" fmla="*/ 366 h 874"/>
                <a:gd name="T64" fmla="*/ 730 w 862"/>
                <a:gd name="T65" fmla="*/ 452 h 874"/>
                <a:gd name="T66" fmla="*/ 806 w 862"/>
                <a:gd name="T67" fmla="*/ 522 h 874"/>
                <a:gd name="T68" fmla="*/ 862 w 862"/>
                <a:gd name="T69" fmla="*/ 578 h 874"/>
                <a:gd name="T70" fmla="*/ 798 w 862"/>
                <a:gd name="T71" fmla="*/ 600 h 874"/>
                <a:gd name="T72" fmla="*/ 758 w 862"/>
                <a:gd name="T73" fmla="*/ 664 h 874"/>
                <a:gd name="T74" fmla="*/ 744 w 862"/>
                <a:gd name="T75" fmla="*/ 706 h 874"/>
                <a:gd name="T76" fmla="*/ 702 w 862"/>
                <a:gd name="T77" fmla="*/ 712 h 874"/>
                <a:gd name="T78" fmla="*/ 652 w 862"/>
                <a:gd name="T79" fmla="*/ 748 h 874"/>
                <a:gd name="T80" fmla="*/ 590 w 862"/>
                <a:gd name="T81" fmla="*/ 818 h 874"/>
                <a:gd name="T82" fmla="*/ 534 w 862"/>
                <a:gd name="T83" fmla="*/ 846 h 874"/>
                <a:gd name="T84" fmla="*/ 500 w 862"/>
                <a:gd name="T85" fmla="*/ 826 h 874"/>
                <a:gd name="T86" fmla="*/ 444 w 862"/>
                <a:gd name="T87" fmla="*/ 812 h 874"/>
                <a:gd name="T88" fmla="*/ 402 w 862"/>
                <a:gd name="T89" fmla="*/ 804 h 874"/>
                <a:gd name="T90" fmla="*/ 374 w 862"/>
                <a:gd name="T91" fmla="*/ 818 h 874"/>
                <a:gd name="T92" fmla="*/ 332 w 862"/>
                <a:gd name="T93" fmla="*/ 832 h 874"/>
                <a:gd name="T94" fmla="*/ 292 w 862"/>
                <a:gd name="T95" fmla="*/ 868 h 8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2"/>
                <a:gd name="T145" fmla="*/ 0 h 874"/>
                <a:gd name="T146" fmla="*/ 862 w 862"/>
                <a:gd name="T147" fmla="*/ 874 h 8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2" h="874">
                  <a:moveTo>
                    <a:pt x="284" y="874"/>
                  </a:moveTo>
                  <a:lnTo>
                    <a:pt x="270" y="874"/>
                  </a:lnTo>
                  <a:lnTo>
                    <a:pt x="250" y="874"/>
                  </a:lnTo>
                  <a:lnTo>
                    <a:pt x="236" y="868"/>
                  </a:lnTo>
                  <a:lnTo>
                    <a:pt x="214" y="860"/>
                  </a:lnTo>
                  <a:lnTo>
                    <a:pt x="194" y="860"/>
                  </a:lnTo>
                  <a:lnTo>
                    <a:pt x="180" y="860"/>
                  </a:lnTo>
                  <a:lnTo>
                    <a:pt x="166" y="860"/>
                  </a:lnTo>
                  <a:lnTo>
                    <a:pt x="152" y="854"/>
                  </a:lnTo>
                  <a:lnTo>
                    <a:pt x="146" y="840"/>
                  </a:lnTo>
                  <a:lnTo>
                    <a:pt x="138" y="826"/>
                  </a:lnTo>
                  <a:lnTo>
                    <a:pt x="138" y="812"/>
                  </a:lnTo>
                  <a:lnTo>
                    <a:pt x="138" y="798"/>
                  </a:lnTo>
                  <a:lnTo>
                    <a:pt x="138" y="790"/>
                  </a:lnTo>
                  <a:lnTo>
                    <a:pt x="138" y="784"/>
                  </a:lnTo>
                  <a:lnTo>
                    <a:pt x="132" y="776"/>
                  </a:lnTo>
                  <a:lnTo>
                    <a:pt x="118" y="776"/>
                  </a:lnTo>
                  <a:lnTo>
                    <a:pt x="110" y="776"/>
                  </a:lnTo>
                  <a:lnTo>
                    <a:pt x="96" y="776"/>
                  </a:lnTo>
                  <a:lnTo>
                    <a:pt x="82" y="776"/>
                  </a:lnTo>
                  <a:lnTo>
                    <a:pt x="62" y="768"/>
                  </a:lnTo>
                  <a:lnTo>
                    <a:pt x="48" y="762"/>
                  </a:lnTo>
                  <a:lnTo>
                    <a:pt x="34" y="754"/>
                  </a:lnTo>
                  <a:lnTo>
                    <a:pt x="20" y="754"/>
                  </a:lnTo>
                  <a:lnTo>
                    <a:pt x="6" y="748"/>
                  </a:lnTo>
                  <a:lnTo>
                    <a:pt x="0" y="734"/>
                  </a:lnTo>
                  <a:lnTo>
                    <a:pt x="0" y="726"/>
                  </a:lnTo>
                  <a:lnTo>
                    <a:pt x="0" y="712"/>
                  </a:lnTo>
                  <a:lnTo>
                    <a:pt x="0" y="706"/>
                  </a:lnTo>
                  <a:lnTo>
                    <a:pt x="6" y="698"/>
                  </a:lnTo>
                  <a:lnTo>
                    <a:pt x="12" y="692"/>
                  </a:lnTo>
                  <a:lnTo>
                    <a:pt x="26" y="692"/>
                  </a:lnTo>
                  <a:lnTo>
                    <a:pt x="34" y="684"/>
                  </a:lnTo>
                  <a:lnTo>
                    <a:pt x="48" y="670"/>
                  </a:lnTo>
                  <a:lnTo>
                    <a:pt x="48" y="664"/>
                  </a:lnTo>
                  <a:lnTo>
                    <a:pt x="62" y="648"/>
                  </a:lnTo>
                  <a:lnTo>
                    <a:pt x="62" y="634"/>
                  </a:lnTo>
                  <a:lnTo>
                    <a:pt x="76" y="620"/>
                  </a:lnTo>
                  <a:lnTo>
                    <a:pt x="76" y="606"/>
                  </a:lnTo>
                  <a:lnTo>
                    <a:pt x="68" y="592"/>
                  </a:lnTo>
                  <a:lnTo>
                    <a:pt x="68" y="586"/>
                  </a:lnTo>
                  <a:lnTo>
                    <a:pt x="68" y="572"/>
                  </a:lnTo>
                  <a:lnTo>
                    <a:pt x="68" y="558"/>
                  </a:lnTo>
                  <a:lnTo>
                    <a:pt x="76" y="544"/>
                  </a:lnTo>
                  <a:lnTo>
                    <a:pt x="82" y="528"/>
                  </a:lnTo>
                  <a:lnTo>
                    <a:pt x="90" y="514"/>
                  </a:lnTo>
                  <a:lnTo>
                    <a:pt x="90" y="500"/>
                  </a:lnTo>
                  <a:lnTo>
                    <a:pt x="90" y="486"/>
                  </a:lnTo>
                  <a:lnTo>
                    <a:pt x="104" y="458"/>
                  </a:lnTo>
                  <a:lnTo>
                    <a:pt x="110" y="452"/>
                  </a:lnTo>
                  <a:lnTo>
                    <a:pt x="110" y="430"/>
                  </a:lnTo>
                  <a:lnTo>
                    <a:pt x="110" y="408"/>
                  </a:lnTo>
                  <a:lnTo>
                    <a:pt x="118" y="374"/>
                  </a:lnTo>
                  <a:lnTo>
                    <a:pt x="110" y="346"/>
                  </a:lnTo>
                  <a:lnTo>
                    <a:pt x="110" y="324"/>
                  </a:lnTo>
                  <a:lnTo>
                    <a:pt x="110" y="296"/>
                  </a:lnTo>
                  <a:lnTo>
                    <a:pt x="96" y="282"/>
                  </a:lnTo>
                  <a:lnTo>
                    <a:pt x="90" y="274"/>
                  </a:lnTo>
                  <a:lnTo>
                    <a:pt x="68" y="268"/>
                  </a:lnTo>
                  <a:lnTo>
                    <a:pt x="48" y="260"/>
                  </a:lnTo>
                  <a:lnTo>
                    <a:pt x="34" y="260"/>
                  </a:lnTo>
                  <a:lnTo>
                    <a:pt x="26" y="240"/>
                  </a:lnTo>
                  <a:lnTo>
                    <a:pt x="20" y="226"/>
                  </a:lnTo>
                  <a:lnTo>
                    <a:pt x="20" y="212"/>
                  </a:lnTo>
                  <a:lnTo>
                    <a:pt x="20" y="198"/>
                  </a:lnTo>
                  <a:lnTo>
                    <a:pt x="26" y="176"/>
                  </a:lnTo>
                  <a:lnTo>
                    <a:pt x="34" y="154"/>
                  </a:lnTo>
                  <a:lnTo>
                    <a:pt x="48" y="134"/>
                  </a:lnTo>
                  <a:lnTo>
                    <a:pt x="62" y="120"/>
                  </a:lnTo>
                  <a:lnTo>
                    <a:pt x="68" y="98"/>
                  </a:lnTo>
                  <a:lnTo>
                    <a:pt x="68" y="84"/>
                  </a:lnTo>
                  <a:lnTo>
                    <a:pt x="76" y="70"/>
                  </a:lnTo>
                  <a:lnTo>
                    <a:pt x="82" y="42"/>
                  </a:lnTo>
                  <a:lnTo>
                    <a:pt x="96" y="20"/>
                  </a:lnTo>
                  <a:lnTo>
                    <a:pt x="110" y="6"/>
                  </a:lnTo>
                  <a:lnTo>
                    <a:pt x="124" y="14"/>
                  </a:lnTo>
                  <a:lnTo>
                    <a:pt x="146" y="14"/>
                  </a:lnTo>
                  <a:lnTo>
                    <a:pt x="158" y="14"/>
                  </a:lnTo>
                  <a:lnTo>
                    <a:pt x="180" y="20"/>
                  </a:lnTo>
                  <a:lnTo>
                    <a:pt x="200" y="28"/>
                  </a:lnTo>
                  <a:lnTo>
                    <a:pt x="222" y="14"/>
                  </a:lnTo>
                  <a:lnTo>
                    <a:pt x="250" y="14"/>
                  </a:lnTo>
                  <a:lnTo>
                    <a:pt x="264" y="20"/>
                  </a:lnTo>
                  <a:lnTo>
                    <a:pt x="278" y="20"/>
                  </a:lnTo>
                  <a:lnTo>
                    <a:pt x="284" y="14"/>
                  </a:lnTo>
                  <a:lnTo>
                    <a:pt x="298" y="6"/>
                  </a:lnTo>
                  <a:lnTo>
                    <a:pt x="306" y="0"/>
                  </a:lnTo>
                  <a:lnTo>
                    <a:pt x="318" y="6"/>
                  </a:lnTo>
                  <a:lnTo>
                    <a:pt x="326" y="6"/>
                  </a:lnTo>
                  <a:lnTo>
                    <a:pt x="340" y="14"/>
                  </a:lnTo>
                  <a:lnTo>
                    <a:pt x="346" y="14"/>
                  </a:lnTo>
                  <a:lnTo>
                    <a:pt x="360" y="6"/>
                  </a:lnTo>
                  <a:lnTo>
                    <a:pt x="374" y="14"/>
                  </a:lnTo>
                  <a:lnTo>
                    <a:pt x="388" y="20"/>
                  </a:lnTo>
                  <a:lnTo>
                    <a:pt x="396" y="20"/>
                  </a:lnTo>
                  <a:lnTo>
                    <a:pt x="410" y="20"/>
                  </a:lnTo>
                  <a:lnTo>
                    <a:pt x="416" y="20"/>
                  </a:lnTo>
                  <a:lnTo>
                    <a:pt x="430" y="28"/>
                  </a:lnTo>
                  <a:lnTo>
                    <a:pt x="438" y="42"/>
                  </a:lnTo>
                  <a:lnTo>
                    <a:pt x="458" y="56"/>
                  </a:lnTo>
                  <a:lnTo>
                    <a:pt x="472" y="64"/>
                  </a:lnTo>
                  <a:lnTo>
                    <a:pt x="486" y="64"/>
                  </a:lnTo>
                  <a:lnTo>
                    <a:pt x="506" y="70"/>
                  </a:lnTo>
                  <a:lnTo>
                    <a:pt x="520" y="98"/>
                  </a:lnTo>
                  <a:lnTo>
                    <a:pt x="534" y="106"/>
                  </a:lnTo>
                  <a:lnTo>
                    <a:pt x="548" y="112"/>
                  </a:lnTo>
                  <a:lnTo>
                    <a:pt x="576" y="120"/>
                  </a:lnTo>
                  <a:lnTo>
                    <a:pt x="598" y="120"/>
                  </a:lnTo>
                  <a:lnTo>
                    <a:pt x="618" y="126"/>
                  </a:lnTo>
                  <a:lnTo>
                    <a:pt x="646" y="140"/>
                  </a:lnTo>
                  <a:lnTo>
                    <a:pt x="660" y="154"/>
                  </a:lnTo>
                  <a:lnTo>
                    <a:pt x="680" y="162"/>
                  </a:lnTo>
                  <a:lnTo>
                    <a:pt x="694" y="168"/>
                  </a:lnTo>
                  <a:lnTo>
                    <a:pt x="708" y="176"/>
                  </a:lnTo>
                  <a:lnTo>
                    <a:pt x="730" y="190"/>
                  </a:lnTo>
                  <a:lnTo>
                    <a:pt x="786" y="184"/>
                  </a:lnTo>
                  <a:lnTo>
                    <a:pt x="812" y="176"/>
                  </a:lnTo>
                  <a:lnTo>
                    <a:pt x="806" y="212"/>
                  </a:lnTo>
                  <a:lnTo>
                    <a:pt x="812" y="226"/>
                  </a:lnTo>
                  <a:lnTo>
                    <a:pt x="820" y="254"/>
                  </a:lnTo>
                  <a:lnTo>
                    <a:pt x="812" y="274"/>
                  </a:lnTo>
                  <a:lnTo>
                    <a:pt x="798" y="288"/>
                  </a:lnTo>
                  <a:lnTo>
                    <a:pt x="792" y="304"/>
                  </a:lnTo>
                  <a:lnTo>
                    <a:pt x="778" y="310"/>
                  </a:lnTo>
                  <a:lnTo>
                    <a:pt x="764" y="318"/>
                  </a:lnTo>
                  <a:lnTo>
                    <a:pt x="750" y="332"/>
                  </a:lnTo>
                  <a:lnTo>
                    <a:pt x="736" y="352"/>
                  </a:lnTo>
                  <a:lnTo>
                    <a:pt x="722" y="366"/>
                  </a:lnTo>
                  <a:lnTo>
                    <a:pt x="722" y="388"/>
                  </a:lnTo>
                  <a:lnTo>
                    <a:pt x="722" y="402"/>
                  </a:lnTo>
                  <a:lnTo>
                    <a:pt x="722" y="424"/>
                  </a:lnTo>
                  <a:lnTo>
                    <a:pt x="730" y="452"/>
                  </a:lnTo>
                  <a:lnTo>
                    <a:pt x="744" y="472"/>
                  </a:lnTo>
                  <a:lnTo>
                    <a:pt x="758" y="494"/>
                  </a:lnTo>
                  <a:lnTo>
                    <a:pt x="772" y="508"/>
                  </a:lnTo>
                  <a:lnTo>
                    <a:pt x="806" y="522"/>
                  </a:lnTo>
                  <a:lnTo>
                    <a:pt x="840" y="536"/>
                  </a:lnTo>
                  <a:lnTo>
                    <a:pt x="854" y="550"/>
                  </a:lnTo>
                  <a:lnTo>
                    <a:pt x="862" y="564"/>
                  </a:lnTo>
                  <a:lnTo>
                    <a:pt x="862" y="578"/>
                  </a:lnTo>
                  <a:lnTo>
                    <a:pt x="854" y="578"/>
                  </a:lnTo>
                  <a:lnTo>
                    <a:pt x="834" y="586"/>
                  </a:lnTo>
                  <a:lnTo>
                    <a:pt x="820" y="592"/>
                  </a:lnTo>
                  <a:lnTo>
                    <a:pt x="798" y="600"/>
                  </a:lnTo>
                  <a:lnTo>
                    <a:pt x="786" y="614"/>
                  </a:lnTo>
                  <a:lnTo>
                    <a:pt x="772" y="620"/>
                  </a:lnTo>
                  <a:lnTo>
                    <a:pt x="764" y="634"/>
                  </a:lnTo>
                  <a:lnTo>
                    <a:pt x="758" y="664"/>
                  </a:lnTo>
                  <a:lnTo>
                    <a:pt x="758" y="678"/>
                  </a:lnTo>
                  <a:lnTo>
                    <a:pt x="758" y="698"/>
                  </a:lnTo>
                  <a:lnTo>
                    <a:pt x="750" y="698"/>
                  </a:lnTo>
                  <a:lnTo>
                    <a:pt x="744" y="706"/>
                  </a:lnTo>
                  <a:lnTo>
                    <a:pt x="736" y="706"/>
                  </a:lnTo>
                  <a:lnTo>
                    <a:pt x="722" y="706"/>
                  </a:lnTo>
                  <a:lnTo>
                    <a:pt x="708" y="712"/>
                  </a:lnTo>
                  <a:lnTo>
                    <a:pt x="702" y="712"/>
                  </a:lnTo>
                  <a:lnTo>
                    <a:pt x="688" y="726"/>
                  </a:lnTo>
                  <a:lnTo>
                    <a:pt x="674" y="734"/>
                  </a:lnTo>
                  <a:lnTo>
                    <a:pt x="660" y="740"/>
                  </a:lnTo>
                  <a:lnTo>
                    <a:pt x="652" y="748"/>
                  </a:lnTo>
                  <a:lnTo>
                    <a:pt x="638" y="768"/>
                  </a:lnTo>
                  <a:lnTo>
                    <a:pt x="626" y="790"/>
                  </a:lnTo>
                  <a:lnTo>
                    <a:pt x="604" y="804"/>
                  </a:lnTo>
                  <a:lnTo>
                    <a:pt x="590" y="818"/>
                  </a:lnTo>
                  <a:lnTo>
                    <a:pt x="576" y="832"/>
                  </a:lnTo>
                  <a:lnTo>
                    <a:pt x="562" y="846"/>
                  </a:lnTo>
                  <a:lnTo>
                    <a:pt x="548" y="846"/>
                  </a:lnTo>
                  <a:lnTo>
                    <a:pt x="534" y="846"/>
                  </a:lnTo>
                  <a:lnTo>
                    <a:pt x="528" y="846"/>
                  </a:lnTo>
                  <a:lnTo>
                    <a:pt x="514" y="840"/>
                  </a:lnTo>
                  <a:lnTo>
                    <a:pt x="506" y="832"/>
                  </a:lnTo>
                  <a:lnTo>
                    <a:pt x="500" y="826"/>
                  </a:lnTo>
                  <a:lnTo>
                    <a:pt x="486" y="826"/>
                  </a:lnTo>
                  <a:lnTo>
                    <a:pt x="472" y="826"/>
                  </a:lnTo>
                  <a:lnTo>
                    <a:pt x="458" y="818"/>
                  </a:lnTo>
                  <a:lnTo>
                    <a:pt x="444" y="812"/>
                  </a:lnTo>
                  <a:lnTo>
                    <a:pt x="430" y="804"/>
                  </a:lnTo>
                  <a:lnTo>
                    <a:pt x="424" y="804"/>
                  </a:lnTo>
                  <a:lnTo>
                    <a:pt x="416" y="804"/>
                  </a:lnTo>
                  <a:lnTo>
                    <a:pt x="402" y="804"/>
                  </a:lnTo>
                  <a:lnTo>
                    <a:pt x="396" y="812"/>
                  </a:lnTo>
                  <a:lnTo>
                    <a:pt x="388" y="812"/>
                  </a:lnTo>
                  <a:lnTo>
                    <a:pt x="382" y="812"/>
                  </a:lnTo>
                  <a:lnTo>
                    <a:pt x="374" y="818"/>
                  </a:lnTo>
                  <a:lnTo>
                    <a:pt x="360" y="826"/>
                  </a:lnTo>
                  <a:lnTo>
                    <a:pt x="354" y="832"/>
                  </a:lnTo>
                  <a:lnTo>
                    <a:pt x="340" y="832"/>
                  </a:lnTo>
                  <a:lnTo>
                    <a:pt x="332" y="832"/>
                  </a:lnTo>
                  <a:lnTo>
                    <a:pt x="326" y="832"/>
                  </a:lnTo>
                  <a:lnTo>
                    <a:pt x="312" y="846"/>
                  </a:lnTo>
                  <a:lnTo>
                    <a:pt x="306" y="854"/>
                  </a:lnTo>
                  <a:lnTo>
                    <a:pt x="292" y="868"/>
                  </a:lnTo>
                  <a:lnTo>
                    <a:pt x="284" y="8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6" name="Rectangle 69"/>
            <p:cNvSpPr>
              <a:spLocks noChangeArrowheads="1"/>
            </p:cNvSpPr>
            <p:nvPr/>
          </p:nvSpPr>
          <p:spPr bwMode="auto">
            <a:xfrm>
              <a:off x="1516" y="198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797" name="Line 70"/>
            <p:cNvSpPr>
              <a:spLocks noChangeShapeType="1"/>
            </p:cNvSpPr>
            <p:nvPr/>
          </p:nvSpPr>
          <p:spPr bwMode="auto">
            <a:xfrm flipV="1">
              <a:off x="1084" y="232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8" name="Line 71"/>
            <p:cNvSpPr>
              <a:spLocks noChangeShapeType="1"/>
            </p:cNvSpPr>
            <p:nvPr/>
          </p:nvSpPr>
          <p:spPr bwMode="auto">
            <a:xfrm>
              <a:off x="1092" y="2354"/>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99" name="Freeform 72"/>
            <p:cNvSpPr>
              <a:spLocks/>
            </p:cNvSpPr>
            <p:nvPr/>
          </p:nvSpPr>
          <p:spPr bwMode="auto">
            <a:xfrm>
              <a:off x="1084" y="2326"/>
              <a:ext cx="14" cy="40"/>
            </a:xfrm>
            <a:custGeom>
              <a:avLst/>
              <a:gdLst>
                <a:gd name="T0" fmla="*/ 0 w 14"/>
                <a:gd name="T1" fmla="*/ 0 h 40"/>
                <a:gd name="T2" fmla="*/ 6 w 14"/>
                <a:gd name="T3" fmla="*/ 6 h 40"/>
                <a:gd name="T4" fmla="*/ 14 w 14"/>
                <a:gd name="T5" fmla="*/ 12 h 40"/>
                <a:gd name="T6" fmla="*/ 14 w 14"/>
                <a:gd name="T7" fmla="*/ 26 h 40"/>
                <a:gd name="T8" fmla="*/ 14 w 14"/>
                <a:gd name="T9" fmla="*/ 40 h 40"/>
                <a:gd name="T10" fmla="*/ 6 w 14"/>
                <a:gd name="T11" fmla="*/ 40 h 40"/>
                <a:gd name="T12" fmla="*/ 0 w 14"/>
                <a:gd name="T13" fmla="*/ 0 h 40"/>
                <a:gd name="T14" fmla="*/ 0 60000 65536"/>
                <a:gd name="T15" fmla="*/ 0 60000 65536"/>
                <a:gd name="T16" fmla="*/ 0 60000 65536"/>
                <a:gd name="T17" fmla="*/ 0 60000 65536"/>
                <a:gd name="T18" fmla="*/ 0 60000 65536"/>
                <a:gd name="T19" fmla="*/ 0 60000 65536"/>
                <a:gd name="T20" fmla="*/ 0 60000 65536"/>
                <a:gd name="T21" fmla="*/ 0 w 14"/>
                <a:gd name="T22" fmla="*/ 0 h 40"/>
                <a:gd name="T23" fmla="*/ 14 w 1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0">
                  <a:moveTo>
                    <a:pt x="0" y="0"/>
                  </a:moveTo>
                  <a:lnTo>
                    <a:pt x="6" y="6"/>
                  </a:lnTo>
                  <a:lnTo>
                    <a:pt x="14" y="12"/>
                  </a:lnTo>
                  <a:lnTo>
                    <a:pt x="14" y="26"/>
                  </a:lnTo>
                  <a:lnTo>
                    <a:pt x="14" y="40"/>
                  </a:lnTo>
                  <a:lnTo>
                    <a:pt x="6" y="4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0" name="Line 73"/>
            <p:cNvSpPr>
              <a:spLocks noChangeShapeType="1"/>
            </p:cNvSpPr>
            <p:nvPr/>
          </p:nvSpPr>
          <p:spPr bwMode="auto">
            <a:xfrm flipV="1">
              <a:off x="2552" y="273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1" name="Line 74"/>
            <p:cNvSpPr>
              <a:spLocks noChangeShapeType="1"/>
            </p:cNvSpPr>
            <p:nvPr/>
          </p:nvSpPr>
          <p:spPr bwMode="auto">
            <a:xfrm flipV="1">
              <a:off x="2566" y="2756"/>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2" name="Freeform 75"/>
            <p:cNvSpPr>
              <a:spLocks/>
            </p:cNvSpPr>
            <p:nvPr/>
          </p:nvSpPr>
          <p:spPr bwMode="auto">
            <a:xfrm>
              <a:off x="2552" y="2736"/>
              <a:ext cx="34" cy="34"/>
            </a:xfrm>
            <a:custGeom>
              <a:avLst/>
              <a:gdLst>
                <a:gd name="T0" fmla="*/ 20 w 34"/>
                <a:gd name="T1" fmla="*/ 34 h 34"/>
                <a:gd name="T2" fmla="*/ 14 w 34"/>
                <a:gd name="T3" fmla="*/ 34 h 34"/>
                <a:gd name="T4" fmla="*/ 6 w 34"/>
                <a:gd name="T5" fmla="*/ 34 h 34"/>
                <a:gd name="T6" fmla="*/ 0 w 34"/>
                <a:gd name="T7" fmla="*/ 26 h 34"/>
                <a:gd name="T8" fmla="*/ 0 w 34"/>
                <a:gd name="T9" fmla="*/ 20 h 34"/>
                <a:gd name="T10" fmla="*/ 0 w 34"/>
                <a:gd name="T11" fmla="*/ 12 h 34"/>
                <a:gd name="T12" fmla="*/ 0 w 34"/>
                <a:gd name="T13" fmla="*/ 6 h 34"/>
                <a:gd name="T14" fmla="*/ 6 w 34"/>
                <a:gd name="T15" fmla="*/ 6 h 34"/>
                <a:gd name="T16" fmla="*/ 6 w 34"/>
                <a:gd name="T17" fmla="*/ 0 h 34"/>
                <a:gd name="T18" fmla="*/ 14 w 34"/>
                <a:gd name="T19" fmla="*/ 0 h 34"/>
                <a:gd name="T20" fmla="*/ 20 w 34"/>
                <a:gd name="T21" fmla="*/ 0 h 34"/>
                <a:gd name="T22" fmla="*/ 28 w 34"/>
                <a:gd name="T23" fmla="*/ 0 h 34"/>
                <a:gd name="T24" fmla="*/ 34 w 34"/>
                <a:gd name="T25" fmla="*/ 6 h 34"/>
                <a:gd name="T26" fmla="*/ 34 w 34"/>
                <a:gd name="T27" fmla="*/ 12 h 34"/>
                <a:gd name="T28" fmla="*/ 34 w 34"/>
                <a:gd name="T29" fmla="*/ 20 h 34"/>
                <a:gd name="T30" fmla="*/ 34 w 34"/>
                <a:gd name="T31" fmla="*/ 26 h 34"/>
                <a:gd name="T32" fmla="*/ 28 w 34"/>
                <a:gd name="T33" fmla="*/ 34 h 34"/>
                <a:gd name="T34" fmla="*/ 20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20" y="34"/>
                  </a:moveTo>
                  <a:lnTo>
                    <a:pt x="14" y="34"/>
                  </a:lnTo>
                  <a:lnTo>
                    <a:pt x="6" y="34"/>
                  </a:lnTo>
                  <a:lnTo>
                    <a:pt x="0" y="26"/>
                  </a:lnTo>
                  <a:lnTo>
                    <a:pt x="0" y="20"/>
                  </a:lnTo>
                  <a:lnTo>
                    <a:pt x="0" y="12"/>
                  </a:lnTo>
                  <a:lnTo>
                    <a:pt x="0" y="6"/>
                  </a:lnTo>
                  <a:lnTo>
                    <a:pt x="6" y="6"/>
                  </a:lnTo>
                  <a:lnTo>
                    <a:pt x="6" y="0"/>
                  </a:lnTo>
                  <a:lnTo>
                    <a:pt x="14" y="0"/>
                  </a:lnTo>
                  <a:lnTo>
                    <a:pt x="20" y="0"/>
                  </a:lnTo>
                  <a:lnTo>
                    <a:pt x="28" y="0"/>
                  </a:lnTo>
                  <a:lnTo>
                    <a:pt x="34" y="6"/>
                  </a:lnTo>
                  <a:lnTo>
                    <a:pt x="34" y="12"/>
                  </a:lnTo>
                  <a:lnTo>
                    <a:pt x="34" y="20"/>
                  </a:lnTo>
                  <a:lnTo>
                    <a:pt x="34" y="26"/>
                  </a:lnTo>
                  <a:lnTo>
                    <a:pt x="28" y="34"/>
                  </a:lnTo>
                  <a:lnTo>
                    <a:pt x="20"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3" name="Line 76"/>
            <p:cNvSpPr>
              <a:spLocks noChangeShapeType="1"/>
            </p:cNvSpPr>
            <p:nvPr/>
          </p:nvSpPr>
          <p:spPr bwMode="auto">
            <a:xfrm flipV="1">
              <a:off x="1258" y="2784"/>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4" name="Line 77"/>
            <p:cNvSpPr>
              <a:spLocks noChangeShapeType="1"/>
            </p:cNvSpPr>
            <p:nvPr/>
          </p:nvSpPr>
          <p:spPr bwMode="auto">
            <a:xfrm flipV="1">
              <a:off x="1280" y="281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5" name="Freeform 78"/>
            <p:cNvSpPr>
              <a:spLocks/>
            </p:cNvSpPr>
            <p:nvPr/>
          </p:nvSpPr>
          <p:spPr bwMode="auto">
            <a:xfrm>
              <a:off x="1252" y="2778"/>
              <a:ext cx="40" cy="40"/>
            </a:xfrm>
            <a:custGeom>
              <a:avLst/>
              <a:gdLst>
                <a:gd name="T0" fmla="*/ 0 w 40"/>
                <a:gd name="T1" fmla="*/ 6 h 40"/>
                <a:gd name="T2" fmla="*/ 6 w 40"/>
                <a:gd name="T3" fmla="*/ 0 h 40"/>
                <a:gd name="T4" fmla="*/ 12 w 40"/>
                <a:gd name="T5" fmla="*/ 0 h 40"/>
                <a:gd name="T6" fmla="*/ 20 w 40"/>
                <a:gd name="T7" fmla="*/ 0 h 40"/>
                <a:gd name="T8" fmla="*/ 26 w 40"/>
                <a:gd name="T9" fmla="*/ 0 h 40"/>
                <a:gd name="T10" fmla="*/ 34 w 40"/>
                <a:gd name="T11" fmla="*/ 0 h 40"/>
                <a:gd name="T12" fmla="*/ 34 w 40"/>
                <a:gd name="T13" fmla="*/ 6 h 40"/>
                <a:gd name="T14" fmla="*/ 40 w 40"/>
                <a:gd name="T15" fmla="*/ 12 h 40"/>
                <a:gd name="T16" fmla="*/ 40 w 40"/>
                <a:gd name="T17" fmla="*/ 20 h 40"/>
                <a:gd name="T18" fmla="*/ 40 w 40"/>
                <a:gd name="T19" fmla="*/ 26 h 40"/>
                <a:gd name="T20" fmla="*/ 34 w 40"/>
                <a:gd name="T21" fmla="*/ 34 h 40"/>
                <a:gd name="T22" fmla="*/ 34 w 40"/>
                <a:gd name="T23" fmla="*/ 40 h 40"/>
                <a:gd name="T24" fmla="*/ 26 w 40"/>
                <a:gd name="T25" fmla="*/ 40 h 40"/>
                <a:gd name="T26" fmla="*/ 0 w 40"/>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0" y="6"/>
                  </a:moveTo>
                  <a:lnTo>
                    <a:pt x="6" y="0"/>
                  </a:lnTo>
                  <a:lnTo>
                    <a:pt x="12" y="0"/>
                  </a:lnTo>
                  <a:lnTo>
                    <a:pt x="20" y="0"/>
                  </a:lnTo>
                  <a:lnTo>
                    <a:pt x="26" y="0"/>
                  </a:lnTo>
                  <a:lnTo>
                    <a:pt x="34" y="0"/>
                  </a:lnTo>
                  <a:lnTo>
                    <a:pt x="34" y="6"/>
                  </a:lnTo>
                  <a:lnTo>
                    <a:pt x="40" y="12"/>
                  </a:lnTo>
                  <a:lnTo>
                    <a:pt x="40" y="20"/>
                  </a:lnTo>
                  <a:lnTo>
                    <a:pt x="40" y="26"/>
                  </a:lnTo>
                  <a:lnTo>
                    <a:pt x="34" y="34"/>
                  </a:lnTo>
                  <a:lnTo>
                    <a:pt x="34" y="40"/>
                  </a:lnTo>
                  <a:lnTo>
                    <a:pt x="26" y="40"/>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6" name="Line 79"/>
            <p:cNvSpPr>
              <a:spLocks noChangeShapeType="1"/>
            </p:cNvSpPr>
            <p:nvPr/>
          </p:nvSpPr>
          <p:spPr bwMode="auto">
            <a:xfrm flipV="1">
              <a:off x="2240" y="310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7" name="Line 80"/>
            <p:cNvSpPr>
              <a:spLocks noChangeShapeType="1"/>
            </p:cNvSpPr>
            <p:nvPr/>
          </p:nvSpPr>
          <p:spPr bwMode="auto">
            <a:xfrm flipV="1">
              <a:off x="2226" y="3122"/>
              <a:ext cx="54"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8" name="Line 81"/>
            <p:cNvSpPr>
              <a:spLocks noChangeShapeType="1"/>
            </p:cNvSpPr>
            <p:nvPr/>
          </p:nvSpPr>
          <p:spPr bwMode="auto">
            <a:xfrm flipV="1">
              <a:off x="2184" y="3158"/>
              <a:ext cx="90" cy="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09" name="Line 82"/>
            <p:cNvSpPr>
              <a:spLocks noChangeShapeType="1"/>
            </p:cNvSpPr>
            <p:nvPr/>
          </p:nvSpPr>
          <p:spPr bwMode="auto">
            <a:xfrm flipV="1">
              <a:off x="2190" y="3200"/>
              <a:ext cx="48"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0" name="Freeform 83"/>
            <p:cNvSpPr>
              <a:spLocks/>
            </p:cNvSpPr>
            <p:nvPr/>
          </p:nvSpPr>
          <p:spPr bwMode="auto">
            <a:xfrm>
              <a:off x="2184" y="3096"/>
              <a:ext cx="96" cy="146"/>
            </a:xfrm>
            <a:custGeom>
              <a:avLst/>
              <a:gdLst>
                <a:gd name="T0" fmla="*/ 20 w 96"/>
                <a:gd name="T1" fmla="*/ 146 h 146"/>
                <a:gd name="T2" fmla="*/ 12 w 96"/>
                <a:gd name="T3" fmla="*/ 140 h 146"/>
                <a:gd name="T4" fmla="*/ 6 w 96"/>
                <a:gd name="T5" fmla="*/ 140 h 146"/>
                <a:gd name="T6" fmla="*/ 6 w 96"/>
                <a:gd name="T7" fmla="*/ 132 h 146"/>
                <a:gd name="T8" fmla="*/ 0 w 96"/>
                <a:gd name="T9" fmla="*/ 126 h 146"/>
                <a:gd name="T10" fmla="*/ 0 w 96"/>
                <a:gd name="T11" fmla="*/ 118 h 146"/>
                <a:gd name="T12" fmla="*/ 6 w 96"/>
                <a:gd name="T13" fmla="*/ 104 h 146"/>
                <a:gd name="T14" fmla="*/ 6 w 96"/>
                <a:gd name="T15" fmla="*/ 96 h 146"/>
                <a:gd name="T16" fmla="*/ 26 w 96"/>
                <a:gd name="T17" fmla="*/ 76 h 146"/>
                <a:gd name="T18" fmla="*/ 34 w 96"/>
                <a:gd name="T19" fmla="*/ 68 h 146"/>
                <a:gd name="T20" fmla="*/ 40 w 96"/>
                <a:gd name="T21" fmla="*/ 62 h 146"/>
                <a:gd name="T22" fmla="*/ 40 w 96"/>
                <a:gd name="T23" fmla="*/ 54 h 146"/>
                <a:gd name="T24" fmla="*/ 48 w 96"/>
                <a:gd name="T25" fmla="*/ 40 h 146"/>
                <a:gd name="T26" fmla="*/ 48 w 96"/>
                <a:gd name="T27" fmla="*/ 34 h 146"/>
                <a:gd name="T28" fmla="*/ 54 w 96"/>
                <a:gd name="T29" fmla="*/ 20 h 146"/>
                <a:gd name="T30" fmla="*/ 62 w 96"/>
                <a:gd name="T31" fmla="*/ 12 h 146"/>
                <a:gd name="T32" fmla="*/ 68 w 96"/>
                <a:gd name="T33" fmla="*/ 6 h 146"/>
                <a:gd name="T34" fmla="*/ 76 w 96"/>
                <a:gd name="T35" fmla="*/ 0 h 146"/>
                <a:gd name="T36" fmla="*/ 82 w 96"/>
                <a:gd name="T37" fmla="*/ 0 h 146"/>
                <a:gd name="T38" fmla="*/ 96 w 96"/>
                <a:gd name="T39" fmla="*/ 0 h 146"/>
                <a:gd name="T40" fmla="*/ 96 w 96"/>
                <a:gd name="T41" fmla="*/ 6 h 146"/>
                <a:gd name="T42" fmla="*/ 96 w 96"/>
                <a:gd name="T43" fmla="*/ 20 h 146"/>
                <a:gd name="T44" fmla="*/ 96 w 96"/>
                <a:gd name="T45" fmla="*/ 34 h 146"/>
                <a:gd name="T46" fmla="*/ 96 w 96"/>
                <a:gd name="T47" fmla="*/ 48 h 146"/>
                <a:gd name="T48" fmla="*/ 90 w 96"/>
                <a:gd name="T49" fmla="*/ 62 h 146"/>
                <a:gd name="T50" fmla="*/ 82 w 96"/>
                <a:gd name="T51" fmla="*/ 68 h 146"/>
                <a:gd name="T52" fmla="*/ 76 w 96"/>
                <a:gd name="T53" fmla="*/ 82 h 146"/>
                <a:gd name="T54" fmla="*/ 62 w 96"/>
                <a:gd name="T55" fmla="*/ 104 h 146"/>
                <a:gd name="T56" fmla="*/ 48 w 96"/>
                <a:gd name="T57" fmla="*/ 118 h 146"/>
                <a:gd name="T58" fmla="*/ 40 w 96"/>
                <a:gd name="T59" fmla="*/ 140 h 146"/>
                <a:gd name="T60" fmla="*/ 34 w 96"/>
                <a:gd name="T61" fmla="*/ 140 h 146"/>
                <a:gd name="T62" fmla="*/ 20 w 96"/>
                <a:gd name="T63" fmla="*/ 1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46"/>
                <a:gd name="T98" fmla="*/ 96 w 96"/>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46">
                  <a:moveTo>
                    <a:pt x="20" y="146"/>
                  </a:moveTo>
                  <a:lnTo>
                    <a:pt x="12" y="140"/>
                  </a:lnTo>
                  <a:lnTo>
                    <a:pt x="6" y="140"/>
                  </a:lnTo>
                  <a:lnTo>
                    <a:pt x="6" y="132"/>
                  </a:lnTo>
                  <a:lnTo>
                    <a:pt x="0" y="126"/>
                  </a:lnTo>
                  <a:lnTo>
                    <a:pt x="0" y="118"/>
                  </a:lnTo>
                  <a:lnTo>
                    <a:pt x="6" y="104"/>
                  </a:lnTo>
                  <a:lnTo>
                    <a:pt x="6" y="96"/>
                  </a:lnTo>
                  <a:lnTo>
                    <a:pt x="26" y="76"/>
                  </a:lnTo>
                  <a:lnTo>
                    <a:pt x="34" y="68"/>
                  </a:lnTo>
                  <a:lnTo>
                    <a:pt x="40" y="62"/>
                  </a:lnTo>
                  <a:lnTo>
                    <a:pt x="40" y="54"/>
                  </a:lnTo>
                  <a:lnTo>
                    <a:pt x="48" y="40"/>
                  </a:lnTo>
                  <a:lnTo>
                    <a:pt x="48" y="34"/>
                  </a:lnTo>
                  <a:lnTo>
                    <a:pt x="54" y="20"/>
                  </a:lnTo>
                  <a:lnTo>
                    <a:pt x="62" y="12"/>
                  </a:lnTo>
                  <a:lnTo>
                    <a:pt x="68" y="6"/>
                  </a:lnTo>
                  <a:lnTo>
                    <a:pt x="76" y="0"/>
                  </a:lnTo>
                  <a:lnTo>
                    <a:pt x="82" y="0"/>
                  </a:lnTo>
                  <a:lnTo>
                    <a:pt x="96" y="0"/>
                  </a:lnTo>
                  <a:lnTo>
                    <a:pt x="96" y="6"/>
                  </a:lnTo>
                  <a:lnTo>
                    <a:pt x="96" y="20"/>
                  </a:lnTo>
                  <a:lnTo>
                    <a:pt x="96" y="34"/>
                  </a:lnTo>
                  <a:lnTo>
                    <a:pt x="96" y="48"/>
                  </a:lnTo>
                  <a:lnTo>
                    <a:pt x="90" y="62"/>
                  </a:lnTo>
                  <a:lnTo>
                    <a:pt x="82" y="68"/>
                  </a:lnTo>
                  <a:lnTo>
                    <a:pt x="76" y="82"/>
                  </a:lnTo>
                  <a:lnTo>
                    <a:pt x="62" y="104"/>
                  </a:lnTo>
                  <a:lnTo>
                    <a:pt x="48" y="118"/>
                  </a:lnTo>
                  <a:lnTo>
                    <a:pt x="40" y="140"/>
                  </a:lnTo>
                  <a:lnTo>
                    <a:pt x="34" y="140"/>
                  </a:lnTo>
                  <a:lnTo>
                    <a:pt x="20" y="1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1" name="Line 84"/>
            <p:cNvSpPr>
              <a:spLocks noChangeShapeType="1"/>
            </p:cNvSpPr>
            <p:nvPr/>
          </p:nvSpPr>
          <p:spPr bwMode="auto">
            <a:xfrm flipV="1">
              <a:off x="2128" y="377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2" name="Freeform 85"/>
            <p:cNvSpPr>
              <a:spLocks/>
            </p:cNvSpPr>
            <p:nvPr/>
          </p:nvSpPr>
          <p:spPr bwMode="auto">
            <a:xfrm>
              <a:off x="2120" y="3758"/>
              <a:ext cx="34" cy="34"/>
            </a:xfrm>
            <a:custGeom>
              <a:avLst/>
              <a:gdLst>
                <a:gd name="T0" fmla="*/ 14 w 34"/>
                <a:gd name="T1" fmla="*/ 34 h 34"/>
                <a:gd name="T2" fmla="*/ 6 w 34"/>
                <a:gd name="T3" fmla="*/ 28 h 34"/>
                <a:gd name="T4" fmla="*/ 0 w 34"/>
                <a:gd name="T5" fmla="*/ 20 h 34"/>
                <a:gd name="T6" fmla="*/ 0 w 34"/>
                <a:gd name="T7" fmla="*/ 14 h 34"/>
                <a:gd name="T8" fmla="*/ 6 w 34"/>
                <a:gd name="T9" fmla="*/ 14 h 34"/>
                <a:gd name="T10" fmla="*/ 6 w 34"/>
                <a:gd name="T11" fmla="*/ 6 h 34"/>
                <a:gd name="T12" fmla="*/ 14 w 34"/>
                <a:gd name="T13" fmla="*/ 6 h 34"/>
                <a:gd name="T14" fmla="*/ 14 w 34"/>
                <a:gd name="T15" fmla="*/ 0 h 34"/>
                <a:gd name="T16" fmla="*/ 20 w 34"/>
                <a:gd name="T17" fmla="*/ 0 h 34"/>
                <a:gd name="T18" fmla="*/ 20 w 34"/>
                <a:gd name="T19" fmla="*/ 6 h 34"/>
                <a:gd name="T20" fmla="*/ 28 w 34"/>
                <a:gd name="T21" fmla="*/ 6 h 34"/>
                <a:gd name="T22" fmla="*/ 28 w 34"/>
                <a:gd name="T23" fmla="*/ 14 h 34"/>
                <a:gd name="T24" fmla="*/ 34 w 34"/>
                <a:gd name="T25" fmla="*/ 14 h 34"/>
                <a:gd name="T26" fmla="*/ 34 w 34"/>
                <a:gd name="T27" fmla="*/ 20 h 34"/>
                <a:gd name="T28" fmla="*/ 28 w 34"/>
                <a:gd name="T29" fmla="*/ 28 h 34"/>
                <a:gd name="T30" fmla="*/ 28 w 34"/>
                <a:gd name="T31" fmla="*/ 34 h 34"/>
                <a:gd name="T32" fmla="*/ 20 w 34"/>
                <a:gd name="T33" fmla="*/ 34 h 34"/>
                <a:gd name="T34" fmla="*/ 14 w 34"/>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4"/>
                <a:gd name="T56" fmla="*/ 34 w 3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4">
                  <a:moveTo>
                    <a:pt x="14" y="34"/>
                  </a:moveTo>
                  <a:lnTo>
                    <a:pt x="6" y="28"/>
                  </a:lnTo>
                  <a:lnTo>
                    <a:pt x="0" y="20"/>
                  </a:lnTo>
                  <a:lnTo>
                    <a:pt x="0" y="14"/>
                  </a:lnTo>
                  <a:lnTo>
                    <a:pt x="6" y="14"/>
                  </a:lnTo>
                  <a:lnTo>
                    <a:pt x="6" y="6"/>
                  </a:lnTo>
                  <a:lnTo>
                    <a:pt x="14" y="6"/>
                  </a:lnTo>
                  <a:lnTo>
                    <a:pt x="14" y="0"/>
                  </a:lnTo>
                  <a:lnTo>
                    <a:pt x="20" y="0"/>
                  </a:lnTo>
                  <a:lnTo>
                    <a:pt x="20" y="6"/>
                  </a:lnTo>
                  <a:lnTo>
                    <a:pt x="28" y="6"/>
                  </a:lnTo>
                  <a:lnTo>
                    <a:pt x="28" y="14"/>
                  </a:lnTo>
                  <a:lnTo>
                    <a:pt x="34" y="14"/>
                  </a:lnTo>
                  <a:lnTo>
                    <a:pt x="34" y="20"/>
                  </a:lnTo>
                  <a:lnTo>
                    <a:pt x="28" y="28"/>
                  </a:lnTo>
                  <a:lnTo>
                    <a:pt x="28" y="34"/>
                  </a:lnTo>
                  <a:lnTo>
                    <a:pt x="20" y="34"/>
                  </a:lnTo>
                  <a:lnTo>
                    <a:pt x="14" y="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3" name="Line 86"/>
            <p:cNvSpPr>
              <a:spLocks noChangeShapeType="1"/>
            </p:cNvSpPr>
            <p:nvPr/>
          </p:nvSpPr>
          <p:spPr bwMode="auto">
            <a:xfrm flipV="1">
              <a:off x="1252" y="184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4" name="Line 87"/>
            <p:cNvSpPr>
              <a:spLocks noChangeShapeType="1"/>
            </p:cNvSpPr>
            <p:nvPr/>
          </p:nvSpPr>
          <p:spPr bwMode="auto">
            <a:xfrm flipV="1">
              <a:off x="1224" y="1830"/>
              <a:ext cx="110"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5" name="Line 88"/>
            <p:cNvSpPr>
              <a:spLocks noChangeShapeType="1"/>
            </p:cNvSpPr>
            <p:nvPr/>
          </p:nvSpPr>
          <p:spPr bwMode="auto">
            <a:xfrm flipV="1">
              <a:off x="1078" y="1986"/>
              <a:ext cx="48"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6" name="Line 89"/>
            <p:cNvSpPr>
              <a:spLocks noChangeShapeType="1"/>
            </p:cNvSpPr>
            <p:nvPr/>
          </p:nvSpPr>
          <p:spPr bwMode="auto">
            <a:xfrm flipV="1">
              <a:off x="1210" y="1824"/>
              <a:ext cx="186"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7" name="Line 90"/>
            <p:cNvSpPr>
              <a:spLocks noChangeShapeType="1"/>
            </p:cNvSpPr>
            <p:nvPr/>
          </p:nvSpPr>
          <p:spPr bwMode="auto">
            <a:xfrm flipV="1">
              <a:off x="1070" y="1838"/>
              <a:ext cx="348" cy="20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8" name="Line 91"/>
            <p:cNvSpPr>
              <a:spLocks noChangeShapeType="1"/>
            </p:cNvSpPr>
            <p:nvPr/>
          </p:nvSpPr>
          <p:spPr bwMode="auto">
            <a:xfrm flipV="1">
              <a:off x="1440" y="1816"/>
              <a:ext cx="12"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19" name="Line 92"/>
            <p:cNvSpPr>
              <a:spLocks noChangeShapeType="1"/>
            </p:cNvSpPr>
            <p:nvPr/>
          </p:nvSpPr>
          <p:spPr bwMode="auto">
            <a:xfrm flipV="1">
              <a:off x="1014" y="1830"/>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0" name="Line 93"/>
            <p:cNvSpPr>
              <a:spLocks noChangeShapeType="1"/>
            </p:cNvSpPr>
            <p:nvPr/>
          </p:nvSpPr>
          <p:spPr bwMode="auto">
            <a:xfrm flipV="1">
              <a:off x="1022" y="1844"/>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1" name="Line 94"/>
            <p:cNvSpPr>
              <a:spLocks noChangeShapeType="1"/>
            </p:cNvSpPr>
            <p:nvPr/>
          </p:nvSpPr>
          <p:spPr bwMode="auto">
            <a:xfrm flipV="1">
              <a:off x="1028" y="1866"/>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2" name="Line 95"/>
            <p:cNvSpPr>
              <a:spLocks noChangeShapeType="1"/>
            </p:cNvSpPr>
            <p:nvPr/>
          </p:nvSpPr>
          <p:spPr bwMode="auto">
            <a:xfrm flipV="1">
              <a:off x="1036" y="1886"/>
              <a:ext cx="478" cy="2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3" name="Line 96"/>
            <p:cNvSpPr>
              <a:spLocks noChangeShapeType="1"/>
            </p:cNvSpPr>
            <p:nvPr/>
          </p:nvSpPr>
          <p:spPr bwMode="auto">
            <a:xfrm flipV="1">
              <a:off x="1050" y="1908"/>
              <a:ext cx="472"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4" name="Line 97"/>
            <p:cNvSpPr>
              <a:spLocks noChangeShapeType="1"/>
            </p:cNvSpPr>
            <p:nvPr/>
          </p:nvSpPr>
          <p:spPr bwMode="auto">
            <a:xfrm flipV="1">
              <a:off x="1056" y="1936"/>
              <a:ext cx="480" cy="2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5" name="Line 98"/>
            <p:cNvSpPr>
              <a:spLocks noChangeShapeType="1"/>
            </p:cNvSpPr>
            <p:nvPr/>
          </p:nvSpPr>
          <p:spPr bwMode="auto">
            <a:xfrm flipV="1">
              <a:off x="1070" y="1950"/>
              <a:ext cx="480" cy="28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6" name="Line 99"/>
            <p:cNvSpPr>
              <a:spLocks noChangeShapeType="1"/>
            </p:cNvSpPr>
            <p:nvPr/>
          </p:nvSpPr>
          <p:spPr bwMode="auto">
            <a:xfrm flipV="1">
              <a:off x="1092" y="2184"/>
              <a:ext cx="110"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7" name="Line 100"/>
            <p:cNvSpPr>
              <a:spLocks noChangeShapeType="1"/>
            </p:cNvSpPr>
            <p:nvPr/>
          </p:nvSpPr>
          <p:spPr bwMode="auto">
            <a:xfrm flipV="1">
              <a:off x="1224" y="1972"/>
              <a:ext cx="340" cy="1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8" name="Line 101"/>
            <p:cNvSpPr>
              <a:spLocks noChangeShapeType="1"/>
            </p:cNvSpPr>
            <p:nvPr/>
          </p:nvSpPr>
          <p:spPr bwMode="auto">
            <a:xfrm flipV="1">
              <a:off x="1134" y="2240"/>
              <a:ext cx="12"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29" name="Line 102"/>
            <p:cNvSpPr>
              <a:spLocks noChangeShapeType="1"/>
            </p:cNvSpPr>
            <p:nvPr/>
          </p:nvSpPr>
          <p:spPr bwMode="auto">
            <a:xfrm flipV="1">
              <a:off x="1286" y="213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0" name="Line 103"/>
            <p:cNvSpPr>
              <a:spLocks noChangeShapeType="1"/>
            </p:cNvSpPr>
            <p:nvPr/>
          </p:nvSpPr>
          <p:spPr bwMode="auto">
            <a:xfrm flipV="1">
              <a:off x="1356" y="1992"/>
              <a:ext cx="214"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1" name="Line 104"/>
            <p:cNvSpPr>
              <a:spLocks noChangeShapeType="1"/>
            </p:cNvSpPr>
            <p:nvPr/>
          </p:nvSpPr>
          <p:spPr bwMode="auto">
            <a:xfrm flipV="1">
              <a:off x="1376" y="2022"/>
              <a:ext cx="194"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2" name="Line 105"/>
            <p:cNvSpPr>
              <a:spLocks noChangeShapeType="1"/>
            </p:cNvSpPr>
            <p:nvPr/>
          </p:nvSpPr>
          <p:spPr bwMode="auto">
            <a:xfrm flipV="1">
              <a:off x="1404" y="2050"/>
              <a:ext cx="166"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3" name="Line 106"/>
            <p:cNvSpPr>
              <a:spLocks noChangeShapeType="1"/>
            </p:cNvSpPr>
            <p:nvPr/>
          </p:nvSpPr>
          <p:spPr bwMode="auto">
            <a:xfrm flipV="1">
              <a:off x="1522" y="2078"/>
              <a:ext cx="42"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4" name="Freeform 107"/>
            <p:cNvSpPr>
              <a:spLocks/>
            </p:cNvSpPr>
            <p:nvPr/>
          </p:nvSpPr>
          <p:spPr bwMode="auto">
            <a:xfrm>
              <a:off x="1014" y="1818"/>
              <a:ext cx="556" cy="436"/>
            </a:xfrm>
            <a:custGeom>
              <a:avLst/>
              <a:gdLst>
                <a:gd name="T0" fmla="*/ 90 w 556"/>
                <a:gd name="T1" fmla="*/ 436 h 436"/>
                <a:gd name="T2" fmla="*/ 62 w 556"/>
                <a:gd name="T3" fmla="*/ 422 h 436"/>
                <a:gd name="T4" fmla="*/ 42 w 556"/>
                <a:gd name="T5" fmla="*/ 386 h 436"/>
                <a:gd name="T6" fmla="*/ 28 w 556"/>
                <a:gd name="T7" fmla="*/ 358 h 436"/>
                <a:gd name="T8" fmla="*/ 14 w 556"/>
                <a:gd name="T9" fmla="*/ 330 h 436"/>
                <a:gd name="T10" fmla="*/ 6 w 556"/>
                <a:gd name="T11" fmla="*/ 302 h 436"/>
                <a:gd name="T12" fmla="*/ 0 w 556"/>
                <a:gd name="T13" fmla="*/ 288 h 436"/>
                <a:gd name="T14" fmla="*/ 6 w 556"/>
                <a:gd name="T15" fmla="*/ 266 h 436"/>
                <a:gd name="T16" fmla="*/ 34 w 556"/>
                <a:gd name="T17" fmla="*/ 246 h 436"/>
                <a:gd name="T18" fmla="*/ 56 w 556"/>
                <a:gd name="T19" fmla="*/ 224 h 436"/>
                <a:gd name="T20" fmla="*/ 62 w 556"/>
                <a:gd name="T21" fmla="*/ 188 h 436"/>
                <a:gd name="T22" fmla="*/ 84 w 556"/>
                <a:gd name="T23" fmla="*/ 174 h 436"/>
                <a:gd name="T24" fmla="*/ 112 w 556"/>
                <a:gd name="T25" fmla="*/ 160 h 436"/>
                <a:gd name="T26" fmla="*/ 166 w 556"/>
                <a:gd name="T27" fmla="*/ 140 h 436"/>
                <a:gd name="T28" fmla="*/ 188 w 556"/>
                <a:gd name="T29" fmla="*/ 126 h 436"/>
                <a:gd name="T30" fmla="*/ 194 w 556"/>
                <a:gd name="T31" fmla="*/ 112 h 436"/>
                <a:gd name="T32" fmla="*/ 202 w 556"/>
                <a:gd name="T33" fmla="*/ 90 h 436"/>
                <a:gd name="T34" fmla="*/ 208 w 556"/>
                <a:gd name="T35" fmla="*/ 68 h 436"/>
                <a:gd name="T36" fmla="*/ 230 w 556"/>
                <a:gd name="T37" fmla="*/ 48 h 436"/>
                <a:gd name="T38" fmla="*/ 250 w 556"/>
                <a:gd name="T39" fmla="*/ 26 h 436"/>
                <a:gd name="T40" fmla="*/ 278 w 556"/>
                <a:gd name="T41" fmla="*/ 20 h 436"/>
                <a:gd name="T42" fmla="*/ 312 w 556"/>
                <a:gd name="T43" fmla="*/ 12 h 436"/>
                <a:gd name="T44" fmla="*/ 334 w 556"/>
                <a:gd name="T45" fmla="*/ 12 h 436"/>
                <a:gd name="T46" fmla="*/ 362 w 556"/>
                <a:gd name="T47" fmla="*/ 0 h 436"/>
                <a:gd name="T48" fmla="*/ 382 w 556"/>
                <a:gd name="T49" fmla="*/ 6 h 436"/>
                <a:gd name="T50" fmla="*/ 404 w 556"/>
                <a:gd name="T51" fmla="*/ 20 h 436"/>
                <a:gd name="T52" fmla="*/ 418 w 556"/>
                <a:gd name="T53" fmla="*/ 12 h 436"/>
                <a:gd name="T54" fmla="*/ 432 w 556"/>
                <a:gd name="T55" fmla="*/ 0 h 436"/>
                <a:gd name="T56" fmla="*/ 460 w 556"/>
                <a:gd name="T57" fmla="*/ 6 h 436"/>
                <a:gd name="T58" fmla="*/ 472 w 556"/>
                <a:gd name="T59" fmla="*/ 20 h 436"/>
                <a:gd name="T60" fmla="*/ 494 w 556"/>
                <a:gd name="T61" fmla="*/ 54 h 436"/>
                <a:gd name="T62" fmla="*/ 514 w 556"/>
                <a:gd name="T63" fmla="*/ 104 h 436"/>
                <a:gd name="T64" fmla="*/ 536 w 556"/>
                <a:gd name="T65" fmla="*/ 132 h 436"/>
                <a:gd name="T66" fmla="*/ 550 w 556"/>
                <a:gd name="T67" fmla="*/ 154 h 436"/>
                <a:gd name="T68" fmla="*/ 556 w 556"/>
                <a:gd name="T69" fmla="*/ 188 h 436"/>
                <a:gd name="T70" fmla="*/ 550 w 556"/>
                <a:gd name="T71" fmla="*/ 246 h 436"/>
                <a:gd name="T72" fmla="*/ 542 w 556"/>
                <a:gd name="T73" fmla="*/ 280 h 436"/>
                <a:gd name="T74" fmla="*/ 522 w 556"/>
                <a:gd name="T75" fmla="*/ 288 h 436"/>
                <a:gd name="T76" fmla="*/ 500 w 556"/>
                <a:gd name="T77" fmla="*/ 288 h 436"/>
                <a:gd name="T78" fmla="*/ 472 w 556"/>
                <a:gd name="T79" fmla="*/ 294 h 436"/>
                <a:gd name="T80" fmla="*/ 446 w 556"/>
                <a:gd name="T81" fmla="*/ 308 h 436"/>
                <a:gd name="T82" fmla="*/ 410 w 556"/>
                <a:gd name="T83" fmla="*/ 324 h 436"/>
                <a:gd name="T84" fmla="*/ 368 w 556"/>
                <a:gd name="T85" fmla="*/ 324 h 436"/>
                <a:gd name="T86" fmla="*/ 348 w 556"/>
                <a:gd name="T87" fmla="*/ 308 h 436"/>
                <a:gd name="T88" fmla="*/ 326 w 556"/>
                <a:gd name="T89" fmla="*/ 302 h 436"/>
                <a:gd name="T90" fmla="*/ 312 w 556"/>
                <a:gd name="T91" fmla="*/ 316 h 436"/>
                <a:gd name="T92" fmla="*/ 300 w 556"/>
                <a:gd name="T93" fmla="*/ 344 h 436"/>
                <a:gd name="T94" fmla="*/ 278 w 556"/>
                <a:gd name="T95" fmla="*/ 344 h 436"/>
                <a:gd name="T96" fmla="*/ 264 w 556"/>
                <a:gd name="T97" fmla="*/ 338 h 436"/>
                <a:gd name="T98" fmla="*/ 250 w 556"/>
                <a:gd name="T99" fmla="*/ 330 h 436"/>
                <a:gd name="T100" fmla="*/ 230 w 556"/>
                <a:gd name="T101" fmla="*/ 344 h 436"/>
                <a:gd name="T102" fmla="*/ 208 w 556"/>
                <a:gd name="T103" fmla="*/ 352 h 436"/>
                <a:gd name="T104" fmla="*/ 194 w 556"/>
                <a:gd name="T105" fmla="*/ 352 h 436"/>
                <a:gd name="T106" fmla="*/ 180 w 556"/>
                <a:gd name="T107" fmla="*/ 372 h 436"/>
                <a:gd name="T108" fmla="*/ 146 w 556"/>
                <a:gd name="T109" fmla="*/ 408 h 436"/>
                <a:gd name="T110" fmla="*/ 112 w 556"/>
                <a:gd name="T111" fmla="*/ 436 h 4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436"/>
                <a:gd name="T170" fmla="*/ 556 w 556"/>
                <a:gd name="T171" fmla="*/ 436 h 4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436">
                  <a:moveTo>
                    <a:pt x="112" y="436"/>
                  </a:moveTo>
                  <a:lnTo>
                    <a:pt x="90" y="436"/>
                  </a:lnTo>
                  <a:lnTo>
                    <a:pt x="76" y="428"/>
                  </a:lnTo>
                  <a:lnTo>
                    <a:pt x="62" y="422"/>
                  </a:lnTo>
                  <a:lnTo>
                    <a:pt x="48" y="400"/>
                  </a:lnTo>
                  <a:lnTo>
                    <a:pt x="42" y="386"/>
                  </a:lnTo>
                  <a:lnTo>
                    <a:pt x="34" y="372"/>
                  </a:lnTo>
                  <a:lnTo>
                    <a:pt x="28" y="358"/>
                  </a:lnTo>
                  <a:lnTo>
                    <a:pt x="14" y="344"/>
                  </a:lnTo>
                  <a:lnTo>
                    <a:pt x="14" y="330"/>
                  </a:lnTo>
                  <a:lnTo>
                    <a:pt x="14" y="324"/>
                  </a:lnTo>
                  <a:lnTo>
                    <a:pt x="6" y="302"/>
                  </a:lnTo>
                  <a:lnTo>
                    <a:pt x="0" y="294"/>
                  </a:lnTo>
                  <a:lnTo>
                    <a:pt x="0" y="288"/>
                  </a:lnTo>
                  <a:lnTo>
                    <a:pt x="0" y="280"/>
                  </a:lnTo>
                  <a:lnTo>
                    <a:pt x="6" y="266"/>
                  </a:lnTo>
                  <a:lnTo>
                    <a:pt x="14" y="260"/>
                  </a:lnTo>
                  <a:lnTo>
                    <a:pt x="34" y="246"/>
                  </a:lnTo>
                  <a:lnTo>
                    <a:pt x="48" y="238"/>
                  </a:lnTo>
                  <a:lnTo>
                    <a:pt x="56" y="224"/>
                  </a:lnTo>
                  <a:lnTo>
                    <a:pt x="62" y="210"/>
                  </a:lnTo>
                  <a:lnTo>
                    <a:pt x="62" y="188"/>
                  </a:lnTo>
                  <a:lnTo>
                    <a:pt x="70" y="182"/>
                  </a:lnTo>
                  <a:lnTo>
                    <a:pt x="84" y="174"/>
                  </a:lnTo>
                  <a:lnTo>
                    <a:pt x="98" y="168"/>
                  </a:lnTo>
                  <a:lnTo>
                    <a:pt x="112" y="160"/>
                  </a:lnTo>
                  <a:lnTo>
                    <a:pt x="140" y="154"/>
                  </a:lnTo>
                  <a:lnTo>
                    <a:pt x="166" y="140"/>
                  </a:lnTo>
                  <a:lnTo>
                    <a:pt x="174" y="132"/>
                  </a:lnTo>
                  <a:lnTo>
                    <a:pt x="188" y="126"/>
                  </a:lnTo>
                  <a:lnTo>
                    <a:pt x="188" y="118"/>
                  </a:lnTo>
                  <a:lnTo>
                    <a:pt x="194" y="112"/>
                  </a:lnTo>
                  <a:lnTo>
                    <a:pt x="202" y="104"/>
                  </a:lnTo>
                  <a:lnTo>
                    <a:pt x="202" y="90"/>
                  </a:lnTo>
                  <a:lnTo>
                    <a:pt x="208" y="84"/>
                  </a:lnTo>
                  <a:lnTo>
                    <a:pt x="208" y="68"/>
                  </a:lnTo>
                  <a:lnTo>
                    <a:pt x="216" y="62"/>
                  </a:lnTo>
                  <a:lnTo>
                    <a:pt x="230" y="48"/>
                  </a:lnTo>
                  <a:lnTo>
                    <a:pt x="236" y="34"/>
                  </a:lnTo>
                  <a:lnTo>
                    <a:pt x="250" y="26"/>
                  </a:lnTo>
                  <a:lnTo>
                    <a:pt x="264" y="20"/>
                  </a:lnTo>
                  <a:lnTo>
                    <a:pt x="278" y="20"/>
                  </a:lnTo>
                  <a:lnTo>
                    <a:pt x="292" y="12"/>
                  </a:lnTo>
                  <a:lnTo>
                    <a:pt x="312" y="12"/>
                  </a:lnTo>
                  <a:lnTo>
                    <a:pt x="326" y="12"/>
                  </a:lnTo>
                  <a:lnTo>
                    <a:pt x="334" y="12"/>
                  </a:lnTo>
                  <a:lnTo>
                    <a:pt x="348" y="0"/>
                  </a:lnTo>
                  <a:lnTo>
                    <a:pt x="362" y="0"/>
                  </a:lnTo>
                  <a:lnTo>
                    <a:pt x="376" y="0"/>
                  </a:lnTo>
                  <a:lnTo>
                    <a:pt x="382" y="6"/>
                  </a:lnTo>
                  <a:lnTo>
                    <a:pt x="396" y="12"/>
                  </a:lnTo>
                  <a:lnTo>
                    <a:pt x="404" y="20"/>
                  </a:lnTo>
                  <a:lnTo>
                    <a:pt x="410" y="20"/>
                  </a:lnTo>
                  <a:lnTo>
                    <a:pt x="418" y="12"/>
                  </a:lnTo>
                  <a:lnTo>
                    <a:pt x="424" y="6"/>
                  </a:lnTo>
                  <a:lnTo>
                    <a:pt x="432" y="0"/>
                  </a:lnTo>
                  <a:lnTo>
                    <a:pt x="446" y="0"/>
                  </a:lnTo>
                  <a:lnTo>
                    <a:pt x="460" y="6"/>
                  </a:lnTo>
                  <a:lnTo>
                    <a:pt x="466" y="12"/>
                  </a:lnTo>
                  <a:lnTo>
                    <a:pt x="472" y="20"/>
                  </a:lnTo>
                  <a:lnTo>
                    <a:pt x="486" y="40"/>
                  </a:lnTo>
                  <a:lnTo>
                    <a:pt x="494" y="54"/>
                  </a:lnTo>
                  <a:lnTo>
                    <a:pt x="508" y="84"/>
                  </a:lnTo>
                  <a:lnTo>
                    <a:pt x="514" y="104"/>
                  </a:lnTo>
                  <a:lnTo>
                    <a:pt x="522" y="126"/>
                  </a:lnTo>
                  <a:lnTo>
                    <a:pt x="536" y="132"/>
                  </a:lnTo>
                  <a:lnTo>
                    <a:pt x="542" y="140"/>
                  </a:lnTo>
                  <a:lnTo>
                    <a:pt x="550" y="154"/>
                  </a:lnTo>
                  <a:lnTo>
                    <a:pt x="550" y="168"/>
                  </a:lnTo>
                  <a:lnTo>
                    <a:pt x="556" y="188"/>
                  </a:lnTo>
                  <a:lnTo>
                    <a:pt x="556" y="210"/>
                  </a:lnTo>
                  <a:lnTo>
                    <a:pt x="550" y="246"/>
                  </a:lnTo>
                  <a:lnTo>
                    <a:pt x="550" y="266"/>
                  </a:lnTo>
                  <a:lnTo>
                    <a:pt x="542" y="280"/>
                  </a:lnTo>
                  <a:lnTo>
                    <a:pt x="542" y="288"/>
                  </a:lnTo>
                  <a:lnTo>
                    <a:pt x="522" y="288"/>
                  </a:lnTo>
                  <a:lnTo>
                    <a:pt x="514" y="288"/>
                  </a:lnTo>
                  <a:lnTo>
                    <a:pt x="500" y="288"/>
                  </a:lnTo>
                  <a:lnTo>
                    <a:pt x="480" y="288"/>
                  </a:lnTo>
                  <a:lnTo>
                    <a:pt x="472" y="294"/>
                  </a:lnTo>
                  <a:lnTo>
                    <a:pt x="460" y="302"/>
                  </a:lnTo>
                  <a:lnTo>
                    <a:pt x="446" y="308"/>
                  </a:lnTo>
                  <a:lnTo>
                    <a:pt x="424" y="316"/>
                  </a:lnTo>
                  <a:lnTo>
                    <a:pt x="410" y="324"/>
                  </a:lnTo>
                  <a:lnTo>
                    <a:pt x="390" y="330"/>
                  </a:lnTo>
                  <a:lnTo>
                    <a:pt x="368" y="324"/>
                  </a:lnTo>
                  <a:lnTo>
                    <a:pt x="362" y="316"/>
                  </a:lnTo>
                  <a:lnTo>
                    <a:pt x="348" y="308"/>
                  </a:lnTo>
                  <a:lnTo>
                    <a:pt x="340" y="302"/>
                  </a:lnTo>
                  <a:lnTo>
                    <a:pt x="326" y="302"/>
                  </a:lnTo>
                  <a:lnTo>
                    <a:pt x="320" y="302"/>
                  </a:lnTo>
                  <a:lnTo>
                    <a:pt x="312" y="316"/>
                  </a:lnTo>
                  <a:lnTo>
                    <a:pt x="306" y="330"/>
                  </a:lnTo>
                  <a:lnTo>
                    <a:pt x="300" y="344"/>
                  </a:lnTo>
                  <a:lnTo>
                    <a:pt x="292" y="352"/>
                  </a:lnTo>
                  <a:lnTo>
                    <a:pt x="278" y="344"/>
                  </a:lnTo>
                  <a:lnTo>
                    <a:pt x="272" y="338"/>
                  </a:lnTo>
                  <a:lnTo>
                    <a:pt x="264" y="338"/>
                  </a:lnTo>
                  <a:lnTo>
                    <a:pt x="258" y="330"/>
                  </a:lnTo>
                  <a:lnTo>
                    <a:pt x="250" y="330"/>
                  </a:lnTo>
                  <a:lnTo>
                    <a:pt x="236" y="338"/>
                  </a:lnTo>
                  <a:lnTo>
                    <a:pt x="230" y="344"/>
                  </a:lnTo>
                  <a:lnTo>
                    <a:pt x="216" y="352"/>
                  </a:lnTo>
                  <a:lnTo>
                    <a:pt x="208" y="352"/>
                  </a:lnTo>
                  <a:lnTo>
                    <a:pt x="202" y="352"/>
                  </a:lnTo>
                  <a:lnTo>
                    <a:pt x="194" y="352"/>
                  </a:lnTo>
                  <a:lnTo>
                    <a:pt x="188" y="358"/>
                  </a:lnTo>
                  <a:lnTo>
                    <a:pt x="180" y="372"/>
                  </a:lnTo>
                  <a:lnTo>
                    <a:pt x="166" y="386"/>
                  </a:lnTo>
                  <a:lnTo>
                    <a:pt x="146" y="408"/>
                  </a:lnTo>
                  <a:lnTo>
                    <a:pt x="132" y="428"/>
                  </a:lnTo>
                  <a:lnTo>
                    <a:pt x="112" y="4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5" name="Line 108"/>
            <p:cNvSpPr>
              <a:spLocks noChangeShapeType="1"/>
            </p:cNvSpPr>
            <p:nvPr/>
          </p:nvSpPr>
          <p:spPr bwMode="auto">
            <a:xfrm flipV="1">
              <a:off x="854" y="1280"/>
              <a:ext cx="28"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6" name="Line 109"/>
            <p:cNvSpPr>
              <a:spLocks noChangeShapeType="1"/>
            </p:cNvSpPr>
            <p:nvPr/>
          </p:nvSpPr>
          <p:spPr bwMode="auto">
            <a:xfrm>
              <a:off x="1056" y="1182"/>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7" name="Line 110"/>
            <p:cNvSpPr>
              <a:spLocks noChangeShapeType="1"/>
            </p:cNvSpPr>
            <p:nvPr/>
          </p:nvSpPr>
          <p:spPr bwMode="auto">
            <a:xfrm flipV="1">
              <a:off x="848" y="1280"/>
              <a:ext cx="7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8" name="Line 111"/>
            <p:cNvSpPr>
              <a:spLocks noChangeShapeType="1"/>
            </p:cNvSpPr>
            <p:nvPr/>
          </p:nvSpPr>
          <p:spPr bwMode="auto">
            <a:xfrm>
              <a:off x="1050" y="1210"/>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39" name="Line 112"/>
            <p:cNvSpPr>
              <a:spLocks noChangeShapeType="1"/>
            </p:cNvSpPr>
            <p:nvPr/>
          </p:nvSpPr>
          <p:spPr bwMode="auto">
            <a:xfrm flipV="1">
              <a:off x="854" y="1286"/>
              <a:ext cx="11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0" name="Line 113"/>
            <p:cNvSpPr>
              <a:spLocks noChangeShapeType="1"/>
            </p:cNvSpPr>
            <p:nvPr/>
          </p:nvSpPr>
          <p:spPr bwMode="auto">
            <a:xfrm flipV="1">
              <a:off x="862" y="1316"/>
              <a:ext cx="104" cy="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1" name="Line 114"/>
            <p:cNvSpPr>
              <a:spLocks noChangeShapeType="1"/>
            </p:cNvSpPr>
            <p:nvPr/>
          </p:nvSpPr>
          <p:spPr bwMode="auto">
            <a:xfrm flipV="1">
              <a:off x="868" y="1344"/>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2" name="Line 115"/>
            <p:cNvSpPr>
              <a:spLocks noChangeShapeType="1"/>
            </p:cNvSpPr>
            <p:nvPr/>
          </p:nvSpPr>
          <p:spPr bwMode="auto">
            <a:xfrm flipV="1">
              <a:off x="876" y="1400"/>
              <a:ext cx="26"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3" name="Line 116"/>
            <p:cNvSpPr>
              <a:spLocks noChangeShapeType="1"/>
            </p:cNvSpPr>
            <p:nvPr/>
          </p:nvSpPr>
          <p:spPr bwMode="auto">
            <a:xfrm flipV="1">
              <a:off x="932" y="137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4" name="Line 117"/>
            <p:cNvSpPr>
              <a:spLocks noChangeShapeType="1"/>
            </p:cNvSpPr>
            <p:nvPr/>
          </p:nvSpPr>
          <p:spPr bwMode="auto">
            <a:xfrm flipV="1">
              <a:off x="932" y="1392"/>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5" name="Line 118"/>
            <p:cNvSpPr>
              <a:spLocks noChangeShapeType="1"/>
            </p:cNvSpPr>
            <p:nvPr/>
          </p:nvSpPr>
          <p:spPr bwMode="auto">
            <a:xfrm flipV="1">
              <a:off x="932" y="1400"/>
              <a:ext cx="68"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6" name="Line 119"/>
            <p:cNvSpPr>
              <a:spLocks noChangeShapeType="1"/>
            </p:cNvSpPr>
            <p:nvPr/>
          </p:nvSpPr>
          <p:spPr bwMode="auto">
            <a:xfrm flipV="1">
              <a:off x="932" y="1414"/>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7" name="Line 120"/>
            <p:cNvSpPr>
              <a:spLocks noChangeShapeType="1"/>
            </p:cNvSpPr>
            <p:nvPr/>
          </p:nvSpPr>
          <p:spPr bwMode="auto">
            <a:xfrm flipV="1">
              <a:off x="946" y="1428"/>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8" name="Line 121"/>
            <p:cNvSpPr>
              <a:spLocks noChangeShapeType="1"/>
            </p:cNvSpPr>
            <p:nvPr/>
          </p:nvSpPr>
          <p:spPr bwMode="auto">
            <a:xfrm flipV="1">
              <a:off x="974" y="1456"/>
              <a:ext cx="74"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49" name="Line 122"/>
            <p:cNvSpPr>
              <a:spLocks noChangeShapeType="1"/>
            </p:cNvSpPr>
            <p:nvPr/>
          </p:nvSpPr>
          <p:spPr bwMode="auto">
            <a:xfrm flipV="1">
              <a:off x="1022" y="1484"/>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0" name="Freeform 123"/>
            <p:cNvSpPr>
              <a:spLocks/>
            </p:cNvSpPr>
            <p:nvPr/>
          </p:nvSpPr>
          <p:spPr bwMode="auto">
            <a:xfrm>
              <a:off x="848" y="1280"/>
              <a:ext cx="200" cy="218"/>
            </a:xfrm>
            <a:custGeom>
              <a:avLst/>
              <a:gdLst>
                <a:gd name="T0" fmla="*/ 118 w 200"/>
                <a:gd name="T1" fmla="*/ 218 h 218"/>
                <a:gd name="T2" fmla="*/ 104 w 200"/>
                <a:gd name="T3" fmla="*/ 218 h 218"/>
                <a:gd name="T4" fmla="*/ 96 w 200"/>
                <a:gd name="T5" fmla="*/ 212 h 218"/>
                <a:gd name="T6" fmla="*/ 82 w 200"/>
                <a:gd name="T7" fmla="*/ 198 h 218"/>
                <a:gd name="T8" fmla="*/ 82 w 200"/>
                <a:gd name="T9" fmla="*/ 176 h 218"/>
                <a:gd name="T10" fmla="*/ 82 w 200"/>
                <a:gd name="T11" fmla="*/ 162 h 218"/>
                <a:gd name="T12" fmla="*/ 82 w 200"/>
                <a:gd name="T13" fmla="*/ 142 h 218"/>
                <a:gd name="T14" fmla="*/ 82 w 200"/>
                <a:gd name="T15" fmla="*/ 126 h 218"/>
                <a:gd name="T16" fmla="*/ 82 w 200"/>
                <a:gd name="T17" fmla="*/ 112 h 218"/>
                <a:gd name="T18" fmla="*/ 76 w 200"/>
                <a:gd name="T19" fmla="*/ 106 h 218"/>
                <a:gd name="T20" fmla="*/ 76 w 200"/>
                <a:gd name="T21" fmla="*/ 112 h 218"/>
                <a:gd name="T22" fmla="*/ 68 w 200"/>
                <a:gd name="T23" fmla="*/ 112 h 218"/>
                <a:gd name="T24" fmla="*/ 62 w 200"/>
                <a:gd name="T25" fmla="*/ 120 h 218"/>
                <a:gd name="T26" fmla="*/ 54 w 200"/>
                <a:gd name="T27" fmla="*/ 126 h 218"/>
                <a:gd name="T28" fmla="*/ 48 w 200"/>
                <a:gd name="T29" fmla="*/ 142 h 218"/>
                <a:gd name="T30" fmla="*/ 40 w 200"/>
                <a:gd name="T31" fmla="*/ 148 h 218"/>
                <a:gd name="T32" fmla="*/ 34 w 200"/>
                <a:gd name="T33" fmla="*/ 148 h 218"/>
                <a:gd name="T34" fmla="*/ 26 w 200"/>
                <a:gd name="T35" fmla="*/ 142 h 218"/>
                <a:gd name="T36" fmla="*/ 26 w 200"/>
                <a:gd name="T37" fmla="*/ 134 h 218"/>
                <a:gd name="T38" fmla="*/ 20 w 200"/>
                <a:gd name="T39" fmla="*/ 126 h 218"/>
                <a:gd name="T40" fmla="*/ 12 w 200"/>
                <a:gd name="T41" fmla="*/ 106 h 218"/>
                <a:gd name="T42" fmla="*/ 6 w 200"/>
                <a:gd name="T43" fmla="*/ 84 h 218"/>
                <a:gd name="T44" fmla="*/ 6 w 200"/>
                <a:gd name="T45" fmla="*/ 64 h 218"/>
                <a:gd name="T46" fmla="*/ 0 w 200"/>
                <a:gd name="T47" fmla="*/ 42 h 218"/>
                <a:gd name="T48" fmla="*/ 6 w 200"/>
                <a:gd name="T49" fmla="*/ 22 h 218"/>
                <a:gd name="T50" fmla="*/ 12 w 200"/>
                <a:gd name="T51" fmla="*/ 0 h 218"/>
                <a:gd name="T52" fmla="*/ 138 w 200"/>
                <a:gd name="T53" fmla="*/ 6 h 218"/>
                <a:gd name="T54" fmla="*/ 124 w 200"/>
                <a:gd name="T55" fmla="*/ 14 h 218"/>
                <a:gd name="T56" fmla="*/ 118 w 200"/>
                <a:gd name="T57" fmla="*/ 28 h 218"/>
                <a:gd name="T58" fmla="*/ 110 w 200"/>
                <a:gd name="T59" fmla="*/ 42 h 218"/>
                <a:gd name="T60" fmla="*/ 110 w 200"/>
                <a:gd name="T61" fmla="*/ 56 h 218"/>
                <a:gd name="T62" fmla="*/ 110 w 200"/>
                <a:gd name="T63" fmla="*/ 78 h 218"/>
                <a:gd name="T64" fmla="*/ 110 w 200"/>
                <a:gd name="T65" fmla="*/ 84 h 218"/>
                <a:gd name="T66" fmla="*/ 110 w 200"/>
                <a:gd name="T67" fmla="*/ 98 h 218"/>
                <a:gd name="T68" fmla="*/ 118 w 200"/>
                <a:gd name="T69" fmla="*/ 106 h 218"/>
                <a:gd name="T70" fmla="*/ 132 w 200"/>
                <a:gd name="T71" fmla="*/ 120 h 218"/>
                <a:gd name="T72" fmla="*/ 146 w 200"/>
                <a:gd name="T73" fmla="*/ 120 h 218"/>
                <a:gd name="T74" fmla="*/ 158 w 200"/>
                <a:gd name="T75" fmla="*/ 126 h 218"/>
                <a:gd name="T76" fmla="*/ 172 w 200"/>
                <a:gd name="T77" fmla="*/ 126 h 218"/>
                <a:gd name="T78" fmla="*/ 186 w 200"/>
                <a:gd name="T79" fmla="*/ 134 h 218"/>
                <a:gd name="T80" fmla="*/ 194 w 200"/>
                <a:gd name="T81" fmla="*/ 142 h 218"/>
                <a:gd name="T82" fmla="*/ 200 w 200"/>
                <a:gd name="T83" fmla="*/ 162 h 218"/>
                <a:gd name="T84" fmla="*/ 200 w 200"/>
                <a:gd name="T85" fmla="*/ 170 h 218"/>
                <a:gd name="T86" fmla="*/ 200 w 200"/>
                <a:gd name="T87" fmla="*/ 184 h 218"/>
                <a:gd name="T88" fmla="*/ 200 w 200"/>
                <a:gd name="T89" fmla="*/ 198 h 218"/>
                <a:gd name="T90" fmla="*/ 186 w 200"/>
                <a:gd name="T91" fmla="*/ 212 h 218"/>
                <a:gd name="T92" fmla="*/ 186 w 200"/>
                <a:gd name="T93" fmla="*/ 218 h 218"/>
                <a:gd name="T94" fmla="*/ 166 w 200"/>
                <a:gd name="T95" fmla="*/ 218 h 218"/>
                <a:gd name="T96" fmla="*/ 158 w 200"/>
                <a:gd name="T97" fmla="*/ 218 h 218"/>
                <a:gd name="T98" fmla="*/ 152 w 200"/>
                <a:gd name="T99" fmla="*/ 218 h 218"/>
                <a:gd name="T100" fmla="*/ 132 w 200"/>
                <a:gd name="T101" fmla="*/ 218 h 218"/>
                <a:gd name="T102" fmla="*/ 118 w 200"/>
                <a:gd name="T103" fmla="*/ 218 h 2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0"/>
                <a:gd name="T157" fmla="*/ 0 h 218"/>
                <a:gd name="T158" fmla="*/ 200 w 200"/>
                <a:gd name="T159" fmla="*/ 218 h 2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0" h="218">
                  <a:moveTo>
                    <a:pt x="118" y="218"/>
                  </a:moveTo>
                  <a:lnTo>
                    <a:pt x="104" y="218"/>
                  </a:lnTo>
                  <a:lnTo>
                    <a:pt x="96" y="212"/>
                  </a:lnTo>
                  <a:lnTo>
                    <a:pt x="82" y="198"/>
                  </a:lnTo>
                  <a:lnTo>
                    <a:pt x="82" y="176"/>
                  </a:lnTo>
                  <a:lnTo>
                    <a:pt x="82" y="162"/>
                  </a:lnTo>
                  <a:lnTo>
                    <a:pt x="82" y="142"/>
                  </a:lnTo>
                  <a:lnTo>
                    <a:pt x="82" y="126"/>
                  </a:lnTo>
                  <a:lnTo>
                    <a:pt x="82" y="112"/>
                  </a:lnTo>
                  <a:lnTo>
                    <a:pt x="76" y="106"/>
                  </a:lnTo>
                  <a:lnTo>
                    <a:pt x="76" y="112"/>
                  </a:lnTo>
                  <a:lnTo>
                    <a:pt x="68" y="112"/>
                  </a:lnTo>
                  <a:lnTo>
                    <a:pt x="62" y="120"/>
                  </a:lnTo>
                  <a:lnTo>
                    <a:pt x="54" y="126"/>
                  </a:lnTo>
                  <a:lnTo>
                    <a:pt x="48" y="142"/>
                  </a:lnTo>
                  <a:lnTo>
                    <a:pt x="40" y="148"/>
                  </a:lnTo>
                  <a:lnTo>
                    <a:pt x="34" y="148"/>
                  </a:lnTo>
                  <a:lnTo>
                    <a:pt x="26" y="142"/>
                  </a:lnTo>
                  <a:lnTo>
                    <a:pt x="26" y="134"/>
                  </a:lnTo>
                  <a:lnTo>
                    <a:pt x="20" y="126"/>
                  </a:lnTo>
                  <a:lnTo>
                    <a:pt x="12" y="106"/>
                  </a:lnTo>
                  <a:lnTo>
                    <a:pt x="6" y="84"/>
                  </a:lnTo>
                  <a:lnTo>
                    <a:pt x="6" y="64"/>
                  </a:lnTo>
                  <a:lnTo>
                    <a:pt x="0" y="42"/>
                  </a:lnTo>
                  <a:lnTo>
                    <a:pt x="6" y="22"/>
                  </a:lnTo>
                  <a:lnTo>
                    <a:pt x="12" y="0"/>
                  </a:lnTo>
                  <a:lnTo>
                    <a:pt x="138" y="6"/>
                  </a:lnTo>
                  <a:lnTo>
                    <a:pt x="124" y="14"/>
                  </a:lnTo>
                  <a:lnTo>
                    <a:pt x="118" y="28"/>
                  </a:lnTo>
                  <a:lnTo>
                    <a:pt x="110" y="42"/>
                  </a:lnTo>
                  <a:lnTo>
                    <a:pt x="110" y="56"/>
                  </a:lnTo>
                  <a:lnTo>
                    <a:pt x="110" y="78"/>
                  </a:lnTo>
                  <a:lnTo>
                    <a:pt x="110" y="84"/>
                  </a:lnTo>
                  <a:lnTo>
                    <a:pt x="110" y="98"/>
                  </a:lnTo>
                  <a:lnTo>
                    <a:pt x="118" y="106"/>
                  </a:lnTo>
                  <a:lnTo>
                    <a:pt x="132" y="120"/>
                  </a:lnTo>
                  <a:lnTo>
                    <a:pt x="146" y="120"/>
                  </a:lnTo>
                  <a:lnTo>
                    <a:pt x="158" y="126"/>
                  </a:lnTo>
                  <a:lnTo>
                    <a:pt x="172" y="126"/>
                  </a:lnTo>
                  <a:lnTo>
                    <a:pt x="186" y="134"/>
                  </a:lnTo>
                  <a:lnTo>
                    <a:pt x="194" y="142"/>
                  </a:lnTo>
                  <a:lnTo>
                    <a:pt x="200" y="162"/>
                  </a:lnTo>
                  <a:lnTo>
                    <a:pt x="200" y="170"/>
                  </a:lnTo>
                  <a:lnTo>
                    <a:pt x="200" y="184"/>
                  </a:lnTo>
                  <a:lnTo>
                    <a:pt x="200" y="198"/>
                  </a:lnTo>
                  <a:lnTo>
                    <a:pt x="186" y="212"/>
                  </a:lnTo>
                  <a:lnTo>
                    <a:pt x="186" y="218"/>
                  </a:lnTo>
                  <a:lnTo>
                    <a:pt x="166" y="218"/>
                  </a:lnTo>
                  <a:lnTo>
                    <a:pt x="158" y="218"/>
                  </a:lnTo>
                  <a:lnTo>
                    <a:pt x="152" y="218"/>
                  </a:lnTo>
                  <a:lnTo>
                    <a:pt x="132" y="218"/>
                  </a:lnTo>
                  <a:lnTo>
                    <a:pt x="118" y="2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1" name="Freeform 124"/>
            <p:cNvSpPr>
              <a:spLocks/>
            </p:cNvSpPr>
            <p:nvPr/>
          </p:nvSpPr>
          <p:spPr bwMode="auto">
            <a:xfrm>
              <a:off x="1050" y="1154"/>
              <a:ext cx="12" cy="62"/>
            </a:xfrm>
            <a:custGeom>
              <a:avLst/>
              <a:gdLst>
                <a:gd name="T0" fmla="*/ 6 w 12"/>
                <a:gd name="T1" fmla="*/ 0 h 62"/>
                <a:gd name="T2" fmla="*/ 12 w 12"/>
                <a:gd name="T3" fmla="*/ 12 h 62"/>
                <a:gd name="T4" fmla="*/ 6 w 12"/>
                <a:gd name="T5" fmla="*/ 34 h 62"/>
                <a:gd name="T6" fmla="*/ 6 w 12"/>
                <a:gd name="T7" fmla="*/ 48 h 62"/>
                <a:gd name="T8" fmla="*/ 0 w 12"/>
                <a:gd name="T9" fmla="*/ 56 h 62"/>
                <a:gd name="T10" fmla="*/ 0 w 12"/>
                <a:gd name="T11" fmla="*/ 62 h 62"/>
                <a:gd name="T12" fmla="*/ 6 w 12"/>
                <a:gd name="T13" fmla="*/ 48 h 62"/>
                <a:gd name="T14" fmla="*/ 6 w 1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2"/>
                <a:gd name="T26" fmla="*/ 12 w 1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2">
                  <a:moveTo>
                    <a:pt x="6" y="0"/>
                  </a:moveTo>
                  <a:lnTo>
                    <a:pt x="12" y="12"/>
                  </a:lnTo>
                  <a:lnTo>
                    <a:pt x="6" y="34"/>
                  </a:lnTo>
                  <a:lnTo>
                    <a:pt x="6" y="48"/>
                  </a:lnTo>
                  <a:lnTo>
                    <a:pt x="0" y="56"/>
                  </a:lnTo>
                  <a:lnTo>
                    <a:pt x="0" y="62"/>
                  </a:lnTo>
                  <a:lnTo>
                    <a:pt x="6" y="48"/>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2" name="Line 125"/>
            <p:cNvSpPr>
              <a:spLocks noChangeShapeType="1"/>
            </p:cNvSpPr>
            <p:nvPr/>
          </p:nvSpPr>
          <p:spPr bwMode="auto">
            <a:xfrm flipV="1">
              <a:off x="2462" y="1902"/>
              <a:ext cx="6" cy="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3" name="Line 126"/>
            <p:cNvSpPr>
              <a:spLocks noChangeShapeType="1"/>
            </p:cNvSpPr>
            <p:nvPr/>
          </p:nvSpPr>
          <p:spPr bwMode="auto">
            <a:xfrm flipV="1">
              <a:off x="2454" y="1922"/>
              <a:ext cx="20"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4" name="Line 127"/>
            <p:cNvSpPr>
              <a:spLocks noChangeShapeType="1"/>
            </p:cNvSpPr>
            <p:nvPr/>
          </p:nvSpPr>
          <p:spPr bwMode="auto">
            <a:xfrm flipV="1">
              <a:off x="2462" y="1944"/>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5" name="Line 128"/>
            <p:cNvSpPr>
              <a:spLocks noChangeShapeType="1"/>
            </p:cNvSpPr>
            <p:nvPr/>
          </p:nvSpPr>
          <p:spPr bwMode="auto">
            <a:xfrm flipV="1">
              <a:off x="2462" y="1964"/>
              <a:ext cx="40"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6" name="Line 129"/>
            <p:cNvSpPr>
              <a:spLocks noChangeShapeType="1"/>
            </p:cNvSpPr>
            <p:nvPr/>
          </p:nvSpPr>
          <p:spPr bwMode="auto">
            <a:xfrm flipV="1">
              <a:off x="2392" y="1986"/>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7" name="Line 130"/>
            <p:cNvSpPr>
              <a:spLocks noChangeShapeType="1"/>
            </p:cNvSpPr>
            <p:nvPr/>
          </p:nvSpPr>
          <p:spPr bwMode="auto">
            <a:xfrm flipV="1">
              <a:off x="2372" y="2006"/>
              <a:ext cx="144"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8" name="Line 131"/>
            <p:cNvSpPr>
              <a:spLocks noChangeShapeType="1"/>
            </p:cNvSpPr>
            <p:nvPr/>
          </p:nvSpPr>
          <p:spPr bwMode="auto">
            <a:xfrm flipV="1">
              <a:off x="2372" y="2036"/>
              <a:ext cx="144"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59" name="Line 132"/>
            <p:cNvSpPr>
              <a:spLocks noChangeShapeType="1"/>
            </p:cNvSpPr>
            <p:nvPr/>
          </p:nvSpPr>
          <p:spPr bwMode="auto">
            <a:xfrm flipV="1">
              <a:off x="2372" y="2064"/>
              <a:ext cx="152"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0" name="Line 133"/>
            <p:cNvSpPr>
              <a:spLocks noChangeShapeType="1"/>
            </p:cNvSpPr>
            <p:nvPr/>
          </p:nvSpPr>
          <p:spPr bwMode="auto">
            <a:xfrm flipV="1">
              <a:off x="2378" y="2084"/>
              <a:ext cx="152"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1" name="Line 134"/>
            <p:cNvSpPr>
              <a:spLocks noChangeShapeType="1"/>
            </p:cNvSpPr>
            <p:nvPr/>
          </p:nvSpPr>
          <p:spPr bwMode="auto">
            <a:xfrm>
              <a:off x="2642" y="2016"/>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2" name="Line 135"/>
            <p:cNvSpPr>
              <a:spLocks noChangeShapeType="1"/>
            </p:cNvSpPr>
            <p:nvPr/>
          </p:nvSpPr>
          <p:spPr bwMode="auto">
            <a:xfrm flipV="1">
              <a:off x="2392" y="2106"/>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3" name="Line 136"/>
            <p:cNvSpPr>
              <a:spLocks noChangeShapeType="1"/>
            </p:cNvSpPr>
            <p:nvPr/>
          </p:nvSpPr>
          <p:spPr bwMode="auto">
            <a:xfrm flipV="1">
              <a:off x="2650" y="2022"/>
              <a:ext cx="26"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4" name="Line 137"/>
            <p:cNvSpPr>
              <a:spLocks noChangeShapeType="1"/>
            </p:cNvSpPr>
            <p:nvPr/>
          </p:nvSpPr>
          <p:spPr bwMode="auto">
            <a:xfrm flipV="1">
              <a:off x="2406" y="2126"/>
              <a:ext cx="138" cy="8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5" name="Line 138"/>
            <p:cNvSpPr>
              <a:spLocks noChangeShapeType="1"/>
            </p:cNvSpPr>
            <p:nvPr/>
          </p:nvSpPr>
          <p:spPr bwMode="auto">
            <a:xfrm flipV="1">
              <a:off x="2656" y="2042"/>
              <a:ext cx="34"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6" name="Line 139"/>
            <p:cNvSpPr>
              <a:spLocks noChangeShapeType="1"/>
            </p:cNvSpPr>
            <p:nvPr/>
          </p:nvSpPr>
          <p:spPr bwMode="auto">
            <a:xfrm flipV="1">
              <a:off x="2760" y="1958"/>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7" name="Line 140"/>
            <p:cNvSpPr>
              <a:spLocks noChangeShapeType="1"/>
            </p:cNvSpPr>
            <p:nvPr/>
          </p:nvSpPr>
          <p:spPr bwMode="auto">
            <a:xfrm flipV="1">
              <a:off x="2420" y="2148"/>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8" name="Line 141"/>
            <p:cNvSpPr>
              <a:spLocks noChangeShapeType="1"/>
            </p:cNvSpPr>
            <p:nvPr/>
          </p:nvSpPr>
          <p:spPr bwMode="auto">
            <a:xfrm flipV="1">
              <a:off x="2664" y="2064"/>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69" name="Line 142"/>
            <p:cNvSpPr>
              <a:spLocks noChangeShapeType="1"/>
            </p:cNvSpPr>
            <p:nvPr/>
          </p:nvSpPr>
          <p:spPr bwMode="auto">
            <a:xfrm flipV="1">
              <a:off x="2774" y="1964"/>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0" name="Line 143"/>
            <p:cNvSpPr>
              <a:spLocks noChangeShapeType="1"/>
            </p:cNvSpPr>
            <p:nvPr/>
          </p:nvSpPr>
          <p:spPr bwMode="auto">
            <a:xfrm flipV="1">
              <a:off x="2448" y="2170"/>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1" name="Line 144"/>
            <p:cNvSpPr>
              <a:spLocks noChangeShapeType="1"/>
            </p:cNvSpPr>
            <p:nvPr/>
          </p:nvSpPr>
          <p:spPr bwMode="auto">
            <a:xfrm flipV="1">
              <a:off x="2670" y="2070"/>
              <a:ext cx="7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2" name="Line 145"/>
            <p:cNvSpPr>
              <a:spLocks noChangeShapeType="1"/>
            </p:cNvSpPr>
            <p:nvPr/>
          </p:nvSpPr>
          <p:spPr bwMode="auto">
            <a:xfrm flipV="1">
              <a:off x="2774" y="1978"/>
              <a:ext cx="118" cy="7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3" name="Line 146"/>
            <p:cNvSpPr>
              <a:spLocks noChangeShapeType="1"/>
            </p:cNvSpPr>
            <p:nvPr/>
          </p:nvSpPr>
          <p:spPr bwMode="auto">
            <a:xfrm flipV="1">
              <a:off x="2476" y="2184"/>
              <a:ext cx="118"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4" name="Line 147"/>
            <p:cNvSpPr>
              <a:spLocks noChangeShapeType="1"/>
            </p:cNvSpPr>
            <p:nvPr/>
          </p:nvSpPr>
          <p:spPr bwMode="auto">
            <a:xfrm flipV="1">
              <a:off x="2670" y="2000"/>
              <a:ext cx="236" cy="1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5" name="Line 148"/>
            <p:cNvSpPr>
              <a:spLocks noChangeShapeType="1"/>
            </p:cNvSpPr>
            <p:nvPr/>
          </p:nvSpPr>
          <p:spPr bwMode="auto">
            <a:xfrm flipV="1">
              <a:off x="2496" y="201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6" name="Line 149"/>
            <p:cNvSpPr>
              <a:spLocks noChangeShapeType="1"/>
            </p:cNvSpPr>
            <p:nvPr/>
          </p:nvSpPr>
          <p:spPr bwMode="auto">
            <a:xfrm flipV="1">
              <a:off x="2510" y="2028"/>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7" name="Line 150"/>
            <p:cNvSpPr>
              <a:spLocks noChangeShapeType="1"/>
            </p:cNvSpPr>
            <p:nvPr/>
          </p:nvSpPr>
          <p:spPr bwMode="auto">
            <a:xfrm flipV="1">
              <a:off x="2532" y="2050"/>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8" name="Line 151"/>
            <p:cNvSpPr>
              <a:spLocks noChangeShapeType="1"/>
            </p:cNvSpPr>
            <p:nvPr/>
          </p:nvSpPr>
          <p:spPr bwMode="auto">
            <a:xfrm flipV="1">
              <a:off x="2552" y="2064"/>
              <a:ext cx="430" cy="25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79" name="Line 152"/>
            <p:cNvSpPr>
              <a:spLocks noChangeShapeType="1"/>
            </p:cNvSpPr>
            <p:nvPr/>
          </p:nvSpPr>
          <p:spPr bwMode="auto">
            <a:xfrm flipV="1">
              <a:off x="2532" y="2078"/>
              <a:ext cx="472" cy="27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0" name="Line 153"/>
            <p:cNvSpPr>
              <a:spLocks noChangeShapeType="1"/>
            </p:cNvSpPr>
            <p:nvPr/>
          </p:nvSpPr>
          <p:spPr bwMode="auto">
            <a:xfrm>
              <a:off x="2274" y="2530"/>
              <a:ext cx="6"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1" name="Line 154"/>
            <p:cNvSpPr>
              <a:spLocks noChangeShapeType="1"/>
            </p:cNvSpPr>
            <p:nvPr/>
          </p:nvSpPr>
          <p:spPr bwMode="auto">
            <a:xfrm flipV="1">
              <a:off x="2468" y="2092"/>
              <a:ext cx="550" cy="32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2" name="Line 155"/>
            <p:cNvSpPr>
              <a:spLocks noChangeShapeType="1"/>
            </p:cNvSpPr>
            <p:nvPr/>
          </p:nvSpPr>
          <p:spPr bwMode="auto">
            <a:xfrm flipV="1">
              <a:off x="2232" y="2502"/>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3" name="Line 156"/>
            <p:cNvSpPr>
              <a:spLocks noChangeShapeType="1"/>
            </p:cNvSpPr>
            <p:nvPr/>
          </p:nvSpPr>
          <p:spPr bwMode="auto">
            <a:xfrm flipV="1">
              <a:off x="2406" y="2212"/>
              <a:ext cx="466" cy="2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4" name="Line 157"/>
            <p:cNvSpPr>
              <a:spLocks noChangeShapeType="1"/>
            </p:cNvSpPr>
            <p:nvPr/>
          </p:nvSpPr>
          <p:spPr bwMode="auto">
            <a:xfrm flipV="1">
              <a:off x="2880" y="2112"/>
              <a:ext cx="158"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5" name="Line 158"/>
            <p:cNvSpPr>
              <a:spLocks noChangeShapeType="1"/>
            </p:cNvSpPr>
            <p:nvPr/>
          </p:nvSpPr>
          <p:spPr bwMode="auto">
            <a:xfrm flipV="1">
              <a:off x="2212" y="2246"/>
              <a:ext cx="646" cy="3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6" name="Line 159"/>
            <p:cNvSpPr>
              <a:spLocks noChangeShapeType="1"/>
            </p:cNvSpPr>
            <p:nvPr/>
          </p:nvSpPr>
          <p:spPr bwMode="auto">
            <a:xfrm flipV="1">
              <a:off x="2908" y="2120"/>
              <a:ext cx="158"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7" name="Line 160"/>
            <p:cNvSpPr>
              <a:spLocks noChangeShapeType="1"/>
            </p:cNvSpPr>
            <p:nvPr/>
          </p:nvSpPr>
          <p:spPr bwMode="auto">
            <a:xfrm flipV="1">
              <a:off x="2184" y="25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8" name="Line 161"/>
            <p:cNvSpPr>
              <a:spLocks noChangeShapeType="1"/>
            </p:cNvSpPr>
            <p:nvPr/>
          </p:nvSpPr>
          <p:spPr bwMode="auto">
            <a:xfrm flipV="1">
              <a:off x="2336" y="2268"/>
              <a:ext cx="528" cy="31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89" name="Line 162"/>
            <p:cNvSpPr>
              <a:spLocks noChangeShapeType="1"/>
            </p:cNvSpPr>
            <p:nvPr/>
          </p:nvSpPr>
          <p:spPr bwMode="auto">
            <a:xfrm flipV="1">
              <a:off x="2934" y="2134"/>
              <a:ext cx="160" cy="9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0" name="Line 163"/>
            <p:cNvSpPr>
              <a:spLocks noChangeShapeType="1"/>
            </p:cNvSpPr>
            <p:nvPr/>
          </p:nvSpPr>
          <p:spPr bwMode="auto">
            <a:xfrm flipV="1">
              <a:off x="2148" y="2636"/>
              <a:ext cx="132" cy="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1" name="Line 164"/>
            <p:cNvSpPr>
              <a:spLocks noChangeShapeType="1"/>
            </p:cNvSpPr>
            <p:nvPr/>
          </p:nvSpPr>
          <p:spPr bwMode="auto">
            <a:xfrm flipV="1">
              <a:off x="2428" y="240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2" name="Line 165"/>
            <p:cNvSpPr>
              <a:spLocks noChangeShapeType="1"/>
            </p:cNvSpPr>
            <p:nvPr/>
          </p:nvSpPr>
          <p:spPr bwMode="auto">
            <a:xfrm flipV="1">
              <a:off x="2706" y="2290"/>
              <a:ext cx="166"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3" name="Line 166"/>
            <p:cNvSpPr>
              <a:spLocks noChangeShapeType="1"/>
            </p:cNvSpPr>
            <p:nvPr/>
          </p:nvSpPr>
          <p:spPr bwMode="auto">
            <a:xfrm flipV="1">
              <a:off x="2990" y="2148"/>
              <a:ext cx="124"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4" name="Line 167"/>
            <p:cNvSpPr>
              <a:spLocks noChangeShapeType="1"/>
            </p:cNvSpPr>
            <p:nvPr/>
          </p:nvSpPr>
          <p:spPr bwMode="auto">
            <a:xfrm flipV="1">
              <a:off x="2120" y="2678"/>
              <a:ext cx="140"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5" name="Line 168"/>
            <p:cNvSpPr>
              <a:spLocks noChangeShapeType="1"/>
            </p:cNvSpPr>
            <p:nvPr/>
          </p:nvSpPr>
          <p:spPr bwMode="auto">
            <a:xfrm flipV="1">
              <a:off x="2454" y="2430"/>
              <a:ext cx="222" cy="1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6" name="Line 169"/>
            <p:cNvSpPr>
              <a:spLocks noChangeShapeType="1"/>
            </p:cNvSpPr>
            <p:nvPr/>
          </p:nvSpPr>
          <p:spPr bwMode="auto">
            <a:xfrm flipV="1">
              <a:off x="2726" y="2318"/>
              <a:ext cx="146" cy="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7" name="Line 170"/>
            <p:cNvSpPr>
              <a:spLocks noChangeShapeType="1"/>
            </p:cNvSpPr>
            <p:nvPr/>
          </p:nvSpPr>
          <p:spPr bwMode="auto">
            <a:xfrm flipV="1">
              <a:off x="3026" y="2162"/>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8" name="Line 171"/>
            <p:cNvSpPr>
              <a:spLocks noChangeShapeType="1"/>
            </p:cNvSpPr>
            <p:nvPr/>
          </p:nvSpPr>
          <p:spPr bwMode="auto">
            <a:xfrm flipV="1">
              <a:off x="2142" y="2748"/>
              <a:ext cx="40"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899" name="Line 172"/>
            <p:cNvSpPr>
              <a:spLocks noChangeShapeType="1"/>
            </p:cNvSpPr>
            <p:nvPr/>
          </p:nvSpPr>
          <p:spPr bwMode="auto">
            <a:xfrm>
              <a:off x="2212" y="2736"/>
              <a:ext cx="1"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0" name="Line 173"/>
            <p:cNvSpPr>
              <a:spLocks noChangeShapeType="1"/>
            </p:cNvSpPr>
            <p:nvPr/>
          </p:nvSpPr>
          <p:spPr bwMode="auto">
            <a:xfrm flipV="1">
              <a:off x="2482" y="2458"/>
              <a:ext cx="194"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1" name="Line 174"/>
            <p:cNvSpPr>
              <a:spLocks noChangeShapeType="1"/>
            </p:cNvSpPr>
            <p:nvPr/>
          </p:nvSpPr>
          <p:spPr bwMode="auto">
            <a:xfrm flipV="1">
              <a:off x="2782" y="2346"/>
              <a:ext cx="90"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2" name="Line 175"/>
            <p:cNvSpPr>
              <a:spLocks noChangeShapeType="1"/>
            </p:cNvSpPr>
            <p:nvPr/>
          </p:nvSpPr>
          <p:spPr bwMode="auto">
            <a:xfrm flipV="1">
              <a:off x="1166" y="390"/>
              <a:ext cx="14"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3" name="Line 176"/>
            <p:cNvSpPr>
              <a:spLocks noChangeShapeType="1"/>
            </p:cNvSpPr>
            <p:nvPr/>
          </p:nvSpPr>
          <p:spPr bwMode="auto">
            <a:xfrm flipV="1">
              <a:off x="1174" y="390"/>
              <a:ext cx="46" cy="2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4" name="Line 177"/>
            <p:cNvSpPr>
              <a:spLocks noChangeShapeType="1"/>
            </p:cNvSpPr>
            <p:nvPr/>
          </p:nvSpPr>
          <p:spPr bwMode="auto">
            <a:xfrm flipV="1">
              <a:off x="1166" y="398"/>
              <a:ext cx="96"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5" name="Line 178"/>
            <p:cNvSpPr>
              <a:spLocks noChangeShapeType="1"/>
            </p:cNvSpPr>
            <p:nvPr/>
          </p:nvSpPr>
          <p:spPr bwMode="auto">
            <a:xfrm flipV="1">
              <a:off x="1152" y="412"/>
              <a:ext cx="132"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6" name="Line 179"/>
            <p:cNvSpPr>
              <a:spLocks noChangeShapeType="1"/>
            </p:cNvSpPr>
            <p:nvPr/>
          </p:nvSpPr>
          <p:spPr bwMode="auto">
            <a:xfrm flipV="1">
              <a:off x="1152" y="432"/>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7" name="Line 180"/>
            <p:cNvSpPr>
              <a:spLocks noChangeShapeType="1"/>
            </p:cNvSpPr>
            <p:nvPr/>
          </p:nvSpPr>
          <p:spPr bwMode="auto">
            <a:xfrm flipV="1">
              <a:off x="1138" y="454"/>
              <a:ext cx="160"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8" name="Line 181"/>
            <p:cNvSpPr>
              <a:spLocks noChangeShapeType="1"/>
            </p:cNvSpPr>
            <p:nvPr/>
          </p:nvSpPr>
          <p:spPr bwMode="auto">
            <a:xfrm flipV="1">
              <a:off x="1138" y="476"/>
              <a:ext cx="174" cy="9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09" name="Line 182"/>
            <p:cNvSpPr>
              <a:spLocks noChangeShapeType="1"/>
            </p:cNvSpPr>
            <p:nvPr/>
          </p:nvSpPr>
          <p:spPr bwMode="auto">
            <a:xfrm flipV="1">
              <a:off x="1132" y="496"/>
              <a:ext cx="186" cy="1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0" name="Line 183"/>
            <p:cNvSpPr>
              <a:spLocks noChangeShapeType="1"/>
            </p:cNvSpPr>
            <p:nvPr/>
          </p:nvSpPr>
          <p:spPr bwMode="auto">
            <a:xfrm flipV="1">
              <a:off x="1118" y="524"/>
              <a:ext cx="200"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1" name="Line 184"/>
            <p:cNvSpPr>
              <a:spLocks noChangeShapeType="1"/>
            </p:cNvSpPr>
            <p:nvPr/>
          </p:nvSpPr>
          <p:spPr bwMode="auto">
            <a:xfrm flipV="1">
              <a:off x="1090" y="54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2" name="Line 185"/>
            <p:cNvSpPr>
              <a:spLocks noChangeShapeType="1"/>
            </p:cNvSpPr>
            <p:nvPr/>
          </p:nvSpPr>
          <p:spPr bwMode="auto">
            <a:xfrm flipV="1">
              <a:off x="1068" y="574"/>
              <a:ext cx="258"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3" name="Line 186"/>
            <p:cNvSpPr>
              <a:spLocks noChangeShapeType="1"/>
            </p:cNvSpPr>
            <p:nvPr/>
          </p:nvSpPr>
          <p:spPr bwMode="auto">
            <a:xfrm flipV="1">
              <a:off x="1068" y="602"/>
              <a:ext cx="264"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4" name="Line 187"/>
            <p:cNvSpPr>
              <a:spLocks noChangeShapeType="1"/>
            </p:cNvSpPr>
            <p:nvPr/>
          </p:nvSpPr>
          <p:spPr bwMode="auto">
            <a:xfrm flipV="1">
              <a:off x="1068" y="616"/>
              <a:ext cx="278" cy="16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5" name="Line 188"/>
            <p:cNvSpPr>
              <a:spLocks noChangeShapeType="1"/>
            </p:cNvSpPr>
            <p:nvPr/>
          </p:nvSpPr>
          <p:spPr bwMode="auto">
            <a:xfrm flipV="1">
              <a:off x="1076" y="630"/>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6" name="Line 189"/>
            <p:cNvSpPr>
              <a:spLocks noChangeShapeType="1"/>
            </p:cNvSpPr>
            <p:nvPr/>
          </p:nvSpPr>
          <p:spPr bwMode="auto">
            <a:xfrm flipV="1">
              <a:off x="1082" y="652"/>
              <a:ext cx="298" cy="17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7" name="Line 190"/>
            <p:cNvSpPr>
              <a:spLocks noChangeShapeType="1"/>
            </p:cNvSpPr>
            <p:nvPr/>
          </p:nvSpPr>
          <p:spPr bwMode="auto">
            <a:xfrm flipV="1">
              <a:off x="1090" y="666"/>
              <a:ext cx="312"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8" name="Line 191"/>
            <p:cNvSpPr>
              <a:spLocks noChangeShapeType="1"/>
            </p:cNvSpPr>
            <p:nvPr/>
          </p:nvSpPr>
          <p:spPr bwMode="auto">
            <a:xfrm flipV="1">
              <a:off x="1090" y="694"/>
              <a:ext cx="304" cy="18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19" name="Line 192"/>
            <p:cNvSpPr>
              <a:spLocks noChangeShapeType="1"/>
            </p:cNvSpPr>
            <p:nvPr/>
          </p:nvSpPr>
          <p:spPr bwMode="auto">
            <a:xfrm flipV="1">
              <a:off x="1104" y="730"/>
              <a:ext cx="290" cy="16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0" name="Line 193"/>
            <p:cNvSpPr>
              <a:spLocks noChangeShapeType="1"/>
            </p:cNvSpPr>
            <p:nvPr/>
          </p:nvSpPr>
          <p:spPr bwMode="auto">
            <a:xfrm flipV="1">
              <a:off x="1104" y="772"/>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1" name="Line 194"/>
            <p:cNvSpPr>
              <a:spLocks noChangeShapeType="1"/>
            </p:cNvSpPr>
            <p:nvPr/>
          </p:nvSpPr>
          <p:spPr bwMode="auto">
            <a:xfrm flipV="1">
              <a:off x="1360" y="764"/>
              <a:ext cx="6" cy="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2" name="Line 195"/>
            <p:cNvSpPr>
              <a:spLocks noChangeShapeType="1"/>
            </p:cNvSpPr>
            <p:nvPr/>
          </p:nvSpPr>
          <p:spPr bwMode="auto">
            <a:xfrm flipV="1">
              <a:off x="1110" y="806"/>
              <a:ext cx="236"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3" name="Line 196"/>
            <p:cNvSpPr>
              <a:spLocks noChangeShapeType="1"/>
            </p:cNvSpPr>
            <p:nvPr/>
          </p:nvSpPr>
          <p:spPr bwMode="auto">
            <a:xfrm flipV="1">
              <a:off x="1110" y="836"/>
              <a:ext cx="236" cy="1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4" name="Line 197"/>
            <p:cNvSpPr>
              <a:spLocks noChangeShapeType="1"/>
            </p:cNvSpPr>
            <p:nvPr/>
          </p:nvSpPr>
          <p:spPr bwMode="auto">
            <a:xfrm flipV="1">
              <a:off x="1110" y="856"/>
              <a:ext cx="242" cy="1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5" name="Line 198"/>
            <p:cNvSpPr>
              <a:spLocks noChangeShapeType="1"/>
            </p:cNvSpPr>
            <p:nvPr/>
          </p:nvSpPr>
          <p:spPr bwMode="auto">
            <a:xfrm flipV="1">
              <a:off x="1110" y="878"/>
              <a:ext cx="256"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6" name="Line 199"/>
            <p:cNvSpPr>
              <a:spLocks noChangeShapeType="1"/>
            </p:cNvSpPr>
            <p:nvPr/>
          </p:nvSpPr>
          <p:spPr bwMode="auto">
            <a:xfrm flipV="1">
              <a:off x="1104" y="892"/>
              <a:ext cx="284" cy="1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7" name="Line 200"/>
            <p:cNvSpPr>
              <a:spLocks noChangeShapeType="1"/>
            </p:cNvSpPr>
            <p:nvPr/>
          </p:nvSpPr>
          <p:spPr bwMode="auto">
            <a:xfrm flipV="1">
              <a:off x="1096" y="912"/>
              <a:ext cx="306" cy="1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8" name="Line 201"/>
            <p:cNvSpPr>
              <a:spLocks noChangeShapeType="1"/>
            </p:cNvSpPr>
            <p:nvPr/>
          </p:nvSpPr>
          <p:spPr bwMode="auto">
            <a:xfrm flipV="1">
              <a:off x="1104" y="962"/>
              <a:ext cx="262" cy="14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29" name="Freeform 202"/>
            <p:cNvSpPr>
              <a:spLocks/>
            </p:cNvSpPr>
            <p:nvPr/>
          </p:nvSpPr>
          <p:spPr bwMode="auto">
            <a:xfrm>
              <a:off x="1062" y="384"/>
              <a:ext cx="346" cy="726"/>
            </a:xfrm>
            <a:custGeom>
              <a:avLst/>
              <a:gdLst>
                <a:gd name="T0" fmla="*/ 124 w 346"/>
                <a:gd name="T1" fmla="*/ 6 h 726"/>
                <a:gd name="T2" fmla="*/ 172 w 346"/>
                <a:gd name="T3" fmla="*/ 6 h 726"/>
                <a:gd name="T4" fmla="*/ 200 w 346"/>
                <a:gd name="T5" fmla="*/ 14 h 726"/>
                <a:gd name="T6" fmla="*/ 228 w 346"/>
                <a:gd name="T7" fmla="*/ 42 h 726"/>
                <a:gd name="T8" fmla="*/ 242 w 346"/>
                <a:gd name="T9" fmla="*/ 84 h 726"/>
                <a:gd name="T10" fmla="*/ 256 w 346"/>
                <a:gd name="T11" fmla="*/ 148 h 726"/>
                <a:gd name="T12" fmla="*/ 264 w 346"/>
                <a:gd name="T13" fmla="*/ 198 h 726"/>
                <a:gd name="T14" fmla="*/ 284 w 346"/>
                <a:gd name="T15" fmla="*/ 232 h 726"/>
                <a:gd name="T16" fmla="*/ 312 w 346"/>
                <a:gd name="T17" fmla="*/ 246 h 726"/>
                <a:gd name="T18" fmla="*/ 318 w 346"/>
                <a:gd name="T19" fmla="*/ 268 h 726"/>
                <a:gd name="T20" fmla="*/ 340 w 346"/>
                <a:gd name="T21" fmla="*/ 274 h 726"/>
                <a:gd name="T22" fmla="*/ 332 w 346"/>
                <a:gd name="T23" fmla="*/ 310 h 726"/>
                <a:gd name="T24" fmla="*/ 332 w 346"/>
                <a:gd name="T25" fmla="*/ 338 h 726"/>
                <a:gd name="T26" fmla="*/ 318 w 346"/>
                <a:gd name="T27" fmla="*/ 374 h 726"/>
                <a:gd name="T28" fmla="*/ 298 w 346"/>
                <a:gd name="T29" fmla="*/ 388 h 726"/>
                <a:gd name="T30" fmla="*/ 284 w 346"/>
                <a:gd name="T31" fmla="*/ 430 h 726"/>
                <a:gd name="T32" fmla="*/ 298 w 346"/>
                <a:gd name="T33" fmla="*/ 472 h 726"/>
                <a:gd name="T34" fmla="*/ 326 w 346"/>
                <a:gd name="T35" fmla="*/ 514 h 726"/>
                <a:gd name="T36" fmla="*/ 340 w 346"/>
                <a:gd name="T37" fmla="*/ 542 h 726"/>
                <a:gd name="T38" fmla="*/ 318 w 346"/>
                <a:gd name="T39" fmla="*/ 558 h 726"/>
                <a:gd name="T40" fmla="*/ 290 w 346"/>
                <a:gd name="T41" fmla="*/ 586 h 726"/>
                <a:gd name="T42" fmla="*/ 256 w 346"/>
                <a:gd name="T43" fmla="*/ 614 h 726"/>
                <a:gd name="T44" fmla="*/ 214 w 346"/>
                <a:gd name="T45" fmla="*/ 634 h 726"/>
                <a:gd name="T46" fmla="*/ 166 w 346"/>
                <a:gd name="T47" fmla="*/ 662 h 726"/>
                <a:gd name="T48" fmla="*/ 124 w 346"/>
                <a:gd name="T49" fmla="*/ 684 h 726"/>
                <a:gd name="T50" fmla="*/ 76 w 346"/>
                <a:gd name="T51" fmla="*/ 712 h 726"/>
                <a:gd name="T52" fmla="*/ 40 w 346"/>
                <a:gd name="T53" fmla="*/ 726 h 726"/>
                <a:gd name="T54" fmla="*/ 40 w 346"/>
                <a:gd name="T55" fmla="*/ 698 h 726"/>
                <a:gd name="T56" fmla="*/ 48 w 346"/>
                <a:gd name="T57" fmla="*/ 642 h 726"/>
                <a:gd name="T58" fmla="*/ 48 w 346"/>
                <a:gd name="T59" fmla="*/ 578 h 726"/>
                <a:gd name="T60" fmla="*/ 34 w 346"/>
                <a:gd name="T61" fmla="*/ 508 h 726"/>
                <a:gd name="T62" fmla="*/ 26 w 346"/>
                <a:gd name="T63" fmla="*/ 466 h 726"/>
                <a:gd name="T64" fmla="*/ 12 w 346"/>
                <a:gd name="T65" fmla="*/ 416 h 726"/>
                <a:gd name="T66" fmla="*/ 0 w 346"/>
                <a:gd name="T67" fmla="*/ 388 h 726"/>
                <a:gd name="T68" fmla="*/ 6 w 346"/>
                <a:gd name="T69" fmla="*/ 338 h 726"/>
                <a:gd name="T70" fmla="*/ 12 w 346"/>
                <a:gd name="T71" fmla="*/ 310 h 726"/>
                <a:gd name="T72" fmla="*/ 26 w 346"/>
                <a:gd name="T73" fmla="*/ 302 h 726"/>
                <a:gd name="T74" fmla="*/ 48 w 346"/>
                <a:gd name="T75" fmla="*/ 268 h 726"/>
                <a:gd name="T76" fmla="*/ 68 w 346"/>
                <a:gd name="T77" fmla="*/ 232 h 726"/>
                <a:gd name="T78" fmla="*/ 76 w 346"/>
                <a:gd name="T79" fmla="*/ 198 h 726"/>
                <a:gd name="T80" fmla="*/ 68 w 346"/>
                <a:gd name="T81" fmla="*/ 154 h 726"/>
                <a:gd name="T82" fmla="*/ 82 w 346"/>
                <a:gd name="T83" fmla="*/ 134 h 726"/>
                <a:gd name="T84" fmla="*/ 96 w 346"/>
                <a:gd name="T85" fmla="*/ 106 h 726"/>
                <a:gd name="T86" fmla="*/ 96 w 346"/>
                <a:gd name="T87" fmla="*/ 84 h 726"/>
                <a:gd name="T88" fmla="*/ 110 w 346"/>
                <a:gd name="T89" fmla="*/ 48 h 726"/>
                <a:gd name="T90" fmla="*/ 104 w 346"/>
                <a:gd name="T91" fmla="*/ 2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6"/>
                <a:gd name="T139" fmla="*/ 0 h 726"/>
                <a:gd name="T140" fmla="*/ 346 w 346"/>
                <a:gd name="T141" fmla="*/ 726 h 7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6" h="726">
                  <a:moveTo>
                    <a:pt x="96" y="0"/>
                  </a:moveTo>
                  <a:lnTo>
                    <a:pt x="110" y="6"/>
                  </a:lnTo>
                  <a:lnTo>
                    <a:pt x="124" y="6"/>
                  </a:lnTo>
                  <a:lnTo>
                    <a:pt x="138" y="0"/>
                  </a:lnTo>
                  <a:lnTo>
                    <a:pt x="152" y="6"/>
                  </a:lnTo>
                  <a:lnTo>
                    <a:pt x="172" y="6"/>
                  </a:lnTo>
                  <a:lnTo>
                    <a:pt x="186" y="6"/>
                  </a:lnTo>
                  <a:lnTo>
                    <a:pt x="194" y="6"/>
                  </a:lnTo>
                  <a:lnTo>
                    <a:pt x="200" y="14"/>
                  </a:lnTo>
                  <a:lnTo>
                    <a:pt x="214" y="20"/>
                  </a:lnTo>
                  <a:lnTo>
                    <a:pt x="222" y="28"/>
                  </a:lnTo>
                  <a:lnTo>
                    <a:pt x="228" y="42"/>
                  </a:lnTo>
                  <a:lnTo>
                    <a:pt x="228" y="56"/>
                  </a:lnTo>
                  <a:lnTo>
                    <a:pt x="228" y="62"/>
                  </a:lnTo>
                  <a:lnTo>
                    <a:pt x="242" y="84"/>
                  </a:lnTo>
                  <a:lnTo>
                    <a:pt x="256" y="106"/>
                  </a:lnTo>
                  <a:lnTo>
                    <a:pt x="256" y="134"/>
                  </a:lnTo>
                  <a:lnTo>
                    <a:pt x="256" y="148"/>
                  </a:lnTo>
                  <a:lnTo>
                    <a:pt x="264" y="162"/>
                  </a:lnTo>
                  <a:lnTo>
                    <a:pt x="264" y="182"/>
                  </a:lnTo>
                  <a:lnTo>
                    <a:pt x="264" y="198"/>
                  </a:lnTo>
                  <a:lnTo>
                    <a:pt x="270" y="218"/>
                  </a:lnTo>
                  <a:lnTo>
                    <a:pt x="278" y="226"/>
                  </a:lnTo>
                  <a:lnTo>
                    <a:pt x="284" y="232"/>
                  </a:lnTo>
                  <a:lnTo>
                    <a:pt x="298" y="240"/>
                  </a:lnTo>
                  <a:lnTo>
                    <a:pt x="304" y="246"/>
                  </a:lnTo>
                  <a:lnTo>
                    <a:pt x="312" y="246"/>
                  </a:lnTo>
                  <a:lnTo>
                    <a:pt x="318" y="254"/>
                  </a:lnTo>
                  <a:lnTo>
                    <a:pt x="318" y="260"/>
                  </a:lnTo>
                  <a:lnTo>
                    <a:pt x="318" y="268"/>
                  </a:lnTo>
                  <a:lnTo>
                    <a:pt x="326" y="268"/>
                  </a:lnTo>
                  <a:lnTo>
                    <a:pt x="332" y="268"/>
                  </a:lnTo>
                  <a:lnTo>
                    <a:pt x="340" y="274"/>
                  </a:lnTo>
                  <a:lnTo>
                    <a:pt x="340" y="282"/>
                  </a:lnTo>
                  <a:lnTo>
                    <a:pt x="332" y="296"/>
                  </a:lnTo>
                  <a:lnTo>
                    <a:pt x="332" y="310"/>
                  </a:lnTo>
                  <a:lnTo>
                    <a:pt x="332" y="318"/>
                  </a:lnTo>
                  <a:lnTo>
                    <a:pt x="332" y="332"/>
                  </a:lnTo>
                  <a:lnTo>
                    <a:pt x="332" y="338"/>
                  </a:lnTo>
                  <a:lnTo>
                    <a:pt x="326" y="346"/>
                  </a:lnTo>
                  <a:lnTo>
                    <a:pt x="326" y="352"/>
                  </a:lnTo>
                  <a:lnTo>
                    <a:pt x="318" y="374"/>
                  </a:lnTo>
                  <a:lnTo>
                    <a:pt x="312" y="374"/>
                  </a:lnTo>
                  <a:lnTo>
                    <a:pt x="304" y="388"/>
                  </a:lnTo>
                  <a:lnTo>
                    <a:pt x="298" y="388"/>
                  </a:lnTo>
                  <a:lnTo>
                    <a:pt x="290" y="402"/>
                  </a:lnTo>
                  <a:lnTo>
                    <a:pt x="284" y="416"/>
                  </a:lnTo>
                  <a:lnTo>
                    <a:pt x="284" y="430"/>
                  </a:lnTo>
                  <a:lnTo>
                    <a:pt x="284" y="444"/>
                  </a:lnTo>
                  <a:lnTo>
                    <a:pt x="284" y="458"/>
                  </a:lnTo>
                  <a:lnTo>
                    <a:pt x="298" y="472"/>
                  </a:lnTo>
                  <a:lnTo>
                    <a:pt x="304" y="494"/>
                  </a:lnTo>
                  <a:lnTo>
                    <a:pt x="312" y="500"/>
                  </a:lnTo>
                  <a:lnTo>
                    <a:pt x="326" y="514"/>
                  </a:lnTo>
                  <a:lnTo>
                    <a:pt x="340" y="522"/>
                  </a:lnTo>
                  <a:lnTo>
                    <a:pt x="346" y="536"/>
                  </a:lnTo>
                  <a:lnTo>
                    <a:pt x="340" y="542"/>
                  </a:lnTo>
                  <a:lnTo>
                    <a:pt x="332" y="542"/>
                  </a:lnTo>
                  <a:lnTo>
                    <a:pt x="318" y="550"/>
                  </a:lnTo>
                  <a:lnTo>
                    <a:pt x="318" y="558"/>
                  </a:lnTo>
                  <a:lnTo>
                    <a:pt x="312" y="564"/>
                  </a:lnTo>
                  <a:lnTo>
                    <a:pt x="304" y="578"/>
                  </a:lnTo>
                  <a:lnTo>
                    <a:pt x="290" y="586"/>
                  </a:lnTo>
                  <a:lnTo>
                    <a:pt x="278" y="592"/>
                  </a:lnTo>
                  <a:lnTo>
                    <a:pt x="264" y="600"/>
                  </a:lnTo>
                  <a:lnTo>
                    <a:pt x="256" y="614"/>
                  </a:lnTo>
                  <a:lnTo>
                    <a:pt x="242" y="614"/>
                  </a:lnTo>
                  <a:lnTo>
                    <a:pt x="228" y="628"/>
                  </a:lnTo>
                  <a:lnTo>
                    <a:pt x="214" y="634"/>
                  </a:lnTo>
                  <a:lnTo>
                    <a:pt x="200" y="642"/>
                  </a:lnTo>
                  <a:lnTo>
                    <a:pt x="180" y="648"/>
                  </a:lnTo>
                  <a:lnTo>
                    <a:pt x="166" y="662"/>
                  </a:lnTo>
                  <a:lnTo>
                    <a:pt x="152" y="670"/>
                  </a:lnTo>
                  <a:lnTo>
                    <a:pt x="138" y="678"/>
                  </a:lnTo>
                  <a:lnTo>
                    <a:pt x="124" y="684"/>
                  </a:lnTo>
                  <a:lnTo>
                    <a:pt x="110" y="698"/>
                  </a:lnTo>
                  <a:lnTo>
                    <a:pt x="90" y="706"/>
                  </a:lnTo>
                  <a:lnTo>
                    <a:pt x="76" y="712"/>
                  </a:lnTo>
                  <a:lnTo>
                    <a:pt x="62" y="720"/>
                  </a:lnTo>
                  <a:lnTo>
                    <a:pt x="54" y="726"/>
                  </a:lnTo>
                  <a:lnTo>
                    <a:pt x="40" y="726"/>
                  </a:lnTo>
                  <a:lnTo>
                    <a:pt x="40" y="720"/>
                  </a:lnTo>
                  <a:lnTo>
                    <a:pt x="34" y="712"/>
                  </a:lnTo>
                  <a:lnTo>
                    <a:pt x="40" y="698"/>
                  </a:lnTo>
                  <a:lnTo>
                    <a:pt x="40" y="684"/>
                  </a:lnTo>
                  <a:lnTo>
                    <a:pt x="48" y="670"/>
                  </a:lnTo>
                  <a:lnTo>
                    <a:pt x="48" y="642"/>
                  </a:lnTo>
                  <a:lnTo>
                    <a:pt x="48" y="620"/>
                  </a:lnTo>
                  <a:lnTo>
                    <a:pt x="48" y="600"/>
                  </a:lnTo>
                  <a:lnTo>
                    <a:pt x="48" y="578"/>
                  </a:lnTo>
                  <a:lnTo>
                    <a:pt x="48" y="550"/>
                  </a:lnTo>
                  <a:lnTo>
                    <a:pt x="40" y="536"/>
                  </a:lnTo>
                  <a:lnTo>
                    <a:pt x="34" y="508"/>
                  </a:lnTo>
                  <a:lnTo>
                    <a:pt x="26" y="494"/>
                  </a:lnTo>
                  <a:lnTo>
                    <a:pt x="26" y="472"/>
                  </a:lnTo>
                  <a:lnTo>
                    <a:pt x="26" y="466"/>
                  </a:lnTo>
                  <a:lnTo>
                    <a:pt x="20" y="444"/>
                  </a:lnTo>
                  <a:lnTo>
                    <a:pt x="12" y="430"/>
                  </a:lnTo>
                  <a:lnTo>
                    <a:pt x="12" y="416"/>
                  </a:lnTo>
                  <a:lnTo>
                    <a:pt x="12" y="402"/>
                  </a:lnTo>
                  <a:lnTo>
                    <a:pt x="6" y="394"/>
                  </a:lnTo>
                  <a:lnTo>
                    <a:pt x="0" y="388"/>
                  </a:lnTo>
                  <a:lnTo>
                    <a:pt x="6" y="374"/>
                  </a:lnTo>
                  <a:lnTo>
                    <a:pt x="6" y="352"/>
                  </a:lnTo>
                  <a:lnTo>
                    <a:pt x="6" y="338"/>
                  </a:lnTo>
                  <a:lnTo>
                    <a:pt x="6" y="332"/>
                  </a:lnTo>
                  <a:lnTo>
                    <a:pt x="12" y="318"/>
                  </a:lnTo>
                  <a:lnTo>
                    <a:pt x="12" y="310"/>
                  </a:lnTo>
                  <a:lnTo>
                    <a:pt x="26" y="318"/>
                  </a:lnTo>
                  <a:lnTo>
                    <a:pt x="26" y="310"/>
                  </a:lnTo>
                  <a:lnTo>
                    <a:pt x="26" y="302"/>
                  </a:lnTo>
                  <a:lnTo>
                    <a:pt x="34" y="296"/>
                  </a:lnTo>
                  <a:lnTo>
                    <a:pt x="40" y="282"/>
                  </a:lnTo>
                  <a:lnTo>
                    <a:pt x="48" y="268"/>
                  </a:lnTo>
                  <a:lnTo>
                    <a:pt x="62" y="254"/>
                  </a:lnTo>
                  <a:lnTo>
                    <a:pt x="68" y="246"/>
                  </a:lnTo>
                  <a:lnTo>
                    <a:pt x="68" y="232"/>
                  </a:lnTo>
                  <a:lnTo>
                    <a:pt x="68" y="218"/>
                  </a:lnTo>
                  <a:lnTo>
                    <a:pt x="68" y="212"/>
                  </a:lnTo>
                  <a:lnTo>
                    <a:pt x="76" y="198"/>
                  </a:lnTo>
                  <a:lnTo>
                    <a:pt x="76" y="182"/>
                  </a:lnTo>
                  <a:lnTo>
                    <a:pt x="76" y="168"/>
                  </a:lnTo>
                  <a:lnTo>
                    <a:pt x="68" y="154"/>
                  </a:lnTo>
                  <a:lnTo>
                    <a:pt x="76" y="148"/>
                  </a:lnTo>
                  <a:lnTo>
                    <a:pt x="76" y="140"/>
                  </a:lnTo>
                  <a:lnTo>
                    <a:pt x="82" y="134"/>
                  </a:lnTo>
                  <a:lnTo>
                    <a:pt x="90" y="134"/>
                  </a:lnTo>
                  <a:lnTo>
                    <a:pt x="90" y="120"/>
                  </a:lnTo>
                  <a:lnTo>
                    <a:pt x="96" y="106"/>
                  </a:lnTo>
                  <a:lnTo>
                    <a:pt x="90" y="98"/>
                  </a:lnTo>
                  <a:lnTo>
                    <a:pt x="82" y="92"/>
                  </a:lnTo>
                  <a:lnTo>
                    <a:pt x="96" y="84"/>
                  </a:lnTo>
                  <a:lnTo>
                    <a:pt x="104" y="70"/>
                  </a:lnTo>
                  <a:lnTo>
                    <a:pt x="104" y="56"/>
                  </a:lnTo>
                  <a:lnTo>
                    <a:pt x="110" y="48"/>
                  </a:lnTo>
                  <a:lnTo>
                    <a:pt x="110" y="34"/>
                  </a:lnTo>
                  <a:lnTo>
                    <a:pt x="104" y="28"/>
                  </a:lnTo>
                  <a:lnTo>
                    <a:pt x="104" y="20"/>
                  </a:lnTo>
                  <a:lnTo>
                    <a:pt x="104" y="6"/>
                  </a:lnTo>
                  <a:lnTo>
                    <a:pt x="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0" name="Line 203"/>
            <p:cNvSpPr>
              <a:spLocks noChangeShapeType="1"/>
            </p:cNvSpPr>
            <p:nvPr/>
          </p:nvSpPr>
          <p:spPr bwMode="auto">
            <a:xfrm flipV="1">
              <a:off x="3054" y="2184"/>
              <a:ext cx="8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1" name="Line 204"/>
            <p:cNvSpPr>
              <a:spLocks noChangeShapeType="1"/>
            </p:cNvSpPr>
            <p:nvPr/>
          </p:nvSpPr>
          <p:spPr bwMode="auto">
            <a:xfrm flipV="1">
              <a:off x="2538" y="2486"/>
              <a:ext cx="138" cy="7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2" name="Line 205"/>
            <p:cNvSpPr>
              <a:spLocks noChangeShapeType="1"/>
            </p:cNvSpPr>
            <p:nvPr/>
          </p:nvSpPr>
          <p:spPr bwMode="auto">
            <a:xfrm flipV="1">
              <a:off x="2788" y="2366"/>
              <a:ext cx="90"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3" name="Line 206"/>
            <p:cNvSpPr>
              <a:spLocks noChangeShapeType="1"/>
            </p:cNvSpPr>
            <p:nvPr/>
          </p:nvSpPr>
          <p:spPr bwMode="auto">
            <a:xfrm flipV="1">
              <a:off x="3068" y="2204"/>
              <a:ext cx="96" cy="5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4" name="Line 207"/>
            <p:cNvSpPr>
              <a:spLocks noChangeShapeType="1"/>
            </p:cNvSpPr>
            <p:nvPr/>
          </p:nvSpPr>
          <p:spPr bwMode="auto">
            <a:xfrm flipV="1">
              <a:off x="2580" y="250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5" name="Line 208"/>
            <p:cNvSpPr>
              <a:spLocks noChangeShapeType="1"/>
            </p:cNvSpPr>
            <p:nvPr/>
          </p:nvSpPr>
          <p:spPr bwMode="auto">
            <a:xfrm flipV="1">
              <a:off x="2802" y="2396"/>
              <a:ext cx="76" cy="4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6" name="Line 209"/>
            <p:cNvSpPr>
              <a:spLocks noChangeShapeType="1"/>
            </p:cNvSpPr>
            <p:nvPr/>
          </p:nvSpPr>
          <p:spPr bwMode="auto">
            <a:xfrm flipV="1">
              <a:off x="3080" y="2218"/>
              <a:ext cx="98" cy="5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7" name="Line 210"/>
            <p:cNvSpPr>
              <a:spLocks noChangeShapeType="1"/>
            </p:cNvSpPr>
            <p:nvPr/>
          </p:nvSpPr>
          <p:spPr bwMode="auto">
            <a:xfrm flipV="1">
              <a:off x="2642" y="2536"/>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8" name="Line 211"/>
            <p:cNvSpPr>
              <a:spLocks noChangeShapeType="1"/>
            </p:cNvSpPr>
            <p:nvPr/>
          </p:nvSpPr>
          <p:spPr bwMode="auto">
            <a:xfrm flipV="1">
              <a:off x="2824" y="2424"/>
              <a:ext cx="48" cy="3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39" name="Line 212"/>
            <p:cNvSpPr>
              <a:spLocks noChangeShapeType="1"/>
            </p:cNvSpPr>
            <p:nvPr/>
          </p:nvSpPr>
          <p:spPr bwMode="auto">
            <a:xfrm flipV="1">
              <a:off x="3094" y="2240"/>
              <a:ext cx="98" cy="5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0" name="Line 213"/>
            <p:cNvSpPr>
              <a:spLocks noChangeShapeType="1"/>
            </p:cNvSpPr>
            <p:nvPr/>
          </p:nvSpPr>
          <p:spPr bwMode="auto">
            <a:xfrm flipV="1">
              <a:off x="2838" y="2452"/>
              <a:ext cx="40" cy="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1" name="Line 214"/>
            <p:cNvSpPr>
              <a:spLocks noChangeShapeType="1"/>
            </p:cNvSpPr>
            <p:nvPr/>
          </p:nvSpPr>
          <p:spPr bwMode="auto">
            <a:xfrm flipV="1">
              <a:off x="3108" y="2254"/>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2" name="Line 215"/>
            <p:cNvSpPr>
              <a:spLocks noChangeShapeType="1"/>
            </p:cNvSpPr>
            <p:nvPr/>
          </p:nvSpPr>
          <p:spPr bwMode="auto">
            <a:xfrm flipV="1">
              <a:off x="2844" y="2472"/>
              <a:ext cx="42" cy="3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3" name="Line 216"/>
            <p:cNvSpPr>
              <a:spLocks noChangeShapeType="1"/>
            </p:cNvSpPr>
            <p:nvPr/>
          </p:nvSpPr>
          <p:spPr bwMode="auto">
            <a:xfrm flipV="1">
              <a:off x="3122" y="2268"/>
              <a:ext cx="104"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4" name="Line 217"/>
            <p:cNvSpPr>
              <a:spLocks noChangeShapeType="1"/>
            </p:cNvSpPr>
            <p:nvPr/>
          </p:nvSpPr>
          <p:spPr bwMode="auto">
            <a:xfrm flipV="1">
              <a:off x="2858" y="2494"/>
              <a:ext cx="42" cy="2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5" name="Line 218"/>
            <p:cNvSpPr>
              <a:spLocks noChangeShapeType="1"/>
            </p:cNvSpPr>
            <p:nvPr/>
          </p:nvSpPr>
          <p:spPr bwMode="auto">
            <a:xfrm flipV="1">
              <a:off x="3130" y="2290"/>
              <a:ext cx="110" cy="7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6" name="Line 219"/>
            <p:cNvSpPr>
              <a:spLocks noChangeShapeType="1"/>
            </p:cNvSpPr>
            <p:nvPr/>
          </p:nvSpPr>
          <p:spPr bwMode="auto">
            <a:xfrm flipV="1">
              <a:off x="2872" y="252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7" name="Line 220"/>
            <p:cNvSpPr>
              <a:spLocks noChangeShapeType="1"/>
            </p:cNvSpPr>
            <p:nvPr/>
          </p:nvSpPr>
          <p:spPr bwMode="auto">
            <a:xfrm flipV="1">
              <a:off x="3130" y="2318"/>
              <a:ext cx="11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8" name="Line 221"/>
            <p:cNvSpPr>
              <a:spLocks noChangeShapeType="1"/>
            </p:cNvSpPr>
            <p:nvPr/>
          </p:nvSpPr>
          <p:spPr bwMode="auto">
            <a:xfrm flipV="1">
              <a:off x="3144" y="2338"/>
              <a:ext cx="102"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49" name="Line 222"/>
            <p:cNvSpPr>
              <a:spLocks noChangeShapeType="1"/>
            </p:cNvSpPr>
            <p:nvPr/>
          </p:nvSpPr>
          <p:spPr bwMode="auto">
            <a:xfrm flipV="1">
              <a:off x="3158" y="2360"/>
              <a:ext cx="96"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0" name="Line 223"/>
            <p:cNvSpPr>
              <a:spLocks noChangeShapeType="1"/>
            </p:cNvSpPr>
            <p:nvPr/>
          </p:nvSpPr>
          <p:spPr bwMode="auto">
            <a:xfrm flipV="1">
              <a:off x="3200" y="2388"/>
              <a:ext cx="60" cy="36"/>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1" name="Rectangle 224"/>
            <p:cNvSpPr>
              <a:spLocks noChangeArrowheads="1"/>
            </p:cNvSpPr>
            <p:nvPr/>
          </p:nvSpPr>
          <p:spPr bwMode="auto">
            <a:xfrm>
              <a:off x="3136" y="2326"/>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2" name="Line 225"/>
            <p:cNvSpPr>
              <a:spLocks noChangeShapeType="1"/>
            </p:cNvSpPr>
            <p:nvPr/>
          </p:nvSpPr>
          <p:spPr bwMode="auto">
            <a:xfrm flipV="1">
              <a:off x="2628" y="2184"/>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3" name="Rectangle 226"/>
            <p:cNvSpPr>
              <a:spLocks noChangeArrowheads="1"/>
            </p:cNvSpPr>
            <p:nvPr/>
          </p:nvSpPr>
          <p:spPr bwMode="auto">
            <a:xfrm>
              <a:off x="2462" y="238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4" name="Line 227"/>
            <p:cNvSpPr>
              <a:spLocks noChangeShapeType="1"/>
            </p:cNvSpPr>
            <p:nvPr/>
          </p:nvSpPr>
          <p:spPr bwMode="auto">
            <a:xfrm flipV="1">
              <a:off x="1682" y="2812"/>
              <a:ext cx="28"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5" name="Line 228"/>
            <p:cNvSpPr>
              <a:spLocks noChangeShapeType="1"/>
            </p:cNvSpPr>
            <p:nvPr/>
          </p:nvSpPr>
          <p:spPr bwMode="auto">
            <a:xfrm flipV="1">
              <a:off x="1690" y="2832"/>
              <a:ext cx="26" cy="1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6" name="Freeform 229"/>
            <p:cNvSpPr>
              <a:spLocks/>
            </p:cNvSpPr>
            <p:nvPr/>
          </p:nvSpPr>
          <p:spPr bwMode="auto">
            <a:xfrm>
              <a:off x="1682" y="2806"/>
              <a:ext cx="34" cy="40"/>
            </a:xfrm>
            <a:custGeom>
              <a:avLst/>
              <a:gdLst>
                <a:gd name="T0" fmla="*/ 14 w 34"/>
                <a:gd name="T1" fmla="*/ 40 h 40"/>
                <a:gd name="T2" fmla="*/ 6 w 34"/>
                <a:gd name="T3" fmla="*/ 40 h 40"/>
                <a:gd name="T4" fmla="*/ 0 w 34"/>
                <a:gd name="T5" fmla="*/ 34 h 40"/>
                <a:gd name="T6" fmla="*/ 0 w 34"/>
                <a:gd name="T7" fmla="*/ 26 h 40"/>
                <a:gd name="T8" fmla="*/ 0 w 34"/>
                <a:gd name="T9" fmla="*/ 20 h 40"/>
                <a:gd name="T10" fmla="*/ 0 w 34"/>
                <a:gd name="T11" fmla="*/ 12 h 40"/>
                <a:gd name="T12" fmla="*/ 0 w 34"/>
                <a:gd name="T13" fmla="*/ 6 h 40"/>
                <a:gd name="T14" fmla="*/ 6 w 34"/>
                <a:gd name="T15" fmla="*/ 6 h 40"/>
                <a:gd name="T16" fmla="*/ 14 w 34"/>
                <a:gd name="T17" fmla="*/ 0 h 40"/>
                <a:gd name="T18" fmla="*/ 20 w 34"/>
                <a:gd name="T19" fmla="*/ 0 h 40"/>
                <a:gd name="T20" fmla="*/ 20 w 34"/>
                <a:gd name="T21" fmla="*/ 6 h 40"/>
                <a:gd name="T22" fmla="*/ 28 w 34"/>
                <a:gd name="T23" fmla="*/ 6 h 40"/>
                <a:gd name="T24" fmla="*/ 34 w 34"/>
                <a:gd name="T25" fmla="*/ 6 h 40"/>
                <a:gd name="T26" fmla="*/ 34 w 34"/>
                <a:gd name="T27" fmla="*/ 12 h 40"/>
                <a:gd name="T28" fmla="*/ 34 w 34"/>
                <a:gd name="T29" fmla="*/ 20 h 40"/>
                <a:gd name="T30" fmla="*/ 34 w 34"/>
                <a:gd name="T31" fmla="*/ 26 h 40"/>
                <a:gd name="T32" fmla="*/ 34 w 34"/>
                <a:gd name="T33" fmla="*/ 34 h 40"/>
                <a:gd name="T34" fmla="*/ 28 w 34"/>
                <a:gd name="T35" fmla="*/ 34 h 40"/>
                <a:gd name="T36" fmla="*/ 28 w 34"/>
                <a:gd name="T37" fmla="*/ 40 h 40"/>
                <a:gd name="T38" fmla="*/ 20 w 34"/>
                <a:gd name="T39" fmla="*/ 40 h 40"/>
                <a:gd name="T40" fmla="*/ 14 w 34"/>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40"/>
                <a:gd name="T65" fmla="*/ 34 w 3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40">
                  <a:moveTo>
                    <a:pt x="14" y="40"/>
                  </a:moveTo>
                  <a:lnTo>
                    <a:pt x="6" y="40"/>
                  </a:lnTo>
                  <a:lnTo>
                    <a:pt x="0" y="34"/>
                  </a:lnTo>
                  <a:lnTo>
                    <a:pt x="0" y="26"/>
                  </a:lnTo>
                  <a:lnTo>
                    <a:pt x="0" y="20"/>
                  </a:lnTo>
                  <a:lnTo>
                    <a:pt x="0" y="12"/>
                  </a:lnTo>
                  <a:lnTo>
                    <a:pt x="0" y="6"/>
                  </a:lnTo>
                  <a:lnTo>
                    <a:pt x="6" y="6"/>
                  </a:lnTo>
                  <a:lnTo>
                    <a:pt x="14" y="0"/>
                  </a:lnTo>
                  <a:lnTo>
                    <a:pt x="20" y="0"/>
                  </a:lnTo>
                  <a:lnTo>
                    <a:pt x="20" y="6"/>
                  </a:lnTo>
                  <a:lnTo>
                    <a:pt x="28" y="6"/>
                  </a:lnTo>
                  <a:lnTo>
                    <a:pt x="34" y="6"/>
                  </a:lnTo>
                  <a:lnTo>
                    <a:pt x="34" y="12"/>
                  </a:lnTo>
                  <a:lnTo>
                    <a:pt x="34" y="20"/>
                  </a:lnTo>
                  <a:lnTo>
                    <a:pt x="34" y="26"/>
                  </a:lnTo>
                  <a:lnTo>
                    <a:pt x="34" y="34"/>
                  </a:lnTo>
                  <a:lnTo>
                    <a:pt x="28" y="34"/>
                  </a:lnTo>
                  <a:lnTo>
                    <a:pt x="28" y="40"/>
                  </a:lnTo>
                  <a:lnTo>
                    <a:pt x="20" y="40"/>
                  </a:lnTo>
                  <a:lnTo>
                    <a:pt x="14"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957" name="Rectangle 230"/>
            <p:cNvSpPr>
              <a:spLocks noChangeArrowheads="1"/>
            </p:cNvSpPr>
            <p:nvPr/>
          </p:nvSpPr>
          <p:spPr bwMode="auto">
            <a:xfrm>
              <a:off x="54" y="89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958" name="Rectangle 231"/>
            <p:cNvSpPr>
              <a:spLocks noChangeArrowheads="1"/>
            </p:cNvSpPr>
            <p:nvPr/>
          </p:nvSpPr>
          <p:spPr bwMode="auto">
            <a:xfrm>
              <a:off x="112"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1980</a:t>
              </a:r>
              <a:endParaRPr lang="en-US" altLang="en-US" smtClean="0">
                <a:solidFill>
                  <a:srgbClr val="FFFFFF"/>
                </a:solidFill>
                <a:effectLst/>
                <a:latin typeface="Times New Roman" pitchFamily="18" charset="0"/>
              </a:endParaRPr>
            </a:p>
          </p:txBody>
        </p:sp>
        <p:sp>
          <p:nvSpPr>
            <p:cNvPr id="77959" name="Rectangle 232"/>
            <p:cNvSpPr>
              <a:spLocks noChangeArrowheads="1"/>
            </p:cNvSpPr>
            <p:nvPr/>
          </p:nvSpPr>
          <p:spPr bwMode="auto">
            <a:xfrm>
              <a:off x="538" y="93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a:t>
              </a:r>
              <a:endParaRPr lang="en-US" altLang="en-US" smtClean="0">
                <a:solidFill>
                  <a:srgbClr val="FFFFFF"/>
                </a:solidFill>
                <a:effectLst/>
                <a:latin typeface="Times New Roman" pitchFamily="18" charset="0"/>
              </a:endParaRPr>
            </a:p>
          </p:txBody>
        </p:sp>
        <p:sp>
          <p:nvSpPr>
            <p:cNvPr id="77960" name="Rectangle 233"/>
            <p:cNvSpPr>
              <a:spLocks noChangeArrowheads="1"/>
            </p:cNvSpPr>
            <p:nvPr/>
          </p:nvSpPr>
          <p:spPr bwMode="auto">
            <a:xfrm>
              <a:off x="604" y="93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32FF32"/>
                  </a:solidFill>
                  <a:effectLst/>
                  <a:latin typeface="Arial" charset="0"/>
                </a:rPr>
                <a:t>1986</a:t>
              </a:r>
              <a:endParaRPr lang="en-US" altLang="en-US" smtClean="0">
                <a:solidFill>
                  <a:srgbClr val="FFFFFF"/>
                </a:solidFill>
                <a:effectLst/>
                <a:latin typeface="Times New Roman" pitchFamily="18" charset="0"/>
              </a:endParaRPr>
            </a:p>
          </p:txBody>
        </p:sp>
        <p:sp>
          <p:nvSpPr>
            <p:cNvPr id="77961" name="Freeform 234"/>
            <p:cNvSpPr>
              <a:spLocks/>
            </p:cNvSpPr>
            <p:nvPr/>
          </p:nvSpPr>
          <p:spPr bwMode="auto">
            <a:xfrm>
              <a:off x="2118" y="1880"/>
              <a:ext cx="1146" cy="882"/>
            </a:xfrm>
            <a:custGeom>
              <a:avLst/>
              <a:gdLst>
                <a:gd name="T0" fmla="*/ 12 w 1146"/>
                <a:gd name="T1" fmla="*/ 840 h 882"/>
                <a:gd name="T2" fmla="*/ 68 w 1146"/>
                <a:gd name="T3" fmla="*/ 782 h 882"/>
                <a:gd name="T4" fmla="*/ 110 w 1146"/>
                <a:gd name="T5" fmla="*/ 704 h 882"/>
                <a:gd name="T6" fmla="*/ 186 w 1146"/>
                <a:gd name="T7" fmla="*/ 628 h 882"/>
                <a:gd name="T8" fmla="*/ 270 w 1146"/>
                <a:gd name="T9" fmla="*/ 600 h 882"/>
                <a:gd name="T10" fmla="*/ 332 w 1146"/>
                <a:gd name="T11" fmla="*/ 550 h 882"/>
                <a:gd name="T12" fmla="*/ 408 w 1146"/>
                <a:gd name="T13" fmla="*/ 464 h 882"/>
                <a:gd name="T14" fmla="*/ 430 w 1146"/>
                <a:gd name="T15" fmla="*/ 416 h 882"/>
                <a:gd name="T16" fmla="*/ 388 w 1146"/>
                <a:gd name="T17" fmla="*/ 374 h 882"/>
                <a:gd name="T18" fmla="*/ 276 w 1146"/>
                <a:gd name="T19" fmla="*/ 296 h 882"/>
                <a:gd name="T20" fmla="*/ 256 w 1146"/>
                <a:gd name="T21" fmla="*/ 190 h 882"/>
                <a:gd name="T22" fmla="*/ 324 w 1146"/>
                <a:gd name="T23" fmla="*/ 126 h 882"/>
                <a:gd name="T24" fmla="*/ 338 w 1146"/>
                <a:gd name="T25" fmla="*/ 34 h 882"/>
                <a:gd name="T26" fmla="*/ 402 w 1146"/>
                <a:gd name="T27" fmla="*/ 126 h 882"/>
                <a:gd name="T28" fmla="*/ 430 w 1146"/>
                <a:gd name="T29" fmla="*/ 210 h 882"/>
                <a:gd name="T30" fmla="*/ 484 w 1146"/>
                <a:gd name="T31" fmla="*/ 288 h 882"/>
                <a:gd name="T32" fmla="*/ 548 w 1146"/>
                <a:gd name="T33" fmla="*/ 260 h 882"/>
                <a:gd name="T34" fmla="*/ 548 w 1146"/>
                <a:gd name="T35" fmla="*/ 182 h 882"/>
                <a:gd name="T36" fmla="*/ 554 w 1146"/>
                <a:gd name="T37" fmla="*/ 120 h 882"/>
                <a:gd name="T38" fmla="*/ 590 w 1146"/>
                <a:gd name="T39" fmla="*/ 162 h 882"/>
                <a:gd name="T40" fmla="*/ 658 w 1146"/>
                <a:gd name="T41" fmla="*/ 154 h 882"/>
                <a:gd name="T42" fmla="*/ 638 w 1146"/>
                <a:gd name="T43" fmla="*/ 84 h 882"/>
                <a:gd name="T44" fmla="*/ 736 w 1146"/>
                <a:gd name="T45" fmla="*/ 62 h 882"/>
                <a:gd name="T46" fmla="*/ 826 w 1146"/>
                <a:gd name="T47" fmla="*/ 134 h 882"/>
                <a:gd name="T48" fmla="*/ 902 w 1146"/>
                <a:gd name="T49" fmla="*/ 204 h 882"/>
                <a:gd name="T50" fmla="*/ 986 w 1146"/>
                <a:gd name="T51" fmla="*/ 240 h 882"/>
                <a:gd name="T52" fmla="*/ 1042 w 1146"/>
                <a:gd name="T53" fmla="*/ 302 h 882"/>
                <a:gd name="T54" fmla="*/ 1098 w 1146"/>
                <a:gd name="T55" fmla="*/ 360 h 882"/>
                <a:gd name="T56" fmla="*/ 1132 w 1146"/>
                <a:gd name="T57" fmla="*/ 444 h 882"/>
                <a:gd name="T58" fmla="*/ 1138 w 1146"/>
                <a:gd name="T59" fmla="*/ 514 h 882"/>
                <a:gd name="T60" fmla="*/ 1070 w 1146"/>
                <a:gd name="T61" fmla="*/ 528 h 882"/>
                <a:gd name="T62" fmla="*/ 1014 w 1146"/>
                <a:gd name="T63" fmla="*/ 458 h 882"/>
                <a:gd name="T64" fmla="*/ 964 w 1146"/>
                <a:gd name="T65" fmla="*/ 380 h 882"/>
                <a:gd name="T66" fmla="*/ 902 w 1146"/>
                <a:gd name="T67" fmla="*/ 330 h 882"/>
                <a:gd name="T68" fmla="*/ 818 w 1146"/>
                <a:gd name="T69" fmla="*/ 330 h 882"/>
                <a:gd name="T70" fmla="*/ 770 w 1146"/>
                <a:gd name="T71" fmla="*/ 310 h 882"/>
                <a:gd name="T72" fmla="*/ 742 w 1146"/>
                <a:gd name="T73" fmla="*/ 352 h 882"/>
                <a:gd name="T74" fmla="*/ 756 w 1146"/>
                <a:gd name="T75" fmla="*/ 416 h 882"/>
                <a:gd name="T76" fmla="*/ 770 w 1146"/>
                <a:gd name="T77" fmla="*/ 486 h 882"/>
                <a:gd name="T78" fmla="*/ 770 w 1146"/>
                <a:gd name="T79" fmla="*/ 578 h 882"/>
                <a:gd name="T80" fmla="*/ 778 w 1146"/>
                <a:gd name="T81" fmla="*/ 628 h 882"/>
                <a:gd name="T82" fmla="*/ 728 w 1146"/>
                <a:gd name="T83" fmla="*/ 606 h 882"/>
                <a:gd name="T84" fmla="*/ 708 w 1146"/>
                <a:gd name="T85" fmla="*/ 564 h 882"/>
                <a:gd name="T86" fmla="*/ 666 w 1146"/>
                <a:gd name="T87" fmla="*/ 508 h 882"/>
                <a:gd name="T88" fmla="*/ 632 w 1146"/>
                <a:gd name="T89" fmla="*/ 514 h 882"/>
                <a:gd name="T90" fmla="*/ 596 w 1146"/>
                <a:gd name="T91" fmla="*/ 494 h 882"/>
                <a:gd name="T92" fmla="*/ 562 w 1146"/>
                <a:gd name="T93" fmla="*/ 522 h 882"/>
                <a:gd name="T94" fmla="*/ 568 w 1146"/>
                <a:gd name="T95" fmla="*/ 634 h 882"/>
                <a:gd name="T96" fmla="*/ 464 w 1146"/>
                <a:gd name="T97" fmla="*/ 676 h 882"/>
                <a:gd name="T98" fmla="*/ 388 w 1146"/>
                <a:gd name="T99" fmla="*/ 676 h 882"/>
                <a:gd name="T100" fmla="*/ 312 w 1146"/>
                <a:gd name="T101" fmla="*/ 656 h 882"/>
                <a:gd name="T102" fmla="*/ 228 w 1146"/>
                <a:gd name="T103" fmla="*/ 676 h 882"/>
                <a:gd name="T104" fmla="*/ 164 w 1146"/>
                <a:gd name="T105" fmla="*/ 740 h 882"/>
                <a:gd name="T106" fmla="*/ 116 w 1146"/>
                <a:gd name="T107" fmla="*/ 818 h 882"/>
                <a:gd name="T108" fmla="*/ 54 w 1146"/>
                <a:gd name="T109" fmla="*/ 868 h 8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6"/>
                <a:gd name="T166" fmla="*/ 0 h 882"/>
                <a:gd name="T167" fmla="*/ 1146 w 1146"/>
                <a:gd name="T168" fmla="*/ 882 h 8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6" h="882">
                  <a:moveTo>
                    <a:pt x="26" y="882"/>
                  </a:moveTo>
                  <a:lnTo>
                    <a:pt x="12" y="874"/>
                  </a:lnTo>
                  <a:lnTo>
                    <a:pt x="4" y="868"/>
                  </a:lnTo>
                  <a:lnTo>
                    <a:pt x="0" y="854"/>
                  </a:lnTo>
                  <a:lnTo>
                    <a:pt x="12" y="840"/>
                  </a:lnTo>
                  <a:lnTo>
                    <a:pt x="18" y="832"/>
                  </a:lnTo>
                  <a:lnTo>
                    <a:pt x="32" y="818"/>
                  </a:lnTo>
                  <a:lnTo>
                    <a:pt x="40" y="810"/>
                  </a:lnTo>
                  <a:lnTo>
                    <a:pt x="54" y="796"/>
                  </a:lnTo>
                  <a:lnTo>
                    <a:pt x="68" y="782"/>
                  </a:lnTo>
                  <a:lnTo>
                    <a:pt x="74" y="762"/>
                  </a:lnTo>
                  <a:lnTo>
                    <a:pt x="82" y="748"/>
                  </a:lnTo>
                  <a:lnTo>
                    <a:pt x="88" y="734"/>
                  </a:lnTo>
                  <a:lnTo>
                    <a:pt x="102" y="726"/>
                  </a:lnTo>
                  <a:lnTo>
                    <a:pt x="110" y="704"/>
                  </a:lnTo>
                  <a:lnTo>
                    <a:pt x="116" y="684"/>
                  </a:lnTo>
                  <a:lnTo>
                    <a:pt x="130" y="662"/>
                  </a:lnTo>
                  <a:lnTo>
                    <a:pt x="152" y="642"/>
                  </a:lnTo>
                  <a:lnTo>
                    <a:pt x="164" y="634"/>
                  </a:lnTo>
                  <a:lnTo>
                    <a:pt x="186" y="628"/>
                  </a:lnTo>
                  <a:lnTo>
                    <a:pt x="206" y="614"/>
                  </a:lnTo>
                  <a:lnTo>
                    <a:pt x="228" y="606"/>
                  </a:lnTo>
                  <a:lnTo>
                    <a:pt x="248" y="606"/>
                  </a:lnTo>
                  <a:lnTo>
                    <a:pt x="256" y="606"/>
                  </a:lnTo>
                  <a:lnTo>
                    <a:pt x="270" y="600"/>
                  </a:lnTo>
                  <a:lnTo>
                    <a:pt x="290" y="592"/>
                  </a:lnTo>
                  <a:lnTo>
                    <a:pt x="298" y="578"/>
                  </a:lnTo>
                  <a:lnTo>
                    <a:pt x="304" y="570"/>
                  </a:lnTo>
                  <a:lnTo>
                    <a:pt x="318" y="564"/>
                  </a:lnTo>
                  <a:lnTo>
                    <a:pt x="332" y="550"/>
                  </a:lnTo>
                  <a:lnTo>
                    <a:pt x="352" y="528"/>
                  </a:lnTo>
                  <a:lnTo>
                    <a:pt x="366" y="508"/>
                  </a:lnTo>
                  <a:lnTo>
                    <a:pt x="380" y="494"/>
                  </a:lnTo>
                  <a:lnTo>
                    <a:pt x="394" y="480"/>
                  </a:lnTo>
                  <a:lnTo>
                    <a:pt x="408" y="464"/>
                  </a:lnTo>
                  <a:lnTo>
                    <a:pt x="422" y="458"/>
                  </a:lnTo>
                  <a:lnTo>
                    <a:pt x="430" y="444"/>
                  </a:lnTo>
                  <a:lnTo>
                    <a:pt x="436" y="430"/>
                  </a:lnTo>
                  <a:lnTo>
                    <a:pt x="436" y="416"/>
                  </a:lnTo>
                  <a:lnTo>
                    <a:pt x="430" y="416"/>
                  </a:lnTo>
                  <a:lnTo>
                    <a:pt x="422" y="408"/>
                  </a:lnTo>
                  <a:lnTo>
                    <a:pt x="408" y="402"/>
                  </a:lnTo>
                  <a:lnTo>
                    <a:pt x="394" y="402"/>
                  </a:lnTo>
                  <a:lnTo>
                    <a:pt x="394" y="388"/>
                  </a:lnTo>
                  <a:lnTo>
                    <a:pt x="388" y="374"/>
                  </a:lnTo>
                  <a:lnTo>
                    <a:pt x="374" y="360"/>
                  </a:lnTo>
                  <a:lnTo>
                    <a:pt x="338" y="344"/>
                  </a:lnTo>
                  <a:lnTo>
                    <a:pt x="304" y="330"/>
                  </a:lnTo>
                  <a:lnTo>
                    <a:pt x="290" y="316"/>
                  </a:lnTo>
                  <a:lnTo>
                    <a:pt x="276" y="296"/>
                  </a:lnTo>
                  <a:lnTo>
                    <a:pt x="262" y="274"/>
                  </a:lnTo>
                  <a:lnTo>
                    <a:pt x="256" y="246"/>
                  </a:lnTo>
                  <a:lnTo>
                    <a:pt x="256" y="224"/>
                  </a:lnTo>
                  <a:lnTo>
                    <a:pt x="256" y="210"/>
                  </a:lnTo>
                  <a:lnTo>
                    <a:pt x="256" y="190"/>
                  </a:lnTo>
                  <a:lnTo>
                    <a:pt x="270" y="176"/>
                  </a:lnTo>
                  <a:lnTo>
                    <a:pt x="284" y="154"/>
                  </a:lnTo>
                  <a:lnTo>
                    <a:pt x="298" y="140"/>
                  </a:lnTo>
                  <a:lnTo>
                    <a:pt x="312" y="134"/>
                  </a:lnTo>
                  <a:lnTo>
                    <a:pt x="324" y="126"/>
                  </a:lnTo>
                  <a:lnTo>
                    <a:pt x="332" y="112"/>
                  </a:lnTo>
                  <a:lnTo>
                    <a:pt x="346" y="98"/>
                  </a:lnTo>
                  <a:lnTo>
                    <a:pt x="352" y="76"/>
                  </a:lnTo>
                  <a:lnTo>
                    <a:pt x="346" y="48"/>
                  </a:lnTo>
                  <a:lnTo>
                    <a:pt x="338" y="34"/>
                  </a:lnTo>
                  <a:lnTo>
                    <a:pt x="346" y="0"/>
                  </a:lnTo>
                  <a:lnTo>
                    <a:pt x="380" y="56"/>
                  </a:lnTo>
                  <a:lnTo>
                    <a:pt x="402" y="104"/>
                  </a:lnTo>
                  <a:lnTo>
                    <a:pt x="402" y="112"/>
                  </a:lnTo>
                  <a:lnTo>
                    <a:pt x="402" y="126"/>
                  </a:lnTo>
                  <a:lnTo>
                    <a:pt x="402" y="148"/>
                  </a:lnTo>
                  <a:lnTo>
                    <a:pt x="402" y="162"/>
                  </a:lnTo>
                  <a:lnTo>
                    <a:pt x="408" y="176"/>
                  </a:lnTo>
                  <a:lnTo>
                    <a:pt x="422" y="190"/>
                  </a:lnTo>
                  <a:lnTo>
                    <a:pt x="430" y="210"/>
                  </a:lnTo>
                  <a:lnTo>
                    <a:pt x="436" y="240"/>
                  </a:lnTo>
                  <a:lnTo>
                    <a:pt x="444" y="260"/>
                  </a:lnTo>
                  <a:lnTo>
                    <a:pt x="458" y="274"/>
                  </a:lnTo>
                  <a:lnTo>
                    <a:pt x="464" y="288"/>
                  </a:lnTo>
                  <a:lnTo>
                    <a:pt x="484" y="288"/>
                  </a:lnTo>
                  <a:lnTo>
                    <a:pt x="498" y="288"/>
                  </a:lnTo>
                  <a:lnTo>
                    <a:pt x="512" y="282"/>
                  </a:lnTo>
                  <a:lnTo>
                    <a:pt x="526" y="282"/>
                  </a:lnTo>
                  <a:lnTo>
                    <a:pt x="540" y="274"/>
                  </a:lnTo>
                  <a:lnTo>
                    <a:pt x="548" y="260"/>
                  </a:lnTo>
                  <a:lnTo>
                    <a:pt x="554" y="254"/>
                  </a:lnTo>
                  <a:lnTo>
                    <a:pt x="562" y="232"/>
                  </a:lnTo>
                  <a:lnTo>
                    <a:pt x="562" y="218"/>
                  </a:lnTo>
                  <a:lnTo>
                    <a:pt x="554" y="204"/>
                  </a:lnTo>
                  <a:lnTo>
                    <a:pt x="548" y="182"/>
                  </a:lnTo>
                  <a:lnTo>
                    <a:pt x="540" y="162"/>
                  </a:lnTo>
                  <a:lnTo>
                    <a:pt x="534" y="140"/>
                  </a:lnTo>
                  <a:lnTo>
                    <a:pt x="526" y="120"/>
                  </a:lnTo>
                  <a:lnTo>
                    <a:pt x="540" y="120"/>
                  </a:lnTo>
                  <a:lnTo>
                    <a:pt x="554" y="120"/>
                  </a:lnTo>
                  <a:lnTo>
                    <a:pt x="562" y="120"/>
                  </a:lnTo>
                  <a:lnTo>
                    <a:pt x="562" y="134"/>
                  </a:lnTo>
                  <a:lnTo>
                    <a:pt x="568" y="148"/>
                  </a:lnTo>
                  <a:lnTo>
                    <a:pt x="582" y="154"/>
                  </a:lnTo>
                  <a:lnTo>
                    <a:pt x="590" y="162"/>
                  </a:lnTo>
                  <a:lnTo>
                    <a:pt x="604" y="168"/>
                  </a:lnTo>
                  <a:lnTo>
                    <a:pt x="624" y="176"/>
                  </a:lnTo>
                  <a:lnTo>
                    <a:pt x="644" y="168"/>
                  </a:lnTo>
                  <a:lnTo>
                    <a:pt x="652" y="168"/>
                  </a:lnTo>
                  <a:lnTo>
                    <a:pt x="658" y="154"/>
                  </a:lnTo>
                  <a:lnTo>
                    <a:pt x="658" y="140"/>
                  </a:lnTo>
                  <a:lnTo>
                    <a:pt x="658" y="126"/>
                  </a:lnTo>
                  <a:lnTo>
                    <a:pt x="652" y="120"/>
                  </a:lnTo>
                  <a:lnTo>
                    <a:pt x="644" y="104"/>
                  </a:lnTo>
                  <a:lnTo>
                    <a:pt x="638" y="84"/>
                  </a:lnTo>
                  <a:lnTo>
                    <a:pt x="652" y="84"/>
                  </a:lnTo>
                  <a:lnTo>
                    <a:pt x="672" y="76"/>
                  </a:lnTo>
                  <a:lnTo>
                    <a:pt x="694" y="62"/>
                  </a:lnTo>
                  <a:lnTo>
                    <a:pt x="714" y="62"/>
                  </a:lnTo>
                  <a:lnTo>
                    <a:pt x="736" y="62"/>
                  </a:lnTo>
                  <a:lnTo>
                    <a:pt x="750" y="62"/>
                  </a:lnTo>
                  <a:lnTo>
                    <a:pt x="764" y="76"/>
                  </a:lnTo>
                  <a:lnTo>
                    <a:pt x="792" y="98"/>
                  </a:lnTo>
                  <a:lnTo>
                    <a:pt x="804" y="112"/>
                  </a:lnTo>
                  <a:lnTo>
                    <a:pt x="826" y="134"/>
                  </a:lnTo>
                  <a:lnTo>
                    <a:pt x="840" y="148"/>
                  </a:lnTo>
                  <a:lnTo>
                    <a:pt x="854" y="162"/>
                  </a:lnTo>
                  <a:lnTo>
                    <a:pt x="882" y="176"/>
                  </a:lnTo>
                  <a:lnTo>
                    <a:pt x="896" y="190"/>
                  </a:lnTo>
                  <a:lnTo>
                    <a:pt x="902" y="204"/>
                  </a:lnTo>
                  <a:lnTo>
                    <a:pt x="916" y="218"/>
                  </a:lnTo>
                  <a:lnTo>
                    <a:pt x="930" y="224"/>
                  </a:lnTo>
                  <a:lnTo>
                    <a:pt x="944" y="224"/>
                  </a:lnTo>
                  <a:lnTo>
                    <a:pt x="972" y="232"/>
                  </a:lnTo>
                  <a:lnTo>
                    <a:pt x="986" y="240"/>
                  </a:lnTo>
                  <a:lnTo>
                    <a:pt x="1000" y="254"/>
                  </a:lnTo>
                  <a:lnTo>
                    <a:pt x="1014" y="268"/>
                  </a:lnTo>
                  <a:lnTo>
                    <a:pt x="1020" y="282"/>
                  </a:lnTo>
                  <a:lnTo>
                    <a:pt x="1034" y="288"/>
                  </a:lnTo>
                  <a:lnTo>
                    <a:pt x="1042" y="302"/>
                  </a:lnTo>
                  <a:lnTo>
                    <a:pt x="1056" y="316"/>
                  </a:lnTo>
                  <a:lnTo>
                    <a:pt x="1070" y="330"/>
                  </a:lnTo>
                  <a:lnTo>
                    <a:pt x="1076" y="338"/>
                  </a:lnTo>
                  <a:lnTo>
                    <a:pt x="1090" y="352"/>
                  </a:lnTo>
                  <a:lnTo>
                    <a:pt x="1098" y="360"/>
                  </a:lnTo>
                  <a:lnTo>
                    <a:pt x="1112" y="374"/>
                  </a:lnTo>
                  <a:lnTo>
                    <a:pt x="1118" y="380"/>
                  </a:lnTo>
                  <a:lnTo>
                    <a:pt x="1124" y="402"/>
                  </a:lnTo>
                  <a:lnTo>
                    <a:pt x="1132" y="408"/>
                  </a:lnTo>
                  <a:lnTo>
                    <a:pt x="1132" y="444"/>
                  </a:lnTo>
                  <a:lnTo>
                    <a:pt x="1138" y="458"/>
                  </a:lnTo>
                  <a:lnTo>
                    <a:pt x="1146" y="472"/>
                  </a:lnTo>
                  <a:lnTo>
                    <a:pt x="1146" y="486"/>
                  </a:lnTo>
                  <a:lnTo>
                    <a:pt x="1138" y="508"/>
                  </a:lnTo>
                  <a:lnTo>
                    <a:pt x="1138" y="514"/>
                  </a:lnTo>
                  <a:lnTo>
                    <a:pt x="1118" y="528"/>
                  </a:lnTo>
                  <a:lnTo>
                    <a:pt x="1112" y="528"/>
                  </a:lnTo>
                  <a:lnTo>
                    <a:pt x="1098" y="528"/>
                  </a:lnTo>
                  <a:lnTo>
                    <a:pt x="1084" y="528"/>
                  </a:lnTo>
                  <a:lnTo>
                    <a:pt x="1070" y="528"/>
                  </a:lnTo>
                  <a:lnTo>
                    <a:pt x="1048" y="528"/>
                  </a:lnTo>
                  <a:lnTo>
                    <a:pt x="1034" y="522"/>
                  </a:lnTo>
                  <a:lnTo>
                    <a:pt x="1020" y="500"/>
                  </a:lnTo>
                  <a:lnTo>
                    <a:pt x="1014" y="486"/>
                  </a:lnTo>
                  <a:lnTo>
                    <a:pt x="1014" y="458"/>
                  </a:lnTo>
                  <a:lnTo>
                    <a:pt x="1006" y="444"/>
                  </a:lnTo>
                  <a:lnTo>
                    <a:pt x="1000" y="430"/>
                  </a:lnTo>
                  <a:lnTo>
                    <a:pt x="992" y="416"/>
                  </a:lnTo>
                  <a:lnTo>
                    <a:pt x="972" y="394"/>
                  </a:lnTo>
                  <a:lnTo>
                    <a:pt x="964" y="380"/>
                  </a:lnTo>
                  <a:lnTo>
                    <a:pt x="952" y="360"/>
                  </a:lnTo>
                  <a:lnTo>
                    <a:pt x="944" y="344"/>
                  </a:lnTo>
                  <a:lnTo>
                    <a:pt x="930" y="338"/>
                  </a:lnTo>
                  <a:lnTo>
                    <a:pt x="916" y="330"/>
                  </a:lnTo>
                  <a:lnTo>
                    <a:pt x="902" y="330"/>
                  </a:lnTo>
                  <a:lnTo>
                    <a:pt x="888" y="330"/>
                  </a:lnTo>
                  <a:lnTo>
                    <a:pt x="868" y="324"/>
                  </a:lnTo>
                  <a:lnTo>
                    <a:pt x="854" y="330"/>
                  </a:lnTo>
                  <a:lnTo>
                    <a:pt x="840" y="330"/>
                  </a:lnTo>
                  <a:lnTo>
                    <a:pt x="818" y="330"/>
                  </a:lnTo>
                  <a:lnTo>
                    <a:pt x="804" y="330"/>
                  </a:lnTo>
                  <a:lnTo>
                    <a:pt x="792" y="324"/>
                  </a:lnTo>
                  <a:lnTo>
                    <a:pt x="778" y="316"/>
                  </a:lnTo>
                  <a:lnTo>
                    <a:pt x="778" y="310"/>
                  </a:lnTo>
                  <a:lnTo>
                    <a:pt x="770" y="310"/>
                  </a:lnTo>
                  <a:lnTo>
                    <a:pt x="756" y="310"/>
                  </a:lnTo>
                  <a:lnTo>
                    <a:pt x="750" y="316"/>
                  </a:lnTo>
                  <a:lnTo>
                    <a:pt x="742" y="330"/>
                  </a:lnTo>
                  <a:lnTo>
                    <a:pt x="742" y="338"/>
                  </a:lnTo>
                  <a:lnTo>
                    <a:pt x="742" y="352"/>
                  </a:lnTo>
                  <a:lnTo>
                    <a:pt x="742" y="366"/>
                  </a:lnTo>
                  <a:lnTo>
                    <a:pt x="750" y="380"/>
                  </a:lnTo>
                  <a:lnTo>
                    <a:pt x="750" y="394"/>
                  </a:lnTo>
                  <a:lnTo>
                    <a:pt x="756" y="402"/>
                  </a:lnTo>
                  <a:lnTo>
                    <a:pt x="756" y="416"/>
                  </a:lnTo>
                  <a:lnTo>
                    <a:pt x="756" y="430"/>
                  </a:lnTo>
                  <a:lnTo>
                    <a:pt x="756" y="444"/>
                  </a:lnTo>
                  <a:lnTo>
                    <a:pt x="756" y="458"/>
                  </a:lnTo>
                  <a:lnTo>
                    <a:pt x="756" y="464"/>
                  </a:lnTo>
                  <a:lnTo>
                    <a:pt x="770" y="486"/>
                  </a:lnTo>
                  <a:lnTo>
                    <a:pt x="764" y="508"/>
                  </a:lnTo>
                  <a:lnTo>
                    <a:pt x="756" y="528"/>
                  </a:lnTo>
                  <a:lnTo>
                    <a:pt x="764" y="550"/>
                  </a:lnTo>
                  <a:lnTo>
                    <a:pt x="764" y="556"/>
                  </a:lnTo>
                  <a:lnTo>
                    <a:pt x="770" y="578"/>
                  </a:lnTo>
                  <a:lnTo>
                    <a:pt x="778" y="584"/>
                  </a:lnTo>
                  <a:lnTo>
                    <a:pt x="784" y="600"/>
                  </a:lnTo>
                  <a:lnTo>
                    <a:pt x="784" y="614"/>
                  </a:lnTo>
                  <a:lnTo>
                    <a:pt x="784" y="620"/>
                  </a:lnTo>
                  <a:lnTo>
                    <a:pt x="778" y="628"/>
                  </a:lnTo>
                  <a:lnTo>
                    <a:pt x="778" y="634"/>
                  </a:lnTo>
                  <a:lnTo>
                    <a:pt x="764" y="648"/>
                  </a:lnTo>
                  <a:lnTo>
                    <a:pt x="750" y="628"/>
                  </a:lnTo>
                  <a:lnTo>
                    <a:pt x="736" y="620"/>
                  </a:lnTo>
                  <a:lnTo>
                    <a:pt x="728" y="606"/>
                  </a:lnTo>
                  <a:lnTo>
                    <a:pt x="722" y="600"/>
                  </a:lnTo>
                  <a:lnTo>
                    <a:pt x="722" y="592"/>
                  </a:lnTo>
                  <a:lnTo>
                    <a:pt x="722" y="578"/>
                  </a:lnTo>
                  <a:lnTo>
                    <a:pt x="714" y="570"/>
                  </a:lnTo>
                  <a:lnTo>
                    <a:pt x="708" y="564"/>
                  </a:lnTo>
                  <a:lnTo>
                    <a:pt x="700" y="556"/>
                  </a:lnTo>
                  <a:lnTo>
                    <a:pt x="686" y="542"/>
                  </a:lnTo>
                  <a:lnTo>
                    <a:pt x="680" y="528"/>
                  </a:lnTo>
                  <a:lnTo>
                    <a:pt x="672" y="522"/>
                  </a:lnTo>
                  <a:lnTo>
                    <a:pt x="666" y="508"/>
                  </a:lnTo>
                  <a:lnTo>
                    <a:pt x="652" y="494"/>
                  </a:lnTo>
                  <a:lnTo>
                    <a:pt x="644" y="494"/>
                  </a:lnTo>
                  <a:lnTo>
                    <a:pt x="638" y="500"/>
                  </a:lnTo>
                  <a:lnTo>
                    <a:pt x="638" y="508"/>
                  </a:lnTo>
                  <a:lnTo>
                    <a:pt x="632" y="514"/>
                  </a:lnTo>
                  <a:lnTo>
                    <a:pt x="624" y="522"/>
                  </a:lnTo>
                  <a:lnTo>
                    <a:pt x="618" y="522"/>
                  </a:lnTo>
                  <a:lnTo>
                    <a:pt x="610" y="514"/>
                  </a:lnTo>
                  <a:lnTo>
                    <a:pt x="604" y="508"/>
                  </a:lnTo>
                  <a:lnTo>
                    <a:pt x="596" y="494"/>
                  </a:lnTo>
                  <a:lnTo>
                    <a:pt x="582" y="494"/>
                  </a:lnTo>
                  <a:lnTo>
                    <a:pt x="576" y="494"/>
                  </a:lnTo>
                  <a:lnTo>
                    <a:pt x="568" y="500"/>
                  </a:lnTo>
                  <a:lnTo>
                    <a:pt x="568" y="508"/>
                  </a:lnTo>
                  <a:lnTo>
                    <a:pt x="562" y="522"/>
                  </a:lnTo>
                  <a:lnTo>
                    <a:pt x="562" y="536"/>
                  </a:lnTo>
                  <a:lnTo>
                    <a:pt x="562" y="564"/>
                  </a:lnTo>
                  <a:lnTo>
                    <a:pt x="562" y="592"/>
                  </a:lnTo>
                  <a:lnTo>
                    <a:pt x="568" y="614"/>
                  </a:lnTo>
                  <a:lnTo>
                    <a:pt x="568" y="634"/>
                  </a:lnTo>
                  <a:lnTo>
                    <a:pt x="568" y="656"/>
                  </a:lnTo>
                  <a:lnTo>
                    <a:pt x="548" y="662"/>
                  </a:lnTo>
                  <a:lnTo>
                    <a:pt x="506" y="670"/>
                  </a:lnTo>
                  <a:lnTo>
                    <a:pt x="484" y="670"/>
                  </a:lnTo>
                  <a:lnTo>
                    <a:pt x="464" y="676"/>
                  </a:lnTo>
                  <a:lnTo>
                    <a:pt x="444" y="676"/>
                  </a:lnTo>
                  <a:lnTo>
                    <a:pt x="436" y="670"/>
                  </a:lnTo>
                  <a:lnTo>
                    <a:pt x="416" y="670"/>
                  </a:lnTo>
                  <a:lnTo>
                    <a:pt x="402" y="670"/>
                  </a:lnTo>
                  <a:lnTo>
                    <a:pt x="388" y="676"/>
                  </a:lnTo>
                  <a:lnTo>
                    <a:pt x="374" y="676"/>
                  </a:lnTo>
                  <a:lnTo>
                    <a:pt x="352" y="670"/>
                  </a:lnTo>
                  <a:lnTo>
                    <a:pt x="338" y="662"/>
                  </a:lnTo>
                  <a:lnTo>
                    <a:pt x="324" y="656"/>
                  </a:lnTo>
                  <a:lnTo>
                    <a:pt x="312" y="656"/>
                  </a:lnTo>
                  <a:lnTo>
                    <a:pt x="298" y="656"/>
                  </a:lnTo>
                  <a:lnTo>
                    <a:pt x="284" y="662"/>
                  </a:lnTo>
                  <a:lnTo>
                    <a:pt x="262" y="676"/>
                  </a:lnTo>
                  <a:lnTo>
                    <a:pt x="242" y="676"/>
                  </a:lnTo>
                  <a:lnTo>
                    <a:pt x="228" y="676"/>
                  </a:lnTo>
                  <a:lnTo>
                    <a:pt x="220" y="684"/>
                  </a:lnTo>
                  <a:lnTo>
                    <a:pt x="206" y="690"/>
                  </a:lnTo>
                  <a:lnTo>
                    <a:pt x="192" y="698"/>
                  </a:lnTo>
                  <a:lnTo>
                    <a:pt x="178" y="720"/>
                  </a:lnTo>
                  <a:lnTo>
                    <a:pt x="164" y="740"/>
                  </a:lnTo>
                  <a:lnTo>
                    <a:pt x="158" y="762"/>
                  </a:lnTo>
                  <a:lnTo>
                    <a:pt x="144" y="776"/>
                  </a:lnTo>
                  <a:lnTo>
                    <a:pt x="138" y="796"/>
                  </a:lnTo>
                  <a:lnTo>
                    <a:pt x="130" y="804"/>
                  </a:lnTo>
                  <a:lnTo>
                    <a:pt x="116" y="818"/>
                  </a:lnTo>
                  <a:lnTo>
                    <a:pt x="110" y="824"/>
                  </a:lnTo>
                  <a:lnTo>
                    <a:pt x="96" y="840"/>
                  </a:lnTo>
                  <a:lnTo>
                    <a:pt x="74" y="846"/>
                  </a:lnTo>
                  <a:lnTo>
                    <a:pt x="68" y="854"/>
                  </a:lnTo>
                  <a:lnTo>
                    <a:pt x="54" y="868"/>
                  </a:lnTo>
                  <a:lnTo>
                    <a:pt x="40" y="874"/>
                  </a:lnTo>
                  <a:lnTo>
                    <a:pt x="26" y="88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5" name="Group 235"/>
          <p:cNvGrpSpPr>
            <a:grpSpLocks/>
          </p:cNvGrpSpPr>
          <p:nvPr/>
        </p:nvGrpSpPr>
        <p:grpSpPr bwMode="auto">
          <a:xfrm>
            <a:off x="1524000" y="1590675"/>
            <a:ext cx="7026275" cy="3438525"/>
            <a:chOff x="960" y="1002"/>
            <a:chExt cx="4426" cy="2166"/>
          </a:xfrm>
        </p:grpSpPr>
        <p:grpSp>
          <p:nvGrpSpPr>
            <p:cNvPr id="77546" name="Group 236"/>
            <p:cNvGrpSpPr>
              <a:grpSpLocks/>
            </p:cNvGrpSpPr>
            <p:nvPr/>
          </p:nvGrpSpPr>
          <p:grpSpPr bwMode="auto">
            <a:xfrm>
              <a:off x="3006" y="1022"/>
              <a:ext cx="618" cy="684"/>
              <a:chOff x="3006" y="1022"/>
              <a:chExt cx="618" cy="684"/>
            </a:xfrm>
          </p:grpSpPr>
          <p:sp>
            <p:nvSpPr>
              <p:cNvPr id="77703" name="Line 237"/>
              <p:cNvSpPr>
                <a:spLocks noChangeShapeType="1"/>
              </p:cNvSpPr>
              <p:nvPr/>
            </p:nvSpPr>
            <p:spPr bwMode="auto">
              <a:xfrm flipH="1" flipV="1">
                <a:off x="3006" y="113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4" name="Line 238"/>
              <p:cNvSpPr>
                <a:spLocks noChangeShapeType="1"/>
              </p:cNvSpPr>
              <p:nvPr/>
            </p:nvSpPr>
            <p:spPr bwMode="auto">
              <a:xfrm flipH="1" flipV="1">
                <a:off x="3568" y="167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5" name="Line 239"/>
              <p:cNvSpPr>
                <a:spLocks noChangeShapeType="1"/>
              </p:cNvSpPr>
              <p:nvPr/>
            </p:nvSpPr>
            <p:spPr bwMode="auto">
              <a:xfrm flipH="1" flipV="1">
                <a:off x="3248" y="1354"/>
                <a:ext cx="238"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6" name="Line 240"/>
              <p:cNvSpPr>
                <a:spLocks noChangeShapeType="1"/>
              </p:cNvSpPr>
              <p:nvPr/>
            </p:nvSpPr>
            <p:spPr bwMode="auto">
              <a:xfrm flipH="1" flipV="1">
                <a:off x="3012" y="1114"/>
                <a:ext cx="140"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7" name="Line 241"/>
              <p:cNvSpPr>
                <a:spLocks noChangeShapeType="1"/>
              </p:cNvSpPr>
              <p:nvPr/>
            </p:nvSpPr>
            <p:spPr bwMode="auto">
              <a:xfrm>
                <a:off x="3604" y="1680"/>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8" name="Line 242"/>
              <p:cNvSpPr>
                <a:spLocks noChangeShapeType="1"/>
              </p:cNvSpPr>
              <p:nvPr/>
            </p:nvSpPr>
            <p:spPr bwMode="auto">
              <a:xfrm flipH="1" flipV="1">
                <a:off x="3332" y="1402"/>
                <a:ext cx="146" cy="1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09" name="Line 243"/>
              <p:cNvSpPr>
                <a:spLocks noChangeShapeType="1"/>
              </p:cNvSpPr>
              <p:nvPr/>
            </p:nvSpPr>
            <p:spPr bwMode="auto">
              <a:xfrm flipH="1" flipV="1">
                <a:off x="3102" y="1170"/>
                <a:ext cx="56"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0" name="Line 244"/>
              <p:cNvSpPr>
                <a:spLocks noChangeShapeType="1"/>
              </p:cNvSpPr>
              <p:nvPr/>
            </p:nvSpPr>
            <p:spPr bwMode="auto">
              <a:xfrm flipH="1" flipV="1">
                <a:off x="3020" y="1086"/>
                <a:ext cx="62"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1" name="Line 245"/>
              <p:cNvSpPr>
                <a:spLocks noChangeShapeType="1"/>
              </p:cNvSpPr>
              <p:nvPr/>
            </p:nvSpPr>
            <p:spPr bwMode="auto">
              <a:xfrm flipH="1" flipV="1">
                <a:off x="3394" y="1432"/>
                <a:ext cx="78" cy="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2" name="Line 246"/>
              <p:cNvSpPr>
                <a:spLocks noChangeShapeType="1"/>
              </p:cNvSpPr>
              <p:nvPr/>
            </p:nvSpPr>
            <p:spPr bwMode="auto">
              <a:xfrm flipH="1" flipV="1">
                <a:off x="3124" y="1162"/>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3" name="Line 247"/>
              <p:cNvSpPr>
                <a:spLocks noChangeShapeType="1"/>
              </p:cNvSpPr>
              <p:nvPr/>
            </p:nvSpPr>
            <p:spPr bwMode="auto">
              <a:xfrm flipH="1" flipV="1">
                <a:off x="3034" y="1064"/>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4" name="Line 248"/>
              <p:cNvSpPr>
                <a:spLocks noChangeShapeType="1"/>
              </p:cNvSpPr>
              <p:nvPr/>
            </p:nvSpPr>
            <p:spPr bwMode="auto">
              <a:xfrm flipH="1" flipV="1">
                <a:off x="3422" y="1424"/>
                <a:ext cx="64"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5" name="Line 249"/>
              <p:cNvSpPr>
                <a:spLocks noChangeShapeType="1"/>
              </p:cNvSpPr>
              <p:nvPr/>
            </p:nvSpPr>
            <p:spPr bwMode="auto">
              <a:xfrm flipH="1" flipV="1">
                <a:off x="3144" y="1142"/>
                <a:ext cx="28" cy="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6" name="Line 250"/>
              <p:cNvSpPr>
                <a:spLocks noChangeShapeType="1"/>
              </p:cNvSpPr>
              <p:nvPr/>
            </p:nvSpPr>
            <p:spPr bwMode="auto">
              <a:xfrm flipH="1" flipV="1">
                <a:off x="3048" y="1042"/>
                <a:ext cx="4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7" name="Line 251"/>
              <p:cNvSpPr>
                <a:spLocks noChangeShapeType="1"/>
              </p:cNvSpPr>
              <p:nvPr/>
            </p:nvSpPr>
            <p:spPr bwMode="auto">
              <a:xfrm flipH="1" flipV="1">
                <a:off x="3436" y="1410"/>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8" name="Line 252"/>
              <p:cNvSpPr>
                <a:spLocks noChangeShapeType="1"/>
              </p:cNvSpPr>
              <p:nvPr/>
            </p:nvSpPr>
            <p:spPr bwMode="auto">
              <a:xfrm flipH="1" flipV="1">
                <a:off x="3068" y="1036"/>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19" name="Line 253"/>
              <p:cNvSpPr>
                <a:spLocks noChangeShapeType="1"/>
              </p:cNvSpPr>
              <p:nvPr/>
            </p:nvSpPr>
            <p:spPr bwMode="auto">
              <a:xfrm flipH="1" flipV="1">
                <a:off x="3450" y="1388"/>
                <a:ext cx="84"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0" name="Line 254"/>
              <p:cNvSpPr>
                <a:spLocks noChangeShapeType="1"/>
              </p:cNvSpPr>
              <p:nvPr/>
            </p:nvSpPr>
            <p:spPr bwMode="auto">
              <a:xfrm flipH="1" flipV="1">
                <a:off x="3096" y="1028"/>
                <a:ext cx="42" cy="4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1" name="Line 255"/>
              <p:cNvSpPr>
                <a:spLocks noChangeShapeType="1"/>
              </p:cNvSpPr>
              <p:nvPr/>
            </p:nvSpPr>
            <p:spPr bwMode="auto">
              <a:xfrm flipH="1" flipV="1">
                <a:off x="3450" y="1360"/>
                <a:ext cx="112"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2" name="Line 256"/>
              <p:cNvSpPr>
                <a:spLocks noChangeShapeType="1"/>
              </p:cNvSpPr>
              <p:nvPr/>
            </p:nvSpPr>
            <p:spPr bwMode="auto">
              <a:xfrm flipH="1" flipV="1">
                <a:off x="3124" y="102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3" name="Line 257"/>
              <p:cNvSpPr>
                <a:spLocks noChangeShapeType="1"/>
              </p:cNvSpPr>
              <p:nvPr/>
            </p:nvSpPr>
            <p:spPr bwMode="auto">
              <a:xfrm flipH="1" flipV="1">
                <a:off x="3458" y="1326"/>
                <a:ext cx="124"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4" name="Line 258"/>
              <p:cNvSpPr>
                <a:spLocks noChangeShapeType="1"/>
              </p:cNvSpPr>
              <p:nvPr/>
            </p:nvSpPr>
            <p:spPr bwMode="auto">
              <a:xfrm flipH="1" flipV="1">
                <a:off x="3158" y="1028"/>
                <a:ext cx="28"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5" name="Line 259"/>
              <p:cNvSpPr>
                <a:spLocks noChangeShapeType="1"/>
              </p:cNvSpPr>
              <p:nvPr/>
            </p:nvSpPr>
            <p:spPr bwMode="auto">
              <a:xfrm flipH="1" flipV="1">
                <a:off x="3464" y="1304"/>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6" name="Line 260"/>
              <p:cNvSpPr>
                <a:spLocks noChangeShapeType="1"/>
              </p:cNvSpPr>
              <p:nvPr/>
            </p:nvSpPr>
            <p:spPr bwMode="auto">
              <a:xfrm flipH="1" flipV="1">
                <a:off x="3194" y="1028"/>
                <a:ext cx="6"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7" name="Line 261"/>
              <p:cNvSpPr>
                <a:spLocks noChangeShapeType="1"/>
              </p:cNvSpPr>
              <p:nvPr/>
            </p:nvSpPr>
            <p:spPr bwMode="auto">
              <a:xfrm flipH="1" flipV="1">
                <a:off x="3472" y="1276"/>
                <a:ext cx="138" cy="14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8" name="Line 262"/>
              <p:cNvSpPr>
                <a:spLocks noChangeShapeType="1"/>
              </p:cNvSpPr>
              <p:nvPr/>
            </p:nvSpPr>
            <p:spPr bwMode="auto">
              <a:xfrm flipH="1" flipV="1">
                <a:off x="3478" y="1248"/>
                <a:ext cx="140"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29" name="Line 263"/>
              <p:cNvSpPr>
                <a:spLocks noChangeShapeType="1"/>
              </p:cNvSpPr>
              <p:nvPr/>
            </p:nvSpPr>
            <p:spPr bwMode="auto">
              <a:xfrm flipH="1" flipV="1">
                <a:off x="3486" y="1226"/>
                <a:ext cx="138" cy="1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0" name="Line 264"/>
              <p:cNvSpPr>
                <a:spLocks noChangeShapeType="1"/>
              </p:cNvSpPr>
              <p:nvPr/>
            </p:nvSpPr>
            <p:spPr bwMode="auto">
              <a:xfrm flipH="1" flipV="1">
                <a:off x="3576" y="1290"/>
                <a:ext cx="42" cy="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731" name="Line 265"/>
              <p:cNvSpPr>
                <a:spLocks noChangeShapeType="1"/>
              </p:cNvSpPr>
              <p:nvPr/>
            </p:nvSpPr>
            <p:spPr bwMode="auto">
              <a:xfrm flipH="1" flipV="1">
                <a:off x="3500" y="1206"/>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547" name="Line 266"/>
            <p:cNvSpPr>
              <a:spLocks noChangeShapeType="1"/>
            </p:cNvSpPr>
            <p:nvPr/>
          </p:nvSpPr>
          <p:spPr bwMode="auto">
            <a:xfrm flipH="1" flipV="1">
              <a:off x="3290" y="2582"/>
              <a:ext cx="14"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8" name="Line 267"/>
            <p:cNvSpPr>
              <a:spLocks noChangeShapeType="1"/>
            </p:cNvSpPr>
            <p:nvPr/>
          </p:nvSpPr>
          <p:spPr bwMode="auto">
            <a:xfrm flipH="1" flipV="1">
              <a:off x="3268" y="2526"/>
              <a:ext cx="120"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9" name="Line 268"/>
            <p:cNvSpPr>
              <a:spLocks noChangeShapeType="1"/>
            </p:cNvSpPr>
            <p:nvPr/>
          </p:nvSpPr>
          <p:spPr bwMode="auto">
            <a:xfrm flipH="1" flipV="1">
              <a:off x="3214" y="2440"/>
              <a:ext cx="208" cy="2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0" name="Line 269"/>
            <p:cNvSpPr>
              <a:spLocks noChangeShapeType="1"/>
            </p:cNvSpPr>
            <p:nvPr/>
          </p:nvSpPr>
          <p:spPr bwMode="auto">
            <a:xfrm flipH="1" flipV="1">
              <a:off x="3234" y="2434"/>
              <a:ext cx="236" cy="2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1" name="Line 270"/>
            <p:cNvSpPr>
              <a:spLocks noChangeShapeType="1"/>
            </p:cNvSpPr>
            <p:nvPr/>
          </p:nvSpPr>
          <p:spPr bwMode="auto">
            <a:xfrm flipH="1" flipV="1">
              <a:off x="3254" y="2412"/>
              <a:ext cx="258" cy="2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2" name="Line 271"/>
            <p:cNvSpPr>
              <a:spLocks noChangeShapeType="1"/>
            </p:cNvSpPr>
            <p:nvPr/>
          </p:nvSpPr>
          <p:spPr bwMode="auto">
            <a:xfrm flipH="1" flipV="1">
              <a:off x="3262" y="2384"/>
              <a:ext cx="292" cy="3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3" name="Line 272"/>
            <p:cNvSpPr>
              <a:spLocks noChangeShapeType="1"/>
            </p:cNvSpPr>
            <p:nvPr/>
          </p:nvSpPr>
          <p:spPr bwMode="auto">
            <a:xfrm flipH="1" flipV="1">
              <a:off x="3248" y="2342"/>
              <a:ext cx="340"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4" name="Line 273"/>
            <p:cNvSpPr>
              <a:spLocks noChangeShapeType="1"/>
            </p:cNvSpPr>
            <p:nvPr/>
          </p:nvSpPr>
          <p:spPr bwMode="auto">
            <a:xfrm flipH="1" flipV="1">
              <a:off x="3484" y="2554"/>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5" name="Line 274"/>
            <p:cNvSpPr>
              <a:spLocks noChangeShapeType="1"/>
            </p:cNvSpPr>
            <p:nvPr/>
          </p:nvSpPr>
          <p:spPr bwMode="auto">
            <a:xfrm flipH="1" flipV="1">
              <a:off x="3248" y="2314"/>
              <a:ext cx="34"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6" name="Line 275"/>
            <p:cNvSpPr>
              <a:spLocks noChangeShapeType="1"/>
            </p:cNvSpPr>
            <p:nvPr/>
          </p:nvSpPr>
          <p:spPr bwMode="auto">
            <a:xfrm flipH="1" flipV="1">
              <a:off x="3574" y="2610"/>
              <a:ext cx="92" cy="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7" name="Line 276"/>
            <p:cNvSpPr>
              <a:spLocks noChangeShapeType="1"/>
            </p:cNvSpPr>
            <p:nvPr/>
          </p:nvSpPr>
          <p:spPr bwMode="auto">
            <a:xfrm flipH="1" flipV="1">
              <a:off x="3610" y="261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8" name="Line 277"/>
            <p:cNvSpPr>
              <a:spLocks noChangeShapeType="1"/>
            </p:cNvSpPr>
            <p:nvPr/>
          </p:nvSpPr>
          <p:spPr bwMode="auto">
            <a:xfrm flipH="1" flipV="1">
              <a:off x="3652" y="2616"/>
              <a:ext cx="14"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59" name="Freeform 278"/>
            <p:cNvSpPr>
              <a:spLocks/>
            </p:cNvSpPr>
            <p:nvPr/>
          </p:nvSpPr>
          <p:spPr bwMode="auto">
            <a:xfrm>
              <a:off x="3214" y="2308"/>
              <a:ext cx="458" cy="394"/>
            </a:xfrm>
            <a:custGeom>
              <a:avLst/>
              <a:gdLst>
                <a:gd name="T0" fmla="*/ 410 w 458"/>
                <a:gd name="T1" fmla="*/ 394 h 394"/>
                <a:gd name="T2" fmla="*/ 360 w 458"/>
                <a:gd name="T3" fmla="*/ 380 h 394"/>
                <a:gd name="T4" fmla="*/ 312 w 458"/>
                <a:gd name="T5" fmla="*/ 372 h 394"/>
                <a:gd name="T6" fmla="*/ 278 w 458"/>
                <a:gd name="T7" fmla="*/ 366 h 394"/>
                <a:gd name="T8" fmla="*/ 236 w 458"/>
                <a:gd name="T9" fmla="*/ 352 h 394"/>
                <a:gd name="T10" fmla="*/ 200 w 458"/>
                <a:gd name="T11" fmla="*/ 344 h 394"/>
                <a:gd name="T12" fmla="*/ 174 w 458"/>
                <a:gd name="T13" fmla="*/ 344 h 394"/>
                <a:gd name="T14" fmla="*/ 160 w 458"/>
                <a:gd name="T15" fmla="*/ 344 h 394"/>
                <a:gd name="T16" fmla="*/ 138 w 458"/>
                <a:gd name="T17" fmla="*/ 324 h 394"/>
                <a:gd name="T18" fmla="*/ 104 w 458"/>
                <a:gd name="T19" fmla="*/ 302 h 394"/>
                <a:gd name="T20" fmla="*/ 82 w 458"/>
                <a:gd name="T21" fmla="*/ 288 h 394"/>
                <a:gd name="T22" fmla="*/ 68 w 458"/>
                <a:gd name="T23" fmla="*/ 260 h 394"/>
                <a:gd name="T24" fmla="*/ 54 w 458"/>
                <a:gd name="T25" fmla="*/ 218 h 394"/>
                <a:gd name="T26" fmla="*/ 40 w 458"/>
                <a:gd name="T27" fmla="*/ 188 h 394"/>
                <a:gd name="T28" fmla="*/ 20 w 458"/>
                <a:gd name="T29" fmla="*/ 168 h 394"/>
                <a:gd name="T30" fmla="*/ 0 w 458"/>
                <a:gd name="T31" fmla="*/ 140 h 394"/>
                <a:gd name="T32" fmla="*/ 14 w 458"/>
                <a:gd name="T33" fmla="*/ 126 h 394"/>
                <a:gd name="T34" fmla="*/ 40 w 458"/>
                <a:gd name="T35" fmla="*/ 112 h 394"/>
                <a:gd name="T36" fmla="*/ 48 w 458"/>
                <a:gd name="T37" fmla="*/ 84 h 394"/>
                <a:gd name="T38" fmla="*/ 40 w 458"/>
                <a:gd name="T39" fmla="*/ 54 h 394"/>
                <a:gd name="T40" fmla="*/ 34 w 458"/>
                <a:gd name="T41" fmla="*/ 6 h 394"/>
                <a:gd name="T42" fmla="*/ 54 w 458"/>
                <a:gd name="T43" fmla="*/ 12 h 394"/>
                <a:gd name="T44" fmla="*/ 76 w 458"/>
                <a:gd name="T45" fmla="*/ 54 h 394"/>
                <a:gd name="T46" fmla="*/ 104 w 458"/>
                <a:gd name="T47" fmla="*/ 90 h 394"/>
                <a:gd name="T48" fmla="*/ 132 w 458"/>
                <a:gd name="T49" fmla="*/ 104 h 394"/>
                <a:gd name="T50" fmla="*/ 160 w 458"/>
                <a:gd name="T51" fmla="*/ 132 h 394"/>
                <a:gd name="T52" fmla="*/ 166 w 458"/>
                <a:gd name="T53" fmla="*/ 154 h 394"/>
                <a:gd name="T54" fmla="*/ 186 w 458"/>
                <a:gd name="T55" fmla="*/ 182 h 394"/>
                <a:gd name="T56" fmla="*/ 214 w 458"/>
                <a:gd name="T57" fmla="*/ 210 h 394"/>
                <a:gd name="T58" fmla="*/ 236 w 458"/>
                <a:gd name="T59" fmla="*/ 224 h 394"/>
                <a:gd name="T60" fmla="*/ 264 w 458"/>
                <a:gd name="T61" fmla="*/ 238 h 394"/>
                <a:gd name="T62" fmla="*/ 292 w 458"/>
                <a:gd name="T63" fmla="*/ 260 h 394"/>
                <a:gd name="T64" fmla="*/ 320 w 458"/>
                <a:gd name="T65" fmla="*/ 288 h 394"/>
                <a:gd name="T66" fmla="*/ 346 w 458"/>
                <a:gd name="T67" fmla="*/ 302 h 394"/>
                <a:gd name="T68" fmla="*/ 374 w 458"/>
                <a:gd name="T69" fmla="*/ 302 h 394"/>
                <a:gd name="T70" fmla="*/ 402 w 458"/>
                <a:gd name="T71" fmla="*/ 302 h 394"/>
                <a:gd name="T72" fmla="*/ 430 w 458"/>
                <a:gd name="T73" fmla="*/ 308 h 394"/>
                <a:gd name="T74" fmla="*/ 452 w 458"/>
                <a:gd name="T75" fmla="*/ 324 h 394"/>
                <a:gd name="T76" fmla="*/ 458 w 458"/>
                <a:gd name="T77" fmla="*/ 344 h 394"/>
                <a:gd name="T78" fmla="*/ 458 w 458"/>
                <a:gd name="T79" fmla="*/ 372 h 394"/>
                <a:gd name="T80" fmla="*/ 444 w 458"/>
                <a:gd name="T81" fmla="*/ 386 h 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8"/>
                <a:gd name="T124" fmla="*/ 0 h 394"/>
                <a:gd name="T125" fmla="*/ 458 w 458"/>
                <a:gd name="T126" fmla="*/ 394 h 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8" h="394">
                  <a:moveTo>
                    <a:pt x="430" y="394"/>
                  </a:moveTo>
                  <a:lnTo>
                    <a:pt x="410" y="394"/>
                  </a:lnTo>
                  <a:lnTo>
                    <a:pt x="388" y="386"/>
                  </a:lnTo>
                  <a:lnTo>
                    <a:pt x="360" y="380"/>
                  </a:lnTo>
                  <a:lnTo>
                    <a:pt x="334" y="380"/>
                  </a:lnTo>
                  <a:lnTo>
                    <a:pt x="312" y="372"/>
                  </a:lnTo>
                  <a:lnTo>
                    <a:pt x="292" y="366"/>
                  </a:lnTo>
                  <a:lnTo>
                    <a:pt x="278" y="366"/>
                  </a:lnTo>
                  <a:lnTo>
                    <a:pt x="256" y="358"/>
                  </a:lnTo>
                  <a:lnTo>
                    <a:pt x="236" y="352"/>
                  </a:lnTo>
                  <a:lnTo>
                    <a:pt x="214" y="344"/>
                  </a:lnTo>
                  <a:lnTo>
                    <a:pt x="200" y="344"/>
                  </a:lnTo>
                  <a:lnTo>
                    <a:pt x="194" y="344"/>
                  </a:lnTo>
                  <a:lnTo>
                    <a:pt x="174" y="344"/>
                  </a:lnTo>
                  <a:lnTo>
                    <a:pt x="166" y="344"/>
                  </a:lnTo>
                  <a:lnTo>
                    <a:pt x="160" y="344"/>
                  </a:lnTo>
                  <a:lnTo>
                    <a:pt x="146" y="338"/>
                  </a:lnTo>
                  <a:lnTo>
                    <a:pt x="138" y="324"/>
                  </a:lnTo>
                  <a:lnTo>
                    <a:pt x="124" y="308"/>
                  </a:lnTo>
                  <a:lnTo>
                    <a:pt x="104" y="302"/>
                  </a:lnTo>
                  <a:lnTo>
                    <a:pt x="96" y="294"/>
                  </a:lnTo>
                  <a:lnTo>
                    <a:pt x="82" y="288"/>
                  </a:lnTo>
                  <a:lnTo>
                    <a:pt x="76" y="274"/>
                  </a:lnTo>
                  <a:lnTo>
                    <a:pt x="68" y="260"/>
                  </a:lnTo>
                  <a:lnTo>
                    <a:pt x="62" y="238"/>
                  </a:lnTo>
                  <a:lnTo>
                    <a:pt x="54" y="218"/>
                  </a:lnTo>
                  <a:lnTo>
                    <a:pt x="40" y="204"/>
                  </a:lnTo>
                  <a:lnTo>
                    <a:pt x="40" y="188"/>
                  </a:lnTo>
                  <a:lnTo>
                    <a:pt x="26" y="174"/>
                  </a:lnTo>
                  <a:lnTo>
                    <a:pt x="20" y="168"/>
                  </a:lnTo>
                  <a:lnTo>
                    <a:pt x="6" y="154"/>
                  </a:lnTo>
                  <a:lnTo>
                    <a:pt x="0" y="140"/>
                  </a:lnTo>
                  <a:lnTo>
                    <a:pt x="0" y="126"/>
                  </a:lnTo>
                  <a:lnTo>
                    <a:pt x="14" y="126"/>
                  </a:lnTo>
                  <a:lnTo>
                    <a:pt x="20" y="126"/>
                  </a:lnTo>
                  <a:lnTo>
                    <a:pt x="40" y="112"/>
                  </a:lnTo>
                  <a:lnTo>
                    <a:pt x="40" y="104"/>
                  </a:lnTo>
                  <a:lnTo>
                    <a:pt x="48" y="84"/>
                  </a:lnTo>
                  <a:lnTo>
                    <a:pt x="48" y="68"/>
                  </a:lnTo>
                  <a:lnTo>
                    <a:pt x="40" y="54"/>
                  </a:lnTo>
                  <a:lnTo>
                    <a:pt x="34" y="40"/>
                  </a:lnTo>
                  <a:lnTo>
                    <a:pt x="34" y="6"/>
                  </a:lnTo>
                  <a:lnTo>
                    <a:pt x="48" y="0"/>
                  </a:lnTo>
                  <a:lnTo>
                    <a:pt x="54" y="12"/>
                  </a:lnTo>
                  <a:lnTo>
                    <a:pt x="68" y="26"/>
                  </a:lnTo>
                  <a:lnTo>
                    <a:pt x="76" y="54"/>
                  </a:lnTo>
                  <a:lnTo>
                    <a:pt x="90" y="76"/>
                  </a:lnTo>
                  <a:lnTo>
                    <a:pt x="104" y="90"/>
                  </a:lnTo>
                  <a:lnTo>
                    <a:pt x="124" y="98"/>
                  </a:lnTo>
                  <a:lnTo>
                    <a:pt x="132" y="104"/>
                  </a:lnTo>
                  <a:lnTo>
                    <a:pt x="146" y="118"/>
                  </a:lnTo>
                  <a:lnTo>
                    <a:pt x="160" y="132"/>
                  </a:lnTo>
                  <a:lnTo>
                    <a:pt x="160" y="140"/>
                  </a:lnTo>
                  <a:lnTo>
                    <a:pt x="166" y="154"/>
                  </a:lnTo>
                  <a:lnTo>
                    <a:pt x="174" y="174"/>
                  </a:lnTo>
                  <a:lnTo>
                    <a:pt x="186" y="182"/>
                  </a:lnTo>
                  <a:lnTo>
                    <a:pt x="200" y="196"/>
                  </a:lnTo>
                  <a:lnTo>
                    <a:pt x="214" y="210"/>
                  </a:lnTo>
                  <a:lnTo>
                    <a:pt x="222" y="218"/>
                  </a:lnTo>
                  <a:lnTo>
                    <a:pt x="236" y="224"/>
                  </a:lnTo>
                  <a:lnTo>
                    <a:pt x="250" y="232"/>
                  </a:lnTo>
                  <a:lnTo>
                    <a:pt x="264" y="238"/>
                  </a:lnTo>
                  <a:lnTo>
                    <a:pt x="278" y="246"/>
                  </a:lnTo>
                  <a:lnTo>
                    <a:pt x="292" y="260"/>
                  </a:lnTo>
                  <a:lnTo>
                    <a:pt x="306" y="274"/>
                  </a:lnTo>
                  <a:lnTo>
                    <a:pt x="320" y="288"/>
                  </a:lnTo>
                  <a:lnTo>
                    <a:pt x="334" y="294"/>
                  </a:lnTo>
                  <a:lnTo>
                    <a:pt x="346" y="302"/>
                  </a:lnTo>
                  <a:lnTo>
                    <a:pt x="360" y="302"/>
                  </a:lnTo>
                  <a:lnTo>
                    <a:pt x="374" y="302"/>
                  </a:lnTo>
                  <a:lnTo>
                    <a:pt x="388" y="302"/>
                  </a:lnTo>
                  <a:lnTo>
                    <a:pt x="402" y="302"/>
                  </a:lnTo>
                  <a:lnTo>
                    <a:pt x="416" y="302"/>
                  </a:lnTo>
                  <a:lnTo>
                    <a:pt x="430" y="308"/>
                  </a:lnTo>
                  <a:lnTo>
                    <a:pt x="444" y="316"/>
                  </a:lnTo>
                  <a:lnTo>
                    <a:pt x="452" y="324"/>
                  </a:lnTo>
                  <a:lnTo>
                    <a:pt x="452" y="330"/>
                  </a:lnTo>
                  <a:lnTo>
                    <a:pt x="458" y="344"/>
                  </a:lnTo>
                  <a:lnTo>
                    <a:pt x="458" y="358"/>
                  </a:lnTo>
                  <a:lnTo>
                    <a:pt x="458" y="372"/>
                  </a:lnTo>
                  <a:lnTo>
                    <a:pt x="458" y="380"/>
                  </a:lnTo>
                  <a:lnTo>
                    <a:pt x="444" y="386"/>
                  </a:lnTo>
                  <a:lnTo>
                    <a:pt x="430" y="39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0" name="Line 279"/>
            <p:cNvSpPr>
              <a:spLocks noChangeShapeType="1"/>
            </p:cNvSpPr>
            <p:nvPr/>
          </p:nvSpPr>
          <p:spPr bwMode="auto">
            <a:xfrm flipH="1" flipV="1">
              <a:off x="2664" y="274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1" name="Line 280"/>
            <p:cNvSpPr>
              <a:spLocks noChangeShapeType="1"/>
            </p:cNvSpPr>
            <p:nvPr/>
          </p:nvSpPr>
          <p:spPr bwMode="auto">
            <a:xfrm flipH="1" flipV="1">
              <a:off x="2664" y="2716"/>
              <a:ext cx="104"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2" name="Line 281"/>
            <p:cNvSpPr>
              <a:spLocks noChangeShapeType="1"/>
            </p:cNvSpPr>
            <p:nvPr/>
          </p:nvSpPr>
          <p:spPr bwMode="auto">
            <a:xfrm flipH="1" flipV="1">
              <a:off x="2670" y="2688"/>
              <a:ext cx="126" cy="1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3" name="Line 282"/>
            <p:cNvSpPr>
              <a:spLocks noChangeShapeType="1"/>
            </p:cNvSpPr>
            <p:nvPr/>
          </p:nvSpPr>
          <p:spPr bwMode="auto">
            <a:xfrm flipH="1" flipV="1">
              <a:off x="2670" y="2660"/>
              <a:ext cx="160" cy="1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4" name="Line 283"/>
            <p:cNvSpPr>
              <a:spLocks noChangeShapeType="1"/>
            </p:cNvSpPr>
            <p:nvPr/>
          </p:nvSpPr>
          <p:spPr bwMode="auto">
            <a:xfrm flipH="1" flipV="1">
              <a:off x="2670" y="2624"/>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5" name="Line 284"/>
            <p:cNvSpPr>
              <a:spLocks noChangeShapeType="1"/>
            </p:cNvSpPr>
            <p:nvPr/>
          </p:nvSpPr>
          <p:spPr bwMode="auto">
            <a:xfrm flipH="1" flipV="1">
              <a:off x="2664" y="2582"/>
              <a:ext cx="306" cy="31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6" name="Line 285"/>
            <p:cNvSpPr>
              <a:spLocks noChangeShapeType="1"/>
            </p:cNvSpPr>
            <p:nvPr/>
          </p:nvSpPr>
          <p:spPr bwMode="auto">
            <a:xfrm flipH="1" flipV="1">
              <a:off x="2754" y="2638"/>
              <a:ext cx="244" cy="2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7" name="Line 286"/>
            <p:cNvSpPr>
              <a:spLocks noChangeShapeType="1"/>
            </p:cNvSpPr>
            <p:nvPr/>
          </p:nvSpPr>
          <p:spPr bwMode="auto">
            <a:xfrm flipH="1" flipV="1">
              <a:off x="2678" y="2560"/>
              <a:ext cx="20"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8" name="Line 287"/>
            <p:cNvSpPr>
              <a:spLocks noChangeShapeType="1"/>
            </p:cNvSpPr>
            <p:nvPr/>
          </p:nvSpPr>
          <p:spPr bwMode="auto">
            <a:xfrm flipH="1" flipV="1">
              <a:off x="2788" y="2646"/>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69" name="Line 288"/>
            <p:cNvSpPr>
              <a:spLocks noChangeShapeType="1"/>
            </p:cNvSpPr>
            <p:nvPr/>
          </p:nvSpPr>
          <p:spPr bwMode="auto">
            <a:xfrm flipH="1" flipV="1">
              <a:off x="2852" y="2666"/>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0" name="Line 289"/>
            <p:cNvSpPr>
              <a:spLocks noChangeShapeType="1"/>
            </p:cNvSpPr>
            <p:nvPr/>
          </p:nvSpPr>
          <p:spPr bwMode="auto">
            <a:xfrm flipH="1" flipV="1">
              <a:off x="2866" y="2652"/>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1" name="Line 290"/>
            <p:cNvSpPr>
              <a:spLocks noChangeShapeType="1"/>
            </p:cNvSpPr>
            <p:nvPr/>
          </p:nvSpPr>
          <p:spPr bwMode="auto">
            <a:xfrm flipH="1" flipV="1">
              <a:off x="2880" y="2632"/>
              <a:ext cx="174"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2" name="Line 291"/>
            <p:cNvSpPr>
              <a:spLocks noChangeShapeType="1"/>
            </p:cNvSpPr>
            <p:nvPr/>
          </p:nvSpPr>
          <p:spPr bwMode="auto">
            <a:xfrm flipH="1" flipV="1">
              <a:off x="2880" y="2602"/>
              <a:ext cx="174" cy="1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3" name="Line 292"/>
            <p:cNvSpPr>
              <a:spLocks noChangeShapeType="1"/>
            </p:cNvSpPr>
            <p:nvPr/>
          </p:nvSpPr>
          <p:spPr bwMode="auto">
            <a:xfrm flipH="1" flipV="1">
              <a:off x="2886" y="2568"/>
              <a:ext cx="182"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4" name="Line 293"/>
            <p:cNvSpPr>
              <a:spLocks noChangeShapeType="1"/>
            </p:cNvSpPr>
            <p:nvPr/>
          </p:nvSpPr>
          <p:spPr bwMode="auto">
            <a:xfrm flipH="1" flipV="1">
              <a:off x="2886" y="2546"/>
              <a:ext cx="188"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5" name="Line 294"/>
            <p:cNvSpPr>
              <a:spLocks noChangeShapeType="1"/>
            </p:cNvSpPr>
            <p:nvPr/>
          </p:nvSpPr>
          <p:spPr bwMode="auto">
            <a:xfrm flipH="1" flipV="1">
              <a:off x="2900" y="2518"/>
              <a:ext cx="180" cy="19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6" name="Line 295"/>
            <p:cNvSpPr>
              <a:spLocks noChangeShapeType="1"/>
            </p:cNvSpPr>
            <p:nvPr/>
          </p:nvSpPr>
          <p:spPr bwMode="auto">
            <a:xfrm flipH="1" flipV="1">
              <a:off x="2886" y="2468"/>
              <a:ext cx="208" cy="2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7" name="Line 296"/>
            <p:cNvSpPr>
              <a:spLocks noChangeShapeType="1"/>
            </p:cNvSpPr>
            <p:nvPr/>
          </p:nvSpPr>
          <p:spPr bwMode="auto">
            <a:xfrm flipH="1" flipV="1">
              <a:off x="2872" y="2434"/>
              <a:ext cx="230" cy="2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8" name="Line 297"/>
            <p:cNvSpPr>
              <a:spLocks noChangeShapeType="1"/>
            </p:cNvSpPr>
            <p:nvPr/>
          </p:nvSpPr>
          <p:spPr bwMode="auto">
            <a:xfrm flipH="1" flipV="1">
              <a:off x="2880" y="2406"/>
              <a:ext cx="222"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79" name="Line 298"/>
            <p:cNvSpPr>
              <a:spLocks noChangeShapeType="1"/>
            </p:cNvSpPr>
            <p:nvPr/>
          </p:nvSpPr>
          <p:spPr bwMode="auto">
            <a:xfrm flipH="1" flipV="1">
              <a:off x="2900" y="2384"/>
              <a:ext cx="180" cy="18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0" name="Line 299"/>
            <p:cNvSpPr>
              <a:spLocks noChangeShapeType="1"/>
            </p:cNvSpPr>
            <p:nvPr/>
          </p:nvSpPr>
          <p:spPr bwMode="auto">
            <a:xfrm flipH="1" flipV="1">
              <a:off x="2928" y="2384"/>
              <a:ext cx="152" cy="1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1" name="Line 300"/>
            <p:cNvSpPr>
              <a:spLocks noChangeShapeType="1"/>
            </p:cNvSpPr>
            <p:nvPr/>
          </p:nvSpPr>
          <p:spPr bwMode="auto">
            <a:xfrm flipH="1" flipV="1">
              <a:off x="3018" y="2440"/>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2" name="Line 301"/>
            <p:cNvSpPr>
              <a:spLocks noChangeShapeType="1"/>
            </p:cNvSpPr>
            <p:nvPr/>
          </p:nvSpPr>
          <p:spPr bwMode="auto">
            <a:xfrm flipH="1" flipV="1">
              <a:off x="3068" y="2454"/>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3" name="Freeform 302"/>
            <p:cNvSpPr>
              <a:spLocks/>
            </p:cNvSpPr>
            <p:nvPr/>
          </p:nvSpPr>
          <p:spPr bwMode="auto">
            <a:xfrm>
              <a:off x="2664" y="2378"/>
              <a:ext cx="438" cy="514"/>
            </a:xfrm>
            <a:custGeom>
              <a:avLst/>
              <a:gdLst>
                <a:gd name="T0" fmla="*/ 278 w 438"/>
                <a:gd name="T1" fmla="*/ 514 h 514"/>
                <a:gd name="T2" fmla="*/ 256 w 438"/>
                <a:gd name="T3" fmla="*/ 500 h 514"/>
                <a:gd name="T4" fmla="*/ 236 w 438"/>
                <a:gd name="T5" fmla="*/ 464 h 514"/>
                <a:gd name="T6" fmla="*/ 208 w 438"/>
                <a:gd name="T7" fmla="*/ 458 h 514"/>
                <a:gd name="T8" fmla="*/ 188 w 438"/>
                <a:gd name="T9" fmla="*/ 444 h 514"/>
                <a:gd name="T10" fmla="*/ 166 w 438"/>
                <a:gd name="T11" fmla="*/ 436 h 514"/>
                <a:gd name="T12" fmla="*/ 138 w 438"/>
                <a:gd name="T13" fmla="*/ 436 h 514"/>
                <a:gd name="T14" fmla="*/ 110 w 438"/>
                <a:gd name="T15" fmla="*/ 444 h 514"/>
                <a:gd name="T16" fmla="*/ 96 w 438"/>
                <a:gd name="T17" fmla="*/ 444 h 514"/>
                <a:gd name="T18" fmla="*/ 70 w 438"/>
                <a:gd name="T19" fmla="*/ 416 h 514"/>
                <a:gd name="T20" fmla="*/ 34 w 438"/>
                <a:gd name="T21" fmla="*/ 408 h 514"/>
                <a:gd name="T22" fmla="*/ 14 w 438"/>
                <a:gd name="T23" fmla="*/ 402 h 514"/>
                <a:gd name="T24" fmla="*/ 0 w 438"/>
                <a:gd name="T25" fmla="*/ 374 h 514"/>
                <a:gd name="T26" fmla="*/ 0 w 438"/>
                <a:gd name="T27" fmla="*/ 330 h 514"/>
                <a:gd name="T28" fmla="*/ 6 w 438"/>
                <a:gd name="T29" fmla="*/ 282 h 514"/>
                <a:gd name="T30" fmla="*/ 6 w 438"/>
                <a:gd name="T31" fmla="*/ 238 h 514"/>
                <a:gd name="T32" fmla="*/ 0 w 438"/>
                <a:gd name="T33" fmla="*/ 210 h 514"/>
                <a:gd name="T34" fmla="*/ 20 w 438"/>
                <a:gd name="T35" fmla="*/ 182 h 514"/>
                <a:gd name="T36" fmla="*/ 28 w 438"/>
                <a:gd name="T37" fmla="*/ 196 h 514"/>
                <a:gd name="T38" fmla="*/ 42 w 438"/>
                <a:gd name="T39" fmla="*/ 224 h 514"/>
                <a:gd name="T40" fmla="*/ 56 w 438"/>
                <a:gd name="T41" fmla="*/ 254 h 514"/>
                <a:gd name="T42" fmla="*/ 84 w 438"/>
                <a:gd name="T43" fmla="*/ 260 h 514"/>
                <a:gd name="T44" fmla="*/ 118 w 438"/>
                <a:gd name="T45" fmla="*/ 260 h 514"/>
                <a:gd name="T46" fmla="*/ 138 w 438"/>
                <a:gd name="T47" fmla="*/ 274 h 514"/>
                <a:gd name="T48" fmla="*/ 160 w 438"/>
                <a:gd name="T49" fmla="*/ 288 h 514"/>
                <a:gd name="T50" fmla="*/ 180 w 438"/>
                <a:gd name="T51" fmla="*/ 288 h 514"/>
                <a:gd name="T52" fmla="*/ 208 w 438"/>
                <a:gd name="T53" fmla="*/ 268 h 514"/>
                <a:gd name="T54" fmla="*/ 216 w 438"/>
                <a:gd name="T55" fmla="*/ 232 h 514"/>
                <a:gd name="T56" fmla="*/ 222 w 438"/>
                <a:gd name="T57" fmla="*/ 196 h 514"/>
                <a:gd name="T58" fmla="*/ 230 w 438"/>
                <a:gd name="T59" fmla="*/ 162 h 514"/>
                <a:gd name="T60" fmla="*/ 236 w 438"/>
                <a:gd name="T61" fmla="*/ 148 h 514"/>
                <a:gd name="T62" fmla="*/ 236 w 438"/>
                <a:gd name="T63" fmla="*/ 126 h 514"/>
                <a:gd name="T64" fmla="*/ 222 w 438"/>
                <a:gd name="T65" fmla="*/ 104 h 514"/>
                <a:gd name="T66" fmla="*/ 216 w 438"/>
                <a:gd name="T67" fmla="*/ 76 h 514"/>
                <a:gd name="T68" fmla="*/ 216 w 438"/>
                <a:gd name="T69" fmla="*/ 34 h 514"/>
                <a:gd name="T70" fmla="*/ 236 w 438"/>
                <a:gd name="T71" fmla="*/ 6 h 514"/>
                <a:gd name="T72" fmla="*/ 256 w 438"/>
                <a:gd name="T73" fmla="*/ 6 h 514"/>
                <a:gd name="T74" fmla="*/ 278 w 438"/>
                <a:gd name="T75" fmla="*/ 0 h 514"/>
                <a:gd name="T76" fmla="*/ 306 w 438"/>
                <a:gd name="T77" fmla="*/ 14 h 514"/>
                <a:gd name="T78" fmla="*/ 334 w 438"/>
                <a:gd name="T79" fmla="*/ 42 h 514"/>
                <a:gd name="T80" fmla="*/ 362 w 438"/>
                <a:gd name="T81" fmla="*/ 70 h 514"/>
                <a:gd name="T82" fmla="*/ 390 w 438"/>
                <a:gd name="T83" fmla="*/ 70 h 514"/>
                <a:gd name="T84" fmla="*/ 410 w 438"/>
                <a:gd name="T85" fmla="*/ 84 h 514"/>
                <a:gd name="T86" fmla="*/ 416 w 438"/>
                <a:gd name="T87" fmla="*/ 112 h 514"/>
                <a:gd name="T88" fmla="*/ 416 w 438"/>
                <a:gd name="T89" fmla="*/ 154 h 514"/>
                <a:gd name="T90" fmla="*/ 410 w 438"/>
                <a:gd name="T91" fmla="*/ 190 h 514"/>
                <a:gd name="T92" fmla="*/ 424 w 438"/>
                <a:gd name="T93" fmla="*/ 218 h 514"/>
                <a:gd name="T94" fmla="*/ 438 w 438"/>
                <a:gd name="T95" fmla="*/ 254 h 514"/>
                <a:gd name="T96" fmla="*/ 438 w 438"/>
                <a:gd name="T97" fmla="*/ 282 h 514"/>
                <a:gd name="T98" fmla="*/ 430 w 438"/>
                <a:gd name="T99" fmla="*/ 310 h 514"/>
                <a:gd name="T100" fmla="*/ 410 w 438"/>
                <a:gd name="T101" fmla="*/ 352 h 514"/>
                <a:gd name="T102" fmla="*/ 404 w 438"/>
                <a:gd name="T103" fmla="*/ 374 h 514"/>
                <a:gd name="T104" fmla="*/ 390 w 438"/>
                <a:gd name="T105" fmla="*/ 402 h 514"/>
                <a:gd name="T106" fmla="*/ 390 w 438"/>
                <a:gd name="T107" fmla="*/ 430 h 514"/>
                <a:gd name="T108" fmla="*/ 382 w 438"/>
                <a:gd name="T109" fmla="*/ 458 h 514"/>
                <a:gd name="T110" fmla="*/ 362 w 438"/>
                <a:gd name="T111" fmla="*/ 486 h 514"/>
                <a:gd name="T112" fmla="*/ 334 w 438"/>
                <a:gd name="T113" fmla="*/ 508 h 514"/>
                <a:gd name="T114" fmla="*/ 306 w 438"/>
                <a:gd name="T115" fmla="*/ 51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8"/>
                <a:gd name="T175" fmla="*/ 0 h 514"/>
                <a:gd name="T176" fmla="*/ 438 w 438"/>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8" h="514">
                  <a:moveTo>
                    <a:pt x="292" y="514"/>
                  </a:moveTo>
                  <a:lnTo>
                    <a:pt x="278" y="514"/>
                  </a:lnTo>
                  <a:lnTo>
                    <a:pt x="270" y="508"/>
                  </a:lnTo>
                  <a:lnTo>
                    <a:pt x="256" y="500"/>
                  </a:lnTo>
                  <a:lnTo>
                    <a:pt x="250" y="472"/>
                  </a:lnTo>
                  <a:lnTo>
                    <a:pt x="236" y="464"/>
                  </a:lnTo>
                  <a:lnTo>
                    <a:pt x="222" y="464"/>
                  </a:lnTo>
                  <a:lnTo>
                    <a:pt x="208" y="458"/>
                  </a:lnTo>
                  <a:lnTo>
                    <a:pt x="202" y="450"/>
                  </a:lnTo>
                  <a:lnTo>
                    <a:pt x="188" y="444"/>
                  </a:lnTo>
                  <a:lnTo>
                    <a:pt x="174" y="436"/>
                  </a:lnTo>
                  <a:lnTo>
                    <a:pt x="166" y="436"/>
                  </a:lnTo>
                  <a:lnTo>
                    <a:pt x="152" y="436"/>
                  </a:lnTo>
                  <a:lnTo>
                    <a:pt x="138" y="436"/>
                  </a:lnTo>
                  <a:lnTo>
                    <a:pt x="124" y="436"/>
                  </a:lnTo>
                  <a:lnTo>
                    <a:pt x="110" y="444"/>
                  </a:lnTo>
                  <a:lnTo>
                    <a:pt x="104" y="444"/>
                  </a:lnTo>
                  <a:lnTo>
                    <a:pt x="96" y="444"/>
                  </a:lnTo>
                  <a:lnTo>
                    <a:pt x="76" y="430"/>
                  </a:lnTo>
                  <a:lnTo>
                    <a:pt x="70" y="416"/>
                  </a:lnTo>
                  <a:lnTo>
                    <a:pt x="56" y="416"/>
                  </a:lnTo>
                  <a:lnTo>
                    <a:pt x="34" y="408"/>
                  </a:lnTo>
                  <a:lnTo>
                    <a:pt x="20" y="402"/>
                  </a:lnTo>
                  <a:lnTo>
                    <a:pt x="14" y="402"/>
                  </a:lnTo>
                  <a:lnTo>
                    <a:pt x="6" y="388"/>
                  </a:lnTo>
                  <a:lnTo>
                    <a:pt x="0" y="374"/>
                  </a:lnTo>
                  <a:lnTo>
                    <a:pt x="0" y="352"/>
                  </a:lnTo>
                  <a:lnTo>
                    <a:pt x="0" y="330"/>
                  </a:lnTo>
                  <a:lnTo>
                    <a:pt x="6" y="310"/>
                  </a:lnTo>
                  <a:lnTo>
                    <a:pt x="6" y="282"/>
                  </a:lnTo>
                  <a:lnTo>
                    <a:pt x="6" y="260"/>
                  </a:lnTo>
                  <a:lnTo>
                    <a:pt x="6" y="238"/>
                  </a:lnTo>
                  <a:lnTo>
                    <a:pt x="0" y="218"/>
                  </a:lnTo>
                  <a:lnTo>
                    <a:pt x="0" y="210"/>
                  </a:lnTo>
                  <a:lnTo>
                    <a:pt x="0" y="190"/>
                  </a:lnTo>
                  <a:lnTo>
                    <a:pt x="20" y="182"/>
                  </a:lnTo>
                  <a:lnTo>
                    <a:pt x="20" y="190"/>
                  </a:lnTo>
                  <a:lnTo>
                    <a:pt x="28" y="196"/>
                  </a:lnTo>
                  <a:lnTo>
                    <a:pt x="34" y="204"/>
                  </a:lnTo>
                  <a:lnTo>
                    <a:pt x="42" y="224"/>
                  </a:lnTo>
                  <a:lnTo>
                    <a:pt x="48" y="238"/>
                  </a:lnTo>
                  <a:lnTo>
                    <a:pt x="56" y="254"/>
                  </a:lnTo>
                  <a:lnTo>
                    <a:pt x="76" y="260"/>
                  </a:lnTo>
                  <a:lnTo>
                    <a:pt x="84" y="260"/>
                  </a:lnTo>
                  <a:lnTo>
                    <a:pt x="96" y="260"/>
                  </a:lnTo>
                  <a:lnTo>
                    <a:pt x="118" y="260"/>
                  </a:lnTo>
                  <a:lnTo>
                    <a:pt x="132" y="268"/>
                  </a:lnTo>
                  <a:lnTo>
                    <a:pt x="138" y="274"/>
                  </a:lnTo>
                  <a:lnTo>
                    <a:pt x="146" y="282"/>
                  </a:lnTo>
                  <a:lnTo>
                    <a:pt x="160" y="288"/>
                  </a:lnTo>
                  <a:lnTo>
                    <a:pt x="166" y="296"/>
                  </a:lnTo>
                  <a:lnTo>
                    <a:pt x="180" y="288"/>
                  </a:lnTo>
                  <a:lnTo>
                    <a:pt x="194" y="282"/>
                  </a:lnTo>
                  <a:lnTo>
                    <a:pt x="208" y="268"/>
                  </a:lnTo>
                  <a:lnTo>
                    <a:pt x="216" y="254"/>
                  </a:lnTo>
                  <a:lnTo>
                    <a:pt x="216" y="232"/>
                  </a:lnTo>
                  <a:lnTo>
                    <a:pt x="216" y="210"/>
                  </a:lnTo>
                  <a:lnTo>
                    <a:pt x="222" y="196"/>
                  </a:lnTo>
                  <a:lnTo>
                    <a:pt x="216" y="176"/>
                  </a:lnTo>
                  <a:lnTo>
                    <a:pt x="230" y="162"/>
                  </a:lnTo>
                  <a:lnTo>
                    <a:pt x="230" y="154"/>
                  </a:lnTo>
                  <a:lnTo>
                    <a:pt x="236" y="148"/>
                  </a:lnTo>
                  <a:lnTo>
                    <a:pt x="236" y="140"/>
                  </a:lnTo>
                  <a:lnTo>
                    <a:pt x="236" y="126"/>
                  </a:lnTo>
                  <a:lnTo>
                    <a:pt x="230" y="112"/>
                  </a:lnTo>
                  <a:lnTo>
                    <a:pt x="222" y="104"/>
                  </a:lnTo>
                  <a:lnTo>
                    <a:pt x="216" y="84"/>
                  </a:lnTo>
                  <a:lnTo>
                    <a:pt x="216" y="76"/>
                  </a:lnTo>
                  <a:lnTo>
                    <a:pt x="208" y="56"/>
                  </a:lnTo>
                  <a:lnTo>
                    <a:pt x="216" y="34"/>
                  </a:lnTo>
                  <a:lnTo>
                    <a:pt x="222" y="14"/>
                  </a:lnTo>
                  <a:lnTo>
                    <a:pt x="236" y="6"/>
                  </a:lnTo>
                  <a:lnTo>
                    <a:pt x="244" y="6"/>
                  </a:lnTo>
                  <a:lnTo>
                    <a:pt x="256" y="6"/>
                  </a:lnTo>
                  <a:lnTo>
                    <a:pt x="270" y="0"/>
                  </a:lnTo>
                  <a:lnTo>
                    <a:pt x="278" y="0"/>
                  </a:lnTo>
                  <a:lnTo>
                    <a:pt x="284" y="0"/>
                  </a:lnTo>
                  <a:lnTo>
                    <a:pt x="306" y="14"/>
                  </a:lnTo>
                  <a:lnTo>
                    <a:pt x="312" y="28"/>
                  </a:lnTo>
                  <a:lnTo>
                    <a:pt x="334" y="42"/>
                  </a:lnTo>
                  <a:lnTo>
                    <a:pt x="348" y="62"/>
                  </a:lnTo>
                  <a:lnTo>
                    <a:pt x="362" y="70"/>
                  </a:lnTo>
                  <a:lnTo>
                    <a:pt x="376" y="70"/>
                  </a:lnTo>
                  <a:lnTo>
                    <a:pt x="390" y="70"/>
                  </a:lnTo>
                  <a:lnTo>
                    <a:pt x="404" y="76"/>
                  </a:lnTo>
                  <a:lnTo>
                    <a:pt x="410" y="84"/>
                  </a:lnTo>
                  <a:lnTo>
                    <a:pt x="416" y="98"/>
                  </a:lnTo>
                  <a:lnTo>
                    <a:pt x="416" y="112"/>
                  </a:lnTo>
                  <a:lnTo>
                    <a:pt x="416" y="134"/>
                  </a:lnTo>
                  <a:lnTo>
                    <a:pt x="416" y="154"/>
                  </a:lnTo>
                  <a:lnTo>
                    <a:pt x="416" y="176"/>
                  </a:lnTo>
                  <a:lnTo>
                    <a:pt x="410" y="190"/>
                  </a:lnTo>
                  <a:lnTo>
                    <a:pt x="416" y="204"/>
                  </a:lnTo>
                  <a:lnTo>
                    <a:pt x="424" y="218"/>
                  </a:lnTo>
                  <a:lnTo>
                    <a:pt x="430" y="238"/>
                  </a:lnTo>
                  <a:lnTo>
                    <a:pt x="438" y="254"/>
                  </a:lnTo>
                  <a:lnTo>
                    <a:pt x="438" y="268"/>
                  </a:lnTo>
                  <a:lnTo>
                    <a:pt x="438" y="282"/>
                  </a:lnTo>
                  <a:lnTo>
                    <a:pt x="438" y="296"/>
                  </a:lnTo>
                  <a:lnTo>
                    <a:pt x="430" y="310"/>
                  </a:lnTo>
                  <a:lnTo>
                    <a:pt x="416" y="330"/>
                  </a:lnTo>
                  <a:lnTo>
                    <a:pt x="410" y="352"/>
                  </a:lnTo>
                  <a:lnTo>
                    <a:pt x="404" y="366"/>
                  </a:lnTo>
                  <a:lnTo>
                    <a:pt x="404" y="374"/>
                  </a:lnTo>
                  <a:lnTo>
                    <a:pt x="396" y="388"/>
                  </a:lnTo>
                  <a:lnTo>
                    <a:pt x="390" y="402"/>
                  </a:lnTo>
                  <a:lnTo>
                    <a:pt x="390" y="416"/>
                  </a:lnTo>
                  <a:lnTo>
                    <a:pt x="390" y="430"/>
                  </a:lnTo>
                  <a:lnTo>
                    <a:pt x="390" y="444"/>
                  </a:lnTo>
                  <a:lnTo>
                    <a:pt x="382" y="458"/>
                  </a:lnTo>
                  <a:lnTo>
                    <a:pt x="376" y="472"/>
                  </a:lnTo>
                  <a:lnTo>
                    <a:pt x="362" y="486"/>
                  </a:lnTo>
                  <a:lnTo>
                    <a:pt x="348" y="500"/>
                  </a:lnTo>
                  <a:lnTo>
                    <a:pt x="334" y="508"/>
                  </a:lnTo>
                  <a:lnTo>
                    <a:pt x="320" y="508"/>
                  </a:lnTo>
                  <a:lnTo>
                    <a:pt x="306" y="514"/>
                  </a:lnTo>
                  <a:lnTo>
                    <a:pt x="292" y="5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4" name="Rectangle 303"/>
            <p:cNvSpPr>
              <a:spLocks noChangeArrowheads="1"/>
            </p:cNvSpPr>
            <p:nvPr/>
          </p:nvSpPr>
          <p:spPr bwMode="auto">
            <a:xfrm>
              <a:off x="3840" y="2836"/>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585" name="Line 304"/>
            <p:cNvSpPr>
              <a:spLocks noChangeShapeType="1"/>
            </p:cNvSpPr>
            <p:nvPr/>
          </p:nvSpPr>
          <p:spPr bwMode="auto">
            <a:xfrm flipH="1" flipV="1">
              <a:off x="3888" y="2928"/>
              <a:ext cx="20" cy="2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6" name="Line 305"/>
            <p:cNvSpPr>
              <a:spLocks noChangeShapeType="1"/>
            </p:cNvSpPr>
            <p:nvPr/>
          </p:nvSpPr>
          <p:spPr bwMode="auto">
            <a:xfrm flipH="1" flipV="1">
              <a:off x="3894" y="2900"/>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7" name="Line 306"/>
            <p:cNvSpPr>
              <a:spLocks noChangeShapeType="1"/>
            </p:cNvSpPr>
            <p:nvPr/>
          </p:nvSpPr>
          <p:spPr bwMode="auto">
            <a:xfrm flipH="1" flipV="1">
              <a:off x="3908" y="2878"/>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8" name="Freeform 307"/>
            <p:cNvSpPr>
              <a:spLocks/>
            </p:cNvSpPr>
            <p:nvPr/>
          </p:nvSpPr>
          <p:spPr bwMode="auto">
            <a:xfrm>
              <a:off x="3888" y="2880"/>
              <a:ext cx="70" cy="68"/>
            </a:xfrm>
            <a:custGeom>
              <a:avLst/>
              <a:gdLst>
                <a:gd name="T0" fmla="*/ 34 w 70"/>
                <a:gd name="T1" fmla="*/ 68 h 68"/>
                <a:gd name="T2" fmla="*/ 28 w 70"/>
                <a:gd name="T3" fmla="*/ 68 h 68"/>
                <a:gd name="T4" fmla="*/ 20 w 70"/>
                <a:gd name="T5" fmla="*/ 68 h 68"/>
                <a:gd name="T6" fmla="*/ 14 w 70"/>
                <a:gd name="T7" fmla="*/ 62 h 68"/>
                <a:gd name="T8" fmla="*/ 6 w 70"/>
                <a:gd name="T9" fmla="*/ 62 h 68"/>
                <a:gd name="T10" fmla="*/ 6 w 70"/>
                <a:gd name="T11" fmla="*/ 54 h 68"/>
                <a:gd name="T12" fmla="*/ 0 w 70"/>
                <a:gd name="T13" fmla="*/ 48 h 68"/>
                <a:gd name="T14" fmla="*/ 0 w 70"/>
                <a:gd name="T15" fmla="*/ 40 h 68"/>
                <a:gd name="T16" fmla="*/ 0 w 70"/>
                <a:gd name="T17" fmla="*/ 34 h 68"/>
                <a:gd name="T18" fmla="*/ 0 w 70"/>
                <a:gd name="T19" fmla="*/ 26 h 68"/>
                <a:gd name="T20" fmla="*/ 0 w 70"/>
                <a:gd name="T21" fmla="*/ 20 h 68"/>
                <a:gd name="T22" fmla="*/ 6 w 70"/>
                <a:gd name="T23" fmla="*/ 12 h 68"/>
                <a:gd name="T24" fmla="*/ 14 w 70"/>
                <a:gd name="T25" fmla="*/ 6 h 68"/>
                <a:gd name="T26" fmla="*/ 20 w 70"/>
                <a:gd name="T27" fmla="*/ 6 h 68"/>
                <a:gd name="T28" fmla="*/ 28 w 70"/>
                <a:gd name="T29" fmla="*/ 0 h 68"/>
                <a:gd name="T30" fmla="*/ 34 w 70"/>
                <a:gd name="T31" fmla="*/ 0 h 68"/>
                <a:gd name="T32" fmla="*/ 42 w 70"/>
                <a:gd name="T33" fmla="*/ 0 h 68"/>
                <a:gd name="T34" fmla="*/ 48 w 70"/>
                <a:gd name="T35" fmla="*/ 6 h 68"/>
                <a:gd name="T36" fmla="*/ 56 w 70"/>
                <a:gd name="T37" fmla="*/ 6 h 68"/>
                <a:gd name="T38" fmla="*/ 56 w 70"/>
                <a:gd name="T39" fmla="*/ 12 h 68"/>
                <a:gd name="T40" fmla="*/ 62 w 70"/>
                <a:gd name="T41" fmla="*/ 20 h 68"/>
                <a:gd name="T42" fmla="*/ 70 w 70"/>
                <a:gd name="T43" fmla="*/ 26 h 68"/>
                <a:gd name="T44" fmla="*/ 70 w 70"/>
                <a:gd name="T45" fmla="*/ 34 h 68"/>
                <a:gd name="T46" fmla="*/ 70 w 70"/>
                <a:gd name="T47" fmla="*/ 40 h 68"/>
                <a:gd name="T48" fmla="*/ 62 w 70"/>
                <a:gd name="T49" fmla="*/ 48 h 68"/>
                <a:gd name="T50" fmla="*/ 62 w 70"/>
                <a:gd name="T51" fmla="*/ 54 h 68"/>
                <a:gd name="T52" fmla="*/ 56 w 70"/>
                <a:gd name="T53" fmla="*/ 54 h 68"/>
                <a:gd name="T54" fmla="*/ 56 w 70"/>
                <a:gd name="T55" fmla="*/ 62 h 68"/>
                <a:gd name="T56" fmla="*/ 48 w 70"/>
                <a:gd name="T57" fmla="*/ 62 h 68"/>
                <a:gd name="T58" fmla="*/ 42 w 70"/>
                <a:gd name="T59" fmla="*/ 68 h 68"/>
                <a:gd name="T60" fmla="*/ 34 w 70"/>
                <a:gd name="T61" fmla="*/ 68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68"/>
                <a:gd name="T95" fmla="*/ 70 w 70"/>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68">
                  <a:moveTo>
                    <a:pt x="34" y="68"/>
                  </a:moveTo>
                  <a:lnTo>
                    <a:pt x="28" y="68"/>
                  </a:lnTo>
                  <a:lnTo>
                    <a:pt x="20" y="68"/>
                  </a:lnTo>
                  <a:lnTo>
                    <a:pt x="14" y="62"/>
                  </a:lnTo>
                  <a:lnTo>
                    <a:pt x="6" y="62"/>
                  </a:lnTo>
                  <a:lnTo>
                    <a:pt x="6" y="54"/>
                  </a:lnTo>
                  <a:lnTo>
                    <a:pt x="0" y="48"/>
                  </a:lnTo>
                  <a:lnTo>
                    <a:pt x="0" y="40"/>
                  </a:lnTo>
                  <a:lnTo>
                    <a:pt x="0" y="34"/>
                  </a:lnTo>
                  <a:lnTo>
                    <a:pt x="0" y="26"/>
                  </a:lnTo>
                  <a:lnTo>
                    <a:pt x="0" y="20"/>
                  </a:lnTo>
                  <a:lnTo>
                    <a:pt x="6" y="12"/>
                  </a:lnTo>
                  <a:lnTo>
                    <a:pt x="14" y="6"/>
                  </a:lnTo>
                  <a:lnTo>
                    <a:pt x="20" y="6"/>
                  </a:lnTo>
                  <a:lnTo>
                    <a:pt x="28" y="0"/>
                  </a:lnTo>
                  <a:lnTo>
                    <a:pt x="34" y="0"/>
                  </a:lnTo>
                  <a:lnTo>
                    <a:pt x="42" y="0"/>
                  </a:lnTo>
                  <a:lnTo>
                    <a:pt x="48" y="6"/>
                  </a:lnTo>
                  <a:lnTo>
                    <a:pt x="56" y="6"/>
                  </a:lnTo>
                  <a:lnTo>
                    <a:pt x="56" y="12"/>
                  </a:lnTo>
                  <a:lnTo>
                    <a:pt x="62" y="20"/>
                  </a:lnTo>
                  <a:lnTo>
                    <a:pt x="70" y="26"/>
                  </a:lnTo>
                  <a:lnTo>
                    <a:pt x="70" y="34"/>
                  </a:lnTo>
                  <a:lnTo>
                    <a:pt x="70" y="40"/>
                  </a:lnTo>
                  <a:lnTo>
                    <a:pt x="62" y="48"/>
                  </a:lnTo>
                  <a:lnTo>
                    <a:pt x="62" y="54"/>
                  </a:lnTo>
                  <a:lnTo>
                    <a:pt x="56" y="54"/>
                  </a:lnTo>
                  <a:lnTo>
                    <a:pt x="56" y="62"/>
                  </a:lnTo>
                  <a:lnTo>
                    <a:pt x="48" y="62"/>
                  </a:lnTo>
                  <a:lnTo>
                    <a:pt x="42" y="68"/>
                  </a:lnTo>
                  <a:lnTo>
                    <a:pt x="34"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89" name="Rectangle 308"/>
            <p:cNvSpPr>
              <a:spLocks noChangeArrowheads="1"/>
            </p:cNvSpPr>
            <p:nvPr/>
          </p:nvSpPr>
          <p:spPr bwMode="auto">
            <a:xfrm>
              <a:off x="1802" y="249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590" name="Line 309"/>
            <p:cNvSpPr>
              <a:spLocks noChangeShapeType="1"/>
            </p:cNvSpPr>
            <p:nvPr/>
          </p:nvSpPr>
          <p:spPr bwMode="auto">
            <a:xfrm flipH="1" flipV="1">
              <a:off x="1252" y="1114"/>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1" name="Freeform 310"/>
            <p:cNvSpPr>
              <a:spLocks/>
            </p:cNvSpPr>
            <p:nvPr/>
          </p:nvSpPr>
          <p:spPr bwMode="auto">
            <a:xfrm>
              <a:off x="1252" y="1114"/>
              <a:ext cx="14" cy="14"/>
            </a:xfrm>
            <a:custGeom>
              <a:avLst/>
              <a:gdLst>
                <a:gd name="T0" fmla="*/ 6 w 14"/>
                <a:gd name="T1" fmla="*/ 14 h 14"/>
                <a:gd name="T2" fmla="*/ 0 w 14"/>
                <a:gd name="T3" fmla="*/ 14 h 14"/>
                <a:gd name="T4" fmla="*/ 0 w 14"/>
                <a:gd name="T5" fmla="*/ 6 h 14"/>
                <a:gd name="T6" fmla="*/ 0 w 14"/>
                <a:gd name="T7" fmla="*/ 0 h 14"/>
                <a:gd name="T8" fmla="*/ 6 w 14"/>
                <a:gd name="T9" fmla="*/ 0 h 14"/>
                <a:gd name="T10" fmla="*/ 14 w 14"/>
                <a:gd name="T11" fmla="*/ 0 h 14"/>
                <a:gd name="T12" fmla="*/ 14 w 14"/>
                <a:gd name="T13" fmla="*/ 6 h 14"/>
                <a:gd name="T14" fmla="*/ 14 w 14"/>
                <a:gd name="T15" fmla="*/ 14 h 14"/>
                <a:gd name="T16" fmla="*/ 6 w 1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6" y="14"/>
                  </a:moveTo>
                  <a:lnTo>
                    <a:pt x="0" y="14"/>
                  </a:lnTo>
                  <a:lnTo>
                    <a:pt x="0" y="6"/>
                  </a:lnTo>
                  <a:lnTo>
                    <a:pt x="0" y="0"/>
                  </a:lnTo>
                  <a:lnTo>
                    <a:pt x="6" y="0"/>
                  </a:lnTo>
                  <a:lnTo>
                    <a:pt x="14" y="0"/>
                  </a:lnTo>
                  <a:lnTo>
                    <a:pt x="14" y="6"/>
                  </a:lnTo>
                  <a:lnTo>
                    <a:pt x="14" y="14"/>
                  </a:lnTo>
                  <a:lnTo>
                    <a:pt x="6"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2" name="Freeform 311"/>
            <p:cNvSpPr>
              <a:spLocks/>
            </p:cNvSpPr>
            <p:nvPr/>
          </p:nvSpPr>
          <p:spPr bwMode="auto">
            <a:xfrm>
              <a:off x="2414" y="1940"/>
              <a:ext cx="6" cy="6"/>
            </a:xfrm>
            <a:custGeom>
              <a:avLst/>
              <a:gdLst>
                <a:gd name="T0" fmla="*/ 6 w 6"/>
                <a:gd name="T1" fmla="*/ 6 h 6"/>
                <a:gd name="T2" fmla="*/ 0 w 6"/>
                <a:gd name="T3" fmla="*/ 6 h 6"/>
                <a:gd name="T4" fmla="*/ 6 w 6"/>
                <a:gd name="T5" fmla="*/ 6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6" y="6"/>
                  </a:lnTo>
                  <a:lnTo>
                    <a:pt x="6" y="0"/>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3" name="Line 312"/>
            <p:cNvSpPr>
              <a:spLocks noChangeShapeType="1"/>
            </p:cNvSpPr>
            <p:nvPr/>
          </p:nvSpPr>
          <p:spPr bwMode="auto">
            <a:xfrm flipH="1" flipV="1">
              <a:off x="1690" y="2060"/>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4" name="Freeform 313"/>
            <p:cNvSpPr>
              <a:spLocks/>
            </p:cNvSpPr>
            <p:nvPr/>
          </p:nvSpPr>
          <p:spPr bwMode="auto">
            <a:xfrm>
              <a:off x="1690" y="2046"/>
              <a:ext cx="28" cy="28"/>
            </a:xfrm>
            <a:custGeom>
              <a:avLst/>
              <a:gdLst>
                <a:gd name="T0" fmla="*/ 14 w 28"/>
                <a:gd name="T1" fmla="*/ 28 h 28"/>
                <a:gd name="T2" fmla="*/ 6 w 28"/>
                <a:gd name="T3" fmla="*/ 28 h 28"/>
                <a:gd name="T4" fmla="*/ 6 w 28"/>
                <a:gd name="T5" fmla="*/ 20 h 28"/>
                <a:gd name="T6" fmla="*/ 0 w 28"/>
                <a:gd name="T7" fmla="*/ 20 h 28"/>
                <a:gd name="T8" fmla="*/ 0 w 28"/>
                <a:gd name="T9" fmla="*/ 14 h 28"/>
                <a:gd name="T10" fmla="*/ 0 w 28"/>
                <a:gd name="T11" fmla="*/ 6 h 28"/>
                <a:gd name="T12" fmla="*/ 6 w 28"/>
                <a:gd name="T13" fmla="*/ 6 h 28"/>
                <a:gd name="T14" fmla="*/ 6 w 28"/>
                <a:gd name="T15" fmla="*/ 0 h 28"/>
                <a:gd name="T16" fmla="*/ 14 w 28"/>
                <a:gd name="T17" fmla="*/ 0 h 28"/>
                <a:gd name="T18" fmla="*/ 20 w 28"/>
                <a:gd name="T19" fmla="*/ 0 h 28"/>
                <a:gd name="T20" fmla="*/ 20 w 28"/>
                <a:gd name="T21" fmla="*/ 6 h 28"/>
                <a:gd name="T22" fmla="*/ 28 w 28"/>
                <a:gd name="T23" fmla="*/ 6 h 28"/>
                <a:gd name="T24" fmla="*/ 28 w 28"/>
                <a:gd name="T25" fmla="*/ 14 h 28"/>
                <a:gd name="T26" fmla="*/ 28 w 28"/>
                <a:gd name="T27" fmla="*/ 20 h 28"/>
                <a:gd name="T28" fmla="*/ 20 w 28"/>
                <a:gd name="T29" fmla="*/ 20 h 28"/>
                <a:gd name="T30" fmla="*/ 20 w 28"/>
                <a:gd name="T31" fmla="*/ 28 h 28"/>
                <a:gd name="T32" fmla="*/ 14 w 28"/>
                <a:gd name="T33" fmla="*/ 28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28"/>
                  </a:moveTo>
                  <a:lnTo>
                    <a:pt x="6" y="28"/>
                  </a:lnTo>
                  <a:lnTo>
                    <a:pt x="6" y="20"/>
                  </a:lnTo>
                  <a:lnTo>
                    <a:pt x="0" y="20"/>
                  </a:lnTo>
                  <a:lnTo>
                    <a:pt x="0" y="14"/>
                  </a:lnTo>
                  <a:lnTo>
                    <a:pt x="0" y="6"/>
                  </a:lnTo>
                  <a:lnTo>
                    <a:pt x="6" y="6"/>
                  </a:lnTo>
                  <a:lnTo>
                    <a:pt x="6" y="0"/>
                  </a:lnTo>
                  <a:lnTo>
                    <a:pt x="14" y="0"/>
                  </a:lnTo>
                  <a:lnTo>
                    <a:pt x="20" y="0"/>
                  </a:lnTo>
                  <a:lnTo>
                    <a:pt x="20" y="6"/>
                  </a:lnTo>
                  <a:lnTo>
                    <a:pt x="28" y="6"/>
                  </a:lnTo>
                  <a:lnTo>
                    <a:pt x="28" y="14"/>
                  </a:lnTo>
                  <a:lnTo>
                    <a:pt x="28" y="20"/>
                  </a:lnTo>
                  <a:lnTo>
                    <a:pt x="20" y="20"/>
                  </a:lnTo>
                  <a:lnTo>
                    <a:pt x="20" y="28"/>
                  </a:lnTo>
                  <a:lnTo>
                    <a:pt x="14" y="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5" name="Line 314"/>
            <p:cNvSpPr>
              <a:spLocks noChangeShapeType="1"/>
            </p:cNvSpPr>
            <p:nvPr/>
          </p:nvSpPr>
          <p:spPr bwMode="auto">
            <a:xfrm flipH="1" flipV="1">
              <a:off x="1690" y="2088"/>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6" name="Freeform 315"/>
            <p:cNvSpPr>
              <a:spLocks/>
            </p:cNvSpPr>
            <p:nvPr/>
          </p:nvSpPr>
          <p:spPr bwMode="auto">
            <a:xfrm>
              <a:off x="1690" y="2082"/>
              <a:ext cx="14" cy="12"/>
            </a:xfrm>
            <a:custGeom>
              <a:avLst/>
              <a:gdLst>
                <a:gd name="T0" fmla="*/ 6 w 14"/>
                <a:gd name="T1" fmla="*/ 12 h 12"/>
                <a:gd name="T2" fmla="*/ 0 w 14"/>
                <a:gd name="T3" fmla="*/ 12 h 12"/>
                <a:gd name="T4" fmla="*/ 0 w 14"/>
                <a:gd name="T5" fmla="*/ 6 h 12"/>
                <a:gd name="T6" fmla="*/ 0 w 14"/>
                <a:gd name="T7" fmla="*/ 0 h 12"/>
                <a:gd name="T8" fmla="*/ 6 w 14"/>
                <a:gd name="T9" fmla="*/ 0 h 12"/>
                <a:gd name="T10" fmla="*/ 14 w 14"/>
                <a:gd name="T11" fmla="*/ 0 h 12"/>
                <a:gd name="T12" fmla="*/ 14 w 14"/>
                <a:gd name="T13" fmla="*/ 6 h 12"/>
                <a:gd name="T14" fmla="*/ 14 w 14"/>
                <a:gd name="T15" fmla="*/ 12 h 12"/>
                <a:gd name="T16" fmla="*/ 6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6" y="12"/>
                  </a:moveTo>
                  <a:lnTo>
                    <a:pt x="0" y="12"/>
                  </a:lnTo>
                  <a:lnTo>
                    <a:pt x="0" y="6"/>
                  </a:lnTo>
                  <a:lnTo>
                    <a:pt x="0" y="0"/>
                  </a:lnTo>
                  <a:lnTo>
                    <a:pt x="6" y="0"/>
                  </a:lnTo>
                  <a:lnTo>
                    <a:pt x="14" y="0"/>
                  </a:lnTo>
                  <a:lnTo>
                    <a:pt x="14" y="6"/>
                  </a:lnTo>
                  <a:lnTo>
                    <a:pt x="14"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7" name="Line 316"/>
            <p:cNvSpPr>
              <a:spLocks noChangeShapeType="1"/>
            </p:cNvSpPr>
            <p:nvPr/>
          </p:nvSpPr>
          <p:spPr bwMode="auto">
            <a:xfrm>
              <a:off x="2394" y="2336"/>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8" name="Line 317"/>
            <p:cNvSpPr>
              <a:spLocks noChangeShapeType="1"/>
            </p:cNvSpPr>
            <p:nvPr/>
          </p:nvSpPr>
          <p:spPr bwMode="auto">
            <a:xfrm flipH="1" flipV="1">
              <a:off x="2532" y="2440"/>
              <a:ext cx="6"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99" name="Freeform 318"/>
            <p:cNvSpPr>
              <a:spLocks/>
            </p:cNvSpPr>
            <p:nvPr/>
          </p:nvSpPr>
          <p:spPr bwMode="auto">
            <a:xfrm>
              <a:off x="2518" y="2442"/>
              <a:ext cx="20" cy="20"/>
            </a:xfrm>
            <a:custGeom>
              <a:avLst/>
              <a:gdLst>
                <a:gd name="T0" fmla="*/ 14 w 20"/>
                <a:gd name="T1" fmla="*/ 20 h 20"/>
                <a:gd name="T2" fmla="*/ 6 w 20"/>
                <a:gd name="T3" fmla="*/ 20 h 20"/>
                <a:gd name="T4" fmla="*/ 0 w 20"/>
                <a:gd name="T5" fmla="*/ 20 h 20"/>
                <a:gd name="T6" fmla="*/ 0 w 20"/>
                <a:gd name="T7" fmla="*/ 12 h 20"/>
                <a:gd name="T8" fmla="*/ 0 w 20"/>
                <a:gd name="T9" fmla="*/ 6 h 20"/>
                <a:gd name="T10" fmla="*/ 6 w 20"/>
                <a:gd name="T11" fmla="*/ 6 h 20"/>
                <a:gd name="T12" fmla="*/ 14 w 20"/>
                <a:gd name="T13" fmla="*/ 0 h 20"/>
                <a:gd name="T14" fmla="*/ 20 w 20"/>
                <a:gd name="T15" fmla="*/ 6 h 20"/>
                <a:gd name="T16" fmla="*/ 20 w 20"/>
                <a:gd name="T17" fmla="*/ 12 h 20"/>
                <a:gd name="T18" fmla="*/ 20 w 20"/>
                <a:gd name="T19" fmla="*/ 20 h 20"/>
                <a:gd name="T20" fmla="*/ 14 w 20"/>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4" y="20"/>
                  </a:moveTo>
                  <a:lnTo>
                    <a:pt x="6" y="20"/>
                  </a:lnTo>
                  <a:lnTo>
                    <a:pt x="0" y="20"/>
                  </a:lnTo>
                  <a:lnTo>
                    <a:pt x="0" y="12"/>
                  </a:lnTo>
                  <a:lnTo>
                    <a:pt x="0" y="6"/>
                  </a:lnTo>
                  <a:lnTo>
                    <a:pt x="6" y="6"/>
                  </a:lnTo>
                  <a:lnTo>
                    <a:pt x="14" y="0"/>
                  </a:lnTo>
                  <a:lnTo>
                    <a:pt x="20" y="6"/>
                  </a:lnTo>
                  <a:lnTo>
                    <a:pt x="20" y="12"/>
                  </a:lnTo>
                  <a:lnTo>
                    <a:pt x="20" y="20"/>
                  </a:lnTo>
                  <a:lnTo>
                    <a:pt x="14"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0" name="Line 319"/>
            <p:cNvSpPr>
              <a:spLocks noChangeShapeType="1"/>
            </p:cNvSpPr>
            <p:nvPr/>
          </p:nvSpPr>
          <p:spPr bwMode="auto">
            <a:xfrm flipV="1">
              <a:off x="1044" y="1530"/>
              <a:ext cx="1"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1" name="Line 320"/>
            <p:cNvSpPr>
              <a:spLocks noChangeShapeType="1"/>
            </p:cNvSpPr>
            <p:nvPr/>
          </p:nvSpPr>
          <p:spPr bwMode="auto">
            <a:xfrm flipH="1" flipV="1">
              <a:off x="1042" y="1502"/>
              <a:ext cx="50"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2" name="Line 321"/>
            <p:cNvSpPr>
              <a:spLocks noChangeShapeType="1"/>
            </p:cNvSpPr>
            <p:nvPr/>
          </p:nvSpPr>
          <p:spPr bwMode="auto">
            <a:xfrm flipH="1" flipV="1">
              <a:off x="1050" y="147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3" name="Line 322"/>
            <p:cNvSpPr>
              <a:spLocks noChangeShapeType="1"/>
            </p:cNvSpPr>
            <p:nvPr/>
          </p:nvSpPr>
          <p:spPr bwMode="auto">
            <a:xfrm flipH="1" flipV="1">
              <a:off x="960" y="1382"/>
              <a:ext cx="20"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4" name="Line 323"/>
            <p:cNvSpPr>
              <a:spLocks noChangeShapeType="1"/>
            </p:cNvSpPr>
            <p:nvPr/>
          </p:nvSpPr>
          <p:spPr bwMode="auto">
            <a:xfrm flipH="1" flipV="1">
              <a:off x="1042" y="1438"/>
              <a:ext cx="98" cy="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5" name="Line 324"/>
            <p:cNvSpPr>
              <a:spLocks noChangeShapeType="1"/>
            </p:cNvSpPr>
            <p:nvPr/>
          </p:nvSpPr>
          <p:spPr bwMode="auto">
            <a:xfrm flipH="1" flipV="1">
              <a:off x="960" y="1346"/>
              <a:ext cx="6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6" name="Line 325"/>
            <p:cNvSpPr>
              <a:spLocks noChangeShapeType="1"/>
            </p:cNvSpPr>
            <p:nvPr/>
          </p:nvSpPr>
          <p:spPr bwMode="auto">
            <a:xfrm flipH="1" flipV="1">
              <a:off x="966" y="1326"/>
              <a:ext cx="194"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7" name="Line 326"/>
            <p:cNvSpPr>
              <a:spLocks noChangeShapeType="1"/>
            </p:cNvSpPr>
            <p:nvPr/>
          </p:nvSpPr>
          <p:spPr bwMode="auto">
            <a:xfrm flipH="1" flipV="1">
              <a:off x="980" y="1304"/>
              <a:ext cx="194"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8" name="Line 327"/>
            <p:cNvSpPr>
              <a:spLocks noChangeShapeType="1"/>
            </p:cNvSpPr>
            <p:nvPr/>
          </p:nvSpPr>
          <p:spPr bwMode="auto">
            <a:xfrm flipH="1" flipV="1">
              <a:off x="1008" y="1296"/>
              <a:ext cx="152" cy="1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09" name="Line 328"/>
            <p:cNvSpPr>
              <a:spLocks noChangeShapeType="1"/>
            </p:cNvSpPr>
            <p:nvPr/>
          </p:nvSpPr>
          <p:spPr bwMode="auto">
            <a:xfrm flipH="1" flipV="1">
              <a:off x="1022" y="1276"/>
              <a:ext cx="146" cy="14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0" name="Line 329"/>
            <p:cNvSpPr>
              <a:spLocks noChangeShapeType="1"/>
            </p:cNvSpPr>
            <p:nvPr/>
          </p:nvSpPr>
          <p:spPr bwMode="auto">
            <a:xfrm flipH="1" flipV="1">
              <a:off x="1028" y="1254"/>
              <a:ext cx="106"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1" name="Line 330"/>
            <p:cNvSpPr>
              <a:spLocks noChangeShapeType="1"/>
            </p:cNvSpPr>
            <p:nvPr/>
          </p:nvSpPr>
          <p:spPr bwMode="auto">
            <a:xfrm flipH="1" flipV="1">
              <a:off x="1042" y="1234"/>
              <a:ext cx="78" cy="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2" name="Line 331"/>
            <p:cNvSpPr>
              <a:spLocks noChangeShapeType="1"/>
            </p:cNvSpPr>
            <p:nvPr/>
          </p:nvSpPr>
          <p:spPr bwMode="auto">
            <a:xfrm flipH="1" flipV="1">
              <a:off x="1056" y="1212"/>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3" name="Line 332"/>
            <p:cNvSpPr>
              <a:spLocks noChangeShapeType="1"/>
            </p:cNvSpPr>
            <p:nvPr/>
          </p:nvSpPr>
          <p:spPr bwMode="auto">
            <a:xfrm flipH="1" flipV="1">
              <a:off x="1056" y="1184"/>
              <a:ext cx="64"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4" name="Line 333"/>
            <p:cNvSpPr>
              <a:spLocks noChangeShapeType="1"/>
            </p:cNvSpPr>
            <p:nvPr/>
          </p:nvSpPr>
          <p:spPr bwMode="auto">
            <a:xfrm flipH="1" flipV="1">
              <a:off x="1064" y="1156"/>
              <a:ext cx="62"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5" name="Line 334"/>
            <p:cNvSpPr>
              <a:spLocks noChangeShapeType="1"/>
            </p:cNvSpPr>
            <p:nvPr/>
          </p:nvSpPr>
          <p:spPr bwMode="auto">
            <a:xfrm flipH="1" flipV="1">
              <a:off x="1064" y="1120"/>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6" name="Line 335"/>
            <p:cNvSpPr>
              <a:spLocks noChangeShapeType="1"/>
            </p:cNvSpPr>
            <p:nvPr/>
          </p:nvSpPr>
          <p:spPr bwMode="auto">
            <a:xfrm flipH="1" flipV="1">
              <a:off x="1064" y="1092"/>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7" name="Line 336"/>
            <p:cNvSpPr>
              <a:spLocks noChangeShapeType="1"/>
            </p:cNvSpPr>
            <p:nvPr/>
          </p:nvSpPr>
          <p:spPr bwMode="auto">
            <a:xfrm flipH="1" flipV="1">
              <a:off x="1070" y="1064"/>
              <a:ext cx="22"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8" name="Freeform 337"/>
            <p:cNvSpPr>
              <a:spLocks/>
            </p:cNvSpPr>
            <p:nvPr/>
          </p:nvSpPr>
          <p:spPr bwMode="auto">
            <a:xfrm>
              <a:off x="960" y="1050"/>
              <a:ext cx="214" cy="502"/>
            </a:xfrm>
            <a:custGeom>
              <a:avLst/>
              <a:gdLst>
                <a:gd name="T0" fmla="*/ 118 w 214"/>
                <a:gd name="T1" fmla="*/ 502 h 502"/>
                <a:gd name="T2" fmla="*/ 82 w 214"/>
                <a:gd name="T3" fmla="*/ 486 h 502"/>
                <a:gd name="T4" fmla="*/ 76 w 214"/>
                <a:gd name="T5" fmla="*/ 458 h 502"/>
                <a:gd name="T6" fmla="*/ 90 w 214"/>
                <a:gd name="T7" fmla="*/ 438 h 502"/>
                <a:gd name="T8" fmla="*/ 90 w 214"/>
                <a:gd name="T9" fmla="*/ 410 h 502"/>
                <a:gd name="T10" fmla="*/ 82 w 214"/>
                <a:gd name="T11" fmla="*/ 382 h 502"/>
                <a:gd name="T12" fmla="*/ 62 w 214"/>
                <a:gd name="T13" fmla="*/ 366 h 502"/>
                <a:gd name="T14" fmla="*/ 34 w 214"/>
                <a:gd name="T15" fmla="*/ 360 h 502"/>
                <a:gd name="T16" fmla="*/ 6 w 214"/>
                <a:gd name="T17" fmla="*/ 346 h 502"/>
                <a:gd name="T18" fmla="*/ 0 w 214"/>
                <a:gd name="T19" fmla="*/ 324 h 502"/>
                <a:gd name="T20" fmla="*/ 0 w 214"/>
                <a:gd name="T21" fmla="*/ 296 h 502"/>
                <a:gd name="T22" fmla="*/ 6 w 214"/>
                <a:gd name="T23" fmla="*/ 268 h 502"/>
                <a:gd name="T24" fmla="*/ 28 w 214"/>
                <a:gd name="T25" fmla="*/ 246 h 502"/>
                <a:gd name="T26" fmla="*/ 90 w 214"/>
                <a:gd name="T27" fmla="*/ 176 h 502"/>
                <a:gd name="T28" fmla="*/ 96 w 214"/>
                <a:gd name="T29" fmla="*/ 162 h 502"/>
                <a:gd name="T30" fmla="*/ 104 w 214"/>
                <a:gd name="T31" fmla="*/ 126 h 502"/>
                <a:gd name="T32" fmla="*/ 110 w 214"/>
                <a:gd name="T33" fmla="*/ 6 h 502"/>
                <a:gd name="T34" fmla="*/ 124 w 214"/>
                <a:gd name="T35" fmla="*/ 0 h 502"/>
                <a:gd name="T36" fmla="*/ 138 w 214"/>
                <a:gd name="T37" fmla="*/ 14 h 502"/>
                <a:gd name="T38" fmla="*/ 132 w 214"/>
                <a:gd name="T39" fmla="*/ 50 h 502"/>
                <a:gd name="T40" fmla="*/ 132 w 214"/>
                <a:gd name="T41" fmla="*/ 84 h 502"/>
                <a:gd name="T42" fmla="*/ 152 w 214"/>
                <a:gd name="T43" fmla="*/ 112 h 502"/>
                <a:gd name="T44" fmla="*/ 166 w 214"/>
                <a:gd name="T45" fmla="*/ 142 h 502"/>
                <a:gd name="T46" fmla="*/ 166 w 214"/>
                <a:gd name="T47" fmla="*/ 176 h 502"/>
                <a:gd name="T48" fmla="*/ 152 w 214"/>
                <a:gd name="T49" fmla="*/ 212 h 502"/>
                <a:gd name="T50" fmla="*/ 152 w 214"/>
                <a:gd name="T51" fmla="*/ 246 h 502"/>
                <a:gd name="T52" fmla="*/ 188 w 214"/>
                <a:gd name="T53" fmla="*/ 352 h 502"/>
                <a:gd name="T54" fmla="*/ 200 w 214"/>
                <a:gd name="T55" fmla="*/ 366 h 502"/>
                <a:gd name="T56" fmla="*/ 208 w 214"/>
                <a:gd name="T57" fmla="*/ 388 h 502"/>
                <a:gd name="T58" fmla="*/ 200 w 214"/>
                <a:gd name="T59" fmla="*/ 410 h 502"/>
                <a:gd name="T60" fmla="*/ 214 w 214"/>
                <a:gd name="T61" fmla="*/ 438 h 502"/>
                <a:gd name="T62" fmla="*/ 208 w 214"/>
                <a:gd name="T63" fmla="*/ 466 h 502"/>
                <a:gd name="T64" fmla="*/ 200 w 214"/>
                <a:gd name="T65" fmla="*/ 472 h 502"/>
                <a:gd name="T66" fmla="*/ 180 w 214"/>
                <a:gd name="T67" fmla="*/ 486 h 502"/>
                <a:gd name="T68" fmla="*/ 152 w 214"/>
                <a:gd name="T69" fmla="*/ 494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502"/>
                <a:gd name="T107" fmla="*/ 214 w 214"/>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502">
                  <a:moveTo>
                    <a:pt x="138" y="502"/>
                  </a:moveTo>
                  <a:lnTo>
                    <a:pt x="118" y="502"/>
                  </a:lnTo>
                  <a:lnTo>
                    <a:pt x="104" y="494"/>
                  </a:lnTo>
                  <a:lnTo>
                    <a:pt x="82" y="486"/>
                  </a:lnTo>
                  <a:lnTo>
                    <a:pt x="76" y="472"/>
                  </a:lnTo>
                  <a:lnTo>
                    <a:pt x="76" y="458"/>
                  </a:lnTo>
                  <a:lnTo>
                    <a:pt x="76" y="452"/>
                  </a:lnTo>
                  <a:lnTo>
                    <a:pt x="90" y="438"/>
                  </a:lnTo>
                  <a:lnTo>
                    <a:pt x="90" y="424"/>
                  </a:lnTo>
                  <a:lnTo>
                    <a:pt x="90" y="410"/>
                  </a:lnTo>
                  <a:lnTo>
                    <a:pt x="90" y="402"/>
                  </a:lnTo>
                  <a:lnTo>
                    <a:pt x="82" y="382"/>
                  </a:lnTo>
                  <a:lnTo>
                    <a:pt x="76" y="374"/>
                  </a:lnTo>
                  <a:lnTo>
                    <a:pt x="62" y="366"/>
                  </a:lnTo>
                  <a:lnTo>
                    <a:pt x="48" y="366"/>
                  </a:lnTo>
                  <a:lnTo>
                    <a:pt x="34" y="360"/>
                  </a:lnTo>
                  <a:lnTo>
                    <a:pt x="20" y="360"/>
                  </a:lnTo>
                  <a:lnTo>
                    <a:pt x="6" y="346"/>
                  </a:lnTo>
                  <a:lnTo>
                    <a:pt x="0" y="338"/>
                  </a:lnTo>
                  <a:lnTo>
                    <a:pt x="0" y="324"/>
                  </a:lnTo>
                  <a:lnTo>
                    <a:pt x="0" y="318"/>
                  </a:lnTo>
                  <a:lnTo>
                    <a:pt x="0" y="296"/>
                  </a:lnTo>
                  <a:lnTo>
                    <a:pt x="0" y="282"/>
                  </a:lnTo>
                  <a:lnTo>
                    <a:pt x="6" y="268"/>
                  </a:lnTo>
                  <a:lnTo>
                    <a:pt x="14" y="254"/>
                  </a:lnTo>
                  <a:lnTo>
                    <a:pt x="28" y="246"/>
                  </a:lnTo>
                  <a:lnTo>
                    <a:pt x="48" y="246"/>
                  </a:lnTo>
                  <a:lnTo>
                    <a:pt x="90" y="176"/>
                  </a:lnTo>
                  <a:lnTo>
                    <a:pt x="90" y="170"/>
                  </a:lnTo>
                  <a:lnTo>
                    <a:pt x="96" y="162"/>
                  </a:lnTo>
                  <a:lnTo>
                    <a:pt x="96" y="148"/>
                  </a:lnTo>
                  <a:lnTo>
                    <a:pt x="104" y="126"/>
                  </a:lnTo>
                  <a:lnTo>
                    <a:pt x="96" y="112"/>
                  </a:lnTo>
                  <a:lnTo>
                    <a:pt x="110" y="6"/>
                  </a:lnTo>
                  <a:lnTo>
                    <a:pt x="110" y="0"/>
                  </a:lnTo>
                  <a:lnTo>
                    <a:pt x="124" y="0"/>
                  </a:lnTo>
                  <a:lnTo>
                    <a:pt x="132" y="6"/>
                  </a:lnTo>
                  <a:lnTo>
                    <a:pt x="138" y="14"/>
                  </a:lnTo>
                  <a:lnTo>
                    <a:pt x="132" y="28"/>
                  </a:lnTo>
                  <a:lnTo>
                    <a:pt x="132" y="50"/>
                  </a:lnTo>
                  <a:lnTo>
                    <a:pt x="132" y="70"/>
                  </a:lnTo>
                  <a:lnTo>
                    <a:pt x="132" y="84"/>
                  </a:lnTo>
                  <a:lnTo>
                    <a:pt x="138" y="98"/>
                  </a:lnTo>
                  <a:lnTo>
                    <a:pt x="152" y="112"/>
                  </a:lnTo>
                  <a:lnTo>
                    <a:pt x="160" y="126"/>
                  </a:lnTo>
                  <a:lnTo>
                    <a:pt x="166" y="142"/>
                  </a:lnTo>
                  <a:lnTo>
                    <a:pt x="166" y="156"/>
                  </a:lnTo>
                  <a:lnTo>
                    <a:pt x="166" y="176"/>
                  </a:lnTo>
                  <a:lnTo>
                    <a:pt x="160" y="190"/>
                  </a:lnTo>
                  <a:lnTo>
                    <a:pt x="152" y="212"/>
                  </a:lnTo>
                  <a:lnTo>
                    <a:pt x="152" y="226"/>
                  </a:lnTo>
                  <a:lnTo>
                    <a:pt x="152" y="246"/>
                  </a:lnTo>
                  <a:lnTo>
                    <a:pt x="180" y="332"/>
                  </a:lnTo>
                  <a:lnTo>
                    <a:pt x="188" y="352"/>
                  </a:lnTo>
                  <a:lnTo>
                    <a:pt x="194" y="360"/>
                  </a:lnTo>
                  <a:lnTo>
                    <a:pt x="200" y="366"/>
                  </a:lnTo>
                  <a:lnTo>
                    <a:pt x="208" y="374"/>
                  </a:lnTo>
                  <a:lnTo>
                    <a:pt x="208" y="388"/>
                  </a:lnTo>
                  <a:lnTo>
                    <a:pt x="200" y="402"/>
                  </a:lnTo>
                  <a:lnTo>
                    <a:pt x="200" y="410"/>
                  </a:lnTo>
                  <a:lnTo>
                    <a:pt x="200" y="424"/>
                  </a:lnTo>
                  <a:lnTo>
                    <a:pt x="214" y="438"/>
                  </a:lnTo>
                  <a:lnTo>
                    <a:pt x="214" y="452"/>
                  </a:lnTo>
                  <a:lnTo>
                    <a:pt x="208" y="466"/>
                  </a:lnTo>
                  <a:lnTo>
                    <a:pt x="208" y="472"/>
                  </a:lnTo>
                  <a:lnTo>
                    <a:pt x="200" y="472"/>
                  </a:lnTo>
                  <a:lnTo>
                    <a:pt x="188" y="480"/>
                  </a:lnTo>
                  <a:lnTo>
                    <a:pt x="180" y="486"/>
                  </a:lnTo>
                  <a:lnTo>
                    <a:pt x="166" y="486"/>
                  </a:lnTo>
                  <a:lnTo>
                    <a:pt x="152" y="494"/>
                  </a:lnTo>
                  <a:lnTo>
                    <a:pt x="138" y="5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19" name="Line 338"/>
            <p:cNvSpPr>
              <a:spLocks noChangeShapeType="1"/>
            </p:cNvSpPr>
            <p:nvPr/>
          </p:nvSpPr>
          <p:spPr bwMode="auto">
            <a:xfrm flipH="1" flipV="1">
              <a:off x="3832" y="1304"/>
              <a:ext cx="8" cy="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0" name="Freeform 339"/>
            <p:cNvSpPr>
              <a:spLocks/>
            </p:cNvSpPr>
            <p:nvPr/>
          </p:nvSpPr>
          <p:spPr bwMode="auto">
            <a:xfrm>
              <a:off x="3834" y="1306"/>
              <a:ext cx="6" cy="12"/>
            </a:xfrm>
            <a:custGeom>
              <a:avLst/>
              <a:gdLst>
                <a:gd name="T0" fmla="*/ 0 w 6"/>
                <a:gd name="T1" fmla="*/ 12 h 12"/>
                <a:gd name="T2" fmla="*/ 0 w 6"/>
                <a:gd name="T3" fmla="*/ 6 h 12"/>
                <a:gd name="T4" fmla="*/ 0 w 6"/>
                <a:gd name="T5" fmla="*/ 0 h 12"/>
                <a:gd name="T6" fmla="*/ 6 w 6"/>
                <a:gd name="T7" fmla="*/ 0 h 12"/>
                <a:gd name="T8" fmla="*/ 6 w 6"/>
                <a:gd name="T9" fmla="*/ 6 h 12"/>
                <a:gd name="T10" fmla="*/ 6 w 6"/>
                <a:gd name="T11" fmla="*/ 12 h 12"/>
                <a:gd name="T12" fmla="*/ 0 w 6"/>
                <a:gd name="T13" fmla="*/ 12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12"/>
                  </a:moveTo>
                  <a:lnTo>
                    <a:pt x="0" y="6"/>
                  </a:lnTo>
                  <a:lnTo>
                    <a:pt x="0" y="0"/>
                  </a:lnTo>
                  <a:lnTo>
                    <a:pt x="6" y="0"/>
                  </a:lnTo>
                  <a:lnTo>
                    <a:pt x="6" y="6"/>
                  </a:lnTo>
                  <a:lnTo>
                    <a:pt x="6" y="12"/>
                  </a:lnTo>
                  <a:lnTo>
                    <a:pt x="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1" name="Line 340"/>
            <p:cNvSpPr>
              <a:spLocks noChangeShapeType="1"/>
            </p:cNvSpPr>
            <p:nvPr/>
          </p:nvSpPr>
          <p:spPr bwMode="auto">
            <a:xfrm flipH="1" flipV="1">
              <a:off x="4250" y="2060"/>
              <a:ext cx="6"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2" name="Rectangle 341"/>
            <p:cNvSpPr>
              <a:spLocks noChangeArrowheads="1"/>
            </p:cNvSpPr>
            <p:nvPr/>
          </p:nvSpPr>
          <p:spPr bwMode="auto">
            <a:xfrm>
              <a:off x="4250" y="2060"/>
              <a:ext cx="10"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23" name="Line 342"/>
            <p:cNvSpPr>
              <a:spLocks noChangeShapeType="1"/>
            </p:cNvSpPr>
            <p:nvPr/>
          </p:nvSpPr>
          <p:spPr bwMode="auto">
            <a:xfrm flipH="1" flipV="1">
              <a:off x="3812" y="2314"/>
              <a:ext cx="34"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4" name="Line 343"/>
            <p:cNvSpPr>
              <a:spLocks noChangeShapeType="1"/>
            </p:cNvSpPr>
            <p:nvPr/>
          </p:nvSpPr>
          <p:spPr bwMode="auto">
            <a:xfrm flipH="1" flipV="1">
              <a:off x="3826" y="2292"/>
              <a:ext cx="42" cy="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5" name="Line 344"/>
            <p:cNvSpPr>
              <a:spLocks noChangeShapeType="1"/>
            </p:cNvSpPr>
            <p:nvPr/>
          </p:nvSpPr>
          <p:spPr bwMode="auto">
            <a:xfrm flipH="1" flipV="1">
              <a:off x="3846" y="2286"/>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6" name="Freeform 345"/>
            <p:cNvSpPr>
              <a:spLocks/>
            </p:cNvSpPr>
            <p:nvPr/>
          </p:nvSpPr>
          <p:spPr bwMode="auto">
            <a:xfrm>
              <a:off x="3812" y="2286"/>
              <a:ext cx="62" cy="70"/>
            </a:xfrm>
            <a:custGeom>
              <a:avLst/>
              <a:gdLst>
                <a:gd name="T0" fmla="*/ 28 w 62"/>
                <a:gd name="T1" fmla="*/ 70 h 70"/>
                <a:gd name="T2" fmla="*/ 20 w 62"/>
                <a:gd name="T3" fmla="*/ 70 h 70"/>
                <a:gd name="T4" fmla="*/ 20 w 62"/>
                <a:gd name="T5" fmla="*/ 62 h 70"/>
                <a:gd name="T6" fmla="*/ 14 w 62"/>
                <a:gd name="T7" fmla="*/ 62 h 70"/>
                <a:gd name="T8" fmla="*/ 6 w 62"/>
                <a:gd name="T9" fmla="*/ 56 h 70"/>
                <a:gd name="T10" fmla="*/ 0 w 62"/>
                <a:gd name="T11" fmla="*/ 48 h 70"/>
                <a:gd name="T12" fmla="*/ 0 w 62"/>
                <a:gd name="T13" fmla="*/ 42 h 70"/>
                <a:gd name="T14" fmla="*/ 0 w 62"/>
                <a:gd name="T15" fmla="*/ 34 h 70"/>
                <a:gd name="T16" fmla="*/ 0 w 62"/>
                <a:gd name="T17" fmla="*/ 28 h 70"/>
                <a:gd name="T18" fmla="*/ 0 w 62"/>
                <a:gd name="T19" fmla="*/ 20 h 70"/>
                <a:gd name="T20" fmla="*/ 6 w 62"/>
                <a:gd name="T21" fmla="*/ 14 h 70"/>
                <a:gd name="T22" fmla="*/ 6 w 62"/>
                <a:gd name="T23" fmla="*/ 6 h 70"/>
                <a:gd name="T24" fmla="*/ 14 w 62"/>
                <a:gd name="T25" fmla="*/ 6 h 70"/>
                <a:gd name="T26" fmla="*/ 20 w 62"/>
                <a:gd name="T27" fmla="*/ 0 h 70"/>
                <a:gd name="T28" fmla="*/ 28 w 62"/>
                <a:gd name="T29" fmla="*/ 0 h 70"/>
                <a:gd name="T30" fmla="*/ 34 w 62"/>
                <a:gd name="T31" fmla="*/ 0 h 70"/>
                <a:gd name="T32" fmla="*/ 42 w 62"/>
                <a:gd name="T33" fmla="*/ 0 h 70"/>
                <a:gd name="T34" fmla="*/ 48 w 62"/>
                <a:gd name="T35" fmla="*/ 6 h 70"/>
                <a:gd name="T36" fmla="*/ 56 w 62"/>
                <a:gd name="T37" fmla="*/ 14 h 70"/>
                <a:gd name="T38" fmla="*/ 62 w 62"/>
                <a:gd name="T39" fmla="*/ 14 h 70"/>
                <a:gd name="T40" fmla="*/ 62 w 62"/>
                <a:gd name="T41" fmla="*/ 20 h 70"/>
                <a:gd name="T42" fmla="*/ 62 w 62"/>
                <a:gd name="T43" fmla="*/ 28 h 70"/>
                <a:gd name="T44" fmla="*/ 62 w 62"/>
                <a:gd name="T45" fmla="*/ 34 h 70"/>
                <a:gd name="T46" fmla="*/ 62 w 62"/>
                <a:gd name="T47" fmla="*/ 42 h 70"/>
                <a:gd name="T48" fmla="*/ 62 w 62"/>
                <a:gd name="T49" fmla="*/ 48 h 70"/>
                <a:gd name="T50" fmla="*/ 56 w 62"/>
                <a:gd name="T51" fmla="*/ 56 h 70"/>
                <a:gd name="T52" fmla="*/ 48 w 62"/>
                <a:gd name="T53" fmla="*/ 62 h 70"/>
                <a:gd name="T54" fmla="*/ 42 w 62"/>
                <a:gd name="T55" fmla="*/ 70 h 70"/>
                <a:gd name="T56" fmla="*/ 34 w 62"/>
                <a:gd name="T57" fmla="*/ 70 h 70"/>
                <a:gd name="T58" fmla="*/ 28 w 62"/>
                <a:gd name="T59" fmla="*/ 70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
                <a:gd name="T91" fmla="*/ 0 h 70"/>
                <a:gd name="T92" fmla="*/ 62 w 62"/>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 h="70">
                  <a:moveTo>
                    <a:pt x="28" y="70"/>
                  </a:moveTo>
                  <a:lnTo>
                    <a:pt x="20" y="70"/>
                  </a:lnTo>
                  <a:lnTo>
                    <a:pt x="20" y="62"/>
                  </a:lnTo>
                  <a:lnTo>
                    <a:pt x="14" y="62"/>
                  </a:lnTo>
                  <a:lnTo>
                    <a:pt x="6" y="56"/>
                  </a:lnTo>
                  <a:lnTo>
                    <a:pt x="0" y="48"/>
                  </a:lnTo>
                  <a:lnTo>
                    <a:pt x="0" y="42"/>
                  </a:lnTo>
                  <a:lnTo>
                    <a:pt x="0" y="34"/>
                  </a:lnTo>
                  <a:lnTo>
                    <a:pt x="0" y="28"/>
                  </a:lnTo>
                  <a:lnTo>
                    <a:pt x="0" y="20"/>
                  </a:lnTo>
                  <a:lnTo>
                    <a:pt x="6" y="14"/>
                  </a:lnTo>
                  <a:lnTo>
                    <a:pt x="6" y="6"/>
                  </a:lnTo>
                  <a:lnTo>
                    <a:pt x="14" y="6"/>
                  </a:lnTo>
                  <a:lnTo>
                    <a:pt x="20" y="0"/>
                  </a:lnTo>
                  <a:lnTo>
                    <a:pt x="28" y="0"/>
                  </a:lnTo>
                  <a:lnTo>
                    <a:pt x="34" y="0"/>
                  </a:lnTo>
                  <a:lnTo>
                    <a:pt x="42" y="0"/>
                  </a:lnTo>
                  <a:lnTo>
                    <a:pt x="48" y="6"/>
                  </a:lnTo>
                  <a:lnTo>
                    <a:pt x="56" y="14"/>
                  </a:lnTo>
                  <a:lnTo>
                    <a:pt x="62" y="14"/>
                  </a:lnTo>
                  <a:lnTo>
                    <a:pt x="62" y="20"/>
                  </a:lnTo>
                  <a:lnTo>
                    <a:pt x="62" y="28"/>
                  </a:lnTo>
                  <a:lnTo>
                    <a:pt x="62" y="34"/>
                  </a:lnTo>
                  <a:lnTo>
                    <a:pt x="62" y="42"/>
                  </a:lnTo>
                  <a:lnTo>
                    <a:pt x="62" y="48"/>
                  </a:lnTo>
                  <a:lnTo>
                    <a:pt x="56" y="56"/>
                  </a:lnTo>
                  <a:lnTo>
                    <a:pt x="48" y="62"/>
                  </a:lnTo>
                  <a:lnTo>
                    <a:pt x="42" y="70"/>
                  </a:lnTo>
                  <a:lnTo>
                    <a:pt x="34" y="70"/>
                  </a:lnTo>
                  <a:lnTo>
                    <a:pt x="28" y="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7" name="Line 346"/>
            <p:cNvSpPr>
              <a:spLocks noChangeShapeType="1"/>
            </p:cNvSpPr>
            <p:nvPr/>
          </p:nvSpPr>
          <p:spPr bwMode="auto">
            <a:xfrm flipH="1" flipV="1">
              <a:off x="1948" y="2356"/>
              <a:ext cx="20"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8" name="Freeform 347"/>
            <p:cNvSpPr>
              <a:spLocks/>
            </p:cNvSpPr>
            <p:nvPr/>
          </p:nvSpPr>
          <p:spPr bwMode="auto">
            <a:xfrm>
              <a:off x="1942" y="2356"/>
              <a:ext cx="26" cy="20"/>
            </a:xfrm>
            <a:custGeom>
              <a:avLst/>
              <a:gdLst>
                <a:gd name="T0" fmla="*/ 12 w 26"/>
                <a:gd name="T1" fmla="*/ 20 h 20"/>
                <a:gd name="T2" fmla="*/ 6 w 26"/>
                <a:gd name="T3" fmla="*/ 20 h 20"/>
                <a:gd name="T4" fmla="*/ 6 w 26"/>
                <a:gd name="T5" fmla="*/ 14 h 20"/>
                <a:gd name="T6" fmla="*/ 0 w 26"/>
                <a:gd name="T7" fmla="*/ 14 h 20"/>
                <a:gd name="T8" fmla="*/ 0 w 26"/>
                <a:gd name="T9" fmla="*/ 6 h 20"/>
                <a:gd name="T10" fmla="*/ 6 w 26"/>
                <a:gd name="T11" fmla="*/ 6 h 20"/>
                <a:gd name="T12" fmla="*/ 6 w 26"/>
                <a:gd name="T13" fmla="*/ 0 h 20"/>
                <a:gd name="T14" fmla="*/ 12 w 26"/>
                <a:gd name="T15" fmla="*/ 0 h 20"/>
                <a:gd name="T16" fmla="*/ 18 w 26"/>
                <a:gd name="T17" fmla="*/ 0 h 20"/>
                <a:gd name="T18" fmla="*/ 18 w 26"/>
                <a:gd name="T19" fmla="*/ 6 h 20"/>
                <a:gd name="T20" fmla="*/ 26 w 26"/>
                <a:gd name="T21" fmla="*/ 6 h 20"/>
                <a:gd name="T22" fmla="*/ 26 w 26"/>
                <a:gd name="T23" fmla="*/ 14 h 20"/>
                <a:gd name="T24" fmla="*/ 26 w 26"/>
                <a:gd name="T25" fmla="*/ 20 h 20"/>
                <a:gd name="T26" fmla="*/ 18 w 26"/>
                <a:gd name="T27" fmla="*/ 20 h 20"/>
                <a:gd name="T28" fmla="*/ 12 w 26"/>
                <a:gd name="T29" fmla="*/ 2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0"/>
                <a:gd name="T47" fmla="*/ 26 w 2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0">
                  <a:moveTo>
                    <a:pt x="12" y="20"/>
                  </a:moveTo>
                  <a:lnTo>
                    <a:pt x="6" y="20"/>
                  </a:lnTo>
                  <a:lnTo>
                    <a:pt x="6" y="14"/>
                  </a:lnTo>
                  <a:lnTo>
                    <a:pt x="0" y="14"/>
                  </a:lnTo>
                  <a:lnTo>
                    <a:pt x="0" y="6"/>
                  </a:lnTo>
                  <a:lnTo>
                    <a:pt x="6" y="6"/>
                  </a:lnTo>
                  <a:lnTo>
                    <a:pt x="6" y="0"/>
                  </a:lnTo>
                  <a:lnTo>
                    <a:pt x="12" y="0"/>
                  </a:lnTo>
                  <a:lnTo>
                    <a:pt x="18" y="0"/>
                  </a:lnTo>
                  <a:lnTo>
                    <a:pt x="18" y="6"/>
                  </a:lnTo>
                  <a:lnTo>
                    <a:pt x="26" y="6"/>
                  </a:lnTo>
                  <a:lnTo>
                    <a:pt x="26" y="14"/>
                  </a:lnTo>
                  <a:lnTo>
                    <a:pt x="26" y="20"/>
                  </a:lnTo>
                  <a:lnTo>
                    <a:pt x="18" y="20"/>
                  </a:lnTo>
                  <a:lnTo>
                    <a:pt x="12"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29" name="Rectangle 348"/>
            <p:cNvSpPr>
              <a:spLocks noChangeArrowheads="1"/>
            </p:cNvSpPr>
            <p:nvPr/>
          </p:nvSpPr>
          <p:spPr bwMode="auto">
            <a:xfrm>
              <a:off x="2018" y="261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30" name="Line 349"/>
            <p:cNvSpPr>
              <a:spLocks noChangeShapeType="1"/>
            </p:cNvSpPr>
            <p:nvPr/>
          </p:nvSpPr>
          <p:spPr bwMode="auto">
            <a:xfrm>
              <a:off x="3326" y="3154"/>
              <a:ext cx="1"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1" name="Freeform 350"/>
            <p:cNvSpPr>
              <a:spLocks/>
            </p:cNvSpPr>
            <p:nvPr/>
          </p:nvSpPr>
          <p:spPr bwMode="auto">
            <a:xfrm>
              <a:off x="3312" y="3148"/>
              <a:ext cx="12" cy="20"/>
            </a:xfrm>
            <a:custGeom>
              <a:avLst/>
              <a:gdLst>
                <a:gd name="T0" fmla="*/ 6 w 12"/>
                <a:gd name="T1" fmla="*/ 20 h 20"/>
                <a:gd name="T2" fmla="*/ 0 w 12"/>
                <a:gd name="T3" fmla="*/ 20 h 20"/>
                <a:gd name="T4" fmla="*/ 0 w 12"/>
                <a:gd name="T5" fmla="*/ 12 h 20"/>
                <a:gd name="T6" fmla="*/ 0 w 12"/>
                <a:gd name="T7" fmla="*/ 6 h 20"/>
                <a:gd name="T8" fmla="*/ 6 w 12"/>
                <a:gd name="T9" fmla="*/ 6 h 20"/>
                <a:gd name="T10" fmla="*/ 6 w 12"/>
                <a:gd name="T11" fmla="*/ 0 h 20"/>
                <a:gd name="T12" fmla="*/ 12 w 12"/>
                <a:gd name="T13" fmla="*/ 0 h 20"/>
                <a:gd name="T14" fmla="*/ 12 w 12"/>
                <a:gd name="T15" fmla="*/ 6 h 20"/>
                <a:gd name="T16" fmla="*/ 12 w 12"/>
                <a:gd name="T17" fmla="*/ 12 h 20"/>
                <a:gd name="T18" fmla="*/ 12 w 12"/>
                <a:gd name="T19" fmla="*/ 20 h 20"/>
                <a:gd name="T20" fmla="*/ 6 w 12"/>
                <a:gd name="T21" fmla="*/ 2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6" y="20"/>
                  </a:moveTo>
                  <a:lnTo>
                    <a:pt x="0" y="20"/>
                  </a:lnTo>
                  <a:lnTo>
                    <a:pt x="0" y="12"/>
                  </a:lnTo>
                  <a:lnTo>
                    <a:pt x="0" y="6"/>
                  </a:lnTo>
                  <a:lnTo>
                    <a:pt x="6" y="6"/>
                  </a:lnTo>
                  <a:lnTo>
                    <a:pt x="6" y="0"/>
                  </a:lnTo>
                  <a:lnTo>
                    <a:pt x="12" y="0"/>
                  </a:lnTo>
                  <a:lnTo>
                    <a:pt x="12" y="6"/>
                  </a:lnTo>
                  <a:lnTo>
                    <a:pt x="12" y="12"/>
                  </a:lnTo>
                  <a:lnTo>
                    <a:pt x="12" y="20"/>
                  </a:lnTo>
                  <a:lnTo>
                    <a:pt x="6" y="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2" name="Line 351"/>
            <p:cNvSpPr>
              <a:spLocks noChangeShapeType="1"/>
            </p:cNvSpPr>
            <p:nvPr/>
          </p:nvSpPr>
          <p:spPr bwMode="auto">
            <a:xfrm flipH="1" flipV="1">
              <a:off x="1704" y="1572"/>
              <a:ext cx="42"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3" name="Line 352"/>
            <p:cNvSpPr>
              <a:spLocks noChangeShapeType="1"/>
            </p:cNvSpPr>
            <p:nvPr/>
          </p:nvSpPr>
          <p:spPr bwMode="auto">
            <a:xfrm flipH="1" flipV="1">
              <a:off x="1814" y="1656"/>
              <a:ext cx="92" cy="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4" name="Line 353"/>
            <p:cNvSpPr>
              <a:spLocks noChangeShapeType="1"/>
            </p:cNvSpPr>
            <p:nvPr/>
          </p:nvSpPr>
          <p:spPr bwMode="auto">
            <a:xfrm flipH="1" flipV="1">
              <a:off x="1732" y="1566"/>
              <a:ext cx="56" cy="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5" name="Line 354"/>
            <p:cNvSpPr>
              <a:spLocks noChangeShapeType="1"/>
            </p:cNvSpPr>
            <p:nvPr/>
          </p:nvSpPr>
          <p:spPr bwMode="auto">
            <a:xfrm flipH="1" flipV="1">
              <a:off x="1766" y="1566"/>
              <a:ext cx="168" cy="17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6" name="Line 355"/>
            <p:cNvSpPr>
              <a:spLocks noChangeShapeType="1"/>
            </p:cNvSpPr>
            <p:nvPr/>
          </p:nvSpPr>
          <p:spPr bwMode="auto">
            <a:xfrm flipH="1" flipV="1">
              <a:off x="1800" y="1572"/>
              <a:ext cx="154"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7" name="Line 356"/>
            <p:cNvSpPr>
              <a:spLocks noChangeShapeType="1"/>
            </p:cNvSpPr>
            <p:nvPr/>
          </p:nvSpPr>
          <p:spPr bwMode="auto">
            <a:xfrm flipH="1" flipV="1">
              <a:off x="1836" y="1572"/>
              <a:ext cx="160"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8" name="Line 357"/>
            <p:cNvSpPr>
              <a:spLocks noChangeShapeType="1"/>
            </p:cNvSpPr>
            <p:nvPr/>
          </p:nvSpPr>
          <p:spPr bwMode="auto">
            <a:xfrm flipH="1" flipV="1">
              <a:off x="1878" y="1586"/>
              <a:ext cx="166" cy="16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39" name="Line 358"/>
            <p:cNvSpPr>
              <a:spLocks noChangeShapeType="1"/>
            </p:cNvSpPr>
            <p:nvPr/>
          </p:nvSpPr>
          <p:spPr bwMode="auto">
            <a:xfrm flipH="1" flipV="1">
              <a:off x="1920" y="1594"/>
              <a:ext cx="180" cy="18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0" name="Line 359"/>
            <p:cNvSpPr>
              <a:spLocks noChangeShapeType="1"/>
            </p:cNvSpPr>
            <p:nvPr/>
          </p:nvSpPr>
          <p:spPr bwMode="auto">
            <a:xfrm flipH="1" flipV="1">
              <a:off x="1954" y="1594"/>
              <a:ext cx="194" cy="20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1" name="Line 360"/>
            <p:cNvSpPr>
              <a:spLocks noChangeShapeType="1"/>
            </p:cNvSpPr>
            <p:nvPr/>
          </p:nvSpPr>
          <p:spPr bwMode="auto">
            <a:xfrm flipH="1" flipV="1">
              <a:off x="1974" y="1586"/>
              <a:ext cx="196" cy="19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2" name="Line 361"/>
            <p:cNvSpPr>
              <a:spLocks noChangeShapeType="1"/>
            </p:cNvSpPr>
            <p:nvPr/>
          </p:nvSpPr>
          <p:spPr bwMode="auto">
            <a:xfrm flipH="1" flipV="1">
              <a:off x="2002" y="1580"/>
              <a:ext cx="196" cy="1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3" name="Line 362"/>
            <p:cNvSpPr>
              <a:spLocks noChangeShapeType="1"/>
            </p:cNvSpPr>
            <p:nvPr/>
          </p:nvSpPr>
          <p:spPr bwMode="auto">
            <a:xfrm flipH="1" flipV="1">
              <a:off x="2024" y="1566"/>
              <a:ext cx="216" cy="2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4" name="Line 363"/>
            <p:cNvSpPr>
              <a:spLocks noChangeShapeType="1"/>
            </p:cNvSpPr>
            <p:nvPr/>
          </p:nvSpPr>
          <p:spPr bwMode="auto">
            <a:xfrm flipH="1" flipV="1">
              <a:off x="2030" y="1544"/>
              <a:ext cx="320" cy="3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5" name="Line 364"/>
            <p:cNvSpPr>
              <a:spLocks noChangeShapeType="1"/>
            </p:cNvSpPr>
            <p:nvPr/>
          </p:nvSpPr>
          <p:spPr bwMode="auto">
            <a:xfrm flipH="1" flipV="1">
              <a:off x="2510" y="1988"/>
              <a:ext cx="78" cy="8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6" name="Line 365"/>
            <p:cNvSpPr>
              <a:spLocks noChangeShapeType="1"/>
            </p:cNvSpPr>
            <p:nvPr/>
          </p:nvSpPr>
          <p:spPr bwMode="auto">
            <a:xfrm flipH="1" flipV="1">
              <a:off x="2044" y="1516"/>
              <a:ext cx="334" cy="3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7" name="Line 366"/>
            <p:cNvSpPr>
              <a:spLocks noChangeShapeType="1"/>
            </p:cNvSpPr>
            <p:nvPr/>
          </p:nvSpPr>
          <p:spPr bwMode="auto">
            <a:xfrm flipH="1" flipV="1">
              <a:off x="2468" y="1918"/>
              <a:ext cx="132"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8" name="Line 367"/>
            <p:cNvSpPr>
              <a:spLocks noChangeShapeType="1"/>
            </p:cNvSpPr>
            <p:nvPr/>
          </p:nvSpPr>
          <p:spPr bwMode="auto">
            <a:xfrm flipH="1" flipV="1">
              <a:off x="2058" y="1494"/>
              <a:ext cx="342" cy="35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49" name="Line 368"/>
            <p:cNvSpPr>
              <a:spLocks noChangeShapeType="1"/>
            </p:cNvSpPr>
            <p:nvPr/>
          </p:nvSpPr>
          <p:spPr bwMode="auto">
            <a:xfrm flipH="1" flipV="1">
              <a:off x="2448" y="1862"/>
              <a:ext cx="166" cy="1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0" name="Line 369"/>
            <p:cNvSpPr>
              <a:spLocks noChangeShapeType="1"/>
            </p:cNvSpPr>
            <p:nvPr/>
          </p:nvSpPr>
          <p:spPr bwMode="auto">
            <a:xfrm flipH="1" flipV="1">
              <a:off x="2072" y="1480"/>
              <a:ext cx="356" cy="36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1" name="Line 370"/>
            <p:cNvSpPr>
              <a:spLocks noChangeShapeType="1"/>
            </p:cNvSpPr>
            <p:nvPr/>
          </p:nvSpPr>
          <p:spPr bwMode="auto">
            <a:xfrm flipH="1" flipV="1">
              <a:off x="2094" y="1466"/>
              <a:ext cx="548"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2" name="Line 371"/>
            <p:cNvSpPr>
              <a:spLocks noChangeShapeType="1"/>
            </p:cNvSpPr>
            <p:nvPr/>
          </p:nvSpPr>
          <p:spPr bwMode="auto">
            <a:xfrm flipH="1" flipV="1">
              <a:off x="2114" y="1452"/>
              <a:ext cx="500"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3" name="Line 372"/>
            <p:cNvSpPr>
              <a:spLocks noChangeShapeType="1"/>
            </p:cNvSpPr>
            <p:nvPr/>
          </p:nvSpPr>
          <p:spPr bwMode="auto">
            <a:xfrm flipH="1" flipV="1">
              <a:off x="2128" y="1438"/>
              <a:ext cx="486" cy="49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4" name="Line 373"/>
            <p:cNvSpPr>
              <a:spLocks noChangeShapeType="1"/>
            </p:cNvSpPr>
            <p:nvPr/>
          </p:nvSpPr>
          <p:spPr bwMode="auto">
            <a:xfrm flipH="1" flipV="1">
              <a:off x="2148" y="1424"/>
              <a:ext cx="494" cy="5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5" name="Line 374"/>
            <p:cNvSpPr>
              <a:spLocks noChangeShapeType="1"/>
            </p:cNvSpPr>
            <p:nvPr/>
          </p:nvSpPr>
          <p:spPr bwMode="auto">
            <a:xfrm flipH="1" flipV="1">
              <a:off x="2692" y="1946"/>
              <a:ext cx="14"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6" name="Line 375"/>
            <p:cNvSpPr>
              <a:spLocks noChangeShapeType="1"/>
            </p:cNvSpPr>
            <p:nvPr/>
          </p:nvSpPr>
          <p:spPr bwMode="auto">
            <a:xfrm flipH="1" flipV="1">
              <a:off x="2170" y="1416"/>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7" name="Line 376"/>
            <p:cNvSpPr>
              <a:spLocks noChangeShapeType="1"/>
            </p:cNvSpPr>
            <p:nvPr/>
          </p:nvSpPr>
          <p:spPr bwMode="auto">
            <a:xfrm flipH="1" flipV="1">
              <a:off x="2204" y="1416"/>
              <a:ext cx="550" cy="55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8" name="Line 377"/>
            <p:cNvSpPr>
              <a:spLocks noChangeShapeType="1"/>
            </p:cNvSpPr>
            <p:nvPr/>
          </p:nvSpPr>
          <p:spPr bwMode="auto">
            <a:xfrm flipH="1" flipV="1">
              <a:off x="2232" y="1410"/>
              <a:ext cx="522" cy="5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59" name="Line 378"/>
            <p:cNvSpPr>
              <a:spLocks noChangeShapeType="1"/>
            </p:cNvSpPr>
            <p:nvPr/>
          </p:nvSpPr>
          <p:spPr bwMode="auto">
            <a:xfrm flipH="1" flipV="1">
              <a:off x="2260" y="1402"/>
              <a:ext cx="508" cy="5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0" name="Line 379"/>
            <p:cNvSpPr>
              <a:spLocks noChangeShapeType="1"/>
            </p:cNvSpPr>
            <p:nvPr/>
          </p:nvSpPr>
          <p:spPr bwMode="auto">
            <a:xfrm flipH="1" flipV="1">
              <a:off x="2288" y="1402"/>
              <a:ext cx="494" cy="5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1" name="Line 380"/>
            <p:cNvSpPr>
              <a:spLocks noChangeShapeType="1"/>
            </p:cNvSpPr>
            <p:nvPr/>
          </p:nvSpPr>
          <p:spPr bwMode="auto">
            <a:xfrm flipH="1" flipV="1">
              <a:off x="2322" y="1402"/>
              <a:ext cx="480" cy="4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2" name="Line 381"/>
            <p:cNvSpPr>
              <a:spLocks noChangeShapeType="1"/>
            </p:cNvSpPr>
            <p:nvPr/>
          </p:nvSpPr>
          <p:spPr bwMode="auto">
            <a:xfrm flipH="1" flipV="1">
              <a:off x="2344" y="1388"/>
              <a:ext cx="458" cy="46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3" name="Line 382"/>
            <p:cNvSpPr>
              <a:spLocks noChangeShapeType="1"/>
            </p:cNvSpPr>
            <p:nvPr/>
          </p:nvSpPr>
          <p:spPr bwMode="auto">
            <a:xfrm flipH="1" flipV="1">
              <a:off x="2358" y="1374"/>
              <a:ext cx="444" cy="4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4" name="Line 383"/>
            <p:cNvSpPr>
              <a:spLocks noChangeShapeType="1"/>
            </p:cNvSpPr>
            <p:nvPr/>
          </p:nvSpPr>
          <p:spPr bwMode="auto">
            <a:xfrm flipH="1" flipV="1">
              <a:off x="2372" y="1354"/>
              <a:ext cx="444"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5" name="Line 384"/>
            <p:cNvSpPr>
              <a:spLocks noChangeShapeType="1"/>
            </p:cNvSpPr>
            <p:nvPr/>
          </p:nvSpPr>
          <p:spPr bwMode="auto">
            <a:xfrm flipH="1" flipV="1">
              <a:off x="2386" y="1340"/>
              <a:ext cx="452" cy="45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6" name="Line 385"/>
            <p:cNvSpPr>
              <a:spLocks noChangeShapeType="1"/>
            </p:cNvSpPr>
            <p:nvPr/>
          </p:nvSpPr>
          <p:spPr bwMode="auto">
            <a:xfrm flipH="1" flipV="1">
              <a:off x="2392" y="1304"/>
              <a:ext cx="460"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7" name="Line 386"/>
            <p:cNvSpPr>
              <a:spLocks noChangeShapeType="1"/>
            </p:cNvSpPr>
            <p:nvPr/>
          </p:nvSpPr>
          <p:spPr bwMode="auto">
            <a:xfrm flipH="1" flipV="1">
              <a:off x="2400" y="1276"/>
              <a:ext cx="466" cy="4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8" name="Line 387"/>
            <p:cNvSpPr>
              <a:spLocks noChangeShapeType="1"/>
            </p:cNvSpPr>
            <p:nvPr/>
          </p:nvSpPr>
          <p:spPr bwMode="auto">
            <a:xfrm flipH="1" flipV="1">
              <a:off x="2414" y="1262"/>
              <a:ext cx="466" cy="4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69" name="Line 388"/>
            <p:cNvSpPr>
              <a:spLocks noChangeShapeType="1"/>
            </p:cNvSpPr>
            <p:nvPr/>
          </p:nvSpPr>
          <p:spPr bwMode="auto">
            <a:xfrm flipH="1" flipV="1">
              <a:off x="2490" y="1312"/>
              <a:ext cx="418" cy="4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0" name="Line 389"/>
            <p:cNvSpPr>
              <a:spLocks noChangeShapeType="1"/>
            </p:cNvSpPr>
            <p:nvPr/>
          </p:nvSpPr>
          <p:spPr bwMode="auto">
            <a:xfrm flipH="1" flipV="1">
              <a:off x="2428" y="1248"/>
              <a:ext cx="48" cy="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1" name="Line 390"/>
            <p:cNvSpPr>
              <a:spLocks noChangeShapeType="1"/>
            </p:cNvSpPr>
            <p:nvPr/>
          </p:nvSpPr>
          <p:spPr bwMode="auto">
            <a:xfrm flipH="1" flipV="1">
              <a:off x="2532" y="1312"/>
              <a:ext cx="396" cy="4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2" name="Line 391"/>
            <p:cNvSpPr>
              <a:spLocks noChangeShapeType="1"/>
            </p:cNvSpPr>
            <p:nvPr/>
          </p:nvSpPr>
          <p:spPr bwMode="auto">
            <a:xfrm flipH="1" flipV="1">
              <a:off x="2560" y="1312"/>
              <a:ext cx="382" cy="38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3" name="Line 392"/>
            <p:cNvSpPr>
              <a:spLocks noChangeShapeType="1"/>
            </p:cNvSpPr>
            <p:nvPr/>
          </p:nvSpPr>
          <p:spPr bwMode="auto">
            <a:xfrm flipH="1" flipV="1">
              <a:off x="3122" y="1854"/>
              <a:ext cx="28" cy="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4" name="Line 393"/>
            <p:cNvSpPr>
              <a:spLocks noChangeShapeType="1"/>
            </p:cNvSpPr>
            <p:nvPr/>
          </p:nvSpPr>
          <p:spPr bwMode="auto">
            <a:xfrm flipH="1" flipV="1">
              <a:off x="2594" y="1312"/>
              <a:ext cx="376" cy="38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5" name="Line 394"/>
            <p:cNvSpPr>
              <a:spLocks noChangeShapeType="1"/>
            </p:cNvSpPr>
            <p:nvPr/>
          </p:nvSpPr>
          <p:spPr bwMode="auto">
            <a:xfrm flipH="1" flipV="1">
              <a:off x="3144" y="1834"/>
              <a:ext cx="70" cy="7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6" name="Line 395"/>
            <p:cNvSpPr>
              <a:spLocks noChangeShapeType="1"/>
            </p:cNvSpPr>
            <p:nvPr/>
          </p:nvSpPr>
          <p:spPr bwMode="auto">
            <a:xfrm flipH="1" flipV="1">
              <a:off x="2614" y="1304"/>
              <a:ext cx="390" cy="3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7" name="Line 396"/>
            <p:cNvSpPr>
              <a:spLocks noChangeShapeType="1"/>
            </p:cNvSpPr>
            <p:nvPr/>
          </p:nvSpPr>
          <p:spPr bwMode="auto">
            <a:xfrm flipH="1" flipV="1">
              <a:off x="3164" y="1820"/>
              <a:ext cx="98" cy="10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8" name="Line 397"/>
            <p:cNvSpPr>
              <a:spLocks noChangeShapeType="1"/>
            </p:cNvSpPr>
            <p:nvPr/>
          </p:nvSpPr>
          <p:spPr bwMode="auto">
            <a:xfrm flipH="1" flipV="1">
              <a:off x="2642" y="1296"/>
              <a:ext cx="418" cy="42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79" name="Line 398"/>
            <p:cNvSpPr>
              <a:spLocks noChangeShapeType="1"/>
            </p:cNvSpPr>
            <p:nvPr/>
          </p:nvSpPr>
          <p:spPr bwMode="auto">
            <a:xfrm flipH="1" flipV="1">
              <a:off x="3186" y="1812"/>
              <a:ext cx="110" cy="1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0" name="Line 399"/>
            <p:cNvSpPr>
              <a:spLocks noChangeShapeType="1"/>
            </p:cNvSpPr>
            <p:nvPr/>
          </p:nvSpPr>
          <p:spPr bwMode="auto">
            <a:xfrm flipH="1" flipV="1">
              <a:off x="2698" y="1318"/>
              <a:ext cx="396" cy="40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1" name="Line 400"/>
            <p:cNvSpPr>
              <a:spLocks noChangeShapeType="1"/>
            </p:cNvSpPr>
            <p:nvPr/>
          </p:nvSpPr>
          <p:spPr bwMode="auto">
            <a:xfrm flipH="1" flipV="1">
              <a:off x="3192" y="1792"/>
              <a:ext cx="140" cy="1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2" name="Line 401"/>
            <p:cNvSpPr>
              <a:spLocks noChangeShapeType="1"/>
            </p:cNvSpPr>
            <p:nvPr/>
          </p:nvSpPr>
          <p:spPr bwMode="auto">
            <a:xfrm flipH="1" flipV="1">
              <a:off x="2748" y="1332"/>
              <a:ext cx="368" cy="37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3" name="Line 402"/>
            <p:cNvSpPr>
              <a:spLocks noChangeShapeType="1"/>
            </p:cNvSpPr>
            <p:nvPr/>
          </p:nvSpPr>
          <p:spPr bwMode="auto">
            <a:xfrm flipH="1" flipV="1">
              <a:off x="2768" y="1318"/>
              <a:ext cx="598" cy="60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4" name="Line 403"/>
            <p:cNvSpPr>
              <a:spLocks noChangeShapeType="1"/>
            </p:cNvSpPr>
            <p:nvPr/>
          </p:nvSpPr>
          <p:spPr bwMode="auto">
            <a:xfrm flipH="1" flipV="1">
              <a:off x="2788" y="1312"/>
              <a:ext cx="620" cy="62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5" name="Line 404"/>
            <p:cNvSpPr>
              <a:spLocks noChangeShapeType="1"/>
            </p:cNvSpPr>
            <p:nvPr/>
          </p:nvSpPr>
          <p:spPr bwMode="auto">
            <a:xfrm flipH="1" flipV="1">
              <a:off x="2810" y="1296"/>
              <a:ext cx="626" cy="63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6" name="Line 405"/>
            <p:cNvSpPr>
              <a:spLocks noChangeShapeType="1"/>
            </p:cNvSpPr>
            <p:nvPr/>
          </p:nvSpPr>
          <p:spPr bwMode="auto">
            <a:xfrm flipH="1" flipV="1">
              <a:off x="2830" y="1290"/>
              <a:ext cx="640" cy="64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7" name="Line 406"/>
            <p:cNvSpPr>
              <a:spLocks noChangeShapeType="1"/>
            </p:cNvSpPr>
            <p:nvPr/>
          </p:nvSpPr>
          <p:spPr bwMode="auto">
            <a:xfrm flipH="1" flipV="1">
              <a:off x="2852" y="1276"/>
              <a:ext cx="654" cy="6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8" name="Line 407"/>
            <p:cNvSpPr>
              <a:spLocks noChangeShapeType="1"/>
            </p:cNvSpPr>
            <p:nvPr/>
          </p:nvSpPr>
          <p:spPr bwMode="auto">
            <a:xfrm flipH="1" flipV="1">
              <a:off x="2872" y="1262"/>
              <a:ext cx="668" cy="67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89" name="Line 408"/>
            <p:cNvSpPr>
              <a:spLocks noChangeShapeType="1"/>
            </p:cNvSpPr>
            <p:nvPr/>
          </p:nvSpPr>
          <p:spPr bwMode="auto">
            <a:xfrm flipH="1" flipV="1">
              <a:off x="2886" y="1240"/>
              <a:ext cx="682" cy="69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0" name="Line 409"/>
            <p:cNvSpPr>
              <a:spLocks noChangeShapeType="1"/>
            </p:cNvSpPr>
            <p:nvPr/>
          </p:nvSpPr>
          <p:spPr bwMode="auto">
            <a:xfrm flipH="1" flipV="1">
              <a:off x="2900" y="1226"/>
              <a:ext cx="640" cy="65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1" name="Line 410"/>
            <p:cNvSpPr>
              <a:spLocks noChangeShapeType="1"/>
            </p:cNvSpPr>
            <p:nvPr/>
          </p:nvSpPr>
          <p:spPr bwMode="auto">
            <a:xfrm flipH="1" flipV="1">
              <a:off x="2914" y="1206"/>
              <a:ext cx="626" cy="63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2" name="Line 411"/>
            <p:cNvSpPr>
              <a:spLocks noChangeShapeType="1"/>
            </p:cNvSpPr>
            <p:nvPr/>
          </p:nvSpPr>
          <p:spPr bwMode="auto">
            <a:xfrm flipH="1" flipV="1">
              <a:off x="2934" y="1192"/>
              <a:ext cx="606" cy="6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3" name="Line 412"/>
            <p:cNvSpPr>
              <a:spLocks noChangeShapeType="1"/>
            </p:cNvSpPr>
            <p:nvPr/>
          </p:nvSpPr>
          <p:spPr bwMode="auto">
            <a:xfrm flipH="1" flipV="1">
              <a:off x="2956" y="1176"/>
              <a:ext cx="584" cy="60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4" name="Line 413"/>
            <p:cNvSpPr>
              <a:spLocks noChangeShapeType="1"/>
            </p:cNvSpPr>
            <p:nvPr/>
          </p:nvSpPr>
          <p:spPr bwMode="auto">
            <a:xfrm flipH="1" flipV="1">
              <a:off x="2984" y="1176"/>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5" name="Line 414"/>
            <p:cNvSpPr>
              <a:spLocks noChangeShapeType="1"/>
            </p:cNvSpPr>
            <p:nvPr/>
          </p:nvSpPr>
          <p:spPr bwMode="auto">
            <a:xfrm flipH="1" flipV="1">
              <a:off x="3004" y="1162"/>
              <a:ext cx="564" cy="57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6" name="Line 415"/>
            <p:cNvSpPr>
              <a:spLocks noChangeShapeType="1"/>
            </p:cNvSpPr>
            <p:nvPr/>
          </p:nvSpPr>
          <p:spPr bwMode="auto">
            <a:xfrm flipH="1" flipV="1">
              <a:off x="3526" y="1656"/>
              <a:ext cx="56"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7" name="Line 416"/>
            <p:cNvSpPr>
              <a:spLocks noChangeShapeType="1"/>
            </p:cNvSpPr>
            <p:nvPr/>
          </p:nvSpPr>
          <p:spPr bwMode="auto">
            <a:xfrm flipH="1" flipV="1">
              <a:off x="3206" y="1332"/>
              <a:ext cx="292" cy="29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698" name="Rectangle 417"/>
            <p:cNvSpPr>
              <a:spLocks noChangeArrowheads="1"/>
            </p:cNvSpPr>
            <p:nvPr/>
          </p:nvSpPr>
          <p:spPr bwMode="auto">
            <a:xfrm>
              <a:off x="4320" y="1386"/>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699" name="Rectangle 418"/>
            <p:cNvSpPr>
              <a:spLocks noChangeArrowheads="1"/>
            </p:cNvSpPr>
            <p:nvPr/>
          </p:nvSpPr>
          <p:spPr bwMode="auto">
            <a:xfrm>
              <a:off x="4378"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1973</a:t>
              </a:r>
              <a:endParaRPr lang="en-US" altLang="en-US" smtClean="0">
                <a:solidFill>
                  <a:srgbClr val="FFFFFF"/>
                </a:solidFill>
                <a:effectLst/>
                <a:latin typeface="Times New Roman" pitchFamily="18" charset="0"/>
              </a:endParaRPr>
            </a:p>
          </p:txBody>
        </p:sp>
        <p:sp>
          <p:nvSpPr>
            <p:cNvPr id="77700" name="Rectangle 419"/>
            <p:cNvSpPr>
              <a:spLocks noChangeArrowheads="1"/>
            </p:cNvSpPr>
            <p:nvPr/>
          </p:nvSpPr>
          <p:spPr bwMode="auto">
            <a:xfrm>
              <a:off x="4804" y="142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a:t>
              </a:r>
              <a:endParaRPr lang="en-US" altLang="en-US" smtClean="0">
                <a:solidFill>
                  <a:srgbClr val="FFFFFF"/>
                </a:solidFill>
                <a:effectLst/>
                <a:latin typeface="Times New Roman" pitchFamily="18" charset="0"/>
              </a:endParaRPr>
            </a:p>
          </p:txBody>
        </p:sp>
        <p:sp>
          <p:nvSpPr>
            <p:cNvPr id="77701" name="Rectangle 420"/>
            <p:cNvSpPr>
              <a:spLocks noChangeArrowheads="1"/>
            </p:cNvSpPr>
            <p:nvPr/>
          </p:nvSpPr>
          <p:spPr bwMode="auto">
            <a:xfrm>
              <a:off x="4870" y="142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FF"/>
                  </a:solidFill>
                  <a:effectLst/>
                  <a:latin typeface="Arial" charset="0"/>
                </a:rPr>
                <a:t>1979</a:t>
              </a:r>
              <a:endParaRPr lang="en-US" altLang="en-US" smtClean="0">
                <a:solidFill>
                  <a:srgbClr val="FFFFFF"/>
                </a:solidFill>
                <a:effectLst/>
                <a:latin typeface="Times New Roman" pitchFamily="18" charset="0"/>
              </a:endParaRPr>
            </a:p>
          </p:txBody>
        </p:sp>
        <p:sp>
          <p:nvSpPr>
            <p:cNvPr id="77702" name="Freeform 421"/>
            <p:cNvSpPr>
              <a:spLocks/>
            </p:cNvSpPr>
            <p:nvPr/>
          </p:nvSpPr>
          <p:spPr bwMode="auto">
            <a:xfrm>
              <a:off x="1722" y="1002"/>
              <a:ext cx="1926" cy="1058"/>
            </a:xfrm>
            <a:custGeom>
              <a:avLst/>
              <a:gdLst>
                <a:gd name="T0" fmla="*/ 792 w 1926"/>
                <a:gd name="T1" fmla="*/ 938 h 1058"/>
                <a:gd name="T2" fmla="*/ 716 w 1926"/>
                <a:gd name="T3" fmla="*/ 818 h 1058"/>
                <a:gd name="T4" fmla="*/ 624 w 1926"/>
                <a:gd name="T5" fmla="*/ 832 h 1058"/>
                <a:gd name="T6" fmla="*/ 562 w 1926"/>
                <a:gd name="T7" fmla="*/ 768 h 1058"/>
                <a:gd name="T8" fmla="*/ 450 w 1926"/>
                <a:gd name="T9" fmla="*/ 776 h 1058"/>
                <a:gd name="T10" fmla="*/ 354 w 1926"/>
                <a:gd name="T11" fmla="*/ 726 h 1058"/>
                <a:gd name="T12" fmla="*/ 270 w 1926"/>
                <a:gd name="T13" fmla="*/ 712 h 1058"/>
                <a:gd name="T14" fmla="*/ 194 w 1926"/>
                <a:gd name="T15" fmla="*/ 718 h 1058"/>
                <a:gd name="T16" fmla="*/ 116 w 1926"/>
                <a:gd name="T17" fmla="*/ 642 h 1058"/>
                <a:gd name="T18" fmla="*/ 48 w 1926"/>
                <a:gd name="T19" fmla="*/ 592 h 1058"/>
                <a:gd name="T20" fmla="*/ 6 w 1926"/>
                <a:gd name="T21" fmla="*/ 542 h 1058"/>
                <a:gd name="T22" fmla="*/ 298 w 1926"/>
                <a:gd name="T23" fmla="*/ 556 h 1058"/>
                <a:gd name="T24" fmla="*/ 360 w 1926"/>
                <a:gd name="T25" fmla="*/ 464 h 1058"/>
                <a:gd name="T26" fmla="*/ 514 w 1926"/>
                <a:gd name="T27" fmla="*/ 394 h 1058"/>
                <a:gd name="T28" fmla="*/ 646 w 1926"/>
                <a:gd name="T29" fmla="*/ 358 h 1058"/>
                <a:gd name="T30" fmla="*/ 688 w 1926"/>
                <a:gd name="T31" fmla="*/ 282 h 1058"/>
                <a:gd name="T32" fmla="*/ 742 w 1926"/>
                <a:gd name="T33" fmla="*/ 210 h 1058"/>
                <a:gd name="T34" fmla="*/ 812 w 1926"/>
                <a:gd name="T35" fmla="*/ 288 h 1058"/>
                <a:gd name="T36" fmla="*/ 1154 w 1926"/>
                <a:gd name="T37" fmla="*/ 246 h 1058"/>
                <a:gd name="T38" fmla="*/ 1306 w 1926"/>
                <a:gd name="T39" fmla="*/ 126 h 1058"/>
                <a:gd name="T40" fmla="*/ 1362 w 1926"/>
                <a:gd name="T41" fmla="*/ 12 h 1058"/>
                <a:gd name="T42" fmla="*/ 1494 w 1926"/>
                <a:gd name="T43" fmla="*/ 20 h 1058"/>
                <a:gd name="T44" fmla="*/ 1410 w 1926"/>
                <a:gd name="T45" fmla="*/ 56 h 1058"/>
                <a:gd name="T46" fmla="*/ 1382 w 1926"/>
                <a:gd name="T47" fmla="*/ 126 h 1058"/>
                <a:gd name="T48" fmla="*/ 1418 w 1926"/>
                <a:gd name="T49" fmla="*/ 140 h 1058"/>
                <a:gd name="T50" fmla="*/ 1474 w 1926"/>
                <a:gd name="T51" fmla="*/ 118 h 1058"/>
                <a:gd name="T52" fmla="*/ 1460 w 1926"/>
                <a:gd name="T53" fmla="*/ 182 h 1058"/>
                <a:gd name="T54" fmla="*/ 1460 w 1926"/>
                <a:gd name="T55" fmla="*/ 282 h 1058"/>
                <a:gd name="T56" fmla="*/ 1578 w 1926"/>
                <a:gd name="T57" fmla="*/ 344 h 1058"/>
                <a:gd name="T58" fmla="*/ 1676 w 1926"/>
                <a:gd name="T59" fmla="*/ 402 h 1058"/>
                <a:gd name="T60" fmla="*/ 1752 w 1926"/>
                <a:gd name="T61" fmla="*/ 344 h 1058"/>
                <a:gd name="T62" fmla="*/ 1780 w 1926"/>
                <a:gd name="T63" fmla="*/ 210 h 1058"/>
                <a:gd name="T64" fmla="*/ 1836 w 1926"/>
                <a:gd name="T65" fmla="*/ 232 h 1058"/>
                <a:gd name="T66" fmla="*/ 1918 w 1926"/>
                <a:gd name="T67" fmla="*/ 302 h 1058"/>
                <a:gd name="T68" fmla="*/ 1904 w 1926"/>
                <a:gd name="T69" fmla="*/ 408 h 1058"/>
                <a:gd name="T70" fmla="*/ 1814 w 1926"/>
                <a:gd name="T71" fmla="*/ 458 h 1058"/>
                <a:gd name="T72" fmla="*/ 1772 w 1926"/>
                <a:gd name="T73" fmla="*/ 514 h 1058"/>
                <a:gd name="T74" fmla="*/ 1794 w 1926"/>
                <a:gd name="T75" fmla="*/ 612 h 1058"/>
                <a:gd name="T76" fmla="*/ 1890 w 1926"/>
                <a:gd name="T77" fmla="*/ 656 h 1058"/>
                <a:gd name="T78" fmla="*/ 1876 w 1926"/>
                <a:gd name="T79" fmla="*/ 698 h 1058"/>
                <a:gd name="T80" fmla="*/ 1836 w 1926"/>
                <a:gd name="T81" fmla="*/ 796 h 1058"/>
                <a:gd name="T82" fmla="*/ 1856 w 1926"/>
                <a:gd name="T83" fmla="*/ 874 h 1058"/>
                <a:gd name="T84" fmla="*/ 1808 w 1926"/>
                <a:gd name="T85" fmla="*/ 916 h 1058"/>
                <a:gd name="T86" fmla="*/ 1710 w 1926"/>
                <a:gd name="T87" fmla="*/ 910 h 1058"/>
                <a:gd name="T88" fmla="*/ 1530 w 1926"/>
                <a:gd name="T89" fmla="*/ 896 h 1058"/>
                <a:gd name="T90" fmla="*/ 1432 w 1926"/>
                <a:gd name="T91" fmla="*/ 852 h 1058"/>
                <a:gd name="T92" fmla="*/ 1474 w 1926"/>
                <a:gd name="T93" fmla="*/ 790 h 1058"/>
                <a:gd name="T94" fmla="*/ 1438 w 1926"/>
                <a:gd name="T95" fmla="*/ 704 h 1058"/>
                <a:gd name="T96" fmla="*/ 1342 w 1926"/>
                <a:gd name="T97" fmla="*/ 690 h 1058"/>
                <a:gd name="T98" fmla="*/ 1244 w 1926"/>
                <a:gd name="T99" fmla="*/ 676 h 1058"/>
                <a:gd name="T100" fmla="*/ 1182 w 1926"/>
                <a:gd name="T101" fmla="*/ 712 h 1058"/>
                <a:gd name="T102" fmla="*/ 1132 w 1926"/>
                <a:gd name="T103" fmla="*/ 768 h 1058"/>
                <a:gd name="T104" fmla="*/ 1098 w 1926"/>
                <a:gd name="T105" fmla="*/ 838 h 1058"/>
                <a:gd name="T106" fmla="*/ 1056 w 1926"/>
                <a:gd name="T107" fmla="*/ 902 h 1058"/>
                <a:gd name="T108" fmla="*/ 1050 w 1926"/>
                <a:gd name="T109" fmla="*/ 966 h 1058"/>
                <a:gd name="T110" fmla="*/ 986 w 1926"/>
                <a:gd name="T111" fmla="*/ 924 h 1058"/>
                <a:gd name="T112" fmla="*/ 916 w 1926"/>
                <a:gd name="T113" fmla="*/ 910 h 1058"/>
                <a:gd name="T114" fmla="*/ 938 w 1926"/>
                <a:gd name="T115" fmla="*/ 1002 h 1058"/>
                <a:gd name="T116" fmla="*/ 876 w 1926"/>
                <a:gd name="T117" fmla="*/ 1058 h 10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6"/>
                <a:gd name="T178" fmla="*/ 0 h 1058"/>
                <a:gd name="T179" fmla="*/ 1926 w 1926"/>
                <a:gd name="T180" fmla="*/ 1058 h 10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6" h="1058">
                  <a:moveTo>
                    <a:pt x="876" y="1058"/>
                  </a:moveTo>
                  <a:lnTo>
                    <a:pt x="868" y="1058"/>
                  </a:lnTo>
                  <a:lnTo>
                    <a:pt x="862" y="1050"/>
                  </a:lnTo>
                  <a:lnTo>
                    <a:pt x="854" y="1030"/>
                  </a:lnTo>
                  <a:lnTo>
                    <a:pt x="848" y="1016"/>
                  </a:lnTo>
                  <a:lnTo>
                    <a:pt x="812" y="986"/>
                  </a:lnTo>
                  <a:lnTo>
                    <a:pt x="792" y="938"/>
                  </a:lnTo>
                  <a:lnTo>
                    <a:pt x="756" y="882"/>
                  </a:lnTo>
                  <a:lnTo>
                    <a:pt x="742" y="860"/>
                  </a:lnTo>
                  <a:lnTo>
                    <a:pt x="742" y="846"/>
                  </a:lnTo>
                  <a:lnTo>
                    <a:pt x="742" y="838"/>
                  </a:lnTo>
                  <a:lnTo>
                    <a:pt x="736" y="824"/>
                  </a:lnTo>
                  <a:lnTo>
                    <a:pt x="730" y="824"/>
                  </a:lnTo>
                  <a:lnTo>
                    <a:pt x="716" y="818"/>
                  </a:lnTo>
                  <a:lnTo>
                    <a:pt x="708" y="818"/>
                  </a:lnTo>
                  <a:lnTo>
                    <a:pt x="694" y="824"/>
                  </a:lnTo>
                  <a:lnTo>
                    <a:pt x="688" y="832"/>
                  </a:lnTo>
                  <a:lnTo>
                    <a:pt x="674" y="838"/>
                  </a:lnTo>
                  <a:lnTo>
                    <a:pt x="660" y="838"/>
                  </a:lnTo>
                  <a:lnTo>
                    <a:pt x="646" y="838"/>
                  </a:lnTo>
                  <a:lnTo>
                    <a:pt x="624" y="832"/>
                  </a:lnTo>
                  <a:lnTo>
                    <a:pt x="610" y="824"/>
                  </a:lnTo>
                  <a:lnTo>
                    <a:pt x="604" y="818"/>
                  </a:lnTo>
                  <a:lnTo>
                    <a:pt x="590" y="796"/>
                  </a:lnTo>
                  <a:lnTo>
                    <a:pt x="582" y="790"/>
                  </a:lnTo>
                  <a:lnTo>
                    <a:pt x="576" y="782"/>
                  </a:lnTo>
                  <a:lnTo>
                    <a:pt x="570" y="776"/>
                  </a:lnTo>
                  <a:lnTo>
                    <a:pt x="562" y="768"/>
                  </a:lnTo>
                  <a:lnTo>
                    <a:pt x="542" y="762"/>
                  </a:lnTo>
                  <a:lnTo>
                    <a:pt x="528" y="754"/>
                  </a:lnTo>
                  <a:lnTo>
                    <a:pt x="514" y="754"/>
                  </a:lnTo>
                  <a:lnTo>
                    <a:pt x="506" y="746"/>
                  </a:lnTo>
                  <a:lnTo>
                    <a:pt x="486" y="754"/>
                  </a:lnTo>
                  <a:lnTo>
                    <a:pt x="464" y="762"/>
                  </a:lnTo>
                  <a:lnTo>
                    <a:pt x="450" y="776"/>
                  </a:lnTo>
                  <a:lnTo>
                    <a:pt x="430" y="768"/>
                  </a:lnTo>
                  <a:lnTo>
                    <a:pt x="416" y="768"/>
                  </a:lnTo>
                  <a:lnTo>
                    <a:pt x="402" y="762"/>
                  </a:lnTo>
                  <a:lnTo>
                    <a:pt x="382" y="746"/>
                  </a:lnTo>
                  <a:lnTo>
                    <a:pt x="374" y="732"/>
                  </a:lnTo>
                  <a:lnTo>
                    <a:pt x="360" y="726"/>
                  </a:lnTo>
                  <a:lnTo>
                    <a:pt x="354" y="726"/>
                  </a:lnTo>
                  <a:lnTo>
                    <a:pt x="340" y="726"/>
                  </a:lnTo>
                  <a:lnTo>
                    <a:pt x="332" y="726"/>
                  </a:lnTo>
                  <a:lnTo>
                    <a:pt x="318" y="718"/>
                  </a:lnTo>
                  <a:lnTo>
                    <a:pt x="304" y="712"/>
                  </a:lnTo>
                  <a:lnTo>
                    <a:pt x="290" y="718"/>
                  </a:lnTo>
                  <a:lnTo>
                    <a:pt x="284" y="718"/>
                  </a:lnTo>
                  <a:lnTo>
                    <a:pt x="270" y="712"/>
                  </a:lnTo>
                  <a:lnTo>
                    <a:pt x="262" y="712"/>
                  </a:lnTo>
                  <a:lnTo>
                    <a:pt x="250" y="704"/>
                  </a:lnTo>
                  <a:lnTo>
                    <a:pt x="242" y="712"/>
                  </a:lnTo>
                  <a:lnTo>
                    <a:pt x="228" y="718"/>
                  </a:lnTo>
                  <a:lnTo>
                    <a:pt x="222" y="726"/>
                  </a:lnTo>
                  <a:lnTo>
                    <a:pt x="208" y="726"/>
                  </a:lnTo>
                  <a:lnTo>
                    <a:pt x="194" y="718"/>
                  </a:lnTo>
                  <a:lnTo>
                    <a:pt x="166" y="718"/>
                  </a:lnTo>
                  <a:lnTo>
                    <a:pt x="158" y="712"/>
                  </a:lnTo>
                  <a:lnTo>
                    <a:pt x="152" y="698"/>
                  </a:lnTo>
                  <a:lnTo>
                    <a:pt x="138" y="684"/>
                  </a:lnTo>
                  <a:lnTo>
                    <a:pt x="124" y="670"/>
                  </a:lnTo>
                  <a:lnTo>
                    <a:pt x="116" y="656"/>
                  </a:lnTo>
                  <a:lnTo>
                    <a:pt x="116" y="642"/>
                  </a:lnTo>
                  <a:lnTo>
                    <a:pt x="110" y="634"/>
                  </a:lnTo>
                  <a:lnTo>
                    <a:pt x="110" y="626"/>
                  </a:lnTo>
                  <a:lnTo>
                    <a:pt x="96" y="612"/>
                  </a:lnTo>
                  <a:lnTo>
                    <a:pt x="82" y="598"/>
                  </a:lnTo>
                  <a:lnTo>
                    <a:pt x="68" y="592"/>
                  </a:lnTo>
                  <a:lnTo>
                    <a:pt x="54" y="592"/>
                  </a:lnTo>
                  <a:lnTo>
                    <a:pt x="48" y="592"/>
                  </a:lnTo>
                  <a:lnTo>
                    <a:pt x="34" y="592"/>
                  </a:lnTo>
                  <a:lnTo>
                    <a:pt x="20" y="584"/>
                  </a:lnTo>
                  <a:lnTo>
                    <a:pt x="12" y="578"/>
                  </a:lnTo>
                  <a:lnTo>
                    <a:pt x="6" y="564"/>
                  </a:lnTo>
                  <a:lnTo>
                    <a:pt x="0" y="550"/>
                  </a:lnTo>
                  <a:lnTo>
                    <a:pt x="0" y="542"/>
                  </a:lnTo>
                  <a:lnTo>
                    <a:pt x="6" y="542"/>
                  </a:lnTo>
                  <a:lnTo>
                    <a:pt x="26" y="542"/>
                  </a:lnTo>
                  <a:lnTo>
                    <a:pt x="144" y="550"/>
                  </a:lnTo>
                  <a:lnTo>
                    <a:pt x="172" y="564"/>
                  </a:lnTo>
                  <a:lnTo>
                    <a:pt x="208" y="564"/>
                  </a:lnTo>
                  <a:lnTo>
                    <a:pt x="250" y="570"/>
                  </a:lnTo>
                  <a:lnTo>
                    <a:pt x="284" y="564"/>
                  </a:lnTo>
                  <a:lnTo>
                    <a:pt x="298" y="556"/>
                  </a:lnTo>
                  <a:lnTo>
                    <a:pt x="312" y="542"/>
                  </a:lnTo>
                  <a:lnTo>
                    <a:pt x="326" y="528"/>
                  </a:lnTo>
                  <a:lnTo>
                    <a:pt x="332" y="514"/>
                  </a:lnTo>
                  <a:lnTo>
                    <a:pt x="332" y="500"/>
                  </a:lnTo>
                  <a:lnTo>
                    <a:pt x="340" y="486"/>
                  </a:lnTo>
                  <a:lnTo>
                    <a:pt x="354" y="472"/>
                  </a:lnTo>
                  <a:lnTo>
                    <a:pt x="360" y="464"/>
                  </a:lnTo>
                  <a:lnTo>
                    <a:pt x="382" y="450"/>
                  </a:lnTo>
                  <a:lnTo>
                    <a:pt x="402" y="436"/>
                  </a:lnTo>
                  <a:lnTo>
                    <a:pt x="430" y="408"/>
                  </a:lnTo>
                  <a:lnTo>
                    <a:pt x="444" y="402"/>
                  </a:lnTo>
                  <a:lnTo>
                    <a:pt x="464" y="394"/>
                  </a:lnTo>
                  <a:lnTo>
                    <a:pt x="492" y="394"/>
                  </a:lnTo>
                  <a:lnTo>
                    <a:pt x="514" y="394"/>
                  </a:lnTo>
                  <a:lnTo>
                    <a:pt x="534" y="386"/>
                  </a:lnTo>
                  <a:lnTo>
                    <a:pt x="570" y="380"/>
                  </a:lnTo>
                  <a:lnTo>
                    <a:pt x="590" y="380"/>
                  </a:lnTo>
                  <a:lnTo>
                    <a:pt x="610" y="380"/>
                  </a:lnTo>
                  <a:lnTo>
                    <a:pt x="624" y="372"/>
                  </a:lnTo>
                  <a:lnTo>
                    <a:pt x="632" y="372"/>
                  </a:lnTo>
                  <a:lnTo>
                    <a:pt x="646" y="358"/>
                  </a:lnTo>
                  <a:lnTo>
                    <a:pt x="652" y="352"/>
                  </a:lnTo>
                  <a:lnTo>
                    <a:pt x="660" y="338"/>
                  </a:lnTo>
                  <a:lnTo>
                    <a:pt x="674" y="330"/>
                  </a:lnTo>
                  <a:lnTo>
                    <a:pt x="680" y="324"/>
                  </a:lnTo>
                  <a:lnTo>
                    <a:pt x="680" y="310"/>
                  </a:lnTo>
                  <a:lnTo>
                    <a:pt x="688" y="296"/>
                  </a:lnTo>
                  <a:lnTo>
                    <a:pt x="688" y="282"/>
                  </a:lnTo>
                  <a:lnTo>
                    <a:pt x="694" y="260"/>
                  </a:lnTo>
                  <a:lnTo>
                    <a:pt x="694" y="246"/>
                  </a:lnTo>
                  <a:lnTo>
                    <a:pt x="708" y="232"/>
                  </a:lnTo>
                  <a:lnTo>
                    <a:pt x="716" y="232"/>
                  </a:lnTo>
                  <a:lnTo>
                    <a:pt x="730" y="218"/>
                  </a:lnTo>
                  <a:lnTo>
                    <a:pt x="736" y="210"/>
                  </a:lnTo>
                  <a:lnTo>
                    <a:pt x="742" y="210"/>
                  </a:lnTo>
                  <a:lnTo>
                    <a:pt x="750" y="218"/>
                  </a:lnTo>
                  <a:lnTo>
                    <a:pt x="756" y="224"/>
                  </a:lnTo>
                  <a:lnTo>
                    <a:pt x="764" y="238"/>
                  </a:lnTo>
                  <a:lnTo>
                    <a:pt x="764" y="252"/>
                  </a:lnTo>
                  <a:lnTo>
                    <a:pt x="778" y="282"/>
                  </a:lnTo>
                  <a:lnTo>
                    <a:pt x="784" y="288"/>
                  </a:lnTo>
                  <a:lnTo>
                    <a:pt x="812" y="288"/>
                  </a:lnTo>
                  <a:lnTo>
                    <a:pt x="834" y="296"/>
                  </a:lnTo>
                  <a:lnTo>
                    <a:pt x="868" y="288"/>
                  </a:lnTo>
                  <a:lnTo>
                    <a:pt x="890" y="288"/>
                  </a:lnTo>
                  <a:lnTo>
                    <a:pt x="916" y="282"/>
                  </a:lnTo>
                  <a:lnTo>
                    <a:pt x="930" y="266"/>
                  </a:lnTo>
                  <a:lnTo>
                    <a:pt x="1036" y="310"/>
                  </a:lnTo>
                  <a:lnTo>
                    <a:pt x="1154" y="246"/>
                  </a:lnTo>
                  <a:lnTo>
                    <a:pt x="1230" y="162"/>
                  </a:lnTo>
                  <a:lnTo>
                    <a:pt x="1244" y="162"/>
                  </a:lnTo>
                  <a:lnTo>
                    <a:pt x="1258" y="154"/>
                  </a:lnTo>
                  <a:lnTo>
                    <a:pt x="1278" y="154"/>
                  </a:lnTo>
                  <a:lnTo>
                    <a:pt x="1292" y="146"/>
                  </a:lnTo>
                  <a:lnTo>
                    <a:pt x="1300" y="132"/>
                  </a:lnTo>
                  <a:lnTo>
                    <a:pt x="1306" y="126"/>
                  </a:lnTo>
                  <a:lnTo>
                    <a:pt x="1306" y="112"/>
                  </a:lnTo>
                  <a:lnTo>
                    <a:pt x="1314" y="90"/>
                  </a:lnTo>
                  <a:lnTo>
                    <a:pt x="1314" y="76"/>
                  </a:lnTo>
                  <a:lnTo>
                    <a:pt x="1314" y="70"/>
                  </a:lnTo>
                  <a:lnTo>
                    <a:pt x="1314" y="62"/>
                  </a:lnTo>
                  <a:lnTo>
                    <a:pt x="1356" y="12"/>
                  </a:lnTo>
                  <a:lnTo>
                    <a:pt x="1362" y="12"/>
                  </a:lnTo>
                  <a:lnTo>
                    <a:pt x="1370" y="12"/>
                  </a:lnTo>
                  <a:lnTo>
                    <a:pt x="1376" y="6"/>
                  </a:lnTo>
                  <a:lnTo>
                    <a:pt x="1396" y="6"/>
                  </a:lnTo>
                  <a:lnTo>
                    <a:pt x="1396" y="0"/>
                  </a:lnTo>
                  <a:lnTo>
                    <a:pt x="1424" y="0"/>
                  </a:lnTo>
                  <a:lnTo>
                    <a:pt x="1502" y="6"/>
                  </a:lnTo>
                  <a:lnTo>
                    <a:pt x="1494" y="20"/>
                  </a:lnTo>
                  <a:lnTo>
                    <a:pt x="1488" y="26"/>
                  </a:lnTo>
                  <a:lnTo>
                    <a:pt x="1474" y="34"/>
                  </a:lnTo>
                  <a:lnTo>
                    <a:pt x="1460" y="42"/>
                  </a:lnTo>
                  <a:lnTo>
                    <a:pt x="1452" y="48"/>
                  </a:lnTo>
                  <a:lnTo>
                    <a:pt x="1438" y="48"/>
                  </a:lnTo>
                  <a:lnTo>
                    <a:pt x="1418" y="56"/>
                  </a:lnTo>
                  <a:lnTo>
                    <a:pt x="1410" y="56"/>
                  </a:lnTo>
                  <a:lnTo>
                    <a:pt x="1396" y="62"/>
                  </a:lnTo>
                  <a:lnTo>
                    <a:pt x="1390" y="70"/>
                  </a:lnTo>
                  <a:lnTo>
                    <a:pt x="1376" y="84"/>
                  </a:lnTo>
                  <a:lnTo>
                    <a:pt x="1376" y="90"/>
                  </a:lnTo>
                  <a:lnTo>
                    <a:pt x="1376" y="104"/>
                  </a:lnTo>
                  <a:lnTo>
                    <a:pt x="1376" y="112"/>
                  </a:lnTo>
                  <a:lnTo>
                    <a:pt x="1382" y="126"/>
                  </a:lnTo>
                  <a:lnTo>
                    <a:pt x="1390" y="132"/>
                  </a:lnTo>
                  <a:lnTo>
                    <a:pt x="1390" y="140"/>
                  </a:lnTo>
                  <a:lnTo>
                    <a:pt x="1390" y="146"/>
                  </a:lnTo>
                  <a:lnTo>
                    <a:pt x="1396" y="146"/>
                  </a:lnTo>
                  <a:lnTo>
                    <a:pt x="1404" y="146"/>
                  </a:lnTo>
                  <a:lnTo>
                    <a:pt x="1410" y="146"/>
                  </a:lnTo>
                  <a:lnTo>
                    <a:pt x="1418" y="140"/>
                  </a:lnTo>
                  <a:lnTo>
                    <a:pt x="1432" y="132"/>
                  </a:lnTo>
                  <a:lnTo>
                    <a:pt x="1438" y="126"/>
                  </a:lnTo>
                  <a:lnTo>
                    <a:pt x="1446" y="118"/>
                  </a:lnTo>
                  <a:lnTo>
                    <a:pt x="1452" y="118"/>
                  </a:lnTo>
                  <a:lnTo>
                    <a:pt x="1460" y="118"/>
                  </a:lnTo>
                  <a:lnTo>
                    <a:pt x="1466" y="118"/>
                  </a:lnTo>
                  <a:lnTo>
                    <a:pt x="1474" y="118"/>
                  </a:lnTo>
                  <a:lnTo>
                    <a:pt x="1474" y="126"/>
                  </a:lnTo>
                  <a:lnTo>
                    <a:pt x="1480" y="140"/>
                  </a:lnTo>
                  <a:lnTo>
                    <a:pt x="1480" y="146"/>
                  </a:lnTo>
                  <a:lnTo>
                    <a:pt x="1474" y="154"/>
                  </a:lnTo>
                  <a:lnTo>
                    <a:pt x="1474" y="162"/>
                  </a:lnTo>
                  <a:lnTo>
                    <a:pt x="1466" y="176"/>
                  </a:lnTo>
                  <a:lnTo>
                    <a:pt x="1460" y="182"/>
                  </a:lnTo>
                  <a:lnTo>
                    <a:pt x="1460" y="190"/>
                  </a:lnTo>
                  <a:lnTo>
                    <a:pt x="1452" y="204"/>
                  </a:lnTo>
                  <a:lnTo>
                    <a:pt x="1452" y="218"/>
                  </a:lnTo>
                  <a:lnTo>
                    <a:pt x="1452" y="238"/>
                  </a:lnTo>
                  <a:lnTo>
                    <a:pt x="1452" y="260"/>
                  </a:lnTo>
                  <a:lnTo>
                    <a:pt x="1460" y="274"/>
                  </a:lnTo>
                  <a:lnTo>
                    <a:pt x="1460" y="282"/>
                  </a:lnTo>
                  <a:lnTo>
                    <a:pt x="1474" y="302"/>
                  </a:lnTo>
                  <a:lnTo>
                    <a:pt x="1488" y="302"/>
                  </a:lnTo>
                  <a:lnTo>
                    <a:pt x="1502" y="310"/>
                  </a:lnTo>
                  <a:lnTo>
                    <a:pt x="1522" y="316"/>
                  </a:lnTo>
                  <a:lnTo>
                    <a:pt x="1542" y="324"/>
                  </a:lnTo>
                  <a:lnTo>
                    <a:pt x="1556" y="338"/>
                  </a:lnTo>
                  <a:lnTo>
                    <a:pt x="1578" y="344"/>
                  </a:lnTo>
                  <a:lnTo>
                    <a:pt x="1592" y="358"/>
                  </a:lnTo>
                  <a:lnTo>
                    <a:pt x="1606" y="372"/>
                  </a:lnTo>
                  <a:lnTo>
                    <a:pt x="1620" y="380"/>
                  </a:lnTo>
                  <a:lnTo>
                    <a:pt x="1626" y="380"/>
                  </a:lnTo>
                  <a:lnTo>
                    <a:pt x="1648" y="386"/>
                  </a:lnTo>
                  <a:lnTo>
                    <a:pt x="1662" y="394"/>
                  </a:lnTo>
                  <a:lnTo>
                    <a:pt x="1676" y="402"/>
                  </a:lnTo>
                  <a:lnTo>
                    <a:pt x="1690" y="408"/>
                  </a:lnTo>
                  <a:lnTo>
                    <a:pt x="1702" y="408"/>
                  </a:lnTo>
                  <a:lnTo>
                    <a:pt x="1716" y="408"/>
                  </a:lnTo>
                  <a:lnTo>
                    <a:pt x="1730" y="402"/>
                  </a:lnTo>
                  <a:lnTo>
                    <a:pt x="1738" y="386"/>
                  </a:lnTo>
                  <a:lnTo>
                    <a:pt x="1752" y="366"/>
                  </a:lnTo>
                  <a:lnTo>
                    <a:pt x="1752" y="344"/>
                  </a:lnTo>
                  <a:lnTo>
                    <a:pt x="1752" y="324"/>
                  </a:lnTo>
                  <a:lnTo>
                    <a:pt x="1758" y="310"/>
                  </a:lnTo>
                  <a:lnTo>
                    <a:pt x="1758" y="296"/>
                  </a:lnTo>
                  <a:lnTo>
                    <a:pt x="1766" y="274"/>
                  </a:lnTo>
                  <a:lnTo>
                    <a:pt x="1772" y="252"/>
                  </a:lnTo>
                  <a:lnTo>
                    <a:pt x="1780" y="232"/>
                  </a:lnTo>
                  <a:lnTo>
                    <a:pt x="1780" y="210"/>
                  </a:lnTo>
                  <a:lnTo>
                    <a:pt x="1786" y="196"/>
                  </a:lnTo>
                  <a:lnTo>
                    <a:pt x="1800" y="190"/>
                  </a:lnTo>
                  <a:lnTo>
                    <a:pt x="1800" y="182"/>
                  </a:lnTo>
                  <a:lnTo>
                    <a:pt x="1814" y="190"/>
                  </a:lnTo>
                  <a:lnTo>
                    <a:pt x="1822" y="204"/>
                  </a:lnTo>
                  <a:lnTo>
                    <a:pt x="1828" y="218"/>
                  </a:lnTo>
                  <a:lnTo>
                    <a:pt x="1836" y="232"/>
                  </a:lnTo>
                  <a:lnTo>
                    <a:pt x="1842" y="246"/>
                  </a:lnTo>
                  <a:lnTo>
                    <a:pt x="1862" y="252"/>
                  </a:lnTo>
                  <a:lnTo>
                    <a:pt x="1876" y="260"/>
                  </a:lnTo>
                  <a:lnTo>
                    <a:pt x="1890" y="266"/>
                  </a:lnTo>
                  <a:lnTo>
                    <a:pt x="1898" y="274"/>
                  </a:lnTo>
                  <a:lnTo>
                    <a:pt x="1912" y="288"/>
                  </a:lnTo>
                  <a:lnTo>
                    <a:pt x="1918" y="302"/>
                  </a:lnTo>
                  <a:lnTo>
                    <a:pt x="1926" y="324"/>
                  </a:lnTo>
                  <a:lnTo>
                    <a:pt x="1926" y="330"/>
                  </a:lnTo>
                  <a:lnTo>
                    <a:pt x="1926" y="352"/>
                  </a:lnTo>
                  <a:lnTo>
                    <a:pt x="1926" y="366"/>
                  </a:lnTo>
                  <a:lnTo>
                    <a:pt x="1918" y="380"/>
                  </a:lnTo>
                  <a:lnTo>
                    <a:pt x="1912" y="394"/>
                  </a:lnTo>
                  <a:lnTo>
                    <a:pt x="1904" y="408"/>
                  </a:lnTo>
                  <a:lnTo>
                    <a:pt x="1898" y="422"/>
                  </a:lnTo>
                  <a:lnTo>
                    <a:pt x="1884" y="430"/>
                  </a:lnTo>
                  <a:lnTo>
                    <a:pt x="1870" y="436"/>
                  </a:lnTo>
                  <a:lnTo>
                    <a:pt x="1856" y="444"/>
                  </a:lnTo>
                  <a:lnTo>
                    <a:pt x="1842" y="450"/>
                  </a:lnTo>
                  <a:lnTo>
                    <a:pt x="1828" y="450"/>
                  </a:lnTo>
                  <a:lnTo>
                    <a:pt x="1814" y="458"/>
                  </a:lnTo>
                  <a:lnTo>
                    <a:pt x="1800" y="464"/>
                  </a:lnTo>
                  <a:lnTo>
                    <a:pt x="1794" y="472"/>
                  </a:lnTo>
                  <a:lnTo>
                    <a:pt x="1780" y="478"/>
                  </a:lnTo>
                  <a:lnTo>
                    <a:pt x="1772" y="486"/>
                  </a:lnTo>
                  <a:lnTo>
                    <a:pt x="1772" y="492"/>
                  </a:lnTo>
                  <a:lnTo>
                    <a:pt x="1772" y="506"/>
                  </a:lnTo>
                  <a:lnTo>
                    <a:pt x="1772" y="514"/>
                  </a:lnTo>
                  <a:lnTo>
                    <a:pt x="1780" y="528"/>
                  </a:lnTo>
                  <a:lnTo>
                    <a:pt x="1780" y="542"/>
                  </a:lnTo>
                  <a:lnTo>
                    <a:pt x="1786" y="556"/>
                  </a:lnTo>
                  <a:lnTo>
                    <a:pt x="1786" y="578"/>
                  </a:lnTo>
                  <a:lnTo>
                    <a:pt x="1786" y="592"/>
                  </a:lnTo>
                  <a:lnTo>
                    <a:pt x="1794" y="606"/>
                  </a:lnTo>
                  <a:lnTo>
                    <a:pt x="1794" y="612"/>
                  </a:lnTo>
                  <a:lnTo>
                    <a:pt x="1808" y="626"/>
                  </a:lnTo>
                  <a:lnTo>
                    <a:pt x="1814" y="634"/>
                  </a:lnTo>
                  <a:lnTo>
                    <a:pt x="1828" y="642"/>
                  </a:lnTo>
                  <a:lnTo>
                    <a:pt x="1842" y="642"/>
                  </a:lnTo>
                  <a:lnTo>
                    <a:pt x="1862" y="648"/>
                  </a:lnTo>
                  <a:lnTo>
                    <a:pt x="1876" y="656"/>
                  </a:lnTo>
                  <a:lnTo>
                    <a:pt x="1890" y="656"/>
                  </a:lnTo>
                  <a:lnTo>
                    <a:pt x="1898" y="656"/>
                  </a:lnTo>
                  <a:lnTo>
                    <a:pt x="1904" y="656"/>
                  </a:lnTo>
                  <a:lnTo>
                    <a:pt x="1912" y="670"/>
                  </a:lnTo>
                  <a:lnTo>
                    <a:pt x="1904" y="676"/>
                  </a:lnTo>
                  <a:lnTo>
                    <a:pt x="1898" y="684"/>
                  </a:lnTo>
                  <a:lnTo>
                    <a:pt x="1890" y="690"/>
                  </a:lnTo>
                  <a:lnTo>
                    <a:pt x="1876" y="698"/>
                  </a:lnTo>
                  <a:lnTo>
                    <a:pt x="1862" y="704"/>
                  </a:lnTo>
                  <a:lnTo>
                    <a:pt x="1856" y="718"/>
                  </a:lnTo>
                  <a:lnTo>
                    <a:pt x="1850" y="726"/>
                  </a:lnTo>
                  <a:lnTo>
                    <a:pt x="1842" y="740"/>
                  </a:lnTo>
                  <a:lnTo>
                    <a:pt x="1836" y="754"/>
                  </a:lnTo>
                  <a:lnTo>
                    <a:pt x="1836" y="776"/>
                  </a:lnTo>
                  <a:lnTo>
                    <a:pt x="1836" y="796"/>
                  </a:lnTo>
                  <a:lnTo>
                    <a:pt x="1836" y="818"/>
                  </a:lnTo>
                  <a:lnTo>
                    <a:pt x="1836" y="832"/>
                  </a:lnTo>
                  <a:lnTo>
                    <a:pt x="1836" y="838"/>
                  </a:lnTo>
                  <a:lnTo>
                    <a:pt x="1836" y="852"/>
                  </a:lnTo>
                  <a:lnTo>
                    <a:pt x="1842" y="860"/>
                  </a:lnTo>
                  <a:lnTo>
                    <a:pt x="1850" y="866"/>
                  </a:lnTo>
                  <a:lnTo>
                    <a:pt x="1856" y="874"/>
                  </a:lnTo>
                  <a:lnTo>
                    <a:pt x="1856" y="888"/>
                  </a:lnTo>
                  <a:lnTo>
                    <a:pt x="1862" y="896"/>
                  </a:lnTo>
                  <a:lnTo>
                    <a:pt x="1862" y="910"/>
                  </a:lnTo>
                  <a:lnTo>
                    <a:pt x="1856" y="916"/>
                  </a:lnTo>
                  <a:lnTo>
                    <a:pt x="1850" y="916"/>
                  </a:lnTo>
                  <a:lnTo>
                    <a:pt x="1828" y="916"/>
                  </a:lnTo>
                  <a:lnTo>
                    <a:pt x="1808" y="916"/>
                  </a:lnTo>
                  <a:lnTo>
                    <a:pt x="1794" y="916"/>
                  </a:lnTo>
                  <a:lnTo>
                    <a:pt x="1780" y="916"/>
                  </a:lnTo>
                  <a:lnTo>
                    <a:pt x="1766" y="910"/>
                  </a:lnTo>
                  <a:lnTo>
                    <a:pt x="1744" y="910"/>
                  </a:lnTo>
                  <a:lnTo>
                    <a:pt x="1738" y="910"/>
                  </a:lnTo>
                  <a:lnTo>
                    <a:pt x="1724" y="910"/>
                  </a:lnTo>
                  <a:lnTo>
                    <a:pt x="1710" y="910"/>
                  </a:lnTo>
                  <a:lnTo>
                    <a:pt x="1702" y="916"/>
                  </a:lnTo>
                  <a:lnTo>
                    <a:pt x="1690" y="910"/>
                  </a:lnTo>
                  <a:lnTo>
                    <a:pt x="1676" y="902"/>
                  </a:lnTo>
                  <a:lnTo>
                    <a:pt x="1662" y="902"/>
                  </a:lnTo>
                  <a:lnTo>
                    <a:pt x="1584" y="902"/>
                  </a:lnTo>
                  <a:lnTo>
                    <a:pt x="1550" y="902"/>
                  </a:lnTo>
                  <a:lnTo>
                    <a:pt x="1530" y="896"/>
                  </a:lnTo>
                  <a:lnTo>
                    <a:pt x="1508" y="888"/>
                  </a:lnTo>
                  <a:lnTo>
                    <a:pt x="1494" y="874"/>
                  </a:lnTo>
                  <a:lnTo>
                    <a:pt x="1480" y="866"/>
                  </a:lnTo>
                  <a:lnTo>
                    <a:pt x="1466" y="860"/>
                  </a:lnTo>
                  <a:lnTo>
                    <a:pt x="1452" y="860"/>
                  </a:lnTo>
                  <a:lnTo>
                    <a:pt x="1438" y="852"/>
                  </a:lnTo>
                  <a:lnTo>
                    <a:pt x="1432" y="852"/>
                  </a:lnTo>
                  <a:lnTo>
                    <a:pt x="1418" y="838"/>
                  </a:lnTo>
                  <a:lnTo>
                    <a:pt x="1418" y="832"/>
                  </a:lnTo>
                  <a:lnTo>
                    <a:pt x="1424" y="824"/>
                  </a:lnTo>
                  <a:lnTo>
                    <a:pt x="1432" y="810"/>
                  </a:lnTo>
                  <a:lnTo>
                    <a:pt x="1446" y="804"/>
                  </a:lnTo>
                  <a:lnTo>
                    <a:pt x="1460" y="796"/>
                  </a:lnTo>
                  <a:lnTo>
                    <a:pt x="1474" y="790"/>
                  </a:lnTo>
                  <a:lnTo>
                    <a:pt x="1488" y="776"/>
                  </a:lnTo>
                  <a:lnTo>
                    <a:pt x="1488" y="762"/>
                  </a:lnTo>
                  <a:lnTo>
                    <a:pt x="1488" y="746"/>
                  </a:lnTo>
                  <a:lnTo>
                    <a:pt x="1474" y="726"/>
                  </a:lnTo>
                  <a:lnTo>
                    <a:pt x="1460" y="718"/>
                  </a:lnTo>
                  <a:lnTo>
                    <a:pt x="1446" y="704"/>
                  </a:lnTo>
                  <a:lnTo>
                    <a:pt x="1438" y="704"/>
                  </a:lnTo>
                  <a:lnTo>
                    <a:pt x="1424" y="690"/>
                  </a:lnTo>
                  <a:lnTo>
                    <a:pt x="1410" y="684"/>
                  </a:lnTo>
                  <a:lnTo>
                    <a:pt x="1404" y="690"/>
                  </a:lnTo>
                  <a:lnTo>
                    <a:pt x="1396" y="690"/>
                  </a:lnTo>
                  <a:lnTo>
                    <a:pt x="1382" y="698"/>
                  </a:lnTo>
                  <a:lnTo>
                    <a:pt x="1356" y="698"/>
                  </a:lnTo>
                  <a:lnTo>
                    <a:pt x="1342" y="690"/>
                  </a:lnTo>
                  <a:lnTo>
                    <a:pt x="1328" y="684"/>
                  </a:lnTo>
                  <a:lnTo>
                    <a:pt x="1314" y="676"/>
                  </a:lnTo>
                  <a:lnTo>
                    <a:pt x="1300" y="676"/>
                  </a:lnTo>
                  <a:lnTo>
                    <a:pt x="1286" y="670"/>
                  </a:lnTo>
                  <a:lnTo>
                    <a:pt x="1264" y="670"/>
                  </a:lnTo>
                  <a:lnTo>
                    <a:pt x="1258" y="670"/>
                  </a:lnTo>
                  <a:lnTo>
                    <a:pt x="1244" y="676"/>
                  </a:lnTo>
                  <a:lnTo>
                    <a:pt x="1236" y="684"/>
                  </a:lnTo>
                  <a:lnTo>
                    <a:pt x="1230" y="690"/>
                  </a:lnTo>
                  <a:lnTo>
                    <a:pt x="1222" y="704"/>
                  </a:lnTo>
                  <a:lnTo>
                    <a:pt x="1210" y="704"/>
                  </a:lnTo>
                  <a:lnTo>
                    <a:pt x="1202" y="712"/>
                  </a:lnTo>
                  <a:lnTo>
                    <a:pt x="1188" y="712"/>
                  </a:lnTo>
                  <a:lnTo>
                    <a:pt x="1182" y="712"/>
                  </a:lnTo>
                  <a:lnTo>
                    <a:pt x="1174" y="712"/>
                  </a:lnTo>
                  <a:lnTo>
                    <a:pt x="1168" y="718"/>
                  </a:lnTo>
                  <a:lnTo>
                    <a:pt x="1160" y="726"/>
                  </a:lnTo>
                  <a:lnTo>
                    <a:pt x="1154" y="746"/>
                  </a:lnTo>
                  <a:lnTo>
                    <a:pt x="1146" y="754"/>
                  </a:lnTo>
                  <a:lnTo>
                    <a:pt x="1140" y="762"/>
                  </a:lnTo>
                  <a:lnTo>
                    <a:pt x="1132" y="768"/>
                  </a:lnTo>
                  <a:lnTo>
                    <a:pt x="1118" y="768"/>
                  </a:lnTo>
                  <a:lnTo>
                    <a:pt x="1104" y="782"/>
                  </a:lnTo>
                  <a:lnTo>
                    <a:pt x="1104" y="790"/>
                  </a:lnTo>
                  <a:lnTo>
                    <a:pt x="1090" y="804"/>
                  </a:lnTo>
                  <a:lnTo>
                    <a:pt x="1090" y="810"/>
                  </a:lnTo>
                  <a:lnTo>
                    <a:pt x="1098" y="824"/>
                  </a:lnTo>
                  <a:lnTo>
                    <a:pt x="1098" y="838"/>
                  </a:lnTo>
                  <a:lnTo>
                    <a:pt x="1098" y="846"/>
                  </a:lnTo>
                  <a:lnTo>
                    <a:pt x="1098" y="860"/>
                  </a:lnTo>
                  <a:lnTo>
                    <a:pt x="1090" y="866"/>
                  </a:lnTo>
                  <a:lnTo>
                    <a:pt x="1084" y="874"/>
                  </a:lnTo>
                  <a:lnTo>
                    <a:pt x="1076" y="888"/>
                  </a:lnTo>
                  <a:lnTo>
                    <a:pt x="1062" y="896"/>
                  </a:lnTo>
                  <a:lnTo>
                    <a:pt x="1056" y="902"/>
                  </a:lnTo>
                  <a:lnTo>
                    <a:pt x="1050" y="916"/>
                  </a:lnTo>
                  <a:lnTo>
                    <a:pt x="1050" y="924"/>
                  </a:lnTo>
                  <a:lnTo>
                    <a:pt x="1050" y="930"/>
                  </a:lnTo>
                  <a:lnTo>
                    <a:pt x="1050" y="938"/>
                  </a:lnTo>
                  <a:lnTo>
                    <a:pt x="1050" y="952"/>
                  </a:lnTo>
                  <a:lnTo>
                    <a:pt x="1050" y="958"/>
                  </a:lnTo>
                  <a:lnTo>
                    <a:pt x="1050" y="966"/>
                  </a:lnTo>
                  <a:lnTo>
                    <a:pt x="1036" y="966"/>
                  </a:lnTo>
                  <a:lnTo>
                    <a:pt x="1028" y="958"/>
                  </a:lnTo>
                  <a:lnTo>
                    <a:pt x="1022" y="958"/>
                  </a:lnTo>
                  <a:lnTo>
                    <a:pt x="1014" y="952"/>
                  </a:lnTo>
                  <a:lnTo>
                    <a:pt x="1008" y="938"/>
                  </a:lnTo>
                  <a:lnTo>
                    <a:pt x="994" y="930"/>
                  </a:lnTo>
                  <a:lnTo>
                    <a:pt x="986" y="924"/>
                  </a:lnTo>
                  <a:lnTo>
                    <a:pt x="980" y="916"/>
                  </a:lnTo>
                  <a:lnTo>
                    <a:pt x="980" y="910"/>
                  </a:lnTo>
                  <a:lnTo>
                    <a:pt x="966" y="910"/>
                  </a:lnTo>
                  <a:lnTo>
                    <a:pt x="958" y="910"/>
                  </a:lnTo>
                  <a:lnTo>
                    <a:pt x="944" y="910"/>
                  </a:lnTo>
                  <a:lnTo>
                    <a:pt x="930" y="910"/>
                  </a:lnTo>
                  <a:lnTo>
                    <a:pt x="916" y="910"/>
                  </a:lnTo>
                  <a:lnTo>
                    <a:pt x="910" y="910"/>
                  </a:lnTo>
                  <a:lnTo>
                    <a:pt x="902" y="916"/>
                  </a:lnTo>
                  <a:lnTo>
                    <a:pt x="902" y="930"/>
                  </a:lnTo>
                  <a:lnTo>
                    <a:pt x="910" y="952"/>
                  </a:lnTo>
                  <a:lnTo>
                    <a:pt x="916" y="966"/>
                  </a:lnTo>
                  <a:lnTo>
                    <a:pt x="924" y="986"/>
                  </a:lnTo>
                  <a:lnTo>
                    <a:pt x="938" y="1002"/>
                  </a:lnTo>
                  <a:lnTo>
                    <a:pt x="930" y="1002"/>
                  </a:lnTo>
                  <a:lnTo>
                    <a:pt x="924" y="1008"/>
                  </a:lnTo>
                  <a:lnTo>
                    <a:pt x="910" y="1008"/>
                  </a:lnTo>
                  <a:lnTo>
                    <a:pt x="902" y="1022"/>
                  </a:lnTo>
                  <a:lnTo>
                    <a:pt x="896" y="1036"/>
                  </a:lnTo>
                  <a:lnTo>
                    <a:pt x="890" y="1044"/>
                  </a:lnTo>
                  <a:lnTo>
                    <a:pt x="876" y="10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6" name="Group 422"/>
          <p:cNvGrpSpPr>
            <a:grpSpLocks/>
          </p:cNvGrpSpPr>
          <p:nvPr/>
        </p:nvGrpSpPr>
        <p:grpSpPr bwMode="auto">
          <a:xfrm>
            <a:off x="1219200" y="990600"/>
            <a:ext cx="4724400" cy="5105400"/>
            <a:chOff x="768" y="624"/>
            <a:chExt cx="2976" cy="3216"/>
          </a:xfrm>
        </p:grpSpPr>
        <p:sp>
          <p:nvSpPr>
            <p:cNvPr id="77262" name="Rectangle 423"/>
            <p:cNvSpPr>
              <a:spLocks noChangeArrowheads="1"/>
            </p:cNvSpPr>
            <p:nvPr/>
          </p:nvSpPr>
          <p:spPr bwMode="auto">
            <a:xfrm>
              <a:off x="2244" y="382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63" name="Line 424"/>
            <p:cNvSpPr>
              <a:spLocks noChangeShapeType="1"/>
            </p:cNvSpPr>
            <p:nvPr/>
          </p:nvSpPr>
          <p:spPr bwMode="auto">
            <a:xfrm>
              <a:off x="2692" y="383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4" name="Freeform 425"/>
            <p:cNvSpPr>
              <a:spLocks/>
            </p:cNvSpPr>
            <p:nvPr/>
          </p:nvSpPr>
          <p:spPr bwMode="auto">
            <a:xfrm>
              <a:off x="2692" y="3834"/>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nvGrpSpPr>
            <p:cNvPr id="77265" name="Group 426"/>
            <p:cNvGrpSpPr>
              <a:grpSpLocks/>
            </p:cNvGrpSpPr>
            <p:nvPr/>
          </p:nvGrpSpPr>
          <p:grpSpPr bwMode="auto">
            <a:xfrm>
              <a:off x="768" y="624"/>
              <a:ext cx="2928" cy="2618"/>
              <a:chOff x="768" y="624"/>
              <a:chExt cx="2928" cy="2618"/>
            </a:xfrm>
          </p:grpSpPr>
          <p:sp>
            <p:nvSpPr>
              <p:cNvPr id="77412" name="Rectangle 427"/>
              <p:cNvSpPr>
                <a:spLocks noChangeArrowheads="1"/>
              </p:cNvSpPr>
              <p:nvPr/>
            </p:nvSpPr>
            <p:spPr bwMode="auto">
              <a:xfrm>
                <a:off x="2790" y="1304"/>
                <a:ext cx="10"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7413" name="Group 428"/>
              <p:cNvGrpSpPr>
                <a:grpSpLocks/>
              </p:cNvGrpSpPr>
              <p:nvPr/>
            </p:nvGrpSpPr>
            <p:grpSpPr bwMode="auto">
              <a:xfrm>
                <a:off x="2766" y="3040"/>
                <a:ext cx="106" cy="202"/>
                <a:chOff x="2766" y="3040"/>
                <a:chExt cx="106" cy="202"/>
              </a:xfrm>
            </p:grpSpPr>
            <p:sp>
              <p:nvSpPr>
                <p:cNvPr id="77536" name="Line 429"/>
                <p:cNvSpPr>
                  <a:spLocks noChangeShapeType="1"/>
                </p:cNvSpPr>
                <p:nvPr/>
              </p:nvSpPr>
              <p:spPr bwMode="auto">
                <a:xfrm flipV="1">
                  <a:off x="2772" y="3040"/>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7" name="Line 430"/>
                <p:cNvSpPr>
                  <a:spLocks noChangeShapeType="1"/>
                </p:cNvSpPr>
                <p:nvPr/>
              </p:nvSpPr>
              <p:spPr bwMode="auto">
                <a:xfrm flipV="1">
                  <a:off x="2766" y="3052"/>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8" name="Line 431"/>
                <p:cNvSpPr>
                  <a:spLocks noChangeShapeType="1"/>
                </p:cNvSpPr>
                <p:nvPr/>
              </p:nvSpPr>
              <p:spPr bwMode="auto">
                <a:xfrm flipV="1">
                  <a:off x="2772" y="3072"/>
                  <a:ext cx="62"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9" name="Line 432"/>
                <p:cNvSpPr>
                  <a:spLocks noChangeShapeType="1"/>
                </p:cNvSpPr>
                <p:nvPr/>
              </p:nvSpPr>
              <p:spPr bwMode="auto">
                <a:xfrm flipV="1">
                  <a:off x="2772" y="3092"/>
                  <a:ext cx="6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0" name="Line 433"/>
                <p:cNvSpPr>
                  <a:spLocks noChangeShapeType="1"/>
                </p:cNvSpPr>
                <p:nvPr/>
              </p:nvSpPr>
              <p:spPr bwMode="auto">
                <a:xfrm flipV="1">
                  <a:off x="2778" y="311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1" name="Line 434"/>
                <p:cNvSpPr>
                  <a:spLocks noChangeShapeType="1"/>
                </p:cNvSpPr>
                <p:nvPr/>
              </p:nvSpPr>
              <p:spPr bwMode="auto">
                <a:xfrm flipV="1">
                  <a:off x="2784" y="3132"/>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2" name="Line 435"/>
                <p:cNvSpPr>
                  <a:spLocks noChangeShapeType="1"/>
                </p:cNvSpPr>
                <p:nvPr/>
              </p:nvSpPr>
              <p:spPr bwMode="auto">
                <a:xfrm flipV="1">
                  <a:off x="2792" y="3150"/>
                  <a:ext cx="74" cy="4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3" name="Line 436"/>
                <p:cNvSpPr>
                  <a:spLocks noChangeShapeType="1"/>
                </p:cNvSpPr>
                <p:nvPr/>
              </p:nvSpPr>
              <p:spPr bwMode="auto">
                <a:xfrm flipV="1">
                  <a:off x="2804" y="3178"/>
                  <a:ext cx="68"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4" name="Line 437"/>
                <p:cNvSpPr>
                  <a:spLocks noChangeShapeType="1"/>
                </p:cNvSpPr>
                <p:nvPr/>
              </p:nvSpPr>
              <p:spPr bwMode="auto">
                <a:xfrm flipV="1">
                  <a:off x="2824" y="3204"/>
                  <a:ext cx="4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45" name="Line 438"/>
                <p:cNvSpPr>
                  <a:spLocks noChangeShapeType="1"/>
                </p:cNvSpPr>
                <p:nvPr/>
              </p:nvSpPr>
              <p:spPr bwMode="auto">
                <a:xfrm flipV="1">
                  <a:off x="2848" y="323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414" name="Rectangle 439"/>
              <p:cNvSpPr>
                <a:spLocks noChangeArrowheads="1"/>
              </p:cNvSpPr>
              <p:nvPr/>
            </p:nvSpPr>
            <p:spPr bwMode="auto">
              <a:xfrm>
                <a:off x="3688" y="140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77415" name="Group 440"/>
              <p:cNvGrpSpPr>
                <a:grpSpLocks/>
              </p:cNvGrpSpPr>
              <p:nvPr/>
            </p:nvGrpSpPr>
            <p:grpSpPr bwMode="auto">
              <a:xfrm>
                <a:off x="768" y="624"/>
                <a:ext cx="1560" cy="1262"/>
                <a:chOff x="768" y="624"/>
                <a:chExt cx="1560" cy="1262"/>
              </a:xfrm>
            </p:grpSpPr>
            <p:sp>
              <p:nvSpPr>
                <p:cNvPr id="77416" name="Line 441"/>
                <p:cNvSpPr>
                  <a:spLocks noChangeShapeType="1"/>
                </p:cNvSpPr>
                <p:nvPr/>
              </p:nvSpPr>
              <p:spPr bwMode="auto">
                <a:xfrm flipV="1">
                  <a:off x="1228" y="1252"/>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7" name="Freeform 442"/>
                <p:cNvSpPr>
                  <a:spLocks/>
                </p:cNvSpPr>
                <p:nvPr/>
              </p:nvSpPr>
              <p:spPr bwMode="auto">
                <a:xfrm>
                  <a:off x="1164" y="1154"/>
                  <a:ext cx="114" cy="118"/>
                </a:xfrm>
                <a:custGeom>
                  <a:avLst/>
                  <a:gdLst>
                    <a:gd name="T0" fmla="*/ 52 w 114"/>
                    <a:gd name="T1" fmla="*/ 118 h 118"/>
                    <a:gd name="T2" fmla="*/ 38 w 114"/>
                    <a:gd name="T3" fmla="*/ 118 h 118"/>
                    <a:gd name="T4" fmla="*/ 32 w 114"/>
                    <a:gd name="T5" fmla="*/ 112 h 118"/>
                    <a:gd name="T6" fmla="*/ 26 w 114"/>
                    <a:gd name="T7" fmla="*/ 104 h 118"/>
                    <a:gd name="T8" fmla="*/ 20 w 114"/>
                    <a:gd name="T9" fmla="*/ 98 h 118"/>
                    <a:gd name="T10" fmla="*/ 12 w 114"/>
                    <a:gd name="T11" fmla="*/ 92 h 118"/>
                    <a:gd name="T12" fmla="*/ 6 w 114"/>
                    <a:gd name="T13" fmla="*/ 86 h 118"/>
                    <a:gd name="T14" fmla="*/ 0 w 114"/>
                    <a:gd name="T15" fmla="*/ 78 h 118"/>
                    <a:gd name="T16" fmla="*/ 0 w 114"/>
                    <a:gd name="T17" fmla="*/ 66 h 118"/>
                    <a:gd name="T18" fmla="*/ 0 w 114"/>
                    <a:gd name="T19" fmla="*/ 52 h 118"/>
                    <a:gd name="T20" fmla="*/ 0 w 114"/>
                    <a:gd name="T21" fmla="*/ 40 h 118"/>
                    <a:gd name="T22" fmla="*/ 6 w 114"/>
                    <a:gd name="T23" fmla="*/ 32 h 118"/>
                    <a:gd name="T24" fmla="*/ 12 w 114"/>
                    <a:gd name="T25" fmla="*/ 26 h 118"/>
                    <a:gd name="T26" fmla="*/ 20 w 114"/>
                    <a:gd name="T27" fmla="*/ 20 h 118"/>
                    <a:gd name="T28" fmla="*/ 26 w 114"/>
                    <a:gd name="T29" fmla="*/ 14 h 118"/>
                    <a:gd name="T30" fmla="*/ 32 w 114"/>
                    <a:gd name="T31" fmla="*/ 6 h 118"/>
                    <a:gd name="T32" fmla="*/ 46 w 114"/>
                    <a:gd name="T33" fmla="*/ 6 h 118"/>
                    <a:gd name="T34" fmla="*/ 52 w 114"/>
                    <a:gd name="T35" fmla="*/ 0 h 118"/>
                    <a:gd name="T36" fmla="*/ 64 w 114"/>
                    <a:gd name="T37" fmla="*/ 0 h 118"/>
                    <a:gd name="T38" fmla="*/ 70 w 114"/>
                    <a:gd name="T39" fmla="*/ 6 h 118"/>
                    <a:gd name="T40" fmla="*/ 82 w 114"/>
                    <a:gd name="T41" fmla="*/ 6 h 118"/>
                    <a:gd name="T42" fmla="*/ 90 w 114"/>
                    <a:gd name="T43" fmla="*/ 14 h 118"/>
                    <a:gd name="T44" fmla="*/ 96 w 114"/>
                    <a:gd name="T45" fmla="*/ 20 h 118"/>
                    <a:gd name="T46" fmla="*/ 102 w 114"/>
                    <a:gd name="T47" fmla="*/ 26 h 118"/>
                    <a:gd name="T48" fmla="*/ 108 w 114"/>
                    <a:gd name="T49" fmla="*/ 32 h 118"/>
                    <a:gd name="T50" fmla="*/ 108 w 114"/>
                    <a:gd name="T51" fmla="*/ 46 h 118"/>
                    <a:gd name="T52" fmla="*/ 114 w 114"/>
                    <a:gd name="T53" fmla="*/ 52 h 118"/>
                    <a:gd name="T54" fmla="*/ 114 w 114"/>
                    <a:gd name="T55" fmla="*/ 66 h 118"/>
                    <a:gd name="T56" fmla="*/ 108 w 114"/>
                    <a:gd name="T57" fmla="*/ 72 h 118"/>
                    <a:gd name="T58" fmla="*/ 108 w 114"/>
                    <a:gd name="T59" fmla="*/ 86 h 118"/>
                    <a:gd name="T60" fmla="*/ 102 w 114"/>
                    <a:gd name="T61" fmla="*/ 92 h 118"/>
                    <a:gd name="T62" fmla="*/ 96 w 114"/>
                    <a:gd name="T63" fmla="*/ 98 h 118"/>
                    <a:gd name="T64" fmla="*/ 90 w 114"/>
                    <a:gd name="T65" fmla="*/ 104 h 118"/>
                    <a:gd name="T66" fmla="*/ 82 w 114"/>
                    <a:gd name="T67" fmla="*/ 112 h 118"/>
                    <a:gd name="T68" fmla="*/ 76 w 114"/>
                    <a:gd name="T69" fmla="*/ 118 h 118"/>
                    <a:gd name="T70" fmla="*/ 64 w 114"/>
                    <a:gd name="T71" fmla="*/ 118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18"/>
                    <a:gd name="T110" fmla="*/ 114 w 114"/>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18">
                      <a:moveTo>
                        <a:pt x="58" y="118"/>
                      </a:moveTo>
                      <a:lnTo>
                        <a:pt x="52" y="118"/>
                      </a:lnTo>
                      <a:lnTo>
                        <a:pt x="46" y="118"/>
                      </a:lnTo>
                      <a:lnTo>
                        <a:pt x="38" y="118"/>
                      </a:lnTo>
                      <a:lnTo>
                        <a:pt x="38" y="112"/>
                      </a:lnTo>
                      <a:lnTo>
                        <a:pt x="32" y="112"/>
                      </a:lnTo>
                      <a:lnTo>
                        <a:pt x="26" y="112"/>
                      </a:lnTo>
                      <a:lnTo>
                        <a:pt x="26" y="104"/>
                      </a:lnTo>
                      <a:lnTo>
                        <a:pt x="20" y="104"/>
                      </a:lnTo>
                      <a:lnTo>
                        <a:pt x="20" y="98"/>
                      </a:lnTo>
                      <a:lnTo>
                        <a:pt x="12" y="98"/>
                      </a:lnTo>
                      <a:lnTo>
                        <a:pt x="12" y="92"/>
                      </a:lnTo>
                      <a:lnTo>
                        <a:pt x="6" y="92"/>
                      </a:lnTo>
                      <a:lnTo>
                        <a:pt x="6" y="86"/>
                      </a:lnTo>
                      <a:lnTo>
                        <a:pt x="6" y="78"/>
                      </a:lnTo>
                      <a:lnTo>
                        <a:pt x="0" y="78"/>
                      </a:lnTo>
                      <a:lnTo>
                        <a:pt x="0" y="72"/>
                      </a:lnTo>
                      <a:lnTo>
                        <a:pt x="0" y="66"/>
                      </a:lnTo>
                      <a:lnTo>
                        <a:pt x="0" y="58"/>
                      </a:lnTo>
                      <a:lnTo>
                        <a:pt x="0" y="52"/>
                      </a:lnTo>
                      <a:lnTo>
                        <a:pt x="0" y="46"/>
                      </a:lnTo>
                      <a:lnTo>
                        <a:pt x="0" y="40"/>
                      </a:lnTo>
                      <a:lnTo>
                        <a:pt x="6" y="40"/>
                      </a:lnTo>
                      <a:lnTo>
                        <a:pt x="6" y="32"/>
                      </a:lnTo>
                      <a:lnTo>
                        <a:pt x="6" y="26"/>
                      </a:lnTo>
                      <a:lnTo>
                        <a:pt x="12" y="26"/>
                      </a:lnTo>
                      <a:lnTo>
                        <a:pt x="12" y="20"/>
                      </a:lnTo>
                      <a:lnTo>
                        <a:pt x="20" y="20"/>
                      </a:lnTo>
                      <a:lnTo>
                        <a:pt x="20" y="14"/>
                      </a:lnTo>
                      <a:lnTo>
                        <a:pt x="26" y="14"/>
                      </a:lnTo>
                      <a:lnTo>
                        <a:pt x="26" y="6"/>
                      </a:lnTo>
                      <a:lnTo>
                        <a:pt x="32" y="6"/>
                      </a:lnTo>
                      <a:lnTo>
                        <a:pt x="38" y="6"/>
                      </a:lnTo>
                      <a:lnTo>
                        <a:pt x="46" y="6"/>
                      </a:lnTo>
                      <a:lnTo>
                        <a:pt x="46" y="0"/>
                      </a:lnTo>
                      <a:lnTo>
                        <a:pt x="52" y="0"/>
                      </a:lnTo>
                      <a:lnTo>
                        <a:pt x="58" y="0"/>
                      </a:lnTo>
                      <a:lnTo>
                        <a:pt x="64" y="0"/>
                      </a:lnTo>
                      <a:lnTo>
                        <a:pt x="70" y="0"/>
                      </a:lnTo>
                      <a:lnTo>
                        <a:pt x="70" y="6"/>
                      </a:lnTo>
                      <a:lnTo>
                        <a:pt x="76" y="6"/>
                      </a:lnTo>
                      <a:lnTo>
                        <a:pt x="82" y="6"/>
                      </a:lnTo>
                      <a:lnTo>
                        <a:pt x="82" y="14"/>
                      </a:lnTo>
                      <a:lnTo>
                        <a:pt x="90" y="14"/>
                      </a:lnTo>
                      <a:lnTo>
                        <a:pt x="96" y="14"/>
                      </a:lnTo>
                      <a:lnTo>
                        <a:pt x="96" y="20"/>
                      </a:lnTo>
                      <a:lnTo>
                        <a:pt x="102" y="20"/>
                      </a:lnTo>
                      <a:lnTo>
                        <a:pt x="102" y="26"/>
                      </a:lnTo>
                      <a:lnTo>
                        <a:pt x="102" y="32"/>
                      </a:lnTo>
                      <a:lnTo>
                        <a:pt x="108" y="32"/>
                      </a:lnTo>
                      <a:lnTo>
                        <a:pt x="108" y="40"/>
                      </a:lnTo>
                      <a:lnTo>
                        <a:pt x="108" y="46"/>
                      </a:lnTo>
                      <a:lnTo>
                        <a:pt x="114" y="46"/>
                      </a:lnTo>
                      <a:lnTo>
                        <a:pt x="114" y="52"/>
                      </a:lnTo>
                      <a:lnTo>
                        <a:pt x="114" y="58"/>
                      </a:lnTo>
                      <a:lnTo>
                        <a:pt x="114" y="66"/>
                      </a:lnTo>
                      <a:lnTo>
                        <a:pt x="114" y="72"/>
                      </a:lnTo>
                      <a:lnTo>
                        <a:pt x="108" y="72"/>
                      </a:lnTo>
                      <a:lnTo>
                        <a:pt x="108" y="78"/>
                      </a:lnTo>
                      <a:lnTo>
                        <a:pt x="108" y="86"/>
                      </a:lnTo>
                      <a:lnTo>
                        <a:pt x="108" y="92"/>
                      </a:lnTo>
                      <a:lnTo>
                        <a:pt x="102" y="92"/>
                      </a:lnTo>
                      <a:lnTo>
                        <a:pt x="102" y="98"/>
                      </a:lnTo>
                      <a:lnTo>
                        <a:pt x="96" y="98"/>
                      </a:lnTo>
                      <a:lnTo>
                        <a:pt x="96" y="104"/>
                      </a:lnTo>
                      <a:lnTo>
                        <a:pt x="90" y="104"/>
                      </a:lnTo>
                      <a:lnTo>
                        <a:pt x="90" y="112"/>
                      </a:lnTo>
                      <a:lnTo>
                        <a:pt x="82" y="112"/>
                      </a:lnTo>
                      <a:lnTo>
                        <a:pt x="76" y="112"/>
                      </a:lnTo>
                      <a:lnTo>
                        <a:pt x="76" y="118"/>
                      </a:lnTo>
                      <a:lnTo>
                        <a:pt x="70" y="118"/>
                      </a:lnTo>
                      <a:lnTo>
                        <a:pt x="64" y="118"/>
                      </a:lnTo>
                      <a:lnTo>
                        <a:pt x="58" y="1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8" name="Line 443"/>
                <p:cNvSpPr>
                  <a:spLocks noChangeShapeType="1"/>
                </p:cNvSpPr>
                <p:nvPr/>
              </p:nvSpPr>
              <p:spPr bwMode="auto">
                <a:xfrm>
                  <a:off x="1056" y="1502"/>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19" name="Rectangle 444"/>
                <p:cNvSpPr>
                  <a:spLocks noChangeArrowheads="1"/>
                </p:cNvSpPr>
                <p:nvPr/>
              </p:nvSpPr>
              <p:spPr bwMode="auto">
                <a:xfrm>
                  <a:off x="1050" y="149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20" name="Freeform 445"/>
                <p:cNvSpPr>
                  <a:spLocks/>
                </p:cNvSpPr>
                <p:nvPr/>
              </p:nvSpPr>
              <p:spPr bwMode="auto">
                <a:xfrm>
                  <a:off x="1044" y="1508"/>
                  <a:ext cx="12" cy="6"/>
                </a:xfrm>
                <a:custGeom>
                  <a:avLst/>
                  <a:gdLst>
                    <a:gd name="T0" fmla="*/ 6 w 12"/>
                    <a:gd name="T1" fmla="*/ 6 h 6"/>
                    <a:gd name="T2" fmla="*/ 0 w 12"/>
                    <a:gd name="T3" fmla="*/ 6 h 6"/>
                    <a:gd name="T4" fmla="*/ 6 w 12"/>
                    <a:gd name="T5" fmla="*/ 0 h 6"/>
                    <a:gd name="T6" fmla="*/ 12 w 12"/>
                    <a:gd name="T7" fmla="*/ 0 h 6"/>
                    <a:gd name="T8" fmla="*/ 12 w 12"/>
                    <a:gd name="T9" fmla="*/ 6 h 6"/>
                    <a:gd name="T10" fmla="*/ 6 w 12"/>
                    <a:gd name="T11" fmla="*/ 6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6" y="6"/>
                      </a:moveTo>
                      <a:lnTo>
                        <a:pt x="0" y="6"/>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1" name="Rectangle 446"/>
                <p:cNvSpPr>
                  <a:spLocks noChangeArrowheads="1"/>
                </p:cNvSpPr>
                <p:nvPr/>
              </p:nvSpPr>
              <p:spPr bwMode="auto">
                <a:xfrm>
                  <a:off x="1070" y="1508"/>
                  <a:ext cx="6"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22" name="Line 447"/>
                <p:cNvSpPr>
                  <a:spLocks noChangeShapeType="1"/>
                </p:cNvSpPr>
                <p:nvPr/>
              </p:nvSpPr>
              <p:spPr bwMode="auto">
                <a:xfrm flipV="1">
                  <a:off x="2150" y="124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3" name="Line 448"/>
                <p:cNvSpPr>
                  <a:spLocks noChangeShapeType="1"/>
                </p:cNvSpPr>
                <p:nvPr/>
              </p:nvSpPr>
              <p:spPr bwMode="auto">
                <a:xfrm flipV="1">
                  <a:off x="2144" y="1252"/>
                  <a:ext cx="50"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4" name="Line 449"/>
                <p:cNvSpPr>
                  <a:spLocks noChangeShapeType="1"/>
                </p:cNvSpPr>
                <p:nvPr/>
              </p:nvSpPr>
              <p:spPr bwMode="auto">
                <a:xfrm flipV="1">
                  <a:off x="2138" y="1278"/>
                  <a:ext cx="62"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5" name="Line 450"/>
                <p:cNvSpPr>
                  <a:spLocks noChangeShapeType="1"/>
                </p:cNvSpPr>
                <p:nvPr/>
              </p:nvSpPr>
              <p:spPr bwMode="auto">
                <a:xfrm flipV="1">
                  <a:off x="2106" y="1290"/>
                  <a:ext cx="108"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6" name="Line 451"/>
                <p:cNvSpPr>
                  <a:spLocks noChangeShapeType="1"/>
                </p:cNvSpPr>
                <p:nvPr/>
              </p:nvSpPr>
              <p:spPr bwMode="auto">
                <a:xfrm flipV="1">
                  <a:off x="2094" y="131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7" name="Line 452"/>
                <p:cNvSpPr>
                  <a:spLocks noChangeShapeType="1"/>
                </p:cNvSpPr>
                <p:nvPr/>
              </p:nvSpPr>
              <p:spPr bwMode="auto">
                <a:xfrm flipV="1">
                  <a:off x="2080" y="1324"/>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8" name="Line 453"/>
                <p:cNvSpPr>
                  <a:spLocks noChangeShapeType="1"/>
                </p:cNvSpPr>
                <p:nvPr/>
              </p:nvSpPr>
              <p:spPr bwMode="auto">
                <a:xfrm flipV="1">
                  <a:off x="2080" y="1336"/>
                  <a:ext cx="184" cy="1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29" name="Line 454"/>
                <p:cNvSpPr>
                  <a:spLocks noChangeShapeType="1"/>
                </p:cNvSpPr>
                <p:nvPr/>
              </p:nvSpPr>
              <p:spPr bwMode="auto">
                <a:xfrm flipV="1">
                  <a:off x="2016" y="1434"/>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0" name="Line 455"/>
                <p:cNvSpPr>
                  <a:spLocks noChangeShapeType="1"/>
                </p:cNvSpPr>
                <p:nvPr/>
              </p:nvSpPr>
              <p:spPr bwMode="auto">
                <a:xfrm flipV="1">
                  <a:off x="2016" y="1454"/>
                  <a:ext cx="140"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1" name="Line 456"/>
                <p:cNvSpPr>
                  <a:spLocks noChangeShapeType="1"/>
                </p:cNvSpPr>
                <p:nvPr/>
              </p:nvSpPr>
              <p:spPr bwMode="auto">
                <a:xfrm flipV="1">
                  <a:off x="2022" y="1468"/>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2" name="Line 457"/>
                <p:cNvSpPr>
                  <a:spLocks noChangeShapeType="1"/>
                </p:cNvSpPr>
                <p:nvPr/>
              </p:nvSpPr>
              <p:spPr bwMode="auto">
                <a:xfrm flipV="1">
                  <a:off x="2036" y="1488"/>
                  <a:ext cx="152"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3" name="Freeform 458"/>
                <p:cNvSpPr>
                  <a:spLocks/>
                </p:cNvSpPr>
                <p:nvPr/>
              </p:nvSpPr>
              <p:spPr bwMode="auto">
                <a:xfrm>
                  <a:off x="2016" y="1246"/>
                  <a:ext cx="254" cy="346"/>
                </a:xfrm>
                <a:custGeom>
                  <a:avLst/>
                  <a:gdLst>
                    <a:gd name="T0" fmla="*/ 32 w 254"/>
                    <a:gd name="T1" fmla="*/ 340 h 346"/>
                    <a:gd name="T2" fmla="*/ 18 w 254"/>
                    <a:gd name="T3" fmla="*/ 334 h 346"/>
                    <a:gd name="T4" fmla="*/ 6 w 254"/>
                    <a:gd name="T5" fmla="*/ 320 h 346"/>
                    <a:gd name="T6" fmla="*/ 0 w 254"/>
                    <a:gd name="T7" fmla="*/ 300 h 346"/>
                    <a:gd name="T8" fmla="*/ 0 w 254"/>
                    <a:gd name="T9" fmla="*/ 274 h 346"/>
                    <a:gd name="T10" fmla="*/ 0 w 254"/>
                    <a:gd name="T11" fmla="*/ 260 h 346"/>
                    <a:gd name="T12" fmla="*/ 0 w 254"/>
                    <a:gd name="T13" fmla="*/ 248 h 346"/>
                    <a:gd name="T14" fmla="*/ 12 w 254"/>
                    <a:gd name="T15" fmla="*/ 234 h 346"/>
                    <a:gd name="T16" fmla="*/ 24 w 254"/>
                    <a:gd name="T17" fmla="*/ 228 h 346"/>
                    <a:gd name="T18" fmla="*/ 58 w 254"/>
                    <a:gd name="T19" fmla="*/ 210 h 346"/>
                    <a:gd name="T20" fmla="*/ 64 w 254"/>
                    <a:gd name="T21" fmla="*/ 196 h 346"/>
                    <a:gd name="T22" fmla="*/ 64 w 254"/>
                    <a:gd name="T23" fmla="*/ 170 h 346"/>
                    <a:gd name="T24" fmla="*/ 70 w 254"/>
                    <a:gd name="T25" fmla="*/ 156 h 346"/>
                    <a:gd name="T26" fmla="*/ 76 w 254"/>
                    <a:gd name="T27" fmla="*/ 144 h 346"/>
                    <a:gd name="T28" fmla="*/ 82 w 254"/>
                    <a:gd name="T29" fmla="*/ 118 h 346"/>
                    <a:gd name="T30" fmla="*/ 94 w 254"/>
                    <a:gd name="T31" fmla="*/ 112 h 346"/>
                    <a:gd name="T32" fmla="*/ 108 w 254"/>
                    <a:gd name="T33" fmla="*/ 92 h 346"/>
                    <a:gd name="T34" fmla="*/ 120 w 254"/>
                    <a:gd name="T35" fmla="*/ 64 h 346"/>
                    <a:gd name="T36" fmla="*/ 134 w 254"/>
                    <a:gd name="T37" fmla="*/ 32 h 346"/>
                    <a:gd name="T38" fmla="*/ 134 w 254"/>
                    <a:gd name="T39" fmla="*/ 6 h 346"/>
                    <a:gd name="T40" fmla="*/ 140 w 254"/>
                    <a:gd name="T41" fmla="*/ 0 h 346"/>
                    <a:gd name="T42" fmla="*/ 172 w 254"/>
                    <a:gd name="T43" fmla="*/ 0 h 346"/>
                    <a:gd name="T44" fmla="*/ 178 w 254"/>
                    <a:gd name="T45" fmla="*/ 12 h 346"/>
                    <a:gd name="T46" fmla="*/ 192 w 254"/>
                    <a:gd name="T47" fmla="*/ 38 h 346"/>
                    <a:gd name="T48" fmla="*/ 218 w 254"/>
                    <a:gd name="T49" fmla="*/ 64 h 346"/>
                    <a:gd name="T50" fmla="*/ 242 w 254"/>
                    <a:gd name="T51" fmla="*/ 84 h 346"/>
                    <a:gd name="T52" fmla="*/ 254 w 254"/>
                    <a:gd name="T53" fmla="*/ 92 h 346"/>
                    <a:gd name="T54" fmla="*/ 248 w 254"/>
                    <a:gd name="T55" fmla="*/ 104 h 346"/>
                    <a:gd name="T56" fmla="*/ 242 w 254"/>
                    <a:gd name="T57" fmla="*/ 112 h 346"/>
                    <a:gd name="T58" fmla="*/ 230 w 254"/>
                    <a:gd name="T59" fmla="*/ 124 h 346"/>
                    <a:gd name="T60" fmla="*/ 210 w 254"/>
                    <a:gd name="T61" fmla="*/ 130 h 346"/>
                    <a:gd name="T62" fmla="*/ 198 w 254"/>
                    <a:gd name="T63" fmla="*/ 136 h 346"/>
                    <a:gd name="T64" fmla="*/ 172 w 254"/>
                    <a:gd name="T65" fmla="*/ 150 h 346"/>
                    <a:gd name="T66" fmla="*/ 140 w 254"/>
                    <a:gd name="T67" fmla="*/ 162 h 346"/>
                    <a:gd name="T68" fmla="*/ 134 w 254"/>
                    <a:gd name="T69" fmla="*/ 176 h 346"/>
                    <a:gd name="T70" fmla="*/ 134 w 254"/>
                    <a:gd name="T71" fmla="*/ 188 h 346"/>
                    <a:gd name="T72" fmla="*/ 140 w 254"/>
                    <a:gd name="T73" fmla="*/ 202 h 346"/>
                    <a:gd name="T74" fmla="*/ 160 w 254"/>
                    <a:gd name="T75" fmla="*/ 216 h 346"/>
                    <a:gd name="T76" fmla="*/ 172 w 254"/>
                    <a:gd name="T77" fmla="*/ 228 h 346"/>
                    <a:gd name="T78" fmla="*/ 172 w 254"/>
                    <a:gd name="T79" fmla="*/ 242 h 346"/>
                    <a:gd name="T80" fmla="*/ 166 w 254"/>
                    <a:gd name="T81" fmla="*/ 254 h 346"/>
                    <a:gd name="T82" fmla="*/ 152 w 254"/>
                    <a:gd name="T83" fmla="*/ 268 h 346"/>
                    <a:gd name="T84" fmla="*/ 140 w 254"/>
                    <a:gd name="T85" fmla="*/ 274 h 346"/>
                    <a:gd name="T86" fmla="*/ 126 w 254"/>
                    <a:gd name="T87" fmla="*/ 280 h 346"/>
                    <a:gd name="T88" fmla="*/ 108 w 254"/>
                    <a:gd name="T89" fmla="*/ 286 h 346"/>
                    <a:gd name="T90" fmla="*/ 82 w 254"/>
                    <a:gd name="T91" fmla="*/ 300 h 346"/>
                    <a:gd name="T92" fmla="*/ 70 w 254"/>
                    <a:gd name="T93" fmla="*/ 314 h 346"/>
                    <a:gd name="T94" fmla="*/ 58 w 254"/>
                    <a:gd name="T95" fmla="*/ 320 h 346"/>
                    <a:gd name="T96" fmla="*/ 44 w 254"/>
                    <a:gd name="T97" fmla="*/ 334 h 346"/>
                    <a:gd name="T98" fmla="*/ 38 w 254"/>
                    <a:gd name="T99" fmla="*/ 3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4"/>
                    <a:gd name="T151" fmla="*/ 0 h 346"/>
                    <a:gd name="T152" fmla="*/ 254 w 254"/>
                    <a:gd name="T153" fmla="*/ 346 h 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4" h="346">
                      <a:moveTo>
                        <a:pt x="38" y="346"/>
                      </a:moveTo>
                      <a:lnTo>
                        <a:pt x="32" y="340"/>
                      </a:lnTo>
                      <a:lnTo>
                        <a:pt x="24" y="340"/>
                      </a:lnTo>
                      <a:lnTo>
                        <a:pt x="18" y="334"/>
                      </a:lnTo>
                      <a:lnTo>
                        <a:pt x="12" y="326"/>
                      </a:lnTo>
                      <a:lnTo>
                        <a:pt x="6" y="320"/>
                      </a:lnTo>
                      <a:lnTo>
                        <a:pt x="0" y="306"/>
                      </a:lnTo>
                      <a:lnTo>
                        <a:pt x="0" y="300"/>
                      </a:lnTo>
                      <a:lnTo>
                        <a:pt x="0" y="280"/>
                      </a:lnTo>
                      <a:lnTo>
                        <a:pt x="0" y="274"/>
                      </a:lnTo>
                      <a:lnTo>
                        <a:pt x="0" y="268"/>
                      </a:lnTo>
                      <a:lnTo>
                        <a:pt x="0" y="260"/>
                      </a:lnTo>
                      <a:lnTo>
                        <a:pt x="0" y="254"/>
                      </a:lnTo>
                      <a:lnTo>
                        <a:pt x="0" y="248"/>
                      </a:lnTo>
                      <a:lnTo>
                        <a:pt x="12" y="242"/>
                      </a:lnTo>
                      <a:lnTo>
                        <a:pt x="12" y="234"/>
                      </a:lnTo>
                      <a:lnTo>
                        <a:pt x="18" y="228"/>
                      </a:lnTo>
                      <a:lnTo>
                        <a:pt x="24" y="228"/>
                      </a:lnTo>
                      <a:lnTo>
                        <a:pt x="38" y="222"/>
                      </a:lnTo>
                      <a:lnTo>
                        <a:pt x="58" y="210"/>
                      </a:lnTo>
                      <a:lnTo>
                        <a:pt x="64" y="202"/>
                      </a:lnTo>
                      <a:lnTo>
                        <a:pt x="64" y="196"/>
                      </a:lnTo>
                      <a:lnTo>
                        <a:pt x="64" y="176"/>
                      </a:lnTo>
                      <a:lnTo>
                        <a:pt x="64" y="170"/>
                      </a:lnTo>
                      <a:lnTo>
                        <a:pt x="64" y="162"/>
                      </a:lnTo>
                      <a:lnTo>
                        <a:pt x="70" y="156"/>
                      </a:lnTo>
                      <a:lnTo>
                        <a:pt x="76" y="150"/>
                      </a:lnTo>
                      <a:lnTo>
                        <a:pt x="76" y="144"/>
                      </a:lnTo>
                      <a:lnTo>
                        <a:pt x="76" y="136"/>
                      </a:lnTo>
                      <a:lnTo>
                        <a:pt x="82" y="118"/>
                      </a:lnTo>
                      <a:lnTo>
                        <a:pt x="88" y="112"/>
                      </a:lnTo>
                      <a:lnTo>
                        <a:pt x="94" y="112"/>
                      </a:lnTo>
                      <a:lnTo>
                        <a:pt x="94" y="104"/>
                      </a:lnTo>
                      <a:lnTo>
                        <a:pt x="108" y="92"/>
                      </a:lnTo>
                      <a:lnTo>
                        <a:pt x="120" y="72"/>
                      </a:lnTo>
                      <a:lnTo>
                        <a:pt x="120" y="64"/>
                      </a:lnTo>
                      <a:lnTo>
                        <a:pt x="126" y="52"/>
                      </a:lnTo>
                      <a:lnTo>
                        <a:pt x="134" y="32"/>
                      </a:lnTo>
                      <a:lnTo>
                        <a:pt x="134" y="26"/>
                      </a:lnTo>
                      <a:lnTo>
                        <a:pt x="134" y="6"/>
                      </a:lnTo>
                      <a:lnTo>
                        <a:pt x="134" y="0"/>
                      </a:lnTo>
                      <a:lnTo>
                        <a:pt x="140" y="0"/>
                      </a:lnTo>
                      <a:lnTo>
                        <a:pt x="146" y="0"/>
                      </a:lnTo>
                      <a:lnTo>
                        <a:pt x="172" y="0"/>
                      </a:lnTo>
                      <a:lnTo>
                        <a:pt x="178" y="6"/>
                      </a:lnTo>
                      <a:lnTo>
                        <a:pt x="178" y="12"/>
                      </a:lnTo>
                      <a:lnTo>
                        <a:pt x="186" y="26"/>
                      </a:lnTo>
                      <a:lnTo>
                        <a:pt x="192" y="38"/>
                      </a:lnTo>
                      <a:lnTo>
                        <a:pt x="204" y="52"/>
                      </a:lnTo>
                      <a:lnTo>
                        <a:pt x="218" y="64"/>
                      </a:lnTo>
                      <a:lnTo>
                        <a:pt x="218" y="72"/>
                      </a:lnTo>
                      <a:lnTo>
                        <a:pt x="242" y="84"/>
                      </a:lnTo>
                      <a:lnTo>
                        <a:pt x="248" y="92"/>
                      </a:lnTo>
                      <a:lnTo>
                        <a:pt x="254" y="92"/>
                      </a:lnTo>
                      <a:lnTo>
                        <a:pt x="254" y="98"/>
                      </a:lnTo>
                      <a:lnTo>
                        <a:pt x="248" y="104"/>
                      </a:lnTo>
                      <a:lnTo>
                        <a:pt x="248" y="112"/>
                      </a:lnTo>
                      <a:lnTo>
                        <a:pt x="242" y="112"/>
                      </a:lnTo>
                      <a:lnTo>
                        <a:pt x="236" y="118"/>
                      </a:lnTo>
                      <a:lnTo>
                        <a:pt x="230" y="124"/>
                      </a:lnTo>
                      <a:lnTo>
                        <a:pt x="218" y="124"/>
                      </a:lnTo>
                      <a:lnTo>
                        <a:pt x="210" y="130"/>
                      </a:lnTo>
                      <a:lnTo>
                        <a:pt x="204" y="130"/>
                      </a:lnTo>
                      <a:lnTo>
                        <a:pt x="198" y="136"/>
                      </a:lnTo>
                      <a:lnTo>
                        <a:pt x="172" y="144"/>
                      </a:lnTo>
                      <a:lnTo>
                        <a:pt x="172" y="150"/>
                      </a:lnTo>
                      <a:lnTo>
                        <a:pt x="146" y="156"/>
                      </a:lnTo>
                      <a:lnTo>
                        <a:pt x="140" y="162"/>
                      </a:lnTo>
                      <a:lnTo>
                        <a:pt x="140" y="170"/>
                      </a:lnTo>
                      <a:lnTo>
                        <a:pt x="134" y="176"/>
                      </a:lnTo>
                      <a:lnTo>
                        <a:pt x="134" y="182"/>
                      </a:lnTo>
                      <a:lnTo>
                        <a:pt x="134" y="188"/>
                      </a:lnTo>
                      <a:lnTo>
                        <a:pt x="134" y="196"/>
                      </a:lnTo>
                      <a:lnTo>
                        <a:pt x="140" y="202"/>
                      </a:lnTo>
                      <a:lnTo>
                        <a:pt x="152" y="216"/>
                      </a:lnTo>
                      <a:lnTo>
                        <a:pt x="160" y="216"/>
                      </a:lnTo>
                      <a:lnTo>
                        <a:pt x="166" y="222"/>
                      </a:lnTo>
                      <a:lnTo>
                        <a:pt x="172" y="228"/>
                      </a:lnTo>
                      <a:lnTo>
                        <a:pt x="172" y="234"/>
                      </a:lnTo>
                      <a:lnTo>
                        <a:pt x="172" y="242"/>
                      </a:lnTo>
                      <a:lnTo>
                        <a:pt x="172" y="248"/>
                      </a:lnTo>
                      <a:lnTo>
                        <a:pt x="166" y="254"/>
                      </a:lnTo>
                      <a:lnTo>
                        <a:pt x="160" y="260"/>
                      </a:lnTo>
                      <a:lnTo>
                        <a:pt x="152" y="268"/>
                      </a:lnTo>
                      <a:lnTo>
                        <a:pt x="146" y="268"/>
                      </a:lnTo>
                      <a:lnTo>
                        <a:pt x="140" y="274"/>
                      </a:lnTo>
                      <a:lnTo>
                        <a:pt x="134" y="280"/>
                      </a:lnTo>
                      <a:lnTo>
                        <a:pt x="126" y="280"/>
                      </a:lnTo>
                      <a:lnTo>
                        <a:pt x="120" y="286"/>
                      </a:lnTo>
                      <a:lnTo>
                        <a:pt x="108" y="286"/>
                      </a:lnTo>
                      <a:lnTo>
                        <a:pt x="88" y="294"/>
                      </a:lnTo>
                      <a:lnTo>
                        <a:pt x="82" y="300"/>
                      </a:lnTo>
                      <a:lnTo>
                        <a:pt x="70" y="306"/>
                      </a:lnTo>
                      <a:lnTo>
                        <a:pt x="70" y="314"/>
                      </a:lnTo>
                      <a:lnTo>
                        <a:pt x="64" y="314"/>
                      </a:lnTo>
                      <a:lnTo>
                        <a:pt x="58" y="320"/>
                      </a:lnTo>
                      <a:lnTo>
                        <a:pt x="50" y="334"/>
                      </a:lnTo>
                      <a:lnTo>
                        <a:pt x="44" y="334"/>
                      </a:lnTo>
                      <a:lnTo>
                        <a:pt x="38" y="340"/>
                      </a:lnTo>
                      <a:lnTo>
                        <a:pt x="38" y="3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4" name="Line 459"/>
                <p:cNvSpPr>
                  <a:spLocks noChangeShapeType="1"/>
                </p:cNvSpPr>
                <p:nvPr/>
              </p:nvSpPr>
              <p:spPr bwMode="auto">
                <a:xfrm flipV="1">
                  <a:off x="1504" y="1644"/>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5" name="Line 460"/>
                <p:cNvSpPr>
                  <a:spLocks noChangeShapeType="1"/>
                </p:cNvSpPr>
                <p:nvPr/>
              </p:nvSpPr>
              <p:spPr bwMode="auto">
                <a:xfrm flipV="1">
                  <a:off x="1486" y="1664"/>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6" name="Line 461"/>
                <p:cNvSpPr>
                  <a:spLocks noChangeShapeType="1"/>
                </p:cNvSpPr>
                <p:nvPr/>
              </p:nvSpPr>
              <p:spPr bwMode="auto">
                <a:xfrm flipV="1">
                  <a:off x="1504" y="1690"/>
                  <a:ext cx="30"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7" name="Freeform 462"/>
                <p:cNvSpPr>
                  <a:spLocks/>
                </p:cNvSpPr>
                <p:nvPr/>
              </p:nvSpPr>
              <p:spPr bwMode="auto">
                <a:xfrm>
                  <a:off x="1486" y="1644"/>
                  <a:ext cx="56" cy="72"/>
                </a:xfrm>
                <a:custGeom>
                  <a:avLst/>
                  <a:gdLst>
                    <a:gd name="T0" fmla="*/ 18 w 56"/>
                    <a:gd name="T1" fmla="*/ 72 h 72"/>
                    <a:gd name="T2" fmla="*/ 12 w 56"/>
                    <a:gd name="T3" fmla="*/ 66 h 72"/>
                    <a:gd name="T4" fmla="*/ 0 w 56"/>
                    <a:gd name="T5" fmla="*/ 60 h 72"/>
                    <a:gd name="T6" fmla="*/ 0 w 56"/>
                    <a:gd name="T7" fmla="*/ 46 h 72"/>
                    <a:gd name="T8" fmla="*/ 6 w 56"/>
                    <a:gd name="T9" fmla="*/ 40 h 72"/>
                    <a:gd name="T10" fmla="*/ 6 w 56"/>
                    <a:gd name="T11" fmla="*/ 34 h 72"/>
                    <a:gd name="T12" fmla="*/ 12 w 56"/>
                    <a:gd name="T13" fmla="*/ 34 h 72"/>
                    <a:gd name="T14" fmla="*/ 12 w 56"/>
                    <a:gd name="T15" fmla="*/ 26 h 72"/>
                    <a:gd name="T16" fmla="*/ 18 w 56"/>
                    <a:gd name="T17" fmla="*/ 12 h 72"/>
                    <a:gd name="T18" fmla="*/ 24 w 56"/>
                    <a:gd name="T19" fmla="*/ 6 h 72"/>
                    <a:gd name="T20" fmla="*/ 30 w 56"/>
                    <a:gd name="T21" fmla="*/ 6 h 72"/>
                    <a:gd name="T22" fmla="*/ 30 w 56"/>
                    <a:gd name="T23" fmla="*/ 0 h 72"/>
                    <a:gd name="T24" fmla="*/ 44 w 56"/>
                    <a:gd name="T25" fmla="*/ 0 h 72"/>
                    <a:gd name="T26" fmla="*/ 50 w 56"/>
                    <a:gd name="T27" fmla="*/ 6 h 72"/>
                    <a:gd name="T28" fmla="*/ 56 w 56"/>
                    <a:gd name="T29" fmla="*/ 6 h 72"/>
                    <a:gd name="T30" fmla="*/ 56 w 56"/>
                    <a:gd name="T31" fmla="*/ 12 h 72"/>
                    <a:gd name="T32" fmla="*/ 56 w 56"/>
                    <a:gd name="T33" fmla="*/ 20 h 72"/>
                    <a:gd name="T34" fmla="*/ 56 w 56"/>
                    <a:gd name="T35" fmla="*/ 26 h 72"/>
                    <a:gd name="T36" fmla="*/ 56 w 56"/>
                    <a:gd name="T37" fmla="*/ 34 h 72"/>
                    <a:gd name="T38" fmla="*/ 56 w 56"/>
                    <a:gd name="T39" fmla="*/ 40 h 72"/>
                    <a:gd name="T40" fmla="*/ 50 w 56"/>
                    <a:gd name="T41" fmla="*/ 46 h 72"/>
                    <a:gd name="T42" fmla="*/ 50 w 56"/>
                    <a:gd name="T43" fmla="*/ 52 h 72"/>
                    <a:gd name="T44" fmla="*/ 50 w 56"/>
                    <a:gd name="T45" fmla="*/ 60 h 72"/>
                    <a:gd name="T46" fmla="*/ 44 w 56"/>
                    <a:gd name="T47" fmla="*/ 60 h 72"/>
                    <a:gd name="T48" fmla="*/ 36 w 56"/>
                    <a:gd name="T49" fmla="*/ 66 h 72"/>
                    <a:gd name="T50" fmla="*/ 24 w 56"/>
                    <a:gd name="T51" fmla="*/ 72 h 72"/>
                    <a:gd name="T52" fmla="*/ 18 w 56"/>
                    <a:gd name="T53" fmla="*/ 72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
                    <a:gd name="T82" fmla="*/ 0 h 72"/>
                    <a:gd name="T83" fmla="*/ 56 w 56"/>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 h="72">
                      <a:moveTo>
                        <a:pt x="18" y="72"/>
                      </a:moveTo>
                      <a:lnTo>
                        <a:pt x="12" y="66"/>
                      </a:lnTo>
                      <a:lnTo>
                        <a:pt x="0" y="60"/>
                      </a:lnTo>
                      <a:lnTo>
                        <a:pt x="0" y="46"/>
                      </a:lnTo>
                      <a:lnTo>
                        <a:pt x="6" y="40"/>
                      </a:lnTo>
                      <a:lnTo>
                        <a:pt x="6" y="34"/>
                      </a:lnTo>
                      <a:lnTo>
                        <a:pt x="12" y="34"/>
                      </a:lnTo>
                      <a:lnTo>
                        <a:pt x="12" y="26"/>
                      </a:lnTo>
                      <a:lnTo>
                        <a:pt x="18" y="12"/>
                      </a:lnTo>
                      <a:lnTo>
                        <a:pt x="24" y="6"/>
                      </a:lnTo>
                      <a:lnTo>
                        <a:pt x="30" y="6"/>
                      </a:lnTo>
                      <a:lnTo>
                        <a:pt x="30" y="0"/>
                      </a:lnTo>
                      <a:lnTo>
                        <a:pt x="44" y="0"/>
                      </a:lnTo>
                      <a:lnTo>
                        <a:pt x="50" y="6"/>
                      </a:lnTo>
                      <a:lnTo>
                        <a:pt x="56" y="6"/>
                      </a:lnTo>
                      <a:lnTo>
                        <a:pt x="56" y="12"/>
                      </a:lnTo>
                      <a:lnTo>
                        <a:pt x="56" y="20"/>
                      </a:lnTo>
                      <a:lnTo>
                        <a:pt x="56" y="26"/>
                      </a:lnTo>
                      <a:lnTo>
                        <a:pt x="56" y="34"/>
                      </a:lnTo>
                      <a:lnTo>
                        <a:pt x="56" y="40"/>
                      </a:lnTo>
                      <a:lnTo>
                        <a:pt x="50" y="46"/>
                      </a:lnTo>
                      <a:lnTo>
                        <a:pt x="50" y="52"/>
                      </a:lnTo>
                      <a:lnTo>
                        <a:pt x="50" y="60"/>
                      </a:lnTo>
                      <a:lnTo>
                        <a:pt x="44" y="60"/>
                      </a:lnTo>
                      <a:lnTo>
                        <a:pt x="36" y="66"/>
                      </a:lnTo>
                      <a:lnTo>
                        <a:pt x="24" y="72"/>
                      </a:lnTo>
                      <a:lnTo>
                        <a:pt x="18"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8" name="Line 463"/>
                <p:cNvSpPr>
                  <a:spLocks noChangeShapeType="1"/>
                </p:cNvSpPr>
                <p:nvPr/>
              </p:nvSpPr>
              <p:spPr bwMode="auto">
                <a:xfrm>
                  <a:off x="774" y="169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39" name="Freeform 464"/>
                <p:cNvSpPr>
                  <a:spLocks/>
                </p:cNvSpPr>
                <p:nvPr/>
              </p:nvSpPr>
              <p:spPr bwMode="auto">
                <a:xfrm>
                  <a:off x="768" y="1678"/>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0" name="Line 465"/>
                <p:cNvSpPr>
                  <a:spLocks noChangeShapeType="1"/>
                </p:cNvSpPr>
                <p:nvPr/>
              </p:nvSpPr>
              <p:spPr bwMode="auto">
                <a:xfrm flipV="1">
                  <a:off x="1286" y="1082"/>
                  <a:ext cx="140"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1" name="Line 466"/>
                <p:cNvSpPr>
                  <a:spLocks noChangeShapeType="1"/>
                </p:cNvSpPr>
                <p:nvPr/>
              </p:nvSpPr>
              <p:spPr bwMode="auto">
                <a:xfrm flipV="1">
                  <a:off x="1306" y="1088"/>
                  <a:ext cx="140"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2" name="Line 467"/>
                <p:cNvSpPr>
                  <a:spLocks noChangeShapeType="1"/>
                </p:cNvSpPr>
                <p:nvPr/>
              </p:nvSpPr>
              <p:spPr bwMode="auto">
                <a:xfrm flipV="1">
                  <a:off x="1292" y="1108"/>
                  <a:ext cx="166"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3" name="Line 468"/>
                <p:cNvSpPr>
                  <a:spLocks noChangeShapeType="1"/>
                </p:cNvSpPr>
                <p:nvPr/>
              </p:nvSpPr>
              <p:spPr bwMode="auto">
                <a:xfrm flipV="1">
                  <a:off x="1318" y="1128"/>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4" name="Line 469"/>
                <p:cNvSpPr>
                  <a:spLocks noChangeShapeType="1"/>
                </p:cNvSpPr>
                <p:nvPr/>
              </p:nvSpPr>
              <p:spPr bwMode="auto">
                <a:xfrm flipV="1">
                  <a:off x="1332" y="1140"/>
                  <a:ext cx="158"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5" name="Line 470"/>
                <p:cNvSpPr>
                  <a:spLocks noChangeShapeType="1"/>
                </p:cNvSpPr>
                <p:nvPr/>
              </p:nvSpPr>
              <p:spPr bwMode="auto">
                <a:xfrm flipV="1">
                  <a:off x="1338" y="1166"/>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6" name="Line 471"/>
                <p:cNvSpPr>
                  <a:spLocks noChangeShapeType="1"/>
                </p:cNvSpPr>
                <p:nvPr/>
              </p:nvSpPr>
              <p:spPr bwMode="auto">
                <a:xfrm flipV="1">
                  <a:off x="1338" y="1186"/>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7" name="Line 472"/>
                <p:cNvSpPr>
                  <a:spLocks noChangeShapeType="1"/>
                </p:cNvSpPr>
                <p:nvPr/>
              </p:nvSpPr>
              <p:spPr bwMode="auto">
                <a:xfrm flipV="1">
                  <a:off x="1326" y="1212"/>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8" name="Line 473"/>
                <p:cNvSpPr>
                  <a:spLocks noChangeShapeType="1"/>
                </p:cNvSpPr>
                <p:nvPr/>
              </p:nvSpPr>
              <p:spPr bwMode="auto">
                <a:xfrm flipV="1">
                  <a:off x="1222" y="1388"/>
                  <a:ext cx="18"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49" name="Line 474"/>
                <p:cNvSpPr>
                  <a:spLocks noChangeShapeType="1"/>
                </p:cNvSpPr>
                <p:nvPr/>
              </p:nvSpPr>
              <p:spPr bwMode="auto">
                <a:xfrm flipV="1">
                  <a:off x="1332" y="1238"/>
                  <a:ext cx="164"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0" name="Line 475"/>
                <p:cNvSpPr>
                  <a:spLocks noChangeShapeType="1"/>
                </p:cNvSpPr>
                <p:nvPr/>
              </p:nvSpPr>
              <p:spPr bwMode="auto">
                <a:xfrm flipV="1">
                  <a:off x="1234" y="1402"/>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1" name="Line 476"/>
                <p:cNvSpPr>
                  <a:spLocks noChangeShapeType="1"/>
                </p:cNvSpPr>
                <p:nvPr/>
              </p:nvSpPr>
              <p:spPr bwMode="auto">
                <a:xfrm flipV="1">
                  <a:off x="1344" y="1264"/>
                  <a:ext cx="152"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2" name="Line 477"/>
                <p:cNvSpPr>
                  <a:spLocks noChangeShapeType="1"/>
                </p:cNvSpPr>
                <p:nvPr/>
              </p:nvSpPr>
              <p:spPr bwMode="auto">
                <a:xfrm flipV="1">
                  <a:off x="1248" y="138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3" name="Line 478"/>
                <p:cNvSpPr>
                  <a:spLocks noChangeShapeType="1"/>
                </p:cNvSpPr>
                <p:nvPr/>
              </p:nvSpPr>
              <p:spPr bwMode="auto">
                <a:xfrm flipV="1">
                  <a:off x="1350" y="1284"/>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4" name="Line 479"/>
                <p:cNvSpPr>
                  <a:spLocks noChangeShapeType="1"/>
                </p:cNvSpPr>
                <p:nvPr/>
              </p:nvSpPr>
              <p:spPr bwMode="auto">
                <a:xfrm flipV="1">
                  <a:off x="1248" y="1304"/>
                  <a:ext cx="262" cy="1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5" name="Line 480"/>
                <p:cNvSpPr>
                  <a:spLocks noChangeShapeType="1"/>
                </p:cNvSpPr>
                <p:nvPr/>
              </p:nvSpPr>
              <p:spPr bwMode="auto">
                <a:xfrm flipV="1">
                  <a:off x="1254" y="1324"/>
                  <a:ext cx="268"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6" name="Line 481"/>
                <p:cNvSpPr>
                  <a:spLocks noChangeShapeType="1"/>
                </p:cNvSpPr>
                <p:nvPr/>
              </p:nvSpPr>
              <p:spPr bwMode="auto">
                <a:xfrm flipV="1">
                  <a:off x="1268" y="1344"/>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7" name="Line 482"/>
                <p:cNvSpPr>
                  <a:spLocks noChangeShapeType="1"/>
                </p:cNvSpPr>
                <p:nvPr/>
              </p:nvSpPr>
              <p:spPr bwMode="auto">
                <a:xfrm flipV="1">
                  <a:off x="1292" y="1370"/>
                  <a:ext cx="242"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8" name="Line 483"/>
                <p:cNvSpPr>
                  <a:spLocks noChangeShapeType="1"/>
                </p:cNvSpPr>
                <p:nvPr/>
              </p:nvSpPr>
              <p:spPr bwMode="auto">
                <a:xfrm flipV="1">
                  <a:off x="1326" y="1388"/>
                  <a:ext cx="216"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59" name="Line 484"/>
                <p:cNvSpPr>
                  <a:spLocks noChangeShapeType="1"/>
                </p:cNvSpPr>
                <p:nvPr/>
              </p:nvSpPr>
              <p:spPr bwMode="auto">
                <a:xfrm flipV="1">
                  <a:off x="1388" y="1408"/>
                  <a:ext cx="160" cy="9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0" name="Line 485"/>
                <p:cNvSpPr>
                  <a:spLocks noChangeShapeType="1"/>
                </p:cNvSpPr>
                <p:nvPr/>
              </p:nvSpPr>
              <p:spPr bwMode="auto">
                <a:xfrm flipV="1">
                  <a:off x="1446" y="1434"/>
                  <a:ext cx="102"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1" name="Line 486"/>
                <p:cNvSpPr>
                  <a:spLocks noChangeShapeType="1"/>
                </p:cNvSpPr>
                <p:nvPr/>
              </p:nvSpPr>
              <p:spPr bwMode="auto">
                <a:xfrm flipV="1">
                  <a:off x="1486" y="1462"/>
                  <a:ext cx="62"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2" name="Line 487"/>
                <p:cNvSpPr>
                  <a:spLocks noChangeShapeType="1"/>
                </p:cNvSpPr>
                <p:nvPr/>
              </p:nvSpPr>
              <p:spPr bwMode="auto">
                <a:xfrm flipV="1">
                  <a:off x="1522" y="14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3" name="Freeform 488"/>
                <p:cNvSpPr>
                  <a:spLocks/>
                </p:cNvSpPr>
                <p:nvPr/>
              </p:nvSpPr>
              <p:spPr bwMode="auto">
                <a:xfrm>
                  <a:off x="1222" y="1076"/>
                  <a:ext cx="326" cy="444"/>
                </a:xfrm>
                <a:custGeom>
                  <a:avLst/>
                  <a:gdLst>
                    <a:gd name="T0" fmla="*/ 32 w 326"/>
                    <a:gd name="T1" fmla="*/ 380 h 444"/>
                    <a:gd name="T2" fmla="*/ 18 w 326"/>
                    <a:gd name="T3" fmla="*/ 346 h 444"/>
                    <a:gd name="T4" fmla="*/ 12 w 326"/>
                    <a:gd name="T5" fmla="*/ 332 h 444"/>
                    <a:gd name="T6" fmla="*/ 0 w 326"/>
                    <a:gd name="T7" fmla="*/ 320 h 444"/>
                    <a:gd name="T8" fmla="*/ 12 w 326"/>
                    <a:gd name="T9" fmla="*/ 306 h 444"/>
                    <a:gd name="T10" fmla="*/ 32 w 326"/>
                    <a:gd name="T11" fmla="*/ 326 h 444"/>
                    <a:gd name="T12" fmla="*/ 50 w 326"/>
                    <a:gd name="T13" fmla="*/ 332 h 444"/>
                    <a:gd name="T14" fmla="*/ 90 w 326"/>
                    <a:gd name="T15" fmla="*/ 314 h 444"/>
                    <a:gd name="T16" fmla="*/ 108 w 326"/>
                    <a:gd name="T17" fmla="*/ 314 h 444"/>
                    <a:gd name="T18" fmla="*/ 128 w 326"/>
                    <a:gd name="T19" fmla="*/ 306 h 444"/>
                    <a:gd name="T20" fmla="*/ 116 w 326"/>
                    <a:gd name="T21" fmla="*/ 274 h 444"/>
                    <a:gd name="T22" fmla="*/ 108 w 326"/>
                    <a:gd name="T23" fmla="*/ 262 h 444"/>
                    <a:gd name="T24" fmla="*/ 102 w 326"/>
                    <a:gd name="T25" fmla="*/ 240 h 444"/>
                    <a:gd name="T26" fmla="*/ 102 w 326"/>
                    <a:gd name="T27" fmla="*/ 222 h 444"/>
                    <a:gd name="T28" fmla="*/ 116 w 326"/>
                    <a:gd name="T29" fmla="*/ 202 h 444"/>
                    <a:gd name="T30" fmla="*/ 116 w 326"/>
                    <a:gd name="T31" fmla="*/ 182 h 444"/>
                    <a:gd name="T32" fmla="*/ 108 w 326"/>
                    <a:gd name="T33" fmla="*/ 156 h 444"/>
                    <a:gd name="T34" fmla="*/ 90 w 326"/>
                    <a:gd name="T35" fmla="*/ 142 h 444"/>
                    <a:gd name="T36" fmla="*/ 70 w 326"/>
                    <a:gd name="T37" fmla="*/ 136 h 444"/>
                    <a:gd name="T38" fmla="*/ 76 w 326"/>
                    <a:gd name="T39" fmla="*/ 110 h 444"/>
                    <a:gd name="T40" fmla="*/ 76 w 326"/>
                    <a:gd name="T41" fmla="*/ 98 h 444"/>
                    <a:gd name="T42" fmla="*/ 64 w 326"/>
                    <a:gd name="T43" fmla="*/ 84 h 444"/>
                    <a:gd name="T44" fmla="*/ 90 w 326"/>
                    <a:gd name="T45" fmla="*/ 52 h 444"/>
                    <a:gd name="T46" fmla="*/ 122 w 326"/>
                    <a:gd name="T47" fmla="*/ 52 h 444"/>
                    <a:gd name="T48" fmla="*/ 152 w 326"/>
                    <a:gd name="T49" fmla="*/ 32 h 444"/>
                    <a:gd name="T50" fmla="*/ 186 w 326"/>
                    <a:gd name="T51" fmla="*/ 0 h 444"/>
                    <a:gd name="T52" fmla="*/ 230 w 326"/>
                    <a:gd name="T53" fmla="*/ 18 h 444"/>
                    <a:gd name="T54" fmla="*/ 256 w 326"/>
                    <a:gd name="T55" fmla="*/ 46 h 444"/>
                    <a:gd name="T56" fmla="*/ 268 w 326"/>
                    <a:gd name="T57" fmla="*/ 58 h 444"/>
                    <a:gd name="T58" fmla="*/ 262 w 326"/>
                    <a:gd name="T59" fmla="*/ 84 h 444"/>
                    <a:gd name="T60" fmla="*/ 282 w 326"/>
                    <a:gd name="T61" fmla="*/ 130 h 444"/>
                    <a:gd name="T62" fmla="*/ 276 w 326"/>
                    <a:gd name="T63" fmla="*/ 170 h 444"/>
                    <a:gd name="T64" fmla="*/ 282 w 326"/>
                    <a:gd name="T65" fmla="*/ 208 h 444"/>
                    <a:gd name="T66" fmla="*/ 288 w 326"/>
                    <a:gd name="T67" fmla="*/ 228 h 444"/>
                    <a:gd name="T68" fmla="*/ 300 w 326"/>
                    <a:gd name="T69" fmla="*/ 262 h 444"/>
                    <a:gd name="T70" fmla="*/ 314 w 326"/>
                    <a:gd name="T71" fmla="*/ 288 h 444"/>
                    <a:gd name="T72" fmla="*/ 326 w 326"/>
                    <a:gd name="T73" fmla="*/ 326 h 444"/>
                    <a:gd name="T74" fmla="*/ 326 w 326"/>
                    <a:gd name="T75" fmla="*/ 346 h 444"/>
                    <a:gd name="T76" fmla="*/ 326 w 326"/>
                    <a:gd name="T77" fmla="*/ 372 h 444"/>
                    <a:gd name="T78" fmla="*/ 320 w 326"/>
                    <a:gd name="T79" fmla="*/ 406 h 444"/>
                    <a:gd name="T80" fmla="*/ 314 w 326"/>
                    <a:gd name="T81" fmla="*/ 424 h 444"/>
                    <a:gd name="T82" fmla="*/ 236 w 326"/>
                    <a:gd name="T83" fmla="*/ 418 h 444"/>
                    <a:gd name="T84" fmla="*/ 198 w 326"/>
                    <a:gd name="T85" fmla="*/ 418 h 444"/>
                    <a:gd name="T86" fmla="*/ 134 w 326"/>
                    <a:gd name="T87" fmla="*/ 438 h 444"/>
                    <a:gd name="T88" fmla="*/ 58 w 326"/>
                    <a:gd name="T89" fmla="*/ 432 h 444"/>
                    <a:gd name="T90" fmla="*/ 24 w 326"/>
                    <a:gd name="T91" fmla="*/ 392 h 4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
                    <a:gd name="T139" fmla="*/ 0 h 444"/>
                    <a:gd name="T140" fmla="*/ 326 w 326"/>
                    <a:gd name="T141" fmla="*/ 444 h 4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 h="444">
                      <a:moveTo>
                        <a:pt x="18" y="380"/>
                      </a:moveTo>
                      <a:lnTo>
                        <a:pt x="24" y="386"/>
                      </a:lnTo>
                      <a:lnTo>
                        <a:pt x="32" y="380"/>
                      </a:lnTo>
                      <a:lnTo>
                        <a:pt x="32" y="372"/>
                      </a:lnTo>
                      <a:lnTo>
                        <a:pt x="24" y="352"/>
                      </a:lnTo>
                      <a:lnTo>
                        <a:pt x="18" y="346"/>
                      </a:lnTo>
                      <a:lnTo>
                        <a:pt x="12" y="346"/>
                      </a:lnTo>
                      <a:lnTo>
                        <a:pt x="12" y="340"/>
                      </a:lnTo>
                      <a:lnTo>
                        <a:pt x="12" y="332"/>
                      </a:lnTo>
                      <a:lnTo>
                        <a:pt x="6" y="332"/>
                      </a:lnTo>
                      <a:lnTo>
                        <a:pt x="0" y="326"/>
                      </a:lnTo>
                      <a:lnTo>
                        <a:pt x="0" y="320"/>
                      </a:lnTo>
                      <a:lnTo>
                        <a:pt x="6" y="320"/>
                      </a:lnTo>
                      <a:lnTo>
                        <a:pt x="6" y="314"/>
                      </a:lnTo>
                      <a:lnTo>
                        <a:pt x="12" y="306"/>
                      </a:lnTo>
                      <a:lnTo>
                        <a:pt x="18" y="314"/>
                      </a:lnTo>
                      <a:lnTo>
                        <a:pt x="24" y="320"/>
                      </a:lnTo>
                      <a:lnTo>
                        <a:pt x="32" y="326"/>
                      </a:lnTo>
                      <a:lnTo>
                        <a:pt x="38" y="332"/>
                      </a:lnTo>
                      <a:lnTo>
                        <a:pt x="44" y="332"/>
                      </a:lnTo>
                      <a:lnTo>
                        <a:pt x="50" y="332"/>
                      </a:lnTo>
                      <a:lnTo>
                        <a:pt x="64" y="326"/>
                      </a:lnTo>
                      <a:lnTo>
                        <a:pt x="82" y="314"/>
                      </a:lnTo>
                      <a:lnTo>
                        <a:pt x="90" y="314"/>
                      </a:lnTo>
                      <a:lnTo>
                        <a:pt x="96" y="314"/>
                      </a:lnTo>
                      <a:lnTo>
                        <a:pt x="102" y="314"/>
                      </a:lnTo>
                      <a:lnTo>
                        <a:pt x="108" y="314"/>
                      </a:lnTo>
                      <a:lnTo>
                        <a:pt x="116" y="314"/>
                      </a:lnTo>
                      <a:lnTo>
                        <a:pt x="122" y="314"/>
                      </a:lnTo>
                      <a:lnTo>
                        <a:pt x="128" y="306"/>
                      </a:lnTo>
                      <a:lnTo>
                        <a:pt x="134" y="294"/>
                      </a:lnTo>
                      <a:lnTo>
                        <a:pt x="128" y="288"/>
                      </a:lnTo>
                      <a:lnTo>
                        <a:pt x="116" y="274"/>
                      </a:lnTo>
                      <a:lnTo>
                        <a:pt x="116" y="268"/>
                      </a:lnTo>
                      <a:lnTo>
                        <a:pt x="108" y="268"/>
                      </a:lnTo>
                      <a:lnTo>
                        <a:pt x="108" y="262"/>
                      </a:lnTo>
                      <a:lnTo>
                        <a:pt x="108" y="254"/>
                      </a:lnTo>
                      <a:lnTo>
                        <a:pt x="108" y="240"/>
                      </a:lnTo>
                      <a:lnTo>
                        <a:pt x="102" y="240"/>
                      </a:lnTo>
                      <a:lnTo>
                        <a:pt x="102" y="234"/>
                      </a:lnTo>
                      <a:lnTo>
                        <a:pt x="102" y="228"/>
                      </a:lnTo>
                      <a:lnTo>
                        <a:pt x="102" y="222"/>
                      </a:lnTo>
                      <a:lnTo>
                        <a:pt x="108" y="222"/>
                      </a:lnTo>
                      <a:lnTo>
                        <a:pt x="116" y="208"/>
                      </a:lnTo>
                      <a:lnTo>
                        <a:pt x="116" y="202"/>
                      </a:lnTo>
                      <a:lnTo>
                        <a:pt x="108" y="196"/>
                      </a:lnTo>
                      <a:lnTo>
                        <a:pt x="116" y="190"/>
                      </a:lnTo>
                      <a:lnTo>
                        <a:pt x="116" y="182"/>
                      </a:lnTo>
                      <a:lnTo>
                        <a:pt x="116" y="170"/>
                      </a:lnTo>
                      <a:lnTo>
                        <a:pt x="108" y="170"/>
                      </a:lnTo>
                      <a:lnTo>
                        <a:pt x="108" y="156"/>
                      </a:lnTo>
                      <a:lnTo>
                        <a:pt x="102" y="150"/>
                      </a:lnTo>
                      <a:lnTo>
                        <a:pt x="96" y="142"/>
                      </a:lnTo>
                      <a:lnTo>
                        <a:pt x="90" y="142"/>
                      </a:lnTo>
                      <a:lnTo>
                        <a:pt x="82" y="136"/>
                      </a:lnTo>
                      <a:lnTo>
                        <a:pt x="76" y="136"/>
                      </a:lnTo>
                      <a:lnTo>
                        <a:pt x="70" y="136"/>
                      </a:lnTo>
                      <a:lnTo>
                        <a:pt x="70" y="130"/>
                      </a:lnTo>
                      <a:lnTo>
                        <a:pt x="70" y="124"/>
                      </a:lnTo>
                      <a:lnTo>
                        <a:pt x="76" y="110"/>
                      </a:lnTo>
                      <a:lnTo>
                        <a:pt x="82" y="104"/>
                      </a:lnTo>
                      <a:lnTo>
                        <a:pt x="82" y="98"/>
                      </a:lnTo>
                      <a:lnTo>
                        <a:pt x="76" y="98"/>
                      </a:lnTo>
                      <a:lnTo>
                        <a:pt x="64" y="98"/>
                      </a:lnTo>
                      <a:lnTo>
                        <a:pt x="64" y="90"/>
                      </a:lnTo>
                      <a:lnTo>
                        <a:pt x="64" y="84"/>
                      </a:lnTo>
                      <a:lnTo>
                        <a:pt x="64" y="78"/>
                      </a:lnTo>
                      <a:lnTo>
                        <a:pt x="70" y="72"/>
                      </a:lnTo>
                      <a:lnTo>
                        <a:pt x="90" y="52"/>
                      </a:lnTo>
                      <a:lnTo>
                        <a:pt x="96" y="52"/>
                      </a:lnTo>
                      <a:lnTo>
                        <a:pt x="102" y="52"/>
                      </a:lnTo>
                      <a:lnTo>
                        <a:pt x="122" y="52"/>
                      </a:lnTo>
                      <a:lnTo>
                        <a:pt x="128" y="46"/>
                      </a:lnTo>
                      <a:lnTo>
                        <a:pt x="134" y="38"/>
                      </a:lnTo>
                      <a:lnTo>
                        <a:pt x="152" y="32"/>
                      </a:lnTo>
                      <a:lnTo>
                        <a:pt x="166" y="18"/>
                      </a:lnTo>
                      <a:lnTo>
                        <a:pt x="178" y="0"/>
                      </a:lnTo>
                      <a:lnTo>
                        <a:pt x="186" y="0"/>
                      </a:lnTo>
                      <a:lnTo>
                        <a:pt x="198" y="0"/>
                      </a:lnTo>
                      <a:lnTo>
                        <a:pt x="224" y="12"/>
                      </a:lnTo>
                      <a:lnTo>
                        <a:pt x="230" y="18"/>
                      </a:lnTo>
                      <a:lnTo>
                        <a:pt x="230" y="24"/>
                      </a:lnTo>
                      <a:lnTo>
                        <a:pt x="236" y="32"/>
                      </a:lnTo>
                      <a:lnTo>
                        <a:pt x="256" y="46"/>
                      </a:lnTo>
                      <a:lnTo>
                        <a:pt x="256" y="52"/>
                      </a:lnTo>
                      <a:lnTo>
                        <a:pt x="262" y="52"/>
                      </a:lnTo>
                      <a:lnTo>
                        <a:pt x="268" y="58"/>
                      </a:lnTo>
                      <a:lnTo>
                        <a:pt x="268" y="64"/>
                      </a:lnTo>
                      <a:lnTo>
                        <a:pt x="262" y="78"/>
                      </a:lnTo>
                      <a:lnTo>
                        <a:pt x="262" y="84"/>
                      </a:lnTo>
                      <a:lnTo>
                        <a:pt x="268" y="90"/>
                      </a:lnTo>
                      <a:lnTo>
                        <a:pt x="276" y="98"/>
                      </a:lnTo>
                      <a:lnTo>
                        <a:pt x="282" y="130"/>
                      </a:lnTo>
                      <a:lnTo>
                        <a:pt x="276" y="150"/>
                      </a:lnTo>
                      <a:lnTo>
                        <a:pt x="276" y="156"/>
                      </a:lnTo>
                      <a:lnTo>
                        <a:pt x="276" y="170"/>
                      </a:lnTo>
                      <a:lnTo>
                        <a:pt x="276" y="182"/>
                      </a:lnTo>
                      <a:lnTo>
                        <a:pt x="276" y="196"/>
                      </a:lnTo>
                      <a:lnTo>
                        <a:pt x="282" y="208"/>
                      </a:lnTo>
                      <a:lnTo>
                        <a:pt x="288" y="216"/>
                      </a:lnTo>
                      <a:lnTo>
                        <a:pt x="288" y="222"/>
                      </a:lnTo>
                      <a:lnTo>
                        <a:pt x="288" y="228"/>
                      </a:lnTo>
                      <a:lnTo>
                        <a:pt x="294" y="234"/>
                      </a:lnTo>
                      <a:lnTo>
                        <a:pt x="294" y="248"/>
                      </a:lnTo>
                      <a:lnTo>
                        <a:pt x="300" y="262"/>
                      </a:lnTo>
                      <a:lnTo>
                        <a:pt x="306" y="268"/>
                      </a:lnTo>
                      <a:lnTo>
                        <a:pt x="306" y="280"/>
                      </a:lnTo>
                      <a:lnTo>
                        <a:pt x="314" y="288"/>
                      </a:lnTo>
                      <a:lnTo>
                        <a:pt x="320" y="306"/>
                      </a:lnTo>
                      <a:lnTo>
                        <a:pt x="320" y="320"/>
                      </a:lnTo>
                      <a:lnTo>
                        <a:pt x="326" y="326"/>
                      </a:lnTo>
                      <a:lnTo>
                        <a:pt x="326" y="332"/>
                      </a:lnTo>
                      <a:lnTo>
                        <a:pt x="326" y="340"/>
                      </a:lnTo>
                      <a:lnTo>
                        <a:pt x="326" y="346"/>
                      </a:lnTo>
                      <a:lnTo>
                        <a:pt x="326" y="358"/>
                      </a:lnTo>
                      <a:lnTo>
                        <a:pt x="326" y="366"/>
                      </a:lnTo>
                      <a:lnTo>
                        <a:pt x="326" y="372"/>
                      </a:lnTo>
                      <a:lnTo>
                        <a:pt x="326" y="380"/>
                      </a:lnTo>
                      <a:lnTo>
                        <a:pt x="326" y="392"/>
                      </a:lnTo>
                      <a:lnTo>
                        <a:pt x="320" y="406"/>
                      </a:lnTo>
                      <a:lnTo>
                        <a:pt x="314" y="412"/>
                      </a:lnTo>
                      <a:lnTo>
                        <a:pt x="314" y="418"/>
                      </a:lnTo>
                      <a:lnTo>
                        <a:pt x="314" y="424"/>
                      </a:lnTo>
                      <a:lnTo>
                        <a:pt x="294" y="424"/>
                      </a:lnTo>
                      <a:lnTo>
                        <a:pt x="262" y="424"/>
                      </a:lnTo>
                      <a:lnTo>
                        <a:pt x="236" y="418"/>
                      </a:lnTo>
                      <a:lnTo>
                        <a:pt x="218" y="418"/>
                      </a:lnTo>
                      <a:lnTo>
                        <a:pt x="204" y="418"/>
                      </a:lnTo>
                      <a:lnTo>
                        <a:pt x="198" y="418"/>
                      </a:lnTo>
                      <a:lnTo>
                        <a:pt x="186" y="424"/>
                      </a:lnTo>
                      <a:lnTo>
                        <a:pt x="152" y="432"/>
                      </a:lnTo>
                      <a:lnTo>
                        <a:pt x="134" y="438"/>
                      </a:lnTo>
                      <a:lnTo>
                        <a:pt x="96" y="444"/>
                      </a:lnTo>
                      <a:lnTo>
                        <a:pt x="76" y="438"/>
                      </a:lnTo>
                      <a:lnTo>
                        <a:pt x="58" y="432"/>
                      </a:lnTo>
                      <a:lnTo>
                        <a:pt x="44" y="418"/>
                      </a:lnTo>
                      <a:lnTo>
                        <a:pt x="32" y="406"/>
                      </a:lnTo>
                      <a:lnTo>
                        <a:pt x="24" y="392"/>
                      </a:lnTo>
                      <a:lnTo>
                        <a:pt x="18" y="3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4" name="Line 489"/>
                <p:cNvSpPr>
                  <a:spLocks noChangeShapeType="1"/>
                </p:cNvSpPr>
                <p:nvPr/>
              </p:nvSpPr>
              <p:spPr bwMode="auto">
                <a:xfrm flipV="1">
                  <a:off x="1620" y="814"/>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5" name="Line 490"/>
                <p:cNvSpPr>
                  <a:spLocks noChangeShapeType="1"/>
                </p:cNvSpPr>
                <p:nvPr/>
              </p:nvSpPr>
              <p:spPr bwMode="auto">
                <a:xfrm flipV="1">
                  <a:off x="1606" y="82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6" name="Line 491"/>
                <p:cNvSpPr>
                  <a:spLocks noChangeShapeType="1"/>
                </p:cNvSpPr>
                <p:nvPr/>
              </p:nvSpPr>
              <p:spPr bwMode="auto">
                <a:xfrm flipV="1">
                  <a:off x="1574" y="906"/>
                  <a:ext cx="2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7" name="Line 492"/>
                <p:cNvSpPr>
                  <a:spLocks noChangeShapeType="1"/>
                </p:cNvSpPr>
                <p:nvPr/>
              </p:nvSpPr>
              <p:spPr bwMode="auto">
                <a:xfrm flipV="1">
                  <a:off x="1606" y="840"/>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8" name="Line 493"/>
                <p:cNvSpPr>
                  <a:spLocks noChangeShapeType="1"/>
                </p:cNvSpPr>
                <p:nvPr/>
              </p:nvSpPr>
              <p:spPr bwMode="auto">
                <a:xfrm flipV="1">
                  <a:off x="1580" y="912"/>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69" name="Line 494"/>
                <p:cNvSpPr>
                  <a:spLocks noChangeShapeType="1"/>
                </p:cNvSpPr>
                <p:nvPr/>
              </p:nvSpPr>
              <p:spPr bwMode="auto">
                <a:xfrm flipV="1">
                  <a:off x="1638" y="852"/>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0" name="Line 495"/>
                <p:cNvSpPr>
                  <a:spLocks noChangeShapeType="1"/>
                </p:cNvSpPr>
                <p:nvPr/>
              </p:nvSpPr>
              <p:spPr bwMode="auto">
                <a:xfrm flipV="1">
                  <a:off x="1652" y="866"/>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1" name="Line 496"/>
                <p:cNvSpPr>
                  <a:spLocks noChangeShapeType="1"/>
                </p:cNvSpPr>
                <p:nvPr/>
              </p:nvSpPr>
              <p:spPr bwMode="auto">
                <a:xfrm flipV="1">
                  <a:off x="1670" y="878"/>
                  <a:ext cx="90"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2" name="Line 497"/>
                <p:cNvSpPr>
                  <a:spLocks noChangeShapeType="1"/>
                </p:cNvSpPr>
                <p:nvPr/>
              </p:nvSpPr>
              <p:spPr bwMode="auto">
                <a:xfrm flipV="1">
                  <a:off x="1696" y="898"/>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3" name="Line 498"/>
                <p:cNvSpPr>
                  <a:spLocks noChangeShapeType="1"/>
                </p:cNvSpPr>
                <p:nvPr/>
              </p:nvSpPr>
              <p:spPr bwMode="auto">
                <a:xfrm flipV="1">
                  <a:off x="1702" y="918"/>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4" name="Line 499"/>
                <p:cNvSpPr>
                  <a:spLocks noChangeShapeType="1"/>
                </p:cNvSpPr>
                <p:nvPr/>
              </p:nvSpPr>
              <p:spPr bwMode="auto">
                <a:xfrm flipV="1">
                  <a:off x="1708" y="932"/>
                  <a:ext cx="9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5" name="Line 500"/>
                <p:cNvSpPr>
                  <a:spLocks noChangeShapeType="1"/>
                </p:cNvSpPr>
                <p:nvPr/>
              </p:nvSpPr>
              <p:spPr bwMode="auto">
                <a:xfrm flipV="1">
                  <a:off x="1696" y="950"/>
                  <a:ext cx="114" cy="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6" name="Line 501"/>
                <p:cNvSpPr>
                  <a:spLocks noChangeShapeType="1"/>
                </p:cNvSpPr>
                <p:nvPr/>
              </p:nvSpPr>
              <p:spPr bwMode="auto">
                <a:xfrm flipV="1">
                  <a:off x="1690" y="970"/>
                  <a:ext cx="132"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7" name="Line 502"/>
                <p:cNvSpPr>
                  <a:spLocks noChangeShapeType="1"/>
                </p:cNvSpPr>
                <p:nvPr/>
              </p:nvSpPr>
              <p:spPr bwMode="auto">
                <a:xfrm flipV="1">
                  <a:off x="1664" y="984"/>
                  <a:ext cx="178"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8" name="Line 503"/>
                <p:cNvSpPr>
                  <a:spLocks noChangeShapeType="1"/>
                </p:cNvSpPr>
                <p:nvPr/>
              </p:nvSpPr>
              <p:spPr bwMode="auto">
                <a:xfrm flipV="1">
                  <a:off x="1670" y="996"/>
                  <a:ext cx="19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79" name="Line 504"/>
                <p:cNvSpPr>
                  <a:spLocks noChangeShapeType="1"/>
                </p:cNvSpPr>
                <p:nvPr/>
              </p:nvSpPr>
              <p:spPr bwMode="auto">
                <a:xfrm flipV="1">
                  <a:off x="1088" y="1462"/>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0" name="Line 505"/>
                <p:cNvSpPr>
                  <a:spLocks noChangeShapeType="1"/>
                </p:cNvSpPr>
                <p:nvPr/>
              </p:nvSpPr>
              <p:spPr bwMode="auto">
                <a:xfrm flipV="1">
                  <a:off x="1126" y="1454"/>
                  <a:ext cx="6"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1" name="Line 506"/>
                <p:cNvSpPr>
                  <a:spLocks noChangeShapeType="1"/>
                </p:cNvSpPr>
                <p:nvPr/>
              </p:nvSpPr>
              <p:spPr bwMode="auto">
                <a:xfrm flipV="1">
                  <a:off x="1676" y="1010"/>
                  <a:ext cx="204"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2" name="Line 507"/>
                <p:cNvSpPr>
                  <a:spLocks noChangeShapeType="1"/>
                </p:cNvSpPr>
                <p:nvPr/>
              </p:nvSpPr>
              <p:spPr bwMode="auto">
                <a:xfrm flipV="1">
                  <a:off x="1038" y="1514"/>
                  <a:ext cx="30"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3" name="Line 508"/>
                <p:cNvSpPr>
                  <a:spLocks noChangeShapeType="1"/>
                </p:cNvSpPr>
                <p:nvPr/>
              </p:nvSpPr>
              <p:spPr bwMode="auto">
                <a:xfrm flipV="1">
                  <a:off x="1070" y="1462"/>
                  <a:ext cx="88"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4" name="Line 509"/>
                <p:cNvSpPr>
                  <a:spLocks noChangeShapeType="1"/>
                </p:cNvSpPr>
                <p:nvPr/>
              </p:nvSpPr>
              <p:spPr bwMode="auto">
                <a:xfrm flipV="1">
                  <a:off x="1498" y="1252"/>
                  <a:ext cx="1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5" name="Line 510"/>
                <p:cNvSpPr>
                  <a:spLocks noChangeShapeType="1"/>
                </p:cNvSpPr>
                <p:nvPr/>
              </p:nvSpPr>
              <p:spPr bwMode="auto">
                <a:xfrm flipV="1">
                  <a:off x="1696" y="1022"/>
                  <a:ext cx="204" cy="1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6" name="Line 511"/>
                <p:cNvSpPr>
                  <a:spLocks noChangeShapeType="1"/>
                </p:cNvSpPr>
                <p:nvPr/>
              </p:nvSpPr>
              <p:spPr bwMode="auto">
                <a:xfrm flipV="1">
                  <a:off x="1056" y="1448"/>
                  <a:ext cx="164"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7" name="Line 512"/>
                <p:cNvSpPr>
                  <a:spLocks noChangeShapeType="1"/>
                </p:cNvSpPr>
                <p:nvPr/>
              </p:nvSpPr>
              <p:spPr bwMode="auto">
                <a:xfrm flipV="1">
                  <a:off x="1504" y="1272"/>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8" name="Line 513"/>
                <p:cNvSpPr>
                  <a:spLocks noChangeShapeType="1"/>
                </p:cNvSpPr>
                <p:nvPr/>
              </p:nvSpPr>
              <p:spPr bwMode="auto">
                <a:xfrm flipV="1">
                  <a:off x="1728" y="1036"/>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89" name="Line 514"/>
                <p:cNvSpPr>
                  <a:spLocks noChangeShapeType="1"/>
                </p:cNvSpPr>
                <p:nvPr/>
              </p:nvSpPr>
              <p:spPr bwMode="auto">
                <a:xfrm flipV="1">
                  <a:off x="1088" y="1462"/>
                  <a:ext cx="158"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0" name="Line 515"/>
                <p:cNvSpPr>
                  <a:spLocks noChangeShapeType="1"/>
                </p:cNvSpPr>
                <p:nvPr/>
              </p:nvSpPr>
              <p:spPr bwMode="auto">
                <a:xfrm flipV="1">
                  <a:off x="1510" y="1284"/>
                  <a:ext cx="38"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1" name="Line 516"/>
                <p:cNvSpPr>
                  <a:spLocks noChangeShapeType="1"/>
                </p:cNvSpPr>
                <p:nvPr/>
              </p:nvSpPr>
              <p:spPr bwMode="auto">
                <a:xfrm flipV="1">
                  <a:off x="1734" y="1048"/>
                  <a:ext cx="210"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2" name="Line 517"/>
                <p:cNvSpPr>
                  <a:spLocks noChangeShapeType="1"/>
                </p:cNvSpPr>
                <p:nvPr/>
              </p:nvSpPr>
              <p:spPr bwMode="auto">
                <a:xfrm flipV="1">
                  <a:off x="1114" y="1480"/>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3" name="Line 518"/>
                <p:cNvSpPr>
                  <a:spLocks noChangeShapeType="1"/>
                </p:cNvSpPr>
                <p:nvPr/>
              </p:nvSpPr>
              <p:spPr bwMode="auto">
                <a:xfrm flipV="1">
                  <a:off x="1522" y="1298"/>
                  <a:ext cx="44"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4" name="Line 519"/>
                <p:cNvSpPr>
                  <a:spLocks noChangeShapeType="1"/>
                </p:cNvSpPr>
                <p:nvPr/>
              </p:nvSpPr>
              <p:spPr bwMode="auto">
                <a:xfrm flipV="1">
                  <a:off x="1670" y="1062"/>
                  <a:ext cx="300" cy="17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5" name="Line 520"/>
                <p:cNvSpPr>
                  <a:spLocks noChangeShapeType="1"/>
                </p:cNvSpPr>
                <p:nvPr/>
              </p:nvSpPr>
              <p:spPr bwMode="auto">
                <a:xfrm flipV="1">
                  <a:off x="1108" y="1500"/>
                  <a:ext cx="158"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6" name="Line 521"/>
                <p:cNvSpPr>
                  <a:spLocks noChangeShapeType="1"/>
                </p:cNvSpPr>
                <p:nvPr/>
              </p:nvSpPr>
              <p:spPr bwMode="auto">
                <a:xfrm flipV="1">
                  <a:off x="1530" y="1310"/>
                  <a:ext cx="62"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7" name="Line 522"/>
                <p:cNvSpPr>
                  <a:spLocks noChangeShapeType="1"/>
                </p:cNvSpPr>
                <p:nvPr/>
              </p:nvSpPr>
              <p:spPr bwMode="auto">
                <a:xfrm flipV="1">
                  <a:off x="1652" y="1062"/>
                  <a:ext cx="356"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8" name="Line 523"/>
                <p:cNvSpPr>
                  <a:spLocks noChangeShapeType="1"/>
                </p:cNvSpPr>
                <p:nvPr/>
              </p:nvSpPr>
              <p:spPr bwMode="auto">
                <a:xfrm flipV="1">
                  <a:off x="1132" y="1514"/>
                  <a:ext cx="160" cy="9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99" name="Line 524"/>
                <p:cNvSpPr>
                  <a:spLocks noChangeShapeType="1"/>
                </p:cNvSpPr>
                <p:nvPr/>
              </p:nvSpPr>
              <p:spPr bwMode="auto">
                <a:xfrm flipV="1">
                  <a:off x="1536" y="1068"/>
                  <a:ext cx="504" cy="3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0" name="Line 525"/>
                <p:cNvSpPr>
                  <a:spLocks noChangeShapeType="1"/>
                </p:cNvSpPr>
                <p:nvPr/>
              </p:nvSpPr>
              <p:spPr bwMode="auto">
                <a:xfrm flipV="1">
                  <a:off x="1146" y="1514"/>
                  <a:ext cx="178" cy="1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1" name="Line 526"/>
                <p:cNvSpPr>
                  <a:spLocks noChangeShapeType="1"/>
                </p:cNvSpPr>
                <p:nvPr/>
              </p:nvSpPr>
              <p:spPr bwMode="auto">
                <a:xfrm flipV="1">
                  <a:off x="1542" y="1074"/>
                  <a:ext cx="538"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2" name="Line 527"/>
                <p:cNvSpPr>
                  <a:spLocks noChangeShapeType="1"/>
                </p:cNvSpPr>
                <p:nvPr/>
              </p:nvSpPr>
              <p:spPr bwMode="auto">
                <a:xfrm flipV="1">
                  <a:off x="1172" y="1506"/>
                  <a:ext cx="216" cy="12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3" name="Line 528"/>
                <p:cNvSpPr>
                  <a:spLocks noChangeShapeType="1"/>
                </p:cNvSpPr>
                <p:nvPr/>
              </p:nvSpPr>
              <p:spPr bwMode="auto">
                <a:xfrm flipV="1">
                  <a:off x="1548" y="1074"/>
                  <a:ext cx="562"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4" name="Line 529"/>
                <p:cNvSpPr>
                  <a:spLocks noChangeShapeType="1"/>
                </p:cNvSpPr>
                <p:nvPr/>
              </p:nvSpPr>
              <p:spPr bwMode="auto">
                <a:xfrm flipV="1">
                  <a:off x="1164" y="1494"/>
                  <a:ext cx="282" cy="1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5" name="Line 530"/>
                <p:cNvSpPr>
                  <a:spLocks noChangeShapeType="1"/>
                </p:cNvSpPr>
                <p:nvPr/>
              </p:nvSpPr>
              <p:spPr bwMode="auto">
                <a:xfrm flipV="1">
                  <a:off x="1548" y="1088"/>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6" name="Line 531"/>
                <p:cNvSpPr>
                  <a:spLocks noChangeShapeType="1"/>
                </p:cNvSpPr>
                <p:nvPr/>
              </p:nvSpPr>
              <p:spPr bwMode="auto">
                <a:xfrm flipV="1">
                  <a:off x="1198" y="1664"/>
                  <a:ext cx="4"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7" name="Line 532"/>
                <p:cNvSpPr>
                  <a:spLocks noChangeShapeType="1"/>
                </p:cNvSpPr>
                <p:nvPr/>
              </p:nvSpPr>
              <p:spPr bwMode="auto">
                <a:xfrm flipV="1">
                  <a:off x="1216" y="164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8" name="Line 533"/>
                <p:cNvSpPr>
                  <a:spLocks noChangeShapeType="1"/>
                </p:cNvSpPr>
                <p:nvPr/>
              </p:nvSpPr>
              <p:spPr bwMode="auto">
                <a:xfrm flipV="1">
                  <a:off x="1260" y="150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09" name="Line 534"/>
                <p:cNvSpPr>
                  <a:spLocks noChangeShapeType="1"/>
                </p:cNvSpPr>
                <p:nvPr/>
              </p:nvSpPr>
              <p:spPr bwMode="auto">
                <a:xfrm flipV="1">
                  <a:off x="1548" y="1100"/>
                  <a:ext cx="614" cy="3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0" name="Line 535"/>
                <p:cNvSpPr>
                  <a:spLocks noChangeShapeType="1"/>
                </p:cNvSpPr>
                <p:nvPr/>
              </p:nvSpPr>
              <p:spPr bwMode="auto">
                <a:xfrm flipV="1">
                  <a:off x="1268" y="1500"/>
                  <a:ext cx="254" cy="15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1" name="Line 536"/>
                <p:cNvSpPr>
                  <a:spLocks noChangeShapeType="1"/>
                </p:cNvSpPr>
                <p:nvPr/>
              </p:nvSpPr>
              <p:spPr bwMode="auto">
                <a:xfrm flipV="1">
                  <a:off x="1536" y="1108"/>
                  <a:ext cx="646" cy="3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2" name="Line 537"/>
                <p:cNvSpPr>
                  <a:spLocks noChangeShapeType="1"/>
                </p:cNvSpPr>
                <p:nvPr/>
              </p:nvSpPr>
              <p:spPr bwMode="auto">
                <a:xfrm flipV="1">
                  <a:off x="1332" y="1122"/>
                  <a:ext cx="868" cy="5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3" name="Line 538"/>
                <p:cNvSpPr>
                  <a:spLocks noChangeShapeType="1"/>
                </p:cNvSpPr>
                <p:nvPr/>
              </p:nvSpPr>
              <p:spPr bwMode="auto">
                <a:xfrm flipV="1">
                  <a:off x="1376" y="1134"/>
                  <a:ext cx="850" cy="5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4" name="Line 539"/>
                <p:cNvSpPr>
                  <a:spLocks noChangeShapeType="1"/>
                </p:cNvSpPr>
                <p:nvPr/>
              </p:nvSpPr>
              <p:spPr bwMode="auto">
                <a:xfrm flipV="1">
                  <a:off x="1408" y="1148"/>
                  <a:ext cx="838" cy="49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5" name="Line 540"/>
                <p:cNvSpPr>
                  <a:spLocks noChangeShapeType="1"/>
                </p:cNvSpPr>
                <p:nvPr/>
              </p:nvSpPr>
              <p:spPr bwMode="auto">
                <a:xfrm flipV="1">
                  <a:off x="1510" y="1166"/>
                  <a:ext cx="754" cy="4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6" name="Line 541"/>
                <p:cNvSpPr>
                  <a:spLocks noChangeShapeType="1"/>
                </p:cNvSpPr>
                <p:nvPr/>
              </p:nvSpPr>
              <p:spPr bwMode="auto">
                <a:xfrm flipV="1">
                  <a:off x="1554" y="1212"/>
                  <a:ext cx="672" cy="3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7" name="Line 542"/>
                <p:cNvSpPr>
                  <a:spLocks noChangeShapeType="1"/>
                </p:cNvSpPr>
                <p:nvPr/>
              </p:nvSpPr>
              <p:spPr bwMode="auto">
                <a:xfrm flipV="1">
                  <a:off x="2266" y="118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8" name="Line 543"/>
                <p:cNvSpPr>
                  <a:spLocks noChangeShapeType="1"/>
                </p:cNvSpPr>
                <p:nvPr/>
              </p:nvSpPr>
              <p:spPr bwMode="auto">
                <a:xfrm flipV="1">
                  <a:off x="1580" y="1578"/>
                  <a:ext cx="58"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19" name="Line 544"/>
                <p:cNvSpPr>
                  <a:spLocks noChangeShapeType="1"/>
                </p:cNvSpPr>
                <p:nvPr/>
              </p:nvSpPr>
              <p:spPr bwMode="auto">
                <a:xfrm flipV="1">
                  <a:off x="1664" y="1252"/>
                  <a:ext cx="530" cy="3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0" name="Line 545"/>
                <p:cNvSpPr>
                  <a:spLocks noChangeShapeType="1"/>
                </p:cNvSpPr>
                <p:nvPr/>
              </p:nvSpPr>
              <p:spPr bwMode="auto">
                <a:xfrm flipV="1">
                  <a:off x="1612" y="1604"/>
                  <a:ext cx="26"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1" name="Line 546"/>
                <p:cNvSpPr>
                  <a:spLocks noChangeShapeType="1"/>
                </p:cNvSpPr>
                <p:nvPr/>
              </p:nvSpPr>
              <p:spPr bwMode="auto">
                <a:xfrm flipV="1">
                  <a:off x="1748" y="1272"/>
                  <a:ext cx="460" cy="27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2" name="Line 547"/>
                <p:cNvSpPr>
                  <a:spLocks noChangeShapeType="1"/>
                </p:cNvSpPr>
                <p:nvPr/>
              </p:nvSpPr>
              <p:spPr bwMode="auto">
                <a:xfrm flipV="1">
                  <a:off x="1780" y="1284"/>
                  <a:ext cx="446" cy="26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3" name="Line 548"/>
                <p:cNvSpPr>
                  <a:spLocks noChangeShapeType="1"/>
                </p:cNvSpPr>
                <p:nvPr/>
              </p:nvSpPr>
              <p:spPr bwMode="auto">
                <a:xfrm flipV="1">
                  <a:off x="1798" y="1304"/>
                  <a:ext cx="448"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4" name="Line 549"/>
                <p:cNvSpPr>
                  <a:spLocks noChangeShapeType="1"/>
                </p:cNvSpPr>
                <p:nvPr/>
              </p:nvSpPr>
              <p:spPr bwMode="auto">
                <a:xfrm flipV="1">
                  <a:off x="1818" y="1316"/>
                  <a:ext cx="446" cy="26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5" name="Line 550"/>
                <p:cNvSpPr>
                  <a:spLocks noChangeShapeType="1"/>
                </p:cNvSpPr>
                <p:nvPr/>
              </p:nvSpPr>
              <p:spPr bwMode="auto">
                <a:xfrm flipV="1">
                  <a:off x="1842" y="1578"/>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6" name="Line 551"/>
                <p:cNvSpPr>
                  <a:spLocks noChangeShapeType="1"/>
                </p:cNvSpPr>
                <p:nvPr/>
              </p:nvSpPr>
              <p:spPr bwMode="auto">
                <a:xfrm flipV="1">
                  <a:off x="1914" y="1414"/>
                  <a:ext cx="222"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7" name="Line 552"/>
                <p:cNvSpPr>
                  <a:spLocks noChangeShapeType="1"/>
                </p:cNvSpPr>
                <p:nvPr/>
              </p:nvSpPr>
              <p:spPr bwMode="auto">
                <a:xfrm flipV="1">
                  <a:off x="2150" y="1330"/>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8" name="Line 553"/>
                <p:cNvSpPr>
                  <a:spLocks noChangeShapeType="1"/>
                </p:cNvSpPr>
                <p:nvPr/>
              </p:nvSpPr>
              <p:spPr bwMode="auto">
                <a:xfrm flipV="1">
                  <a:off x="1926" y="1448"/>
                  <a:ext cx="198"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29" name="Line 554"/>
                <p:cNvSpPr>
                  <a:spLocks noChangeShapeType="1"/>
                </p:cNvSpPr>
                <p:nvPr/>
              </p:nvSpPr>
              <p:spPr bwMode="auto">
                <a:xfrm flipV="1">
                  <a:off x="2252" y="1330"/>
                  <a:ext cx="64" cy="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0" name="Line 555"/>
                <p:cNvSpPr>
                  <a:spLocks noChangeShapeType="1"/>
                </p:cNvSpPr>
                <p:nvPr/>
              </p:nvSpPr>
              <p:spPr bwMode="auto">
                <a:xfrm flipV="1">
                  <a:off x="1978" y="1474"/>
                  <a:ext cx="138"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1" name="Line 556"/>
                <p:cNvSpPr>
                  <a:spLocks noChangeShapeType="1"/>
                </p:cNvSpPr>
                <p:nvPr/>
              </p:nvSpPr>
              <p:spPr bwMode="auto">
                <a:xfrm flipV="1">
                  <a:off x="2278" y="1362"/>
                  <a:ext cx="24"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2" name="Line 557"/>
                <p:cNvSpPr>
                  <a:spLocks noChangeShapeType="1"/>
                </p:cNvSpPr>
                <p:nvPr/>
              </p:nvSpPr>
              <p:spPr bwMode="auto">
                <a:xfrm flipV="1">
                  <a:off x="2060" y="1494"/>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3" name="Freeform 558"/>
                <p:cNvSpPr>
                  <a:spLocks/>
                </p:cNvSpPr>
                <p:nvPr/>
              </p:nvSpPr>
              <p:spPr bwMode="auto">
                <a:xfrm>
                  <a:off x="1030" y="814"/>
                  <a:ext cx="1298" cy="856"/>
                </a:xfrm>
                <a:custGeom>
                  <a:avLst/>
                  <a:gdLst>
                    <a:gd name="T0" fmla="*/ 1100 w 1298"/>
                    <a:gd name="T1" fmla="*/ 694 h 856"/>
                    <a:gd name="T2" fmla="*/ 1012 w 1298"/>
                    <a:gd name="T3" fmla="*/ 732 h 856"/>
                    <a:gd name="T4" fmla="*/ 972 w 1298"/>
                    <a:gd name="T5" fmla="*/ 746 h 856"/>
                    <a:gd name="T6" fmla="*/ 890 w 1298"/>
                    <a:gd name="T7" fmla="*/ 738 h 856"/>
                    <a:gd name="T8" fmla="*/ 858 w 1298"/>
                    <a:gd name="T9" fmla="*/ 726 h 856"/>
                    <a:gd name="T10" fmla="*/ 826 w 1298"/>
                    <a:gd name="T11" fmla="*/ 772 h 856"/>
                    <a:gd name="T12" fmla="*/ 762 w 1298"/>
                    <a:gd name="T13" fmla="*/ 738 h 856"/>
                    <a:gd name="T14" fmla="*/ 690 w 1298"/>
                    <a:gd name="T15" fmla="*/ 732 h 856"/>
                    <a:gd name="T16" fmla="*/ 632 w 1298"/>
                    <a:gd name="T17" fmla="*/ 752 h 856"/>
                    <a:gd name="T18" fmla="*/ 608 w 1298"/>
                    <a:gd name="T19" fmla="*/ 798 h 856"/>
                    <a:gd name="T20" fmla="*/ 538 w 1298"/>
                    <a:gd name="T21" fmla="*/ 792 h 856"/>
                    <a:gd name="T22" fmla="*/ 436 w 1298"/>
                    <a:gd name="T23" fmla="*/ 798 h 856"/>
                    <a:gd name="T24" fmla="*/ 378 w 1298"/>
                    <a:gd name="T25" fmla="*/ 830 h 856"/>
                    <a:gd name="T26" fmla="*/ 288 w 1298"/>
                    <a:gd name="T27" fmla="*/ 824 h 856"/>
                    <a:gd name="T28" fmla="*/ 236 w 1298"/>
                    <a:gd name="T29" fmla="*/ 836 h 856"/>
                    <a:gd name="T30" fmla="*/ 198 w 1298"/>
                    <a:gd name="T31" fmla="*/ 836 h 856"/>
                    <a:gd name="T32" fmla="*/ 134 w 1298"/>
                    <a:gd name="T33" fmla="*/ 830 h 856"/>
                    <a:gd name="T34" fmla="*/ 108 w 1298"/>
                    <a:gd name="T35" fmla="*/ 804 h 856"/>
                    <a:gd name="T36" fmla="*/ 70 w 1298"/>
                    <a:gd name="T37" fmla="*/ 772 h 856"/>
                    <a:gd name="T38" fmla="*/ 70 w 1298"/>
                    <a:gd name="T39" fmla="*/ 746 h 856"/>
                    <a:gd name="T40" fmla="*/ 26 w 1298"/>
                    <a:gd name="T41" fmla="*/ 738 h 856"/>
                    <a:gd name="T42" fmla="*/ 26 w 1298"/>
                    <a:gd name="T43" fmla="*/ 712 h 856"/>
                    <a:gd name="T44" fmla="*/ 58 w 1298"/>
                    <a:gd name="T45" fmla="*/ 674 h 856"/>
                    <a:gd name="T46" fmla="*/ 90 w 1298"/>
                    <a:gd name="T47" fmla="*/ 648 h 856"/>
                    <a:gd name="T48" fmla="*/ 128 w 1298"/>
                    <a:gd name="T49" fmla="*/ 648 h 856"/>
                    <a:gd name="T50" fmla="*/ 172 w 1298"/>
                    <a:gd name="T51" fmla="*/ 634 h 856"/>
                    <a:gd name="T52" fmla="*/ 218 w 1298"/>
                    <a:gd name="T53" fmla="*/ 654 h 856"/>
                    <a:gd name="T54" fmla="*/ 344 w 1298"/>
                    <a:gd name="T55" fmla="*/ 694 h 856"/>
                    <a:gd name="T56" fmla="*/ 486 w 1298"/>
                    <a:gd name="T57" fmla="*/ 686 h 856"/>
                    <a:gd name="T58" fmla="*/ 518 w 1298"/>
                    <a:gd name="T59" fmla="*/ 634 h 856"/>
                    <a:gd name="T60" fmla="*/ 512 w 1298"/>
                    <a:gd name="T61" fmla="*/ 582 h 856"/>
                    <a:gd name="T62" fmla="*/ 486 w 1298"/>
                    <a:gd name="T63" fmla="*/ 496 h 856"/>
                    <a:gd name="T64" fmla="*/ 468 w 1298"/>
                    <a:gd name="T65" fmla="*/ 432 h 856"/>
                    <a:gd name="T66" fmla="*/ 524 w 1298"/>
                    <a:gd name="T67" fmla="*/ 478 h 856"/>
                    <a:gd name="T68" fmla="*/ 582 w 1298"/>
                    <a:gd name="T69" fmla="*/ 490 h 856"/>
                    <a:gd name="T70" fmla="*/ 646 w 1298"/>
                    <a:gd name="T71" fmla="*/ 418 h 856"/>
                    <a:gd name="T72" fmla="*/ 704 w 1298"/>
                    <a:gd name="T73" fmla="*/ 366 h 856"/>
                    <a:gd name="T74" fmla="*/ 684 w 1298"/>
                    <a:gd name="T75" fmla="*/ 334 h 856"/>
                    <a:gd name="T76" fmla="*/ 646 w 1298"/>
                    <a:gd name="T77" fmla="*/ 320 h 856"/>
                    <a:gd name="T78" fmla="*/ 640 w 1298"/>
                    <a:gd name="T79" fmla="*/ 254 h 856"/>
                    <a:gd name="T80" fmla="*/ 666 w 1298"/>
                    <a:gd name="T81" fmla="*/ 216 h 856"/>
                    <a:gd name="T82" fmla="*/ 672 w 1298"/>
                    <a:gd name="T83" fmla="*/ 150 h 856"/>
                    <a:gd name="T84" fmla="*/ 640 w 1298"/>
                    <a:gd name="T85" fmla="*/ 118 h 856"/>
                    <a:gd name="T86" fmla="*/ 614 w 1298"/>
                    <a:gd name="T87" fmla="*/ 98 h 856"/>
                    <a:gd name="T88" fmla="*/ 582 w 1298"/>
                    <a:gd name="T89" fmla="*/ 112 h 856"/>
                    <a:gd name="T90" fmla="*/ 544 w 1298"/>
                    <a:gd name="T91" fmla="*/ 112 h 856"/>
                    <a:gd name="T92" fmla="*/ 588 w 1298"/>
                    <a:gd name="T93" fmla="*/ 26 h 856"/>
                    <a:gd name="T94" fmla="*/ 1094 w 1298"/>
                    <a:gd name="T95" fmla="*/ 268 h 856"/>
                    <a:gd name="T96" fmla="*/ 1228 w 1298"/>
                    <a:gd name="T97" fmla="*/ 372 h 856"/>
                    <a:gd name="T98" fmla="*/ 1184 w 1298"/>
                    <a:gd name="T99" fmla="*/ 412 h 856"/>
                    <a:gd name="T100" fmla="*/ 1210 w 1298"/>
                    <a:gd name="T101" fmla="*/ 484 h 856"/>
                    <a:gd name="T102" fmla="*/ 1280 w 1298"/>
                    <a:gd name="T103" fmla="*/ 524 h 856"/>
                    <a:gd name="T104" fmla="*/ 1274 w 1298"/>
                    <a:gd name="T105" fmla="*/ 556 h 856"/>
                    <a:gd name="T106" fmla="*/ 1216 w 1298"/>
                    <a:gd name="T107" fmla="*/ 556 h 856"/>
                    <a:gd name="T108" fmla="*/ 1126 w 1298"/>
                    <a:gd name="T109" fmla="*/ 588 h 8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98"/>
                    <a:gd name="T166" fmla="*/ 0 h 856"/>
                    <a:gd name="T167" fmla="*/ 1298 w 1298"/>
                    <a:gd name="T168" fmla="*/ 856 h 8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98" h="856">
                      <a:moveTo>
                        <a:pt x="1094" y="642"/>
                      </a:moveTo>
                      <a:lnTo>
                        <a:pt x="1094" y="648"/>
                      </a:lnTo>
                      <a:lnTo>
                        <a:pt x="1094" y="654"/>
                      </a:lnTo>
                      <a:lnTo>
                        <a:pt x="1088" y="660"/>
                      </a:lnTo>
                      <a:lnTo>
                        <a:pt x="1094" y="674"/>
                      </a:lnTo>
                      <a:lnTo>
                        <a:pt x="1100" y="686"/>
                      </a:lnTo>
                      <a:lnTo>
                        <a:pt x="1100" y="694"/>
                      </a:lnTo>
                      <a:lnTo>
                        <a:pt x="1094" y="694"/>
                      </a:lnTo>
                      <a:lnTo>
                        <a:pt x="1088" y="700"/>
                      </a:lnTo>
                      <a:lnTo>
                        <a:pt x="1070" y="712"/>
                      </a:lnTo>
                      <a:lnTo>
                        <a:pt x="1062" y="712"/>
                      </a:lnTo>
                      <a:lnTo>
                        <a:pt x="1050" y="718"/>
                      </a:lnTo>
                      <a:lnTo>
                        <a:pt x="1030" y="718"/>
                      </a:lnTo>
                      <a:lnTo>
                        <a:pt x="1012" y="732"/>
                      </a:lnTo>
                      <a:lnTo>
                        <a:pt x="998" y="738"/>
                      </a:lnTo>
                      <a:lnTo>
                        <a:pt x="992" y="738"/>
                      </a:lnTo>
                      <a:lnTo>
                        <a:pt x="986" y="732"/>
                      </a:lnTo>
                      <a:lnTo>
                        <a:pt x="986" y="726"/>
                      </a:lnTo>
                      <a:lnTo>
                        <a:pt x="978" y="732"/>
                      </a:lnTo>
                      <a:lnTo>
                        <a:pt x="972" y="738"/>
                      </a:lnTo>
                      <a:lnTo>
                        <a:pt x="972" y="746"/>
                      </a:lnTo>
                      <a:lnTo>
                        <a:pt x="966" y="746"/>
                      </a:lnTo>
                      <a:lnTo>
                        <a:pt x="954" y="746"/>
                      </a:lnTo>
                      <a:lnTo>
                        <a:pt x="946" y="746"/>
                      </a:lnTo>
                      <a:lnTo>
                        <a:pt x="928" y="752"/>
                      </a:lnTo>
                      <a:lnTo>
                        <a:pt x="902" y="752"/>
                      </a:lnTo>
                      <a:lnTo>
                        <a:pt x="896" y="746"/>
                      </a:lnTo>
                      <a:lnTo>
                        <a:pt x="890" y="738"/>
                      </a:lnTo>
                      <a:lnTo>
                        <a:pt x="890" y="732"/>
                      </a:lnTo>
                      <a:lnTo>
                        <a:pt x="884" y="732"/>
                      </a:lnTo>
                      <a:lnTo>
                        <a:pt x="876" y="732"/>
                      </a:lnTo>
                      <a:lnTo>
                        <a:pt x="876" y="726"/>
                      </a:lnTo>
                      <a:lnTo>
                        <a:pt x="870" y="726"/>
                      </a:lnTo>
                      <a:lnTo>
                        <a:pt x="864" y="718"/>
                      </a:lnTo>
                      <a:lnTo>
                        <a:pt x="858" y="726"/>
                      </a:lnTo>
                      <a:lnTo>
                        <a:pt x="850" y="732"/>
                      </a:lnTo>
                      <a:lnTo>
                        <a:pt x="844" y="732"/>
                      </a:lnTo>
                      <a:lnTo>
                        <a:pt x="844" y="746"/>
                      </a:lnTo>
                      <a:lnTo>
                        <a:pt x="838" y="758"/>
                      </a:lnTo>
                      <a:lnTo>
                        <a:pt x="832" y="758"/>
                      </a:lnTo>
                      <a:lnTo>
                        <a:pt x="826" y="766"/>
                      </a:lnTo>
                      <a:lnTo>
                        <a:pt x="826" y="772"/>
                      </a:lnTo>
                      <a:lnTo>
                        <a:pt x="818" y="778"/>
                      </a:lnTo>
                      <a:lnTo>
                        <a:pt x="812" y="778"/>
                      </a:lnTo>
                      <a:lnTo>
                        <a:pt x="800" y="772"/>
                      </a:lnTo>
                      <a:lnTo>
                        <a:pt x="794" y="766"/>
                      </a:lnTo>
                      <a:lnTo>
                        <a:pt x="786" y="766"/>
                      </a:lnTo>
                      <a:lnTo>
                        <a:pt x="774" y="752"/>
                      </a:lnTo>
                      <a:lnTo>
                        <a:pt x="762" y="738"/>
                      </a:lnTo>
                      <a:lnTo>
                        <a:pt x="748" y="738"/>
                      </a:lnTo>
                      <a:lnTo>
                        <a:pt x="730" y="732"/>
                      </a:lnTo>
                      <a:lnTo>
                        <a:pt x="724" y="732"/>
                      </a:lnTo>
                      <a:lnTo>
                        <a:pt x="716" y="732"/>
                      </a:lnTo>
                      <a:lnTo>
                        <a:pt x="710" y="732"/>
                      </a:lnTo>
                      <a:lnTo>
                        <a:pt x="704" y="732"/>
                      </a:lnTo>
                      <a:lnTo>
                        <a:pt x="690" y="732"/>
                      </a:lnTo>
                      <a:lnTo>
                        <a:pt x="684" y="738"/>
                      </a:lnTo>
                      <a:lnTo>
                        <a:pt x="678" y="746"/>
                      </a:lnTo>
                      <a:lnTo>
                        <a:pt x="672" y="752"/>
                      </a:lnTo>
                      <a:lnTo>
                        <a:pt x="672" y="758"/>
                      </a:lnTo>
                      <a:lnTo>
                        <a:pt x="666" y="758"/>
                      </a:lnTo>
                      <a:lnTo>
                        <a:pt x="652" y="758"/>
                      </a:lnTo>
                      <a:lnTo>
                        <a:pt x="632" y="752"/>
                      </a:lnTo>
                      <a:lnTo>
                        <a:pt x="620" y="758"/>
                      </a:lnTo>
                      <a:lnTo>
                        <a:pt x="614" y="758"/>
                      </a:lnTo>
                      <a:lnTo>
                        <a:pt x="608" y="778"/>
                      </a:lnTo>
                      <a:lnTo>
                        <a:pt x="608" y="784"/>
                      </a:lnTo>
                      <a:lnTo>
                        <a:pt x="614" y="784"/>
                      </a:lnTo>
                      <a:lnTo>
                        <a:pt x="608" y="792"/>
                      </a:lnTo>
                      <a:lnTo>
                        <a:pt x="608" y="798"/>
                      </a:lnTo>
                      <a:lnTo>
                        <a:pt x="602" y="804"/>
                      </a:lnTo>
                      <a:lnTo>
                        <a:pt x="596" y="804"/>
                      </a:lnTo>
                      <a:lnTo>
                        <a:pt x="576" y="810"/>
                      </a:lnTo>
                      <a:lnTo>
                        <a:pt x="570" y="810"/>
                      </a:lnTo>
                      <a:lnTo>
                        <a:pt x="564" y="810"/>
                      </a:lnTo>
                      <a:lnTo>
                        <a:pt x="544" y="798"/>
                      </a:lnTo>
                      <a:lnTo>
                        <a:pt x="538" y="792"/>
                      </a:lnTo>
                      <a:lnTo>
                        <a:pt x="530" y="792"/>
                      </a:lnTo>
                      <a:lnTo>
                        <a:pt x="498" y="798"/>
                      </a:lnTo>
                      <a:lnTo>
                        <a:pt x="492" y="798"/>
                      </a:lnTo>
                      <a:lnTo>
                        <a:pt x="486" y="792"/>
                      </a:lnTo>
                      <a:lnTo>
                        <a:pt x="480" y="792"/>
                      </a:lnTo>
                      <a:lnTo>
                        <a:pt x="454" y="792"/>
                      </a:lnTo>
                      <a:lnTo>
                        <a:pt x="436" y="798"/>
                      </a:lnTo>
                      <a:lnTo>
                        <a:pt x="428" y="804"/>
                      </a:lnTo>
                      <a:lnTo>
                        <a:pt x="422" y="810"/>
                      </a:lnTo>
                      <a:lnTo>
                        <a:pt x="410" y="818"/>
                      </a:lnTo>
                      <a:lnTo>
                        <a:pt x="402" y="824"/>
                      </a:lnTo>
                      <a:lnTo>
                        <a:pt x="396" y="836"/>
                      </a:lnTo>
                      <a:lnTo>
                        <a:pt x="390" y="836"/>
                      </a:lnTo>
                      <a:lnTo>
                        <a:pt x="378" y="830"/>
                      </a:lnTo>
                      <a:lnTo>
                        <a:pt x="364" y="824"/>
                      </a:lnTo>
                      <a:lnTo>
                        <a:pt x="352" y="824"/>
                      </a:lnTo>
                      <a:lnTo>
                        <a:pt x="344" y="824"/>
                      </a:lnTo>
                      <a:lnTo>
                        <a:pt x="338" y="824"/>
                      </a:lnTo>
                      <a:lnTo>
                        <a:pt x="334" y="824"/>
                      </a:lnTo>
                      <a:lnTo>
                        <a:pt x="314" y="824"/>
                      </a:lnTo>
                      <a:lnTo>
                        <a:pt x="288" y="824"/>
                      </a:lnTo>
                      <a:lnTo>
                        <a:pt x="276" y="830"/>
                      </a:lnTo>
                      <a:lnTo>
                        <a:pt x="268" y="830"/>
                      </a:lnTo>
                      <a:lnTo>
                        <a:pt x="256" y="836"/>
                      </a:lnTo>
                      <a:lnTo>
                        <a:pt x="250" y="844"/>
                      </a:lnTo>
                      <a:lnTo>
                        <a:pt x="242" y="844"/>
                      </a:lnTo>
                      <a:lnTo>
                        <a:pt x="242" y="836"/>
                      </a:lnTo>
                      <a:lnTo>
                        <a:pt x="236" y="836"/>
                      </a:lnTo>
                      <a:lnTo>
                        <a:pt x="236" y="824"/>
                      </a:lnTo>
                      <a:lnTo>
                        <a:pt x="236" y="818"/>
                      </a:lnTo>
                      <a:lnTo>
                        <a:pt x="230" y="818"/>
                      </a:lnTo>
                      <a:lnTo>
                        <a:pt x="224" y="818"/>
                      </a:lnTo>
                      <a:lnTo>
                        <a:pt x="218" y="818"/>
                      </a:lnTo>
                      <a:lnTo>
                        <a:pt x="210" y="824"/>
                      </a:lnTo>
                      <a:lnTo>
                        <a:pt x="198" y="836"/>
                      </a:lnTo>
                      <a:lnTo>
                        <a:pt x="172" y="844"/>
                      </a:lnTo>
                      <a:lnTo>
                        <a:pt x="172" y="850"/>
                      </a:lnTo>
                      <a:lnTo>
                        <a:pt x="172" y="856"/>
                      </a:lnTo>
                      <a:lnTo>
                        <a:pt x="148" y="856"/>
                      </a:lnTo>
                      <a:lnTo>
                        <a:pt x="140" y="850"/>
                      </a:lnTo>
                      <a:lnTo>
                        <a:pt x="134" y="844"/>
                      </a:lnTo>
                      <a:lnTo>
                        <a:pt x="134" y="830"/>
                      </a:lnTo>
                      <a:lnTo>
                        <a:pt x="140" y="830"/>
                      </a:lnTo>
                      <a:lnTo>
                        <a:pt x="140" y="824"/>
                      </a:lnTo>
                      <a:lnTo>
                        <a:pt x="140" y="818"/>
                      </a:lnTo>
                      <a:lnTo>
                        <a:pt x="134" y="810"/>
                      </a:lnTo>
                      <a:lnTo>
                        <a:pt x="128" y="810"/>
                      </a:lnTo>
                      <a:lnTo>
                        <a:pt x="114" y="810"/>
                      </a:lnTo>
                      <a:lnTo>
                        <a:pt x="108" y="804"/>
                      </a:lnTo>
                      <a:lnTo>
                        <a:pt x="102" y="798"/>
                      </a:lnTo>
                      <a:lnTo>
                        <a:pt x="96" y="784"/>
                      </a:lnTo>
                      <a:lnTo>
                        <a:pt x="90" y="778"/>
                      </a:lnTo>
                      <a:lnTo>
                        <a:pt x="82" y="778"/>
                      </a:lnTo>
                      <a:lnTo>
                        <a:pt x="76" y="778"/>
                      </a:lnTo>
                      <a:lnTo>
                        <a:pt x="70" y="778"/>
                      </a:lnTo>
                      <a:lnTo>
                        <a:pt x="70" y="772"/>
                      </a:lnTo>
                      <a:lnTo>
                        <a:pt x="76" y="772"/>
                      </a:lnTo>
                      <a:lnTo>
                        <a:pt x="76" y="766"/>
                      </a:lnTo>
                      <a:lnTo>
                        <a:pt x="82" y="758"/>
                      </a:lnTo>
                      <a:lnTo>
                        <a:pt x="82" y="752"/>
                      </a:lnTo>
                      <a:lnTo>
                        <a:pt x="82" y="738"/>
                      </a:lnTo>
                      <a:lnTo>
                        <a:pt x="76" y="738"/>
                      </a:lnTo>
                      <a:lnTo>
                        <a:pt x="70" y="746"/>
                      </a:lnTo>
                      <a:lnTo>
                        <a:pt x="64" y="746"/>
                      </a:lnTo>
                      <a:lnTo>
                        <a:pt x="58" y="746"/>
                      </a:lnTo>
                      <a:lnTo>
                        <a:pt x="58" y="738"/>
                      </a:lnTo>
                      <a:lnTo>
                        <a:pt x="50" y="738"/>
                      </a:lnTo>
                      <a:lnTo>
                        <a:pt x="44" y="732"/>
                      </a:lnTo>
                      <a:lnTo>
                        <a:pt x="32" y="738"/>
                      </a:lnTo>
                      <a:lnTo>
                        <a:pt x="26" y="738"/>
                      </a:lnTo>
                      <a:lnTo>
                        <a:pt x="20" y="738"/>
                      </a:lnTo>
                      <a:lnTo>
                        <a:pt x="12" y="738"/>
                      </a:lnTo>
                      <a:lnTo>
                        <a:pt x="0" y="738"/>
                      </a:lnTo>
                      <a:lnTo>
                        <a:pt x="0" y="732"/>
                      </a:lnTo>
                      <a:lnTo>
                        <a:pt x="6" y="718"/>
                      </a:lnTo>
                      <a:lnTo>
                        <a:pt x="12" y="712"/>
                      </a:lnTo>
                      <a:lnTo>
                        <a:pt x="26" y="712"/>
                      </a:lnTo>
                      <a:lnTo>
                        <a:pt x="26" y="706"/>
                      </a:lnTo>
                      <a:lnTo>
                        <a:pt x="32" y="706"/>
                      </a:lnTo>
                      <a:lnTo>
                        <a:pt x="38" y="706"/>
                      </a:lnTo>
                      <a:lnTo>
                        <a:pt x="38" y="700"/>
                      </a:lnTo>
                      <a:lnTo>
                        <a:pt x="44" y="700"/>
                      </a:lnTo>
                      <a:lnTo>
                        <a:pt x="50" y="686"/>
                      </a:lnTo>
                      <a:lnTo>
                        <a:pt x="58" y="674"/>
                      </a:lnTo>
                      <a:lnTo>
                        <a:pt x="58" y="668"/>
                      </a:lnTo>
                      <a:lnTo>
                        <a:pt x="64" y="654"/>
                      </a:lnTo>
                      <a:lnTo>
                        <a:pt x="70" y="648"/>
                      </a:lnTo>
                      <a:lnTo>
                        <a:pt x="70" y="642"/>
                      </a:lnTo>
                      <a:lnTo>
                        <a:pt x="76" y="642"/>
                      </a:lnTo>
                      <a:lnTo>
                        <a:pt x="82" y="648"/>
                      </a:lnTo>
                      <a:lnTo>
                        <a:pt x="90" y="648"/>
                      </a:lnTo>
                      <a:lnTo>
                        <a:pt x="96" y="654"/>
                      </a:lnTo>
                      <a:lnTo>
                        <a:pt x="96" y="648"/>
                      </a:lnTo>
                      <a:lnTo>
                        <a:pt x="96" y="642"/>
                      </a:lnTo>
                      <a:lnTo>
                        <a:pt x="102" y="642"/>
                      </a:lnTo>
                      <a:lnTo>
                        <a:pt x="108" y="648"/>
                      </a:lnTo>
                      <a:lnTo>
                        <a:pt x="114" y="654"/>
                      </a:lnTo>
                      <a:lnTo>
                        <a:pt x="128" y="648"/>
                      </a:lnTo>
                      <a:lnTo>
                        <a:pt x="140" y="654"/>
                      </a:lnTo>
                      <a:lnTo>
                        <a:pt x="140" y="648"/>
                      </a:lnTo>
                      <a:lnTo>
                        <a:pt x="148" y="648"/>
                      </a:lnTo>
                      <a:lnTo>
                        <a:pt x="154" y="642"/>
                      </a:lnTo>
                      <a:lnTo>
                        <a:pt x="160" y="642"/>
                      </a:lnTo>
                      <a:lnTo>
                        <a:pt x="166" y="634"/>
                      </a:lnTo>
                      <a:lnTo>
                        <a:pt x="172" y="634"/>
                      </a:lnTo>
                      <a:lnTo>
                        <a:pt x="180" y="634"/>
                      </a:lnTo>
                      <a:lnTo>
                        <a:pt x="186" y="634"/>
                      </a:lnTo>
                      <a:lnTo>
                        <a:pt x="192" y="634"/>
                      </a:lnTo>
                      <a:lnTo>
                        <a:pt x="198" y="642"/>
                      </a:lnTo>
                      <a:lnTo>
                        <a:pt x="204" y="642"/>
                      </a:lnTo>
                      <a:lnTo>
                        <a:pt x="210" y="642"/>
                      </a:lnTo>
                      <a:lnTo>
                        <a:pt x="218" y="654"/>
                      </a:lnTo>
                      <a:lnTo>
                        <a:pt x="224" y="668"/>
                      </a:lnTo>
                      <a:lnTo>
                        <a:pt x="236" y="680"/>
                      </a:lnTo>
                      <a:lnTo>
                        <a:pt x="250" y="694"/>
                      </a:lnTo>
                      <a:lnTo>
                        <a:pt x="268" y="700"/>
                      </a:lnTo>
                      <a:lnTo>
                        <a:pt x="288" y="706"/>
                      </a:lnTo>
                      <a:lnTo>
                        <a:pt x="326" y="700"/>
                      </a:lnTo>
                      <a:lnTo>
                        <a:pt x="344" y="694"/>
                      </a:lnTo>
                      <a:lnTo>
                        <a:pt x="378" y="686"/>
                      </a:lnTo>
                      <a:lnTo>
                        <a:pt x="390" y="680"/>
                      </a:lnTo>
                      <a:lnTo>
                        <a:pt x="396" y="680"/>
                      </a:lnTo>
                      <a:lnTo>
                        <a:pt x="410" y="680"/>
                      </a:lnTo>
                      <a:lnTo>
                        <a:pt x="428" y="680"/>
                      </a:lnTo>
                      <a:lnTo>
                        <a:pt x="454" y="686"/>
                      </a:lnTo>
                      <a:lnTo>
                        <a:pt x="486" y="686"/>
                      </a:lnTo>
                      <a:lnTo>
                        <a:pt x="506" y="686"/>
                      </a:lnTo>
                      <a:lnTo>
                        <a:pt x="506" y="680"/>
                      </a:lnTo>
                      <a:lnTo>
                        <a:pt x="506" y="674"/>
                      </a:lnTo>
                      <a:lnTo>
                        <a:pt x="512" y="668"/>
                      </a:lnTo>
                      <a:lnTo>
                        <a:pt x="518" y="654"/>
                      </a:lnTo>
                      <a:lnTo>
                        <a:pt x="518" y="642"/>
                      </a:lnTo>
                      <a:lnTo>
                        <a:pt x="518" y="634"/>
                      </a:lnTo>
                      <a:lnTo>
                        <a:pt x="518" y="628"/>
                      </a:lnTo>
                      <a:lnTo>
                        <a:pt x="518" y="620"/>
                      </a:lnTo>
                      <a:lnTo>
                        <a:pt x="518" y="608"/>
                      </a:lnTo>
                      <a:lnTo>
                        <a:pt x="518" y="602"/>
                      </a:lnTo>
                      <a:lnTo>
                        <a:pt x="518" y="594"/>
                      </a:lnTo>
                      <a:lnTo>
                        <a:pt x="518" y="588"/>
                      </a:lnTo>
                      <a:lnTo>
                        <a:pt x="512" y="582"/>
                      </a:lnTo>
                      <a:lnTo>
                        <a:pt x="512" y="568"/>
                      </a:lnTo>
                      <a:lnTo>
                        <a:pt x="506" y="550"/>
                      </a:lnTo>
                      <a:lnTo>
                        <a:pt x="498" y="542"/>
                      </a:lnTo>
                      <a:lnTo>
                        <a:pt x="498" y="530"/>
                      </a:lnTo>
                      <a:lnTo>
                        <a:pt x="492" y="524"/>
                      </a:lnTo>
                      <a:lnTo>
                        <a:pt x="486" y="510"/>
                      </a:lnTo>
                      <a:lnTo>
                        <a:pt x="486" y="496"/>
                      </a:lnTo>
                      <a:lnTo>
                        <a:pt x="480" y="490"/>
                      </a:lnTo>
                      <a:lnTo>
                        <a:pt x="480" y="484"/>
                      </a:lnTo>
                      <a:lnTo>
                        <a:pt x="480" y="478"/>
                      </a:lnTo>
                      <a:lnTo>
                        <a:pt x="474" y="470"/>
                      </a:lnTo>
                      <a:lnTo>
                        <a:pt x="468" y="458"/>
                      </a:lnTo>
                      <a:lnTo>
                        <a:pt x="468" y="444"/>
                      </a:lnTo>
                      <a:lnTo>
                        <a:pt x="468" y="432"/>
                      </a:lnTo>
                      <a:lnTo>
                        <a:pt x="474" y="432"/>
                      </a:lnTo>
                      <a:lnTo>
                        <a:pt x="474" y="438"/>
                      </a:lnTo>
                      <a:lnTo>
                        <a:pt x="480" y="438"/>
                      </a:lnTo>
                      <a:lnTo>
                        <a:pt x="492" y="444"/>
                      </a:lnTo>
                      <a:lnTo>
                        <a:pt x="506" y="458"/>
                      </a:lnTo>
                      <a:lnTo>
                        <a:pt x="512" y="464"/>
                      </a:lnTo>
                      <a:lnTo>
                        <a:pt x="524" y="478"/>
                      </a:lnTo>
                      <a:lnTo>
                        <a:pt x="530" y="478"/>
                      </a:lnTo>
                      <a:lnTo>
                        <a:pt x="538" y="484"/>
                      </a:lnTo>
                      <a:lnTo>
                        <a:pt x="544" y="490"/>
                      </a:lnTo>
                      <a:lnTo>
                        <a:pt x="556" y="490"/>
                      </a:lnTo>
                      <a:lnTo>
                        <a:pt x="564" y="496"/>
                      </a:lnTo>
                      <a:lnTo>
                        <a:pt x="570" y="496"/>
                      </a:lnTo>
                      <a:lnTo>
                        <a:pt x="582" y="490"/>
                      </a:lnTo>
                      <a:lnTo>
                        <a:pt x="596" y="484"/>
                      </a:lnTo>
                      <a:lnTo>
                        <a:pt x="614" y="470"/>
                      </a:lnTo>
                      <a:lnTo>
                        <a:pt x="620" y="458"/>
                      </a:lnTo>
                      <a:lnTo>
                        <a:pt x="628" y="452"/>
                      </a:lnTo>
                      <a:lnTo>
                        <a:pt x="628" y="444"/>
                      </a:lnTo>
                      <a:lnTo>
                        <a:pt x="628" y="438"/>
                      </a:lnTo>
                      <a:lnTo>
                        <a:pt x="646" y="418"/>
                      </a:lnTo>
                      <a:lnTo>
                        <a:pt x="658" y="412"/>
                      </a:lnTo>
                      <a:lnTo>
                        <a:pt x="666" y="404"/>
                      </a:lnTo>
                      <a:lnTo>
                        <a:pt x="672" y="398"/>
                      </a:lnTo>
                      <a:lnTo>
                        <a:pt x="684" y="392"/>
                      </a:lnTo>
                      <a:lnTo>
                        <a:pt x="690" y="386"/>
                      </a:lnTo>
                      <a:lnTo>
                        <a:pt x="698" y="372"/>
                      </a:lnTo>
                      <a:lnTo>
                        <a:pt x="704" y="366"/>
                      </a:lnTo>
                      <a:lnTo>
                        <a:pt x="704" y="360"/>
                      </a:lnTo>
                      <a:lnTo>
                        <a:pt x="710" y="352"/>
                      </a:lnTo>
                      <a:lnTo>
                        <a:pt x="704" y="346"/>
                      </a:lnTo>
                      <a:lnTo>
                        <a:pt x="704" y="340"/>
                      </a:lnTo>
                      <a:lnTo>
                        <a:pt x="690" y="328"/>
                      </a:lnTo>
                      <a:lnTo>
                        <a:pt x="684" y="328"/>
                      </a:lnTo>
                      <a:lnTo>
                        <a:pt x="684" y="334"/>
                      </a:lnTo>
                      <a:lnTo>
                        <a:pt x="684" y="340"/>
                      </a:lnTo>
                      <a:lnTo>
                        <a:pt x="678" y="346"/>
                      </a:lnTo>
                      <a:lnTo>
                        <a:pt x="672" y="346"/>
                      </a:lnTo>
                      <a:lnTo>
                        <a:pt x="672" y="340"/>
                      </a:lnTo>
                      <a:lnTo>
                        <a:pt x="666" y="334"/>
                      </a:lnTo>
                      <a:lnTo>
                        <a:pt x="652" y="328"/>
                      </a:lnTo>
                      <a:lnTo>
                        <a:pt x="646" y="320"/>
                      </a:lnTo>
                      <a:lnTo>
                        <a:pt x="640" y="320"/>
                      </a:lnTo>
                      <a:lnTo>
                        <a:pt x="640" y="314"/>
                      </a:lnTo>
                      <a:lnTo>
                        <a:pt x="632" y="294"/>
                      </a:lnTo>
                      <a:lnTo>
                        <a:pt x="632" y="274"/>
                      </a:lnTo>
                      <a:lnTo>
                        <a:pt x="632" y="262"/>
                      </a:lnTo>
                      <a:lnTo>
                        <a:pt x="632" y="254"/>
                      </a:lnTo>
                      <a:lnTo>
                        <a:pt x="640" y="254"/>
                      </a:lnTo>
                      <a:lnTo>
                        <a:pt x="646" y="254"/>
                      </a:lnTo>
                      <a:lnTo>
                        <a:pt x="652" y="248"/>
                      </a:lnTo>
                      <a:lnTo>
                        <a:pt x="658" y="248"/>
                      </a:lnTo>
                      <a:lnTo>
                        <a:pt x="658" y="242"/>
                      </a:lnTo>
                      <a:lnTo>
                        <a:pt x="658" y="228"/>
                      </a:lnTo>
                      <a:lnTo>
                        <a:pt x="666" y="222"/>
                      </a:lnTo>
                      <a:lnTo>
                        <a:pt x="666" y="216"/>
                      </a:lnTo>
                      <a:lnTo>
                        <a:pt x="666" y="210"/>
                      </a:lnTo>
                      <a:lnTo>
                        <a:pt x="658" y="202"/>
                      </a:lnTo>
                      <a:lnTo>
                        <a:pt x="666" y="196"/>
                      </a:lnTo>
                      <a:lnTo>
                        <a:pt x="672" y="196"/>
                      </a:lnTo>
                      <a:lnTo>
                        <a:pt x="678" y="190"/>
                      </a:lnTo>
                      <a:lnTo>
                        <a:pt x="678" y="170"/>
                      </a:lnTo>
                      <a:lnTo>
                        <a:pt x="672" y="150"/>
                      </a:lnTo>
                      <a:lnTo>
                        <a:pt x="672" y="138"/>
                      </a:lnTo>
                      <a:lnTo>
                        <a:pt x="666" y="130"/>
                      </a:lnTo>
                      <a:lnTo>
                        <a:pt x="658" y="130"/>
                      </a:lnTo>
                      <a:lnTo>
                        <a:pt x="652" y="124"/>
                      </a:lnTo>
                      <a:lnTo>
                        <a:pt x="646" y="124"/>
                      </a:lnTo>
                      <a:lnTo>
                        <a:pt x="646" y="118"/>
                      </a:lnTo>
                      <a:lnTo>
                        <a:pt x="640" y="118"/>
                      </a:lnTo>
                      <a:lnTo>
                        <a:pt x="632" y="124"/>
                      </a:lnTo>
                      <a:lnTo>
                        <a:pt x="628" y="124"/>
                      </a:lnTo>
                      <a:lnTo>
                        <a:pt x="620" y="124"/>
                      </a:lnTo>
                      <a:lnTo>
                        <a:pt x="620" y="118"/>
                      </a:lnTo>
                      <a:lnTo>
                        <a:pt x="620" y="112"/>
                      </a:lnTo>
                      <a:lnTo>
                        <a:pt x="620" y="104"/>
                      </a:lnTo>
                      <a:lnTo>
                        <a:pt x="614" y="98"/>
                      </a:lnTo>
                      <a:lnTo>
                        <a:pt x="608" y="92"/>
                      </a:lnTo>
                      <a:lnTo>
                        <a:pt x="608" y="86"/>
                      </a:lnTo>
                      <a:lnTo>
                        <a:pt x="602" y="86"/>
                      </a:lnTo>
                      <a:lnTo>
                        <a:pt x="596" y="86"/>
                      </a:lnTo>
                      <a:lnTo>
                        <a:pt x="596" y="98"/>
                      </a:lnTo>
                      <a:lnTo>
                        <a:pt x="588" y="112"/>
                      </a:lnTo>
                      <a:lnTo>
                        <a:pt x="582" y="112"/>
                      </a:lnTo>
                      <a:lnTo>
                        <a:pt x="576" y="118"/>
                      </a:lnTo>
                      <a:lnTo>
                        <a:pt x="570" y="124"/>
                      </a:lnTo>
                      <a:lnTo>
                        <a:pt x="570" y="130"/>
                      </a:lnTo>
                      <a:lnTo>
                        <a:pt x="564" y="130"/>
                      </a:lnTo>
                      <a:lnTo>
                        <a:pt x="556" y="124"/>
                      </a:lnTo>
                      <a:lnTo>
                        <a:pt x="550" y="118"/>
                      </a:lnTo>
                      <a:lnTo>
                        <a:pt x="544" y="112"/>
                      </a:lnTo>
                      <a:lnTo>
                        <a:pt x="544" y="98"/>
                      </a:lnTo>
                      <a:lnTo>
                        <a:pt x="556" y="92"/>
                      </a:lnTo>
                      <a:lnTo>
                        <a:pt x="576" y="92"/>
                      </a:lnTo>
                      <a:lnTo>
                        <a:pt x="576" y="86"/>
                      </a:lnTo>
                      <a:lnTo>
                        <a:pt x="576" y="38"/>
                      </a:lnTo>
                      <a:lnTo>
                        <a:pt x="582" y="32"/>
                      </a:lnTo>
                      <a:lnTo>
                        <a:pt x="588" y="26"/>
                      </a:lnTo>
                      <a:lnTo>
                        <a:pt x="602" y="12"/>
                      </a:lnTo>
                      <a:lnTo>
                        <a:pt x="614" y="6"/>
                      </a:lnTo>
                      <a:lnTo>
                        <a:pt x="628" y="0"/>
                      </a:lnTo>
                      <a:lnTo>
                        <a:pt x="716" y="46"/>
                      </a:lnTo>
                      <a:lnTo>
                        <a:pt x="806" y="170"/>
                      </a:lnTo>
                      <a:lnTo>
                        <a:pt x="928" y="242"/>
                      </a:lnTo>
                      <a:lnTo>
                        <a:pt x="1094" y="268"/>
                      </a:lnTo>
                      <a:lnTo>
                        <a:pt x="1204" y="328"/>
                      </a:lnTo>
                      <a:lnTo>
                        <a:pt x="1266" y="372"/>
                      </a:lnTo>
                      <a:lnTo>
                        <a:pt x="1254" y="372"/>
                      </a:lnTo>
                      <a:lnTo>
                        <a:pt x="1248" y="378"/>
                      </a:lnTo>
                      <a:lnTo>
                        <a:pt x="1242" y="378"/>
                      </a:lnTo>
                      <a:lnTo>
                        <a:pt x="1234" y="378"/>
                      </a:lnTo>
                      <a:lnTo>
                        <a:pt x="1228" y="372"/>
                      </a:lnTo>
                      <a:lnTo>
                        <a:pt x="1222" y="372"/>
                      </a:lnTo>
                      <a:lnTo>
                        <a:pt x="1222" y="378"/>
                      </a:lnTo>
                      <a:lnTo>
                        <a:pt x="1210" y="386"/>
                      </a:lnTo>
                      <a:lnTo>
                        <a:pt x="1204" y="386"/>
                      </a:lnTo>
                      <a:lnTo>
                        <a:pt x="1196" y="392"/>
                      </a:lnTo>
                      <a:lnTo>
                        <a:pt x="1190" y="398"/>
                      </a:lnTo>
                      <a:lnTo>
                        <a:pt x="1184" y="412"/>
                      </a:lnTo>
                      <a:lnTo>
                        <a:pt x="1164" y="426"/>
                      </a:lnTo>
                      <a:lnTo>
                        <a:pt x="1164" y="432"/>
                      </a:lnTo>
                      <a:lnTo>
                        <a:pt x="1164" y="438"/>
                      </a:lnTo>
                      <a:lnTo>
                        <a:pt x="1164" y="444"/>
                      </a:lnTo>
                      <a:lnTo>
                        <a:pt x="1190" y="464"/>
                      </a:lnTo>
                      <a:lnTo>
                        <a:pt x="1196" y="478"/>
                      </a:lnTo>
                      <a:lnTo>
                        <a:pt x="1210" y="484"/>
                      </a:lnTo>
                      <a:lnTo>
                        <a:pt x="1216" y="490"/>
                      </a:lnTo>
                      <a:lnTo>
                        <a:pt x="1222" y="490"/>
                      </a:lnTo>
                      <a:lnTo>
                        <a:pt x="1228" y="496"/>
                      </a:lnTo>
                      <a:lnTo>
                        <a:pt x="1254" y="516"/>
                      </a:lnTo>
                      <a:lnTo>
                        <a:pt x="1266" y="524"/>
                      </a:lnTo>
                      <a:lnTo>
                        <a:pt x="1274" y="524"/>
                      </a:lnTo>
                      <a:lnTo>
                        <a:pt x="1280" y="524"/>
                      </a:lnTo>
                      <a:lnTo>
                        <a:pt x="1292" y="516"/>
                      </a:lnTo>
                      <a:lnTo>
                        <a:pt x="1298" y="516"/>
                      </a:lnTo>
                      <a:lnTo>
                        <a:pt x="1298" y="524"/>
                      </a:lnTo>
                      <a:lnTo>
                        <a:pt x="1292" y="536"/>
                      </a:lnTo>
                      <a:lnTo>
                        <a:pt x="1286" y="536"/>
                      </a:lnTo>
                      <a:lnTo>
                        <a:pt x="1280" y="542"/>
                      </a:lnTo>
                      <a:lnTo>
                        <a:pt x="1274" y="556"/>
                      </a:lnTo>
                      <a:lnTo>
                        <a:pt x="1274" y="562"/>
                      </a:lnTo>
                      <a:lnTo>
                        <a:pt x="1266" y="568"/>
                      </a:lnTo>
                      <a:lnTo>
                        <a:pt x="1260" y="568"/>
                      </a:lnTo>
                      <a:lnTo>
                        <a:pt x="1254" y="568"/>
                      </a:lnTo>
                      <a:lnTo>
                        <a:pt x="1242" y="562"/>
                      </a:lnTo>
                      <a:lnTo>
                        <a:pt x="1222" y="556"/>
                      </a:lnTo>
                      <a:lnTo>
                        <a:pt x="1216" y="556"/>
                      </a:lnTo>
                      <a:lnTo>
                        <a:pt x="1204" y="556"/>
                      </a:lnTo>
                      <a:lnTo>
                        <a:pt x="1190" y="562"/>
                      </a:lnTo>
                      <a:lnTo>
                        <a:pt x="1178" y="568"/>
                      </a:lnTo>
                      <a:lnTo>
                        <a:pt x="1164" y="568"/>
                      </a:lnTo>
                      <a:lnTo>
                        <a:pt x="1146" y="576"/>
                      </a:lnTo>
                      <a:lnTo>
                        <a:pt x="1146" y="582"/>
                      </a:lnTo>
                      <a:lnTo>
                        <a:pt x="1126" y="588"/>
                      </a:lnTo>
                      <a:lnTo>
                        <a:pt x="1114" y="594"/>
                      </a:lnTo>
                      <a:lnTo>
                        <a:pt x="1106" y="602"/>
                      </a:lnTo>
                      <a:lnTo>
                        <a:pt x="1100" y="608"/>
                      </a:lnTo>
                      <a:lnTo>
                        <a:pt x="1094" y="620"/>
                      </a:lnTo>
                      <a:lnTo>
                        <a:pt x="1094" y="6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4" name="Freeform 559"/>
                <p:cNvSpPr>
                  <a:spLocks/>
                </p:cNvSpPr>
                <p:nvPr/>
              </p:nvSpPr>
              <p:spPr bwMode="auto">
                <a:xfrm>
                  <a:off x="1184" y="624"/>
                  <a:ext cx="6" cy="6"/>
                </a:xfrm>
                <a:custGeom>
                  <a:avLst/>
                  <a:gdLst>
                    <a:gd name="T0" fmla="*/ 6 w 6"/>
                    <a:gd name="T1" fmla="*/ 6 h 6"/>
                    <a:gd name="T2" fmla="*/ 0 w 6"/>
                    <a:gd name="T3" fmla="*/ 6 h 6"/>
                    <a:gd name="T4" fmla="*/ 0 w 6"/>
                    <a:gd name="T5" fmla="*/ 0 h 6"/>
                    <a:gd name="T6" fmla="*/ 0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0"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535" name="Freeform 560"/>
                <p:cNvSpPr>
                  <a:spLocks/>
                </p:cNvSpPr>
                <p:nvPr/>
              </p:nvSpPr>
              <p:spPr bwMode="auto">
                <a:xfrm>
                  <a:off x="1158" y="1874"/>
                  <a:ext cx="12" cy="12"/>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0"/>
                      </a:moveTo>
                      <a:lnTo>
                        <a:pt x="12" y="0"/>
                      </a:lnTo>
                      <a:lnTo>
                        <a:pt x="12" y="6"/>
                      </a:lnTo>
                      <a:lnTo>
                        <a:pt x="12" y="12"/>
                      </a:lnTo>
                      <a:lnTo>
                        <a:pt x="6" y="12"/>
                      </a:lnTo>
                      <a:lnTo>
                        <a:pt x="0" y="12"/>
                      </a:lnTo>
                      <a:lnTo>
                        <a:pt x="0" y="6"/>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sp>
          <p:nvSpPr>
            <p:cNvPr id="77266" name="Line 561"/>
            <p:cNvSpPr>
              <a:spLocks noChangeShapeType="1"/>
            </p:cNvSpPr>
            <p:nvPr/>
          </p:nvSpPr>
          <p:spPr bwMode="auto">
            <a:xfrm flipV="1">
              <a:off x="1920" y="2240"/>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7" name="Freeform 562"/>
            <p:cNvSpPr>
              <a:spLocks/>
            </p:cNvSpPr>
            <p:nvPr/>
          </p:nvSpPr>
          <p:spPr bwMode="auto">
            <a:xfrm>
              <a:off x="1920" y="2234"/>
              <a:ext cx="26" cy="26"/>
            </a:xfrm>
            <a:custGeom>
              <a:avLst/>
              <a:gdLst>
                <a:gd name="T0" fmla="*/ 12 w 26"/>
                <a:gd name="T1" fmla="*/ 26 h 26"/>
                <a:gd name="T2" fmla="*/ 6 w 26"/>
                <a:gd name="T3" fmla="*/ 26 h 26"/>
                <a:gd name="T4" fmla="*/ 6 w 26"/>
                <a:gd name="T5" fmla="*/ 20 h 26"/>
                <a:gd name="T6" fmla="*/ 0 w 26"/>
                <a:gd name="T7" fmla="*/ 20 h 26"/>
                <a:gd name="T8" fmla="*/ 0 w 26"/>
                <a:gd name="T9" fmla="*/ 14 h 26"/>
                <a:gd name="T10" fmla="*/ 0 w 26"/>
                <a:gd name="T11" fmla="*/ 6 h 26"/>
                <a:gd name="T12" fmla="*/ 0 w 26"/>
                <a:gd name="T13" fmla="*/ 0 h 26"/>
                <a:gd name="T14" fmla="*/ 6 w 26"/>
                <a:gd name="T15" fmla="*/ 0 h 26"/>
                <a:gd name="T16" fmla="*/ 12 w 26"/>
                <a:gd name="T17" fmla="*/ 0 h 26"/>
                <a:gd name="T18" fmla="*/ 20 w 26"/>
                <a:gd name="T19" fmla="*/ 0 h 26"/>
                <a:gd name="T20" fmla="*/ 20 w 26"/>
                <a:gd name="T21" fmla="*/ 6 h 26"/>
                <a:gd name="T22" fmla="*/ 26 w 26"/>
                <a:gd name="T23" fmla="*/ 6 h 26"/>
                <a:gd name="T24" fmla="*/ 26 w 26"/>
                <a:gd name="T25" fmla="*/ 14 h 26"/>
                <a:gd name="T26" fmla="*/ 26 w 26"/>
                <a:gd name="T27" fmla="*/ 20 h 26"/>
                <a:gd name="T28" fmla="*/ 20 w 26"/>
                <a:gd name="T29" fmla="*/ 20 h 26"/>
                <a:gd name="T30" fmla="*/ 20 w 26"/>
                <a:gd name="T31" fmla="*/ 26 h 26"/>
                <a:gd name="T32" fmla="*/ 12 w 2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12" y="26"/>
                  </a:moveTo>
                  <a:lnTo>
                    <a:pt x="6" y="26"/>
                  </a:lnTo>
                  <a:lnTo>
                    <a:pt x="6" y="20"/>
                  </a:lnTo>
                  <a:lnTo>
                    <a:pt x="0" y="20"/>
                  </a:lnTo>
                  <a:lnTo>
                    <a:pt x="0" y="14"/>
                  </a:lnTo>
                  <a:lnTo>
                    <a:pt x="0" y="6"/>
                  </a:lnTo>
                  <a:lnTo>
                    <a:pt x="0" y="0"/>
                  </a:lnTo>
                  <a:lnTo>
                    <a:pt x="6" y="0"/>
                  </a:lnTo>
                  <a:lnTo>
                    <a:pt x="12" y="0"/>
                  </a:lnTo>
                  <a:lnTo>
                    <a:pt x="20" y="0"/>
                  </a:lnTo>
                  <a:lnTo>
                    <a:pt x="20" y="6"/>
                  </a:lnTo>
                  <a:lnTo>
                    <a:pt x="26" y="6"/>
                  </a:lnTo>
                  <a:lnTo>
                    <a:pt x="26" y="14"/>
                  </a:lnTo>
                  <a:lnTo>
                    <a:pt x="26" y="20"/>
                  </a:lnTo>
                  <a:lnTo>
                    <a:pt x="20" y="20"/>
                  </a:lnTo>
                  <a:lnTo>
                    <a:pt x="20" y="26"/>
                  </a:lnTo>
                  <a:lnTo>
                    <a:pt x="12" y="2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8" name="Freeform 563"/>
            <p:cNvSpPr>
              <a:spLocks/>
            </p:cNvSpPr>
            <p:nvPr/>
          </p:nvSpPr>
          <p:spPr bwMode="auto">
            <a:xfrm>
              <a:off x="1228" y="2254"/>
              <a:ext cx="6" cy="6"/>
            </a:xfrm>
            <a:custGeom>
              <a:avLst/>
              <a:gdLst>
                <a:gd name="T0" fmla="*/ 0 w 6"/>
                <a:gd name="T1" fmla="*/ 6 h 6"/>
                <a:gd name="T2" fmla="*/ 0 w 6"/>
                <a:gd name="T3" fmla="*/ 0 h 6"/>
                <a:gd name="T4" fmla="*/ 6 w 6"/>
                <a:gd name="T5" fmla="*/ 6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0"/>
                  </a:lnTo>
                  <a:lnTo>
                    <a:pt x="6" y="6"/>
                  </a:lnTo>
                  <a:lnTo>
                    <a:pt x="0"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69" name="Line 564"/>
            <p:cNvSpPr>
              <a:spLocks noChangeShapeType="1"/>
            </p:cNvSpPr>
            <p:nvPr/>
          </p:nvSpPr>
          <p:spPr bwMode="auto">
            <a:xfrm>
              <a:off x="3482" y="1024"/>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0" name="Freeform 565"/>
            <p:cNvSpPr>
              <a:spLocks/>
            </p:cNvSpPr>
            <p:nvPr/>
          </p:nvSpPr>
          <p:spPr bwMode="auto">
            <a:xfrm>
              <a:off x="3476" y="1018"/>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1" name="Line 566"/>
            <p:cNvSpPr>
              <a:spLocks noChangeShapeType="1"/>
            </p:cNvSpPr>
            <p:nvPr/>
          </p:nvSpPr>
          <p:spPr bwMode="auto">
            <a:xfrm>
              <a:off x="954" y="1410"/>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2" name="Rectangle 567"/>
            <p:cNvSpPr>
              <a:spLocks noChangeArrowheads="1"/>
            </p:cNvSpPr>
            <p:nvPr/>
          </p:nvSpPr>
          <p:spPr bwMode="auto">
            <a:xfrm>
              <a:off x="954" y="1404"/>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73" name="Line 568"/>
            <p:cNvSpPr>
              <a:spLocks noChangeShapeType="1"/>
            </p:cNvSpPr>
            <p:nvPr/>
          </p:nvSpPr>
          <p:spPr bwMode="auto">
            <a:xfrm flipV="1">
              <a:off x="2726" y="162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4" name="Line 569"/>
            <p:cNvSpPr>
              <a:spLocks noChangeShapeType="1"/>
            </p:cNvSpPr>
            <p:nvPr/>
          </p:nvSpPr>
          <p:spPr bwMode="auto">
            <a:xfrm flipV="1">
              <a:off x="2726" y="1600"/>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5" name="Line 570"/>
            <p:cNvSpPr>
              <a:spLocks noChangeShapeType="1"/>
            </p:cNvSpPr>
            <p:nvPr/>
          </p:nvSpPr>
          <p:spPr bwMode="auto">
            <a:xfrm flipV="1">
              <a:off x="2824" y="1560"/>
              <a:ext cx="48"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6" name="Line 571"/>
            <p:cNvSpPr>
              <a:spLocks noChangeShapeType="1"/>
            </p:cNvSpPr>
            <p:nvPr/>
          </p:nvSpPr>
          <p:spPr bwMode="auto">
            <a:xfrm flipV="1">
              <a:off x="2720" y="1546"/>
              <a:ext cx="224" cy="1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7" name="Line 572"/>
            <p:cNvSpPr>
              <a:spLocks noChangeShapeType="1"/>
            </p:cNvSpPr>
            <p:nvPr/>
          </p:nvSpPr>
          <p:spPr bwMode="auto">
            <a:xfrm flipV="1">
              <a:off x="2682" y="1560"/>
              <a:ext cx="282"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8" name="Line 573"/>
            <p:cNvSpPr>
              <a:spLocks noChangeShapeType="1"/>
            </p:cNvSpPr>
            <p:nvPr/>
          </p:nvSpPr>
          <p:spPr bwMode="auto">
            <a:xfrm flipV="1">
              <a:off x="2682" y="1572"/>
              <a:ext cx="294"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79" name="Line 574"/>
            <p:cNvSpPr>
              <a:spLocks noChangeShapeType="1"/>
            </p:cNvSpPr>
            <p:nvPr/>
          </p:nvSpPr>
          <p:spPr bwMode="auto">
            <a:xfrm flipV="1">
              <a:off x="2420" y="1880"/>
              <a:ext cx="88" cy="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0" name="Line 575"/>
            <p:cNvSpPr>
              <a:spLocks noChangeShapeType="1"/>
            </p:cNvSpPr>
            <p:nvPr/>
          </p:nvSpPr>
          <p:spPr bwMode="auto">
            <a:xfrm flipV="1">
              <a:off x="2670" y="1594"/>
              <a:ext cx="318" cy="1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1" name="Line 576"/>
            <p:cNvSpPr>
              <a:spLocks noChangeShapeType="1"/>
            </p:cNvSpPr>
            <p:nvPr/>
          </p:nvSpPr>
          <p:spPr bwMode="auto">
            <a:xfrm flipV="1">
              <a:off x="2426" y="1874"/>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2" name="Line 577"/>
            <p:cNvSpPr>
              <a:spLocks noChangeShapeType="1"/>
            </p:cNvSpPr>
            <p:nvPr/>
          </p:nvSpPr>
          <p:spPr bwMode="auto">
            <a:xfrm flipV="1">
              <a:off x="2598" y="1836"/>
              <a:ext cx="26" cy="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3" name="Line 578"/>
            <p:cNvSpPr>
              <a:spLocks noChangeShapeType="1"/>
            </p:cNvSpPr>
            <p:nvPr/>
          </p:nvSpPr>
          <p:spPr bwMode="auto">
            <a:xfrm flipV="1">
              <a:off x="2650" y="1612"/>
              <a:ext cx="350"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4" name="Line 579"/>
            <p:cNvSpPr>
              <a:spLocks noChangeShapeType="1"/>
            </p:cNvSpPr>
            <p:nvPr/>
          </p:nvSpPr>
          <p:spPr bwMode="auto">
            <a:xfrm flipV="1">
              <a:off x="2432" y="1626"/>
              <a:ext cx="588" cy="3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5" name="Line 580"/>
            <p:cNvSpPr>
              <a:spLocks noChangeShapeType="1"/>
            </p:cNvSpPr>
            <p:nvPr/>
          </p:nvSpPr>
          <p:spPr bwMode="auto">
            <a:xfrm flipV="1">
              <a:off x="2438" y="1638"/>
              <a:ext cx="602" cy="35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6" name="Line 581"/>
            <p:cNvSpPr>
              <a:spLocks noChangeShapeType="1"/>
            </p:cNvSpPr>
            <p:nvPr/>
          </p:nvSpPr>
          <p:spPr bwMode="auto">
            <a:xfrm flipV="1">
              <a:off x="2452" y="1652"/>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7" name="Line 582"/>
            <p:cNvSpPr>
              <a:spLocks noChangeShapeType="1"/>
            </p:cNvSpPr>
            <p:nvPr/>
          </p:nvSpPr>
          <p:spPr bwMode="auto">
            <a:xfrm flipV="1">
              <a:off x="2470" y="1664"/>
              <a:ext cx="614"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8" name="Line 583"/>
            <p:cNvSpPr>
              <a:spLocks noChangeShapeType="1"/>
            </p:cNvSpPr>
            <p:nvPr/>
          </p:nvSpPr>
          <p:spPr bwMode="auto">
            <a:xfrm flipV="1">
              <a:off x="2484" y="1672"/>
              <a:ext cx="626" cy="37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89" name="Line 584"/>
            <p:cNvSpPr>
              <a:spLocks noChangeShapeType="1"/>
            </p:cNvSpPr>
            <p:nvPr/>
          </p:nvSpPr>
          <p:spPr bwMode="auto">
            <a:xfrm flipV="1">
              <a:off x="2496" y="1698"/>
              <a:ext cx="620" cy="3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0" name="Line 585"/>
            <p:cNvSpPr>
              <a:spLocks noChangeShapeType="1"/>
            </p:cNvSpPr>
            <p:nvPr/>
          </p:nvSpPr>
          <p:spPr bwMode="auto">
            <a:xfrm flipV="1">
              <a:off x="2504" y="1724"/>
              <a:ext cx="612" cy="3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1" name="Line 586"/>
            <p:cNvSpPr>
              <a:spLocks noChangeShapeType="1"/>
            </p:cNvSpPr>
            <p:nvPr/>
          </p:nvSpPr>
          <p:spPr bwMode="auto">
            <a:xfrm flipV="1">
              <a:off x="2510" y="1750"/>
              <a:ext cx="606" cy="3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2" name="Line 587"/>
            <p:cNvSpPr>
              <a:spLocks noChangeShapeType="1"/>
            </p:cNvSpPr>
            <p:nvPr/>
          </p:nvSpPr>
          <p:spPr bwMode="auto">
            <a:xfrm flipV="1">
              <a:off x="2516" y="1788"/>
              <a:ext cx="568" cy="3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3" name="Line 588"/>
            <p:cNvSpPr>
              <a:spLocks noChangeShapeType="1"/>
            </p:cNvSpPr>
            <p:nvPr/>
          </p:nvSpPr>
          <p:spPr bwMode="auto">
            <a:xfrm flipV="1">
              <a:off x="2536" y="1822"/>
              <a:ext cx="542" cy="3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4" name="Line 589"/>
            <p:cNvSpPr>
              <a:spLocks noChangeShapeType="1"/>
            </p:cNvSpPr>
            <p:nvPr/>
          </p:nvSpPr>
          <p:spPr bwMode="auto">
            <a:xfrm flipV="1">
              <a:off x="2536" y="2044"/>
              <a:ext cx="202"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5" name="Line 590"/>
            <p:cNvSpPr>
              <a:spLocks noChangeShapeType="1"/>
            </p:cNvSpPr>
            <p:nvPr/>
          </p:nvSpPr>
          <p:spPr bwMode="auto">
            <a:xfrm flipV="1">
              <a:off x="2752" y="1860"/>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6" name="Line 591"/>
            <p:cNvSpPr>
              <a:spLocks noChangeShapeType="1"/>
            </p:cNvSpPr>
            <p:nvPr/>
          </p:nvSpPr>
          <p:spPr bwMode="auto">
            <a:xfrm flipV="1">
              <a:off x="2632" y="1886"/>
              <a:ext cx="420" cy="24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7" name="Line 592"/>
            <p:cNvSpPr>
              <a:spLocks noChangeShapeType="1"/>
            </p:cNvSpPr>
            <p:nvPr/>
          </p:nvSpPr>
          <p:spPr bwMode="auto">
            <a:xfrm flipV="1">
              <a:off x="2720" y="1900"/>
              <a:ext cx="346"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8" name="Line 593"/>
            <p:cNvSpPr>
              <a:spLocks noChangeShapeType="1"/>
            </p:cNvSpPr>
            <p:nvPr/>
          </p:nvSpPr>
          <p:spPr bwMode="auto">
            <a:xfrm flipV="1">
              <a:off x="2758" y="2096"/>
              <a:ext cx="12"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99" name="Line 594"/>
            <p:cNvSpPr>
              <a:spLocks noChangeShapeType="1"/>
            </p:cNvSpPr>
            <p:nvPr/>
          </p:nvSpPr>
          <p:spPr bwMode="auto">
            <a:xfrm flipV="1">
              <a:off x="2804" y="1906"/>
              <a:ext cx="300" cy="1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0" name="Line 595"/>
            <p:cNvSpPr>
              <a:spLocks noChangeShapeType="1"/>
            </p:cNvSpPr>
            <p:nvPr/>
          </p:nvSpPr>
          <p:spPr bwMode="auto">
            <a:xfrm flipV="1">
              <a:off x="2752" y="1920"/>
              <a:ext cx="372"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1" name="Line 596"/>
            <p:cNvSpPr>
              <a:spLocks noChangeShapeType="1"/>
            </p:cNvSpPr>
            <p:nvPr/>
          </p:nvSpPr>
          <p:spPr bwMode="auto">
            <a:xfrm flipV="1">
              <a:off x="2766" y="1926"/>
              <a:ext cx="388" cy="2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2" name="Line 597"/>
            <p:cNvSpPr>
              <a:spLocks noChangeShapeType="1"/>
            </p:cNvSpPr>
            <p:nvPr/>
          </p:nvSpPr>
          <p:spPr bwMode="auto">
            <a:xfrm flipV="1">
              <a:off x="2816" y="1934"/>
              <a:ext cx="358"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3" name="Line 598"/>
            <p:cNvSpPr>
              <a:spLocks noChangeShapeType="1"/>
            </p:cNvSpPr>
            <p:nvPr/>
          </p:nvSpPr>
          <p:spPr bwMode="auto">
            <a:xfrm flipV="1">
              <a:off x="2854" y="1934"/>
              <a:ext cx="372" cy="22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4" name="Line 599"/>
            <p:cNvSpPr>
              <a:spLocks noChangeShapeType="1"/>
            </p:cNvSpPr>
            <p:nvPr/>
          </p:nvSpPr>
          <p:spPr bwMode="auto">
            <a:xfrm flipV="1">
              <a:off x="2894" y="1940"/>
              <a:ext cx="364"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5" name="Line 600"/>
            <p:cNvSpPr>
              <a:spLocks noChangeShapeType="1"/>
            </p:cNvSpPr>
            <p:nvPr/>
          </p:nvSpPr>
          <p:spPr bwMode="auto">
            <a:xfrm flipV="1">
              <a:off x="2926" y="1946"/>
              <a:ext cx="356" cy="21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6" name="Line 601"/>
            <p:cNvSpPr>
              <a:spLocks noChangeShapeType="1"/>
            </p:cNvSpPr>
            <p:nvPr/>
          </p:nvSpPr>
          <p:spPr bwMode="auto">
            <a:xfrm flipV="1">
              <a:off x="2952" y="1946"/>
              <a:ext cx="376" cy="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7" name="Line 602"/>
            <p:cNvSpPr>
              <a:spLocks noChangeShapeType="1"/>
            </p:cNvSpPr>
            <p:nvPr/>
          </p:nvSpPr>
          <p:spPr bwMode="auto">
            <a:xfrm flipV="1">
              <a:off x="2984" y="1960"/>
              <a:ext cx="362" cy="2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8" name="Line 603"/>
            <p:cNvSpPr>
              <a:spLocks noChangeShapeType="1"/>
            </p:cNvSpPr>
            <p:nvPr/>
          </p:nvSpPr>
          <p:spPr bwMode="auto">
            <a:xfrm flipV="1">
              <a:off x="3002" y="1978"/>
              <a:ext cx="358" cy="21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09" name="Line 604"/>
            <p:cNvSpPr>
              <a:spLocks noChangeShapeType="1"/>
            </p:cNvSpPr>
            <p:nvPr/>
          </p:nvSpPr>
          <p:spPr bwMode="auto">
            <a:xfrm flipV="1">
              <a:off x="3028" y="1998"/>
              <a:ext cx="338" cy="20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0" name="Line 605"/>
            <p:cNvSpPr>
              <a:spLocks noChangeShapeType="1"/>
            </p:cNvSpPr>
            <p:nvPr/>
          </p:nvSpPr>
          <p:spPr bwMode="auto">
            <a:xfrm flipV="1">
              <a:off x="3060" y="2024"/>
              <a:ext cx="306" cy="1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1" name="Line 606"/>
            <p:cNvSpPr>
              <a:spLocks noChangeShapeType="1"/>
            </p:cNvSpPr>
            <p:nvPr/>
          </p:nvSpPr>
          <p:spPr bwMode="auto">
            <a:xfrm flipV="1">
              <a:off x="3086" y="2050"/>
              <a:ext cx="280" cy="1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2" name="Line 607"/>
            <p:cNvSpPr>
              <a:spLocks noChangeShapeType="1"/>
            </p:cNvSpPr>
            <p:nvPr/>
          </p:nvSpPr>
          <p:spPr bwMode="auto">
            <a:xfrm flipV="1">
              <a:off x="3112" y="2070"/>
              <a:ext cx="260" cy="15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3" name="Line 608"/>
            <p:cNvSpPr>
              <a:spLocks noChangeShapeType="1"/>
            </p:cNvSpPr>
            <p:nvPr/>
          </p:nvSpPr>
          <p:spPr bwMode="auto">
            <a:xfrm flipV="1">
              <a:off x="3142" y="2090"/>
              <a:ext cx="244" cy="1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4" name="Line 609"/>
            <p:cNvSpPr>
              <a:spLocks noChangeShapeType="1"/>
            </p:cNvSpPr>
            <p:nvPr/>
          </p:nvSpPr>
          <p:spPr bwMode="auto">
            <a:xfrm flipV="1">
              <a:off x="3174" y="2110"/>
              <a:ext cx="224" cy="13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5" name="Line 610"/>
            <p:cNvSpPr>
              <a:spLocks noChangeShapeType="1"/>
            </p:cNvSpPr>
            <p:nvPr/>
          </p:nvSpPr>
          <p:spPr bwMode="auto">
            <a:xfrm flipV="1">
              <a:off x="3208" y="2128"/>
              <a:ext cx="196" cy="11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6" name="Line 611"/>
            <p:cNvSpPr>
              <a:spLocks noChangeShapeType="1"/>
            </p:cNvSpPr>
            <p:nvPr/>
          </p:nvSpPr>
          <p:spPr bwMode="auto">
            <a:xfrm flipV="1">
              <a:off x="3240" y="2150"/>
              <a:ext cx="172" cy="10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7" name="Line 612"/>
            <p:cNvSpPr>
              <a:spLocks noChangeShapeType="1"/>
            </p:cNvSpPr>
            <p:nvPr/>
          </p:nvSpPr>
          <p:spPr bwMode="auto">
            <a:xfrm flipV="1">
              <a:off x="3278" y="2168"/>
              <a:ext cx="146"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8" name="Line 613"/>
            <p:cNvSpPr>
              <a:spLocks noChangeShapeType="1"/>
            </p:cNvSpPr>
            <p:nvPr/>
          </p:nvSpPr>
          <p:spPr bwMode="auto">
            <a:xfrm flipV="1">
              <a:off x="3302" y="2188"/>
              <a:ext cx="134" cy="7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19" name="Line 614"/>
            <p:cNvSpPr>
              <a:spLocks noChangeShapeType="1"/>
            </p:cNvSpPr>
            <p:nvPr/>
          </p:nvSpPr>
          <p:spPr bwMode="auto">
            <a:xfrm flipV="1">
              <a:off x="3336" y="2208"/>
              <a:ext cx="106"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0" name="Line 615"/>
            <p:cNvSpPr>
              <a:spLocks noChangeShapeType="1"/>
            </p:cNvSpPr>
            <p:nvPr/>
          </p:nvSpPr>
          <p:spPr bwMode="auto">
            <a:xfrm flipV="1">
              <a:off x="3374" y="2260"/>
              <a:ext cx="24"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1" name="Freeform 616"/>
            <p:cNvSpPr>
              <a:spLocks/>
            </p:cNvSpPr>
            <p:nvPr/>
          </p:nvSpPr>
          <p:spPr bwMode="auto">
            <a:xfrm>
              <a:off x="2412" y="1542"/>
              <a:ext cx="1030" cy="738"/>
            </a:xfrm>
            <a:custGeom>
              <a:avLst/>
              <a:gdLst>
                <a:gd name="T0" fmla="*/ 1012 w 1030"/>
                <a:gd name="T1" fmla="*/ 620 h 738"/>
                <a:gd name="T2" fmla="*/ 1030 w 1030"/>
                <a:gd name="T3" fmla="*/ 672 h 738"/>
                <a:gd name="T4" fmla="*/ 1000 w 1030"/>
                <a:gd name="T5" fmla="*/ 698 h 738"/>
                <a:gd name="T6" fmla="*/ 980 w 1030"/>
                <a:gd name="T7" fmla="*/ 738 h 738"/>
                <a:gd name="T8" fmla="*/ 928 w 1030"/>
                <a:gd name="T9" fmla="*/ 732 h 738"/>
                <a:gd name="T10" fmla="*/ 870 w 1030"/>
                <a:gd name="T11" fmla="*/ 718 h 738"/>
                <a:gd name="T12" fmla="*/ 814 w 1030"/>
                <a:gd name="T13" fmla="*/ 712 h 738"/>
                <a:gd name="T14" fmla="*/ 756 w 1030"/>
                <a:gd name="T15" fmla="*/ 698 h 738"/>
                <a:gd name="T16" fmla="*/ 706 w 1030"/>
                <a:gd name="T17" fmla="*/ 686 h 738"/>
                <a:gd name="T18" fmla="*/ 654 w 1030"/>
                <a:gd name="T19" fmla="*/ 666 h 738"/>
                <a:gd name="T20" fmla="*/ 602 w 1030"/>
                <a:gd name="T21" fmla="*/ 652 h 738"/>
                <a:gd name="T22" fmla="*/ 552 w 1030"/>
                <a:gd name="T23" fmla="*/ 634 h 738"/>
                <a:gd name="T24" fmla="*/ 506 w 1030"/>
                <a:gd name="T25" fmla="*/ 620 h 738"/>
                <a:gd name="T26" fmla="*/ 454 w 1030"/>
                <a:gd name="T27" fmla="*/ 614 h 738"/>
                <a:gd name="T28" fmla="*/ 398 w 1030"/>
                <a:gd name="T29" fmla="*/ 608 h 738"/>
                <a:gd name="T30" fmla="*/ 340 w 1030"/>
                <a:gd name="T31" fmla="*/ 608 h 738"/>
                <a:gd name="T32" fmla="*/ 334 w 1030"/>
                <a:gd name="T33" fmla="*/ 562 h 738"/>
                <a:gd name="T34" fmla="*/ 288 w 1030"/>
                <a:gd name="T35" fmla="*/ 574 h 738"/>
                <a:gd name="T36" fmla="*/ 238 w 1030"/>
                <a:gd name="T37" fmla="*/ 588 h 738"/>
                <a:gd name="T38" fmla="*/ 186 w 1030"/>
                <a:gd name="T39" fmla="*/ 608 h 738"/>
                <a:gd name="T40" fmla="*/ 166 w 1030"/>
                <a:gd name="T41" fmla="*/ 652 h 738"/>
                <a:gd name="T42" fmla="*/ 122 w 1030"/>
                <a:gd name="T43" fmla="*/ 608 h 738"/>
                <a:gd name="T44" fmla="*/ 96 w 1030"/>
                <a:gd name="T45" fmla="*/ 554 h 738"/>
                <a:gd name="T46" fmla="*/ 78 w 1030"/>
                <a:gd name="T47" fmla="*/ 510 h 738"/>
                <a:gd name="T48" fmla="*/ 46 w 1030"/>
                <a:gd name="T49" fmla="*/ 470 h 738"/>
                <a:gd name="T50" fmla="*/ 20 w 1030"/>
                <a:gd name="T51" fmla="*/ 430 h 738"/>
                <a:gd name="T52" fmla="*/ 6 w 1030"/>
                <a:gd name="T53" fmla="*/ 386 h 738"/>
                <a:gd name="T54" fmla="*/ 32 w 1030"/>
                <a:gd name="T55" fmla="*/ 358 h 738"/>
                <a:gd name="T56" fmla="*/ 78 w 1030"/>
                <a:gd name="T57" fmla="*/ 326 h 738"/>
                <a:gd name="T58" fmla="*/ 128 w 1030"/>
                <a:gd name="T59" fmla="*/ 338 h 738"/>
                <a:gd name="T60" fmla="*/ 174 w 1030"/>
                <a:gd name="T61" fmla="*/ 320 h 738"/>
                <a:gd name="T62" fmla="*/ 206 w 1030"/>
                <a:gd name="T63" fmla="*/ 294 h 738"/>
                <a:gd name="T64" fmla="*/ 250 w 1030"/>
                <a:gd name="T65" fmla="*/ 268 h 738"/>
                <a:gd name="T66" fmla="*/ 270 w 1030"/>
                <a:gd name="T67" fmla="*/ 208 h 738"/>
                <a:gd name="T68" fmla="*/ 288 w 1030"/>
                <a:gd name="T69" fmla="*/ 156 h 738"/>
                <a:gd name="T70" fmla="*/ 314 w 1030"/>
                <a:gd name="T71" fmla="*/ 104 h 738"/>
                <a:gd name="T72" fmla="*/ 346 w 1030"/>
                <a:gd name="T73" fmla="*/ 72 h 738"/>
                <a:gd name="T74" fmla="*/ 392 w 1030"/>
                <a:gd name="T75" fmla="*/ 58 h 738"/>
                <a:gd name="T76" fmla="*/ 428 w 1030"/>
                <a:gd name="T77" fmla="*/ 24 h 738"/>
                <a:gd name="T78" fmla="*/ 480 w 1030"/>
                <a:gd name="T79" fmla="*/ 12 h 738"/>
                <a:gd name="T80" fmla="*/ 526 w 1030"/>
                <a:gd name="T81" fmla="*/ 0 h 738"/>
                <a:gd name="T82" fmla="*/ 564 w 1030"/>
                <a:gd name="T83" fmla="*/ 32 h 738"/>
                <a:gd name="T84" fmla="*/ 596 w 1030"/>
                <a:gd name="T85" fmla="*/ 78 h 738"/>
                <a:gd name="T86" fmla="*/ 634 w 1030"/>
                <a:gd name="T87" fmla="*/ 98 h 738"/>
                <a:gd name="T88" fmla="*/ 686 w 1030"/>
                <a:gd name="T89" fmla="*/ 124 h 738"/>
                <a:gd name="T90" fmla="*/ 698 w 1030"/>
                <a:gd name="T91" fmla="*/ 176 h 738"/>
                <a:gd name="T92" fmla="*/ 692 w 1030"/>
                <a:gd name="T93" fmla="*/ 222 h 738"/>
                <a:gd name="T94" fmla="*/ 672 w 1030"/>
                <a:gd name="T95" fmla="*/ 260 h 738"/>
                <a:gd name="T96" fmla="*/ 640 w 1030"/>
                <a:gd name="T97" fmla="*/ 320 h 738"/>
                <a:gd name="T98" fmla="*/ 654 w 1030"/>
                <a:gd name="T99" fmla="*/ 358 h 738"/>
                <a:gd name="T100" fmla="*/ 706 w 1030"/>
                <a:gd name="T101" fmla="*/ 372 h 738"/>
                <a:gd name="T102" fmla="*/ 762 w 1030"/>
                <a:gd name="T103" fmla="*/ 392 h 738"/>
                <a:gd name="T104" fmla="*/ 808 w 1030"/>
                <a:gd name="T105" fmla="*/ 392 h 738"/>
                <a:gd name="T106" fmla="*/ 866 w 1030"/>
                <a:gd name="T107" fmla="*/ 404 h 738"/>
                <a:gd name="T108" fmla="*/ 916 w 1030"/>
                <a:gd name="T109" fmla="*/ 404 h 738"/>
                <a:gd name="T110" fmla="*/ 948 w 1030"/>
                <a:gd name="T111" fmla="*/ 438 h 738"/>
                <a:gd name="T112" fmla="*/ 954 w 1030"/>
                <a:gd name="T113" fmla="*/ 496 h 738"/>
                <a:gd name="T114" fmla="*/ 968 w 1030"/>
                <a:gd name="T115" fmla="*/ 548 h 7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0"/>
                <a:gd name="T175" fmla="*/ 0 h 738"/>
                <a:gd name="T176" fmla="*/ 1030 w 1030"/>
                <a:gd name="T177" fmla="*/ 738 h 7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0" h="738">
                  <a:moveTo>
                    <a:pt x="994" y="580"/>
                  </a:moveTo>
                  <a:lnTo>
                    <a:pt x="1000" y="588"/>
                  </a:lnTo>
                  <a:lnTo>
                    <a:pt x="1000" y="594"/>
                  </a:lnTo>
                  <a:lnTo>
                    <a:pt x="1000" y="600"/>
                  </a:lnTo>
                  <a:lnTo>
                    <a:pt x="1000" y="608"/>
                  </a:lnTo>
                  <a:lnTo>
                    <a:pt x="1006" y="608"/>
                  </a:lnTo>
                  <a:lnTo>
                    <a:pt x="1006" y="614"/>
                  </a:lnTo>
                  <a:lnTo>
                    <a:pt x="1006" y="620"/>
                  </a:lnTo>
                  <a:lnTo>
                    <a:pt x="1012" y="620"/>
                  </a:lnTo>
                  <a:lnTo>
                    <a:pt x="1012" y="626"/>
                  </a:lnTo>
                  <a:lnTo>
                    <a:pt x="1012" y="634"/>
                  </a:lnTo>
                  <a:lnTo>
                    <a:pt x="1018" y="640"/>
                  </a:lnTo>
                  <a:lnTo>
                    <a:pt x="1018" y="646"/>
                  </a:lnTo>
                  <a:lnTo>
                    <a:pt x="1024" y="646"/>
                  </a:lnTo>
                  <a:lnTo>
                    <a:pt x="1024" y="652"/>
                  </a:lnTo>
                  <a:lnTo>
                    <a:pt x="1030" y="660"/>
                  </a:lnTo>
                  <a:lnTo>
                    <a:pt x="1030" y="666"/>
                  </a:lnTo>
                  <a:lnTo>
                    <a:pt x="1030" y="672"/>
                  </a:lnTo>
                  <a:lnTo>
                    <a:pt x="1030" y="678"/>
                  </a:lnTo>
                  <a:lnTo>
                    <a:pt x="1030" y="686"/>
                  </a:lnTo>
                  <a:lnTo>
                    <a:pt x="1024" y="686"/>
                  </a:lnTo>
                  <a:lnTo>
                    <a:pt x="1018" y="686"/>
                  </a:lnTo>
                  <a:lnTo>
                    <a:pt x="1018" y="692"/>
                  </a:lnTo>
                  <a:lnTo>
                    <a:pt x="1012" y="692"/>
                  </a:lnTo>
                  <a:lnTo>
                    <a:pt x="1006" y="692"/>
                  </a:lnTo>
                  <a:lnTo>
                    <a:pt x="1000" y="692"/>
                  </a:lnTo>
                  <a:lnTo>
                    <a:pt x="1000" y="698"/>
                  </a:lnTo>
                  <a:lnTo>
                    <a:pt x="994" y="698"/>
                  </a:lnTo>
                  <a:lnTo>
                    <a:pt x="994" y="704"/>
                  </a:lnTo>
                  <a:lnTo>
                    <a:pt x="986" y="704"/>
                  </a:lnTo>
                  <a:lnTo>
                    <a:pt x="986" y="712"/>
                  </a:lnTo>
                  <a:lnTo>
                    <a:pt x="986" y="718"/>
                  </a:lnTo>
                  <a:lnTo>
                    <a:pt x="980" y="718"/>
                  </a:lnTo>
                  <a:lnTo>
                    <a:pt x="980" y="726"/>
                  </a:lnTo>
                  <a:lnTo>
                    <a:pt x="980" y="732"/>
                  </a:lnTo>
                  <a:lnTo>
                    <a:pt x="980" y="738"/>
                  </a:lnTo>
                  <a:lnTo>
                    <a:pt x="974" y="738"/>
                  </a:lnTo>
                  <a:lnTo>
                    <a:pt x="968" y="738"/>
                  </a:lnTo>
                  <a:lnTo>
                    <a:pt x="962" y="738"/>
                  </a:lnTo>
                  <a:lnTo>
                    <a:pt x="962" y="732"/>
                  </a:lnTo>
                  <a:lnTo>
                    <a:pt x="954" y="732"/>
                  </a:lnTo>
                  <a:lnTo>
                    <a:pt x="948" y="732"/>
                  </a:lnTo>
                  <a:lnTo>
                    <a:pt x="942" y="732"/>
                  </a:lnTo>
                  <a:lnTo>
                    <a:pt x="936" y="732"/>
                  </a:lnTo>
                  <a:lnTo>
                    <a:pt x="928" y="732"/>
                  </a:lnTo>
                  <a:lnTo>
                    <a:pt x="922" y="726"/>
                  </a:lnTo>
                  <a:lnTo>
                    <a:pt x="916" y="726"/>
                  </a:lnTo>
                  <a:lnTo>
                    <a:pt x="910" y="726"/>
                  </a:lnTo>
                  <a:lnTo>
                    <a:pt x="904" y="726"/>
                  </a:lnTo>
                  <a:lnTo>
                    <a:pt x="896" y="726"/>
                  </a:lnTo>
                  <a:lnTo>
                    <a:pt x="890" y="718"/>
                  </a:lnTo>
                  <a:lnTo>
                    <a:pt x="884" y="718"/>
                  </a:lnTo>
                  <a:lnTo>
                    <a:pt x="878" y="718"/>
                  </a:lnTo>
                  <a:lnTo>
                    <a:pt x="870" y="718"/>
                  </a:lnTo>
                  <a:lnTo>
                    <a:pt x="866" y="718"/>
                  </a:lnTo>
                  <a:lnTo>
                    <a:pt x="858" y="712"/>
                  </a:lnTo>
                  <a:lnTo>
                    <a:pt x="852" y="712"/>
                  </a:lnTo>
                  <a:lnTo>
                    <a:pt x="846" y="712"/>
                  </a:lnTo>
                  <a:lnTo>
                    <a:pt x="840" y="712"/>
                  </a:lnTo>
                  <a:lnTo>
                    <a:pt x="834" y="712"/>
                  </a:lnTo>
                  <a:lnTo>
                    <a:pt x="826" y="712"/>
                  </a:lnTo>
                  <a:lnTo>
                    <a:pt x="820" y="712"/>
                  </a:lnTo>
                  <a:lnTo>
                    <a:pt x="814" y="712"/>
                  </a:lnTo>
                  <a:lnTo>
                    <a:pt x="808" y="704"/>
                  </a:lnTo>
                  <a:lnTo>
                    <a:pt x="800" y="704"/>
                  </a:lnTo>
                  <a:lnTo>
                    <a:pt x="794" y="704"/>
                  </a:lnTo>
                  <a:lnTo>
                    <a:pt x="788" y="704"/>
                  </a:lnTo>
                  <a:lnTo>
                    <a:pt x="782" y="704"/>
                  </a:lnTo>
                  <a:lnTo>
                    <a:pt x="776" y="698"/>
                  </a:lnTo>
                  <a:lnTo>
                    <a:pt x="768" y="698"/>
                  </a:lnTo>
                  <a:lnTo>
                    <a:pt x="762" y="698"/>
                  </a:lnTo>
                  <a:lnTo>
                    <a:pt x="756" y="698"/>
                  </a:lnTo>
                  <a:lnTo>
                    <a:pt x="750" y="698"/>
                  </a:lnTo>
                  <a:lnTo>
                    <a:pt x="742" y="692"/>
                  </a:lnTo>
                  <a:lnTo>
                    <a:pt x="736" y="692"/>
                  </a:lnTo>
                  <a:lnTo>
                    <a:pt x="730" y="692"/>
                  </a:lnTo>
                  <a:lnTo>
                    <a:pt x="724" y="692"/>
                  </a:lnTo>
                  <a:lnTo>
                    <a:pt x="718" y="692"/>
                  </a:lnTo>
                  <a:lnTo>
                    <a:pt x="718" y="686"/>
                  </a:lnTo>
                  <a:lnTo>
                    <a:pt x="712" y="686"/>
                  </a:lnTo>
                  <a:lnTo>
                    <a:pt x="706" y="686"/>
                  </a:lnTo>
                  <a:lnTo>
                    <a:pt x="698" y="686"/>
                  </a:lnTo>
                  <a:lnTo>
                    <a:pt x="692" y="678"/>
                  </a:lnTo>
                  <a:lnTo>
                    <a:pt x="686" y="678"/>
                  </a:lnTo>
                  <a:lnTo>
                    <a:pt x="680" y="678"/>
                  </a:lnTo>
                  <a:lnTo>
                    <a:pt x="680" y="672"/>
                  </a:lnTo>
                  <a:lnTo>
                    <a:pt x="672" y="672"/>
                  </a:lnTo>
                  <a:lnTo>
                    <a:pt x="666" y="672"/>
                  </a:lnTo>
                  <a:lnTo>
                    <a:pt x="660" y="672"/>
                  </a:lnTo>
                  <a:lnTo>
                    <a:pt x="654" y="666"/>
                  </a:lnTo>
                  <a:lnTo>
                    <a:pt x="648" y="666"/>
                  </a:lnTo>
                  <a:lnTo>
                    <a:pt x="640" y="666"/>
                  </a:lnTo>
                  <a:lnTo>
                    <a:pt x="634" y="666"/>
                  </a:lnTo>
                  <a:lnTo>
                    <a:pt x="628" y="660"/>
                  </a:lnTo>
                  <a:lnTo>
                    <a:pt x="622" y="660"/>
                  </a:lnTo>
                  <a:lnTo>
                    <a:pt x="614" y="660"/>
                  </a:lnTo>
                  <a:lnTo>
                    <a:pt x="608" y="660"/>
                  </a:lnTo>
                  <a:lnTo>
                    <a:pt x="608" y="652"/>
                  </a:lnTo>
                  <a:lnTo>
                    <a:pt x="602" y="652"/>
                  </a:lnTo>
                  <a:lnTo>
                    <a:pt x="596" y="652"/>
                  </a:lnTo>
                  <a:lnTo>
                    <a:pt x="590" y="652"/>
                  </a:lnTo>
                  <a:lnTo>
                    <a:pt x="590" y="646"/>
                  </a:lnTo>
                  <a:lnTo>
                    <a:pt x="582" y="646"/>
                  </a:lnTo>
                  <a:lnTo>
                    <a:pt x="576" y="640"/>
                  </a:lnTo>
                  <a:lnTo>
                    <a:pt x="570" y="634"/>
                  </a:lnTo>
                  <a:lnTo>
                    <a:pt x="564" y="634"/>
                  </a:lnTo>
                  <a:lnTo>
                    <a:pt x="558" y="634"/>
                  </a:lnTo>
                  <a:lnTo>
                    <a:pt x="552" y="634"/>
                  </a:lnTo>
                  <a:lnTo>
                    <a:pt x="544" y="634"/>
                  </a:lnTo>
                  <a:lnTo>
                    <a:pt x="538" y="634"/>
                  </a:lnTo>
                  <a:lnTo>
                    <a:pt x="532" y="634"/>
                  </a:lnTo>
                  <a:lnTo>
                    <a:pt x="532" y="626"/>
                  </a:lnTo>
                  <a:lnTo>
                    <a:pt x="526" y="626"/>
                  </a:lnTo>
                  <a:lnTo>
                    <a:pt x="520" y="626"/>
                  </a:lnTo>
                  <a:lnTo>
                    <a:pt x="520" y="620"/>
                  </a:lnTo>
                  <a:lnTo>
                    <a:pt x="512" y="620"/>
                  </a:lnTo>
                  <a:lnTo>
                    <a:pt x="506" y="620"/>
                  </a:lnTo>
                  <a:lnTo>
                    <a:pt x="500" y="620"/>
                  </a:lnTo>
                  <a:lnTo>
                    <a:pt x="500" y="614"/>
                  </a:lnTo>
                  <a:lnTo>
                    <a:pt x="494" y="614"/>
                  </a:lnTo>
                  <a:lnTo>
                    <a:pt x="486" y="614"/>
                  </a:lnTo>
                  <a:lnTo>
                    <a:pt x="480" y="614"/>
                  </a:lnTo>
                  <a:lnTo>
                    <a:pt x="474" y="614"/>
                  </a:lnTo>
                  <a:lnTo>
                    <a:pt x="468" y="614"/>
                  </a:lnTo>
                  <a:lnTo>
                    <a:pt x="462" y="614"/>
                  </a:lnTo>
                  <a:lnTo>
                    <a:pt x="454" y="614"/>
                  </a:lnTo>
                  <a:lnTo>
                    <a:pt x="448" y="614"/>
                  </a:lnTo>
                  <a:lnTo>
                    <a:pt x="442" y="614"/>
                  </a:lnTo>
                  <a:lnTo>
                    <a:pt x="436" y="614"/>
                  </a:lnTo>
                  <a:lnTo>
                    <a:pt x="428" y="608"/>
                  </a:lnTo>
                  <a:lnTo>
                    <a:pt x="424" y="608"/>
                  </a:lnTo>
                  <a:lnTo>
                    <a:pt x="418" y="608"/>
                  </a:lnTo>
                  <a:lnTo>
                    <a:pt x="410" y="608"/>
                  </a:lnTo>
                  <a:lnTo>
                    <a:pt x="404" y="608"/>
                  </a:lnTo>
                  <a:lnTo>
                    <a:pt x="398" y="608"/>
                  </a:lnTo>
                  <a:lnTo>
                    <a:pt x="392" y="614"/>
                  </a:lnTo>
                  <a:lnTo>
                    <a:pt x="384" y="614"/>
                  </a:lnTo>
                  <a:lnTo>
                    <a:pt x="378" y="614"/>
                  </a:lnTo>
                  <a:lnTo>
                    <a:pt x="372" y="614"/>
                  </a:lnTo>
                  <a:lnTo>
                    <a:pt x="366" y="614"/>
                  </a:lnTo>
                  <a:lnTo>
                    <a:pt x="360" y="614"/>
                  </a:lnTo>
                  <a:lnTo>
                    <a:pt x="352" y="614"/>
                  </a:lnTo>
                  <a:lnTo>
                    <a:pt x="346" y="614"/>
                  </a:lnTo>
                  <a:lnTo>
                    <a:pt x="340" y="608"/>
                  </a:lnTo>
                  <a:lnTo>
                    <a:pt x="340" y="600"/>
                  </a:lnTo>
                  <a:lnTo>
                    <a:pt x="340" y="594"/>
                  </a:lnTo>
                  <a:lnTo>
                    <a:pt x="340" y="588"/>
                  </a:lnTo>
                  <a:lnTo>
                    <a:pt x="340" y="580"/>
                  </a:lnTo>
                  <a:lnTo>
                    <a:pt x="346" y="580"/>
                  </a:lnTo>
                  <a:lnTo>
                    <a:pt x="346" y="574"/>
                  </a:lnTo>
                  <a:lnTo>
                    <a:pt x="346" y="568"/>
                  </a:lnTo>
                  <a:lnTo>
                    <a:pt x="340" y="562"/>
                  </a:lnTo>
                  <a:lnTo>
                    <a:pt x="334" y="562"/>
                  </a:lnTo>
                  <a:lnTo>
                    <a:pt x="326" y="562"/>
                  </a:lnTo>
                  <a:lnTo>
                    <a:pt x="320" y="562"/>
                  </a:lnTo>
                  <a:lnTo>
                    <a:pt x="314" y="562"/>
                  </a:lnTo>
                  <a:lnTo>
                    <a:pt x="308" y="562"/>
                  </a:lnTo>
                  <a:lnTo>
                    <a:pt x="302" y="562"/>
                  </a:lnTo>
                  <a:lnTo>
                    <a:pt x="302" y="568"/>
                  </a:lnTo>
                  <a:lnTo>
                    <a:pt x="294" y="568"/>
                  </a:lnTo>
                  <a:lnTo>
                    <a:pt x="288" y="568"/>
                  </a:lnTo>
                  <a:lnTo>
                    <a:pt x="288" y="574"/>
                  </a:lnTo>
                  <a:lnTo>
                    <a:pt x="282" y="574"/>
                  </a:lnTo>
                  <a:lnTo>
                    <a:pt x="282" y="580"/>
                  </a:lnTo>
                  <a:lnTo>
                    <a:pt x="276" y="580"/>
                  </a:lnTo>
                  <a:lnTo>
                    <a:pt x="270" y="580"/>
                  </a:lnTo>
                  <a:lnTo>
                    <a:pt x="264" y="588"/>
                  </a:lnTo>
                  <a:lnTo>
                    <a:pt x="256" y="588"/>
                  </a:lnTo>
                  <a:lnTo>
                    <a:pt x="250" y="588"/>
                  </a:lnTo>
                  <a:lnTo>
                    <a:pt x="244" y="588"/>
                  </a:lnTo>
                  <a:lnTo>
                    <a:pt x="238" y="588"/>
                  </a:lnTo>
                  <a:lnTo>
                    <a:pt x="232" y="588"/>
                  </a:lnTo>
                  <a:lnTo>
                    <a:pt x="224" y="588"/>
                  </a:lnTo>
                  <a:lnTo>
                    <a:pt x="218" y="594"/>
                  </a:lnTo>
                  <a:lnTo>
                    <a:pt x="212" y="594"/>
                  </a:lnTo>
                  <a:lnTo>
                    <a:pt x="206" y="594"/>
                  </a:lnTo>
                  <a:lnTo>
                    <a:pt x="198" y="594"/>
                  </a:lnTo>
                  <a:lnTo>
                    <a:pt x="192" y="600"/>
                  </a:lnTo>
                  <a:lnTo>
                    <a:pt x="186" y="600"/>
                  </a:lnTo>
                  <a:lnTo>
                    <a:pt x="186" y="608"/>
                  </a:lnTo>
                  <a:lnTo>
                    <a:pt x="180" y="608"/>
                  </a:lnTo>
                  <a:lnTo>
                    <a:pt x="180" y="614"/>
                  </a:lnTo>
                  <a:lnTo>
                    <a:pt x="174" y="620"/>
                  </a:lnTo>
                  <a:lnTo>
                    <a:pt x="174" y="626"/>
                  </a:lnTo>
                  <a:lnTo>
                    <a:pt x="174" y="634"/>
                  </a:lnTo>
                  <a:lnTo>
                    <a:pt x="174" y="640"/>
                  </a:lnTo>
                  <a:lnTo>
                    <a:pt x="174" y="646"/>
                  </a:lnTo>
                  <a:lnTo>
                    <a:pt x="166" y="646"/>
                  </a:lnTo>
                  <a:lnTo>
                    <a:pt x="166" y="652"/>
                  </a:lnTo>
                  <a:lnTo>
                    <a:pt x="154" y="646"/>
                  </a:lnTo>
                  <a:lnTo>
                    <a:pt x="148" y="640"/>
                  </a:lnTo>
                  <a:lnTo>
                    <a:pt x="140" y="640"/>
                  </a:lnTo>
                  <a:lnTo>
                    <a:pt x="134" y="634"/>
                  </a:lnTo>
                  <a:lnTo>
                    <a:pt x="128" y="634"/>
                  </a:lnTo>
                  <a:lnTo>
                    <a:pt x="128" y="626"/>
                  </a:lnTo>
                  <a:lnTo>
                    <a:pt x="122" y="620"/>
                  </a:lnTo>
                  <a:lnTo>
                    <a:pt x="122" y="614"/>
                  </a:lnTo>
                  <a:lnTo>
                    <a:pt x="122" y="608"/>
                  </a:lnTo>
                  <a:lnTo>
                    <a:pt x="122" y="600"/>
                  </a:lnTo>
                  <a:lnTo>
                    <a:pt x="116" y="594"/>
                  </a:lnTo>
                  <a:lnTo>
                    <a:pt x="110" y="588"/>
                  </a:lnTo>
                  <a:lnTo>
                    <a:pt x="104" y="588"/>
                  </a:lnTo>
                  <a:lnTo>
                    <a:pt x="104" y="580"/>
                  </a:lnTo>
                  <a:lnTo>
                    <a:pt x="96" y="574"/>
                  </a:lnTo>
                  <a:lnTo>
                    <a:pt x="96" y="568"/>
                  </a:lnTo>
                  <a:lnTo>
                    <a:pt x="96" y="562"/>
                  </a:lnTo>
                  <a:lnTo>
                    <a:pt x="96" y="554"/>
                  </a:lnTo>
                  <a:lnTo>
                    <a:pt x="96" y="548"/>
                  </a:lnTo>
                  <a:lnTo>
                    <a:pt x="90" y="548"/>
                  </a:lnTo>
                  <a:lnTo>
                    <a:pt x="90" y="542"/>
                  </a:lnTo>
                  <a:lnTo>
                    <a:pt x="90" y="536"/>
                  </a:lnTo>
                  <a:lnTo>
                    <a:pt x="90" y="528"/>
                  </a:lnTo>
                  <a:lnTo>
                    <a:pt x="84" y="522"/>
                  </a:lnTo>
                  <a:lnTo>
                    <a:pt x="84" y="516"/>
                  </a:lnTo>
                  <a:lnTo>
                    <a:pt x="84" y="510"/>
                  </a:lnTo>
                  <a:lnTo>
                    <a:pt x="78" y="510"/>
                  </a:lnTo>
                  <a:lnTo>
                    <a:pt x="78" y="502"/>
                  </a:lnTo>
                  <a:lnTo>
                    <a:pt x="70" y="502"/>
                  </a:lnTo>
                  <a:lnTo>
                    <a:pt x="70" y="496"/>
                  </a:lnTo>
                  <a:lnTo>
                    <a:pt x="64" y="490"/>
                  </a:lnTo>
                  <a:lnTo>
                    <a:pt x="64" y="482"/>
                  </a:lnTo>
                  <a:lnTo>
                    <a:pt x="58" y="482"/>
                  </a:lnTo>
                  <a:lnTo>
                    <a:pt x="52" y="476"/>
                  </a:lnTo>
                  <a:lnTo>
                    <a:pt x="46" y="476"/>
                  </a:lnTo>
                  <a:lnTo>
                    <a:pt x="46" y="470"/>
                  </a:lnTo>
                  <a:lnTo>
                    <a:pt x="38" y="470"/>
                  </a:lnTo>
                  <a:lnTo>
                    <a:pt x="38" y="462"/>
                  </a:lnTo>
                  <a:lnTo>
                    <a:pt x="32" y="462"/>
                  </a:lnTo>
                  <a:lnTo>
                    <a:pt x="32" y="456"/>
                  </a:lnTo>
                  <a:lnTo>
                    <a:pt x="26" y="456"/>
                  </a:lnTo>
                  <a:lnTo>
                    <a:pt x="26" y="450"/>
                  </a:lnTo>
                  <a:lnTo>
                    <a:pt x="26" y="444"/>
                  </a:lnTo>
                  <a:lnTo>
                    <a:pt x="20" y="438"/>
                  </a:lnTo>
                  <a:lnTo>
                    <a:pt x="20" y="430"/>
                  </a:lnTo>
                  <a:lnTo>
                    <a:pt x="20" y="424"/>
                  </a:lnTo>
                  <a:lnTo>
                    <a:pt x="20" y="418"/>
                  </a:lnTo>
                  <a:lnTo>
                    <a:pt x="12" y="418"/>
                  </a:lnTo>
                  <a:lnTo>
                    <a:pt x="12" y="412"/>
                  </a:lnTo>
                  <a:lnTo>
                    <a:pt x="12" y="404"/>
                  </a:lnTo>
                  <a:lnTo>
                    <a:pt x="12" y="398"/>
                  </a:lnTo>
                  <a:lnTo>
                    <a:pt x="6" y="398"/>
                  </a:lnTo>
                  <a:lnTo>
                    <a:pt x="6" y="392"/>
                  </a:lnTo>
                  <a:lnTo>
                    <a:pt x="6" y="386"/>
                  </a:lnTo>
                  <a:lnTo>
                    <a:pt x="0" y="386"/>
                  </a:lnTo>
                  <a:lnTo>
                    <a:pt x="0" y="378"/>
                  </a:lnTo>
                  <a:lnTo>
                    <a:pt x="0" y="372"/>
                  </a:lnTo>
                  <a:lnTo>
                    <a:pt x="6" y="364"/>
                  </a:lnTo>
                  <a:lnTo>
                    <a:pt x="12" y="364"/>
                  </a:lnTo>
                  <a:lnTo>
                    <a:pt x="20" y="364"/>
                  </a:lnTo>
                  <a:lnTo>
                    <a:pt x="26" y="364"/>
                  </a:lnTo>
                  <a:lnTo>
                    <a:pt x="26" y="358"/>
                  </a:lnTo>
                  <a:lnTo>
                    <a:pt x="32" y="358"/>
                  </a:lnTo>
                  <a:lnTo>
                    <a:pt x="38" y="352"/>
                  </a:lnTo>
                  <a:lnTo>
                    <a:pt x="46" y="352"/>
                  </a:lnTo>
                  <a:lnTo>
                    <a:pt x="52" y="346"/>
                  </a:lnTo>
                  <a:lnTo>
                    <a:pt x="52" y="338"/>
                  </a:lnTo>
                  <a:lnTo>
                    <a:pt x="58" y="338"/>
                  </a:lnTo>
                  <a:lnTo>
                    <a:pt x="58" y="332"/>
                  </a:lnTo>
                  <a:lnTo>
                    <a:pt x="64" y="332"/>
                  </a:lnTo>
                  <a:lnTo>
                    <a:pt x="70" y="326"/>
                  </a:lnTo>
                  <a:lnTo>
                    <a:pt x="78" y="326"/>
                  </a:lnTo>
                  <a:lnTo>
                    <a:pt x="78" y="332"/>
                  </a:lnTo>
                  <a:lnTo>
                    <a:pt x="84" y="332"/>
                  </a:lnTo>
                  <a:lnTo>
                    <a:pt x="90" y="332"/>
                  </a:lnTo>
                  <a:lnTo>
                    <a:pt x="96" y="338"/>
                  </a:lnTo>
                  <a:lnTo>
                    <a:pt x="104" y="338"/>
                  </a:lnTo>
                  <a:lnTo>
                    <a:pt x="110" y="338"/>
                  </a:lnTo>
                  <a:lnTo>
                    <a:pt x="116" y="338"/>
                  </a:lnTo>
                  <a:lnTo>
                    <a:pt x="122" y="338"/>
                  </a:lnTo>
                  <a:lnTo>
                    <a:pt x="128" y="338"/>
                  </a:lnTo>
                  <a:lnTo>
                    <a:pt x="134" y="338"/>
                  </a:lnTo>
                  <a:lnTo>
                    <a:pt x="134" y="332"/>
                  </a:lnTo>
                  <a:lnTo>
                    <a:pt x="140" y="332"/>
                  </a:lnTo>
                  <a:lnTo>
                    <a:pt x="154" y="332"/>
                  </a:lnTo>
                  <a:lnTo>
                    <a:pt x="154" y="326"/>
                  </a:lnTo>
                  <a:lnTo>
                    <a:pt x="160" y="326"/>
                  </a:lnTo>
                  <a:lnTo>
                    <a:pt x="166" y="326"/>
                  </a:lnTo>
                  <a:lnTo>
                    <a:pt x="174" y="326"/>
                  </a:lnTo>
                  <a:lnTo>
                    <a:pt x="174" y="320"/>
                  </a:lnTo>
                  <a:lnTo>
                    <a:pt x="180" y="320"/>
                  </a:lnTo>
                  <a:lnTo>
                    <a:pt x="186" y="320"/>
                  </a:lnTo>
                  <a:lnTo>
                    <a:pt x="186" y="312"/>
                  </a:lnTo>
                  <a:lnTo>
                    <a:pt x="186" y="306"/>
                  </a:lnTo>
                  <a:lnTo>
                    <a:pt x="186" y="300"/>
                  </a:lnTo>
                  <a:lnTo>
                    <a:pt x="186" y="294"/>
                  </a:lnTo>
                  <a:lnTo>
                    <a:pt x="192" y="294"/>
                  </a:lnTo>
                  <a:lnTo>
                    <a:pt x="198" y="294"/>
                  </a:lnTo>
                  <a:lnTo>
                    <a:pt x="206" y="294"/>
                  </a:lnTo>
                  <a:lnTo>
                    <a:pt x="212" y="294"/>
                  </a:lnTo>
                  <a:lnTo>
                    <a:pt x="218" y="294"/>
                  </a:lnTo>
                  <a:lnTo>
                    <a:pt x="224" y="288"/>
                  </a:lnTo>
                  <a:lnTo>
                    <a:pt x="232" y="288"/>
                  </a:lnTo>
                  <a:lnTo>
                    <a:pt x="238" y="280"/>
                  </a:lnTo>
                  <a:lnTo>
                    <a:pt x="238" y="274"/>
                  </a:lnTo>
                  <a:lnTo>
                    <a:pt x="244" y="274"/>
                  </a:lnTo>
                  <a:lnTo>
                    <a:pt x="244" y="268"/>
                  </a:lnTo>
                  <a:lnTo>
                    <a:pt x="250" y="268"/>
                  </a:lnTo>
                  <a:lnTo>
                    <a:pt x="250" y="260"/>
                  </a:lnTo>
                  <a:lnTo>
                    <a:pt x="250" y="254"/>
                  </a:lnTo>
                  <a:lnTo>
                    <a:pt x="256" y="248"/>
                  </a:lnTo>
                  <a:lnTo>
                    <a:pt x="256" y="240"/>
                  </a:lnTo>
                  <a:lnTo>
                    <a:pt x="264" y="234"/>
                  </a:lnTo>
                  <a:lnTo>
                    <a:pt x="264" y="228"/>
                  </a:lnTo>
                  <a:lnTo>
                    <a:pt x="270" y="222"/>
                  </a:lnTo>
                  <a:lnTo>
                    <a:pt x="270" y="214"/>
                  </a:lnTo>
                  <a:lnTo>
                    <a:pt x="270" y="208"/>
                  </a:lnTo>
                  <a:lnTo>
                    <a:pt x="270" y="202"/>
                  </a:lnTo>
                  <a:lnTo>
                    <a:pt x="270" y="196"/>
                  </a:lnTo>
                  <a:lnTo>
                    <a:pt x="270" y="188"/>
                  </a:lnTo>
                  <a:lnTo>
                    <a:pt x="270" y="182"/>
                  </a:lnTo>
                  <a:lnTo>
                    <a:pt x="270" y="176"/>
                  </a:lnTo>
                  <a:lnTo>
                    <a:pt x="270" y="170"/>
                  </a:lnTo>
                  <a:lnTo>
                    <a:pt x="276" y="162"/>
                  </a:lnTo>
                  <a:lnTo>
                    <a:pt x="282" y="162"/>
                  </a:lnTo>
                  <a:lnTo>
                    <a:pt x="288" y="156"/>
                  </a:lnTo>
                  <a:lnTo>
                    <a:pt x="294" y="150"/>
                  </a:lnTo>
                  <a:lnTo>
                    <a:pt x="302" y="142"/>
                  </a:lnTo>
                  <a:lnTo>
                    <a:pt x="308" y="136"/>
                  </a:lnTo>
                  <a:lnTo>
                    <a:pt x="308" y="130"/>
                  </a:lnTo>
                  <a:lnTo>
                    <a:pt x="314" y="130"/>
                  </a:lnTo>
                  <a:lnTo>
                    <a:pt x="314" y="124"/>
                  </a:lnTo>
                  <a:lnTo>
                    <a:pt x="314" y="116"/>
                  </a:lnTo>
                  <a:lnTo>
                    <a:pt x="314" y="110"/>
                  </a:lnTo>
                  <a:lnTo>
                    <a:pt x="314" y="104"/>
                  </a:lnTo>
                  <a:lnTo>
                    <a:pt x="314" y="98"/>
                  </a:lnTo>
                  <a:lnTo>
                    <a:pt x="314" y="90"/>
                  </a:lnTo>
                  <a:lnTo>
                    <a:pt x="314" y="84"/>
                  </a:lnTo>
                  <a:lnTo>
                    <a:pt x="314" y="78"/>
                  </a:lnTo>
                  <a:lnTo>
                    <a:pt x="320" y="78"/>
                  </a:lnTo>
                  <a:lnTo>
                    <a:pt x="326" y="78"/>
                  </a:lnTo>
                  <a:lnTo>
                    <a:pt x="334" y="78"/>
                  </a:lnTo>
                  <a:lnTo>
                    <a:pt x="340" y="72"/>
                  </a:lnTo>
                  <a:lnTo>
                    <a:pt x="346" y="72"/>
                  </a:lnTo>
                  <a:lnTo>
                    <a:pt x="352" y="72"/>
                  </a:lnTo>
                  <a:lnTo>
                    <a:pt x="352" y="64"/>
                  </a:lnTo>
                  <a:lnTo>
                    <a:pt x="360" y="64"/>
                  </a:lnTo>
                  <a:lnTo>
                    <a:pt x="366" y="64"/>
                  </a:lnTo>
                  <a:lnTo>
                    <a:pt x="372" y="64"/>
                  </a:lnTo>
                  <a:lnTo>
                    <a:pt x="378" y="64"/>
                  </a:lnTo>
                  <a:lnTo>
                    <a:pt x="378" y="58"/>
                  </a:lnTo>
                  <a:lnTo>
                    <a:pt x="384" y="58"/>
                  </a:lnTo>
                  <a:lnTo>
                    <a:pt x="392" y="58"/>
                  </a:lnTo>
                  <a:lnTo>
                    <a:pt x="398" y="58"/>
                  </a:lnTo>
                  <a:lnTo>
                    <a:pt x="404" y="58"/>
                  </a:lnTo>
                  <a:lnTo>
                    <a:pt x="410" y="52"/>
                  </a:lnTo>
                  <a:lnTo>
                    <a:pt x="418" y="46"/>
                  </a:lnTo>
                  <a:lnTo>
                    <a:pt x="418" y="38"/>
                  </a:lnTo>
                  <a:lnTo>
                    <a:pt x="424" y="38"/>
                  </a:lnTo>
                  <a:lnTo>
                    <a:pt x="424" y="32"/>
                  </a:lnTo>
                  <a:lnTo>
                    <a:pt x="428" y="32"/>
                  </a:lnTo>
                  <a:lnTo>
                    <a:pt x="428" y="24"/>
                  </a:lnTo>
                  <a:lnTo>
                    <a:pt x="436" y="24"/>
                  </a:lnTo>
                  <a:lnTo>
                    <a:pt x="442" y="24"/>
                  </a:lnTo>
                  <a:lnTo>
                    <a:pt x="448" y="24"/>
                  </a:lnTo>
                  <a:lnTo>
                    <a:pt x="454" y="18"/>
                  </a:lnTo>
                  <a:lnTo>
                    <a:pt x="462" y="18"/>
                  </a:lnTo>
                  <a:lnTo>
                    <a:pt x="468" y="18"/>
                  </a:lnTo>
                  <a:lnTo>
                    <a:pt x="474" y="18"/>
                  </a:lnTo>
                  <a:lnTo>
                    <a:pt x="474" y="12"/>
                  </a:lnTo>
                  <a:lnTo>
                    <a:pt x="480" y="12"/>
                  </a:lnTo>
                  <a:lnTo>
                    <a:pt x="486" y="12"/>
                  </a:lnTo>
                  <a:lnTo>
                    <a:pt x="494" y="12"/>
                  </a:lnTo>
                  <a:lnTo>
                    <a:pt x="494" y="6"/>
                  </a:lnTo>
                  <a:lnTo>
                    <a:pt x="500" y="6"/>
                  </a:lnTo>
                  <a:lnTo>
                    <a:pt x="506" y="6"/>
                  </a:lnTo>
                  <a:lnTo>
                    <a:pt x="512" y="6"/>
                  </a:lnTo>
                  <a:lnTo>
                    <a:pt x="520" y="6"/>
                  </a:lnTo>
                  <a:lnTo>
                    <a:pt x="520" y="0"/>
                  </a:lnTo>
                  <a:lnTo>
                    <a:pt x="526" y="0"/>
                  </a:lnTo>
                  <a:lnTo>
                    <a:pt x="532" y="6"/>
                  </a:lnTo>
                  <a:lnTo>
                    <a:pt x="538" y="6"/>
                  </a:lnTo>
                  <a:lnTo>
                    <a:pt x="544" y="6"/>
                  </a:lnTo>
                  <a:lnTo>
                    <a:pt x="544" y="12"/>
                  </a:lnTo>
                  <a:lnTo>
                    <a:pt x="552" y="12"/>
                  </a:lnTo>
                  <a:lnTo>
                    <a:pt x="558" y="18"/>
                  </a:lnTo>
                  <a:lnTo>
                    <a:pt x="558" y="24"/>
                  </a:lnTo>
                  <a:lnTo>
                    <a:pt x="564" y="24"/>
                  </a:lnTo>
                  <a:lnTo>
                    <a:pt x="564" y="32"/>
                  </a:lnTo>
                  <a:lnTo>
                    <a:pt x="570" y="38"/>
                  </a:lnTo>
                  <a:lnTo>
                    <a:pt x="570" y="46"/>
                  </a:lnTo>
                  <a:lnTo>
                    <a:pt x="576" y="46"/>
                  </a:lnTo>
                  <a:lnTo>
                    <a:pt x="576" y="52"/>
                  </a:lnTo>
                  <a:lnTo>
                    <a:pt x="582" y="58"/>
                  </a:lnTo>
                  <a:lnTo>
                    <a:pt x="590" y="64"/>
                  </a:lnTo>
                  <a:lnTo>
                    <a:pt x="590" y="72"/>
                  </a:lnTo>
                  <a:lnTo>
                    <a:pt x="596" y="72"/>
                  </a:lnTo>
                  <a:lnTo>
                    <a:pt x="596" y="78"/>
                  </a:lnTo>
                  <a:lnTo>
                    <a:pt x="602" y="78"/>
                  </a:lnTo>
                  <a:lnTo>
                    <a:pt x="602" y="84"/>
                  </a:lnTo>
                  <a:lnTo>
                    <a:pt x="608" y="84"/>
                  </a:lnTo>
                  <a:lnTo>
                    <a:pt x="608" y="90"/>
                  </a:lnTo>
                  <a:lnTo>
                    <a:pt x="614" y="90"/>
                  </a:lnTo>
                  <a:lnTo>
                    <a:pt x="622" y="90"/>
                  </a:lnTo>
                  <a:lnTo>
                    <a:pt x="622" y="98"/>
                  </a:lnTo>
                  <a:lnTo>
                    <a:pt x="628" y="98"/>
                  </a:lnTo>
                  <a:lnTo>
                    <a:pt x="634" y="98"/>
                  </a:lnTo>
                  <a:lnTo>
                    <a:pt x="634" y="104"/>
                  </a:lnTo>
                  <a:lnTo>
                    <a:pt x="640" y="104"/>
                  </a:lnTo>
                  <a:lnTo>
                    <a:pt x="648" y="110"/>
                  </a:lnTo>
                  <a:lnTo>
                    <a:pt x="654" y="110"/>
                  </a:lnTo>
                  <a:lnTo>
                    <a:pt x="660" y="110"/>
                  </a:lnTo>
                  <a:lnTo>
                    <a:pt x="666" y="116"/>
                  </a:lnTo>
                  <a:lnTo>
                    <a:pt x="672" y="116"/>
                  </a:lnTo>
                  <a:lnTo>
                    <a:pt x="680" y="124"/>
                  </a:lnTo>
                  <a:lnTo>
                    <a:pt x="686" y="124"/>
                  </a:lnTo>
                  <a:lnTo>
                    <a:pt x="692" y="130"/>
                  </a:lnTo>
                  <a:lnTo>
                    <a:pt x="698" y="130"/>
                  </a:lnTo>
                  <a:lnTo>
                    <a:pt x="698" y="136"/>
                  </a:lnTo>
                  <a:lnTo>
                    <a:pt x="706" y="142"/>
                  </a:lnTo>
                  <a:lnTo>
                    <a:pt x="706" y="150"/>
                  </a:lnTo>
                  <a:lnTo>
                    <a:pt x="706" y="156"/>
                  </a:lnTo>
                  <a:lnTo>
                    <a:pt x="706" y="162"/>
                  </a:lnTo>
                  <a:lnTo>
                    <a:pt x="698" y="170"/>
                  </a:lnTo>
                  <a:lnTo>
                    <a:pt x="698" y="176"/>
                  </a:lnTo>
                  <a:lnTo>
                    <a:pt x="706" y="176"/>
                  </a:lnTo>
                  <a:lnTo>
                    <a:pt x="706" y="182"/>
                  </a:lnTo>
                  <a:lnTo>
                    <a:pt x="706" y="188"/>
                  </a:lnTo>
                  <a:lnTo>
                    <a:pt x="706" y="196"/>
                  </a:lnTo>
                  <a:lnTo>
                    <a:pt x="706" y="202"/>
                  </a:lnTo>
                  <a:lnTo>
                    <a:pt x="706" y="208"/>
                  </a:lnTo>
                  <a:lnTo>
                    <a:pt x="698" y="214"/>
                  </a:lnTo>
                  <a:lnTo>
                    <a:pt x="698" y="222"/>
                  </a:lnTo>
                  <a:lnTo>
                    <a:pt x="692" y="222"/>
                  </a:lnTo>
                  <a:lnTo>
                    <a:pt x="692" y="228"/>
                  </a:lnTo>
                  <a:lnTo>
                    <a:pt x="686" y="228"/>
                  </a:lnTo>
                  <a:lnTo>
                    <a:pt x="686" y="234"/>
                  </a:lnTo>
                  <a:lnTo>
                    <a:pt x="680" y="234"/>
                  </a:lnTo>
                  <a:lnTo>
                    <a:pt x="680" y="240"/>
                  </a:lnTo>
                  <a:lnTo>
                    <a:pt x="672" y="240"/>
                  </a:lnTo>
                  <a:lnTo>
                    <a:pt x="672" y="248"/>
                  </a:lnTo>
                  <a:lnTo>
                    <a:pt x="672" y="254"/>
                  </a:lnTo>
                  <a:lnTo>
                    <a:pt x="672" y="260"/>
                  </a:lnTo>
                  <a:lnTo>
                    <a:pt x="672" y="268"/>
                  </a:lnTo>
                  <a:lnTo>
                    <a:pt x="666" y="274"/>
                  </a:lnTo>
                  <a:lnTo>
                    <a:pt x="660" y="280"/>
                  </a:lnTo>
                  <a:lnTo>
                    <a:pt x="654" y="288"/>
                  </a:lnTo>
                  <a:lnTo>
                    <a:pt x="654" y="294"/>
                  </a:lnTo>
                  <a:lnTo>
                    <a:pt x="648" y="300"/>
                  </a:lnTo>
                  <a:lnTo>
                    <a:pt x="640" y="306"/>
                  </a:lnTo>
                  <a:lnTo>
                    <a:pt x="640" y="312"/>
                  </a:lnTo>
                  <a:lnTo>
                    <a:pt x="640" y="320"/>
                  </a:lnTo>
                  <a:lnTo>
                    <a:pt x="634" y="320"/>
                  </a:lnTo>
                  <a:lnTo>
                    <a:pt x="634" y="326"/>
                  </a:lnTo>
                  <a:lnTo>
                    <a:pt x="634" y="332"/>
                  </a:lnTo>
                  <a:lnTo>
                    <a:pt x="634" y="338"/>
                  </a:lnTo>
                  <a:lnTo>
                    <a:pt x="640" y="346"/>
                  </a:lnTo>
                  <a:lnTo>
                    <a:pt x="640" y="352"/>
                  </a:lnTo>
                  <a:lnTo>
                    <a:pt x="648" y="352"/>
                  </a:lnTo>
                  <a:lnTo>
                    <a:pt x="648" y="358"/>
                  </a:lnTo>
                  <a:lnTo>
                    <a:pt x="654" y="358"/>
                  </a:lnTo>
                  <a:lnTo>
                    <a:pt x="660" y="358"/>
                  </a:lnTo>
                  <a:lnTo>
                    <a:pt x="666" y="358"/>
                  </a:lnTo>
                  <a:lnTo>
                    <a:pt x="672" y="358"/>
                  </a:lnTo>
                  <a:lnTo>
                    <a:pt x="680" y="358"/>
                  </a:lnTo>
                  <a:lnTo>
                    <a:pt x="686" y="358"/>
                  </a:lnTo>
                  <a:lnTo>
                    <a:pt x="692" y="364"/>
                  </a:lnTo>
                  <a:lnTo>
                    <a:pt x="698" y="364"/>
                  </a:lnTo>
                  <a:lnTo>
                    <a:pt x="698" y="372"/>
                  </a:lnTo>
                  <a:lnTo>
                    <a:pt x="706" y="372"/>
                  </a:lnTo>
                  <a:lnTo>
                    <a:pt x="712" y="378"/>
                  </a:lnTo>
                  <a:lnTo>
                    <a:pt x="718" y="378"/>
                  </a:lnTo>
                  <a:lnTo>
                    <a:pt x="724" y="386"/>
                  </a:lnTo>
                  <a:lnTo>
                    <a:pt x="730" y="386"/>
                  </a:lnTo>
                  <a:lnTo>
                    <a:pt x="736" y="386"/>
                  </a:lnTo>
                  <a:lnTo>
                    <a:pt x="742" y="386"/>
                  </a:lnTo>
                  <a:lnTo>
                    <a:pt x="750" y="386"/>
                  </a:lnTo>
                  <a:lnTo>
                    <a:pt x="756" y="386"/>
                  </a:lnTo>
                  <a:lnTo>
                    <a:pt x="762" y="392"/>
                  </a:lnTo>
                  <a:lnTo>
                    <a:pt x="768" y="398"/>
                  </a:lnTo>
                  <a:lnTo>
                    <a:pt x="776" y="404"/>
                  </a:lnTo>
                  <a:lnTo>
                    <a:pt x="782" y="404"/>
                  </a:lnTo>
                  <a:lnTo>
                    <a:pt x="782" y="398"/>
                  </a:lnTo>
                  <a:lnTo>
                    <a:pt x="788" y="398"/>
                  </a:lnTo>
                  <a:lnTo>
                    <a:pt x="794" y="398"/>
                  </a:lnTo>
                  <a:lnTo>
                    <a:pt x="794" y="392"/>
                  </a:lnTo>
                  <a:lnTo>
                    <a:pt x="800" y="392"/>
                  </a:lnTo>
                  <a:lnTo>
                    <a:pt x="808" y="392"/>
                  </a:lnTo>
                  <a:lnTo>
                    <a:pt x="814" y="392"/>
                  </a:lnTo>
                  <a:lnTo>
                    <a:pt x="820" y="392"/>
                  </a:lnTo>
                  <a:lnTo>
                    <a:pt x="826" y="392"/>
                  </a:lnTo>
                  <a:lnTo>
                    <a:pt x="834" y="392"/>
                  </a:lnTo>
                  <a:lnTo>
                    <a:pt x="840" y="398"/>
                  </a:lnTo>
                  <a:lnTo>
                    <a:pt x="846" y="398"/>
                  </a:lnTo>
                  <a:lnTo>
                    <a:pt x="852" y="398"/>
                  </a:lnTo>
                  <a:lnTo>
                    <a:pt x="858" y="404"/>
                  </a:lnTo>
                  <a:lnTo>
                    <a:pt x="866" y="404"/>
                  </a:lnTo>
                  <a:lnTo>
                    <a:pt x="870" y="404"/>
                  </a:lnTo>
                  <a:lnTo>
                    <a:pt x="870" y="412"/>
                  </a:lnTo>
                  <a:lnTo>
                    <a:pt x="878" y="412"/>
                  </a:lnTo>
                  <a:lnTo>
                    <a:pt x="884" y="412"/>
                  </a:lnTo>
                  <a:lnTo>
                    <a:pt x="890" y="404"/>
                  </a:lnTo>
                  <a:lnTo>
                    <a:pt x="896" y="404"/>
                  </a:lnTo>
                  <a:lnTo>
                    <a:pt x="904" y="404"/>
                  </a:lnTo>
                  <a:lnTo>
                    <a:pt x="910" y="404"/>
                  </a:lnTo>
                  <a:lnTo>
                    <a:pt x="916" y="404"/>
                  </a:lnTo>
                  <a:lnTo>
                    <a:pt x="922" y="404"/>
                  </a:lnTo>
                  <a:lnTo>
                    <a:pt x="922" y="412"/>
                  </a:lnTo>
                  <a:lnTo>
                    <a:pt x="928" y="412"/>
                  </a:lnTo>
                  <a:lnTo>
                    <a:pt x="936" y="412"/>
                  </a:lnTo>
                  <a:lnTo>
                    <a:pt x="936" y="418"/>
                  </a:lnTo>
                  <a:lnTo>
                    <a:pt x="942" y="424"/>
                  </a:lnTo>
                  <a:lnTo>
                    <a:pt x="942" y="430"/>
                  </a:lnTo>
                  <a:lnTo>
                    <a:pt x="948" y="430"/>
                  </a:lnTo>
                  <a:lnTo>
                    <a:pt x="948" y="438"/>
                  </a:lnTo>
                  <a:lnTo>
                    <a:pt x="948" y="444"/>
                  </a:lnTo>
                  <a:lnTo>
                    <a:pt x="954" y="450"/>
                  </a:lnTo>
                  <a:lnTo>
                    <a:pt x="954" y="456"/>
                  </a:lnTo>
                  <a:lnTo>
                    <a:pt x="954" y="462"/>
                  </a:lnTo>
                  <a:lnTo>
                    <a:pt x="954" y="470"/>
                  </a:lnTo>
                  <a:lnTo>
                    <a:pt x="954" y="476"/>
                  </a:lnTo>
                  <a:lnTo>
                    <a:pt x="954" y="482"/>
                  </a:lnTo>
                  <a:lnTo>
                    <a:pt x="954" y="490"/>
                  </a:lnTo>
                  <a:lnTo>
                    <a:pt x="954" y="496"/>
                  </a:lnTo>
                  <a:lnTo>
                    <a:pt x="954" y="502"/>
                  </a:lnTo>
                  <a:lnTo>
                    <a:pt x="954" y="510"/>
                  </a:lnTo>
                  <a:lnTo>
                    <a:pt x="954" y="516"/>
                  </a:lnTo>
                  <a:lnTo>
                    <a:pt x="954" y="522"/>
                  </a:lnTo>
                  <a:lnTo>
                    <a:pt x="962" y="522"/>
                  </a:lnTo>
                  <a:lnTo>
                    <a:pt x="962" y="528"/>
                  </a:lnTo>
                  <a:lnTo>
                    <a:pt x="962" y="536"/>
                  </a:lnTo>
                  <a:lnTo>
                    <a:pt x="968" y="542"/>
                  </a:lnTo>
                  <a:lnTo>
                    <a:pt x="968" y="548"/>
                  </a:lnTo>
                  <a:lnTo>
                    <a:pt x="974" y="554"/>
                  </a:lnTo>
                  <a:lnTo>
                    <a:pt x="980" y="562"/>
                  </a:lnTo>
                  <a:lnTo>
                    <a:pt x="980" y="568"/>
                  </a:lnTo>
                  <a:lnTo>
                    <a:pt x="986" y="568"/>
                  </a:lnTo>
                  <a:lnTo>
                    <a:pt x="986" y="574"/>
                  </a:lnTo>
                  <a:lnTo>
                    <a:pt x="994" y="574"/>
                  </a:lnTo>
                  <a:lnTo>
                    <a:pt x="994" y="5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2" name="Freeform 617"/>
            <p:cNvSpPr>
              <a:spLocks/>
            </p:cNvSpPr>
            <p:nvPr/>
          </p:nvSpPr>
          <p:spPr bwMode="auto">
            <a:xfrm>
              <a:off x="2772" y="2078"/>
              <a:ext cx="38" cy="32"/>
            </a:xfrm>
            <a:custGeom>
              <a:avLst/>
              <a:gdLst>
                <a:gd name="T0" fmla="*/ 18 w 38"/>
                <a:gd name="T1" fmla="*/ 32 h 32"/>
                <a:gd name="T2" fmla="*/ 24 w 38"/>
                <a:gd name="T3" fmla="*/ 32 h 32"/>
                <a:gd name="T4" fmla="*/ 32 w 38"/>
                <a:gd name="T5" fmla="*/ 32 h 32"/>
                <a:gd name="T6" fmla="*/ 32 w 38"/>
                <a:gd name="T7" fmla="*/ 26 h 32"/>
                <a:gd name="T8" fmla="*/ 32 w 38"/>
                <a:gd name="T9" fmla="*/ 18 h 32"/>
                <a:gd name="T10" fmla="*/ 38 w 38"/>
                <a:gd name="T11" fmla="*/ 18 h 32"/>
                <a:gd name="T12" fmla="*/ 38 w 38"/>
                <a:gd name="T13" fmla="*/ 12 h 32"/>
                <a:gd name="T14" fmla="*/ 32 w 38"/>
                <a:gd name="T15" fmla="*/ 6 h 32"/>
                <a:gd name="T16" fmla="*/ 32 w 38"/>
                <a:gd name="T17" fmla="*/ 0 h 32"/>
                <a:gd name="T18" fmla="*/ 24 w 38"/>
                <a:gd name="T19" fmla="*/ 0 h 32"/>
                <a:gd name="T20" fmla="*/ 18 w 38"/>
                <a:gd name="T21" fmla="*/ 0 h 32"/>
                <a:gd name="T22" fmla="*/ 12 w 38"/>
                <a:gd name="T23" fmla="*/ 0 h 32"/>
                <a:gd name="T24" fmla="*/ 6 w 38"/>
                <a:gd name="T25" fmla="*/ 0 h 32"/>
                <a:gd name="T26" fmla="*/ 6 w 38"/>
                <a:gd name="T27" fmla="*/ 6 h 32"/>
                <a:gd name="T28" fmla="*/ 0 w 38"/>
                <a:gd name="T29" fmla="*/ 6 h 32"/>
                <a:gd name="T30" fmla="*/ 0 w 38"/>
                <a:gd name="T31" fmla="*/ 12 h 32"/>
                <a:gd name="T32" fmla="*/ 0 w 38"/>
                <a:gd name="T33" fmla="*/ 18 h 32"/>
                <a:gd name="T34" fmla="*/ 0 w 38"/>
                <a:gd name="T35" fmla="*/ 26 h 32"/>
                <a:gd name="T36" fmla="*/ 6 w 38"/>
                <a:gd name="T37" fmla="*/ 26 h 32"/>
                <a:gd name="T38" fmla="*/ 6 w 38"/>
                <a:gd name="T39" fmla="*/ 32 h 32"/>
                <a:gd name="T40" fmla="*/ 12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24" y="32"/>
                  </a:lnTo>
                  <a:lnTo>
                    <a:pt x="32" y="32"/>
                  </a:lnTo>
                  <a:lnTo>
                    <a:pt x="32" y="26"/>
                  </a:lnTo>
                  <a:lnTo>
                    <a:pt x="32" y="18"/>
                  </a:lnTo>
                  <a:lnTo>
                    <a:pt x="38" y="18"/>
                  </a:lnTo>
                  <a:lnTo>
                    <a:pt x="38" y="12"/>
                  </a:lnTo>
                  <a:lnTo>
                    <a:pt x="32" y="6"/>
                  </a:lnTo>
                  <a:lnTo>
                    <a:pt x="32" y="0"/>
                  </a:lnTo>
                  <a:lnTo>
                    <a:pt x="24" y="0"/>
                  </a:lnTo>
                  <a:lnTo>
                    <a:pt x="18" y="0"/>
                  </a:lnTo>
                  <a:lnTo>
                    <a:pt x="12" y="0"/>
                  </a:lnTo>
                  <a:lnTo>
                    <a:pt x="6" y="0"/>
                  </a:lnTo>
                  <a:lnTo>
                    <a:pt x="6" y="6"/>
                  </a:lnTo>
                  <a:lnTo>
                    <a:pt x="0" y="6"/>
                  </a:lnTo>
                  <a:lnTo>
                    <a:pt x="0" y="12"/>
                  </a:lnTo>
                  <a:lnTo>
                    <a:pt x="0" y="18"/>
                  </a:lnTo>
                  <a:lnTo>
                    <a:pt x="0" y="26"/>
                  </a:lnTo>
                  <a:lnTo>
                    <a:pt x="6" y="26"/>
                  </a:lnTo>
                  <a:lnTo>
                    <a:pt x="6" y="32"/>
                  </a:lnTo>
                  <a:lnTo>
                    <a:pt x="12"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3" name="Freeform 618"/>
            <p:cNvSpPr>
              <a:spLocks/>
            </p:cNvSpPr>
            <p:nvPr/>
          </p:nvSpPr>
          <p:spPr bwMode="auto">
            <a:xfrm>
              <a:off x="2740" y="2026"/>
              <a:ext cx="12" cy="18"/>
            </a:xfrm>
            <a:custGeom>
              <a:avLst/>
              <a:gdLst>
                <a:gd name="T0" fmla="*/ 6 w 12"/>
                <a:gd name="T1" fmla="*/ 18 h 18"/>
                <a:gd name="T2" fmla="*/ 12 w 12"/>
                <a:gd name="T3" fmla="*/ 18 h 18"/>
                <a:gd name="T4" fmla="*/ 12 w 12"/>
                <a:gd name="T5" fmla="*/ 12 h 18"/>
                <a:gd name="T6" fmla="*/ 12 w 12"/>
                <a:gd name="T7" fmla="*/ 6 h 18"/>
                <a:gd name="T8" fmla="*/ 6 w 12"/>
                <a:gd name="T9" fmla="*/ 6 h 18"/>
                <a:gd name="T10" fmla="*/ 6 w 12"/>
                <a:gd name="T11" fmla="*/ 0 h 18"/>
                <a:gd name="T12" fmla="*/ 0 w 12"/>
                <a:gd name="T13" fmla="*/ 6 h 18"/>
                <a:gd name="T14" fmla="*/ 0 w 12"/>
                <a:gd name="T15" fmla="*/ 12 h 18"/>
                <a:gd name="T16" fmla="*/ 0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12" y="18"/>
                  </a:lnTo>
                  <a:lnTo>
                    <a:pt x="12" y="12"/>
                  </a:lnTo>
                  <a:lnTo>
                    <a:pt x="12" y="6"/>
                  </a:lnTo>
                  <a:lnTo>
                    <a:pt x="6" y="6"/>
                  </a:lnTo>
                  <a:lnTo>
                    <a:pt x="6" y="0"/>
                  </a:lnTo>
                  <a:lnTo>
                    <a:pt x="0" y="6"/>
                  </a:lnTo>
                  <a:lnTo>
                    <a:pt x="0" y="12"/>
                  </a:lnTo>
                  <a:lnTo>
                    <a:pt x="0"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4" name="Line 619"/>
            <p:cNvSpPr>
              <a:spLocks noChangeShapeType="1"/>
            </p:cNvSpPr>
            <p:nvPr/>
          </p:nvSpPr>
          <p:spPr bwMode="auto">
            <a:xfrm flipV="1">
              <a:off x="2740" y="2038"/>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5" name="Freeform 620"/>
            <p:cNvSpPr>
              <a:spLocks/>
            </p:cNvSpPr>
            <p:nvPr/>
          </p:nvSpPr>
          <p:spPr bwMode="auto">
            <a:xfrm>
              <a:off x="2740" y="2026"/>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6 w 12"/>
                <a:gd name="T11" fmla="*/ 6 h 18"/>
                <a:gd name="T12" fmla="*/ 12 w 12"/>
                <a:gd name="T13" fmla="*/ 6 h 18"/>
                <a:gd name="T14" fmla="*/ 12 w 12"/>
                <a:gd name="T15" fmla="*/ 12 h 18"/>
                <a:gd name="T16" fmla="*/ 12 w 12"/>
                <a:gd name="T17" fmla="*/ 18 h 18"/>
                <a:gd name="T18" fmla="*/ 6 w 1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8"/>
                <a:gd name="T32" fmla="*/ 12 w 1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8">
                  <a:moveTo>
                    <a:pt x="6" y="18"/>
                  </a:moveTo>
                  <a:lnTo>
                    <a:pt x="0" y="18"/>
                  </a:lnTo>
                  <a:lnTo>
                    <a:pt x="0" y="12"/>
                  </a:lnTo>
                  <a:lnTo>
                    <a:pt x="0" y="6"/>
                  </a:lnTo>
                  <a:lnTo>
                    <a:pt x="6" y="0"/>
                  </a:lnTo>
                  <a:lnTo>
                    <a:pt x="6" y="6"/>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6" name="Line 621"/>
            <p:cNvSpPr>
              <a:spLocks noChangeShapeType="1"/>
            </p:cNvSpPr>
            <p:nvPr/>
          </p:nvSpPr>
          <p:spPr bwMode="auto">
            <a:xfrm flipV="1">
              <a:off x="2772" y="2084"/>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7" name="Freeform 622"/>
            <p:cNvSpPr>
              <a:spLocks/>
            </p:cNvSpPr>
            <p:nvPr/>
          </p:nvSpPr>
          <p:spPr bwMode="auto">
            <a:xfrm>
              <a:off x="2772" y="2078"/>
              <a:ext cx="38" cy="32"/>
            </a:xfrm>
            <a:custGeom>
              <a:avLst/>
              <a:gdLst>
                <a:gd name="T0" fmla="*/ 18 w 38"/>
                <a:gd name="T1" fmla="*/ 32 h 32"/>
                <a:gd name="T2" fmla="*/ 12 w 38"/>
                <a:gd name="T3" fmla="*/ 32 h 32"/>
                <a:gd name="T4" fmla="*/ 6 w 38"/>
                <a:gd name="T5" fmla="*/ 32 h 32"/>
                <a:gd name="T6" fmla="*/ 6 w 38"/>
                <a:gd name="T7" fmla="*/ 26 h 32"/>
                <a:gd name="T8" fmla="*/ 0 w 38"/>
                <a:gd name="T9" fmla="*/ 26 h 32"/>
                <a:gd name="T10" fmla="*/ 0 w 38"/>
                <a:gd name="T11" fmla="*/ 18 h 32"/>
                <a:gd name="T12" fmla="*/ 0 w 38"/>
                <a:gd name="T13" fmla="*/ 12 h 32"/>
                <a:gd name="T14" fmla="*/ 0 w 38"/>
                <a:gd name="T15" fmla="*/ 6 h 32"/>
                <a:gd name="T16" fmla="*/ 6 w 38"/>
                <a:gd name="T17" fmla="*/ 6 h 32"/>
                <a:gd name="T18" fmla="*/ 6 w 38"/>
                <a:gd name="T19" fmla="*/ 0 h 32"/>
                <a:gd name="T20" fmla="*/ 12 w 38"/>
                <a:gd name="T21" fmla="*/ 0 h 32"/>
                <a:gd name="T22" fmla="*/ 18 w 38"/>
                <a:gd name="T23" fmla="*/ 0 h 32"/>
                <a:gd name="T24" fmla="*/ 24 w 38"/>
                <a:gd name="T25" fmla="*/ 0 h 32"/>
                <a:gd name="T26" fmla="*/ 32 w 38"/>
                <a:gd name="T27" fmla="*/ 0 h 32"/>
                <a:gd name="T28" fmla="*/ 32 w 38"/>
                <a:gd name="T29" fmla="*/ 6 h 32"/>
                <a:gd name="T30" fmla="*/ 38 w 38"/>
                <a:gd name="T31" fmla="*/ 12 h 32"/>
                <a:gd name="T32" fmla="*/ 38 w 38"/>
                <a:gd name="T33" fmla="*/ 18 h 32"/>
                <a:gd name="T34" fmla="*/ 32 w 38"/>
                <a:gd name="T35" fmla="*/ 18 h 32"/>
                <a:gd name="T36" fmla="*/ 32 w 38"/>
                <a:gd name="T37" fmla="*/ 26 h 32"/>
                <a:gd name="T38" fmla="*/ 32 w 38"/>
                <a:gd name="T39" fmla="*/ 32 h 32"/>
                <a:gd name="T40" fmla="*/ 24 w 38"/>
                <a:gd name="T41" fmla="*/ 32 h 32"/>
                <a:gd name="T42" fmla="*/ 18 w 38"/>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2"/>
                <a:gd name="T68" fmla="*/ 38 w 3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2">
                  <a:moveTo>
                    <a:pt x="18" y="32"/>
                  </a:moveTo>
                  <a:lnTo>
                    <a:pt x="12" y="32"/>
                  </a:lnTo>
                  <a:lnTo>
                    <a:pt x="6" y="32"/>
                  </a:lnTo>
                  <a:lnTo>
                    <a:pt x="6" y="26"/>
                  </a:lnTo>
                  <a:lnTo>
                    <a:pt x="0" y="26"/>
                  </a:lnTo>
                  <a:lnTo>
                    <a:pt x="0" y="18"/>
                  </a:lnTo>
                  <a:lnTo>
                    <a:pt x="0" y="12"/>
                  </a:lnTo>
                  <a:lnTo>
                    <a:pt x="0" y="6"/>
                  </a:lnTo>
                  <a:lnTo>
                    <a:pt x="6" y="6"/>
                  </a:lnTo>
                  <a:lnTo>
                    <a:pt x="6" y="0"/>
                  </a:lnTo>
                  <a:lnTo>
                    <a:pt x="12" y="0"/>
                  </a:lnTo>
                  <a:lnTo>
                    <a:pt x="18" y="0"/>
                  </a:lnTo>
                  <a:lnTo>
                    <a:pt x="24" y="0"/>
                  </a:lnTo>
                  <a:lnTo>
                    <a:pt x="32" y="0"/>
                  </a:lnTo>
                  <a:lnTo>
                    <a:pt x="32" y="6"/>
                  </a:lnTo>
                  <a:lnTo>
                    <a:pt x="38" y="12"/>
                  </a:lnTo>
                  <a:lnTo>
                    <a:pt x="38" y="18"/>
                  </a:lnTo>
                  <a:lnTo>
                    <a:pt x="32" y="18"/>
                  </a:lnTo>
                  <a:lnTo>
                    <a:pt x="32" y="26"/>
                  </a:lnTo>
                  <a:lnTo>
                    <a:pt x="32" y="32"/>
                  </a:lnTo>
                  <a:lnTo>
                    <a:pt x="24" y="32"/>
                  </a:lnTo>
                  <a:lnTo>
                    <a:pt x="1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8" name="Line 623"/>
            <p:cNvSpPr>
              <a:spLocks noChangeShapeType="1"/>
            </p:cNvSpPr>
            <p:nvPr/>
          </p:nvSpPr>
          <p:spPr bwMode="auto">
            <a:xfrm flipV="1">
              <a:off x="1190" y="245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29" name="Line 624"/>
            <p:cNvSpPr>
              <a:spLocks noChangeShapeType="1"/>
            </p:cNvSpPr>
            <p:nvPr/>
          </p:nvSpPr>
          <p:spPr bwMode="auto">
            <a:xfrm flipV="1">
              <a:off x="1198" y="2450"/>
              <a:ext cx="36"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0" name="Line 625"/>
            <p:cNvSpPr>
              <a:spLocks noChangeShapeType="1"/>
            </p:cNvSpPr>
            <p:nvPr/>
          </p:nvSpPr>
          <p:spPr bwMode="auto">
            <a:xfrm flipV="1">
              <a:off x="1204" y="2462"/>
              <a:ext cx="56" cy="3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1" name="Line 626"/>
            <p:cNvSpPr>
              <a:spLocks noChangeShapeType="1"/>
            </p:cNvSpPr>
            <p:nvPr/>
          </p:nvSpPr>
          <p:spPr bwMode="auto">
            <a:xfrm flipV="1">
              <a:off x="1210" y="2476"/>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2" name="Line 627"/>
            <p:cNvSpPr>
              <a:spLocks noChangeShapeType="1"/>
            </p:cNvSpPr>
            <p:nvPr/>
          </p:nvSpPr>
          <p:spPr bwMode="auto">
            <a:xfrm flipV="1">
              <a:off x="1216" y="2496"/>
              <a:ext cx="7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3" name="Line 628"/>
            <p:cNvSpPr>
              <a:spLocks noChangeShapeType="1"/>
            </p:cNvSpPr>
            <p:nvPr/>
          </p:nvSpPr>
          <p:spPr bwMode="auto">
            <a:xfrm flipV="1">
              <a:off x="1216" y="2522"/>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4" name="Freeform 629"/>
            <p:cNvSpPr>
              <a:spLocks/>
            </p:cNvSpPr>
            <p:nvPr/>
          </p:nvSpPr>
          <p:spPr bwMode="auto">
            <a:xfrm>
              <a:off x="1184" y="2444"/>
              <a:ext cx="102" cy="130"/>
            </a:xfrm>
            <a:custGeom>
              <a:avLst/>
              <a:gdLst>
                <a:gd name="T0" fmla="*/ 0 w 102"/>
                <a:gd name="T1" fmla="*/ 0 h 130"/>
                <a:gd name="T2" fmla="*/ 6 w 102"/>
                <a:gd name="T3" fmla="*/ 6 h 130"/>
                <a:gd name="T4" fmla="*/ 12 w 102"/>
                <a:gd name="T5" fmla="*/ 6 h 130"/>
                <a:gd name="T6" fmla="*/ 12 w 102"/>
                <a:gd name="T7" fmla="*/ 12 h 130"/>
                <a:gd name="T8" fmla="*/ 20 w 102"/>
                <a:gd name="T9" fmla="*/ 12 h 130"/>
                <a:gd name="T10" fmla="*/ 26 w 102"/>
                <a:gd name="T11" fmla="*/ 12 h 130"/>
                <a:gd name="T12" fmla="*/ 32 w 102"/>
                <a:gd name="T13" fmla="*/ 12 h 130"/>
                <a:gd name="T14" fmla="*/ 38 w 102"/>
                <a:gd name="T15" fmla="*/ 12 h 130"/>
                <a:gd name="T16" fmla="*/ 44 w 102"/>
                <a:gd name="T17" fmla="*/ 12 h 130"/>
                <a:gd name="T18" fmla="*/ 50 w 102"/>
                <a:gd name="T19" fmla="*/ 6 h 130"/>
                <a:gd name="T20" fmla="*/ 56 w 102"/>
                <a:gd name="T21" fmla="*/ 6 h 130"/>
                <a:gd name="T22" fmla="*/ 64 w 102"/>
                <a:gd name="T23" fmla="*/ 6 h 130"/>
                <a:gd name="T24" fmla="*/ 70 w 102"/>
                <a:gd name="T25" fmla="*/ 12 h 130"/>
                <a:gd name="T26" fmla="*/ 76 w 102"/>
                <a:gd name="T27" fmla="*/ 12 h 130"/>
                <a:gd name="T28" fmla="*/ 82 w 102"/>
                <a:gd name="T29" fmla="*/ 18 h 130"/>
                <a:gd name="T30" fmla="*/ 82 w 102"/>
                <a:gd name="T31" fmla="*/ 26 h 130"/>
                <a:gd name="T32" fmla="*/ 90 w 102"/>
                <a:gd name="T33" fmla="*/ 26 h 130"/>
                <a:gd name="T34" fmla="*/ 90 w 102"/>
                <a:gd name="T35" fmla="*/ 32 h 130"/>
                <a:gd name="T36" fmla="*/ 96 w 102"/>
                <a:gd name="T37" fmla="*/ 38 h 130"/>
                <a:gd name="T38" fmla="*/ 96 w 102"/>
                <a:gd name="T39" fmla="*/ 46 h 130"/>
                <a:gd name="T40" fmla="*/ 102 w 102"/>
                <a:gd name="T41" fmla="*/ 46 h 130"/>
                <a:gd name="T42" fmla="*/ 102 w 102"/>
                <a:gd name="T43" fmla="*/ 52 h 130"/>
                <a:gd name="T44" fmla="*/ 102 w 102"/>
                <a:gd name="T45" fmla="*/ 58 h 130"/>
                <a:gd name="T46" fmla="*/ 102 w 102"/>
                <a:gd name="T47" fmla="*/ 64 h 130"/>
                <a:gd name="T48" fmla="*/ 102 w 102"/>
                <a:gd name="T49" fmla="*/ 72 h 130"/>
                <a:gd name="T50" fmla="*/ 102 w 102"/>
                <a:gd name="T51" fmla="*/ 78 h 130"/>
                <a:gd name="T52" fmla="*/ 102 w 102"/>
                <a:gd name="T53" fmla="*/ 84 h 130"/>
                <a:gd name="T54" fmla="*/ 96 w 102"/>
                <a:gd name="T55" fmla="*/ 84 h 130"/>
                <a:gd name="T56" fmla="*/ 96 w 102"/>
                <a:gd name="T57" fmla="*/ 90 h 130"/>
                <a:gd name="T58" fmla="*/ 96 w 102"/>
                <a:gd name="T59" fmla="*/ 98 h 130"/>
                <a:gd name="T60" fmla="*/ 90 w 102"/>
                <a:gd name="T61" fmla="*/ 98 h 130"/>
                <a:gd name="T62" fmla="*/ 82 w 102"/>
                <a:gd name="T63" fmla="*/ 104 h 130"/>
                <a:gd name="T64" fmla="*/ 76 w 102"/>
                <a:gd name="T65" fmla="*/ 104 h 130"/>
                <a:gd name="T66" fmla="*/ 76 w 102"/>
                <a:gd name="T67" fmla="*/ 110 h 130"/>
                <a:gd name="T68" fmla="*/ 70 w 102"/>
                <a:gd name="T69" fmla="*/ 110 h 130"/>
                <a:gd name="T70" fmla="*/ 64 w 102"/>
                <a:gd name="T71" fmla="*/ 110 h 130"/>
                <a:gd name="T72" fmla="*/ 64 w 102"/>
                <a:gd name="T73" fmla="*/ 116 h 130"/>
                <a:gd name="T74" fmla="*/ 56 w 102"/>
                <a:gd name="T75" fmla="*/ 116 h 130"/>
                <a:gd name="T76" fmla="*/ 50 w 102"/>
                <a:gd name="T77" fmla="*/ 116 h 130"/>
                <a:gd name="T78" fmla="*/ 44 w 102"/>
                <a:gd name="T79" fmla="*/ 116 h 130"/>
                <a:gd name="T80" fmla="*/ 44 w 102"/>
                <a:gd name="T81" fmla="*/ 124 h 130"/>
                <a:gd name="T82" fmla="*/ 38 w 102"/>
                <a:gd name="T83" fmla="*/ 124 h 130"/>
                <a:gd name="T84" fmla="*/ 32 w 102"/>
                <a:gd name="T85" fmla="*/ 130 h 130"/>
                <a:gd name="T86" fmla="*/ 26 w 102"/>
                <a:gd name="T87" fmla="*/ 52 h 130"/>
                <a:gd name="T88" fmla="*/ 0 w 102"/>
                <a:gd name="T89" fmla="*/ 0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130"/>
                <a:gd name="T137" fmla="*/ 102 w 102"/>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130">
                  <a:moveTo>
                    <a:pt x="0" y="0"/>
                  </a:moveTo>
                  <a:lnTo>
                    <a:pt x="6" y="6"/>
                  </a:lnTo>
                  <a:lnTo>
                    <a:pt x="12" y="6"/>
                  </a:lnTo>
                  <a:lnTo>
                    <a:pt x="12" y="12"/>
                  </a:lnTo>
                  <a:lnTo>
                    <a:pt x="20" y="12"/>
                  </a:lnTo>
                  <a:lnTo>
                    <a:pt x="26" y="12"/>
                  </a:lnTo>
                  <a:lnTo>
                    <a:pt x="32" y="12"/>
                  </a:lnTo>
                  <a:lnTo>
                    <a:pt x="38" y="12"/>
                  </a:lnTo>
                  <a:lnTo>
                    <a:pt x="44" y="12"/>
                  </a:lnTo>
                  <a:lnTo>
                    <a:pt x="50" y="6"/>
                  </a:lnTo>
                  <a:lnTo>
                    <a:pt x="56" y="6"/>
                  </a:lnTo>
                  <a:lnTo>
                    <a:pt x="64" y="6"/>
                  </a:lnTo>
                  <a:lnTo>
                    <a:pt x="70" y="12"/>
                  </a:lnTo>
                  <a:lnTo>
                    <a:pt x="76" y="12"/>
                  </a:lnTo>
                  <a:lnTo>
                    <a:pt x="82" y="18"/>
                  </a:lnTo>
                  <a:lnTo>
                    <a:pt x="82" y="26"/>
                  </a:lnTo>
                  <a:lnTo>
                    <a:pt x="90" y="26"/>
                  </a:lnTo>
                  <a:lnTo>
                    <a:pt x="90" y="32"/>
                  </a:lnTo>
                  <a:lnTo>
                    <a:pt x="96" y="38"/>
                  </a:lnTo>
                  <a:lnTo>
                    <a:pt x="96" y="46"/>
                  </a:lnTo>
                  <a:lnTo>
                    <a:pt x="102" y="46"/>
                  </a:lnTo>
                  <a:lnTo>
                    <a:pt x="102" y="52"/>
                  </a:lnTo>
                  <a:lnTo>
                    <a:pt x="102" y="58"/>
                  </a:lnTo>
                  <a:lnTo>
                    <a:pt x="102" y="64"/>
                  </a:lnTo>
                  <a:lnTo>
                    <a:pt x="102" y="72"/>
                  </a:lnTo>
                  <a:lnTo>
                    <a:pt x="102" y="78"/>
                  </a:lnTo>
                  <a:lnTo>
                    <a:pt x="102" y="84"/>
                  </a:lnTo>
                  <a:lnTo>
                    <a:pt x="96" y="84"/>
                  </a:lnTo>
                  <a:lnTo>
                    <a:pt x="96" y="90"/>
                  </a:lnTo>
                  <a:lnTo>
                    <a:pt x="96" y="98"/>
                  </a:lnTo>
                  <a:lnTo>
                    <a:pt x="90" y="98"/>
                  </a:lnTo>
                  <a:lnTo>
                    <a:pt x="82" y="104"/>
                  </a:lnTo>
                  <a:lnTo>
                    <a:pt x="76" y="104"/>
                  </a:lnTo>
                  <a:lnTo>
                    <a:pt x="76" y="110"/>
                  </a:lnTo>
                  <a:lnTo>
                    <a:pt x="70" y="110"/>
                  </a:lnTo>
                  <a:lnTo>
                    <a:pt x="64" y="110"/>
                  </a:lnTo>
                  <a:lnTo>
                    <a:pt x="64" y="116"/>
                  </a:lnTo>
                  <a:lnTo>
                    <a:pt x="56" y="116"/>
                  </a:lnTo>
                  <a:lnTo>
                    <a:pt x="50" y="116"/>
                  </a:lnTo>
                  <a:lnTo>
                    <a:pt x="44" y="116"/>
                  </a:lnTo>
                  <a:lnTo>
                    <a:pt x="44" y="124"/>
                  </a:lnTo>
                  <a:lnTo>
                    <a:pt x="38" y="124"/>
                  </a:lnTo>
                  <a:lnTo>
                    <a:pt x="32" y="130"/>
                  </a:lnTo>
                  <a:lnTo>
                    <a:pt x="26" y="52"/>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5" name="Freeform 630"/>
            <p:cNvSpPr>
              <a:spLocks/>
            </p:cNvSpPr>
            <p:nvPr/>
          </p:nvSpPr>
          <p:spPr bwMode="auto">
            <a:xfrm>
              <a:off x="3732" y="2470"/>
              <a:ext cx="12" cy="6"/>
            </a:xfrm>
            <a:custGeom>
              <a:avLst/>
              <a:gdLst>
                <a:gd name="T0" fmla="*/ 6 w 12"/>
                <a:gd name="T1" fmla="*/ 6 h 6"/>
                <a:gd name="T2" fmla="*/ 0 w 12"/>
                <a:gd name="T3" fmla="*/ 6 h 6"/>
                <a:gd name="T4" fmla="*/ 0 w 12"/>
                <a:gd name="T5" fmla="*/ 0 h 6"/>
                <a:gd name="T6" fmla="*/ 6 w 12"/>
                <a:gd name="T7" fmla="*/ 0 h 6"/>
                <a:gd name="T8" fmla="*/ 12 w 12"/>
                <a:gd name="T9" fmla="*/ 0 h 6"/>
                <a:gd name="T10" fmla="*/ 12 w 12"/>
                <a:gd name="T11" fmla="*/ 6 h 6"/>
                <a:gd name="T12" fmla="*/ 6 w 12"/>
                <a:gd name="T13" fmla="*/ 6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6" y="6"/>
                  </a:moveTo>
                  <a:lnTo>
                    <a:pt x="0" y="6"/>
                  </a:lnTo>
                  <a:lnTo>
                    <a:pt x="0" y="0"/>
                  </a:lnTo>
                  <a:lnTo>
                    <a:pt x="6" y="0"/>
                  </a:lnTo>
                  <a:lnTo>
                    <a:pt x="12" y="0"/>
                  </a:lnTo>
                  <a:lnTo>
                    <a:pt x="12" y="6"/>
                  </a:lnTo>
                  <a:lnTo>
                    <a:pt x="6" y="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6" name="Line 631"/>
            <p:cNvSpPr>
              <a:spLocks noChangeShapeType="1"/>
            </p:cNvSpPr>
            <p:nvPr/>
          </p:nvSpPr>
          <p:spPr bwMode="auto">
            <a:xfrm flipV="1">
              <a:off x="2420" y="2620"/>
              <a:ext cx="7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7" name="Line 632"/>
            <p:cNvSpPr>
              <a:spLocks noChangeShapeType="1"/>
            </p:cNvSpPr>
            <p:nvPr/>
          </p:nvSpPr>
          <p:spPr bwMode="auto">
            <a:xfrm flipV="1">
              <a:off x="2412" y="2626"/>
              <a:ext cx="110"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8" name="Line 633"/>
            <p:cNvSpPr>
              <a:spLocks noChangeShapeType="1"/>
            </p:cNvSpPr>
            <p:nvPr/>
          </p:nvSpPr>
          <p:spPr bwMode="auto">
            <a:xfrm flipV="1">
              <a:off x="2406" y="2632"/>
              <a:ext cx="140" cy="8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39" name="Line 634"/>
            <p:cNvSpPr>
              <a:spLocks noChangeShapeType="1"/>
            </p:cNvSpPr>
            <p:nvPr/>
          </p:nvSpPr>
          <p:spPr bwMode="auto">
            <a:xfrm flipV="1">
              <a:off x="2406" y="2652"/>
              <a:ext cx="154" cy="9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0" name="Line 635"/>
            <p:cNvSpPr>
              <a:spLocks noChangeShapeType="1"/>
            </p:cNvSpPr>
            <p:nvPr/>
          </p:nvSpPr>
          <p:spPr bwMode="auto">
            <a:xfrm flipV="1">
              <a:off x="2420" y="2672"/>
              <a:ext cx="146" cy="8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1" name="Line 636"/>
            <p:cNvSpPr>
              <a:spLocks noChangeShapeType="1"/>
            </p:cNvSpPr>
            <p:nvPr/>
          </p:nvSpPr>
          <p:spPr bwMode="auto">
            <a:xfrm flipV="1">
              <a:off x="2438" y="2690"/>
              <a:ext cx="134" cy="8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2" name="Line 637"/>
            <p:cNvSpPr>
              <a:spLocks noChangeShapeType="1"/>
            </p:cNvSpPr>
            <p:nvPr/>
          </p:nvSpPr>
          <p:spPr bwMode="auto">
            <a:xfrm flipV="1">
              <a:off x="2470" y="2718"/>
              <a:ext cx="108" cy="6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3" name="Line 638"/>
            <p:cNvSpPr>
              <a:spLocks noChangeShapeType="1"/>
            </p:cNvSpPr>
            <p:nvPr/>
          </p:nvSpPr>
          <p:spPr bwMode="auto">
            <a:xfrm flipV="1">
              <a:off x="2478" y="2744"/>
              <a:ext cx="100"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4" name="Line 639"/>
            <p:cNvSpPr>
              <a:spLocks noChangeShapeType="1"/>
            </p:cNvSpPr>
            <p:nvPr/>
          </p:nvSpPr>
          <p:spPr bwMode="auto">
            <a:xfrm flipV="1">
              <a:off x="2484" y="2810"/>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5" name="Line 640"/>
            <p:cNvSpPr>
              <a:spLocks noChangeShapeType="1"/>
            </p:cNvSpPr>
            <p:nvPr/>
          </p:nvSpPr>
          <p:spPr bwMode="auto">
            <a:xfrm flipV="1">
              <a:off x="2522" y="2764"/>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6" name="Line 641"/>
            <p:cNvSpPr>
              <a:spLocks noChangeShapeType="1"/>
            </p:cNvSpPr>
            <p:nvPr/>
          </p:nvSpPr>
          <p:spPr bwMode="auto">
            <a:xfrm flipV="1">
              <a:off x="2504" y="2836"/>
              <a:ext cx="1"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7" name="Line 642"/>
            <p:cNvSpPr>
              <a:spLocks noChangeShapeType="1"/>
            </p:cNvSpPr>
            <p:nvPr/>
          </p:nvSpPr>
          <p:spPr bwMode="auto">
            <a:xfrm flipV="1">
              <a:off x="2528" y="2790"/>
              <a:ext cx="56" cy="3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8" name="Line 643"/>
            <p:cNvSpPr>
              <a:spLocks noChangeShapeType="1"/>
            </p:cNvSpPr>
            <p:nvPr/>
          </p:nvSpPr>
          <p:spPr bwMode="auto">
            <a:xfrm flipV="1">
              <a:off x="2536" y="2816"/>
              <a:ext cx="42"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49" name="Freeform 644"/>
            <p:cNvSpPr>
              <a:spLocks/>
            </p:cNvSpPr>
            <p:nvPr/>
          </p:nvSpPr>
          <p:spPr bwMode="auto">
            <a:xfrm>
              <a:off x="2406" y="2620"/>
              <a:ext cx="178" cy="222"/>
            </a:xfrm>
            <a:custGeom>
              <a:avLst/>
              <a:gdLst>
                <a:gd name="T0" fmla="*/ 128 w 178"/>
                <a:gd name="T1" fmla="*/ 222 h 222"/>
                <a:gd name="T2" fmla="*/ 122 w 178"/>
                <a:gd name="T3" fmla="*/ 216 h 222"/>
                <a:gd name="T4" fmla="*/ 122 w 178"/>
                <a:gd name="T5" fmla="*/ 202 h 222"/>
                <a:gd name="T6" fmla="*/ 116 w 178"/>
                <a:gd name="T7" fmla="*/ 196 h 222"/>
                <a:gd name="T8" fmla="*/ 116 w 178"/>
                <a:gd name="T9" fmla="*/ 182 h 222"/>
                <a:gd name="T10" fmla="*/ 102 w 178"/>
                <a:gd name="T11" fmla="*/ 182 h 222"/>
                <a:gd name="T12" fmla="*/ 102 w 178"/>
                <a:gd name="T13" fmla="*/ 196 h 222"/>
                <a:gd name="T14" fmla="*/ 102 w 178"/>
                <a:gd name="T15" fmla="*/ 210 h 222"/>
                <a:gd name="T16" fmla="*/ 96 w 178"/>
                <a:gd name="T17" fmla="*/ 222 h 222"/>
                <a:gd name="T18" fmla="*/ 84 w 178"/>
                <a:gd name="T19" fmla="*/ 222 h 222"/>
                <a:gd name="T20" fmla="*/ 78 w 178"/>
                <a:gd name="T21" fmla="*/ 210 h 222"/>
                <a:gd name="T22" fmla="*/ 78 w 178"/>
                <a:gd name="T23" fmla="*/ 196 h 222"/>
                <a:gd name="T24" fmla="*/ 70 w 178"/>
                <a:gd name="T25" fmla="*/ 190 h 222"/>
                <a:gd name="T26" fmla="*/ 70 w 178"/>
                <a:gd name="T27" fmla="*/ 176 h 222"/>
                <a:gd name="T28" fmla="*/ 70 w 178"/>
                <a:gd name="T29" fmla="*/ 162 h 222"/>
                <a:gd name="T30" fmla="*/ 58 w 178"/>
                <a:gd name="T31" fmla="*/ 162 h 222"/>
                <a:gd name="T32" fmla="*/ 38 w 178"/>
                <a:gd name="T33" fmla="*/ 156 h 222"/>
                <a:gd name="T34" fmla="*/ 26 w 178"/>
                <a:gd name="T35" fmla="*/ 150 h 222"/>
                <a:gd name="T36" fmla="*/ 20 w 178"/>
                <a:gd name="T37" fmla="*/ 144 h 222"/>
                <a:gd name="T38" fmla="*/ 12 w 178"/>
                <a:gd name="T39" fmla="*/ 136 h 222"/>
                <a:gd name="T40" fmla="*/ 6 w 178"/>
                <a:gd name="T41" fmla="*/ 130 h 222"/>
                <a:gd name="T42" fmla="*/ 0 w 178"/>
                <a:gd name="T43" fmla="*/ 124 h 222"/>
                <a:gd name="T44" fmla="*/ 0 w 178"/>
                <a:gd name="T45" fmla="*/ 110 h 222"/>
                <a:gd name="T46" fmla="*/ 0 w 178"/>
                <a:gd name="T47" fmla="*/ 98 h 222"/>
                <a:gd name="T48" fmla="*/ 0 w 178"/>
                <a:gd name="T49" fmla="*/ 86 h 222"/>
                <a:gd name="T50" fmla="*/ 6 w 178"/>
                <a:gd name="T51" fmla="*/ 78 h 222"/>
                <a:gd name="T52" fmla="*/ 6 w 178"/>
                <a:gd name="T53" fmla="*/ 64 h 222"/>
                <a:gd name="T54" fmla="*/ 6 w 178"/>
                <a:gd name="T55" fmla="*/ 52 h 222"/>
                <a:gd name="T56" fmla="*/ 12 w 178"/>
                <a:gd name="T57" fmla="*/ 46 h 222"/>
                <a:gd name="T58" fmla="*/ 20 w 178"/>
                <a:gd name="T59" fmla="*/ 32 h 222"/>
                <a:gd name="T60" fmla="*/ 26 w 178"/>
                <a:gd name="T61" fmla="*/ 26 h 222"/>
                <a:gd name="T62" fmla="*/ 32 w 178"/>
                <a:gd name="T63" fmla="*/ 20 h 222"/>
                <a:gd name="T64" fmla="*/ 38 w 178"/>
                <a:gd name="T65" fmla="*/ 12 h 222"/>
                <a:gd name="T66" fmla="*/ 52 w 178"/>
                <a:gd name="T67" fmla="*/ 6 h 222"/>
                <a:gd name="T68" fmla="*/ 64 w 178"/>
                <a:gd name="T69" fmla="*/ 0 h 222"/>
                <a:gd name="T70" fmla="*/ 78 w 178"/>
                <a:gd name="T71" fmla="*/ 0 h 222"/>
                <a:gd name="T72" fmla="*/ 90 w 178"/>
                <a:gd name="T73" fmla="*/ 0 h 222"/>
                <a:gd name="T74" fmla="*/ 102 w 178"/>
                <a:gd name="T75" fmla="*/ 6 h 222"/>
                <a:gd name="T76" fmla="*/ 116 w 178"/>
                <a:gd name="T77" fmla="*/ 6 h 222"/>
                <a:gd name="T78" fmla="*/ 128 w 178"/>
                <a:gd name="T79" fmla="*/ 6 h 222"/>
                <a:gd name="T80" fmla="*/ 134 w 178"/>
                <a:gd name="T81" fmla="*/ 12 h 222"/>
                <a:gd name="T82" fmla="*/ 140 w 178"/>
                <a:gd name="T83" fmla="*/ 20 h 222"/>
                <a:gd name="T84" fmla="*/ 146 w 178"/>
                <a:gd name="T85" fmla="*/ 26 h 222"/>
                <a:gd name="T86" fmla="*/ 154 w 178"/>
                <a:gd name="T87" fmla="*/ 32 h 222"/>
                <a:gd name="T88" fmla="*/ 160 w 178"/>
                <a:gd name="T89" fmla="*/ 38 h 222"/>
                <a:gd name="T90" fmla="*/ 160 w 178"/>
                <a:gd name="T91" fmla="*/ 52 h 222"/>
                <a:gd name="T92" fmla="*/ 166 w 178"/>
                <a:gd name="T93" fmla="*/ 58 h 222"/>
                <a:gd name="T94" fmla="*/ 166 w 178"/>
                <a:gd name="T95" fmla="*/ 72 h 222"/>
                <a:gd name="T96" fmla="*/ 172 w 178"/>
                <a:gd name="T97" fmla="*/ 78 h 222"/>
                <a:gd name="T98" fmla="*/ 172 w 178"/>
                <a:gd name="T99" fmla="*/ 92 h 222"/>
                <a:gd name="T100" fmla="*/ 172 w 178"/>
                <a:gd name="T101" fmla="*/ 104 h 222"/>
                <a:gd name="T102" fmla="*/ 172 w 178"/>
                <a:gd name="T103" fmla="*/ 118 h 222"/>
                <a:gd name="T104" fmla="*/ 172 w 178"/>
                <a:gd name="T105" fmla="*/ 130 h 222"/>
                <a:gd name="T106" fmla="*/ 172 w 178"/>
                <a:gd name="T107" fmla="*/ 144 h 222"/>
                <a:gd name="T108" fmla="*/ 172 w 178"/>
                <a:gd name="T109" fmla="*/ 156 h 222"/>
                <a:gd name="T110" fmla="*/ 178 w 178"/>
                <a:gd name="T111" fmla="*/ 162 h 222"/>
                <a:gd name="T112" fmla="*/ 178 w 178"/>
                <a:gd name="T113" fmla="*/ 176 h 222"/>
                <a:gd name="T114" fmla="*/ 172 w 178"/>
                <a:gd name="T115" fmla="*/ 190 h 222"/>
                <a:gd name="T116" fmla="*/ 172 w 178"/>
                <a:gd name="T117" fmla="*/ 202 h 222"/>
                <a:gd name="T118" fmla="*/ 166 w 178"/>
                <a:gd name="T119" fmla="*/ 216 h 222"/>
                <a:gd name="T120" fmla="*/ 154 w 178"/>
                <a:gd name="T121" fmla="*/ 222 h 222"/>
                <a:gd name="T122" fmla="*/ 140 w 178"/>
                <a:gd name="T123" fmla="*/ 222 h 2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222"/>
                <a:gd name="T188" fmla="*/ 178 w 178"/>
                <a:gd name="T189" fmla="*/ 222 h 2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222">
                  <a:moveTo>
                    <a:pt x="134" y="222"/>
                  </a:moveTo>
                  <a:lnTo>
                    <a:pt x="128" y="222"/>
                  </a:lnTo>
                  <a:lnTo>
                    <a:pt x="128" y="216"/>
                  </a:lnTo>
                  <a:lnTo>
                    <a:pt x="122" y="216"/>
                  </a:lnTo>
                  <a:lnTo>
                    <a:pt x="122" y="210"/>
                  </a:lnTo>
                  <a:lnTo>
                    <a:pt x="122" y="202"/>
                  </a:lnTo>
                  <a:lnTo>
                    <a:pt x="116" y="202"/>
                  </a:lnTo>
                  <a:lnTo>
                    <a:pt x="116" y="196"/>
                  </a:lnTo>
                  <a:lnTo>
                    <a:pt x="116" y="190"/>
                  </a:lnTo>
                  <a:lnTo>
                    <a:pt x="116" y="182"/>
                  </a:lnTo>
                  <a:lnTo>
                    <a:pt x="110" y="182"/>
                  </a:lnTo>
                  <a:lnTo>
                    <a:pt x="102" y="182"/>
                  </a:lnTo>
                  <a:lnTo>
                    <a:pt x="102" y="190"/>
                  </a:lnTo>
                  <a:lnTo>
                    <a:pt x="102" y="196"/>
                  </a:lnTo>
                  <a:lnTo>
                    <a:pt x="102" y="202"/>
                  </a:lnTo>
                  <a:lnTo>
                    <a:pt x="102" y="210"/>
                  </a:lnTo>
                  <a:lnTo>
                    <a:pt x="96" y="216"/>
                  </a:lnTo>
                  <a:lnTo>
                    <a:pt x="96" y="222"/>
                  </a:lnTo>
                  <a:lnTo>
                    <a:pt x="90" y="222"/>
                  </a:lnTo>
                  <a:lnTo>
                    <a:pt x="84" y="222"/>
                  </a:lnTo>
                  <a:lnTo>
                    <a:pt x="84" y="216"/>
                  </a:lnTo>
                  <a:lnTo>
                    <a:pt x="78" y="210"/>
                  </a:lnTo>
                  <a:lnTo>
                    <a:pt x="78" y="202"/>
                  </a:lnTo>
                  <a:lnTo>
                    <a:pt x="78" y="196"/>
                  </a:lnTo>
                  <a:lnTo>
                    <a:pt x="78" y="190"/>
                  </a:lnTo>
                  <a:lnTo>
                    <a:pt x="70" y="190"/>
                  </a:lnTo>
                  <a:lnTo>
                    <a:pt x="70" y="182"/>
                  </a:lnTo>
                  <a:lnTo>
                    <a:pt x="70" y="176"/>
                  </a:lnTo>
                  <a:lnTo>
                    <a:pt x="70" y="170"/>
                  </a:lnTo>
                  <a:lnTo>
                    <a:pt x="70" y="162"/>
                  </a:lnTo>
                  <a:lnTo>
                    <a:pt x="64" y="162"/>
                  </a:lnTo>
                  <a:lnTo>
                    <a:pt x="58" y="162"/>
                  </a:lnTo>
                  <a:lnTo>
                    <a:pt x="58" y="156"/>
                  </a:lnTo>
                  <a:lnTo>
                    <a:pt x="38" y="156"/>
                  </a:lnTo>
                  <a:lnTo>
                    <a:pt x="32" y="150"/>
                  </a:lnTo>
                  <a:lnTo>
                    <a:pt x="26" y="150"/>
                  </a:lnTo>
                  <a:lnTo>
                    <a:pt x="26" y="144"/>
                  </a:lnTo>
                  <a:lnTo>
                    <a:pt x="20" y="144"/>
                  </a:lnTo>
                  <a:lnTo>
                    <a:pt x="12" y="144"/>
                  </a:lnTo>
                  <a:lnTo>
                    <a:pt x="12" y="136"/>
                  </a:lnTo>
                  <a:lnTo>
                    <a:pt x="6" y="136"/>
                  </a:lnTo>
                  <a:lnTo>
                    <a:pt x="6" y="130"/>
                  </a:lnTo>
                  <a:lnTo>
                    <a:pt x="6" y="124"/>
                  </a:lnTo>
                  <a:lnTo>
                    <a:pt x="0" y="124"/>
                  </a:lnTo>
                  <a:lnTo>
                    <a:pt x="0" y="118"/>
                  </a:lnTo>
                  <a:lnTo>
                    <a:pt x="0" y="110"/>
                  </a:lnTo>
                  <a:lnTo>
                    <a:pt x="0" y="104"/>
                  </a:lnTo>
                  <a:lnTo>
                    <a:pt x="0" y="98"/>
                  </a:lnTo>
                  <a:lnTo>
                    <a:pt x="0" y="92"/>
                  </a:lnTo>
                  <a:lnTo>
                    <a:pt x="0" y="86"/>
                  </a:lnTo>
                  <a:lnTo>
                    <a:pt x="0" y="78"/>
                  </a:lnTo>
                  <a:lnTo>
                    <a:pt x="6" y="78"/>
                  </a:lnTo>
                  <a:lnTo>
                    <a:pt x="6" y="72"/>
                  </a:lnTo>
                  <a:lnTo>
                    <a:pt x="6" y="64"/>
                  </a:lnTo>
                  <a:lnTo>
                    <a:pt x="6" y="58"/>
                  </a:lnTo>
                  <a:lnTo>
                    <a:pt x="6" y="52"/>
                  </a:lnTo>
                  <a:lnTo>
                    <a:pt x="6" y="46"/>
                  </a:lnTo>
                  <a:lnTo>
                    <a:pt x="12" y="46"/>
                  </a:lnTo>
                  <a:lnTo>
                    <a:pt x="12" y="38"/>
                  </a:lnTo>
                  <a:lnTo>
                    <a:pt x="20" y="32"/>
                  </a:lnTo>
                  <a:lnTo>
                    <a:pt x="20" y="26"/>
                  </a:lnTo>
                  <a:lnTo>
                    <a:pt x="26" y="26"/>
                  </a:lnTo>
                  <a:lnTo>
                    <a:pt x="26" y="20"/>
                  </a:lnTo>
                  <a:lnTo>
                    <a:pt x="32" y="20"/>
                  </a:lnTo>
                  <a:lnTo>
                    <a:pt x="32" y="12"/>
                  </a:lnTo>
                  <a:lnTo>
                    <a:pt x="38" y="12"/>
                  </a:lnTo>
                  <a:lnTo>
                    <a:pt x="44" y="6"/>
                  </a:lnTo>
                  <a:lnTo>
                    <a:pt x="52" y="6"/>
                  </a:lnTo>
                  <a:lnTo>
                    <a:pt x="58" y="0"/>
                  </a:lnTo>
                  <a:lnTo>
                    <a:pt x="64" y="0"/>
                  </a:lnTo>
                  <a:lnTo>
                    <a:pt x="70" y="0"/>
                  </a:lnTo>
                  <a:lnTo>
                    <a:pt x="78" y="0"/>
                  </a:lnTo>
                  <a:lnTo>
                    <a:pt x="84" y="0"/>
                  </a:lnTo>
                  <a:lnTo>
                    <a:pt x="90" y="0"/>
                  </a:lnTo>
                  <a:lnTo>
                    <a:pt x="96" y="0"/>
                  </a:lnTo>
                  <a:lnTo>
                    <a:pt x="102" y="6"/>
                  </a:lnTo>
                  <a:lnTo>
                    <a:pt x="110" y="6"/>
                  </a:lnTo>
                  <a:lnTo>
                    <a:pt x="116" y="6"/>
                  </a:lnTo>
                  <a:lnTo>
                    <a:pt x="122" y="6"/>
                  </a:lnTo>
                  <a:lnTo>
                    <a:pt x="128" y="6"/>
                  </a:lnTo>
                  <a:lnTo>
                    <a:pt x="128" y="12"/>
                  </a:lnTo>
                  <a:lnTo>
                    <a:pt x="134" y="12"/>
                  </a:lnTo>
                  <a:lnTo>
                    <a:pt x="140" y="12"/>
                  </a:lnTo>
                  <a:lnTo>
                    <a:pt x="140" y="20"/>
                  </a:lnTo>
                  <a:lnTo>
                    <a:pt x="146" y="20"/>
                  </a:lnTo>
                  <a:lnTo>
                    <a:pt x="146" y="26"/>
                  </a:lnTo>
                  <a:lnTo>
                    <a:pt x="154" y="26"/>
                  </a:lnTo>
                  <a:lnTo>
                    <a:pt x="154" y="32"/>
                  </a:lnTo>
                  <a:lnTo>
                    <a:pt x="154" y="38"/>
                  </a:lnTo>
                  <a:lnTo>
                    <a:pt x="160" y="38"/>
                  </a:lnTo>
                  <a:lnTo>
                    <a:pt x="160" y="46"/>
                  </a:lnTo>
                  <a:lnTo>
                    <a:pt x="160" y="52"/>
                  </a:lnTo>
                  <a:lnTo>
                    <a:pt x="160" y="58"/>
                  </a:lnTo>
                  <a:lnTo>
                    <a:pt x="166" y="58"/>
                  </a:lnTo>
                  <a:lnTo>
                    <a:pt x="166" y="64"/>
                  </a:lnTo>
                  <a:lnTo>
                    <a:pt x="166" y="72"/>
                  </a:lnTo>
                  <a:lnTo>
                    <a:pt x="166" y="78"/>
                  </a:lnTo>
                  <a:lnTo>
                    <a:pt x="172" y="78"/>
                  </a:lnTo>
                  <a:lnTo>
                    <a:pt x="172" y="86"/>
                  </a:lnTo>
                  <a:lnTo>
                    <a:pt x="172" y="92"/>
                  </a:lnTo>
                  <a:lnTo>
                    <a:pt x="172" y="98"/>
                  </a:lnTo>
                  <a:lnTo>
                    <a:pt x="172" y="104"/>
                  </a:lnTo>
                  <a:lnTo>
                    <a:pt x="172" y="110"/>
                  </a:lnTo>
                  <a:lnTo>
                    <a:pt x="172" y="118"/>
                  </a:lnTo>
                  <a:lnTo>
                    <a:pt x="172" y="124"/>
                  </a:lnTo>
                  <a:lnTo>
                    <a:pt x="172" y="130"/>
                  </a:lnTo>
                  <a:lnTo>
                    <a:pt x="172" y="136"/>
                  </a:lnTo>
                  <a:lnTo>
                    <a:pt x="172" y="144"/>
                  </a:lnTo>
                  <a:lnTo>
                    <a:pt x="172" y="150"/>
                  </a:lnTo>
                  <a:lnTo>
                    <a:pt x="172" y="156"/>
                  </a:lnTo>
                  <a:lnTo>
                    <a:pt x="172" y="162"/>
                  </a:lnTo>
                  <a:lnTo>
                    <a:pt x="178" y="162"/>
                  </a:lnTo>
                  <a:lnTo>
                    <a:pt x="178" y="170"/>
                  </a:lnTo>
                  <a:lnTo>
                    <a:pt x="178" y="176"/>
                  </a:lnTo>
                  <a:lnTo>
                    <a:pt x="178" y="182"/>
                  </a:lnTo>
                  <a:lnTo>
                    <a:pt x="172" y="190"/>
                  </a:lnTo>
                  <a:lnTo>
                    <a:pt x="172" y="196"/>
                  </a:lnTo>
                  <a:lnTo>
                    <a:pt x="172" y="202"/>
                  </a:lnTo>
                  <a:lnTo>
                    <a:pt x="166" y="210"/>
                  </a:lnTo>
                  <a:lnTo>
                    <a:pt x="166" y="216"/>
                  </a:lnTo>
                  <a:lnTo>
                    <a:pt x="160" y="216"/>
                  </a:lnTo>
                  <a:lnTo>
                    <a:pt x="154" y="222"/>
                  </a:lnTo>
                  <a:lnTo>
                    <a:pt x="146" y="222"/>
                  </a:lnTo>
                  <a:lnTo>
                    <a:pt x="140" y="222"/>
                  </a:lnTo>
                  <a:lnTo>
                    <a:pt x="134" y="22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0" name="Line 645"/>
            <p:cNvSpPr>
              <a:spLocks noChangeShapeType="1"/>
            </p:cNvSpPr>
            <p:nvPr/>
          </p:nvSpPr>
          <p:spPr bwMode="auto">
            <a:xfrm flipV="1">
              <a:off x="3028" y="307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1" name="Rectangle 646"/>
            <p:cNvSpPr>
              <a:spLocks noChangeArrowheads="1"/>
            </p:cNvSpPr>
            <p:nvPr/>
          </p:nvSpPr>
          <p:spPr bwMode="auto">
            <a:xfrm>
              <a:off x="3028" y="3078"/>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52" name="Rectangle 647"/>
            <p:cNvSpPr>
              <a:spLocks noChangeArrowheads="1"/>
            </p:cNvSpPr>
            <p:nvPr/>
          </p:nvSpPr>
          <p:spPr bwMode="auto">
            <a:xfrm>
              <a:off x="1268" y="1510"/>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53" name="Line 648"/>
            <p:cNvSpPr>
              <a:spLocks noChangeShapeType="1"/>
            </p:cNvSpPr>
            <p:nvPr/>
          </p:nvSpPr>
          <p:spPr bwMode="auto">
            <a:xfrm flipV="1">
              <a:off x="838" y="189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4" name="Line 649"/>
            <p:cNvSpPr>
              <a:spLocks noChangeShapeType="1"/>
            </p:cNvSpPr>
            <p:nvPr/>
          </p:nvSpPr>
          <p:spPr bwMode="auto">
            <a:xfrm flipV="1">
              <a:off x="844" y="1912"/>
              <a:ext cx="26" cy="1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5" name="Line 650"/>
            <p:cNvSpPr>
              <a:spLocks noChangeShapeType="1"/>
            </p:cNvSpPr>
            <p:nvPr/>
          </p:nvSpPr>
          <p:spPr bwMode="auto">
            <a:xfrm flipV="1">
              <a:off x="852" y="1934"/>
              <a:ext cx="24"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6" name="Line 651"/>
            <p:cNvSpPr>
              <a:spLocks noChangeShapeType="1"/>
            </p:cNvSpPr>
            <p:nvPr/>
          </p:nvSpPr>
          <p:spPr bwMode="auto">
            <a:xfrm flipV="1">
              <a:off x="864" y="1946"/>
              <a:ext cx="32"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7" name="Line 652"/>
            <p:cNvSpPr>
              <a:spLocks noChangeShapeType="1"/>
            </p:cNvSpPr>
            <p:nvPr/>
          </p:nvSpPr>
          <p:spPr bwMode="auto">
            <a:xfrm flipV="1">
              <a:off x="878" y="1966"/>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8" name="Line 653"/>
            <p:cNvSpPr>
              <a:spLocks noChangeShapeType="1"/>
            </p:cNvSpPr>
            <p:nvPr/>
          </p:nvSpPr>
          <p:spPr bwMode="auto">
            <a:xfrm flipV="1">
              <a:off x="896" y="1986"/>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59" name="Line 654"/>
            <p:cNvSpPr>
              <a:spLocks noChangeShapeType="1"/>
            </p:cNvSpPr>
            <p:nvPr/>
          </p:nvSpPr>
          <p:spPr bwMode="auto">
            <a:xfrm flipV="1">
              <a:off x="910" y="1998"/>
              <a:ext cx="30" cy="2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0" name="Line 655"/>
            <p:cNvSpPr>
              <a:spLocks noChangeShapeType="1"/>
            </p:cNvSpPr>
            <p:nvPr/>
          </p:nvSpPr>
          <p:spPr bwMode="auto">
            <a:xfrm flipV="1">
              <a:off x="922" y="1986"/>
              <a:ext cx="76"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1" name="Line 656"/>
            <p:cNvSpPr>
              <a:spLocks noChangeShapeType="1"/>
            </p:cNvSpPr>
            <p:nvPr/>
          </p:nvSpPr>
          <p:spPr bwMode="auto">
            <a:xfrm flipV="1">
              <a:off x="940" y="1998"/>
              <a:ext cx="8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2" name="Line 657"/>
            <p:cNvSpPr>
              <a:spLocks noChangeShapeType="1"/>
            </p:cNvSpPr>
            <p:nvPr/>
          </p:nvSpPr>
          <p:spPr bwMode="auto">
            <a:xfrm flipV="1">
              <a:off x="954" y="2012"/>
              <a:ext cx="96"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3" name="Line 658"/>
            <p:cNvSpPr>
              <a:spLocks noChangeShapeType="1"/>
            </p:cNvSpPr>
            <p:nvPr/>
          </p:nvSpPr>
          <p:spPr bwMode="auto">
            <a:xfrm flipV="1">
              <a:off x="972" y="2024"/>
              <a:ext cx="9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4" name="Line 659"/>
            <p:cNvSpPr>
              <a:spLocks noChangeShapeType="1"/>
            </p:cNvSpPr>
            <p:nvPr/>
          </p:nvSpPr>
          <p:spPr bwMode="auto">
            <a:xfrm flipV="1">
              <a:off x="986" y="2044"/>
              <a:ext cx="94"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5" name="Line 660"/>
            <p:cNvSpPr>
              <a:spLocks noChangeShapeType="1"/>
            </p:cNvSpPr>
            <p:nvPr/>
          </p:nvSpPr>
          <p:spPr bwMode="auto">
            <a:xfrm flipV="1">
              <a:off x="998" y="2050"/>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6" name="Line 661"/>
            <p:cNvSpPr>
              <a:spLocks noChangeShapeType="1"/>
            </p:cNvSpPr>
            <p:nvPr/>
          </p:nvSpPr>
          <p:spPr bwMode="auto">
            <a:xfrm flipV="1">
              <a:off x="1018" y="2070"/>
              <a:ext cx="94"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7" name="Line 662"/>
            <p:cNvSpPr>
              <a:spLocks noChangeShapeType="1"/>
            </p:cNvSpPr>
            <p:nvPr/>
          </p:nvSpPr>
          <p:spPr bwMode="auto">
            <a:xfrm flipV="1">
              <a:off x="1030" y="2084"/>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8" name="Line 663"/>
            <p:cNvSpPr>
              <a:spLocks noChangeShapeType="1"/>
            </p:cNvSpPr>
            <p:nvPr/>
          </p:nvSpPr>
          <p:spPr bwMode="auto">
            <a:xfrm flipV="1">
              <a:off x="1044" y="2102"/>
              <a:ext cx="100"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69" name="Line 664"/>
            <p:cNvSpPr>
              <a:spLocks noChangeShapeType="1"/>
            </p:cNvSpPr>
            <p:nvPr/>
          </p:nvSpPr>
          <p:spPr bwMode="auto">
            <a:xfrm flipV="1">
              <a:off x="1062" y="2116"/>
              <a:ext cx="102" cy="6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0" name="Line 665"/>
            <p:cNvSpPr>
              <a:spLocks noChangeShapeType="1"/>
            </p:cNvSpPr>
            <p:nvPr/>
          </p:nvSpPr>
          <p:spPr bwMode="auto">
            <a:xfrm flipV="1">
              <a:off x="1074" y="2136"/>
              <a:ext cx="102" cy="5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1" name="Line 666"/>
            <p:cNvSpPr>
              <a:spLocks noChangeShapeType="1"/>
            </p:cNvSpPr>
            <p:nvPr/>
          </p:nvSpPr>
          <p:spPr bwMode="auto">
            <a:xfrm flipV="1">
              <a:off x="1088" y="2162"/>
              <a:ext cx="82" cy="5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2" name="Line 667"/>
            <p:cNvSpPr>
              <a:spLocks noChangeShapeType="1"/>
            </p:cNvSpPr>
            <p:nvPr/>
          </p:nvSpPr>
          <p:spPr bwMode="auto">
            <a:xfrm flipV="1">
              <a:off x="1108" y="2188"/>
              <a:ext cx="56"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3" name="Line 668"/>
            <p:cNvSpPr>
              <a:spLocks noChangeShapeType="1"/>
            </p:cNvSpPr>
            <p:nvPr/>
          </p:nvSpPr>
          <p:spPr bwMode="auto">
            <a:xfrm flipV="1">
              <a:off x="1120" y="2234"/>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4" name="Freeform 669"/>
            <p:cNvSpPr>
              <a:spLocks/>
            </p:cNvSpPr>
            <p:nvPr/>
          </p:nvSpPr>
          <p:spPr bwMode="auto">
            <a:xfrm>
              <a:off x="832" y="1888"/>
              <a:ext cx="344" cy="366"/>
            </a:xfrm>
            <a:custGeom>
              <a:avLst/>
              <a:gdLst>
                <a:gd name="T0" fmla="*/ 6 w 344"/>
                <a:gd name="T1" fmla="*/ 0 h 366"/>
                <a:gd name="T2" fmla="*/ 18 w 344"/>
                <a:gd name="T3" fmla="*/ 6 h 366"/>
                <a:gd name="T4" fmla="*/ 32 w 344"/>
                <a:gd name="T5" fmla="*/ 12 h 366"/>
                <a:gd name="T6" fmla="*/ 38 w 344"/>
                <a:gd name="T7" fmla="*/ 24 h 366"/>
                <a:gd name="T8" fmla="*/ 44 w 344"/>
                <a:gd name="T9" fmla="*/ 32 h 366"/>
                <a:gd name="T10" fmla="*/ 50 w 344"/>
                <a:gd name="T11" fmla="*/ 46 h 366"/>
                <a:gd name="T12" fmla="*/ 56 w 344"/>
                <a:gd name="T13" fmla="*/ 58 h 366"/>
                <a:gd name="T14" fmla="*/ 64 w 344"/>
                <a:gd name="T15" fmla="*/ 64 h 366"/>
                <a:gd name="T16" fmla="*/ 70 w 344"/>
                <a:gd name="T17" fmla="*/ 78 h 366"/>
                <a:gd name="T18" fmla="*/ 76 w 344"/>
                <a:gd name="T19" fmla="*/ 84 h 366"/>
                <a:gd name="T20" fmla="*/ 76 w 344"/>
                <a:gd name="T21" fmla="*/ 98 h 366"/>
                <a:gd name="T22" fmla="*/ 82 w 344"/>
                <a:gd name="T23" fmla="*/ 104 h 366"/>
                <a:gd name="T24" fmla="*/ 82 w 344"/>
                <a:gd name="T25" fmla="*/ 116 h 366"/>
                <a:gd name="T26" fmla="*/ 94 w 344"/>
                <a:gd name="T27" fmla="*/ 116 h 366"/>
                <a:gd name="T28" fmla="*/ 108 w 344"/>
                <a:gd name="T29" fmla="*/ 110 h 366"/>
                <a:gd name="T30" fmla="*/ 120 w 344"/>
                <a:gd name="T31" fmla="*/ 110 h 366"/>
                <a:gd name="T32" fmla="*/ 134 w 344"/>
                <a:gd name="T33" fmla="*/ 104 h 366"/>
                <a:gd name="T34" fmla="*/ 146 w 344"/>
                <a:gd name="T35" fmla="*/ 104 h 366"/>
                <a:gd name="T36" fmla="*/ 160 w 344"/>
                <a:gd name="T37" fmla="*/ 104 h 366"/>
                <a:gd name="T38" fmla="*/ 166 w 344"/>
                <a:gd name="T39" fmla="*/ 98 h 366"/>
                <a:gd name="T40" fmla="*/ 178 w 344"/>
                <a:gd name="T41" fmla="*/ 98 h 366"/>
                <a:gd name="T42" fmla="*/ 184 w 344"/>
                <a:gd name="T43" fmla="*/ 104 h 366"/>
                <a:gd name="T44" fmla="*/ 192 w 344"/>
                <a:gd name="T45" fmla="*/ 110 h 366"/>
                <a:gd name="T46" fmla="*/ 204 w 344"/>
                <a:gd name="T47" fmla="*/ 110 h 366"/>
                <a:gd name="T48" fmla="*/ 218 w 344"/>
                <a:gd name="T49" fmla="*/ 116 h 366"/>
                <a:gd name="T50" fmla="*/ 224 w 344"/>
                <a:gd name="T51" fmla="*/ 124 h 366"/>
                <a:gd name="T52" fmla="*/ 230 w 344"/>
                <a:gd name="T53" fmla="*/ 136 h 366"/>
                <a:gd name="T54" fmla="*/ 236 w 344"/>
                <a:gd name="T55" fmla="*/ 150 h 366"/>
                <a:gd name="T56" fmla="*/ 248 w 344"/>
                <a:gd name="T57" fmla="*/ 156 h 366"/>
                <a:gd name="T58" fmla="*/ 262 w 344"/>
                <a:gd name="T59" fmla="*/ 164 h 366"/>
                <a:gd name="T60" fmla="*/ 268 w 344"/>
                <a:gd name="T61" fmla="*/ 170 h 366"/>
                <a:gd name="T62" fmla="*/ 274 w 344"/>
                <a:gd name="T63" fmla="*/ 176 h 366"/>
                <a:gd name="T64" fmla="*/ 280 w 344"/>
                <a:gd name="T65" fmla="*/ 182 h 366"/>
                <a:gd name="T66" fmla="*/ 288 w 344"/>
                <a:gd name="T67" fmla="*/ 188 h 366"/>
                <a:gd name="T68" fmla="*/ 300 w 344"/>
                <a:gd name="T69" fmla="*/ 202 h 366"/>
                <a:gd name="T70" fmla="*/ 312 w 344"/>
                <a:gd name="T71" fmla="*/ 214 h 366"/>
                <a:gd name="T72" fmla="*/ 320 w 344"/>
                <a:gd name="T73" fmla="*/ 222 h 366"/>
                <a:gd name="T74" fmla="*/ 332 w 344"/>
                <a:gd name="T75" fmla="*/ 228 h 366"/>
                <a:gd name="T76" fmla="*/ 344 w 344"/>
                <a:gd name="T77" fmla="*/ 240 h 366"/>
                <a:gd name="T78" fmla="*/ 344 w 344"/>
                <a:gd name="T79" fmla="*/ 254 h 366"/>
                <a:gd name="T80" fmla="*/ 338 w 344"/>
                <a:gd name="T81" fmla="*/ 262 h 366"/>
                <a:gd name="T82" fmla="*/ 338 w 344"/>
                <a:gd name="T83" fmla="*/ 274 h 366"/>
                <a:gd name="T84" fmla="*/ 338 w 344"/>
                <a:gd name="T85" fmla="*/ 288 h 366"/>
                <a:gd name="T86" fmla="*/ 332 w 344"/>
                <a:gd name="T87" fmla="*/ 300 h 366"/>
                <a:gd name="T88" fmla="*/ 326 w 344"/>
                <a:gd name="T89" fmla="*/ 314 h 366"/>
                <a:gd name="T90" fmla="*/ 320 w 344"/>
                <a:gd name="T91" fmla="*/ 320 h 366"/>
                <a:gd name="T92" fmla="*/ 312 w 344"/>
                <a:gd name="T93" fmla="*/ 332 h 366"/>
                <a:gd name="T94" fmla="*/ 306 w 344"/>
                <a:gd name="T95" fmla="*/ 340 h 366"/>
                <a:gd name="T96" fmla="*/ 300 w 344"/>
                <a:gd name="T97" fmla="*/ 352 h 366"/>
                <a:gd name="T98" fmla="*/ 294 w 344"/>
                <a:gd name="T99" fmla="*/ 366 h 366"/>
                <a:gd name="T100" fmla="*/ 0 w 344"/>
                <a:gd name="T101" fmla="*/ 0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366"/>
                <a:gd name="T155" fmla="*/ 344 w 344"/>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366">
                  <a:moveTo>
                    <a:pt x="0" y="0"/>
                  </a:moveTo>
                  <a:lnTo>
                    <a:pt x="6" y="0"/>
                  </a:lnTo>
                  <a:lnTo>
                    <a:pt x="12" y="6"/>
                  </a:lnTo>
                  <a:lnTo>
                    <a:pt x="18" y="6"/>
                  </a:lnTo>
                  <a:lnTo>
                    <a:pt x="24" y="12"/>
                  </a:lnTo>
                  <a:lnTo>
                    <a:pt x="32" y="12"/>
                  </a:lnTo>
                  <a:lnTo>
                    <a:pt x="38" y="18"/>
                  </a:lnTo>
                  <a:lnTo>
                    <a:pt x="38" y="24"/>
                  </a:lnTo>
                  <a:lnTo>
                    <a:pt x="44" y="24"/>
                  </a:lnTo>
                  <a:lnTo>
                    <a:pt x="44" y="32"/>
                  </a:lnTo>
                  <a:lnTo>
                    <a:pt x="44" y="38"/>
                  </a:lnTo>
                  <a:lnTo>
                    <a:pt x="50" y="46"/>
                  </a:lnTo>
                  <a:lnTo>
                    <a:pt x="50" y="52"/>
                  </a:lnTo>
                  <a:lnTo>
                    <a:pt x="56" y="58"/>
                  </a:lnTo>
                  <a:lnTo>
                    <a:pt x="64" y="58"/>
                  </a:lnTo>
                  <a:lnTo>
                    <a:pt x="64" y="64"/>
                  </a:lnTo>
                  <a:lnTo>
                    <a:pt x="70" y="72"/>
                  </a:lnTo>
                  <a:lnTo>
                    <a:pt x="70" y="78"/>
                  </a:lnTo>
                  <a:lnTo>
                    <a:pt x="76" y="78"/>
                  </a:lnTo>
                  <a:lnTo>
                    <a:pt x="76" y="84"/>
                  </a:lnTo>
                  <a:lnTo>
                    <a:pt x="76" y="90"/>
                  </a:lnTo>
                  <a:lnTo>
                    <a:pt x="76" y="98"/>
                  </a:lnTo>
                  <a:lnTo>
                    <a:pt x="82" y="98"/>
                  </a:lnTo>
                  <a:lnTo>
                    <a:pt x="82" y="104"/>
                  </a:lnTo>
                  <a:lnTo>
                    <a:pt x="82" y="110"/>
                  </a:lnTo>
                  <a:lnTo>
                    <a:pt x="82" y="116"/>
                  </a:lnTo>
                  <a:lnTo>
                    <a:pt x="90" y="116"/>
                  </a:lnTo>
                  <a:lnTo>
                    <a:pt x="94" y="116"/>
                  </a:lnTo>
                  <a:lnTo>
                    <a:pt x="102" y="110"/>
                  </a:lnTo>
                  <a:lnTo>
                    <a:pt x="108" y="110"/>
                  </a:lnTo>
                  <a:lnTo>
                    <a:pt x="114" y="110"/>
                  </a:lnTo>
                  <a:lnTo>
                    <a:pt x="120" y="110"/>
                  </a:lnTo>
                  <a:lnTo>
                    <a:pt x="126" y="104"/>
                  </a:lnTo>
                  <a:lnTo>
                    <a:pt x="134" y="104"/>
                  </a:lnTo>
                  <a:lnTo>
                    <a:pt x="140" y="104"/>
                  </a:lnTo>
                  <a:lnTo>
                    <a:pt x="146" y="104"/>
                  </a:lnTo>
                  <a:lnTo>
                    <a:pt x="152" y="104"/>
                  </a:lnTo>
                  <a:lnTo>
                    <a:pt x="160" y="104"/>
                  </a:lnTo>
                  <a:lnTo>
                    <a:pt x="160" y="98"/>
                  </a:lnTo>
                  <a:lnTo>
                    <a:pt x="166" y="98"/>
                  </a:lnTo>
                  <a:lnTo>
                    <a:pt x="172" y="98"/>
                  </a:lnTo>
                  <a:lnTo>
                    <a:pt x="178" y="98"/>
                  </a:lnTo>
                  <a:lnTo>
                    <a:pt x="178" y="104"/>
                  </a:lnTo>
                  <a:lnTo>
                    <a:pt x="184" y="104"/>
                  </a:lnTo>
                  <a:lnTo>
                    <a:pt x="184" y="110"/>
                  </a:lnTo>
                  <a:lnTo>
                    <a:pt x="192" y="110"/>
                  </a:lnTo>
                  <a:lnTo>
                    <a:pt x="198" y="110"/>
                  </a:lnTo>
                  <a:lnTo>
                    <a:pt x="204" y="110"/>
                  </a:lnTo>
                  <a:lnTo>
                    <a:pt x="210" y="116"/>
                  </a:lnTo>
                  <a:lnTo>
                    <a:pt x="218" y="116"/>
                  </a:lnTo>
                  <a:lnTo>
                    <a:pt x="218" y="124"/>
                  </a:lnTo>
                  <a:lnTo>
                    <a:pt x="224" y="124"/>
                  </a:lnTo>
                  <a:lnTo>
                    <a:pt x="224" y="130"/>
                  </a:lnTo>
                  <a:lnTo>
                    <a:pt x="230" y="136"/>
                  </a:lnTo>
                  <a:lnTo>
                    <a:pt x="230" y="144"/>
                  </a:lnTo>
                  <a:lnTo>
                    <a:pt x="236" y="150"/>
                  </a:lnTo>
                  <a:lnTo>
                    <a:pt x="242" y="150"/>
                  </a:lnTo>
                  <a:lnTo>
                    <a:pt x="248" y="156"/>
                  </a:lnTo>
                  <a:lnTo>
                    <a:pt x="254" y="156"/>
                  </a:lnTo>
                  <a:lnTo>
                    <a:pt x="262" y="164"/>
                  </a:lnTo>
                  <a:lnTo>
                    <a:pt x="268" y="164"/>
                  </a:lnTo>
                  <a:lnTo>
                    <a:pt x="268" y="170"/>
                  </a:lnTo>
                  <a:lnTo>
                    <a:pt x="274" y="170"/>
                  </a:lnTo>
                  <a:lnTo>
                    <a:pt x="274" y="176"/>
                  </a:lnTo>
                  <a:lnTo>
                    <a:pt x="280" y="176"/>
                  </a:lnTo>
                  <a:lnTo>
                    <a:pt x="280" y="182"/>
                  </a:lnTo>
                  <a:lnTo>
                    <a:pt x="288" y="182"/>
                  </a:lnTo>
                  <a:lnTo>
                    <a:pt x="288" y="188"/>
                  </a:lnTo>
                  <a:lnTo>
                    <a:pt x="294" y="196"/>
                  </a:lnTo>
                  <a:lnTo>
                    <a:pt x="300" y="202"/>
                  </a:lnTo>
                  <a:lnTo>
                    <a:pt x="306" y="208"/>
                  </a:lnTo>
                  <a:lnTo>
                    <a:pt x="312" y="214"/>
                  </a:lnTo>
                  <a:lnTo>
                    <a:pt x="320" y="214"/>
                  </a:lnTo>
                  <a:lnTo>
                    <a:pt x="320" y="222"/>
                  </a:lnTo>
                  <a:lnTo>
                    <a:pt x="326" y="222"/>
                  </a:lnTo>
                  <a:lnTo>
                    <a:pt x="332" y="228"/>
                  </a:lnTo>
                  <a:lnTo>
                    <a:pt x="338" y="234"/>
                  </a:lnTo>
                  <a:lnTo>
                    <a:pt x="344" y="240"/>
                  </a:lnTo>
                  <a:lnTo>
                    <a:pt x="344" y="248"/>
                  </a:lnTo>
                  <a:lnTo>
                    <a:pt x="344" y="254"/>
                  </a:lnTo>
                  <a:lnTo>
                    <a:pt x="344" y="262"/>
                  </a:lnTo>
                  <a:lnTo>
                    <a:pt x="338" y="262"/>
                  </a:lnTo>
                  <a:lnTo>
                    <a:pt x="338" y="268"/>
                  </a:lnTo>
                  <a:lnTo>
                    <a:pt x="338" y="274"/>
                  </a:lnTo>
                  <a:lnTo>
                    <a:pt x="338" y="280"/>
                  </a:lnTo>
                  <a:lnTo>
                    <a:pt x="338" y="288"/>
                  </a:lnTo>
                  <a:lnTo>
                    <a:pt x="338" y="294"/>
                  </a:lnTo>
                  <a:lnTo>
                    <a:pt x="332" y="300"/>
                  </a:lnTo>
                  <a:lnTo>
                    <a:pt x="332" y="306"/>
                  </a:lnTo>
                  <a:lnTo>
                    <a:pt x="326" y="314"/>
                  </a:lnTo>
                  <a:lnTo>
                    <a:pt x="326" y="320"/>
                  </a:lnTo>
                  <a:lnTo>
                    <a:pt x="320" y="320"/>
                  </a:lnTo>
                  <a:lnTo>
                    <a:pt x="320" y="326"/>
                  </a:lnTo>
                  <a:lnTo>
                    <a:pt x="312" y="332"/>
                  </a:lnTo>
                  <a:lnTo>
                    <a:pt x="312" y="340"/>
                  </a:lnTo>
                  <a:lnTo>
                    <a:pt x="306" y="340"/>
                  </a:lnTo>
                  <a:lnTo>
                    <a:pt x="306" y="346"/>
                  </a:lnTo>
                  <a:lnTo>
                    <a:pt x="300" y="352"/>
                  </a:lnTo>
                  <a:lnTo>
                    <a:pt x="300" y="358"/>
                  </a:lnTo>
                  <a:lnTo>
                    <a:pt x="294" y="366"/>
                  </a:lnTo>
                  <a:lnTo>
                    <a:pt x="18" y="64"/>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5" name="Freeform 670"/>
            <p:cNvSpPr>
              <a:spLocks/>
            </p:cNvSpPr>
            <p:nvPr/>
          </p:nvSpPr>
          <p:spPr bwMode="auto">
            <a:xfrm>
              <a:off x="902" y="1868"/>
              <a:ext cx="12" cy="18"/>
            </a:xfrm>
            <a:custGeom>
              <a:avLst/>
              <a:gdLst>
                <a:gd name="T0" fmla="*/ 6 w 12"/>
                <a:gd name="T1" fmla="*/ 18 h 18"/>
                <a:gd name="T2" fmla="*/ 0 w 12"/>
                <a:gd name="T3" fmla="*/ 12 h 18"/>
                <a:gd name="T4" fmla="*/ 0 w 12"/>
                <a:gd name="T5" fmla="*/ 6 h 18"/>
                <a:gd name="T6" fmla="*/ 6 w 12"/>
                <a:gd name="T7" fmla="*/ 0 h 18"/>
                <a:gd name="T8" fmla="*/ 12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2"/>
                  </a:lnTo>
                  <a:lnTo>
                    <a:pt x="0" y="6"/>
                  </a:lnTo>
                  <a:lnTo>
                    <a:pt x="6" y="0"/>
                  </a:lnTo>
                  <a:lnTo>
                    <a:pt x="12"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6" name="Line 671"/>
            <p:cNvSpPr>
              <a:spLocks noChangeShapeType="1"/>
            </p:cNvSpPr>
            <p:nvPr/>
          </p:nvSpPr>
          <p:spPr bwMode="auto">
            <a:xfrm flipV="1">
              <a:off x="934" y="1868"/>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7" name="Freeform 672"/>
            <p:cNvSpPr>
              <a:spLocks/>
            </p:cNvSpPr>
            <p:nvPr/>
          </p:nvSpPr>
          <p:spPr bwMode="auto">
            <a:xfrm>
              <a:off x="934" y="1868"/>
              <a:ext cx="12" cy="18"/>
            </a:xfrm>
            <a:custGeom>
              <a:avLst/>
              <a:gdLst>
                <a:gd name="T0" fmla="*/ 6 w 12"/>
                <a:gd name="T1" fmla="*/ 18 h 18"/>
                <a:gd name="T2" fmla="*/ 0 w 12"/>
                <a:gd name="T3" fmla="*/ 18 h 18"/>
                <a:gd name="T4" fmla="*/ 0 w 12"/>
                <a:gd name="T5" fmla="*/ 12 h 18"/>
                <a:gd name="T6" fmla="*/ 0 w 12"/>
                <a:gd name="T7" fmla="*/ 6 h 18"/>
                <a:gd name="T8" fmla="*/ 6 w 12"/>
                <a:gd name="T9" fmla="*/ 0 h 18"/>
                <a:gd name="T10" fmla="*/ 12 w 12"/>
                <a:gd name="T11" fmla="*/ 6 h 18"/>
                <a:gd name="T12" fmla="*/ 12 w 12"/>
                <a:gd name="T13" fmla="*/ 12 h 18"/>
                <a:gd name="T14" fmla="*/ 12 w 12"/>
                <a:gd name="T15" fmla="*/ 18 h 18"/>
                <a:gd name="T16" fmla="*/ 6 w 1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8"/>
                <a:gd name="T29" fmla="*/ 12 w 1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8">
                  <a:moveTo>
                    <a:pt x="6" y="18"/>
                  </a:moveTo>
                  <a:lnTo>
                    <a:pt x="0" y="18"/>
                  </a:lnTo>
                  <a:lnTo>
                    <a:pt x="0" y="12"/>
                  </a:lnTo>
                  <a:lnTo>
                    <a:pt x="0" y="6"/>
                  </a:lnTo>
                  <a:lnTo>
                    <a:pt x="6" y="0"/>
                  </a:lnTo>
                  <a:lnTo>
                    <a:pt x="12" y="6"/>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8" name="Line 673"/>
            <p:cNvSpPr>
              <a:spLocks noChangeShapeType="1"/>
            </p:cNvSpPr>
            <p:nvPr/>
          </p:nvSpPr>
          <p:spPr bwMode="auto">
            <a:xfrm flipV="1">
              <a:off x="884" y="1894"/>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79" name="Freeform 674"/>
            <p:cNvSpPr>
              <a:spLocks/>
            </p:cNvSpPr>
            <p:nvPr/>
          </p:nvSpPr>
          <p:spPr bwMode="auto">
            <a:xfrm>
              <a:off x="884" y="1888"/>
              <a:ext cx="18" cy="18"/>
            </a:xfrm>
            <a:custGeom>
              <a:avLst/>
              <a:gdLst>
                <a:gd name="T0" fmla="*/ 6 w 18"/>
                <a:gd name="T1" fmla="*/ 18 h 18"/>
                <a:gd name="T2" fmla="*/ 0 w 18"/>
                <a:gd name="T3" fmla="*/ 12 h 18"/>
                <a:gd name="T4" fmla="*/ 0 w 18"/>
                <a:gd name="T5" fmla="*/ 6 h 18"/>
                <a:gd name="T6" fmla="*/ 6 w 18"/>
                <a:gd name="T7" fmla="*/ 0 h 18"/>
                <a:gd name="T8" fmla="*/ 12 w 18"/>
                <a:gd name="T9" fmla="*/ 0 h 18"/>
                <a:gd name="T10" fmla="*/ 12 w 18"/>
                <a:gd name="T11" fmla="*/ 6 h 18"/>
                <a:gd name="T12" fmla="*/ 18 w 18"/>
                <a:gd name="T13" fmla="*/ 12 h 18"/>
                <a:gd name="T14" fmla="*/ 12 w 18"/>
                <a:gd name="T15" fmla="*/ 12 h 18"/>
                <a:gd name="T16" fmla="*/ 12 w 18"/>
                <a:gd name="T17" fmla="*/ 18 h 18"/>
                <a:gd name="T18" fmla="*/ 6 w 18"/>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6" y="18"/>
                  </a:moveTo>
                  <a:lnTo>
                    <a:pt x="0" y="12"/>
                  </a:lnTo>
                  <a:lnTo>
                    <a:pt x="0" y="6"/>
                  </a:lnTo>
                  <a:lnTo>
                    <a:pt x="6" y="0"/>
                  </a:lnTo>
                  <a:lnTo>
                    <a:pt x="12" y="0"/>
                  </a:lnTo>
                  <a:lnTo>
                    <a:pt x="12" y="6"/>
                  </a:lnTo>
                  <a:lnTo>
                    <a:pt x="18" y="12"/>
                  </a:lnTo>
                  <a:lnTo>
                    <a:pt x="12" y="12"/>
                  </a:lnTo>
                  <a:lnTo>
                    <a:pt x="12" y="18"/>
                  </a:lnTo>
                  <a:lnTo>
                    <a:pt x="6" y="1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0" name="Line 675"/>
            <p:cNvSpPr>
              <a:spLocks noChangeShapeType="1"/>
            </p:cNvSpPr>
            <p:nvPr/>
          </p:nvSpPr>
          <p:spPr bwMode="auto">
            <a:xfrm flipV="1">
              <a:off x="1158" y="2032"/>
              <a:ext cx="18"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1" name="Freeform 676"/>
            <p:cNvSpPr>
              <a:spLocks/>
            </p:cNvSpPr>
            <p:nvPr/>
          </p:nvSpPr>
          <p:spPr bwMode="auto">
            <a:xfrm>
              <a:off x="1158" y="2032"/>
              <a:ext cx="26" cy="12"/>
            </a:xfrm>
            <a:custGeom>
              <a:avLst/>
              <a:gdLst>
                <a:gd name="T0" fmla="*/ 20 w 26"/>
                <a:gd name="T1" fmla="*/ 12 h 12"/>
                <a:gd name="T2" fmla="*/ 12 w 26"/>
                <a:gd name="T3" fmla="*/ 12 h 12"/>
                <a:gd name="T4" fmla="*/ 6 w 26"/>
                <a:gd name="T5" fmla="*/ 12 h 12"/>
                <a:gd name="T6" fmla="*/ 0 w 26"/>
                <a:gd name="T7" fmla="*/ 12 h 12"/>
                <a:gd name="T8" fmla="*/ 0 w 26"/>
                <a:gd name="T9" fmla="*/ 6 h 12"/>
                <a:gd name="T10" fmla="*/ 0 w 26"/>
                <a:gd name="T11" fmla="*/ 0 h 12"/>
                <a:gd name="T12" fmla="*/ 6 w 26"/>
                <a:gd name="T13" fmla="*/ 0 h 12"/>
                <a:gd name="T14" fmla="*/ 12 w 26"/>
                <a:gd name="T15" fmla="*/ 0 h 12"/>
                <a:gd name="T16" fmla="*/ 20 w 26"/>
                <a:gd name="T17" fmla="*/ 0 h 12"/>
                <a:gd name="T18" fmla="*/ 26 w 26"/>
                <a:gd name="T19" fmla="*/ 6 h 12"/>
                <a:gd name="T20" fmla="*/ 26 w 26"/>
                <a:gd name="T21" fmla="*/ 12 h 12"/>
                <a:gd name="T22" fmla="*/ 20 w 26"/>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2"/>
                <a:gd name="T38" fmla="*/ 26 w 26"/>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2">
                  <a:moveTo>
                    <a:pt x="20" y="12"/>
                  </a:moveTo>
                  <a:lnTo>
                    <a:pt x="12" y="12"/>
                  </a:lnTo>
                  <a:lnTo>
                    <a:pt x="6" y="12"/>
                  </a:lnTo>
                  <a:lnTo>
                    <a:pt x="0" y="12"/>
                  </a:lnTo>
                  <a:lnTo>
                    <a:pt x="0" y="6"/>
                  </a:lnTo>
                  <a:lnTo>
                    <a:pt x="0" y="0"/>
                  </a:lnTo>
                  <a:lnTo>
                    <a:pt x="6" y="0"/>
                  </a:lnTo>
                  <a:lnTo>
                    <a:pt x="12" y="0"/>
                  </a:lnTo>
                  <a:lnTo>
                    <a:pt x="20" y="0"/>
                  </a:lnTo>
                  <a:lnTo>
                    <a:pt x="26" y="6"/>
                  </a:lnTo>
                  <a:lnTo>
                    <a:pt x="26" y="12"/>
                  </a:lnTo>
                  <a:lnTo>
                    <a:pt x="20"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2" name="Freeform 677"/>
            <p:cNvSpPr>
              <a:spLocks/>
            </p:cNvSpPr>
            <p:nvPr/>
          </p:nvSpPr>
          <p:spPr bwMode="auto">
            <a:xfrm>
              <a:off x="1126" y="2046"/>
              <a:ext cx="12" cy="12"/>
            </a:xfrm>
            <a:custGeom>
              <a:avLst/>
              <a:gdLst>
                <a:gd name="T0" fmla="*/ 6 w 12"/>
                <a:gd name="T1" fmla="*/ 12 h 12"/>
                <a:gd name="T2" fmla="*/ 0 w 12"/>
                <a:gd name="T3" fmla="*/ 12 h 12"/>
                <a:gd name="T4" fmla="*/ 0 w 12"/>
                <a:gd name="T5" fmla="*/ 6 h 12"/>
                <a:gd name="T6" fmla="*/ 0 w 12"/>
                <a:gd name="T7" fmla="*/ 0 h 12"/>
                <a:gd name="T8" fmla="*/ 6 w 12"/>
                <a:gd name="T9" fmla="*/ 0 h 12"/>
                <a:gd name="T10" fmla="*/ 12 w 12"/>
                <a:gd name="T11" fmla="*/ 0 h 12"/>
                <a:gd name="T12" fmla="*/ 12 w 12"/>
                <a:gd name="T13" fmla="*/ 6 h 12"/>
                <a:gd name="T14" fmla="*/ 12 w 12"/>
                <a:gd name="T15" fmla="*/ 12 h 12"/>
                <a:gd name="T16" fmla="*/ 6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6" y="12"/>
                  </a:moveTo>
                  <a:lnTo>
                    <a:pt x="0" y="12"/>
                  </a:lnTo>
                  <a:lnTo>
                    <a:pt x="0" y="6"/>
                  </a:lnTo>
                  <a:lnTo>
                    <a:pt x="0" y="0"/>
                  </a:lnTo>
                  <a:lnTo>
                    <a:pt x="6" y="0"/>
                  </a:lnTo>
                  <a:lnTo>
                    <a:pt x="12" y="0"/>
                  </a:lnTo>
                  <a:lnTo>
                    <a:pt x="12" y="6"/>
                  </a:lnTo>
                  <a:lnTo>
                    <a:pt x="12" y="12"/>
                  </a:lnTo>
                  <a:lnTo>
                    <a:pt x="6"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3" name="Line 678"/>
            <p:cNvSpPr>
              <a:spLocks noChangeShapeType="1"/>
            </p:cNvSpPr>
            <p:nvPr/>
          </p:nvSpPr>
          <p:spPr bwMode="auto">
            <a:xfrm flipV="1">
              <a:off x="1158" y="209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4" name="Freeform 679"/>
            <p:cNvSpPr>
              <a:spLocks/>
            </p:cNvSpPr>
            <p:nvPr/>
          </p:nvSpPr>
          <p:spPr bwMode="auto">
            <a:xfrm>
              <a:off x="1152" y="2084"/>
              <a:ext cx="12" cy="12"/>
            </a:xfrm>
            <a:custGeom>
              <a:avLst/>
              <a:gdLst>
                <a:gd name="T0" fmla="*/ 12 w 12"/>
                <a:gd name="T1" fmla="*/ 12 h 12"/>
                <a:gd name="T2" fmla="*/ 6 w 12"/>
                <a:gd name="T3" fmla="*/ 12 h 12"/>
                <a:gd name="T4" fmla="*/ 0 w 12"/>
                <a:gd name="T5" fmla="*/ 12 h 12"/>
                <a:gd name="T6" fmla="*/ 0 w 12"/>
                <a:gd name="T7" fmla="*/ 6 h 12"/>
                <a:gd name="T8" fmla="*/ 0 w 12"/>
                <a:gd name="T9" fmla="*/ 0 h 12"/>
                <a:gd name="T10" fmla="*/ 6 w 12"/>
                <a:gd name="T11" fmla="*/ 0 h 12"/>
                <a:gd name="T12" fmla="*/ 12 w 12"/>
                <a:gd name="T13" fmla="*/ 0 h 12"/>
                <a:gd name="T14" fmla="*/ 12 w 12"/>
                <a:gd name="T15" fmla="*/ 6 h 12"/>
                <a:gd name="T16" fmla="*/ 12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6" y="12"/>
                  </a:lnTo>
                  <a:lnTo>
                    <a:pt x="0" y="12"/>
                  </a:lnTo>
                  <a:lnTo>
                    <a:pt x="0" y="6"/>
                  </a:lnTo>
                  <a:lnTo>
                    <a:pt x="0" y="0"/>
                  </a:lnTo>
                  <a:lnTo>
                    <a:pt x="6" y="0"/>
                  </a:lnTo>
                  <a:lnTo>
                    <a:pt x="12" y="0"/>
                  </a:lnTo>
                  <a:lnTo>
                    <a:pt x="12" y="6"/>
                  </a:lnTo>
                  <a:lnTo>
                    <a:pt x="12" y="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5" name="Rectangle 680"/>
            <p:cNvSpPr>
              <a:spLocks noChangeArrowheads="1"/>
            </p:cNvSpPr>
            <p:nvPr/>
          </p:nvSpPr>
          <p:spPr bwMode="auto">
            <a:xfrm>
              <a:off x="1984" y="219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6" name="Rectangle 681"/>
            <p:cNvSpPr>
              <a:spLocks noChangeArrowheads="1"/>
            </p:cNvSpPr>
            <p:nvPr/>
          </p:nvSpPr>
          <p:spPr bwMode="auto">
            <a:xfrm>
              <a:off x="2004" y="3136"/>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7" name="Line 682"/>
            <p:cNvSpPr>
              <a:spLocks noChangeShapeType="1"/>
            </p:cNvSpPr>
            <p:nvPr/>
          </p:nvSpPr>
          <p:spPr bwMode="auto">
            <a:xfrm>
              <a:off x="1748" y="1170"/>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88" name="Rectangle 683"/>
            <p:cNvSpPr>
              <a:spLocks noChangeArrowheads="1"/>
            </p:cNvSpPr>
            <p:nvPr/>
          </p:nvSpPr>
          <p:spPr bwMode="auto">
            <a:xfrm>
              <a:off x="1748" y="1162"/>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389" name="Line 684"/>
            <p:cNvSpPr>
              <a:spLocks noChangeShapeType="1"/>
            </p:cNvSpPr>
            <p:nvPr/>
          </p:nvSpPr>
          <p:spPr bwMode="auto">
            <a:xfrm>
              <a:off x="1294" y="1588"/>
              <a:ext cx="4"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0" name="Line 685"/>
            <p:cNvSpPr>
              <a:spLocks noChangeShapeType="1"/>
            </p:cNvSpPr>
            <p:nvPr/>
          </p:nvSpPr>
          <p:spPr bwMode="auto">
            <a:xfrm>
              <a:off x="1312" y="2758"/>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1" name="Line 686"/>
            <p:cNvSpPr>
              <a:spLocks noChangeShapeType="1"/>
            </p:cNvSpPr>
            <p:nvPr/>
          </p:nvSpPr>
          <p:spPr bwMode="auto">
            <a:xfrm flipV="1">
              <a:off x="1332" y="2770"/>
              <a:ext cx="12"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2" name="Line 687"/>
            <p:cNvSpPr>
              <a:spLocks noChangeShapeType="1"/>
            </p:cNvSpPr>
            <p:nvPr/>
          </p:nvSpPr>
          <p:spPr bwMode="auto">
            <a:xfrm flipV="1">
              <a:off x="1344" y="278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3" name="Line 688"/>
            <p:cNvSpPr>
              <a:spLocks noChangeShapeType="1"/>
            </p:cNvSpPr>
            <p:nvPr/>
          </p:nvSpPr>
          <p:spPr bwMode="auto">
            <a:xfrm>
              <a:off x="1364" y="2804"/>
              <a:ext cx="1"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4" name="Line 689"/>
            <p:cNvSpPr>
              <a:spLocks noChangeShapeType="1"/>
            </p:cNvSpPr>
            <p:nvPr/>
          </p:nvSpPr>
          <p:spPr bwMode="auto">
            <a:xfrm flipV="1">
              <a:off x="1492" y="2900"/>
              <a:ext cx="6"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5" name="Line 690"/>
            <p:cNvSpPr>
              <a:spLocks noChangeShapeType="1"/>
            </p:cNvSpPr>
            <p:nvPr/>
          </p:nvSpPr>
          <p:spPr bwMode="auto">
            <a:xfrm>
              <a:off x="1504" y="2922"/>
              <a:ext cx="1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6" name="Line 691"/>
            <p:cNvSpPr>
              <a:spLocks noChangeShapeType="1"/>
            </p:cNvSpPr>
            <p:nvPr/>
          </p:nvSpPr>
          <p:spPr bwMode="auto">
            <a:xfrm>
              <a:off x="1516" y="2942"/>
              <a:ext cx="6"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7" name="Freeform 692"/>
            <p:cNvSpPr>
              <a:spLocks/>
            </p:cNvSpPr>
            <p:nvPr/>
          </p:nvSpPr>
          <p:spPr bwMode="auto">
            <a:xfrm>
              <a:off x="1306" y="2744"/>
              <a:ext cx="56" cy="58"/>
            </a:xfrm>
            <a:custGeom>
              <a:avLst/>
              <a:gdLst>
                <a:gd name="T0" fmla="*/ 0 w 56"/>
                <a:gd name="T1" fmla="*/ 0 h 58"/>
                <a:gd name="T2" fmla="*/ 6 w 56"/>
                <a:gd name="T3" fmla="*/ 0 h 58"/>
                <a:gd name="T4" fmla="*/ 6 w 56"/>
                <a:gd name="T5" fmla="*/ 6 h 58"/>
                <a:gd name="T6" fmla="*/ 12 w 56"/>
                <a:gd name="T7" fmla="*/ 6 h 58"/>
                <a:gd name="T8" fmla="*/ 32 w 56"/>
                <a:gd name="T9" fmla="*/ 20 h 58"/>
                <a:gd name="T10" fmla="*/ 44 w 56"/>
                <a:gd name="T11" fmla="*/ 32 h 58"/>
                <a:gd name="T12" fmla="*/ 50 w 56"/>
                <a:gd name="T13" fmla="*/ 40 h 58"/>
                <a:gd name="T14" fmla="*/ 56 w 56"/>
                <a:gd name="T15" fmla="*/ 52 h 58"/>
                <a:gd name="T16" fmla="*/ 56 w 56"/>
                <a:gd name="T17" fmla="*/ 58 h 58"/>
                <a:gd name="T18" fmla="*/ 38 w 56"/>
                <a:gd name="T19" fmla="*/ 46 h 58"/>
                <a:gd name="T20" fmla="*/ 0 w 56"/>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8"/>
                <a:gd name="T35" fmla="*/ 56 w 5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8">
                  <a:moveTo>
                    <a:pt x="0" y="0"/>
                  </a:moveTo>
                  <a:lnTo>
                    <a:pt x="6" y="0"/>
                  </a:lnTo>
                  <a:lnTo>
                    <a:pt x="6" y="6"/>
                  </a:lnTo>
                  <a:lnTo>
                    <a:pt x="12" y="6"/>
                  </a:lnTo>
                  <a:lnTo>
                    <a:pt x="32" y="20"/>
                  </a:lnTo>
                  <a:lnTo>
                    <a:pt x="44" y="32"/>
                  </a:lnTo>
                  <a:lnTo>
                    <a:pt x="50" y="40"/>
                  </a:lnTo>
                  <a:lnTo>
                    <a:pt x="56" y="52"/>
                  </a:lnTo>
                  <a:lnTo>
                    <a:pt x="56" y="58"/>
                  </a:lnTo>
                  <a:lnTo>
                    <a:pt x="38" y="46"/>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8" name="Freeform 693"/>
            <p:cNvSpPr>
              <a:spLocks/>
            </p:cNvSpPr>
            <p:nvPr/>
          </p:nvSpPr>
          <p:spPr bwMode="auto">
            <a:xfrm>
              <a:off x="1492" y="2902"/>
              <a:ext cx="30" cy="38"/>
            </a:xfrm>
            <a:custGeom>
              <a:avLst/>
              <a:gdLst>
                <a:gd name="T0" fmla="*/ 0 w 30"/>
                <a:gd name="T1" fmla="*/ 0 h 38"/>
                <a:gd name="T2" fmla="*/ 6 w 30"/>
                <a:gd name="T3" fmla="*/ 0 h 38"/>
                <a:gd name="T4" fmla="*/ 6 w 30"/>
                <a:gd name="T5" fmla="*/ 6 h 38"/>
                <a:gd name="T6" fmla="*/ 18 w 30"/>
                <a:gd name="T7" fmla="*/ 12 h 38"/>
                <a:gd name="T8" fmla="*/ 24 w 30"/>
                <a:gd name="T9" fmla="*/ 20 h 38"/>
                <a:gd name="T10" fmla="*/ 30 w 30"/>
                <a:gd name="T11" fmla="*/ 26 h 38"/>
                <a:gd name="T12" fmla="*/ 30 w 30"/>
                <a:gd name="T13" fmla="*/ 32 h 38"/>
                <a:gd name="T14" fmla="*/ 30 w 30"/>
                <a:gd name="T15" fmla="*/ 38 h 38"/>
                <a:gd name="T16" fmla="*/ 24 w 30"/>
                <a:gd name="T17" fmla="*/ 38 h 38"/>
                <a:gd name="T18" fmla="*/ 0 w 30"/>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8"/>
                <a:gd name="T32" fmla="*/ 30 w 30"/>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8">
                  <a:moveTo>
                    <a:pt x="0" y="0"/>
                  </a:moveTo>
                  <a:lnTo>
                    <a:pt x="6" y="0"/>
                  </a:lnTo>
                  <a:lnTo>
                    <a:pt x="6" y="6"/>
                  </a:lnTo>
                  <a:lnTo>
                    <a:pt x="18" y="12"/>
                  </a:lnTo>
                  <a:lnTo>
                    <a:pt x="24" y="20"/>
                  </a:lnTo>
                  <a:lnTo>
                    <a:pt x="30" y="26"/>
                  </a:lnTo>
                  <a:lnTo>
                    <a:pt x="30" y="32"/>
                  </a:lnTo>
                  <a:lnTo>
                    <a:pt x="30" y="38"/>
                  </a:lnTo>
                  <a:lnTo>
                    <a:pt x="24" y="3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399" name="Freeform 694"/>
            <p:cNvSpPr>
              <a:spLocks/>
            </p:cNvSpPr>
            <p:nvPr/>
          </p:nvSpPr>
          <p:spPr bwMode="auto">
            <a:xfrm>
              <a:off x="2874" y="2752"/>
              <a:ext cx="6" cy="4"/>
            </a:xfrm>
            <a:custGeom>
              <a:avLst/>
              <a:gdLst>
                <a:gd name="T0" fmla="*/ 6 w 6"/>
                <a:gd name="T1" fmla="*/ 4 h 4"/>
                <a:gd name="T2" fmla="*/ 0 w 6"/>
                <a:gd name="T3" fmla="*/ 4 h 4"/>
                <a:gd name="T4" fmla="*/ 6 w 6"/>
                <a:gd name="T5" fmla="*/ 4 h 4"/>
                <a:gd name="T6" fmla="*/ 6 w 6"/>
                <a:gd name="T7" fmla="*/ 0 h 4"/>
                <a:gd name="T8" fmla="*/ 6 w 6"/>
                <a:gd name="T9" fmla="*/ 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4"/>
                  </a:moveTo>
                  <a:lnTo>
                    <a:pt x="0" y="4"/>
                  </a:lnTo>
                  <a:lnTo>
                    <a:pt x="6" y="4"/>
                  </a:lnTo>
                  <a:lnTo>
                    <a:pt x="6" y="0"/>
                  </a:lnTo>
                  <a:lnTo>
                    <a:pt x="6" y="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0" name="Line 695"/>
            <p:cNvSpPr>
              <a:spLocks noChangeShapeType="1"/>
            </p:cNvSpPr>
            <p:nvPr/>
          </p:nvSpPr>
          <p:spPr bwMode="auto">
            <a:xfrm flipV="1">
              <a:off x="1166" y="1188"/>
              <a:ext cx="80" cy="44"/>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1" name="Line 696"/>
            <p:cNvSpPr>
              <a:spLocks noChangeShapeType="1"/>
            </p:cNvSpPr>
            <p:nvPr/>
          </p:nvSpPr>
          <p:spPr bwMode="auto">
            <a:xfrm flipV="1">
              <a:off x="1166" y="120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2" name="Line 697"/>
            <p:cNvSpPr>
              <a:spLocks noChangeShapeType="1"/>
            </p:cNvSpPr>
            <p:nvPr/>
          </p:nvSpPr>
          <p:spPr bwMode="auto">
            <a:xfrm flipV="1">
              <a:off x="1178" y="1220"/>
              <a:ext cx="94" cy="6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3" name="Line 698"/>
            <p:cNvSpPr>
              <a:spLocks noChangeShapeType="1"/>
            </p:cNvSpPr>
            <p:nvPr/>
          </p:nvSpPr>
          <p:spPr bwMode="auto">
            <a:xfrm flipV="1">
              <a:off x="1198" y="1246"/>
              <a:ext cx="82" cy="4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4" name="Line 699"/>
            <p:cNvSpPr>
              <a:spLocks noChangeShapeType="1"/>
            </p:cNvSpPr>
            <p:nvPr/>
          </p:nvSpPr>
          <p:spPr bwMode="auto">
            <a:xfrm flipV="1">
              <a:off x="1202" y="1188"/>
              <a:ext cx="32" cy="12"/>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5" name="Line 700"/>
            <p:cNvSpPr>
              <a:spLocks noChangeShapeType="1"/>
            </p:cNvSpPr>
            <p:nvPr/>
          </p:nvSpPr>
          <p:spPr bwMode="auto">
            <a:xfrm flipV="1">
              <a:off x="2554" y="2156"/>
              <a:ext cx="38" cy="2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6" name="Line 701"/>
            <p:cNvSpPr>
              <a:spLocks noChangeShapeType="1"/>
            </p:cNvSpPr>
            <p:nvPr/>
          </p:nvSpPr>
          <p:spPr bwMode="auto">
            <a:xfrm flipV="1">
              <a:off x="2792" y="2534"/>
              <a:ext cx="18" cy="6"/>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407" name="Rectangle 702"/>
            <p:cNvSpPr>
              <a:spLocks noChangeArrowheads="1"/>
            </p:cNvSpPr>
            <p:nvPr/>
          </p:nvSpPr>
          <p:spPr bwMode="auto">
            <a:xfrm>
              <a:off x="1882" y="802"/>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408" name="Rectangle 703"/>
            <p:cNvSpPr>
              <a:spLocks noChangeArrowheads="1"/>
            </p:cNvSpPr>
            <p:nvPr/>
          </p:nvSpPr>
          <p:spPr bwMode="auto">
            <a:xfrm>
              <a:off x="1940"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1987</a:t>
              </a:r>
              <a:endParaRPr lang="en-US" altLang="en-US" smtClean="0">
                <a:solidFill>
                  <a:srgbClr val="FFFFFF"/>
                </a:solidFill>
                <a:effectLst/>
                <a:latin typeface="Times New Roman" pitchFamily="18" charset="0"/>
              </a:endParaRPr>
            </a:p>
          </p:txBody>
        </p:sp>
        <p:sp>
          <p:nvSpPr>
            <p:cNvPr id="77409" name="Rectangle 704"/>
            <p:cNvSpPr>
              <a:spLocks noChangeArrowheads="1"/>
            </p:cNvSpPr>
            <p:nvPr/>
          </p:nvSpPr>
          <p:spPr bwMode="auto">
            <a:xfrm>
              <a:off x="2366" y="838"/>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a:t>
              </a:r>
              <a:endParaRPr lang="en-US" altLang="en-US" smtClean="0">
                <a:solidFill>
                  <a:srgbClr val="FFFFFF"/>
                </a:solidFill>
                <a:effectLst/>
                <a:latin typeface="Times New Roman" pitchFamily="18" charset="0"/>
              </a:endParaRPr>
            </a:p>
          </p:txBody>
        </p:sp>
        <p:sp>
          <p:nvSpPr>
            <p:cNvPr id="77410" name="Rectangle 705"/>
            <p:cNvSpPr>
              <a:spLocks noChangeArrowheads="1"/>
            </p:cNvSpPr>
            <p:nvPr/>
          </p:nvSpPr>
          <p:spPr bwMode="auto">
            <a:xfrm>
              <a:off x="2432" y="838"/>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0000FF"/>
                  </a:solidFill>
                  <a:effectLst/>
                  <a:latin typeface="Arial" charset="0"/>
                </a:rPr>
                <a:t>1993</a:t>
              </a:r>
              <a:endParaRPr lang="en-US" altLang="en-US" smtClean="0">
                <a:solidFill>
                  <a:srgbClr val="FFFFFF"/>
                </a:solidFill>
                <a:effectLst/>
                <a:latin typeface="Times New Roman" pitchFamily="18" charset="0"/>
              </a:endParaRPr>
            </a:p>
          </p:txBody>
        </p:sp>
        <p:sp>
          <p:nvSpPr>
            <p:cNvPr id="77411" name="Freeform 706"/>
            <p:cNvSpPr>
              <a:spLocks/>
            </p:cNvSpPr>
            <p:nvPr/>
          </p:nvSpPr>
          <p:spPr bwMode="auto">
            <a:xfrm>
              <a:off x="2756" y="3032"/>
              <a:ext cx="108" cy="214"/>
            </a:xfrm>
            <a:custGeom>
              <a:avLst/>
              <a:gdLst>
                <a:gd name="T0" fmla="*/ 96 w 108"/>
                <a:gd name="T1" fmla="*/ 214 h 214"/>
                <a:gd name="T2" fmla="*/ 88 w 108"/>
                <a:gd name="T3" fmla="*/ 214 h 214"/>
                <a:gd name="T4" fmla="*/ 82 w 108"/>
                <a:gd name="T5" fmla="*/ 214 h 214"/>
                <a:gd name="T6" fmla="*/ 64 w 108"/>
                <a:gd name="T7" fmla="*/ 208 h 214"/>
                <a:gd name="T8" fmla="*/ 58 w 108"/>
                <a:gd name="T9" fmla="*/ 208 h 214"/>
                <a:gd name="T10" fmla="*/ 52 w 108"/>
                <a:gd name="T11" fmla="*/ 202 h 214"/>
                <a:gd name="T12" fmla="*/ 44 w 108"/>
                <a:gd name="T13" fmla="*/ 196 h 214"/>
                <a:gd name="T14" fmla="*/ 44 w 108"/>
                <a:gd name="T15" fmla="*/ 190 h 214"/>
                <a:gd name="T16" fmla="*/ 38 w 108"/>
                <a:gd name="T17" fmla="*/ 190 h 214"/>
                <a:gd name="T18" fmla="*/ 32 w 108"/>
                <a:gd name="T19" fmla="*/ 182 h 214"/>
                <a:gd name="T20" fmla="*/ 32 w 108"/>
                <a:gd name="T21" fmla="*/ 176 h 214"/>
                <a:gd name="T22" fmla="*/ 26 w 108"/>
                <a:gd name="T23" fmla="*/ 176 h 214"/>
                <a:gd name="T24" fmla="*/ 26 w 108"/>
                <a:gd name="T25" fmla="*/ 170 h 214"/>
                <a:gd name="T26" fmla="*/ 20 w 108"/>
                <a:gd name="T27" fmla="*/ 164 h 214"/>
                <a:gd name="T28" fmla="*/ 20 w 108"/>
                <a:gd name="T29" fmla="*/ 156 h 214"/>
                <a:gd name="T30" fmla="*/ 20 w 108"/>
                <a:gd name="T31" fmla="*/ 150 h 214"/>
                <a:gd name="T32" fmla="*/ 12 w 108"/>
                <a:gd name="T33" fmla="*/ 144 h 214"/>
                <a:gd name="T34" fmla="*/ 12 w 108"/>
                <a:gd name="T35" fmla="*/ 136 h 214"/>
                <a:gd name="T36" fmla="*/ 12 w 108"/>
                <a:gd name="T37" fmla="*/ 130 h 214"/>
                <a:gd name="T38" fmla="*/ 12 w 108"/>
                <a:gd name="T39" fmla="*/ 124 h 214"/>
                <a:gd name="T40" fmla="*/ 12 w 108"/>
                <a:gd name="T41" fmla="*/ 116 h 214"/>
                <a:gd name="T42" fmla="*/ 12 w 108"/>
                <a:gd name="T43" fmla="*/ 110 h 214"/>
                <a:gd name="T44" fmla="*/ 6 w 108"/>
                <a:gd name="T45" fmla="*/ 110 h 214"/>
                <a:gd name="T46" fmla="*/ 6 w 108"/>
                <a:gd name="T47" fmla="*/ 104 h 214"/>
                <a:gd name="T48" fmla="*/ 6 w 108"/>
                <a:gd name="T49" fmla="*/ 98 h 214"/>
                <a:gd name="T50" fmla="*/ 6 w 108"/>
                <a:gd name="T51" fmla="*/ 90 h 214"/>
                <a:gd name="T52" fmla="*/ 6 w 108"/>
                <a:gd name="T53" fmla="*/ 78 h 214"/>
                <a:gd name="T54" fmla="*/ 6 w 108"/>
                <a:gd name="T55" fmla="*/ 64 h 214"/>
                <a:gd name="T56" fmla="*/ 0 w 108"/>
                <a:gd name="T57" fmla="*/ 64 h 214"/>
                <a:gd name="T58" fmla="*/ 0 w 108"/>
                <a:gd name="T59" fmla="*/ 58 h 214"/>
                <a:gd name="T60" fmla="*/ 6 w 108"/>
                <a:gd name="T61" fmla="*/ 46 h 214"/>
                <a:gd name="T62" fmla="*/ 6 w 108"/>
                <a:gd name="T63" fmla="*/ 38 h 214"/>
                <a:gd name="T64" fmla="*/ 6 w 108"/>
                <a:gd name="T65" fmla="*/ 32 h 214"/>
                <a:gd name="T66" fmla="*/ 6 w 108"/>
                <a:gd name="T67" fmla="*/ 24 h 214"/>
                <a:gd name="T68" fmla="*/ 6 w 108"/>
                <a:gd name="T69" fmla="*/ 18 h 214"/>
                <a:gd name="T70" fmla="*/ 6 w 108"/>
                <a:gd name="T71" fmla="*/ 12 h 214"/>
                <a:gd name="T72" fmla="*/ 12 w 108"/>
                <a:gd name="T73" fmla="*/ 0 h 214"/>
                <a:gd name="T74" fmla="*/ 20 w 108"/>
                <a:gd name="T75" fmla="*/ 0 h 214"/>
                <a:gd name="T76" fmla="*/ 26 w 108"/>
                <a:gd name="T77" fmla="*/ 0 h 214"/>
                <a:gd name="T78" fmla="*/ 64 w 108"/>
                <a:gd name="T79" fmla="*/ 18 h 214"/>
                <a:gd name="T80" fmla="*/ 64 w 108"/>
                <a:gd name="T81" fmla="*/ 24 h 214"/>
                <a:gd name="T82" fmla="*/ 70 w 108"/>
                <a:gd name="T83" fmla="*/ 32 h 214"/>
                <a:gd name="T84" fmla="*/ 70 w 108"/>
                <a:gd name="T85" fmla="*/ 38 h 214"/>
                <a:gd name="T86" fmla="*/ 70 w 108"/>
                <a:gd name="T87" fmla="*/ 46 h 214"/>
                <a:gd name="T88" fmla="*/ 70 w 108"/>
                <a:gd name="T89" fmla="*/ 52 h 214"/>
                <a:gd name="T90" fmla="*/ 76 w 108"/>
                <a:gd name="T91" fmla="*/ 58 h 214"/>
                <a:gd name="T92" fmla="*/ 76 w 108"/>
                <a:gd name="T93" fmla="*/ 64 h 214"/>
                <a:gd name="T94" fmla="*/ 82 w 108"/>
                <a:gd name="T95" fmla="*/ 72 h 214"/>
                <a:gd name="T96" fmla="*/ 102 w 108"/>
                <a:gd name="T97" fmla="*/ 110 h 214"/>
                <a:gd name="T98" fmla="*/ 102 w 108"/>
                <a:gd name="T99" fmla="*/ 116 h 214"/>
                <a:gd name="T100" fmla="*/ 102 w 108"/>
                <a:gd name="T101" fmla="*/ 124 h 214"/>
                <a:gd name="T102" fmla="*/ 108 w 108"/>
                <a:gd name="T103" fmla="*/ 130 h 214"/>
                <a:gd name="T104" fmla="*/ 108 w 108"/>
                <a:gd name="T105" fmla="*/ 136 h 214"/>
                <a:gd name="T106" fmla="*/ 108 w 108"/>
                <a:gd name="T107" fmla="*/ 144 h 214"/>
                <a:gd name="T108" fmla="*/ 108 w 108"/>
                <a:gd name="T109" fmla="*/ 150 h 214"/>
                <a:gd name="T110" fmla="*/ 108 w 108"/>
                <a:gd name="T111" fmla="*/ 156 h 214"/>
                <a:gd name="T112" fmla="*/ 108 w 108"/>
                <a:gd name="T113" fmla="*/ 164 h 214"/>
                <a:gd name="T114" fmla="*/ 108 w 108"/>
                <a:gd name="T115" fmla="*/ 170 h 214"/>
                <a:gd name="T116" fmla="*/ 108 w 108"/>
                <a:gd name="T117" fmla="*/ 176 h 214"/>
                <a:gd name="T118" fmla="*/ 108 w 108"/>
                <a:gd name="T119" fmla="*/ 196 h 214"/>
                <a:gd name="T120" fmla="*/ 108 w 108"/>
                <a:gd name="T121" fmla="*/ 202 h 214"/>
                <a:gd name="T122" fmla="*/ 102 w 108"/>
                <a:gd name="T123" fmla="*/ 208 h 214"/>
                <a:gd name="T124" fmla="*/ 96 w 108"/>
                <a:gd name="T125" fmla="*/ 214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
                <a:gd name="T190" fmla="*/ 0 h 214"/>
                <a:gd name="T191" fmla="*/ 108 w 108"/>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 h="214">
                  <a:moveTo>
                    <a:pt x="96" y="214"/>
                  </a:moveTo>
                  <a:lnTo>
                    <a:pt x="88" y="214"/>
                  </a:lnTo>
                  <a:lnTo>
                    <a:pt x="82" y="214"/>
                  </a:lnTo>
                  <a:lnTo>
                    <a:pt x="64" y="208"/>
                  </a:lnTo>
                  <a:lnTo>
                    <a:pt x="58" y="208"/>
                  </a:lnTo>
                  <a:lnTo>
                    <a:pt x="52" y="202"/>
                  </a:lnTo>
                  <a:lnTo>
                    <a:pt x="44" y="196"/>
                  </a:lnTo>
                  <a:lnTo>
                    <a:pt x="44" y="190"/>
                  </a:lnTo>
                  <a:lnTo>
                    <a:pt x="38" y="190"/>
                  </a:lnTo>
                  <a:lnTo>
                    <a:pt x="32" y="182"/>
                  </a:lnTo>
                  <a:lnTo>
                    <a:pt x="32" y="176"/>
                  </a:lnTo>
                  <a:lnTo>
                    <a:pt x="26" y="176"/>
                  </a:lnTo>
                  <a:lnTo>
                    <a:pt x="26" y="170"/>
                  </a:lnTo>
                  <a:lnTo>
                    <a:pt x="20" y="164"/>
                  </a:lnTo>
                  <a:lnTo>
                    <a:pt x="20" y="156"/>
                  </a:lnTo>
                  <a:lnTo>
                    <a:pt x="20" y="150"/>
                  </a:lnTo>
                  <a:lnTo>
                    <a:pt x="12" y="144"/>
                  </a:lnTo>
                  <a:lnTo>
                    <a:pt x="12" y="136"/>
                  </a:lnTo>
                  <a:lnTo>
                    <a:pt x="12" y="130"/>
                  </a:lnTo>
                  <a:lnTo>
                    <a:pt x="12" y="124"/>
                  </a:lnTo>
                  <a:lnTo>
                    <a:pt x="12" y="116"/>
                  </a:lnTo>
                  <a:lnTo>
                    <a:pt x="12" y="110"/>
                  </a:lnTo>
                  <a:lnTo>
                    <a:pt x="6" y="110"/>
                  </a:lnTo>
                  <a:lnTo>
                    <a:pt x="6" y="104"/>
                  </a:lnTo>
                  <a:lnTo>
                    <a:pt x="6" y="98"/>
                  </a:lnTo>
                  <a:lnTo>
                    <a:pt x="6" y="90"/>
                  </a:lnTo>
                  <a:lnTo>
                    <a:pt x="6" y="78"/>
                  </a:lnTo>
                  <a:lnTo>
                    <a:pt x="6" y="64"/>
                  </a:lnTo>
                  <a:lnTo>
                    <a:pt x="0" y="64"/>
                  </a:lnTo>
                  <a:lnTo>
                    <a:pt x="0" y="58"/>
                  </a:lnTo>
                  <a:lnTo>
                    <a:pt x="6" y="46"/>
                  </a:lnTo>
                  <a:lnTo>
                    <a:pt x="6" y="38"/>
                  </a:lnTo>
                  <a:lnTo>
                    <a:pt x="6" y="32"/>
                  </a:lnTo>
                  <a:lnTo>
                    <a:pt x="6" y="24"/>
                  </a:lnTo>
                  <a:lnTo>
                    <a:pt x="6" y="18"/>
                  </a:lnTo>
                  <a:lnTo>
                    <a:pt x="6" y="12"/>
                  </a:lnTo>
                  <a:lnTo>
                    <a:pt x="12" y="0"/>
                  </a:lnTo>
                  <a:lnTo>
                    <a:pt x="20" y="0"/>
                  </a:lnTo>
                  <a:lnTo>
                    <a:pt x="26" y="0"/>
                  </a:lnTo>
                  <a:lnTo>
                    <a:pt x="64" y="18"/>
                  </a:lnTo>
                  <a:lnTo>
                    <a:pt x="64" y="24"/>
                  </a:lnTo>
                  <a:lnTo>
                    <a:pt x="70" y="32"/>
                  </a:lnTo>
                  <a:lnTo>
                    <a:pt x="70" y="38"/>
                  </a:lnTo>
                  <a:lnTo>
                    <a:pt x="70" y="46"/>
                  </a:lnTo>
                  <a:lnTo>
                    <a:pt x="70" y="52"/>
                  </a:lnTo>
                  <a:lnTo>
                    <a:pt x="76" y="58"/>
                  </a:lnTo>
                  <a:lnTo>
                    <a:pt x="76" y="64"/>
                  </a:lnTo>
                  <a:lnTo>
                    <a:pt x="82" y="72"/>
                  </a:lnTo>
                  <a:lnTo>
                    <a:pt x="102" y="110"/>
                  </a:lnTo>
                  <a:lnTo>
                    <a:pt x="102" y="116"/>
                  </a:lnTo>
                  <a:lnTo>
                    <a:pt x="102" y="124"/>
                  </a:lnTo>
                  <a:lnTo>
                    <a:pt x="108" y="130"/>
                  </a:lnTo>
                  <a:lnTo>
                    <a:pt x="108" y="136"/>
                  </a:lnTo>
                  <a:lnTo>
                    <a:pt x="108" y="144"/>
                  </a:lnTo>
                  <a:lnTo>
                    <a:pt x="108" y="150"/>
                  </a:lnTo>
                  <a:lnTo>
                    <a:pt x="108" y="156"/>
                  </a:lnTo>
                  <a:lnTo>
                    <a:pt x="108" y="164"/>
                  </a:lnTo>
                  <a:lnTo>
                    <a:pt x="108" y="170"/>
                  </a:lnTo>
                  <a:lnTo>
                    <a:pt x="108" y="176"/>
                  </a:lnTo>
                  <a:lnTo>
                    <a:pt x="108" y="196"/>
                  </a:lnTo>
                  <a:lnTo>
                    <a:pt x="108" y="202"/>
                  </a:lnTo>
                  <a:lnTo>
                    <a:pt x="102" y="208"/>
                  </a:lnTo>
                  <a:lnTo>
                    <a:pt x="96" y="2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07" name="Group 707"/>
          <p:cNvGrpSpPr>
            <a:grpSpLocks/>
          </p:cNvGrpSpPr>
          <p:nvPr/>
        </p:nvGrpSpPr>
        <p:grpSpPr bwMode="auto">
          <a:xfrm>
            <a:off x="762000" y="2667000"/>
            <a:ext cx="5032375" cy="2974975"/>
            <a:chOff x="480" y="1680"/>
            <a:chExt cx="3170" cy="1874"/>
          </a:xfrm>
        </p:grpSpPr>
        <p:sp>
          <p:nvSpPr>
            <p:cNvPr id="77094" name="Line 708"/>
            <p:cNvSpPr>
              <a:spLocks noChangeShapeType="1"/>
            </p:cNvSpPr>
            <p:nvPr/>
          </p:nvSpPr>
          <p:spPr bwMode="auto">
            <a:xfrm flipV="1">
              <a:off x="2830" y="3022"/>
              <a:ext cx="12" cy="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5" name="Rectangle 709"/>
            <p:cNvSpPr>
              <a:spLocks noChangeArrowheads="1"/>
            </p:cNvSpPr>
            <p:nvPr/>
          </p:nvSpPr>
          <p:spPr bwMode="auto">
            <a:xfrm>
              <a:off x="1228" y="188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6" name="Line 710"/>
            <p:cNvSpPr>
              <a:spLocks noChangeShapeType="1"/>
            </p:cNvSpPr>
            <p:nvPr/>
          </p:nvSpPr>
          <p:spPr bwMode="auto">
            <a:xfrm flipH="1" flipV="1">
              <a:off x="3290" y="1790"/>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7" name="Rectangle 711"/>
            <p:cNvSpPr>
              <a:spLocks noChangeArrowheads="1"/>
            </p:cNvSpPr>
            <p:nvPr/>
          </p:nvSpPr>
          <p:spPr bwMode="auto">
            <a:xfrm>
              <a:off x="3292" y="1792"/>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8" name="Rectangle 712"/>
            <p:cNvSpPr>
              <a:spLocks noChangeArrowheads="1"/>
            </p:cNvSpPr>
            <p:nvPr/>
          </p:nvSpPr>
          <p:spPr bwMode="auto">
            <a:xfrm>
              <a:off x="1162" y="2014"/>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099" name="Line 713"/>
            <p:cNvSpPr>
              <a:spLocks noChangeShapeType="1"/>
            </p:cNvSpPr>
            <p:nvPr/>
          </p:nvSpPr>
          <p:spPr bwMode="auto">
            <a:xfrm flipH="1" flipV="1">
              <a:off x="2828" y="3022"/>
              <a:ext cx="26"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0" name="Line 714"/>
            <p:cNvSpPr>
              <a:spLocks noChangeShapeType="1"/>
            </p:cNvSpPr>
            <p:nvPr/>
          </p:nvSpPr>
          <p:spPr bwMode="auto">
            <a:xfrm flipH="1" flipV="1">
              <a:off x="2834" y="3000"/>
              <a:ext cx="44"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1" name="Line 715"/>
            <p:cNvSpPr>
              <a:spLocks noChangeShapeType="1"/>
            </p:cNvSpPr>
            <p:nvPr/>
          </p:nvSpPr>
          <p:spPr bwMode="auto">
            <a:xfrm flipH="1" flipV="1">
              <a:off x="2854" y="2984"/>
              <a:ext cx="24"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2" name="Freeform 716"/>
            <p:cNvSpPr>
              <a:spLocks/>
            </p:cNvSpPr>
            <p:nvPr/>
          </p:nvSpPr>
          <p:spPr bwMode="auto">
            <a:xfrm>
              <a:off x="2824" y="2970"/>
              <a:ext cx="60" cy="74"/>
            </a:xfrm>
            <a:custGeom>
              <a:avLst/>
              <a:gdLst>
                <a:gd name="T0" fmla="*/ 30 w 60"/>
                <a:gd name="T1" fmla="*/ 66 h 74"/>
                <a:gd name="T2" fmla="*/ 24 w 60"/>
                <a:gd name="T3" fmla="*/ 66 h 74"/>
                <a:gd name="T4" fmla="*/ 18 w 60"/>
                <a:gd name="T5" fmla="*/ 74 h 74"/>
                <a:gd name="T6" fmla="*/ 18 w 60"/>
                <a:gd name="T7" fmla="*/ 66 h 74"/>
                <a:gd name="T8" fmla="*/ 12 w 60"/>
                <a:gd name="T9" fmla="*/ 66 h 74"/>
                <a:gd name="T10" fmla="*/ 6 w 60"/>
                <a:gd name="T11" fmla="*/ 66 h 74"/>
                <a:gd name="T12" fmla="*/ 0 w 60"/>
                <a:gd name="T13" fmla="*/ 66 h 74"/>
                <a:gd name="T14" fmla="*/ 6 w 60"/>
                <a:gd name="T15" fmla="*/ 52 h 74"/>
                <a:gd name="T16" fmla="*/ 12 w 60"/>
                <a:gd name="T17" fmla="*/ 52 h 74"/>
                <a:gd name="T18" fmla="*/ 18 w 60"/>
                <a:gd name="T19" fmla="*/ 52 h 74"/>
                <a:gd name="T20" fmla="*/ 18 w 60"/>
                <a:gd name="T21" fmla="*/ 44 h 74"/>
                <a:gd name="T22" fmla="*/ 18 w 60"/>
                <a:gd name="T23" fmla="*/ 36 h 74"/>
                <a:gd name="T24" fmla="*/ 12 w 60"/>
                <a:gd name="T25" fmla="*/ 30 h 74"/>
                <a:gd name="T26" fmla="*/ 18 w 60"/>
                <a:gd name="T27" fmla="*/ 22 h 74"/>
                <a:gd name="T28" fmla="*/ 12 w 60"/>
                <a:gd name="T29" fmla="*/ 22 h 74"/>
                <a:gd name="T30" fmla="*/ 18 w 60"/>
                <a:gd name="T31" fmla="*/ 22 h 74"/>
                <a:gd name="T32" fmla="*/ 24 w 60"/>
                <a:gd name="T33" fmla="*/ 22 h 74"/>
                <a:gd name="T34" fmla="*/ 30 w 60"/>
                <a:gd name="T35" fmla="*/ 14 h 74"/>
                <a:gd name="T36" fmla="*/ 24 w 60"/>
                <a:gd name="T37" fmla="*/ 14 h 74"/>
                <a:gd name="T38" fmla="*/ 30 w 60"/>
                <a:gd name="T39" fmla="*/ 14 h 74"/>
                <a:gd name="T40" fmla="*/ 30 w 60"/>
                <a:gd name="T41" fmla="*/ 8 h 74"/>
                <a:gd name="T42" fmla="*/ 36 w 60"/>
                <a:gd name="T43" fmla="*/ 8 h 74"/>
                <a:gd name="T44" fmla="*/ 36 w 60"/>
                <a:gd name="T45" fmla="*/ 0 h 74"/>
                <a:gd name="T46" fmla="*/ 42 w 60"/>
                <a:gd name="T47" fmla="*/ 8 h 74"/>
                <a:gd name="T48" fmla="*/ 36 w 60"/>
                <a:gd name="T49" fmla="*/ 8 h 74"/>
                <a:gd name="T50" fmla="*/ 42 w 60"/>
                <a:gd name="T51" fmla="*/ 8 h 74"/>
                <a:gd name="T52" fmla="*/ 42 w 60"/>
                <a:gd name="T53" fmla="*/ 14 h 74"/>
                <a:gd name="T54" fmla="*/ 48 w 60"/>
                <a:gd name="T55" fmla="*/ 14 h 74"/>
                <a:gd name="T56" fmla="*/ 48 w 60"/>
                <a:gd name="T57" fmla="*/ 22 h 74"/>
                <a:gd name="T58" fmla="*/ 54 w 60"/>
                <a:gd name="T59" fmla="*/ 22 h 74"/>
                <a:gd name="T60" fmla="*/ 48 w 60"/>
                <a:gd name="T61" fmla="*/ 22 h 74"/>
                <a:gd name="T62" fmla="*/ 54 w 60"/>
                <a:gd name="T63" fmla="*/ 22 h 74"/>
                <a:gd name="T64" fmla="*/ 54 w 60"/>
                <a:gd name="T65" fmla="*/ 30 h 74"/>
                <a:gd name="T66" fmla="*/ 54 w 60"/>
                <a:gd name="T67" fmla="*/ 36 h 74"/>
                <a:gd name="T68" fmla="*/ 60 w 60"/>
                <a:gd name="T69" fmla="*/ 36 h 74"/>
                <a:gd name="T70" fmla="*/ 60 w 60"/>
                <a:gd name="T71" fmla="*/ 44 h 74"/>
                <a:gd name="T72" fmla="*/ 54 w 60"/>
                <a:gd name="T73" fmla="*/ 44 h 74"/>
                <a:gd name="T74" fmla="*/ 54 w 60"/>
                <a:gd name="T75" fmla="*/ 36 h 74"/>
                <a:gd name="T76" fmla="*/ 54 w 60"/>
                <a:gd name="T77" fmla="*/ 44 h 74"/>
                <a:gd name="T78" fmla="*/ 54 w 60"/>
                <a:gd name="T79" fmla="*/ 52 h 74"/>
                <a:gd name="T80" fmla="*/ 54 w 60"/>
                <a:gd name="T81" fmla="*/ 60 h 74"/>
                <a:gd name="T82" fmla="*/ 48 w 60"/>
                <a:gd name="T83" fmla="*/ 60 h 74"/>
                <a:gd name="T84" fmla="*/ 42 w 60"/>
                <a:gd name="T85" fmla="*/ 66 h 74"/>
                <a:gd name="T86" fmla="*/ 36 w 60"/>
                <a:gd name="T87" fmla="*/ 66 h 74"/>
                <a:gd name="T88" fmla="*/ 30 w 60"/>
                <a:gd name="T89" fmla="*/ 66 h 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74"/>
                <a:gd name="T137" fmla="*/ 60 w 60"/>
                <a:gd name="T138" fmla="*/ 74 h 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74">
                  <a:moveTo>
                    <a:pt x="30" y="66"/>
                  </a:moveTo>
                  <a:lnTo>
                    <a:pt x="24" y="66"/>
                  </a:lnTo>
                  <a:lnTo>
                    <a:pt x="18" y="74"/>
                  </a:lnTo>
                  <a:lnTo>
                    <a:pt x="18" y="66"/>
                  </a:lnTo>
                  <a:lnTo>
                    <a:pt x="12" y="66"/>
                  </a:lnTo>
                  <a:lnTo>
                    <a:pt x="6" y="66"/>
                  </a:lnTo>
                  <a:lnTo>
                    <a:pt x="0" y="66"/>
                  </a:lnTo>
                  <a:lnTo>
                    <a:pt x="6" y="52"/>
                  </a:lnTo>
                  <a:lnTo>
                    <a:pt x="12" y="52"/>
                  </a:lnTo>
                  <a:lnTo>
                    <a:pt x="18" y="52"/>
                  </a:lnTo>
                  <a:lnTo>
                    <a:pt x="18" y="44"/>
                  </a:lnTo>
                  <a:lnTo>
                    <a:pt x="18" y="36"/>
                  </a:lnTo>
                  <a:lnTo>
                    <a:pt x="12" y="30"/>
                  </a:lnTo>
                  <a:lnTo>
                    <a:pt x="18" y="22"/>
                  </a:lnTo>
                  <a:lnTo>
                    <a:pt x="12" y="22"/>
                  </a:lnTo>
                  <a:lnTo>
                    <a:pt x="18" y="22"/>
                  </a:lnTo>
                  <a:lnTo>
                    <a:pt x="24" y="22"/>
                  </a:lnTo>
                  <a:lnTo>
                    <a:pt x="30" y="14"/>
                  </a:lnTo>
                  <a:lnTo>
                    <a:pt x="24" y="14"/>
                  </a:lnTo>
                  <a:lnTo>
                    <a:pt x="30" y="14"/>
                  </a:lnTo>
                  <a:lnTo>
                    <a:pt x="30" y="8"/>
                  </a:lnTo>
                  <a:lnTo>
                    <a:pt x="36" y="8"/>
                  </a:lnTo>
                  <a:lnTo>
                    <a:pt x="36" y="0"/>
                  </a:lnTo>
                  <a:lnTo>
                    <a:pt x="42" y="8"/>
                  </a:lnTo>
                  <a:lnTo>
                    <a:pt x="36" y="8"/>
                  </a:lnTo>
                  <a:lnTo>
                    <a:pt x="42" y="8"/>
                  </a:lnTo>
                  <a:lnTo>
                    <a:pt x="42" y="14"/>
                  </a:lnTo>
                  <a:lnTo>
                    <a:pt x="48" y="14"/>
                  </a:lnTo>
                  <a:lnTo>
                    <a:pt x="48" y="22"/>
                  </a:lnTo>
                  <a:lnTo>
                    <a:pt x="54" y="22"/>
                  </a:lnTo>
                  <a:lnTo>
                    <a:pt x="48" y="22"/>
                  </a:lnTo>
                  <a:lnTo>
                    <a:pt x="54" y="22"/>
                  </a:lnTo>
                  <a:lnTo>
                    <a:pt x="54" y="30"/>
                  </a:lnTo>
                  <a:lnTo>
                    <a:pt x="54" y="36"/>
                  </a:lnTo>
                  <a:lnTo>
                    <a:pt x="60" y="36"/>
                  </a:lnTo>
                  <a:lnTo>
                    <a:pt x="60" y="44"/>
                  </a:lnTo>
                  <a:lnTo>
                    <a:pt x="54" y="44"/>
                  </a:lnTo>
                  <a:lnTo>
                    <a:pt x="54" y="36"/>
                  </a:lnTo>
                  <a:lnTo>
                    <a:pt x="54" y="44"/>
                  </a:lnTo>
                  <a:lnTo>
                    <a:pt x="54" y="52"/>
                  </a:lnTo>
                  <a:lnTo>
                    <a:pt x="54" y="60"/>
                  </a:lnTo>
                  <a:lnTo>
                    <a:pt x="48" y="60"/>
                  </a:lnTo>
                  <a:lnTo>
                    <a:pt x="42" y="66"/>
                  </a:lnTo>
                  <a:lnTo>
                    <a:pt x="36" y="66"/>
                  </a:lnTo>
                  <a:lnTo>
                    <a:pt x="30" y="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3" name="Rectangle 717"/>
            <p:cNvSpPr>
              <a:spLocks noChangeArrowheads="1"/>
            </p:cNvSpPr>
            <p:nvPr/>
          </p:nvSpPr>
          <p:spPr bwMode="auto">
            <a:xfrm>
              <a:off x="3372" y="3090"/>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4" name="Rectangle 718"/>
            <p:cNvSpPr>
              <a:spLocks noChangeArrowheads="1"/>
            </p:cNvSpPr>
            <p:nvPr/>
          </p:nvSpPr>
          <p:spPr bwMode="auto">
            <a:xfrm>
              <a:off x="3642" y="354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5" name="Freeform 719"/>
            <p:cNvSpPr>
              <a:spLocks/>
            </p:cNvSpPr>
            <p:nvPr/>
          </p:nvSpPr>
          <p:spPr bwMode="auto">
            <a:xfrm>
              <a:off x="3242" y="2082"/>
              <a:ext cx="6" cy="14"/>
            </a:xfrm>
            <a:custGeom>
              <a:avLst/>
              <a:gdLst>
                <a:gd name="T0" fmla="*/ 6 w 6"/>
                <a:gd name="T1" fmla="*/ 0 h 14"/>
                <a:gd name="T2" fmla="*/ 6 w 6"/>
                <a:gd name="T3" fmla="*/ 8 h 14"/>
                <a:gd name="T4" fmla="*/ 6 w 6"/>
                <a:gd name="T5" fmla="*/ 14 h 14"/>
                <a:gd name="T6" fmla="*/ 0 w 6"/>
                <a:gd name="T7" fmla="*/ 14 h 14"/>
                <a:gd name="T8" fmla="*/ 0 w 6"/>
                <a:gd name="T9" fmla="*/ 8 h 14"/>
                <a:gd name="T10" fmla="*/ 0 w 6"/>
                <a:gd name="T11" fmla="*/ 0 h 14"/>
                <a:gd name="T12" fmla="*/ 6 w 6"/>
                <a:gd name="T13" fmla="*/ 0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0"/>
                  </a:moveTo>
                  <a:lnTo>
                    <a:pt x="6" y="8"/>
                  </a:lnTo>
                  <a:lnTo>
                    <a:pt x="6" y="14"/>
                  </a:lnTo>
                  <a:lnTo>
                    <a:pt x="0" y="14"/>
                  </a:lnTo>
                  <a:lnTo>
                    <a:pt x="0" y="8"/>
                  </a:lnTo>
                  <a:lnTo>
                    <a:pt x="0" y="0"/>
                  </a:lnTo>
                  <a:lnTo>
                    <a:pt x="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6" name="Rectangle 720"/>
            <p:cNvSpPr>
              <a:spLocks noChangeArrowheads="1"/>
            </p:cNvSpPr>
            <p:nvPr/>
          </p:nvSpPr>
          <p:spPr bwMode="auto">
            <a:xfrm>
              <a:off x="2288" y="3516"/>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07" name="Line 721"/>
            <p:cNvSpPr>
              <a:spLocks noChangeShapeType="1"/>
            </p:cNvSpPr>
            <p:nvPr/>
          </p:nvSpPr>
          <p:spPr bwMode="auto">
            <a:xfrm flipH="1" flipV="1">
              <a:off x="2416" y="2328"/>
              <a:ext cx="18" cy="1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8" name="Freeform 722"/>
            <p:cNvSpPr>
              <a:spLocks/>
            </p:cNvSpPr>
            <p:nvPr/>
          </p:nvSpPr>
          <p:spPr bwMode="auto">
            <a:xfrm>
              <a:off x="2418" y="2328"/>
              <a:ext cx="16" cy="22"/>
            </a:xfrm>
            <a:custGeom>
              <a:avLst/>
              <a:gdLst>
                <a:gd name="T0" fmla="*/ 16 w 16"/>
                <a:gd name="T1" fmla="*/ 8 h 22"/>
                <a:gd name="T2" fmla="*/ 16 w 16"/>
                <a:gd name="T3" fmla="*/ 16 h 22"/>
                <a:gd name="T4" fmla="*/ 10 w 16"/>
                <a:gd name="T5" fmla="*/ 16 h 22"/>
                <a:gd name="T6" fmla="*/ 10 w 16"/>
                <a:gd name="T7" fmla="*/ 22 h 22"/>
                <a:gd name="T8" fmla="*/ 4 w 16"/>
                <a:gd name="T9" fmla="*/ 22 h 22"/>
                <a:gd name="T10" fmla="*/ 0 w 16"/>
                <a:gd name="T11" fmla="*/ 22 h 22"/>
                <a:gd name="T12" fmla="*/ 0 w 16"/>
                <a:gd name="T13" fmla="*/ 16 h 22"/>
                <a:gd name="T14" fmla="*/ 0 w 16"/>
                <a:gd name="T15" fmla="*/ 8 h 22"/>
                <a:gd name="T16" fmla="*/ 0 w 16"/>
                <a:gd name="T17" fmla="*/ 0 h 22"/>
                <a:gd name="T18" fmla="*/ 4 w 16"/>
                <a:gd name="T19" fmla="*/ 0 h 22"/>
                <a:gd name="T20" fmla="*/ 10 w 16"/>
                <a:gd name="T21" fmla="*/ 0 h 22"/>
                <a:gd name="T22" fmla="*/ 10 w 16"/>
                <a:gd name="T23" fmla="*/ 8 h 22"/>
                <a:gd name="T24" fmla="*/ 16 w 16"/>
                <a:gd name="T25" fmla="*/ 8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2"/>
                <a:gd name="T41" fmla="*/ 16 w 1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2">
                  <a:moveTo>
                    <a:pt x="16" y="8"/>
                  </a:moveTo>
                  <a:lnTo>
                    <a:pt x="16" y="16"/>
                  </a:lnTo>
                  <a:lnTo>
                    <a:pt x="10" y="16"/>
                  </a:lnTo>
                  <a:lnTo>
                    <a:pt x="10" y="22"/>
                  </a:lnTo>
                  <a:lnTo>
                    <a:pt x="4" y="22"/>
                  </a:lnTo>
                  <a:lnTo>
                    <a:pt x="0" y="22"/>
                  </a:lnTo>
                  <a:lnTo>
                    <a:pt x="0" y="16"/>
                  </a:lnTo>
                  <a:lnTo>
                    <a:pt x="0" y="8"/>
                  </a:lnTo>
                  <a:lnTo>
                    <a:pt x="0" y="0"/>
                  </a:lnTo>
                  <a:lnTo>
                    <a:pt x="4" y="0"/>
                  </a:lnTo>
                  <a:lnTo>
                    <a:pt x="10" y="0"/>
                  </a:lnTo>
                  <a:lnTo>
                    <a:pt x="10" y="8"/>
                  </a:lnTo>
                  <a:lnTo>
                    <a:pt x="1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09" name="Line 723"/>
            <p:cNvSpPr>
              <a:spLocks noChangeShapeType="1"/>
            </p:cNvSpPr>
            <p:nvPr/>
          </p:nvSpPr>
          <p:spPr bwMode="auto">
            <a:xfrm flipH="1" flipV="1">
              <a:off x="3420" y="1798"/>
              <a:ext cx="62" cy="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0" name="Line 724"/>
            <p:cNvSpPr>
              <a:spLocks noChangeShapeType="1"/>
            </p:cNvSpPr>
            <p:nvPr/>
          </p:nvSpPr>
          <p:spPr bwMode="auto">
            <a:xfrm flipH="1" flipV="1">
              <a:off x="3438" y="1782"/>
              <a:ext cx="50"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1" name="Freeform 725"/>
            <p:cNvSpPr>
              <a:spLocks/>
            </p:cNvSpPr>
            <p:nvPr/>
          </p:nvSpPr>
          <p:spPr bwMode="auto">
            <a:xfrm>
              <a:off x="3414" y="1776"/>
              <a:ext cx="74" cy="82"/>
            </a:xfrm>
            <a:custGeom>
              <a:avLst/>
              <a:gdLst>
                <a:gd name="T0" fmla="*/ 68 w 74"/>
                <a:gd name="T1" fmla="*/ 14 h 82"/>
                <a:gd name="T2" fmla="*/ 74 w 74"/>
                <a:gd name="T3" fmla="*/ 22 h 82"/>
                <a:gd name="T4" fmla="*/ 74 w 74"/>
                <a:gd name="T5" fmla="*/ 30 h 82"/>
                <a:gd name="T6" fmla="*/ 74 w 74"/>
                <a:gd name="T7" fmla="*/ 38 h 82"/>
                <a:gd name="T8" fmla="*/ 68 w 74"/>
                <a:gd name="T9" fmla="*/ 60 h 82"/>
                <a:gd name="T10" fmla="*/ 68 w 74"/>
                <a:gd name="T11" fmla="*/ 74 h 82"/>
                <a:gd name="T12" fmla="*/ 62 w 74"/>
                <a:gd name="T13" fmla="*/ 82 h 82"/>
                <a:gd name="T14" fmla="*/ 56 w 74"/>
                <a:gd name="T15" fmla="*/ 82 h 82"/>
                <a:gd name="T16" fmla="*/ 42 w 74"/>
                <a:gd name="T17" fmla="*/ 74 h 82"/>
                <a:gd name="T18" fmla="*/ 32 w 74"/>
                <a:gd name="T19" fmla="*/ 60 h 82"/>
                <a:gd name="T20" fmla="*/ 24 w 74"/>
                <a:gd name="T21" fmla="*/ 44 h 82"/>
                <a:gd name="T22" fmla="*/ 18 w 74"/>
                <a:gd name="T23" fmla="*/ 38 h 82"/>
                <a:gd name="T24" fmla="*/ 12 w 74"/>
                <a:gd name="T25" fmla="*/ 38 h 82"/>
                <a:gd name="T26" fmla="*/ 12 w 74"/>
                <a:gd name="T27" fmla="*/ 30 h 82"/>
                <a:gd name="T28" fmla="*/ 6 w 74"/>
                <a:gd name="T29" fmla="*/ 22 h 82"/>
                <a:gd name="T30" fmla="*/ 6 w 74"/>
                <a:gd name="T31" fmla="*/ 14 h 82"/>
                <a:gd name="T32" fmla="*/ 0 w 74"/>
                <a:gd name="T33" fmla="*/ 6 h 82"/>
                <a:gd name="T34" fmla="*/ 6 w 74"/>
                <a:gd name="T35" fmla="*/ 6 h 82"/>
                <a:gd name="T36" fmla="*/ 18 w 74"/>
                <a:gd name="T37" fmla="*/ 0 h 82"/>
                <a:gd name="T38" fmla="*/ 32 w 74"/>
                <a:gd name="T39" fmla="*/ 6 h 82"/>
                <a:gd name="T40" fmla="*/ 42 w 74"/>
                <a:gd name="T41" fmla="*/ 6 h 82"/>
                <a:gd name="T42" fmla="*/ 62 w 74"/>
                <a:gd name="T43" fmla="*/ 14 h 82"/>
                <a:gd name="T44" fmla="*/ 68 w 74"/>
                <a:gd name="T45" fmla="*/ 14 h 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
                <a:gd name="T70" fmla="*/ 0 h 82"/>
                <a:gd name="T71" fmla="*/ 74 w 74"/>
                <a:gd name="T72" fmla="*/ 82 h 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 h="82">
                  <a:moveTo>
                    <a:pt x="68" y="14"/>
                  </a:moveTo>
                  <a:lnTo>
                    <a:pt x="74" y="22"/>
                  </a:lnTo>
                  <a:lnTo>
                    <a:pt x="74" y="30"/>
                  </a:lnTo>
                  <a:lnTo>
                    <a:pt x="74" y="38"/>
                  </a:lnTo>
                  <a:lnTo>
                    <a:pt x="68" y="60"/>
                  </a:lnTo>
                  <a:lnTo>
                    <a:pt x="68" y="74"/>
                  </a:lnTo>
                  <a:lnTo>
                    <a:pt x="62" y="82"/>
                  </a:lnTo>
                  <a:lnTo>
                    <a:pt x="56" y="82"/>
                  </a:lnTo>
                  <a:lnTo>
                    <a:pt x="42" y="74"/>
                  </a:lnTo>
                  <a:lnTo>
                    <a:pt x="32" y="60"/>
                  </a:lnTo>
                  <a:lnTo>
                    <a:pt x="24" y="44"/>
                  </a:lnTo>
                  <a:lnTo>
                    <a:pt x="18" y="38"/>
                  </a:lnTo>
                  <a:lnTo>
                    <a:pt x="12" y="38"/>
                  </a:lnTo>
                  <a:lnTo>
                    <a:pt x="12" y="30"/>
                  </a:lnTo>
                  <a:lnTo>
                    <a:pt x="6" y="22"/>
                  </a:lnTo>
                  <a:lnTo>
                    <a:pt x="6" y="14"/>
                  </a:lnTo>
                  <a:lnTo>
                    <a:pt x="0" y="6"/>
                  </a:lnTo>
                  <a:lnTo>
                    <a:pt x="6" y="6"/>
                  </a:lnTo>
                  <a:lnTo>
                    <a:pt x="18" y="0"/>
                  </a:lnTo>
                  <a:lnTo>
                    <a:pt x="32" y="6"/>
                  </a:lnTo>
                  <a:lnTo>
                    <a:pt x="42" y="6"/>
                  </a:lnTo>
                  <a:lnTo>
                    <a:pt x="62" y="14"/>
                  </a:lnTo>
                  <a:lnTo>
                    <a:pt x="68" y="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2" name="Line 726"/>
            <p:cNvSpPr>
              <a:spLocks noChangeShapeType="1"/>
            </p:cNvSpPr>
            <p:nvPr/>
          </p:nvSpPr>
          <p:spPr bwMode="auto">
            <a:xfrm flipH="1" flipV="1">
              <a:off x="2718" y="2342"/>
              <a:ext cx="24"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3" name="Line 727"/>
            <p:cNvSpPr>
              <a:spLocks noChangeShapeType="1"/>
            </p:cNvSpPr>
            <p:nvPr/>
          </p:nvSpPr>
          <p:spPr bwMode="auto">
            <a:xfrm flipH="1" flipV="1">
              <a:off x="2718" y="2306"/>
              <a:ext cx="42"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4" name="Line 728"/>
            <p:cNvSpPr>
              <a:spLocks noChangeShapeType="1"/>
            </p:cNvSpPr>
            <p:nvPr/>
          </p:nvSpPr>
          <p:spPr bwMode="auto">
            <a:xfrm flipH="1" flipV="1">
              <a:off x="2706" y="2274"/>
              <a:ext cx="86"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5" name="Line 729"/>
            <p:cNvSpPr>
              <a:spLocks noChangeShapeType="1"/>
            </p:cNvSpPr>
            <p:nvPr/>
          </p:nvSpPr>
          <p:spPr bwMode="auto">
            <a:xfrm flipH="1" flipV="1">
              <a:off x="2700" y="2238"/>
              <a:ext cx="92"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6" name="Line 730"/>
            <p:cNvSpPr>
              <a:spLocks noChangeShapeType="1"/>
            </p:cNvSpPr>
            <p:nvPr/>
          </p:nvSpPr>
          <p:spPr bwMode="auto">
            <a:xfrm flipH="1" flipV="1">
              <a:off x="2656" y="2186"/>
              <a:ext cx="136" cy="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7" name="Line 731"/>
            <p:cNvSpPr>
              <a:spLocks noChangeShapeType="1"/>
            </p:cNvSpPr>
            <p:nvPr/>
          </p:nvSpPr>
          <p:spPr bwMode="auto">
            <a:xfrm flipH="1" flipV="1">
              <a:off x="2644" y="2148"/>
              <a:ext cx="148"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8" name="Line 732"/>
            <p:cNvSpPr>
              <a:spLocks noChangeShapeType="1"/>
            </p:cNvSpPr>
            <p:nvPr/>
          </p:nvSpPr>
          <p:spPr bwMode="auto">
            <a:xfrm flipH="1" flipV="1">
              <a:off x="2626" y="2104"/>
              <a:ext cx="172"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19" name="Line 733"/>
            <p:cNvSpPr>
              <a:spLocks noChangeShapeType="1"/>
            </p:cNvSpPr>
            <p:nvPr/>
          </p:nvSpPr>
          <p:spPr bwMode="auto">
            <a:xfrm flipH="1" flipV="1">
              <a:off x="2626" y="2074"/>
              <a:ext cx="18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0" name="Line 734"/>
            <p:cNvSpPr>
              <a:spLocks noChangeShapeType="1"/>
            </p:cNvSpPr>
            <p:nvPr/>
          </p:nvSpPr>
          <p:spPr bwMode="auto">
            <a:xfrm flipH="1" flipV="1">
              <a:off x="2638" y="2060"/>
              <a:ext cx="184" cy="1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1" name="Line 735"/>
            <p:cNvSpPr>
              <a:spLocks noChangeShapeType="1"/>
            </p:cNvSpPr>
            <p:nvPr/>
          </p:nvSpPr>
          <p:spPr bwMode="auto">
            <a:xfrm flipH="1" flipV="1">
              <a:off x="2970" y="2260"/>
              <a:ext cx="32"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2" name="Line 736"/>
            <p:cNvSpPr>
              <a:spLocks noChangeShapeType="1"/>
            </p:cNvSpPr>
            <p:nvPr/>
          </p:nvSpPr>
          <p:spPr bwMode="auto">
            <a:xfrm flipH="1" flipV="1">
              <a:off x="2902" y="2208"/>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3" name="Line 737"/>
            <p:cNvSpPr>
              <a:spLocks noChangeShapeType="1"/>
            </p:cNvSpPr>
            <p:nvPr/>
          </p:nvSpPr>
          <p:spPr bwMode="auto">
            <a:xfrm flipH="1" flipV="1">
              <a:off x="2668" y="2044"/>
              <a:ext cx="192"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4" name="Line 738"/>
            <p:cNvSpPr>
              <a:spLocks noChangeShapeType="1"/>
            </p:cNvSpPr>
            <p:nvPr/>
          </p:nvSpPr>
          <p:spPr bwMode="auto">
            <a:xfrm flipH="1" flipV="1">
              <a:off x="2694" y="2036"/>
              <a:ext cx="320"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5" name="Line 739"/>
            <p:cNvSpPr>
              <a:spLocks noChangeShapeType="1"/>
            </p:cNvSpPr>
            <p:nvPr/>
          </p:nvSpPr>
          <p:spPr bwMode="auto">
            <a:xfrm flipH="1" flipV="1">
              <a:off x="2700" y="2006"/>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6" name="Line 740"/>
            <p:cNvSpPr>
              <a:spLocks noChangeShapeType="1"/>
            </p:cNvSpPr>
            <p:nvPr/>
          </p:nvSpPr>
          <p:spPr bwMode="auto">
            <a:xfrm flipH="1" flipV="1">
              <a:off x="2706" y="1984"/>
              <a:ext cx="332"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7" name="Line 741"/>
            <p:cNvSpPr>
              <a:spLocks noChangeShapeType="1"/>
            </p:cNvSpPr>
            <p:nvPr/>
          </p:nvSpPr>
          <p:spPr bwMode="auto">
            <a:xfrm flipH="1" flipV="1">
              <a:off x="2718" y="1962"/>
              <a:ext cx="296" cy="21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8" name="Line 742"/>
            <p:cNvSpPr>
              <a:spLocks noChangeShapeType="1"/>
            </p:cNvSpPr>
            <p:nvPr/>
          </p:nvSpPr>
          <p:spPr bwMode="auto">
            <a:xfrm flipH="1" flipV="1">
              <a:off x="2712" y="1932"/>
              <a:ext cx="350"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29" name="Line 743"/>
            <p:cNvSpPr>
              <a:spLocks noChangeShapeType="1"/>
            </p:cNvSpPr>
            <p:nvPr/>
          </p:nvSpPr>
          <p:spPr bwMode="auto">
            <a:xfrm flipH="1" flipV="1">
              <a:off x="2718" y="1910"/>
              <a:ext cx="356" cy="2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0" name="Line 744"/>
            <p:cNvSpPr>
              <a:spLocks noChangeShapeType="1"/>
            </p:cNvSpPr>
            <p:nvPr/>
          </p:nvSpPr>
          <p:spPr bwMode="auto">
            <a:xfrm flipH="1" flipV="1">
              <a:off x="2724" y="1886"/>
              <a:ext cx="320" cy="2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1" name="Line 745"/>
            <p:cNvSpPr>
              <a:spLocks noChangeShapeType="1"/>
            </p:cNvSpPr>
            <p:nvPr/>
          </p:nvSpPr>
          <p:spPr bwMode="auto">
            <a:xfrm flipH="1" flipV="1">
              <a:off x="2730" y="1858"/>
              <a:ext cx="308" cy="2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2" name="Line 746"/>
            <p:cNvSpPr>
              <a:spLocks noChangeShapeType="1"/>
            </p:cNvSpPr>
            <p:nvPr/>
          </p:nvSpPr>
          <p:spPr bwMode="auto">
            <a:xfrm flipH="1" flipV="1">
              <a:off x="2804" y="1880"/>
              <a:ext cx="228" cy="1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3" name="Line 747"/>
            <p:cNvSpPr>
              <a:spLocks noChangeShapeType="1"/>
            </p:cNvSpPr>
            <p:nvPr/>
          </p:nvSpPr>
          <p:spPr bwMode="auto">
            <a:xfrm flipH="1" flipV="1">
              <a:off x="2860" y="1894"/>
              <a:ext cx="160" cy="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4" name="Line 748"/>
            <p:cNvSpPr>
              <a:spLocks noChangeShapeType="1"/>
            </p:cNvSpPr>
            <p:nvPr/>
          </p:nvSpPr>
          <p:spPr bwMode="auto">
            <a:xfrm flipH="1" flipV="1">
              <a:off x="2908" y="1902"/>
              <a:ext cx="112" cy="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5" name="Line 749"/>
            <p:cNvSpPr>
              <a:spLocks noChangeShapeType="1"/>
            </p:cNvSpPr>
            <p:nvPr/>
          </p:nvSpPr>
          <p:spPr bwMode="auto">
            <a:xfrm flipH="1" flipV="1">
              <a:off x="2964" y="1910"/>
              <a:ext cx="56"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6" name="Freeform 750"/>
            <p:cNvSpPr>
              <a:spLocks/>
            </p:cNvSpPr>
            <p:nvPr/>
          </p:nvSpPr>
          <p:spPr bwMode="auto">
            <a:xfrm>
              <a:off x="2626" y="1850"/>
              <a:ext cx="462" cy="514"/>
            </a:xfrm>
            <a:custGeom>
              <a:avLst/>
              <a:gdLst>
                <a:gd name="T0" fmla="*/ 192 w 462"/>
                <a:gd name="T1" fmla="*/ 30 h 514"/>
                <a:gd name="T2" fmla="*/ 222 w 462"/>
                <a:gd name="T3" fmla="*/ 38 h 514"/>
                <a:gd name="T4" fmla="*/ 254 w 462"/>
                <a:gd name="T5" fmla="*/ 52 h 514"/>
                <a:gd name="T6" fmla="*/ 308 w 462"/>
                <a:gd name="T7" fmla="*/ 52 h 514"/>
                <a:gd name="T8" fmla="*/ 338 w 462"/>
                <a:gd name="T9" fmla="*/ 60 h 514"/>
                <a:gd name="T10" fmla="*/ 364 w 462"/>
                <a:gd name="T11" fmla="*/ 60 h 514"/>
                <a:gd name="T12" fmla="*/ 388 w 462"/>
                <a:gd name="T13" fmla="*/ 76 h 514"/>
                <a:gd name="T14" fmla="*/ 394 w 462"/>
                <a:gd name="T15" fmla="*/ 98 h 514"/>
                <a:gd name="T16" fmla="*/ 394 w 462"/>
                <a:gd name="T17" fmla="*/ 126 h 514"/>
                <a:gd name="T18" fmla="*/ 394 w 462"/>
                <a:gd name="T19" fmla="*/ 156 h 514"/>
                <a:gd name="T20" fmla="*/ 406 w 462"/>
                <a:gd name="T21" fmla="*/ 194 h 514"/>
                <a:gd name="T22" fmla="*/ 412 w 462"/>
                <a:gd name="T23" fmla="*/ 232 h 514"/>
                <a:gd name="T24" fmla="*/ 418 w 462"/>
                <a:gd name="T25" fmla="*/ 246 h 514"/>
                <a:gd name="T26" fmla="*/ 432 w 462"/>
                <a:gd name="T27" fmla="*/ 290 h 514"/>
                <a:gd name="T28" fmla="*/ 444 w 462"/>
                <a:gd name="T29" fmla="*/ 298 h 514"/>
                <a:gd name="T30" fmla="*/ 462 w 462"/>
                <a:gd name="T31" fmla="*/ 322 h 514"/>
                <a:gd name="T32" fmla="*/ 450 w 462"/>
                <a:gd name="T33" fmla="*/ 328 h 514"/>
                <a:gd name="T34" fmla="*/ 432 w 462"/>
                <a:gd name="T35" fmla="*/ 336 h 514"/>
                <a:gd name="T36" fmla="*/ 406 w 462"/>
                <a:gd name="T37" fmla="*/ 322 h 514"/>
                <a:gd name="T38" fmla="*/ 388 w 462"/>
                <a:gd name="T39" fmla="*/ 328 h 514"/>
                <a:gd name="T40" fmla="*/ 412 w 462"/>
                <a:gd name="T41" fmla="*/ 352 h 514"/>
                <a:gd name="T42" fmla="*/ 406 w 462"/>
                <a:gd name="T43" fmla="*/ 380 h 514"/>
                <a:gd name="T44" fmla="*/ 388 w 462"/>
                <a:gd name="T45" fmla="*/ 410 h 514"/>
                <a:gd name="T46" fmla="*/ 370 w 462"/>
                <a:gd name="T47" fmla="*/ 432 h 514"/>
                <a:gd name="T48" fmla="*/ 338 w 462"/>
                <a:gd name="T49" fmla="*/ 396 h 514"/>
                <a:gd name="T50" fmla="*/ 320 w 462"/>
                <a:gd name="T51" fmla="*/ 380 h 514"/>
                <a:gd name="T52" fmla="*/ 290 w 462"/>
                <a:gd name="T53" fmla="*/ 366 h 514"/>
                <a:gd name="T54" fmla="*/ 278 w 462"/>
                <a:gd name="T55" fmla="*/ 352 h 514"/>
                <a:gd name="T56" fmla="*/ 254 w 462"/>
                <a:gd name="T57" fmla="*/ 336 h 514"/>
                <a:gd name="T58" fmla="*/ 234 w 462"/>
                <a:gd name="T59" fmla="*/ 328 h 514"/>
                <a:gd name="T60" fmla="*/ 222 w 462"/>
                <a:gd name="T61" fmla="*/ 322 h 514"/>
                <a:gd name="T62" fmla="*/ 198 w 462"/>
                <a:gd name="T63" fmla="*/ 336 h 514"/>
                <a:gd name="T64" fmla="*/ 178 w 462"/>
                <a:gd name="T65" fmla="*/ 366 h 514"/>
                <a:gd name="T66" fmla="*/ 166 w 462"/>
                <a:gd name="T67" fmla="*/ 410 h 514"/>
                <a:gd name="T68" fmla="*/ 166 w 462"/>
                <a:gd name="T69" fmla="*/ 456 h 514"/>
                <a:gd name="T70" fmla="*/ 166 w 462"/>
                <a:gd name="T71" fmla="*/ 486 h 514"/>
                <a:gd name="T72" fmla="*/ 136 w 462"/>
                <a:gd name="T73" fmla="*/ 492 h 514"/>
                <a:gd name="T74" fmla="*/ 118 w 462"/>
                <a:gd name="T75" fmla="*/ 500 h 514"/>
                <a:gd name="T76" fmla="*/ 106 w 462"/>
                <a:gd name="T77" fmla="*/ 508 h 514"/>
                <a:gd name="T78" fmla="*/ 92 w 462"/>
                <a:gd name="T79" fmla="*/ 486 h 514"/>
                <a:gd name="T80" fmla="*/ 86 w 462"/>
                <a:gd name="T81" fmla="*/ 440 h 514"/>
                <a:gd name="T82" fmla="*/ 80 w 462"/>
                <a:gd name="T83" fmla="*/ 402 h 514"/>
                <a:gd name="T84" fmla="*/ 62 w 462"/>
                <a:gd name="T85" fmla="*/ 380 h 514"/>
                <a:gd name="T86" fmla="*/ 44 w 462"/>
                <a:gd name="T87" fmla="*/ 358 h 514"/>
                <a:gd name="T88" fmla="*/ 30 w 462"/>
                <a:gd name="T89" fmla="*/ 314 h 514"/>
                <a:gd name="T90" fmla="*/ 18 w 462"/>
                <a:gd name="T91" fmla="*/ 290 h 514"/>
                <a:gd name="T92" fmla="*/ 0 w 462"/>
                <a:gd name="T93" fmla="*/ 254 h 514"/>
                <a:gd name="T94" fmla="*/ 0 w 462"/>
                <a:gd name="T95" fmla="*/ 224 h 514"/>
                <a:gd name="T96" fmla="*/ 30 w 462"/>
                <a:gd name="T97" fmla="*/ 202 h 514"/>
                <a:gd name="T98" fmla="*/ 56 w 462"/>
                <a:gd name="T99" fmla="*/ 186 h 514"/>
                <a:gd name="T100" fmla="*/ 74 w 462"/>
                <a:gd name="T101" fmla="*/ 178 h 514"/>
                <a:gd name="T102" fmla="*/ 86 w 462"/>
                <a:gd name="T103" fmla="*/ 126 h 514"/>
                <a:gd name="T104" fmla="*/ 86 w 462"/>
                <a:gd name="T105" fmla="*/ 90 h 514"/>
                <a:gd name="T106" fmla="*/ 92 w 462"/>
                <a:gd name="T107" fmla="*/ 44 h 514"/>
                <a:gd name="T108" fmla="*/ 100 w 462"/>
                <a:gd name="T109" fmla="*/ 14 h 514"/>
                <a:gd name="T110" fmla="*/ 124 w 462"/>
                <a:gd name="T111" fmla="*/ 0 h 514"/>
                <a:gd name="T112" fmla="*/ 148 w 462"/>
                <a:gd name="T113" fmla="*/ 30 h 5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2"/>
                <a:gd name="T172" fmla="*/ 0 h 514"/>
                <a:gd name="T173" fmla="*/ 462 w 462"/>
                <a:gd name="T174" fmla="*/ 514 h 5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2" h="514">
                  <a:moveTo>
                    <a:pt x="160" y="38"/>
                  </a:moveTo>
                  <a:lnTo>
                    <a:pt x="166" y="38"/>
                  </a:lnTo>
                  <a:lnTo>
                    <a:pt x="178" y="30"/>
                  </a:lnTo>
                  <a:lnTo>
                    <a:pt x="192" y="30"/>
                  </a:lnTo>
                  <a:lnTo>
                    <a:pt x="198" y="38"/>
                  </a:lnTo>
                  <a:lnTo>
                    <a:pt x="204" y="38"/>
                  </a:lnTo>
                  <a:lnTo>
                    <a:pt x="216" y="38"/>
                  </a:lnTo>
                  <a:lnTo>
                    <a:pt x="222" y="38"/>
                  </a:lnTo>
                  <a:lnTo>
                    <a:pt x="228" y="44"/>
                  </a:lnTo>
                  <a:lnTo>
                    <a:pt x="240" y="44"/>
                  </a:lnTo>
                  <a:lnTo>
                    <a:pt x="246" y="44"/>
                  </a:lnTo>
                  <a:lnTo>
                    <a:pt x="254" y="52"/>
                  </a:lnTo>
                  <a:lnTo>
                    <a:pt x="278" y="52"/>
                  </a:lnTo>
                  <a:lnTo>
                    <a:pt x="290" y="44"/>
                  </a:lnTo>
                  <a:lnTo>
                    <a:pt x="296" y="44"/>
                  </a:lnTo>
                  <a:lnTo>
                    <a:pt x="308" y="52"/>
                  </a:lnTo>
                  <a:lnTo>
                    <a:pt x="314" y="60"/>
                  </a:lnTo>
                  <a:lnTo>
                    <a:pt x="320" y="60"/>
                  </a:lnTo>
                  <a:lnTo>
                    <a:pt x="332" y="60"/>
                  </a:lnTo>
                  <a:lnTo>
                    <a:pt x="338" y="60"/>
                  </a:lnTo>
                  <a:lnTo>
                    <a:pt x="346" y="60"/>
                  </a:lnTo>
                  <a:lnTo>
                    <a:pt x="352" y="52"/>
                  </a:lnTo>
                  <a:lnTo>
                    <a:pt x="358" y="52"/>
                  </a:lnTo>
                  <a:lnTo>
                    <a:pt x="364" y="60"/>
                  </a:lnTo>
                  <a:lnTo>
                    <a:pt x="364" y="68"/>
                  </a:lnTo>
                  <a:lnTo>
                    <a:pt x="370" y="60"/>
                  </a:lnTo>
                  <a:lnTo>
                    <a:pt x="382" y="68"/>
                  </a:lnTo>
                  <a:lnTo>
                    <a:pt x="388" y="76"/>
                  </a:lnTo>
                  <a:lnTo>
                    <a:pt x="388" y="82"/>
                  </a:lnTo>
                  <a:lnTo>
                    <a:pt x="394" y="82"/>
                  </a:lnTo>
                  <a:lnTo>
                    <a:pt x="394" y="90"/>
                  </a:lnTo>
                  <a:lnTo>
                    <a:pt x="394" y="98"/>
                  </a:lnTo>
                  <a:lnTo>
                    <a:pt x="394" y="104"/>
                  </a:lnTo>
                  <a:lnTo>
                    <a:pt x="394" y="112"/>
                  </a:lnTo>
                  <a:lnTo>
                    <a:pt x="394" y="120"/>
                  </a:lnTo>
                  <a:lnTo>
                    <a:pt x="394" y="126"/>
                  </a:lnTo>
                  <a:lnTo>
                    <a:pt x="394" y="134"/>
                  </a:lnTo>
                  <a:lnTo>
                    <a:pt x="394" y="142"/>
                  </a:lnTo>
                  <a:lnTo>
                    <a:pt x="394" y="150"/>
                  </a:lnTo>
                  <a:lnTo>
                    <a:pt x="394" y="156"/>
                  </a:lnTo>
                  <a:lnTo>
                    <a:pt x="400" y="164"/>
                  </a:lnTo>
                  <a:lnTo>
                    <a:pt x="400" y="178"/>
                  </a:lnTo>
                  <a:lnTo>
                    <a:pt x="406" y="186"/>
                  </a:lnTo>
                  <a:lnTo>
                    <a:pt x="406" y="194"/>
                  </a:lnTo>
                  <a:lnTo>
                    <a:pt x="406" y="202"/>
                  </a:lnTo>
                  <a:lnTo>
                    <a:pt x="406" y="216"/>
                  </a:lnTo>
                  <a:lnTo>
                    <a:pt x="412" y="224"/>
                  </a:lnTo>
                  <a:lnTo>
                    <a:pt x="412" y="232"/>
                  </a:lnTo>
                  <a:lnTo>
                    <a:pt x="418" y="232"/>
                  </a:lnTo>
                  <a:lnTo>
                    <a:pt x="418" y="238"/>
                  </a:lnTo>
                  <a:lnTo>
                    <a:pt x="424" y="246"/>
                  </a:lnTo>
                  <a:lnTo>
                    <a:pt x="418" y="246"/>
                  </a:lnTo>
                  <a:lnTo>
                    <a:pt x="418" y="262"/>
                  </a:lnTo>
                  <a:lnTo>
                    <a:pt x="418" y="276"/>
                  </a:lnTo>
                  <a:lnTo>
                    <a:pt x="432" y="284"/>
                  </a:lnTo>
                  <a:lnTo>
                    <a:pt x="432" y="290"/>
                  </a:lnTo>
                  <a:lnTo>
                    <a:pt x="432" y="284"/>
                  </a:lnTo>
                  <a:lnTo>
                    <a:pt x="438" y="284"/>
                  </a:lnTo>
                  <a:lnTo>
                    <a:pt x="444" y="290"/>
                  </a:lnTo>
                  <a:lnTo>
                    <a:pt x="444" y="298"/>
                  </a:lnTo>
                  <a:lnTo>
                    <a:pt x="444" y="306"/>
                  </a:lnTo>
                  <a:lnTo>
                    <a:pt x="456" y="314"/>
                  </a:lnTo>
                  <a:lnTo>
                    <a:pt x="456" y="322"/>
                  </a:lnTo>
                  <a:lnTo>
                    <a:pt x="462" y="322"/>
                  </a:lnTo>
                  <a:lnTo>
                    <a:pt x="462" y="328"/>
                  </a:lnTo>
                  <a:lnTo>
                    <a:pt x="456" y="328"/>
                  </a:lnTo>
                  <a:lnTo>
                    <a:pt x="456" y="336"/>
                  </a:lnTo>
                  <a:lnTo>
                    <a:pt x="450" y="328"/>
                  </a:lnTo>
                  <a:lnTo>
                    <a:pt x="444" y="328"/>
                  </a:lnTo>
                  <a:lnTo>
                    <a:pt x="438" y="328"/>
                  </a:lnTo>
                  <a:lnTo>
                    <a:pt x="438" y="336"/>
                  </a:lnTo>
                  <a:lnTo>
                    <a:pt x="432" y="336"/>
                  </a:lnTo>
                  <a:lnTo>
                    <a:pt x="424" y="328"/>
                  </a:lnTo>
                  <a:lnTo>
                    <a:pt x="418" y="328"/>
                  </a:lnTo>
                  <a:lnTo>
                    <a:pt x="412" y="328"/>
                  </a:lnTo>
                  <a:lnTo>
                    <a:pt x="406" y="322"/>
                  </a:lnTo>
                  <a:lnTo>
                    <a:pt x="388" y="322"/>
                  </a:lnTo>
                  <a:lnTo>
                    <a:pt x="382" y="322"/>
                  </a:lnTo>
                  <a:lnTo>
                    <a:pt x="388" y="322"/>
                  </a:lnTo>
                  <a:lnTo>
                    <a:pt x="388" y="328"/>
                  </a:lnTo>
                  <a:lnTo>
                    <a:pt x="394" y="336"/>
                  </a:lnTo>
                  <a:lnTo>
                    <a:pt x="400" y="344"/>
                  </a:lnTo>
                  <a:lnTo>
                    <a:pt x="406" y="352"/>
                  </a:lnTo>
                  <a:lnTo>
                    <a:pt x="412" y="352"/>
                  </a:lnTo>
                  <a:lnTo>
                    <a:pt x="412" y="358"/>
                  </a:lnTo>
                  <a:lnTo>
                    <a:pt x="412" y="366"/>
                  </a:lnTo>
                  <a:lnTo>
                    <a:pt x="412" y="374"/>
                  </a:lnTo>
                  <a:lnTo>
                    <a:pt x="406" y="380"/>
                  </a:lnTo>
                  <a:lnTo>
                    <a:pt x="400" y="380"/>
                  </a:lnTo>
                  <a:lnTo>
                    <a:pt x="400" y="388"/>
                  </a:lnTo>
                  <a:lnTo>
                    <a:pt x="394" y="388"/>
                  </a:lnTo>
                  <a:lnTo>
                    <a:pt x="388" y="410"/>
                  </a:lnTo>
                  <a:lnTo>
                    <a:pt x="382" y="418"/>
                  </a:lnTo>
                  <a:lnTo>
                    <a:pt x="382" y="432"/>
                  </a:lnTo>
                  <a:lnTo>
                    <a:pt x="376" y="432"/>
                  </a:lnTo>
                  <a:lnTo>
                    <a:pt x="370" y="432"/>
                  </a:lnTo>
                  <a:lnTo>
                    <a:pt x="364" y="432"/>
                  </a:lnTo>
                  <a:lnTo>
                    <a:pt x="346" y="410"/>
                  </a:lnTo>
                  <a:lnTo>
                    <a:pt x="346" y="402"/>
                  </a:lnTo>
                  <a:lnTo>
                    <a:pt x="338" y="396"/>
                  </a:lnTo>
                  <a:lnTo>
                    <a:pt x="332" y="396"/>
                  </a:lnTo>
                  <a:lnTo>
                    <a:pt x="332" y="388"/>
                  </a:lnTo>
                  <a:lnTo>
                    <a:pt x="326" y="388"/>
                  </a:lnTo>
                  <a:lnTo>
                    <a:pt x="320" y="380"/>
                  </a:lnTo>
                  <a:lnTo>
                    <a:pt x="314" y="374"/>
                  </a:lnTo>
                  <a:lnTo>
                    <a:pt x="308" y="366"/>
                  </a:lnTo>
                  <a:lnTo>
                    <a:pt x="296" y="366"/>
                  </a:lnTo>
                  <a:lnTo>
                    <a:pt x="290" y="366"/>
                  </a:lnTo>
                  <a:lnTo>
                    <a:pt x="284" y="366"/>
                  </a:lnTo>
                  <a:lnTo>
                    <a:pt x="278" y="366"/>
                  </a:lnTo>
                  <a:lnTo>
                    <a:pt x="278" y="358"/>
                  </a:lnTo>
                  <a:lnTo>
                    <a:pt x="278" y="352"/>
                  </a:lnTo>
                  <a:lnTo>
                    <a:pt x="270" y="352"/>
                  </a:lnTo>
                  <a:lnTo>
                    <a:pt x="264" y="344"/>
                  </a:lnTo>
                  <a:lnTo>
                    <a:pt x="260" y="336"/>
                  </a:lnTo>
                  <a:lnTo>
                    <a:pt x="254" y="336"/>
                  </a:lnTo>
                  <a:lnTo>
                    <a:pt x="254" y="328"/>
                  </a:lnTo>
                  <a:lnTo>
                    <a:pt x="246" y="328"/>
                  </a:lnTo>
                  <a:lnTo>
                    <a:pt x="240" y="328"/>
                  </a:lnTo>
                  <a:lnTo>
                    <a:pt x="234" y="328"/>
                  </a:lnTo>
                  <a:lnTo>
                    <a:pt x="234" y="336"/>
                  </a:lnTo>
                  <a:lnTo>
                    <a:pt x="228" y="328"/>
                  </a:lnTo>
                  <a:lnTo>
                    <a:pt x="222" y="328"/>
                  </a:lnTo>
                  <a:lnTo>
                    <a:pt x="222" y="322"/>
                  </a:lnTo>
                  <a:lnTo>
                    <a:pt x="210" y="328"/>
                  </a:lnTo>
                  <a:lnTo>
                    <a:pt x="204" y="322"/>
                  </a:lnTo>
                  <a:lnTo>
                    <a:pt x="198" y="328"/>
                  </a:lnTo>
                  <a:lnTo>
                    <a:pt x="198" y="336"/>
                  </a:lnTo>
                  <a:lnTo>
                    <a:pt x="192" y="344"/>
                  </a:lnTo>
                  <a:lnTo>
                    <a:pt x="184" y="358"/>
                  </a:lnTo>
                  <a:lnTo>
                    <a:pt x="184" y="366"/>
                  </a:lnTo>
                  <a:lnTo>
                    <a:pt x="178" y="366"/>
                  </a:lnTo>
                  <a:lnTo>
                    <a:pt x="172" y="374"/>
                  </a:lnTo>
                  <a:lnTo>
                    <a:pt x="166" y="388"/>
                  </a:lnTo>
                  <a:lnTo>
                    <a:pt x="166" y="396"/>
                  </a:lnTo>
                  <a:lnTo>
                    <a:pt x="166" y="410"/>
                  </a:lnTo>
                  <a:lnTo>
                    <a:pt x="166" y="418"/>
                  </a:lnTo>
                  <a:lnTo>
                    <a:pt x="160" y="440"/>
                  </a:lnTo>
                  <a:lnTo>
                    <a:pt x="166" y="448"/>
                  </a:lnTo>
                  <a:lnTo>
                    <a:pt x="166" y="456"/>
                  </a:lnTo>
                  <a:lnTo>
                    <a:pt x="166" y="464"/>
                  </a:lnTo>
                  <a:lnTo>
                    <a:pt x="166" y="470"/>
                  </a:lnTo>
                  <a:lnTo>
                    <a:pt x="166" y="478"/>
                  </a:lnTo>
                  <a:lnTo>
                    <a:pt x="166" y="486"/>
                  </a:lnTo>
                  <a:lnTo>
                    <a:pt x="160" y="486"/>
                  </a:lnTo>
                  <a:lnTo>
                    <a:pt x="148" y="492"/>
                  </a:lnTo>
                  <a:lnTo>
                    <a:pt x="142" y="492"/>
                  </a:lnTo>
                  <a:lnTo>
                    <a:pt x="136" y="492"/>
                  </a:lnTo>
                  <a:lnTo>
                    <a:pt x="130" y="500"/>
                  </a:lnTo>
                  <a:lnTo>
                    <a:pt x="124" y="492"/>
                  </a:lnTo>
                  <a:lnTo>
                    <a:pt x="124" y="500"/>
                  </a:lnTo>
                  <a:lnTo>
                    <a:pt x="118" y="500"/>
                  </a:lnTo>
                  <a:lnTo>
                    <a:pt x="112" y="508"/>
                  </a:lnTo>
                  <a:lnTo>
                    <a:pt x="112" y="514"/>
                  </a:lnTo>
                  <a:lnTo>
                    <a:pt x="106" y="514"/>
                  </a:lnTo>
                  <a:lnTo>
                    <a:pt x="106" y="508"/>
                  </a:lnTo>
                  <a:lnTo>
                    <a:pt x="100" y="500"/>
                  </a:lnTo>
                  <a:lnTo>
                    <a:pt x="92" y="500"/>
                  </a:lnTo>
                  <a:lnTo>
                    <a:pt x="92" y="492"/>
                  </a:lnTo>
                  <a:lnTo>
                    <a:pt x="92" y="486"/>
                  </a:lnTo>
                  <a:lnTo>
                    <a:pt x="92" y="470"/>
                  </a:lnTo>
                  <a:lnTo>
                    <a:pt x="92" y="464"/>
                  </a:lnTo>
                  <a:lnTo>
                    <a:pt x="86" y="448"/>
                  </a:lnTo>
                  <a:lnTo>
                    <a:pt x="86" y="440"/>
                  </a:lnTo>
                  <a:lnTo>
                    <a:pt x="80" y="426"/>
                  </a:lnTo>
                  <a:lnTo>
                    <a:pt x="80" y="418"/>
                  </a:lnTo>
                  <a:lnTo>
                    <a:pt x="80" y="410"/>
                  </a:lnTo>
                  <a:lnTo>
                    <a:pt x="80" y="402"/>
                  </a:lnTo>
                  <a:lnTo>
                    <a:pt x="80" y="396"/>
                  </a:lnTo>
                  <a:lnTo>
                    <a:pt x="74" y="388"/>
                  </a:lnTo>
                  <a:lnTo>
                    <a:pt x="68" y="380"/>
                  </a:lnTo>
                  <a:lnTo>
                    <a:pt x="62" y="380"/>
                  </a:lnTo>
                  <a:lnTo>
                    <a:pt x="56" y="374"/>
                  </a:lnTo>
                  <a:lnTo>
                    <a:pt x="50" y="366"/>
                  </a:lnTo>
                  <a:lnTo>
                    <a:pt x="50" y="358"/>
                  </a:lnTo>
                  <a:lnTo>
                    <a:pt x="44" y="358"/>
                  </a:lnTo>
                  <a:lnTo>
                    <a:pt x="44" y="352"/>
                  </a:lnTo>
                  <a:lnTo>
                    <a:pt x="38" y="336"/>
                  </a:lnTo>
                  <a:lnTo>
                    <a:pt x="30" y="328"/>
                  </a:lnTo>
                  <a:lnTo>
                    <a:pt x="30" y="314"/>
                  </a:lnTo>
                  <a:lnTo>
                    <a:pt x="24" y="314"/>
                  </a:lnTo>
                  <a:lnTo>
                    <a:pt x="24" y="306"/>
                  </a:lnTo>
                  <a:lnTo>
                    <a:pt x="24" y="298"/>
                  </a:lnTo>
                  <a:lnTo>
                    <a:pt x="18" y="290"/>
                  </a:lnTo>
                  <a:lnTo>
                    <a:pt x="12" y="284"/>
                  </a:lnTo>
                  <a:lnTo>
                    <a:pt x="12" y="276"/>
                  </a:lnTo>
                  <a:lnTo>
                    <a:pt x="0" y="262"/>
                  </a:lnTo>
                  <a:lnTo>
                    <a:pt x="0" y="254"/>
                  </a:lnTo>
                  <a:lnTo>
                    <a:pt x="0" y="246"/>
                  </a:lnTo>
                  <a:lnTo>
                    <a:pt x="0" y="238"/>
                  </a:lnTo>
                  <a:lnTo>
                    <a:pt x="0" y="232"/>
                  </a:lnTo>
                  <a:lnTo>
                    <a:pt x="0" y="224"/>
                  </a:lnTo>
                  <a:lnTo>
                    <a:pt x="6" y="210"/>
                  </a:lnTo>
                  <a:lnTo>
                    <a:pt x="12" y="210"/>
                  </a:lnTo>
                  <a:lnTo>
                    <a:pt x="18" y="202"/>
                  </a:lnTo>
                  <a:lnTo>
                    <a:pt x="30" y="202"/>
                  </a:lnTo>
                  <a:lnTo>
                    <a:pt x="38" y="202"/>
                  </a:lnTo>
                  <a:lnTo>
                    <a:pt x="38" y="194"/>
                  </a:lnTo>
                  <a:lnTo>
                    <a:pt x="50" y="186"/>
                  </a:lnTo>
                  <a:lnTo>
                    <a:pt x="56" y="186"/>
                  </a:lnTo>
                  <a:lnTo>
                    <a:pt x="62" y="186"/>
                  </a:lnTo>
                  <a:lnTo>
                    <a:pt x="68" y="186"/>
                  </a:lnTo>
                  <a:lnTo>
                    <a:pt x="68" y="178"/>
                  </a:lnTo>
                  <a:lnTo>
                    <a:pt x="74" y="178"/>
                  </a:lnTo>
                  <a:lnTo>
                    <a:pt x="68" y="172"/>
                  </a:lnTo>
                  <a:lnTo>
                    <a:pt x="74" y="156"/>
                  </a:lnTo>
                  <a:lnTo>
                    <a:pt x="80" y="134"/>
                  </a:lnTo>
                  <a:lnTo>
                    <a:pt x="86" y="126"/>
                  </a:lnTo>
                  <a:lnTo>
                    <a:pt x="86" y="120"/>
                  </a:lnTo>
                  <a:lnTo>
                    <a:pt x="92" y="112"/>
                  </a:lnTo>
                  <a:lnTo>
                    <a:pt x="86" y="98"/>
                  </a:lnTo>
                  <a:lnTo>
                    <a:pt x="86" y="90"/>
                  </a:lnTo>
                  <a:lnTo>
                    <a:pt x="92" y="68"/>
                  </a:lnTo>
                  <a:lnTo>
                    <a:pt x="92" y="60"/>
                  </a:lnTo>
                  <a:lnTo>
                    <a:pt x="92" y="52"/>
                  </a:lnTo>
                  <a:lnTo>
                    <a:pt x="92" y="44"/>
                  </a:lnTo>
                  <a:lnTo>
                    <a:pt x="100" y="38"/>
                  </a:lnTo>
                  <a:lnTo>
                    <a:pt x="100" y="30"/>
                  </a:lnTo>
                  <a:lnTo>
                    <a:pt x="100" y="22"/>
                  </a:lnTo>
                  <a:lnTo>
                    <a:pt x="100" y="14"/>
                  </a:lnTo>
                  <a:lnTo>
                    <a:pt x="106" y="8"/>
                  </a:lnTo>
                  <a:lnTo>
                    <a:pt x="112" y="8"/>
                  </a:lnTo>
                  <a:lnTo>
                    <a:pt x="118" y="0"/>
                  </a:lnTo>
                  <a:lnTo>
                    <a:pt x="124" y="0"/>
                  </a:lnTo>
                  <a:lnTo>
                    <a:pt x="130" y="8"/>
                  </a:lnTo>
                  <a:lnTo>
                    <a:pt x="136" y="14"/>
                  </a:lnTo>
                  <a:lnTo>
                    <a:pt x="142" y="22"/>
                  </a:lnTo>
                  <a:lnTo>
                    <a:pt x="148" y="30"/>
                  </a:lnTo>
                  <a:lnTo>
                    <a:pt x="154" y="30"/>
                  </a:lnTo>
                  <a:lnTo>
                    <a:pt x="160" y="30"/>
                  </a:lnTo>
                  <a:lnTo>
                    <a:pt x="160"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7" name="Line 751"/>
            <p:cNvSpPr>
              <a:spLocks noChangeShapeType="1"/>
            </p:cNvSpPr>
            <p:nvPr/>
          </p:nvSpPr>
          <p:spPr bwMode="auto">
            <a:xfrm flipH="1" flipV="1">
              <a:off x="3044" y="2888"/>
              <a:ext cx="74" cy="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8" name="Line 752"/>
            <p:cNvSpPr>
              <a:spLocks noChangeShapeType="1"/>
            </p:cNvSpPr>
            <p:nvPr/>
          </p:nvSpPr>
          <p:spPr bwMode="auto">
            <a:xfrm flipH="1" flipV="1">
              <a:off x="3026" y="2842"/>
              <a:ext cx="104"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39" name="Line 753"/>
            <p:cNvSpPr>
              <a:spLocks noChangeShapeType="1"/>
            </p:cNvSpPr>
            <p:nvPr/>
          </p:nvSpPr>
          <p:spPr bwMode="auto">
            <a:xfrm flipH="1" flipV="1">
              <a:off x="2996" y="2790"/>
              <a:ext cx="160" cy="11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0" name="Line 754"/>
            <p:cNvSpPr>
              <a:spLocks noChangeShapeType="1"/>
            </p:cNvSpPr>
            <p:nvPr/>
          </p:nvSpPr>
          <p:spPr bwMode="auto">
            <a:xfrm flipH="1" flipV="1">
              <a:off x="2996" y="2760"/>
              <a:ext cx="172" cy="1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1" name="Line 755"/>
            <p:cNvSpPr>
              <a:spLocks noChangeShapeType="1"/>
            </p:cNvSpPr>
            <p:nvPr/>
          </p:nvSpPr>
          <p:spPr bwMode="auto">
            <a:xfrm flipH="1" flipV="1">
              <a:off x="2996" y="2730"/>
              <a:ext cx="196" cy="14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2" name="Line 756"/>
            <p:cNvSpPr>
              <a:spLocks noChangeShapeType="1"/>
            </p:cNvSpPr>
            <p:nvPr/>
          </p:nvSpPr>
          <p:spPr bwMode="auto">
            <a:xfrm flipH="1" flipV="1">
              <a:off x="3008" y="2716"/>
              <a:ext cx="19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3" name="Line 757"/>
            <p:cNvSpPr>
              <a:spLocks noChangeShapeType="1"/>
            </p:cNvSpPr>
            <p:nvPr/>
          </p:nvSpPr>
          <p:spPr bwMode="auto">
            <a:xfrm flipH="1" flipV="1">
              <a:off x="3020" y="2694"/>
              <a:ext cx="19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4" name="Line 758"/>
            <p:cNvSpPr>
              <a:spLocks noChangeShapeType="1"/>
            </p:cNvSpPr>
            <p:nvPr/>
          </p:nvSpPr>
          <p:spPr bwMode="auto">
            <a:xfrm flipH="1" flipV="1">
              <a:off x="3020" y="2664"/>
              <a:ext cx="202" cy="14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5" name="Line 759"/>
            <p:cNvSpPr>
              <a:spLocks noChangeShapeType="1"/>
            </p:cNvSpPr>
            <p:nvPr/>
          </p:nvSpPr>
          <p:spPr bwMode="auto">
            <a:xfrm flipH="1" flipV="1">
              <a:off x="3014" y="2634"/>
              <a:ext cx="214" cy="1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6" name="Line 760"/>
            <p:cNvSpPr>
              <a:spLocks noChangeShapeType="1"/>
            </p:cNvSpPr>
            <p:nvPr/>
          </p:nvSpPr>
          <p:spPr bwMode="auto">
            <a:xfrm flipH="1" flipV="1">
              <a:off x="3002" y="2596"/>
              <a:ext cx="208" cy="1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7" name="Line 761"/>
            <p:cNvSpPr>
              <a:spLocks noChangeShapeType="1"/>
            </p:cNvSpPr>
            <p:nvPr/>
          </p:nvSpPr>
          <p:spPr bwMode="auto">
            <a:xfrm flipH="1" flipV="1">
              <a:off x="3106" y="2640"/>
              <a:ext cx="68"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8" name="Line 762"/>
            <p:cNvSpPr>
              <a:spLocks noChangeShapeType="1"/>
            </p:cNvSpPr>
            <p:nvPr/>
          </p:nvSpPr>
          <p:spPr bwMode="auto">
            <a:xfrm flipH="1" flipV="1">
              <a:off x="3002" y="2566"/>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49" name="Line 763"/>
            <p:cNvSpPr>
              <a:spLocks noChangeShapeType="1"/>
            </p:cNvSpPr>
            <p:nvPr/>
          </p:nvSpPr>
          <p:spPr bwMode="auto">
            <a:xfrm flipH="1" flipV="1">
              <a:off x="3008" y="2544"/>
              <a:ext cx="54"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0" name="Line 764"/>
            <p:cNvSpPr>
              <a:spLocks noChangeShapeType="1"/>
            </p:cNvSpPr>
            <p:nvPr/>
          </p:nvSpPr>
          <p:spPr bwMode="auto">
            <a:xfrm flipH="1" flipV="1">
              <a:off x="3020" y="2522"/>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1" name="Freeform 765"/>
            <p:cNvSpPr>
              <a:spLocks/>
            </p:cNvSpPr>
            <p:nvPr/>
          </p:nvSpPr>
          <p:spPr bwMode="auto">
            <a:xfrm>
              <a:off x="2990" y="2522"/>
              <a:ext cx="238" cy="432"/>
            </a:xfrm>
            <a:custGeom>
              <a:avLst/>
              <a:gdLst>
                <a:gd name="T0" fmla="*/ 72 w 238"/>
                <a:gd name="T1" fmla="*/ 68 h 432"/>
                <a:gd name="T2" fmla="*/ 78 w 238"/>
                <a:gd name="T3" fmla="*/ 82 h 432"/>
                <a:gd name="T4" fmla="*/ 92 w 238"/>
                <a:gd name="T5" fmla="*/ 98 h 432"/>
                <a:gd name="T6" fmla="*/ 104 w 238"/>
                <a:gd name="T7" fmla="*/ 104 h 432"/>
                <a:gd name="T8" fmla="*/ 128 w 238"/>
                <a:gd name="T9" fmla="*/ 120 h 432"/>
                <a:gd name="T10" fmla="*/ 154 w 238"/>
                <a:gd name="T11" fmla="*/ 134 h 432"/>
                <a:gd name="T12" fmla="*/ 172 w 238"/>
                <a:gd name="T13" fmla="*/ 142 h 432"/>
                <a:gd name="T14" fmla="*/ 184 w 238"/>
                <a:gd name="T15" fmla="*/ 158 h 432"/>
                <a:gd name="T16" fmla="*/ 190 w 238"/>
                <a:gd name="T17" fmla="*/ 180 h 432"/>
                <a:gd name="T18" fmla="*/ 196 w 238"/>
                <a:gd name="T19" fmla="*/ 202 h 432"/>
                <a:gd name="T20" fmla="*/ 208 w 238"/>
                <a:gd name="T21" fmla="*/ 210 h 432"/>
                <a:gd name="T22" fmla="*/ 226 w 238"/>
                <a:gd name="T23" fmla="*/ 224 h 432"/>
                <a:gd name="T24" fmla="*/ 232 w 238"/>
                <a:gd name="T25" fmla="*/ 238 h 432"/>
                <a:gd name="T26" fmla="*/ 238 w 238"/>
                <a:gd name="T27" fmla="*/ 254 h 432"/>
                <a:gd name="T28" fmla="*/ 232 w 238"/>
                <a:gd name="T29" fmla="*/ 276 h 432"/>
                <a:gd name="T30" fmla="*/ 232 w 238"/>
                <a:gd name="T31" fmla="*/ 298 h 432"/>
                <a:gd name="T32" fmla="*/ 214 w 238"/>
                <a:gd name="T33" fmla="*/ 328 h 432"/>
                <a:gd name="T34" fmla="*/ 202 w 238"/>
                <a:gd name="T35" fmla="*/ 350 h 432"/>
                <a:gd name="T36" fmla="*/ 178 w 238"/>
                <a:gd name="T37" fmla="*/ 366 h 432"/>
                <a:gd name="T38" fmla="*/ 166 w 238"/>
                <a:gd name="T39" fmla="*/ 380 h 432"/>
                <a:gd name="T40" fmla="*/ 146 w 238"/>
                <a:gd name="T41" fmla="*/ 388 h 432"/>
                <a:gd name="T42" fmla="*/ 128 w 238"/>
                <a:gd name="T43" fmla="*/ 402 h 432"/>
                <a:gd name="T44" fmla="*/ 116 w 238"/>
                <a:gd name="T45" fmla="*/ 426 h 432"/>
                <a:gd name="T46" fmla="*/ 104 w 238"/>
                <a:gd name="T47" fmla="*/ 410 h 432"/>
                <a:gd name="T48" fmla="*/ 92 w 238"/>
                <a:gd name="T49" fmla="*/ 402 h 432"/>
                <a:gd name="T50" fmla="*/ 72 w 238"/>
                <a:gd name="T51" fmla="*/ 394 h 432"/>
                <a:gd name="T52" fmla="*/ 66 w 238"/>
                <a:gd name="T53" fmla="*/ 372 h 432"/>
                <a:gd name="T54" fmla="*/ 54 w 238"/>
                <a:gd name="T55" fmla="*/ 358 h 432"/>
                <a:gd name="T56" fmla="*/ 48 w 238"/>
                <a:gd name="T57" fmla="*/ 344 h 432"/>
                <a:gd name="T58" fmla="*/ 30 w 238"/>
                <a:gd name="T59" fmla="*/ 314 h 432"/>
                <a:gd name="T60" fmla="*/ 6 w 238"/>
                <a:gd name="T61" fmla="*/ 284 h 432"/>
                <a:gd name="T62" fmla="*/ 6 w 238"/>
                <a:gd name="T63" fmla="*/ 254 h 432"/>
                <a:gd name="T64" fmla="*/ 0 w 238"/>
                <a:gd name="T65" fmla="*/ 216 h 432"/>
                <a:gd name="T66" fmla="*/ 12 w 238"/>
                <a:gd name="T67" fmla="*/ 202 h 432"/>
                <a:gd name="T68" fmla="*/ 18 w 238"/>
                <a:gd name="T69" fmla="*/ 186 h 432"/>
                <a:gd name="T70" fmla="*/ 30 w 238"/>
                <a:gd name="T71" fmla="*/ 172 h 432"/>
                <a:gd name="T72" fmla="*/ 30 w 238"/>
                <a:gd name="T73" fmla="*/ 142 h 432"/>
                <a:gd name="T74" fmla="*/ 24 w 238"/>
                <a:gd name="T75" fmla="*/ 126 h 432"/>
                <a:gd name="T76" fmla="*/ 24 w 238"/>
                <a:gd name="T77" fmla="*/ 98 h 432"/>
                <a:gd name="T78" fmla="*/ 12 w 238"/>
                <a:gd name="T79" fmla="*/ 82 h 432"/>
                <a:gd name="T80" fmla="*/ 12 w 238"/>
                <a:gd name="T81" fmla="*/ 52 h 432"/>
                <a:gd name="T82" fmla="*/ 18 w 238"/>
                <a:gd name="T83" fmla="*/ 30 h 432"/>
                <a:gd name="T84" fmla="*/ 24 w 238"/>
                <a:gd name="T85" fmla="*/ 8 h 432"/>
                <a:gd name="T86" fmla="*/ 36 w 238"/>
                <a:gd name="T87" fmla="*/ 0 h 432"/>
                <a:gd name="T88" fmla="*/ 54 w 238"/>
                <a:gd name="T89" fmla="*/ 0 h 432"/>
                <a:gd name="T90" fmla="*/ 60 w 238"/>
                <a:gd name="T91" fmla="*/ 22 h 4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432"/>
                <a:gd name="T140" fmla="*/ 238 w 238"/>
                <a:gd name="T141" fmla="*/ 432 h 4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432">
                  <a:moveTo>
                    <a:pt x="66" y="46"/>
                  </a:moveTo>
                  <a:lnTo>
                    <a:pt x="72" y="60"/>
                  </a:lnTo>
                  <a:lnTo>
                    <a:pt x="72" y="68"/>
                  </a:lnTo>
                  <a:lnTo>
                    <a:pt x="78" y="68"/>
                  </a:lnTo>
                  <a:lnTo>
                    <a:pt x="78" y="74"/>
                  </a:lnTo>
                  <a:lnTo>
                    <a:pt x="78" y="82"/>
                  </a:lnTo>
                  <a:lnTo>
                    <a:pt x="84" y="82"/>
                  </a:lnTo>
                  <a:lnTo>
                    <a:pt x="84" y="90"/>
                  </a:lnTo>
                  <a:lnTo>
                    <a:pt x="92" y="98"/>
                  </a:lnTo>
                  <a:lnTo>
                    <a:pt x="98" y="98"/>
                  </a:lnTo>
                  <a:lnTo>
                    <a:pt x="98" y="104"/>
                  </a:lnTo>
                  <a:lnTo>
                    <a:pt x="104" y="104"/>
                  </a:lnTo>
                  <a:lnTo>
                    <a:pt x="104" y="112"/>
                  </a:lnTo>
                  <a:lnTo>
                    <a:pt x="116" y="120"/>
                  </a:lnTo>
                  <a:lnTo>
                    <a:pt x="128" y="120"/>
                  </a:lnTo>
                  <a:lnTo>
                    <a:pt x="140" y="120"/>
                  </a:lnTo>
                  <a:lnTo>
                    <a:pt x="146" y="126"/>
                  </a:lnTo>
                  <a:lnTo>
                    <a:pt x="154" y="134"/>
                  </a:lnTo>
                  <a:lnTo>
                    <a:pt x="160" y="134"/>
                  </a:lnTo>
                  <a:lnTo>
                    <a:pt x="166" y="134"/>
                  </a:lnTo>
                  <a:lnTo>
                    <a:pt x="172" y="142"/>
                  </a:lnTo>
                  <a:lnTo>
                    <a:pt x="178" y="148"/>
                  </a:lnTo>
                  <a:lnTo>
                    <a:pt x="178" y="158"/>
                  </a:lnTo>
                  <a:lnTo>
                    <a:pt x="184" y="158"/>
                  </a:lnTo>
                  <a:lnTo>
                    <a:pt x="184" y="172"/>
                  </a:lnTo>
                  <a:lnTo>
                    <a:pt x="190" y="172"/>
                  </a:lnTo>
                  <a:lnTo>
                    <a:pt x="190" y="180"/>
                  </a:lnTo>
                  <a:lnTo>
                    <a:pt x="190" y="186"/>
                  </a:lnTo>
                  <a:lnTo>
                    <a:pt x="190" y="194"/>
                  </a:lnTo>
                  <a:lnTo>
                    <a:pt x="196" y="202"/>
                  </a:lnTo>
                  <a:lnTo>
                    <a:pt x="202" y="202"/>
                  </a:lnTo>
                  <a:lnTo>
                    <a:pt x="202" y="210"/>
                  </a:lnTo>
                  <a:lnTo>
                    <a:pt x="208" y="210"/>
                  </a:lnTo>
                  <a:lnTo>
                    <a:pt x="214" y="216"/>
                  </a:lnTo>
                  <a:lnTo>
                    <a:pt x="220" y="216"/>
                  </a:lnTo>
                  <a:lnTo>
                    <a:pt x="226" y="224"/>
                  </a:lnTo>
                  <a:lnTo>
                    <a:pt x="226" y="232"/>
                  </a:lnTo>
                  <a:lnTo>
                    <a:pt x="226" y="238"/>
                  </a:lnTo>
                  <a:lnTo>
                    <a:pt x="232" y="238"/>
                  </a:lnTo>
                  <a:lnTo>
                    <a:pt x="232" y="246"/>
                  </a:lnTo>
                  <a:lnTo>
                    <a:pt x="232" y="254"/>
                  </a:lnTo>
                  <a:lnTo>
                    <a:pt x="238" y="254"/>
                  </a:lnTo>
                  <a:lnTo>
                    <a:pt x="238" y="260"/>
                  </a:lnTo>
                  <a:lnTo>
                    <a:pt x="232" y="268"/>
                  </a:lnTo>
                  <a:lnTo>
                    <a:pt x="232" y="276"/>
                  </a:lnTo>
                  <a:lnTo>
                    <a:pt x="232" y="284"/>
                  </a:lnTo>
                  <a:lnTo>
                    <a:pt x="232" y="292"/>
                  </a:lnTo>
                  <a:lnTo>
                    <a:pt x="232" y="298"/>
                  </a:lnTo>
                  <a:lnTo>
                    <a:pt x="226" y="306"/>
                  </a:lnTo>
                  <a:lnTo>
                    <a:pt x="220" y="314"/>
                  </a:lnTo>
                  <a:lnTo>
                    <a:pt x="214" y="328"/>
                  </a:lnTo>
                  <a:lnTo>
                    <a:pt x="208" y="336"/>
                  </a:lnTo>
                  <a:lnTo>
                    <a:pt x="208" y="344"/>
                  </a:lnTo>
                  <a:lnTo>
                    <a:pt x="202" y="350"/>
                  </a:lnTo>
                  <a:lnTo>
                    <a:pt x="196" y="350"/>
                  </a:lnTo>
                  <a:lnTo>
                    <a:pt x="190" y="358"/>
                  </a:lnTo>
                  <a:lnTo>
                    <a:pt x="178" y="366"/>
                  </a:lnTo>
                  <a:lnTo>
                    <a:pt x="172" y="366"/>
                  </a:lnTo>
                  <a:lnTo>
                    <a:pt x="172" y="372"/>
                  </a:lnTo>
                  <a:lnTo>
                    <a:pt x="166" y="380"/>
                  </a:lnTo>
                  <a:lnTo>
                    <a:pt x="160" y="380"/>
                  </a:lnTo>
                  <a:lnTo>
                    <a:pt x="154" y="388"/>
                  </a:lnTo>
                  <a:lnTo>
                    <a:pt x="146" y="388"/>
                  </a:lnTo>
                  <a:lnTo>
                    <a:pt x="140" y="388"/>
                  </a:lnTo>
                  <a:lnTo>
                    <a:pt x="134" y="394"/>
                  </a:lnTo>
                  <a:lnTo>
                    <a:pt x="128" y="402"/>
                  </a:lnTo>
                  <a:lnTo>
                    <a:pt x="128" y="418"/>
                  </a:lnTo>
                  <a:lnTo>
                    <a:pt x="122" y="432"/>
                  </a:lnTo>
                  <a:lnTo>
                    <a:pt x="116" y="426"/>
                  </a:lnTo>
                  <a:lnTo>
                    <a:pt x="110" y="426"/>
                  </a:lnTo>
                  <a:lnTo>
                    <a:pt x="110" y="418"/>
                  </a:lnTo>
                  <a:lnTo>
                    <a:pt x="104" y="410"/>
                  </a:lnTo>
                  <a:lnTo>
                    <a:pt x="104" y="402"/>
                  </a:lnTo>
                  <a:lnTo>
                    <a:pt x="98" y="402"/>
                  </a:lnTo>
                  <a:lnTo>
                    <a:pt x="92" y="402"/>
                  </a:lnTo>
                  <a:lnTo>
                    <a:pt x="78" y="402"/>
                  </a:lnTo>
                  <a:lnTo>
                    <a:pt x="72" y="402"/>
                  </a:lnTo>
                  <a:lnTo>
                    <a:pt x="72" y="394"/>
                  </a:lnTo>
                  <a:lnTo>
                    <a:pt x="66" y="388"/>
                  </a:lnTo>
                  <a:lnTo>
                    <a:pt x="66" y="380"/>
                  </a:lnTo>
                  <a:lnTo>
                    <a:pt x="66" y="372"/>
                  </a:lnTo>
                  <a:lnTo>
                    <a:pt x="60" y="372"/>
                  </a:lnTo>
                  <a:lnTo>
                    <a:pt x="54" y="366"/>
                  </a:lnTo>
                  <a:lnTo>
                    <a:pt x="54" y="358"/>
                  </a:lnTo>
                  <a:lnTo>
                    <a:pt x="54" y="350"/>
                  </a:lnTo>
                  <a:lnTo>
                    <a:pt x="48" y="350"/>
                  </a:lnTo>
                  <a:lnTo>
                    <a:pt x="48" y="344"/>
                  </a:lnTo>
                  <a:lnTo>
                    <a:pt x="36" y="328"/>
                  </a:lnTo>
                  <a:lnTo>
                    <a:pt x="36" y="314"/>
                  </a:lnTo>
                  <a:lnTo>
                    <a:pt x="30" y="314"/>
                  </a:lnTo>
                  <a:lnTo>
                    <a:pt x="30" y="306"/>
                  </a:lnTo>
                  <a:lnTo>
                    <a:pt x="24" y="298"/>
                  </a:lnTo>
                  <a:lnTo>
                    <a:pt x="6" y="284"/>
                  </a:lnTo>
                  <a:lnTo>
                    <a:pt x="6" y="276"/>
                  </a:lnTo>
                  <a:lnTo>
                    <a:pt x="6" y="260"/>
                  </a:lnTo>
                  <a:lnTo>
                    <a:pt x="6" y="254"/>
                  </a:lnTo>
                  <a:lnTo>
                    <a:pt x="6" y="246"/>
                  </a:lnTo>
                  <a:lnTo>
                    <a:pt x="0" y="224"/>
                  </a:lnTo>
                  <a:lnTo>
                    <a:pt x="0" y="216"/>
                  </a:lnTo>
                  <a:lnTo>
                    <a:pt x="6" y="216"/>
                  </a:lnTo>
                  <a:lnTo>
                    <a:pt x="6" y="210"/>
                  </a:lnTo>
                  <a:lnTo>
                    <a:pt x="12" y="202"/>
                  </a:lnTo>
                  <a:lnTo>
                    <a:pt x="12" y="194"/>
                  </a:lnTo>
                  <a:lnTo>
                    <a:pt x="18" y="194"/>
                  </a:lnTo>
                  <a:lnTo>
                    <a:pt x="18" y="186"/>
                  </a:lnTo>
                  <a:lnTo>
                    <a:pt x="18" y="180"/>
                  </a:lnTo>
                  <a:lnTo>
                    <a:pt x="18" y="172"/>
                  </a:lnTo>
                  <a:lnTo>
                    <a:pt x="30" y="172"/>
                  </a:lnTo>
                  <a:lnTo>
                    <a:pt x="30" y="164"/>
                  </a:lnTo>
                  <a:lnTo>
                    <a:pt x="30" y="148"/>
                  </a:lnTo>
                  <a:lnTo>
                    <a:pt x="30" y="142"/>
                  </a:lnTo>
                  <a:lnTo>
                    <a:pt x="30" y="134"/>
                  </a:lnTo>
                  <a:lnTo>
                    <a:pt x="30" y="126"/>
                  </a:lnTo>
                  <a:lnTo>
                    <a:pt x="24" y="126"/>
                  </a:lnTo>
                  <a:lnTo>
                    <a:pt x="24" y="120"/>
                  </a:lnTo>
                  <a:lnTo>
                    <a:pt x="24" y="112"/>
                  </a:lnTo>
                  <a:lnTo>
                    <a:pt x="24" y="98"/>
                  </a:lnTo>
                  <a:lnTo>
                    <a:pt x="18" y="90"/>
                  </a:lnTo>
                  <a:lnTo>
                    <a:pt x="18" y="82"/>
                  </a:lnTo>
                  <a:lnTo>
                    <a:pt x="12" y="82"/>
                  </a:lnTo>
                  <a:lnTo>
                    <a:pt x="12" y="74"/>
                  </a:lnTo>
                  <a:lnTo>
                    <a:pt x="12" y="68"/>
                  </a:lnTo>
                  <a:lnTo>
                    <a:pt x="12" y="52"/>
                  </a:lnTo>
                  <a:lnTo>
                    <a:pt x="18" y="52"/>
                  </a:lnTo>
                  <a:lnTo>
                    <a:pt x="12" y="46"/>
                  </a:lnTo>
                  <a:lnTo>
                    <a:pt x="18" y="30"/>
                  </a:lnTo>
                  <a:lnTo>
                    <a:pt x="18" y="22"/>
                  </a:lnTo>
                  <a:lnTo>
                    <a:pt x="24" y="14"/>
                  </a:lnTo>
                  <a:lnTo>
                    <a:pt x="24" y="8"/>
                  </a:lnTo>
                  <a:lnTo>
                    <a:pt x="30" y="8"/>
                  </a:lnTo>
                  <a:lnTo>
                    <a:pt x="30" y="0"/>
                  </a:lnTo>
                  <a:lnTo>
                    <a:pt x="36" y="0"/>
                  </a:lnTo>
                  <a:lnTo>
                    <a:pt x="42" y="0"/>
                  </a:lnTo>
                  <a:lnTo>
                    <a:pt x="48" y="0"/>
                  </a:lnTo>
                  <a:lnTo>
                    <a:pt x="54" y="0"/>
                  </a:lnTo>
                  <a:lnTo>
                    <a:pt x="54" y="8"/>
                  </a:lnTo>
                  <a:lnTo>
                    <a:pt x="54" y="14"/>
                  </a:lnTo>
                  <a:lnTo>
                    <a:pt x="60" y="22"/>
                  </a:lnTo>
                  <a:lnTo>
                    <a:pt x="66" y="38"/>
                  </a:lnTo>
                  <a:lnTo>
                    <a:pt x="66"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2" name="Rectangle 766"/>
            <p:cNvSpPr>
              <a:spLocks noChangeArrowheads="1"/>
            </p:cNvSpPr>
            <p:nvPr/>
          </p:nvSpPr>
          <p:spPr bwMode="auto">
            <a:xfrm>
              <a:off x="3120" y="2858"/>
              <a:ext cx="8" cy="1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153" name="Line 767"/>
            <p:cNvSpPr>
              <a:spLocks noChangeShapeType="1"/>
            </p:cNvSpPr>
            <p:nvPr/>
          </p:nvSpPr>
          <p:spPr bwMode="auto">
            <a:xfrm flipH="1" flipV="1">
              <a:off x="1450" y="2798"/>
              <a:ext cx="42"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4" name="Line 768"/>
            <p:cNvSpPr>
              <a:spLocks noChangeShapeType="1"/>
            </p:cNvSpPr>
            <p:nvPr/>
          </p:nvSpPr>
          <p:spPr bwMode="auto">
            <a:xfrm flipH="1" flipV="1">
              <a:off x="1406" y="2746"/>
              <a:ext cx="180"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5" name="Line 769"/>
            <p:cNvSpPr>
              <a:spLocks noChangeShapeType="1"/>
            </p:cNvSpPr>
            <p:nvPr/>
          </p:nvSpPr>
          <p:spPr bwMode="auto">
            <a:xfrm flipH="1" flipV="1">
              <a:off x="1418" y="2724"/>
              <a:ext cx="198"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6" name="Line 770"/>
            <p:cNvSpPr>
              <a:spLocks noChangeShapeType="1"/>
            </p:cNvSpPr>
            <p:nvPr/>
          </p:nvSpPr>
          <p:spPr bwMode="auto">
            <a:xfrm flipH="1" flipV="1">
              <a:off x="1806" y="2962"/>
              <a:ext cx="38"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7" name="Line 771"/>
            <p:cNvSpPr>
              <a:spLocks noChangeShapeType="1"/>
            </p:cNvSpPr>
            <p:nvPr/>
          </p:nvSpPr>
          <p:spPr bwMode="auto">
            <a:xfrm flipH="1" flipV="1">
              <a:off x="1432" y="2702"/>
              <a:ext cx="184" cy="1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8" name="Line 772"/>
            <p:cNvSpPr>
              <a:spLocks noChangeShapeType="1"/>
            </p:cNvSpPr>
            <p:nvPr/>
          </p:nvSpPr>
          <p:spPr bwMode="auto">
            <a:xfrm flipH="1" flipV="1">
              <a:off x="1800" y="2932"/>
              <a:ext cx="62"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59" name="Line 773"/>
            <p:cNvSpPr>
              <a:spLocks noChangeShapeType="1"/>
            </p:cNvSpPr>
            <p:nvPr/>
          </p:nvSpPr>
          <p:spPr bwMode="auto">
            <a:xfrm flipH="1" flipV="1">
              <a:off x="1468" y="2702"/>
              <a:ext cx="92" cy="5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0" name="Line 774"/>
            <p:cNvSpPr>
              <a:spLocks noChangeShapeType="1"/>
            </p:cNvSpPr>
            <p:nvPr/>
          </p:nvSpPr>
          <p:spPr bwMode="auto">
            <a:xfrm flipH="1" flipV="1">
              <a:off x="1800" y="2934"/>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1" name="Line 775"/>
            <p:cNvSpPr>
              <a:spLocks noChangeShapeType="1"/>
            </p:cNvSpPr>
            <p:nvPr/>
          </p:nvSpPr>
          <p:spPr bwMode="auto">
            <a:xfrm flipH="1" flipV="1">
              <a:off x="1604" y="2800"/>
              <a:ext cx="12" cy="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2" name="Line 776"/>
            <p:cNvSpPr>
              <a:spLocks noChangeShapeType="1"/>
            </p:cNvSpPr>
            <p:nvPr/>
          </p:nvSpPr>
          <p:spPr bwMode="auto">
            <a:xfrm flipH="1" flipV="1">
              <a:off x="1468" y="2702"/>
              <a:ext cx="98"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3" name="Line 777"/>
            <p:cNvSpPr>
              <a:spLocks noChangeShapeType="1"/>
            </p:cNvSpPr>
            <p:nvPr/>
          </p:nvSpPr>
          <p:spPr bwMode="auto">
            <a:xfrm flipH="1" flipV="1">
              <a:off x="1438" y="2680"/>
              <a:ext cx="12"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4" name="Line 778"/>
            <p:cNvSpPr>
              <a:spLocks noChangeShapeType="1"/>
            </p:cNvSpPr>
            <p:nvPr/>
          </p:nvSpPr>
          <p:spPr bwMode="auto">
            <a:xfrm flipH="1" flipV="1">
              <a:off x="1782" y="2896"/>
              <a:ext cx="112" cy="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5" name="Line 779"/>
            <p:cNvSpPr>
              <a:spLocks noChangeShapeType="1"/>
            </p:cNvSpPr>
            <p:nvPr/>
          </p:nvSpPr>
          <p:spPr bwMode="auto">
            <a:xfrm flipH="1" flipV="1">
              <a:off x="1714" y="2846"/>
              <a:ext cx="48"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6" name="Line 780"/>
            <p:cNvSpPr>
              <a:spLocks noChangeShapeType="1"/>
            </p:cNvSpPr>
            <p:nvPr/>
          </p:nvSpPr>
          <p:spPr bwMode="auto">
            <a:xfrm flipH="1" flipV="1">
              <a:off x="1610" y="2770"/>
              <a:ext cx="36" cy="3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7" name="Line 781"/>
            <p:cNvSpPr>
              <a:spLocks noChangeShapeType="1"/>
            </p:cNvSpPr>
            <p:nvPr/>
          </p:nvSpPr>
          <p:spPr bwMode="auto">
            <a:xfrm flipH="1" flipV="1">
              <a:off x="1444" y="2658"/>
              <a:ext cx="142"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8" name="Line 782"/>
            <p:cNvSpPr>
              <a:spLocks noChangeShapeType="1"/>
            </p:cNvSpPr>
            <p:nvPr/>
          </p:nvSpPr>
          <p:spPr bwMode="auto">
            <a:xfrm flipH="1" flipV="1">
              <a:off x="1918" y="2956"/>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69" name="Line 783"/>
            <p:cNvSpPr>
              <a:spLocks noChangeShapeType="1"/>
            </p:cNvSpPr>
            <p:nvPr/>
          </p:nvSpPr>
          <p:spPr bwMode="auto">
            <a:xfrm flipH="1" flipV="1">
              <a:off x="1690" y="2800"/>
              <a:ext cx="172" cy="1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0" name="Line 784"/>
            <p:cNvSpPr>
              <a:spLocks noChangeShapeType="1"/>
            </p:cNvSpPr>
            <p:nvPr/>
          </p:nvSpPr>
          <p:spPr bwMode="auto">
            <a:xfrm flipH="1" flipV="1">
              <a:off x="1678" y="2792"/>
              <a:ext cx="6" cy="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1" name="Line 785"/>
            <p:cNvSpPr>
              <a:spLocks noChangeShapeType="1"/>
            </p:cNvSpPr>
            <p:nvPr/>
          </p:nvSpPr>
          <p:spPr bwMode="auto">
            <a:xfrm flipH="1" flipV="1">
              <a:off x="1406" y="2598"/>
              <a:ext cx="258" cy="1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2" name="Line 786"/>
            <p:cNvSpPr>
              <a:spLocks noChangeShapeType="1"/>
            </p:cNvSpPr>
            <p:nvPr/>
          </p:nvSpPr>
          <p:spPr bwMode="auto">
            <a:xfrm flipH="1" flipV="1">
              <a:off x="1904" y="2920"/>
              <a:ext cx="44" cy="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3" name="Line 787"/>
            <p:cNvSpPr>
              <a:spLocks noChangeShapeType="1"/>
            </p:cNvSpPr>
            <p:nvPr/>
          </p:nvSpPr>
          <p:spPr bwMode="auto">
            <a:xfrm flipH="1" flipV="1">
              <a:off x="1376" y="2554"/>
              <a:ext cx="480" cy="33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4" name="Line 788"/>
            <p:cNvSpPr>
              <a:spLocks noChangeShapeType="1"/>
            </p:cNvSpPr>
            <p:nvPr/>
          </p:nvSpPr>
          <p:spPr bwMode="auto">
            <a:xfrm flipH="1" flipV="1">
              <a:off x="1370" y="2524"/>
              <a:ext cx="602" cy="4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5" name="Line 789"/>
            <p:cNvSpPr>
              <a:spLocks noChangeShapeType="1"/>
            </p:cNvSpPr>
            <p:nvPr/>
          </p:nvSpPr>
          <p:spPr bwMode="auto">
            <a:xfrm flipH="1" flipV="1">
              <a:off x="1370" y="2494"/>
              <a:ext cx="608" cy="4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6" name="Line 790"/>
            <p:cNvSpPr>
              <a:spLocks noChangeShapeType="1"/>
            </p:cNvSpPr>
            <p:nvPr/>
          </p:nvSpPr>
          <p:spPr bwMode="auto">
            <a:xfrm flipH="1" flipV="1">
              <a:off x="1370" y="2464"/>
              <a:ext cx="616" cy="42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7" name="Line 791"/>
            <p:cNvSpPr>
              <a:spLocks noChangeShapeType="1"/>
            </p:cNvSpPr>
            <p:nvPr/>
          </p:nvSpPr>
          <p:spPr bwMode="auto">
            <a:xfrm>
              <a:off x="2042" y="2906"/>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8" name="Line 792"/>
            <p:cNvSpPr>
              <a:spLocks noChangeShapeType="1"/>
            </p:cNvSpPr>
            <p:nvPr/>
          </p:nvSpPr>
          <p:spPr bwMode="auto">
            <a:xfrm flipH="1" flipV="1">
              <a:off x="1370" y="2434"/>
              <a:ext cx="652" cy="45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79" name="Line 793"/>
            <p:cNvSpPr>
              <a:spLocks noChangeShapeType="1"/>
            </p:cNvSpPr>
            <p:nvPr/>
          </p:nvSpPr>
          <p:spPr bwMode="auto">
            <a:xfrm flipH="1" flipV="1">
              <a:off x="1370" y="2404"/>
              <a:ext cx="702" cy="4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0" name="Line 794"/>
            <p:cNvSpPr>
              <a:spLocks noChangeShapeType="1"/>
            </p:cNvSpPr>
            <p:nvPr/>
          </p:nvSpPr>
          <p:spPr bwMode="auto">
            <a:xfrm flipH="1" flipV="1">
              <a:off x="1372" y="2390"/>
              <a:ext cx="708" cy="5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1" name="Line 795"/>
            <p:cNvSpPr>
              <a:spLocks noChangeShapeType="1"/>
            </p:cNvSpPr>
            <p:nvPr/>
          </p:nvSpPr>
          <p:spPr bwMode="auto">
            <a:xfrm flipH="1" flipV="1">
              <a:off x="1388" y="2360"/>
              <a:ext cx="708" cy="49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2" name="Line 796"/>
            <p:cNvSpPr>
              <a:spLocks noChangeShapeType="1"/>
            </p:cNvSpPr>
            <p:nvPr/>
          </p:nvSpPr>
          <p:spPr bwMode="auto">
            <a:xfrm flipH="1" flipV="1">
              <a:off x="1406" y="2344"/>
              <a:ext cx="696" cy="4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3" name="Line 797"/>
            <p:cNvSpPr>
              <a:spLocks noChangeShapeType="1"/>
            </p:cNvSpPr>
            <p:nvPr/>
          </p:nvSpPr>
          <p:spPr bwMode="auto">
            <a:xfrm flipH="1" flipV="1">
              <a:off x="1432" y="2330"/>
              <a:ext cx="676" cy="4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4" name="Line 798"/>
            <p:cNvSpPr>
              <a:spLocks noChangeShapeType="1"/>
            </p:cNvSpPr>
            <p:nvPr/>
          </p:nvSpPr>
          <p:spPr bwMode="auto">
            <a:xfrm flipH="1" flipV="1">
              <a:off x="1450" y="2314"/>
              <a:ext cx="670" cy="4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5" name="Line 799"/>
            <p:cNvSpPr>
              <a:spLocks noChangeShapeType="1"/>
            </p:cNvSpPr>
            <p:nvPr/>
          </p:nvSpPr>
          <p:spPr bwMode="auto">
            <a:xfrm flipH="1" flipV="1">
              <a:off x="1456" y="2288"/>
              <a:ext cx="684" cy="4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6" name="Line 800"/>
            <p:cNvSpPr>
              <a:spLocks noChangeShapeType="1"/>
            </p:cNvSpPr>
            <p:nvPr/>
          </p:nvSpPr>
          <p:spPr bwMode="auto">
            <a:xfrm flipH="1" flipV="1">
              <a:off x="1474" y="2278"/>
              <a:ext cx="672" cy="4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7" name="Line 801"/>
            <p:cNvSpPr>
              <a:spLocks noChangeShapeType="1"/>
            </p:cNvSpPr>
            <p:nvPr/>
          </p:nvSpPr>
          <p:spPr bwMode="auto">
            <a:xfrm flipH="1" flipV="1">
              <a:off x="1486" y="2254"/>
              <a:ext cx="660" cy="4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8" name="Line 802"/>
            <p:cNvSpPr>
              <a:spLocks noChangeShapeType="1"/>
            </p:cNvSpPr>
            <p:nvPr/>
          </p:nvSpPr>
          <p:spPr bwMode="auto">
            <a:xfrm flipH="1" flipV="1">
              <a:off x="1504" y="2240"/>
              <a:ext cx="648" cy="45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89" name="Line 803"/>
            <p:cNvSpPr>
              <a:spLocks noChangeShapeType="1"/>
            </p:cNvSpPr>
            <p:nvPr/>
          </p:nvSpPr>
          <p:spPr bwMode="auto">
            <a:xfrm flipH="1" flipV="1">
              <a:off x="1850" y="2448"/>
              <a:ext cx="314"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0" name="Line 804"/>
            <p:cNvSpPr>
              <a:spLocks noChangeShapeType="1"/>
            </p:cNvSpPr>
            <p:nvPr/>
          </p:nvSpPr>
          <p:spPr bwMode="auto">
            <a:xfrm flipH="1" flipV="1">
              <a:off x="1524" y="2226"/>
              <a:ext cx="288" cy="2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1" name="Line 805"/>
            <p:cNvSpPr>
              <a:spLocks noChangeShapeType="1"/>
            </p:cNvSpPr>
            <p:nvPr/>
          </p:nvSpPr>
          <p:spPr bwMode="auto">
            <a:xfrm flipH="1" flipV="1">
              <a:off x="1868" y="2434"/>
              <a:ext cx="308"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2" name="Line 806"/>
            <p:cNvSpPr>
              <a:spLocks noChangeShapeType="1"/>
            </p:cNvSpPr>
            <p:nvPr/>
          </p:nvSpPr>
          <p:spPr bwMode="auto">
            <a:xfrm flipH="1">
              <a:off x="1844" y="2420"/>
              <a:ext cx="6"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3" name="Line 807"/>
            <p:cNvSpPr>
              <a:spLocks noChangeShapeType="1"/>
            </p:cNvSpPr>
            <p:nvPr/>
          </p:nvSpPr>
          <p:spPr bwMode="auto">
            <a:xfrm flipH="1" flipV="1">
              <a:off x="1542" y="2210"/>
              <a:ext cx="290"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4" name="Line 808"/>
            <p:cNvSpPr>
              <a:spLocks noChangeShapeType="1"/>
            </p:cNvSpPr>
            <p:nvPr/>
          </p:nvSpPr>
          <p:spPr bwMode="auto">
            <a:xfrm flipH="1" flipV="1">
              <a:off x="1886" y="2418"/>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5" name="Line 809"/>
            <p:cNvSpPr>
              <a:spLocks noChangeShapeType="1"/>
            </p:cNvSpPr>
            <p:nvPr/>
          </p:nvSpPr>
          <p:spPr bwMode="auto">
            <a:xfrm flipH="1" flipV="1">
              <a:off x="1566" y="2194"/>
              <a:ext cx="302"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6" name="Line 810"/>
            <p:cNvSpPr>
              <a:spLocks noChangeShapeType="1"/>
            </p:cNvSpPr>
            <p:nvPr/>
          </p:nvSpPr>
          <p:spPr bwMode="auto">
            <a:xfrm flipH="1" flipV="1">
              <a:off x="1904" y="2404"/>
              <a:ext cx="302" cy="2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7" name="Line 811"/>
            <p:cNvSpPr>
              <a:spLocks noChangeShapeType="1"/>
            </p:cNvSpPr>
            <p:nvPr/>
          </p:nvSpPr>
          <p:spPr bwMode="auto">
            <a:xfrm flipH="1" flipV="1">
              <a:off x="1592" y="2180"/>
              <a:ext cx="282"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8" name="Line 812"/>
            <p:cNvSpPr>
              <a:spLocks noChangeShapeType="1"/>
            </p:cNvSpPr>
            <p:nvPr/>
          </p:nvSpPr>
          <p:spPr bwMode="auto">
            <a:xfrm flipH="1" flipV="1">
              <a:off x="1924" y="2390"/>
              <a:ext cx="288"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199" name="Line 813"/>
            <p:cNvSpPr>
              <a:spLocks noChangeShapeType="1"/>
            </p:cNvSpPr>
            <p:nvPr/>
          </p:nvSpPr>
          <p:spPr bwMode="auto">
            <a:xfrm flipH="1" flipV="1">
              <a:off x="1616" y="2172"/>
              <a:ext cx="270"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0" name="Line 814"/>
            <p:cNvSpPr>
              <a:spLocks noChangeShapeType="1"/>
            </p:cNvSpPr>
            <p:nvPr/>
          </p:nvSpPr>
          <p:spPr bwMode="auto">
            <a:xfrm flipH="1" flipV="1">
              <a:off x="1942" y="2374"/>
              <a:ext cx="270"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1" name="Line 815"/>
            <p:cNvSpPr>
              <a:spLocks noChangeShapeType="1"/>
            </p:cNvSpPr>
            <p:nvPr/>
          </p:nvSpPr>
          <p:spPr bwMode="auto">
            <a:xfrm flipH="1" flipV="1">
              <a:off x="1658" y="2172"/>
              <a:ext cx="252" cy="1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2" name="Line 816"/>
            <p:cNvSpPr>
              <a:spLocks noChangeShapeType="1"/>
            </p:cNvSpPr>
            <p:nvPr/>
          </p:nvSpPr>
          <p:spPr bwMode="auto">
            <a:xfrm flipH="1" flipV="1">
              <a:off x="2102" y="2456"/>
              <a:ext cx="124"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3" name="Line 817"/>
            <p:cNvSpPr>
              <a:spLocks noChangeShapeType="1"/>
            </p:cNvSpPr>
            <p:nvPr/>
          </p:nvSpPr>
          <p:spPr bwMode="auto">
            <a:xfrm flipH="1" flipV="1">
              <a:off x="1954" y="2352"/>
              <a:ext cx="92" cy="6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4" name="Line 818"/>
            <p:cNvSpPr>
              <a:spLocks noChangeShapeType="1"/>
            </p:cNvSpPr>
            <p:nvPr/>
          </p:nvSpPr>
          <p:spPr bwMode="auto">
            <a:xfrm flipH="1" flipV="1">
              <a:off x="1824" y="2262"/>
              <a:ext cx="106" cy="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5" name="Line 819"/>
            <p:cNvSpPr>
              <a:spLocks noChangeShapeType="1"/>
            </p:cNvSpPr>
            <p:nvPr/>
          </p:nvSpPr>
          <p:spPr bwMode="auto">
            <a:xfrm flipH="1" flipV="1">
              <a:off x="1702" y="2172"/>
              <a:ext cx="86"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6" name="Line 820"/>
            <p:cNvSpPr>
              <a:spLocks noChangeShapeType="1"/>
            </p:cNvSpPr>
            <p:nvPr/>
          </p:nvSpPr>
          <p:spPr bwMode="auto">
            <a:xfrm flipH="1" flipV="1">
              <a:off x="1966" y="2338"/>
              <a:ext cx="74" cy="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7" name="Line 821"/>
            <p:cNvSpPr>
              <a:spLocks noChangeShapeType="1"/>
            </p:cNvSpPr>
            <p:nvPr/>
          </p:nvSpPr>
          <p:spPr bwMode="auto">
            <a:xfrm flipH="1" flipV="1">
              <a:off x="1850" y="2254"/>
              <a:ext cx="98" cy="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8" name="Line 822"/>
            <p:cNvSpPr>
              <a:spLocks noChangeShapeType="1"/>
            </p:cNvSpPr>
            <p:nvPr/>
          </p:nvSpPr>
          <p:spPr bwMode="auto">
            <a:xfrm flipH="1" flipV="1">
              <a:off x="1986" y="2314"/>
              <a:ext cx="54" cy="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09" name="Line 823"/>
            <p:cNvSpPr>
              <a:spLocks noChangeShapeType="1"/>
            </p:cNvSpPr>
            <p:nvPr/>
          </p:nvSpPr>
          <p:spPr bwMode="auto">
            <a:xfrm flipH="1" flipV="1">
              <a:off x="1874" y="2240"/>
              <a:ext cx="86" cy="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0" name="Line 824"/>
            <p:cNvSpPr>
              <a:spLocks noChangeShapeType="1"/>
            </p:cNvSpPr>
            <p:nvPr/>
          </p:nvSpPr>
          <p:spPr bwMode="auto">
            <a:xfrm flipH="1" flipV="1">
              <a:off x="2004" y="2300"/>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1" name="Line 825"/>
            <p:cNvSpPr>
              <a:spLocks noChangeShapeType="1"/>
            </p:cNvSpPr>
            <p:nvPr/>
          </p:nvSpPr>
          <p:spPr bwMode="auto">
            <a:xfrm flipH="1" flipV="1">
              <a:off x="1898" y="2232"/>
              <a:ext cx="80" cy="5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2" name="Line 826"/>
            <p:cNvSpPr>
              <a:spLocks noChangeShapeType="1"/>
            </p:cNvSpPr>
            <p:nvPr/>
          </p:nvSpPr>
          <p:spPr bwMode="auto">
            <a:xfrm flipH="1" flipV="1">
              <a:off x="1930" y="2226"/>
              <a:ext cx="48" cy="2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3" name="Freeform 827"/>
            <p:cNvSpPr>
              <a:spLocks/>
            </p:cNvSpPr>
            <p:nvPr/>
          </p:nvSpPr>
          <p:spPr bwMode="auto">
            <a:xfrm>
              <a:off x="1370" y="2174"/>
              <a:ext cx="856" cy="858"/>
            </a:xfrm>
            <a:custGeom>
              <a:avLst/>
              <a:gdLst>
                <a:gd name="T0" fmla="*/ 714 w 856"/>
                <a:gd name="T1" fmla="*/ 694 h 858"/>
                <a:gd name="T2" fmla="*/ 690 w 856"/>
                <a:gd name="T3" fmla="*/ 732 h 858"/>
                <a:gd name="T4" fmla="*/ 648 w 856"/>
                <a:gd name="T5" fmla="*/ 716 h 858"/>
                <a:gd name="T6" fmla="*/ 610 w 856"/>
                <a:gd name="T7" fmla="*/ 724 h 858"/>
                <a:gd name="T8" fmla="*/ 572 w 856"/>
                <a:gd name="T9" fmla="*/ 792 h 858"/>
                <a:gd name="T10" fmla="*/ 536 w 856"/>
                <a:gd name="T11" fmla="*/ 754 h 858"/>
                <a:gd name="T12" fmla="*/ 500 w 856"/>
                <a:gd name="T13" fmla="*/ 708 h 858"/>
                <a:gd name="T14" fmla="*/ 494 w 856"/>
                <a:gd name="T15" fmla="*/ 738 h 858"/>
                <a:gd name="T16" fmla="*/ 524 w 856"/>
                <a:gd name="T17" fmla="*/ 792 h 858"/>
                <a:gd name="T18" fmla="*/ 474 w 856"/>
                <a:gd name="T19" fmla="*/ 850 h 858"/>
                <a:gd name="T20" fmla="*/ 432 w 856"/>
                <a:gd name="T21" fmla="*/ 814 h 858"/>
                <a:gd name="T22" fmla="*/ 432 w 856"/>
                <a:gd name="T23" fmla="*/ 760 h 858"/>
                <a:gd name="T24" fmla="*/ 412 w 856"/>
                <a:gd name="T25" fmla="*/ 708 h 858"/>
                <a:gd name="T26" fmla="*/ 376 w 856"/>
                <a:gd name="T27" fmla="*/ 702 h 858"/>
                <a:gd name="T28" fmla="*/ 346 w 856"/>
                <a:gd name="T29" fmla="*/ 672 h 858"/>
                <a:gd name="T30" fmla="*/ 314 w 856"/>
                <a:gd name="T31" fmla="*/ 626 h 858"/>
                <a:gd name="T32" fmla="*/ 284 w 856"/>
                <a:gd name="T33" fmla="*/ 618 h 858"/>
                <a:gd name="T34" fmla="*/ 252 w 856"/>
                <a:gd name="T35" fmla="*/ 626 h 858"/>
                <a:gd name="T36" fmla="*/ 234 w 856"/>
                <a:gd name="T37" fmla="*/ 582 h 858"/>
                <a:gd name="T38" fmla="*/ 192 w 856"/>
                <a:gd name="T39" fmla="*/ 618 h 858"/>
                <a:gd name="T40" fmla="*/ 240 w 856"/>
                <a:gd name="T41" fmla="*/ 686 h 858"/>
                <a:gd name="T42" fmla="*/ 216 w 856"/>
                <a:gd name="T43" fmla="*/ 724 h 858"/>
                <a:gd name="T44" fmla="*/ 160 w 856"/>
                <a:gd name="T45" fmla="*/ 694 h 858"/>
                <a:gd name="T46" fmla="*/ 124 w 856"/>
                <a:gd name="T47" fmla="*/ 694 h 858"/>
                <a:gd name="T48" fmla="*/ 56 w 856"/>
                <a:gd name="T49" fmla="*/ 642 h 858"/>
                <a:gd name="T50" fmla="*/ 62 w 856"/>
                <a:gd name="T51" fmla="*/ 574 h 858"/>
                <a:gd name="T52" fmla="*/ 68 w 856"/>
                <a:gd name="T53" fmla="*/ 552 h 858"/>
                <a:gd name="T54" fmla="*/ 100 w 856"/>
                <a:gd name="T55" fmla="*/ 538 h 858"/>
                <a:gd name="T56" fmla="*/ 74 w 856"/>
                <a:gd name="T57" fmla="*/ 514 h 858"/>
                <a:gd name="T58" fmla="*/ 74 w 856"/>
                <a:gd name="T59" fmla="*/ 478 h 858"/>
                <a:gd name="T60" fmla="*/ 44 w 856"/>
                <a:gd name="T61" fmla="*/ 454 h 858"/>
                <a:gd name="T62" fmla="*/ 30 w 856"/>
                <a:gd name="T63" fmla="*/ 418 h 858"/>
                <a:gd name="T64" fmla="*/ 12 w 856"/>
                <a:gd name="T65" fmla="*/ 394 h 858"/>
                <a:gd name="T66" fmla="*/ 6 w 856"/>
                <a:gd name="T67" fmla="*/ 202 h 858"/>
                <a:gd name="T68" fmla="*/ 30 w 856"/>
                <a:gd name="T69" fmla="*/ 172 h 858"/>
                <a:gd name="T70" fmla="*/ 130 w 856"/>
                <a:gd name="T71" fmla="*/ 74 h 858"/>
                <a:gd name="T72" fmla="*/ 352 w 856"/>
                <a:gd name="T73" fmla="*/ 0 h 858"/>
                <a:gd name="T74" fmla="*/ 424 w 856"/>
                <a:gd name="T75" fmla="*/ 74 h 858"/>
                <a:gd name="T76" fmla="*/ 592 w 856"/>
                <a:gd name="T77" fmla="*/ 44 h 858"/>
                <a:gd name="T78" fmla="*/ 604 w 856"/>
                <a:gd name="T79" fmla="*/ 118 h 858"/>
                <a:gd name="T80" fmla="*/ 536 w 856"/>
                <a:gd name="T81" fmla="*/ 186 h 858"/>
                <a:gd name="T82" fmla="*/ 506 w 856"/>
                <a:gd name="T83" fmla="*/ 230 h 858"/>
                <a:gd name="T84" fmla="*/ 456 w 856"/>
                <a:gd name="T85" fmla="*/ 238 h 858"/>
                <a:gd name="T86" fmla="*/ 500 w 856"/>
                <a:gd name="T87" fmla="*/ 268 h 858"/>
                <a:gd name="T88" fmla="*/ 610 w 856"/>
                <a:gd name="T89" fmla="*/ 156 h 858"/>
                <a:gd name="T90" fmla="*/ 648 w 856"/>
                <a:gd name="T91" fmla="*/ 118 h 858"/>
                <a:gd name="T92" fmla="*/ 670 w 856"/>
                <a:gd name="T93" fmla="*/ 208 h 858"/>
                <a:gd name="T94" fmla="*/ 696 w 856"/>
                <a:gd name="T95" fmla="*/ 276 h 858"/>
                <a:gd name="T96" fmla="*/ 770 w 856"/>
                <a:gd name="T97" fmla="*/ 298 h 858"/>
                <a:gd name="T98" fmla="*/ 850 w 856"/>
                <a:gd name="T99" fmla="*/ 380 h 858"/>
                <a:gd name="T100" fmla="*/ 838 w 856"/>
                <a:gd name="T101" fmla="*/ 448 h 858"/>
                <a:gd name="T102" fmla="*/ 808 w 856"/>
                <a:gd name="T103" fmla="*/ 484 h 858"/>
                <a:gd name="T104" fmla="*/ 776 w 856"/>
                <a:gd name="T105" fmla="*/ 544 h 858"/>
                <a:gd name="T106" fmla="*/ 770 w 856"/>
                <a:gd name="T107" fmla="*/ 590 h 858"/>
                <a:gd name="T108" fmla="*/ 732 w 856"/>
                <a:gd name="T109" fmla="*/ 656 h 8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56"/>
                <a:gd name="T166" fmla="*/ 0 h 858"/>
                <a:gd name="T167" fmla="*/ 856 w 856"/>
                <a:gd name="T168" fmla="*/ 858 h 8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56" h="858">
                  <a:moveTo>
                    <a:pt x="732" y="656"/>
                  </a:moveTo>
                  <a:lnTo>
                    <a:pt x="732" y="664"/>
                  </a:lnTo>
                  <a:lnTo>
                    <a:pt x="726" y="664"/>
                  </a:lnTo>
                  <a:lnTo>
                    <a:pt x="726" y="680"/>
                  </a:lnTo>
                  <a:lnTo>
                    <a:pt x="720" y="686"/>
                  </a:lnTo>
                  <a:lnTo>
                    <a:pt x="714" y="694"/>
                  </a:lnTo>
                  <a:lnTo>
                    <a:pt x="714" y="702"/>
                  </a:lnTo>
                  <a:lnTo>
                    <a:pt x="714" y="708"/>
                  </a:lnTo>
                  <a:lnTo>
                    <a:pt x="708" y="716"/>
                  </a:lnTo>
                  <a:lnTo>
                    <a:pt x="702" y="724"/>
                  </a:lnTo>
                  <a:lnTo>
                    <a:pt x="690" y="724"/>
                  </a:lnTo>
                  <a:lnTo>
                    <a:pt x="690" y="732"/>
                  </a:lnTo>
                  <a:lnTo>
                    <a:pt x="684" y="732"/>
                  </a:lnTo>
                  <a:lnTo>
                    <a:pt x="678" y="732"/>
                  </a:lnTo>
                  <a:lnTo>
                    <a:pt x="670" y="732"/>
                  </a:lnTo>
                  <a:lnTo>
                    <a:pt x="666" y="724"/>
                  </a:lnTo>
                  <a:lnTo>
                    <a:pt x="660" y="716"/>
                  </a:lnTo>
                  <a:lnTo>
                    <a:pt x="648" y="716"/>
                  </a:lnTo>
                  <a:lnTo>
                    <a:pt x="640" y="716"/>
                  </a:lnTo>
                  <a:lnTo>
                    <a:pt x="634" y="716"/>
                  </a:lnTo>
                  <a:lnTo>
                    <a:pt x="628" y="716"/>
                  </a:lnTo>
                  <a:lnTo>
                    <a:pt x="622" y="716"/>
                  </a:lnTo>
                  <a:lnTo>
                    <a:pt x="616" y="716"/>
                  </a:lnTo>
                  <a:lnTo>
                    <a:pt x="610" y="724"/>
                  </a:lnTo>
                  <a:lnTo>
                    <a:pt x="610" y="732"/>
                  </a:lnTo>
                  <a:lnTo>
                    <a:pt x="610" y="738"/>
                  </a:lnTo>
                  <a:lnTo>
                    <a:pt x="610" y="746"/>
                  </a:lnTo>
                  <a:lnTo>
                    <a:pt x="604" y="760"/>
                  </a:lnTo>
                  <a:lnTo>
                    <a:pt x="578" y="782"/>
                  </a:lnTo>
                  <a:lnTo>
                    <a:pt x="572" y="792"/>
                  </a:lnTo>
                  <a:lnTo>
                    <a:pt x="566" y="792"/>
                  </a:lnTo>
                  <a:lnTo>
                    <a:pt x="554" y="792"/>
                  </a:lnTo>
                  <a:lnTo>
                    <a:pt x="548" y="792"/>
                  </a:lnTo>
                  <a:lnTo>
                    <a:pt x="542" y="760"/>
                  </a:lnTo>
                  <a:lnTo>
                    <a:pt x="536" y="760"/>
                  </a:lnTo>
                  <a:lnTo>
                    <a:pt x="536" y="754"/>
                  </a:lnTo>
                  <a:lnTo>
                    <a:pt x="536" y="746"/>
                  </a:lnTo>
                  <a:lnTo>
                    <a:pt x="530" y="738"/>
                  </a:lnTo>
                  <a:lnTo>
                    <a:pt x="530" y="732"/>
                  </a:lnTo>
                  <a:lnTo>
                    <a:pt x="524" y="724"/>
                  </a:lnTo>
                  <a:lnTo>
                    <a:pt x="518" y="716"/>
                  </a:lnTo>
                  <a:lnTo>
                    <a:pt x="500" y="708"/>
                  </a:lnTo>
                  <a:lnTo>
                    <a:pt x="494" y="708"/>
                  </a:lnTo>
                  <a:lnTo>
                    <a:pt x="494" y="716"/>
                  </a:lnTo>
                  <a:lnTo>
                    <a:pt x="480" y="716"/>
                  </a:lnTo>
                  <a:lnTo>
                    <a:pt x="480" y="724"/>
                  </a:lnTo>
                  <a:lnTo>
                    <a:pt x="486" y="732"/>
                  </a:lnTo>
                  <a:lnTo>
                    <a:pt x="494" y="738"/>
                  </a:lnTo>
                  <a:lnTo>
                    <a:pt x="494" y="746"/>
                  </a:lnTo>
                  <a:lnTo>
                    <a:pt x="500" y="754"/>
                  </a:lnTo>
                  <a:lnTo>
                    <a:pt x="506" y="768"/>
                  </a:lnTo>
                  <a:lnTo>
                    <a:pt x="512" y="776"/>
                  </a:lnTo>
                  <a:lnTo>
                    <a:pt x="518" y="782"/>
                  </a:lnTo>
                  <a:lnTo>
                    <a:pt x="524" y="792"/>
                  </a:lnTo>
                  <a:lnTo>
                    <a:pt x="524" y="806"/>
                  </a:lnTo>
                  <a:lnTo>
                    <a:pt x="518" y="820"/>
                  </a:lnTo>
                  <a:lnTo>
                    <a:pt x="512" y="828"/>
                  </a:lnTo>
                  <a:lnTo>
                    <a:pt x="494" y="836"/>
                  </a:lnTo>
                  <a:lnTo>
                    <a:pt x="480" y="844"/>
                  </a:lnTo>
                  <a:lnTo>
                    <a:pt x="474" y="850"/>
                  </a:lnTo>
                  <a:lnTo>
                    <a:pt x="462" y="858"/>
                  </a:lnTo>
                  <a:lnTo>
                    <a:pt x="456" y="858"/>
                  </a:lnTo>
                  <a:lnTo>
                    <a:pt x="450" y="858"/>
                  </a:lnTo>
                  <a:lnTo>
                    <a:pt x="450" y="850"/>
                  </a:lnTo>
                  <a:lnTo>
                    <a:pt x="438" y="836"/>
                  </a:lnTo>
                  <a:lnTo>
                    <a:pt x="432" y="814"/>
                  </a:lnTo>
                  <a:lnTo>
                    <a:pt x="432" y="806"/>
                  </a:lnTo>
                  <a:lnTo>
                    <a:pt x="432" y="798"/>
                  </a:lnTo>
                  <a:lnTo>
                    <a:pt x="432" y="782"/>
                  </a:lnTo>
                  <a:lnTo>
                    <a:pt x="432" y="776"/>
                  </a:lnTo>
                  <a:lnTo>
                    <a:pt x="432" y="768"/>
                  </a:lnTo>
                  <a:lnTo>
                    <a:pt x="432" y="760"/>
                  </a:lnTo>
                  <a:lnTo>
                    <a:pt x="424" y="754"/>
                  </a:lnTo>
                  <a:lnTo>
                    <a:pt x="424" y="746"/>
                  </a:lnTo>
                  <a:lnTo>
                    <a:pt x="418" y="746"/>
                  </a:lnTo>
                  <a:lnTo>
                    <a:pt x="412" y="732"/>
                  </a:lnTo>
                  <a:lnTo>
                    <a:pt x="412" y="716"/>
                  </a:lnTo>
                  <a:lnTo>
                    <a:pt x="412" y="708"/>
                  </a:lnTo>
                  <a:lnTo>
                    <a:pt x="406" y="708"/>
                  </a:lnTo>
                  <a:lnTo>
                    <a:pt x="394" y="702"/>
                  </a:lnTo>
                  <a:lnTo>
                    <a:pt x="394" y="708"/>
                  </a:lnTo>
                  <a:lnTo>
                    <a:pt x="382" y="708"/>
                  </a:lnTo>
                  <a:lnTo>
                    <a:pt x="376" y="708"/>
                  </a:lnTo>
                  <a:lnTo>
                    <a:pt x="376" y="702"/>
                  </a:lnTo>
                  <a:lnTo>
                    <a:pt x="370" y="702"/>
                  </a:lnTo>
                  <a:lnTo>
                    <a:pt x="364" y="694"/>
                  </a:lnTo>
                  <a:lnTo>
                    <a:pt x="358" y="694"/>
                  </a:lnTo>
                  <a:lnTo>
                    <a:pt x="352" y="686"/>
                  </a:lnTo>
                  <a:lnTo>
                    <a:pt x="352" y="680"/>
                  </a:lnTo>
                  <a:lnTo>
                    <a:pt x="346" y="672"/>
                  </a:lnTo>
                  <a:lnTo>
                    <a:pt x="340" y="664"/>
                  </a:lnTo>
                  <a:lnTo>
                    <a:pt x="332" y="656"/>
                  </a:lnTo>
                  <a:lnTo>
                    <a:pt x="332" y="648"/>
                  </a:lnTo>
                  <a:lnTo>
                    <a:pt x="326" y="642"/>
                  </a:lnTo>
                  <a:lnTo>
                    <a:pt x="320" y="626"/>
                  </a:lnTo>
                  <a:lnTo>
                    <a:pt x="314" y="626"/>
                  </a:lnTo>
                  <a:lnTo>
                    <a:pt x="308" y="626"/>
                  </a:lnTo>
                  <a:lnTo>
                    <a:pt x="308" y="618"/>
                  </a:lnTo>
                  <a:lnTo>
                    <a:pt x="302" y="612"/>
                  </a:lnTo>
                  <a:lnTo>
                    <a:pt x="296" y="612"/>
                  </a:lnTo>
                  <a:lnTo>
                    <a:pt x="290" y="618"/>
                  </a:lnTo>
                  <a:lnTo>
                    <a:pt x="284" y="618"/>
                  </a:lnTo>
                  <a:lnTo>
                    <a:pt x="278" y="634"/>
                  </a:lnTo>
                  <a:lnTo>
                    <a:pt x="270" y="642"/>
                  </a:lnTo>
                  <a:lnTo>
                    <a:pt x="264" y="642"/>
                  </a:lnTo>
                  <a:lnTo>
                    <a:pt x="258" y="634"/>
                  </a:lnTo>
                  <a:lnTo>
                    <a:pt x="258" y="626"/>
                  </a:lnTo>
                  <a:lnTo>
                    <a:pt x="252" y="626"/>
                  </a:lnTo>
                  <a:lnTo>
                    <a:pt x="240" y="634"/>
                  </a:lnTo>
                  <a:lnTo>
                    <a:pt x="234" y="634"/>
                  </a:lnTo>
                  <a:lnTo>
                    <a:pt x="234" y="626"/>
                  </a:lnTo>
                  <a:lnTo>
                    <a:pt x="234" y="612"/>
                  </a:lnTo>
                  <a:lnTo>
                    <a:pt x="240" y="590"/>
                  </a:lnTo>
                  <a:lnTo>
                    <a:pt x="234" y="582"/>
                  </a:lnTo>
                  <a:lnTo>
                    <a:pt x="228" y="582"/>
                  </a:lnTo>
                  <a:lnTo>
                    <a:pt x="216" y="582"/>
                  </a:lnTo>
                  <a:lnTo>
                    <a:pt x="204" y="596"/>
                  </a:lnTo>
                  <a:lnTo>
                    <a:pt x="178" y="596"/>
                  </a:lnTo>
                  <a:lnTo>
                    <a:pt x="186" y="604"/>
                  </a:lnTo>
                  <a:lnTo>
                    <a:pt x="192" y="618"/>
                  </a:lnTo>
                  <a:lnTo>
                    <a:pt x="192" y="626"/>
                  </a:lnTo>
                  <a:lnTo>
                    <a:pt x="186" y="634"/>
                  </a:lnTo>
                  <a:lnTo>
                    <a:pt x="198" y="648"/>
                  </a:lnTo>
                  <a:lnTo>
                    <a:pt x="234" y="672"/>
                  </a:lnTo>
                  <a:lnTo>
                    <a:pt x="240" y="680"/>
                  </a:lnTo>
                  <a:lnTo>
                    <a:pt x="240" y="686"/>
                  </a:lnTo>
                  <a:lnTo>
                    <a:pt x="246" y="702"/>
                  </a:lnTo>
                  <a:lnTo>
                    <a:pt x="246" y="716"/>
                  </a:lnTo>
                  <a:lnTo>
                    <a:pt x="240" y="724"/>
                  </a:lnTo>
                  <a:lnTo>
                    <a:pt x="228" y="724"/>
                  </a:lnTo>
                  <a:lnTo>
                    <a:pt x="222" y="724"/>
                  </a:lnTo>
                  <a:lnTo>
                    <a:pt x="216" y="724"/>
                  </a:lnTo>
                  <a:lnTo>
                    <a:pt x="210" y="724"/>
                  </a:lnTo>
                  <a:lnTo>
                    <a:pt x="198" y="724"/>
                  </a:lnTo>
                  <a:lnTo>
                    <a:pt x="186" y="724"/>
                  </a:lnTo>
                  <a:lnTo>
                    <a:pt x="186" y="716"/>
                  </a:lnTo>
                  <a:lnTo>
                    <a:pt x="178" y="708"/>
                  </a:lnTo>
                  <a:lnTo>
                    <a:pt x="160" y="694"/>
                  </a:lnTo>
                  <a:lnTo>
                    <a:pt x="154" y="686"/>
                  </a:lnTo>
                  <a:lnTo>
                    <a:pt x="148" y="680"/>
                  </a:lnTo>
                  <a:lnTo>
                    <a:pt x="136" y="686"/>
                  </a:lnTo>
                  <a:lnTo>
                    <a:pt x="130" y="686"/>
                  </a:lnTo>
                  <a:lnTo>
                    <a:pt x="130" y="694"/>
                  </a:lnTo>
                  <a:lnTo>
                    <a:pt x="124" y="694"/>
                  </a:lnTo>
                  <a:lnTo>
                    <a:pt x="110" y="686"/>
                  </a:lnTo>
                  <a:lnTo>
                    <a:pt x="100" y="680"/>
                  </a:lnTo>
                  <a:lnTo>
                    <a:pt x="86" y="664"/>
                  </a:lnTo>
                  <a:lnTo>
                    <a:pt x="74" y="656"/>
                  </a:lnTo>
                  <a:lnTo>
                    <a:pt x="68" y="648"/>
                  </a:lnTo>
                  <a:lnTo>
                    <a:pt x="56" y="642"/>
                  </a:lnTo>
                  <a:lnTo>
                    <a:pt x="44" y="626"/>
                  </a:lnTo>
                  <a:lnTo>
                    <a:pt x="38" y="604"/>
                  </a:lnTo>
                  <a:lnTo>
                    <a:pt x="38" y="582"/>
                  </a:lnTo>
                  <a:lnTo>
                    <a:pt x="44" y="582"/>
                  </a:lnTo>
                  <a:lnTo>
                    <a:pt x="56" y="582"/>
                  </a:lnTo>
                  <a:lnTo>
                    <a:pt x="62" y="574"/>
                  </a:lnTo>
                  <a:lnTo>
                    <a:pt x="62" y="568"/>
                  </a:lnTo>
                  <a:lnTo>
                    <a:pt x="62" y="560"/>
                  </a:lnTo>
                  <a:lnTo>
                    <a:pt x="56" y="552"/>
                  </a:lnTo>
                  <a:lnTo>
                    <a:pt x="56" y="544"/>
                  </a:lnTo>
                  <a:lnTo>
                    <a:pt x="62" y="544"/>
                  </a:lnTo>
                  <a:lnTo>
                    <a:pt x="68" y="552"/>
                  </a:lnTo>
                  <a:lnTo>
                    <a:pt x="92" y="560"/>
                  </a:lnTo>
                  <a:lnTo>
                    <a:pt x="104" y="560"/>
                  </a:lnTo>
                  <a:lnTo>
                    <a:pt x="104" y="552"/>
                  </a:lnTo>
                  <a:lnTo>
                    <a:pt x="104" y="544"/>
                  </a:lnTo>
                  <a:lnTo>
                    <a:pt x="104" y="538"/>
                  </a:lnTo>
                  <a:lnTo>
                    <a:pt x="100" y="538"/>
                  </a:lnTo>
                  <a:lnTo>
                    <a:pt x="100" y="528"/>
                  </a:lnTo>
                  <a:lnTo>
                    <a:pt x="92" y="522"/>
                  </a:lnTo>
                  <a:lnTo>
                    <a:pt x="92" y="514"/>
                  </a:lnTo>
                  <a:lnTo>
                    <a:pt x="86" y="514"/>
                  </a:lnTo>
                  <a:lnTo>
                    <a:pt x="80" y="514"/>
                  </a:lnTo>
                  <a:lnTo>
                    <a:pt x="74" y="514"/>
                  </a:lnTo>
                  <a:lnTo>
                    <a:pt x="68" y="514"/>
                  </a:lnTo>
                  <a:lnTo>
                    <a:pt x="68" y="506"/>
                  </a:lnTo>
                  <a:lnTo>
                    <a:pt x="74" y="500"/>
                  </a:lnTo>
                  <a:lnTo>
                    <a:pt x="86" y="500"/>
                  </a:lnTo>
                  <a:lnTo>
                    <a:pt x="74" y="484"/>
                  </a:lnTo>
                  <a:lnTo>
                    <a:pt x="74" y="478"/>
                  </a:lnTo>
                  <a:lnTo>
                    <a:pt x="68" y="478"/>
                  </a:lnTo>
                  <a:lnTo>
                    <a:pt x="62" y="470"/>
                  </a:lnTo>
                  <a:lnTo>
                    <a:pt x="56" y="470"/>
                  </a:lnTo>
                  <a:lnTo>
                    <a:pt x="50" y="462"/>
                  </a:lnTo>
                  <a:lnTo>
                    <a:pt x="50" y="454"/>
                  </a:lnTo>
                  <a:lnTo>
                    <a:pt x="44" y="454"/>
                  </a:lnTo>
                  <a:lnTo>
                    <a:pt x="44" y="448"/>
                  </a:lnTo>
                  <a:lnTo>
                    <a:pt x="44" y="440"/>
                  </a:lnTo>
                  <a:lnTo>
                    <a:pt x="38" y="432"/>
                  </a:lnTo>
                  <a:lnTo>
                    <a:pt x="38" y="426"/>
                  </a:lnTo>
                  <a:lnTo>
                    <a:pt x="30" y="426"/>
                  </a:lnTo>
                  <a:lnTo>
                    <a:pt x="30" y="418"/>
                  </a:lnTo>
                  <a:lnTo>
                    <a:pt x="24" y="418"/>
                  </a:lnTo>
                  <a:lnTo>
                    <a:pt x="24" y="410"/>
                  </a:lnTo>
                  <a:lnTo>
                    <a:pt x="24" y="402"/>
                  </a:lnTo>
                  <a:lnTo>
                    <a:pt x="18" y="402"/>
                  </a:lnTo>
                  <a:lnTo>
                    <a:pt x="18" y="394"/>
                  </a:lnTo>
                  <a:lnTo>
                    <a:pt x="12" y="394"/>
                  </a:lnTo>
                  <a:lnTo>
                    <a:pt x="12" y="388"/>
                  </a:lnTo>
                  <a:lnTo>
                    <a:pt x="6" y="380"/>
                  </a:lnTo>
                  <a:lnTo>
                    <a:pt x="6" y="358"/>
                  </a:lnTo>
                  <a:lnTo>
                    <a:pt x="0" y="276"/>
                  </a:lnTo>
                  <a:lnTo>
                    <a:pt x="0" y="216"/>
                  </a:lnTo>
                  <a:lnTo>
                    <a:pt x="6" y="202"/>
                  </a:lnTo>
                  <a:lnTo>
                    <a:pt x="6" y="194"/>
                  </a:lnTo>
                  <a:lnTo>
                    <a:pt x="12" y="186"/>
                  </a:lnTo>
                  <a:lnTo>
                    <a:pt x="18" y="186"/>
                  </a:lnTo>
                  <a:lnTo>
                    <a:pt x="24" y="186"/>
                  </a:lnTo>
                  <a:lnTo>
                    <a:pt x="30" y="178"/>
                  </a:lnTo>
                  <a:lnTo>
                    <a:pt x="30" y="172"/>
                  </a:lnTo>
                  <a:lnTo>
                    <a:pt x="62" y="156"/>
                  </a:lnTo>
                  <a:lnTo>
                    <a:pt x="80" y="140"/>
                  </a:lnTo>
                  <a:lnTo>
                    <a:pt x="92" y="126"/>
                  </a:lnTo>
                  <a:lnTo>
                    <a:pt x="104" y="112"/>
                  </a:lnTo>
                  <a:lnTo>
                    <a:pt x="110" y="96"/>
                  </a:lnTo>
                  <a:lnTo>
                    <a:pt x="130" y="74"/>
                  </a:lnTo>
                  <a:lnTo>
                    <a:pt x="154" y="52"/>
                  </a:lnTo>
                  <a:lnTo>
                    <a:pt x="166" y="44"/>
                  </a:lnTo>
                  <a:lnTo>
                    <a:pt x="192" y="22"/>
                  </a:lnTo>
                  <a:lnTo>
                    <a:pt x="228" y="6"/>
                  </a:lnTo>
                  <a:lnTo>
                    <a:pt x="234" y="0"/>
                  </a:lnTo>
                  <a:lnTo>
                    <a:pt x="352" y="0"/>
                  </a:lnTo>
                  <a:lnTo>
                    <a:pt x="370" y="6"/>
                  </a:lnTo>
                  <a:lnTo>
                    <a:pt x="382" y="14"/>
                  </a:lnTo>
                  <a:lnTo>
                    <a:pt x="400" y="22"/>
                  </a:lnTo>
                  <a:lnTo>
                    <a:pt x="412" y="44"/>
                  </a:lnTo>
                  <a:lnTo>
                    <a:pt x="418" y="60"/>
                  </a:lnTo>
                  <a:lnTo>
                    <a:pt x="424" y="74"/>
                  </a:lnTo>
                  <a:lnTo>
                    <a:pt x="438" y="96"/>
                  </a:lnTo>
                  <a:lnTo>
                    <a:pt x="444" y="104"/>
                  </a:lnTo>
                  <a:lnTo>
                    <a:pt x="474" y="82"/>
                  </a:lnTo>
                  <a:lnTo>
                    <a:pt x="530" y="52"/>
                  </a:lnTo>
                  <a:lnTo>
                    <a:pt x="548" y="52"/>
                  </a:lnTo>
                  <a:lnTo>
                    <a:pt x="592" y="44"/>
                  </a:lnTo>
                  <a:lnTo>
                    <a:pt x="598" y="52"/>
                  </a:lnTo>
                  <a:lnTo>
                    <a:pt x="604" y="74"/>
                  </a:lnTo>
                  <a:lnTo>
                    <a:pt x="610" y="88"/>
                  </a:lnTo>
                  <a:lnTo>
                    <a:pt x="610" y="96"/>
                  </a:lnTo>
                  <a:lnTo>
                    <a:pt x="610" y="112"/>
                  </a:lnTo>
                  <a:lnTo>
                    <a:pt x="604" y="118"/>
                  </a:lnTo>
                  <a:lnTo>
                    <a:pt x="592" y="118"/>
                  </a:lnTo>
                  <a:lnTo>
                    <a:pt x="578" y="140"/>
                  </a:lnTo>
                  <a:lnTo>
                    <a:pt x="566" y="156"/>
                  </a:lnTo>
                  <a:lnTo>
                    <a:pt x="554" y="172"/>
                  </a:lnTo>
                  <a:lnTo>
                    <a:pt x="554" y="178"/>
                  </a:lnTo>
                  <a:lnTo>
                    <a:pt x="536" y="186"/>
                  </a:lnTo>
                  <a:lnTo>
                    <a:pt x="524" y="186"/>
                  </a:lnTo>
                  <a:lnTo>
                    <a:pt x="512" y="194"/>
                  </a:lnTo>
                  <a:lnTo>
                    <a:pt x="506" y="208"/>
                  </a:lnTo>
                  <a:lnTo>
                    <a:pt x="506" y="216"/>
                  </a:lnTo>
                  <a:lnTo>
                    <a:pt x="506" y="224"/>
                  </a:lnTo>
                  <a:lnTo>
                    <a:pt x="506" y="230"/>
                  </a:lnTo>
                  <a:lnTo>
                    <a:pt x="500" y="238"/>
                  </a:lnTo>
                  <a:lnTo>
                    <a:pt x="494" y="246"/>
                  </a:lnTo>
                  <a:lnTo>
                    <a:pt x="474" y="252"/>
                  </a:lnTo>
                  <a:lnTo>
                    <a:pt x="468" y="246"/>
                  </a:lnTo>
                  <a:lnTo>
                    <a:pt x="462" y="238"/>
                  </a:lnTo>
                  <a:lnTo>
                    <a:pt x="456" y="238"/>
                  </a:lnTo>
                  <a:lnTo>
                    <a:pt x="438" y="246"/>
                  </a:lnTo>
                  <a:lnTo>
                    <a:pt x="444" y="252"/>
                  </a:lnTo>
                  <a:lnTo>
                    <a:pt x="456" y="268"/>
                  </a:lnTo>
                  <a:lnTo>
                    <a:pt x="480" y="284"/>
                  </a:lnTo>
                  <a:lnTo>
                    <a:pt x="486" y="276"/>
                  </a:lnTo>
                  <a:lnTo>
                    <a:pt x="500" y="268"/>
                  </a:lnTo>
                  <a:lnTo>
                    <a:pt x="518" y="252"/>
                  </a:lnTo>
                  <a:lnTo>
                    <a:pt x="524" y="246"/>
                  </a:lnTo>
                  <a:lnTo>
                    <a:pt x="572" y="202"/>
                  </a:lnTo>
                  <a:lnTo>
                    <a:pt x="592" y="172"/>
                  </a:lnTo>
                  <a:lnTo>
                    <a:pt x="604" y="156"/>
                  </a:lnTo>
                  <a:lnTo>
                    <a:pt x="610" y="156"/>
                  </a:lnTo>
                  <a:lnTo>
                    <a:pt x="616" y="140"/>
                  </a:lnTo>
                  <a:lnTo>
                    <a:pt x="622" y="134"/>
                  </a:lnTo>
                  <a:lnTo>
                    <a:pt x="628" y="126"/>
                  </a:lnTo>
                  <a:lnTo>
                    <a:pt x="634" y="126"/>
                  </a:lnTo>
                  <a:lnTo>
                    <a:pt x="640" y="118"/>
                  </a:lnTo>
                  <a:lnTo>
                    <a:pt x="648" y="118"/>
                  </a:lnTo>
                  <a:lnTo>
                    <a:pt x="648" y="112"/>
                  </a:lnTo>
                  <a:lnTo>
                    <a:pt x="648" y="118"/>
                  </a:lnTo>
                  <a:lnTo>
                    <a:pt x="660" y="134"/>
                  </a:lnTo>
                  <a:lnTo>
                    <a:pt x="666" y="148"/>
                  </a:lnTo>
                  <a:lnTo>
                    <a:pt x="670" y="178"/>
                  </a:lnTo>
                  <a:lnTo>
                    <a:pt x="670" y="208"/>
                  </a:lnTo>
                  <a:lnTo>
                    <a:pt x="670" y="224"/>
                  </a:lnTo>
                  <a:lnTo>
                    <a:pt x="678" y="246"/>
                  </a:lnTo>
                  <a:lnTo>
                    <a:pt x="678" y="252"/>
                  </a:lnTo>
                  <a:lnTo>
                    <a:pt x="684" y="260"/>
                  </a:lnTo>
                  <a:lnTo>
                    <a:pt x="684" y="268"/>
                  </a:lnTo>
                  <a:lnTo>
                    <a:pt x="696" y="276"/>
                  </a:lnTo>
                  <a:lnTo>
                    <a:pt x="708" y="284"/>
                  </a:lnTo>
                  <a:lnTo>
                    <a:pt x="720" y="284"/>
                  </a:lnTo>
                  <a:lnTo>
                    <a:pt x="732" y="284"/>
                  </a:lnTo>
                  <a:lnTo>
                    <a:pt x="740" y="284"/>
                  </a:lnTo>
                  <a:lnTo>
                    <a:pt x="752" y="290"/>
                  </a:lnTo>
                  <a:lnTo>
                    <a:pt x="770" y="298"/>
                  </a:lnTo>
                  <a:lnTo>
                    <a:pt x="802" y="320"/>
                  </a:lnTo>
                  <a:lnTo>
                    <a:pt x="808" y="320"/>
                  </a:lnTo>
                  <a:lnTo>
                    <a:pt x="818" y="336"/>
                  </a:lnTo>
                  <a:lnTo>
                    <a:pt x="844" y="350"/>
                  </a:lnTo>
                  <a:lnTo>
                    <a:pt x="856" y="366"/>
                  </a:lnTo>
                  <a:lnTo>
                    <a:pt x="850" y="380"/>
                  </a:lnTo>
                  <a:lnTo>
                    <a:pt x="844" y="402"/>
                  </a:lnTo>
                  <a:lnTo>
                    <a:pt x="844" y="410"/>
                  </a:lnTo>
                  <a:lnTo>
                    <a:pt x="844" y="418"/>
                  </a:lnTo>
                  <a:lnTo>
                    <a:pt x="844" y="432"/>
                  </a:lnTo>
                  <a:lnTo>
                    <a:pt x="844" y="448"/>
                  </a:lnTo>
                  <a:lnTo>
                    <a:pt x="838" y="448"/>
                  </a:lnTo>
                  <a:lnTo>
                    <a:pt x="838" y="454"/>
                  </a:lnTo>
                  <a:lnTo>
                    <a:pt x="826" y="462"/>
                  </a:lnTo>
                  <a:lnTo>
                    <a:pt x="818" y="462"/>
                  </a:lnTo>
                  <a:lnTo>
                    <a:pt x="818" y="470"/>
                  </a:lnTo>
                  <a:lnTo>
                    <a:pt x="812" y="478"/>
                  </a:lnTo>
                  <a:lnTo>
                    <a:pt x="808" y="484"/>
                  </a:lnTo>
                  <a:lnTo>
                    <a:pt x="794" y="500"/>
                  </a:lnTo>
                  <a:lnTo>
                    <a:pt x="788" y="500"/>
                  </a:lnTo>
                  <a:lnTo>
                    <a:pt x="782" y="514"/>
                  </a:lnTo>
                  <a:lnTo>
                    <a:pt x="782" y="522"/>
                  </a:lnTo>
                  <a:lnTo>
                    <a:pt x="776" y="538"/>
                  </a:lnTo>
                  <a:lnTo>
                    <a:pt x="776" y="544"/>
                  </a:lnTo>
                  <a:lnTo>
                    <a:pt x="776" y="552"/>
                  </a:lnTo>
                  <a:lnTo>
                    <a:pt x="782" y="560"/>
                  </a:lnTo>
                  <a:lnTo>
                    <a:pt x="776" y="568"/>
                  </a:lnTo>
                  <a:lnTo>
                    <a:pt x="776" y="574"/>
                  </a:lnTo>
                  <a:lnTo>
                    <a:pt x="776" y="582"/>
                  </a:lnTo>
                  <a:lnTo>
                    <a:pt x="770" y="590"/>
                  </a:lnTo>
                  <a:lnTo>
                    <a:pt x="764" y="604"/>
                  </a:lnTo>
                  <a:lnTo>
                    <a:pt x="758" y="612"/>
                  </a:lnTo>
                  <a:lnTo>
                    <a:pt x="752" y="618"/>
                  </a:lnTo>
                  <a:lnTo>
                    <a:pt x="746" y="626"/>
                  </a:lnTo>
                  <a:lnTo>
                    <a:pt x="740" y="642"/>
                  </a:lnTo>
                  <a:lnTo>
                    <a:pt x="732" y="6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4" name="Line 828"/>
            <p:cNvSpPr>
              <a:spLocks noChangeShapeType="1"/>
            </p:cNvSpPr>
            <p:nvPr/>
          </p:nvSpPr>
          <p:spPr bwMode="auto">
            <a:xfrm flipH="1" flipV="1">
              <a:off x="2046" y="2418"/>
              <a:ext cx="56" cy="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5" name="Line 829"/>
            <p:cNvSpPr>
              <a:spLocks noChangeShapeType="1"/>
            </p:cNvSpPr>
            <p:nvPr/>
          </p:nvSpPr>
          <p:spPr bwMode="auto">
            <a:xfrm flipH="1" flipV="1">
              <a:off x="2040" y="2390"/>
              <a:ext cx="20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6" name="Line 830"/>
            <p:cNvSpPr>
              <a:spLocks noChangeShapeType="1"/>
            </p:cNvSpPr>
            <p:nvPr/>
          </p:nvSpPr>
          <p:spPr bwMode="auto">
            <a:xfrm flipH="1" flipV="1">
              <a:off x="2040" y="2360"/>
              <a:ext cx="216" cy="14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7" name="Line 831"/>
            <p:cNvSpPr>
              <a:spLocks noChangeShapeType="1"/>
            </p:cNvSpPr>
            <p:nvPr/>
          </p:nvSpPr>
          <p:spPr bwMode="auto">
            <a:xfrm flipH="1" flipV="1">
              <a:off x="2034" y="2322"/>
              <a:ext cx="234" cy="16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8" name="Line 832"/>
            <p:cNvSpPr>
              <a:spLocks noChangeShapeType="1"/>
            </p:cNvSpPr>
            <p:nvPr/>
          </p:nvSpPr>
          <p:spPr bwMode="auto">
            <a:xfrm flipH="1" flipV="1">
              <a:off x="2016" y="2284"/>
              <a:ext cx="258" cy="1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19" name="Line 833"/>
            <p:cNvSpPr>
              <a:spLocks noChangeShapeType="1"/>
            </p:cNvSpPr>
            <p:nvPr/>
          </p:nvSpPr>
          <p:spPr bwMode="auto">
            <a:xfrm flipH="1" flipV="1">
              <a:off x="2028" y="2262"/>
              <a:ext cx="252" cy="1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0" name="Line 834"/>
            <p:cNvSpPr>
              <a:spLocks noChangeShapeType="1"/>
            </p:cNvSpPr>
            <p:nvPr/>
          </p:nvSpPr>
          <p:spPr bwMode="auto">
            <a:xfrm flipH="1" flipV="1">
              <a:off x="2046" y="2248"/>
              <a:ext cx="242" cy="17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1" name="Line 835"/>
            <p:cNvSpPr>
              <a:spLocks noChangeShapeType="1"/>
            </p:cNvSpPr>
            <p:nvPr/>
          </p:nvSpPr>
          <p:spPr bwMode="auto">
            <a:xfrm flipH="1" flipV="1">
              <a:off x="2058" y="2226"/>
              <a:ext cx="254" cy="17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2" name="Line 836"/>
            <p:cNvSpPr>
              <a:spLocks noChangeShapeType="1"/>
            </p:cNvSpPr>
            <p:nvPr/>
          </p:nvSpPr>
          <p:spPr bwMode="auto">
            <a:xfrm flipH="1" flipV="1">
              <a:off x="2072" y="2210"/>
              <a:ext cx="282"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3" name="Line 837"/>
            <p:cNvSpPr>
              <a:spLocks noChangeShapeType="1"/>
            </p:cNvSpPr>
            <p:nvPr/>
          </p:nvSpPr>
          <p:spPr bwMode="auto">
            <a:xfrm flipH="1" flipV="1">
              <a:off x="2084" y="2188"/>
              <a:ext cx="288" cy="20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4" name="Line 838"/>
            <p:cNvSpPr>
              <a:spLocks noChangeShapeType="1"/>
            </p:cNvSpPr>
            <p:nvPr/>
          </p:nvSpPr>
          <p:spPr bwMode="auto">
            <a:xfrm flipH="1" flipV="1">
              <a:off x="2096" y="2164"/>
              <a:ext cx="264"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5" name="Line 839"/>
            <p:cNvSpPr>
              <a:spLocks noChangeShapeType="1"/>
            </p:cNvSpPr>
            <p:nvPr/>
          </p:nvSpPr>
          <p:spPr bwMode="auto">
            <a:xfrm flipH="1" flipV="1">
              <a:off x="2404" y="2352"/>
              <a:ext cx="30" cy="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6" name="Line 840"/>
            <p:cNvSpPr>
              <a:spLocks noChangeShapeType="1"/>
            </p:cNvSpPr>
            <p:nvPr/>
          </p:nvSpPr>
          <p:spPr bwMode="auto">
            <a:xfrm flipH="1" flipV="1">
              <a:off x="2108" y="2142"/>
              <a:ext cx="264" cy="1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7" name="Line 841"/>
            <p:cNvSpPr>
              <a:spLocks noChangeShapeType="1"/>
            </p:cNvSpPr>
            <p:nvPr/>
          </p:nvSpPr>
          <p:spPr bwMode="auto">
            <a:xfrm flipH="1" flipV="1">
              <a:off x="2120" y="2120"/>
              <a:ext cx="322"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8" name="Line 842"/>
            <p:cNvSpPr>
              <a:spLocks noChangeShapeType="1"/>
            </p:cNvSpPr>
            <p:nvPr/>
          </p:nvSpPr>
          <p:spPr bwMode="auto">
            <a:xfrm flipH="1" flipV="1">
              <a:off x="2126" y="2106"/>
              <a:ext cx="322"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29" name="Line 843"/>
            <p:cNvSpPr>
              <a:spLocks noChangeShapeType="1"/>
            </p:cNvSpPr>
            <p:nvPr/>
          </p:nvSpPr>
          <p:spPr bwMode="auto">
            <a:xfrm flipH="1" flipV="1">
              <a:off x="2140" y="2084"/>
              <a:ext cx="320" cy="22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0" name="Line 844"/>
            <p:cNvSpPr>
              <a:spLocks noChangeShapeType="1"/>
            </p:cNvSpPr>
            <p:nvPr/>
          </p:nvSpPr>
          <p:spPr bwMode="auto">
            <a:xfrm flipH="1" flipV="1">
              <a:off x="2152" y="2060"/>
              <a:ext cx="338" cy="24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1" name="Line 845"/>
            <p:cNvSpPr>
              <a:spLocks noChangeShapeType="1"/>
            </p:cNvSpPr>
            <p:nvPr/>
          </p:nvSpPr>
          <p:spPr bwMode="auto">
            <a:xfrm flipH="1" flipV="1">
              <a:off x="2188" y="2052"/>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2" name="Line 846"/>
            <p:cNvSpPr>
              <a:spLocks noChangeShapeType="1"/>
            </p:cNvSpPr>
            <p:nvPr/>
          </p:nvSpPr>
          <p:spPr bwMode="auto">
            <a:xfrm flipH="1" flipV="1">
              <a:off x="2218" y="2052"/>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3" name="Line 847"/>
            <p:cNvSpPr>
              <a:spLocks noChangeShapeType="1"/>
            </p:cNvSpPr>
            <p:nvPr/>
          </p:nvSpPr>
          <p:spPr bwMode="auto">
            <a:xfrm flipH="1" flipV="1">
              <a:off x="2232" y="2030"/>
              <a:ext cx="308"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4" name="Line 848"/>
            <p:cNvSpPr>
              <a:spLocks noChangeShapeType="1"/>
            </p:cNvSpPr>
            <p:nvPr/>
          </p:nvSpPr>
          <p:spPr bwMode="auto">
            <a:xfrm flipH="1" flipV="1">
              <a:off x="2238" y="2008"/>
              <a:ext cx="314" cy="21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5" name="Line 849"/>
            <p:cNvSpPr>
              <a:spLocks noChangeShapeType="1"/>
            </p:cNvSpPr>
            <p:nvPr/>
          </p:nvSpPr>
          <p:spPr bwMode="auto">
            <a:xfrm flipH="1" flipV="1">
              <a:off x="2218" y="1964"/>
              <a:ext cx="346" cy="24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6" name="Line 850"/>
            <p:cNvSpPr>
              <a:spLocks noChangeShapeType="1"/>
            </p:cNvSpPr>
            <p:nvPr/>
          </p:nvSpPr>
          <p:spPr bwMode="auto">
            <a:xfrm flipH="1" flipV="1">
              <a:off x="2212" y="1934"/>
              <a:ext cx="346" cy="23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7" name="Line 851"/>
            <p:cNvSpPr>
              <a:spLocks noChangeShapeType="1"/>
            </p:cNvSpPr>
            <p:nvPr/>
          </p:nvSpPr>
          <p:spPr bwMode="auto">
            <a:xfrm flipH="1" flipV="1">
              <a:off x="2218" y="1904"/>
              <a:ext cx="328"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8" name="Line 852"/>
            <p:cNvSpPr>
              <a:spLocks noChangeShapeType="1"/>
            </p:cNvSpPr>
            <p:nvPr/>
          </p:nvSpPr>
          <p:spPr bwMode="auto">
            <a:xfrm flipH="1" flipV="1">
              <a:off x="2226" y="1882"/>
              <a:ext cx="326" cy="23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39" name="Line 853"/>
            <p:cNvSpPr>
              <a:spLocks noChangeShapeType="1"/>
            </p:cNvSpPr>
            <p:nvPr/>
          </p:nvSpPr>
          <p:spPr bwMode="auto">
            <a:xfrm flipH="1" flipV="1">
              <a:off x="2250" y="1866"/>
              <a:ext cx="314" cy="2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0" name="Line 854"/>
            <p:cNvSpPr>
              <a:spLocks noChangeShapeType="1"/>
            </p:cNvSpPr>
            <p:nvPr/>
          </p:nvSpPr>
          <p:spPr bwMode="auto">
            <a:xfrm flipH="1" flipV="1">
              <a:off x="2306" y="1882"/>
              <a:ext cx="276" cy="19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1" name="Line 855"/>
            <p:cNvSpPr>
              <a:spLocks noChangeShapeType="1"/>
            </p:cNvSpPr>
            <p:nvPr/>
          </p:nvSpPr>
          <p:spPr bwMode="auto">
            <a:xfrm flipH="1" flipV="1">
              <a:off x="2324" y="1866"/>
              <a:ext cx="246" cy="17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2" name="Line 856"/>
            <p:cNvSpPr>
              <a:spLocks noChangeShapeType="1"/>
            </p:cNvSpPr>
            <p:nvPr/>
          </p:nvSpPr>
          <p:spPr bwMode="auto">
            <a:xfrm flipH="1" flipV="1">
              <a:off x="2342" y="1852"/>
              <a:ext cx="222" cy="15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3" name="Line 857"/>
            <p:cNvSpPr>
              <a:spLocks noChangeShapeType="1"/>
            </p:cNvSpPr>
            <p:nvPr/>
          </p:nvSpPr>
          <p:spPr bwMode="auto">
            <a:xfrm flipH="1" flipV="1">
              <a:off x="2360" y="1830"/>
              <a:ext cx="186"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4" name="Line 858"/>
            <p:cNvSpPr>
              <a:spLocks noChangeShapeType="1"/>
            </p:cNvSpPr>
            <p:nvPr/>
          </p:nvSpPr>
          <p:spPr bwMode="auto">
            <a:xfrm flipH="1" flipV="1">
              <a:off x="2372" y="1814"/>
              <a:ext cx="180" cy="12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5" name="Line 859"/>
            <p:cNvSpPr>
              <a:spLocks noChangeShapeType="1"/>
            </p:cNvSpPr>
            <p:nvPr/>
          </p:nvSpPr>
          <p:spPr bwMode="auto">
            <a:xfrm flipH="1" flipV="1">
              <a:off x="2398" y="1800"/>
              <a:ext cx="184"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6" name="Line 860"/>
            <p:cNvSpPr>
              <a:spLocks noChangeShapeType="1"/>
            </p:cNvSpPr>
            <p:nvPr/>
          </p:nvSpPr>
          <p:spPr bwMode="auto">
            <a:xfrm flipH="1" flipV="1">
              <a:off x="2434" y="1780"/>
              <a:ext cx="190"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7" name="Line 861"/>
            <p:cNvSpPr>
              <a:spLocks noChangeShapeType="1"/>
            </p:cNvSpPr>
            <p:nvPr/>
          </p:nvSpPr>
          <p:spPr bwMode="auto">
            <a:xfrm flipH="1" flipV="1">
              <a:off x="2434" y="1770"/>
              <a:ext cx="192" cy="13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8" name="Line 862"/>
            <p:cNvSpPr>
              <a:spLocks noChangeShapeType="1"/>
            </p:cNvSpPr>
            <p:nvPr/>
          </p:nvSpPr>
          <p:spPr bwMode="auto">
            <a:xfrm flipH="1" flipV="1">
              <a:off x="2618" y="1866"/>
              <a:ext cx="14"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49" name="Line 863"/>
            <p:cNvSpPr>
              <a:spLocks noChangeShapeType="1"/>
            </p:cNvSpPr>
            <p:nvPr/>
          </p:nvSpPr>
          <p:spPr bwMode="auto">
            <a:xfrm flipH="1" flipV="1">
              <a:off x="2454" y="1754"/>
              <a:ext cx="148" cy="10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0" name="Line 864"/>
            <p:cNvSpPr>
              <a:spLocks noChangeShapeType="1"/>
            </p:cNvSpPr>
            <p:nvPr/>
          </p:nvSpPr>
          <p:spPr bwMode="auto">
            <a:xfrm flipH="1" flipV="1">
              <a:off x="2472" y="1740"/>
              <a:ext cx="134" cy="9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1" name="Line 865"/>
            <p:cNvSpPr>
              <a:spLocks noChangeShapeType="1"/>
            </p:cNvSpPr>
            <p:nvPr/>
          </p:nvSpPr>
          <p:spPr bwMode="auto">
            <a:xfrm flipH="1" flipV="1">
              <a:off x="2490" y="1724"/>
              <a:ext cx="128"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2" name="Line 866"/>
            <p:cNvSpPr>
              <a:spLocks noChangeShapeType="1"/>
            </p:cNvSpPr>
            <p:nvPr/>
          </p:nvSpPr>
          <p:spPr bwMode="auto">
            <a:xfrm flipH="1" flipV="1">
              <a:off x="2514" y="1710"/>
              <a:ext cx="124" cy="9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3" name="Line 867"/>
            <p:cNvSpPr>
              <a:spLocks noChangeShapeType="1"/>
            </p:cNvSpPr>
            <p:nvPr/>
          </p:nvSpPr>
          <p:spPr bwMode="auto">
            <a:xfrm flipH="1" flipV="1">
              <a:off x="2540" y="1702"/>
              <a:ext cx="122" cy="8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4" name="Line 868"/>
            <p:cNvSpPr>
              <a:spLocks noChangeShapeType="1"/>
            </p:cNvSpPr>
            <p:nvPr/>
          </p:nvSpPr>
          <p:spPr bwMode="auto">
            <a:xfrm flipH="1" flipV="1">
              <a:off x="2570" y="1696"/>
              <a:ext cx="92" cy="6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5" name="Line 869"/>
            <p:cNvSpPr>
              <a:spLocks noChangeShapeType="1"/>
            </p:cNvSpPr>
            <p:nvPr/>
          </p:nvSpPr>
          <p:spPr bwMode="auto">
            <a:xfrm flipH="1" flipV="1">
              <a:off x="2632" y="1702"/>
              <a:ext cx="18" cy="1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6" name="Line 870"/>
            <p:cNvSpPr>
              <a:spLocks noChangeShapeType="1"/>
            </p:cNvSpPr>
            <p:nvPr/>
          </p:nvSpPr>
          <p:spPr bwMode="auto">
            <a:xfrm>
              <a:off x="2658" y="1696"/>
              <a:ext cx="1"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7" name="Freeform 871"/>
            <p:cNvSpPr>
              <a:spLocks/>
            </p:cNvSpPr>
            <p:nvPr/>
          </p:nvSpPr>
          <p:spPr bwMode="auto">
            <a:xfrm>
              <a:off x="2018" y="1680"/>
              <a:ext cx="656" cy="858"/>
            </a:xfrm>
            <a:custGeom>
              <a:avLst/>
              <a:gdLst>
                <a:gd name="T0" fmla="*/ 12 w 656"/>
                <a:gd name="T1" fmla="*/ 590 h 858"/>
                <a:gd name="T2" fmla="*/ 30 w 656"/>
                <a:gd name="T3" fmla="*/ 560 h 858"/>
                <a:gd name="T4" fmla="*/ 54 w 656"/>
                <a:gd name="T5" fmla="*/ 538 h 858"/>
                <a:gd name="T6" fmla="*/ 72 w 656"/>
                <a:gd name="T7" fmla="*/ 500 h 858"/>
                <a:gd name="T8" fmla="*/ 84 w 656"/>
                <a:gd name="T9" fmla="*/ 478 h 858"/>
                <a:gd name="T10" fmla="*/ 98 w 656"/>
                <a:gd name="T11" fmla="*/ 448 h 858"/>
                <a:gd name="T12" fmla="*/ 110 w 656"/>
                <a:gd name="T13" fmla="*/ 418 h 858"/>
                <a:gd name="T14" fmla="*/ 160 w 656"/>
                <a:gd name="T15" fmla="*/ 380 h 858"/>
                <a:gd name="T16" fmla="*/ 202 w 656"/>
                <a:gd name="T17" fmla="*/ 374 h 858"/>
                <a:gd name="T18" fmla="*/ 220 w 656"/>
                <a:gd name="T19" fmla="*/ 330 h 858"/>
                <a:gd name="T20" fmla="*/ 208 w 656"/>
                <a:gd name="T21" fmla="*/ 292 h 858"/>
                <a:gd name="T22" fmla="*/ 202 w 656"/>
                <a:gd name="T23" fmla="*/ 240 h 858"/>
                <a:gd name="T24" fmla="*/ 220 w 656"/>
                <a:gd name="T25" fmla="*/ 194 h 858"/>
                <a:gd name="T26" fmla="*/ 282 w 656"/>
                <a:gd name="T27" fmla="*/ 202 h 858"/>
                <a:gd name="T28" fmla="*/ 344 w 656"/>
                <a:gd name="T29" fmla="*/ 150 h 858"/>
                <a:gd name="T30" fmla="*/ 386 w 656"/>
                <a:gd name="T31" fmla="*/ 112 h 858"/>
                <a:gd name="T32" fmla="*/ 430 w 656"/>
                <a:gd name="T33" fmla="*/ 82 h 858"/>
                <a:gd name="T34" fmla="*/ 466 w 656"/>
                <a:gd name="T35" fmla="*/ 46 h 858"/>
                <a:gd name="T36" fmla="*/ 496 w 656"/>
                <a:gd name="T37" fmla="*/ 30 h 858"/>
                <a:gd name="T38" fmla="*/ 534 w 656"/>
                <a:gd name="T39" fmla="*/ 16 h 858"/>
                <a:gd name="T40" fmla="*/ 566 w 656"/>
                <a:gd name="T41" fmla="*/ 0 h 858"/>
                <a:gd name="T42" fmla="*/ 588 w 656"/>
                <a:gd name="T43" fmla="*/ 30 h 858"/>
                <a:gd name="T44" fmla="*/ 632 w 656"/>
                <a:gd name="T45" fmla="*/ 16 h 858"/>
                <a:gd name="T46" fmla="*/ 644 w 656"/>
                <a:gd name="T47" fmla="*/ 60 h 858"/>
                <a:gd name="T48" fmla="*/ 638 w 656"/>
                <a:gd name="T49" fmla="*/ 82 h 858"/>
                <a:gd name="T50" fmla="*/ 638 w 656"/>
                <a:gd name="T51" fmla="*/ 112 h 858"/>
                <a:gd name="T52" fmla="*/ 588 w 656"/>
                <a:gd name="T53" fmla="*/ 158 h 858"/>
                <a:gd name="T54" fmla="*/ 596 w 656"/>
                <a:gd name="T55" fmla="*/ 188 h 858"/>
                <a:gd name="T56" fmla="*/ 614 w 656"/>
                <a:gd name="T57" fmla="*/ 216 h 858"/>
                <a:gd name="T58" fmla="*/ 584 w 656"/>
                <a:gd name="T59" fmla="*/ 246 h 858"/>
                <a:gd name="T60" fmla="*/ 546 w 656"/>
                <a:gd name="T61" fmla="*/ 254 h 858"/>
                <a:gd name="T62" fmla="*/ 528 w 656"/>
                <a:gd name="T63" fmla="*/ 278 h 858"/>
                <a:gd name="T64" fmla="*/ 546 w 656"/>
                <a:gd name="T65" fmla="*/ 330 h 858"/>
                <a:gd name="T66" fmla="*/ 566 w 656"/>
                <a:gd name="T67" fmla="*/ 380 h 858"/>
                <a:gd name="T68" fmla="*/ 546 w 656"/>
                <a:gd name="T69" fmla="*/ 418 h 858"/>
                <a:gd name="T70" fmla="*/ 540 w 656"/>
                <a:gd name="T71" fmla="*/ 508 h 858"/>
                <a:gd name="T72" fmla="*/ 540 w 656"/>
                <a:gd name="T73" fmla="*/ 546 h 858"/>
                <a:gd name="T74" fmla="*/ 510 w 656"/>
                <a:gd name="T75" fmla="*/ 598 h 858"/>
                <a:gd name="T76" fmla="*/ 484 w 656"/>
                <a:gd name="T77" fmla="*/ 612 h 858"/>
                <a:gd name="T78" fmla="*/ 448 w 656"/>
                <a:gd name="T79" fmla="*/ 620 h 858"/>
                <a:gd name="T80" fmla="*/ 424 w 656"/>
                <a:gd name="T81" fmla="*/ 672 h 858"/>
                <a:gd name="T82" fmla="*/ 404 w 656"/>
                <a:gd name="T83" fmla="*/ 710 h 858"/>
                <a:gd name="T84" fmla="*/ 386 w 656"/>
                <a:gd name="T85" fmla="*/ 680 h 858"/>
                <a:gd name="T86" fmla="*/ 380 w 656"/>
                <a:gd name="T87" fmla="*/ 642 h 858"/>
                <a:gd name="T88" fmla="*/ 350 w 656"/>
                <a:gd name="T89" fmla="*/ 658 h 858"/>
                <a:gd name="T90" fmla="*/ 350 w 656"/>
                <a:gd name="T91" fmla="*/ 696 h 858"/>
                <a:gd name="T92" fmla="*/ 336 w 656"/>
                <a:gd name="T93" fmla="*/ 724 h 858"/>
                <a:gd name="T94" fmla="*/ 294 w 656"/>
                <a:gd name="T95" fmla="*/ 724 h 858"/>
                <a:gd name="T96" fmla="*/ 264 w 656"/>
                <a:gd name="T97" fmla="*/ 754 h 858"/>
                <a:gd name="T98" fmla="*/ 258 w 656"/>
                <a:gd name="T99" fmla="*/ 808 h 858"/>
                <a:gd name="T100" fmla="*/ 238 w 656"/>
                <a:gd name="T101" fmla="*/ 830 h 858"/>
                <a:gd name="T102" fmla="*/ 214 w 656"/>
                <a:gd name="T103" fmla="*/ 858 h 858"/>
                <a:gd name="T104" fmla="*/ 152 w 656"/>
                <a:gd name="T105" fmla="*/ 814 h 858"/>
                <a:gd name="T106" fmla="*/ 72 w 656"/>
                <a:gd name="T107" fmla="*/ 778 h 858"/>
                <a:gd name="T108" fmla="*/ 30 w 656"/>
                <a:gd name="T109" fmla="*/ 746 h 858"/>
                <a:gd name="T110" fmla="*/ 18 w 656"/>
                <a:gd name="T111" fmla="*/ 642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6"/>
                <a:gd name="T169" fmla="*/ 0 h 858"/>
                <a:gd name="T170" fmla="*/ 656 w 656"/>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6" h="858">
                  <a:moveTo>
                    <a:pt x="0" y="606"/>
                  </a:moveTo>
                  <a:lnTo>
                    <a:pt x="6" y="606"/>
                  </a:lnTo>
                  <a:lnTo>
                    <a:pt x="6" y="598"/>
                  </a:lnTo>
                  <a:lnTo>
                    <a:pt x="12" y="598"/>
                  </a:lnTo>
                  <a:lnTo>
                    <a:pt x="12" y="590"/>
                  </a:lnTo>
                  <a:lnTo>
                    <a:pt x="18" y="582"/>
                  </a:lnTo>
                  <a:lnTo>
                    <a:pt x="18" y="576"/>
                  </a:lnTo>
                  <a:lnTo>
                    <a:pt x="22" y="576"/>
                  </a:lnTo>
                  <a:lnTo>
                    <a:pt x="22" y="568"/>
                  </a:lnTo>
                  <a:lnTo>
                    <a:pt x="30" y="560"/>
                  </a:lnTo>
                  <a:lnTo>
                    <a:pt x="36" y="560"/>
                  </a:lnTo>
                  <a:lnTo>
                    <a:pt x="42" y="546"/>
                  </a:lnTo>
                  <a:lnTo>
                    <a:pt x="48" y="546"/>
                  </a:lnTo>
                  <a:lnTo>
                    <a:pt x="48" y="538"/>
                  </a:lnTo>
                  <a:lnTo>
                    <a:pt x="54" y="538"/>
                  </a:lnTo>
                  <a:lnTo>
                    <a:pt x="54" y="532"/>
                  </a:lnTo>
                  <a:lnTo>
                    <a:pt x="60" y="524"/>
                  </a:lnTo>
                  <a:lnTo>
                    <a:pt x="66" y="508"/>
                  </a:lnTo>
                  <a:lnTo>
                    <a:pt x="66" y="500"/>
                  </a:lnTo>
                  <a:lnTo>
                    <a:pt x="72" y="500"/>
                  </a:lnTo>
                  <a:lnTo>
                    <a:pt x="72" y="492"/>
                  </a:lnTo>
                  <a:lnTo>
                    <a:pt x="78" y="492"/>
                  </a:lnTo>
                  <a:lnTo>
                    <a:pt x="78" y="486"/>
                  </a:lnTo>
                  <a:lnTo>
                    <a:pt x="78" y="478"/>
                  </a:lnTo>
                  <a:lnTo>
                    <a:pt x="84" y="478"/>
                  </a:lnTo>
                  <a:lnTo>
                    <a:pt x="84" y="464"/>
                  </a:lnTo>
                  <a:lnTo>
                    <a:pt x="90" y="464"/>
                  </a:lnTo>
                  <a:lnTo>
                    <a:pt x="90" y="456"/>
                  </a:lnTo>
                  <a:lnTo>
                    <a:pt x="98" y="456"/>
                  </a:lnTo>
                  <a:lnTo>
                    <a:pt x="98" y="448"/>
                  </a:lnTo>
                  <a:lnTo>
                    <a:pt x="104" y="448"/>
                  </a:lnTo>
                  <a:lnTo>
                    <a:pt x="104" y="442"/>
                  </a:lnTo>
                  <a:lnTo>
                    <a:pt x="104" y="434"/>
                  </a:lnTo>
                  <a:lnTo>
                    <a:pt x="110" y="426"/>
                  </a:lnTo>
                  <a:lnTo>
                    <a:pt x="110" y="418"/>
                  </a:lnTo>
                  <a:lnTo>
                    <a:pt x="128" y="388"/>
                  </a:lnTo>
                  <a:lnTo>
                    <a:pt x="134" y="380"/>
                  </a:lnTo>
                  <a:lnTo>
                    <a:pt x="140" y="380"/>
                  </a:lnTo>
                  <a:lnTo>
                    <a:pt x="146" y="380"/>
                  </a:lnTo>
                  <a:lnTo>
                    <a:pt x="160" y="380"/>
                  </a:lnTo>
                  <a:lnTo>
                    <a:pt x="170" y="374"/>
                  </a:lnTo>
                  <a:lnTo>
                    <a:pt x="176" y="374"/>
                  </a:lnTo>
                  <a:lnTo>
                    <a:pt x="190" y="374"/>
                  </a:lnTo>
                  <a:lnTo>
                    <a:pt x="196" y="374"/>
                  </a:lnTo>
                  <a:lnTo>
                    <a:pt x="202" y="374"/>
                  </a:lnTo>
                  <a:lnTo>
                    <a:pt x="208" y="366"/>
                  </a:lnTo>
                  <a:lnTo>
                    <a:pt x="214" y="358"/>
                  </a:lnTo>
                  <a:lnTo>
                    <a:pt x="214" y="344"/>
                  </a:lnTo>
                  <a:lnTo>
                    <a:pt x="220" y="336"/>
                  </a:lnTo>
                  <a:lnTo>
                    <a:pt x="220" y="330"/>
                  </a:lnTo>
                  <a:lnTo>
                    <a:pt x="220" y="322"/>
                  </a:lnTo>
                  <a:lnTo>
                    <a:pt x="214" y="314"/>
                  </a:lnTo>
                  <a:lnTo>
                    <a:pt x="214" y="306"/>
                  </a:lnTo>
                  <a:lnTo>
                    <a:pt x="208" y="300"/>
                  </a:lnTo>
                  <a:lnTo>
                    <a:pt x="208" y="292"/>
                  </a:lnTo>
                  <a:lnTo>
                    <a:pt x="202" y="292"/>
                  </a:lnTo>
                  <a:lnTo>
                    <a:pt x="196" y="262"/>
                  </a:lnTo>
                  <a:lnTo>
                    <a:pt x="196" y="254"/>
                  </a:lnTo>
                  <a:lnTo>
                    <a:pt x="202" y="246"/>
                  </a:lnTo>
                  <a:lnTo>
                    <a:pt x="202" y="240"/>
                  </a:lnTo>
                  <a:lnTo>
                    <a:pt x="202" y="224"/>
                  </a:lnTo>
                  <a:lnTo>
                    <a:pt x="202" y="216"/>
                  </a:lnTo>
                  <a:lnTo>
                    <a:pt x="214" y="202"/>
                  </a:lnTo>
                  <a:lnTo>
                    <a:pt x="214" y="194"/>
                  </a:lnTo>
                  <a:lnTo>
                    <a:pt x="220" y="194"/>
                  </a:lnTo>
                  <a:lnTo>
                    <a:pt x="226" y="188"/>
                  </a:lnTo>
                  <a:lnTo>
                    <a:pt x="238" y="188"/>
                  </a:lnTo>
                  <a:lnTo>
                    <a:pt x="264" y="202"/>
                  </a:lnTo>
                  <a:lnTo>
                    <a:pt x="270" y="202"/>
                  </a:lnTo>
                  <a:lnTo>
                    <a:pt x="282" y="202"/>
                  </a:lnTo>
                  <a:lnTo>
                    <a:pt x="294" y="194"/>
                  </a:lnTo>
                  <a:lnTo>
                    <a:pt x="300" y="194"/>
                  </a:lnTo>
                  <a:lnTo>
                    <a:pt x="318" y="180"/>
                  </a:lnTo>
                  <a:lnTo>
                    <a:pt x="336" y="158"/>
                  </a:lnTo>
                  <a:lnTo>
                    <a:pt x="344" y="150"/>
                  </a:lnTo>
                  <a:lnTo>
                    <a:pt x="350" y="142"/>
                  </a:lnTo>
                  <a:lnTo>
                    <a:pt x="362" y="134"/>
                  </a:lnTo>
                  <a:lnTo>
                    <a:pt x="368" y="126"/>
                  </a:lnTo>
                  <a:lnTo>
                    <a:pt x="374" y="126"/>
                  </a:lnTo>
                  <a:lnTo>
                    <a:pt x="386" y="112"/>
                  </a:lnTo>
                  <a:lnTo>
                    <a:pt x="398" y="104"/>
                  </a:lnTo>
                  <a:lnTo>
                    <a:pt x="418" y="90"/>
                  </a:lnTo>
                  <a:lnTo>
                    <a:pt x="424" y="90"/>
                  </a:lnTo>
                  <a:lnTo>
                    <a:pt x="424" y="82"/>
                  </a:lnTo>
                  <a:lnTo>
                    <a:pt x="430" y="82"/>
                  </a:lnTo>
                  <a:lnTo>
                    <a:pt x="436" y="76"/>
                  </a:lnTo>
                  <a:lnTo>
                    <a:pt x="442" y="68"/>
                  </a:lnTo>
                  <a:lnTo>
                    <a:pt x="454" y="52"/>
                  </a:lnTo>
                  <a:lnTo>
                    <a:pt x="460" y="46"/>
                  </a:lnTo>
                  <a:lnTo>
                    <a:pt x="466" y="46"/>
                  </a:lnTo>
                  <a:lnTo>
                    <a:pt x="472" y="38"/>
                  </a:lnTo>
                  <a:lnTo>
                    <a:pt x="478" y="38"/>
                  </a:lnTo>
                  <a:lnTo>
                    <a:pt x="484" y="30"/>
                  </a:lnTo>
                  <a:lnTo>
                    <a:pt x="490" y="30"/>
                  </a:lnTo>
                  <a:lnTo>
                    <a:pt x="496" y="30"/>
                  </a:lnTo>
                  <a:lnTo>
                    <a:pt x="510" y="24"/>
                  </a:lnTo>
                  <a:lnTo>
                    <a:pt x="516" y="24"/>
                  </a:lnTo>
                  <a:lnTo>
                    <a:pt x="522" y="24"/>
                  </a:lnTo>
                  <a:lnTo>
                    <a:pt x="528" y="16"/>
                  </a:lnTo>
                  <a:lnTo>
                    <a:pt x="534" y="16"/>
                  </a:lnTo>
                  <a:lnTo>
                    <a:pt x="540" y="16"/>
                  </a:lnTo>
                  <a:lnTo>
                    <a:pt x="552" y="16"/>
                  </a:lnTo>
                  <a:lnTo>
                    <a:pt x="552" y="8"/>
                  </a:lnTo>
                  <a:lnTo>
                    <a:pt x="558" y="8"/>
                  </a:lnTo>
                  <a:lnTo>
                    <a:pt x="566" y="0"/>
                  </a:lnTo>
                  <a:lnTo>
                    <a:pt x="572" y="0"/>
                  </a:lnTo>
                  <a:lnTo>
                    <a:pt x="578" y="16"/>
                  </a:lnTo>
                  <a:lnTo>
                    <a:pt x="578" y="24"/>
                  </a:lnTo>
                  <a:lnTo>
                    <a:pt x="584" y="30"/>
                  </a:lnTo>
                  <a:lnTo>
                    <a:pt x="588" y="30"/>
                  </a:lnTo>
                  <a:lnTo>
                    <a:pt x="596" y="30"/>
                  </a:lnTo>
                  <a:lnTo>
                    <a:pt x="608" y="30"/>
                  </a:lnTo>
                  <a:lnTo>
                    <a:pt x="620" y="24"/>
                  </a:lnTo>
                  <a:lnTo>
                    <a:pt x="626" y="16"/>
                  </a:lnTo>
                  <a:lnTo>
                    <a:pt x="632" y="16"/>
                  </a:lnTo>
                  <a:lnTo>
                    <a:pt x="638" y="16"/>
                  </a:lnTo>
                  <a:lnTo>
                    <a:pt x="638" y="24"/>
                  </a:lnTo>
                  <a:lnTo>
                    <a:pt x="632" y="46"/>
                  </a:lnTo>
                  <a:lnTo>
                    <a:pt x="632" y="52"/>
                  </a:lnTo>
                  <a:lnTo>
                    <a:pt x="644" y="60"/>
                  </a:lnTo>
                  <a:lnTo>
                    <a:pt x="656" y="68"/>
                  </a:lnTo>
                  <a:lnTo>
                    <a:pt x="656" y="76"/>
                  </a:lnTo>
                  <a:lnTo>
                    <a:pt x="650" y="76"/>
                  </a:lnTo>
                  <a:lnTo>
                    <a:pt x="644" y="82"/>
                  </a:lnTo>
                  <a:lnTo>
                    <a:pt x="638" y="82"/>
                  </a:lnTo>
                  <a:lnTo>
                    <a:pt x="650" y="90"/>
                  </a:lnTo>
                  <a:lnTo>
                    <a:pt x="650" y="98"/>
                  </a:lnTo>
                  <a:lnTo>
                    <a:pt x="656" y="104"/>
                  </a:lnTo>
                  <a:lnTo>
                    <a:pt x="638" y="104"/>
                  </a:lnTo>
                  <a:lnTo>
                    <a:pt x="638" y="112"/>
                  </a:lnTo>
                  <a:lnTo>
                    <a:pt x="626" y="112"/>
                  </a:lnTo>
                  <a:lnTo>
                    <a:pt x="602" y="134"/>
                  </a:lnTo>
                  <a:lnTo>
                    <a:pt x="596" y="142"/>
                  </a:lnTo>
                  <a:lnTo>
                    <a:pt x="588" y="150"/>
                  </a:lnTo>
                  <a:lnTo>
                    <a:pt x="588" y="158"/>
                  </a:lnTo>
                  <a:lnTo>
                    <a:pt x="584" y="166"/>
                  </a:lnTo>
                  <a:lnTo>
                    <a:pt x="584" y="180"/>
                  </a:lnTo>
                  <a:lnTo>
                    <a:pt x="578" y="188"/>
                  </a:lnTo>
                  <a:lnTo>
                    <a:pt x="578" y="194"/>
                  </a:lnTo>
                  <a:lnTo>
                    <a:pt x="596" y="188"/>
                  </a:lnTo>
                  <a:lnTo>
                    <a:pt x="602" y="188"/>
                  </a:lnTo>
                  <a:lnTo>
                    <a:pt x="608" y="194"/>
                  </a:lnTo>
                  <a:lnTo>
                    <a:pt x="614" y="202"/>
                  </a:lnTo>
                  <a:lnTo>
                    <a:pt x="614" y="210"/>
                  </a:lnTo>
                  <a:lnTo>
                    <a:pt x="614" y="216"/>
                  </a:lnTo>
                  <a:lnTo>
                    <a:pt x="614" y="224"/>
                  </a:lnTo>
                  <a:lnTo>
                    <a:pt x="608" y="232"/>
                  </a:lnTo>
                  <a:lnTo>
                    <a:pt x="596" y="240"/>
                  </a:lnTo>
                  <a:lnTo>
                    <a:pt x="588" y="240"/>
                  </a:lnTo>
                  <a:lnTo>
                    <a:pt x="584" y="246"/>
                  </a:lnTo>
                  <a:lnTo>
                    <a:pt x="578" y="246"/>
                  </a:lnTo>
                  <a:lnTo>
                    <a:pt x="572" y="246"/>
                  </a:lnTo>
                  <a:lnTo>
                    <a:pt x="566" y="246"/>
                  </a:lnTo>
                  <a:lnTo>
                    <a:pt x="558" y="254"/>
                  </a:lnTo>
                  <a:lnTo>
                    <a:pt x="546" y="254"/>
                  </a:lnTo>
                  <a:lnTo>
                    <a:pt x="540" y="254"/>
                  </a:lnTo>
                  <a:lnTo>
                    <a:pt x="534" y="254"/>
                  </a:lnTo>
                  <a:lnTo>
                    <a:pt x="528" y="262"/>
                  </a:lnTo>
                  <a:lnTo>
                    <a:pt x="528" y="270"/>
                  </a:lnTo>
                  <a:lnTo>
                    <a:pt x="528" y="278"/>
                  </a:lnTo>
                  <a:lnTo>
                    <a:pt x="534" y="292"/>
                  </a:lnTo>
                  <a:lnTo>
                    <a:pt x="540" y="306"/>
                  </a:lnTo>
                  <a:lnTo>
                    <a:pt x="546" y="314"/>
                  </a:lnTo>
                  <a:lnTo>
                    <a:pt x="546" y="322"/>
                  </a:lnTo>
                  <a:lnTo>
                    <a:pt x="546" y="330"/>
                  </a:lnTo>
                  <a:lnTo>
                    <a:pt x="552" y="344"/>
                  </a:lnTo>
                  <a:lnTo>
                    <a:pt x="552" y="352"/>
                  </a:lnTo>
                  <a:lnTo>
                    <a:pt x="552" y="366"/>
                  </a:lnTo>
                  <a:lnTo>
                    <a:pt x="558" y="380"/>
                  </a:lnTo>
                  <a:lnTo>
                    <a:pt x="566" y="380"/>
                  </a:lnTo>
                  <a:lnTo>
                    <a:pt x="566" y="388"/>
                  </a:lnTo>
                  <a:lnTo>
                    <a:pt x="566" y="396"/>
                  </a:lnTo>
                  <a:lnTo>
                    <a:pt x="552" y="404"/>
                  </a:lnTo>
                  <a:lnTo>
                    <a:pt x="552" y="412"/>
                  </a:lnTo>
                  <a:lnTo>
                    <a:pt x="546" y="418"/>
                  </a:lnTo>
                  <a:lnTo>
                    <a:pt x="540" y="418"/>
                  </a:lnTo>
                  <a:lnTo>
                    <a:pt x="534" y="434"/>
                  </a:lnTo>
                  <a:lnTo>
                    <a:pt x="528" y="448"/>
                  </a:lnTo>
                  <a:lnTo>
                    <a:pt x="540" y="478"/>
                  </a:lnTo>
                  <a:lnTo>
                    <a:pt x="540" y="508"/>
                  </a:lnTo>
                  <a:lnTo>
                    <a:pt x="546" y="516"/>
                  </a:lnTo>
                  <a:lnTo>
                    <a:pt x="546" y="524"/>
                  </a:lnTo>
                  <a:lnTo>
                    <a:pt x="546" y="532"/>
                  </a:lnTo>
                  <a:lnTo>
                    <a:pt x="546" y="538"/>
                  </a:lnTo>
                  <a:lnTo>
                    <a:pt x="540" y="546"/>
                  </a:lnTo>
                  <a:lnTo>
                    <a:pt x="534" y="546"/>
                  </a:lnTo>
                  <a:lnTo>
                    <a:pt x="528" y="554"/>
                  </a:lnTo>
                  <a:lnTo>
                    <a:pt x="522" y="576"/>
                  </a:lnTo>
                  <a:lnTo>
                    <a:pt x="516" y="582"/>
                  </a:lnTo>
                  <a:lnTo>
                    <a:pt x="510" y="598"/>
                  </a:lnTo>
                  <a:lnTo>
                    <a:pt x="504" y="598"/>
                  </a:lnTo>
                  <a:lnTo>
                    <a:pt x="504" y="606"/>
                  </a:lnTo>
                  <a:lnTo>
                    <a:pt x="496" y="606"/>
                  </a:lnTo>
                  <a:lnTo>
                    <a:pt x="490" y="612"/>
                  </a:lnTo>
                  <a:lnTo>
                    <a:pt x="484" y="612"/>
                  </a:lnTo>
                  <a:lnTo>
                    <a:pt x="478" y="620"/>
                  </a:lnTo>
                  <a:lnTo>
                    <a:pt x="472" y="620"/>
                  </a:lnTo>
                  <a:lnTo>
                    <a:pt x="466" y="620"/>
                  </a:lnTo>
                  <a:lnTo>
                    <a:pt x="454" y="620"/>
                  </a:lnTo>
                  <a:lnTo>
                    <a:pt x="448" y="620"/>
                  </a:lnTo>
                  <a:lnTo>
                    <a:pt x="448" y="628"/>
                  </a:lnTo>
                  <a:lnTo>
                    <a:pt x="442" y="634"/>
                  </a:lnTo>
                  <a:lnTo>
                    <a:pt x="436" y="642"/>
                  </a:lnTo>
                  <a:lnTo>
                    <a:pt x="430" y="650"/>
                  </a:lnTo>
                  <a:lnTo>
                    <a:pt x="424" y="672"/>
                  </a:lnTo>
                  <a:lnTo>
                    <a:pt x="418" y="696"/>
                  </a:lnTo>
                  <a:lnTo>
                    <a:pt x="418" y="702"/>
                  </a:lnTo>
                  <a:lnTo>
                    <a:pt x="412" y="702"/>
                  </a:lnTo>
                  <a:lnTo>
                    <a:pt x="412" y="710"/>
                  </a:lnTo>
                  <a:lnTo>
                    <a:pt x="404" y="710"/>
                  </a:lnTo>
                  <a:lnTo>
                    <a:pt x="398" y="710"/>
                  </a:lnTo>
                  <a:lnTo>
                    <a:pt x="392" y="702"/>
                  </a:lnTo>
                  <a:lnTo>
                    <a:pt x="386" y="696"/>
                  </a:lnTo>
                  <a:lnTo>
                    <a:pt x="386" y="688"/>
                  </a:lnTo>
                  <a:lnTo>
                    <a:pt x="386" y="680"/>
                  </a:lnTo>
                  <a:lnTo>
                    <a:pt x="386" y="672"/>
                  </a:lnTo>
                  <a:lnTo>
                    <a:pt x="380" y="666"/>
                  </a:lnTo>
                  <a:lnTo>
                    <a:pt x="386" y="658"/>
                  </a:lnTo>
                  <a:lnTo>
                    <a:pt x="380" y="650"/>
                  </a:lnTo>
                  <a:lnTo>
                    <a:pt x="380" y="642"/>
                  </a:lnTo>
                  <a:lnTo>
                    <a:pt x="374" y="634"/>
                  </a:lnTo>
                  <a:lnTo>
                    <a:pt x="368" y="634"/>
                  </a:lnTo>
                  <a:lnTo>
                    <a:pt x="362" y="634"/>
                  </a:lnTo>
                  <a:lnTo>
                    <a:pt x="362" y="642"/>
                  </a:lnTo>
                  <a:lnTo>
                    <a:pt x="350" y="658"/>
                  </a:lnTo>
                  <a:lnTo>
                    <a:pt x="344" y="666"/>
                  </a:lnTo>
                  <a:lnTo>
                    <a:pt x="344" y="672"/>
                  </a:lnTo>
                  <a:lnTo>
                    <a:pt x="344" y="680"/>
                  </a:lnTo>
                  <a:lnTo>
                    <a:pt x="344" y="688"/>
                  </a:lnTo>
                  <a:lnTo>
                    <a:pt x="350" y="696"/>
                  </a:lnTo>
                  <a:lnTo>
                    <a:pt x="356" y="702"/>
                  </a:lnTo>
                  <a:lnTo>
                    <a:pt x="356" y="710"/>
                  </a:lnTo>
                  <a:lnTo>
                    <a:pt x="350" y="718"/>
                  </a:lnTo>
                  <a:lnTo>
                    <a:pt x="344" y="718"/>
                  </a:lnTo>
                  <a:lnTo>
                    <a:pt x="336" y="724"/>
                  </a:lnTo>
                  <a:lnTo>
                    <a:pt x="330" y="724"/>
                  </a:lnTo>
                  <a:lnTo>
                    <a:pt x="324" y="732"/>
                  </a:lnTo>
                  <a:lnTo>
                    <a:pt x="312" y="724"/>
                  </a:lnTo>
                  <a:lnTo>
                    <a:pt x="300" y="724"/>
                  </a:lnTo>
                  <a:lnTo>
                    <a:pt x="294" y="724"/>
                  </a:lnTo>
                  <a:lnTo>
                    <a:pt x="282" y="724"/>
                  </a:lnTo>
                  <a:lnTo>
                    <a:pt x="276" y="732"/>
                  </a:lnTo>
                  <a:lnTo>
                    <a:pt x="270" y="740"/>
                  </a:lnTo>
                  <a:lnTo>
                    <a:pt x="270" y="746"/>
                  </a:lnTo>
                  <a:lnTo>
                    <a:pt x="264" y="754"/>
                  </a:lnTo>
                  <a:lnTo>
                    <a:pt x="264" y="762"/>
                  </a:lnTo>
                  <a:lnTo>
                    <a:pt x="264" y="770"/>
                  </a:lnTo>
                  <a:lnTo>
                    <a:pt x="264" y="778"/>
                  </a:lnTo>
                  <a:lnTo>
                    <a:pt x="258" y="784"/>
                  </a:lnTo>
                  <a:lnTo>
                    <a:pt x="258" y="808"/>
                  </a:lnTo>
                  <a:lnTo>
                    <a:pt x="252" y="814"/>
                  </a:lnTo>
                  <a:lnTo>
                    <a:pt x="244" y="814"/>
                  </a:lnTo>
                  <a:lnTo>
                    <a:pt x="244" y="822"/>
                  </a:lnTo>
                  <a:lnTo>
                    <a:pt x="238" y="822"/>
                  </a:lnTo>
                  <a:lnTo>
                    <a:pt x="238" y="830"/>
                  </a:lnTo>
                  <a:lnTo>
                    <a:pt x="232" y="830"/>
                  </a:lnTo>
                  <a:lnTo>
                    <a:pt x="232" y="836"/>
                  </a:lnTo>
                  <a:lnTo>
                    <a:pt x="232" y="844"/>
                  </a:lnTo>
                  <a:lnTo>
                    <a:pt x="220" y="852"/>
                  </a:lnTo>
                  <a:lnTo>
                    <a:pt x="214" y="858"/>
                  </a:lnTo>
                  <a:lnTo>
                    <a:pt x="208" y="858"/>
                  </a:lnTo>
                  <a:lnTo>
                    <a:pt x="196" y="844"/>
                  </a:lnTo>
                  <a:lnTo>
                    <a:pt x="170" y="830"/>
                  </a:lnTo>
                  <a:lnTo>
                    <a:pt x="160" y="814"/>
                  </a:lnTo>
                  <a:lnTo>
                    <a:pt x="152" y="814"/>
                  </a:lnTo>
                  <a:lnTo>
                    <a:pt x="122" y="792"/>
                  </a:lnTo>
                  <a:lnTo>
                    <a:pt x="104" y="784"/>
                  </a:lnTo>
                  <a:lnTo>
                    <a:pt x="90" y="778"/>
                  </a:lnTo>
                  <a:lnTo>
                    <a:pt x="84" y="778"/>
                  </a:lnTo>
                  <a:lnTo>
                    <a:pt x="72" y="778"/>
                  </a:lnTo>
                  <a:lnTo>
                    <a:pt x="60" y="778"/>
                  </a:lnTo>
                  <a:lnTo>
                    <a:pt x="48" y="770"/>
                  </a:lnTo>
                  <a:lnTo>
                    <a:pt x="36" y="762"/>
                  </a:lnTo>
                  <a:lnTo>
                    <a:pt x="36" y="754"/>
                  </a:lnTo>
                  <a:lnTo>
                    <a:pt x="30" y="746"/>
                  </a:lnTo>
                  <a:lnTo>
                    <a:pt x="30" y="740"/>
                  </a:lnTo>
                  <a:lnTo>
                    <a:pt x="22" y="718"/>
                  </a:lnTo>
                  <a:lnTo>
                    <a:pt x="22" y="702"/>
                  </a:lnTo>
                  <a:lnTo>
                    <a:pt x="22" y="672"/>
                  </a:lnTo>
                  <a:lnTo>
                    <a:pt x="18" y="642"/>
                  </a:lnTo>
                  <a:lnTo>
                    <a:pt x="12" y="628"/>
                  </a:lnTo>
                  <a:lnTo>
                    <a:pt x="0" y="612"/>
                  </a:lnTo>
                  <a:lnTo>
                    <a:pt x="0" y="6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258" name="Rectangle 872"/>
            <p:cNvSpPr>
              <a:spLocks noChangeArrowheads="1"/>
            </p:cNvSpPr>
            <p:nvPr/>
          </p:nvSpPr>
          <p:spPr bwMode="auto">
            <a:xfrm>
              <a:off x="480" y="2796"/>
              <a:ext cx="103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7259" name="Rectangle 873"/>
            <p:cNvSpPr>
              <a:spLocks noChangeArrowheads="1"/>
            </p:cNvSpPr>
            <p:nvPr/>
          </p:nvSpPr>
          <p:spPr bwMode="auto">
            <a:xfrm>
              <a:off x="538" y="2834"/>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1994</a:t>
              </a:r>
              <a:endParaRPr lang="en-US" altLang="en-US" smtClean="0">
                <a:solidFill>
                  <a:srgbClr val="FFFFFF"/>
                </a:solidFill>
                <a:effectLst/>
                <a:latin typeface="Times New Roman" pitchFamily="18" charset="0"/>
              </a:endParaRPr>
            </a:p>
          </p:txBody>
        </p:sp>
        <p:sp>
          <p:nvSpPr>
            <p:cNvPr id="77260" name="Rectangle 874"/>
            <p:cNvSpPr>
              <a:spLocks noChangeArrowheads="1"/>
            </p:cNvSpPr>
            <p:nvPr/>
          </p:nvSpPr>
          <p:spPr bwMode="auto">
            <a:xfrm>
              <a:off x="964" y="2834"/>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a:t>
              </a:r>
              <a:endParaRPr lang="en-US" altLang="en-US" smtClean="0">
                <a:solidFill>
                  <a:srgbClr val="FFFFFF"/>
                </a:solidFill>
                <a:effectLst/>
                <a:latin typeface="Times New Roman" pitchFamily="18" charset="0"/>
              </a:endParaRPr>
            </a:p>
          </p:txBody>
        </p:sp>
        <p:sp>
          <p:nvSpPr>
            <p:cNvPr id="77261" name="Rectangle 875"/>
            <p:cNvSpPr>
              <a:spLocks noChangeArrowheads="1"/>
            </p:cNvSpPr>
            <p:nvPr/>
          </p:nvSpPr>
          <p:spPr bwMode="auto">
            <a:xfrm>
              <a:off x="1030" y="2834"/>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FF0000"/>
                  </a:solidFill>
                  <a:effectLst/>
                  <a:latin typeface="Arial" charset="0"/>
                </a:rPr>
                <a:t>2000</a:t>
              </a:r>
              <a:endParaRPr lang="en-US" altLang="en-US" smtClean="0">
                <a:solidFill>
                  <a:srgbClr val="FFFFFF"/>
                </a:solidFill>
                <a:effectLst/>
                <a:latin typeface="Times New Roman" pitchFamily="18" charset="0"/>
              </a:endParaRPr>
            </a:p>
          </p:txBody>
        </p:sp>
      </p:grpSp>
      <p:sp>
        <p:nvSpPr>
          <p:cNvPr id="76808" name="Rectangle 876"/>
          <p:cNvSpPr>
            <a:spLocks noChangeArrowheads="1"/>
          </p:cNvSpPr>
          <p:nvPr/>
        </p:nvSpPr>
        <p:spPr bwMode="auto">
          <a:xfrm>
            <a:off x="4038600" y="0"/>
            <a:ext cx="49593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09" name="Rectangle 877"/>
          <p:cNvSpPr>
            <a:spLocks noChangeArrowheads="1"/>
          </p:cNvSpPr>
          <p:nvPr/>
        </p:nvSpPr>
        <p:spPr bwMode="auto">
          <a:xfrm>
            <a:off x="4368800" y="69850"/>
            <a:ext cx="4483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Illilouette Creek Fires</a:t>
            </a:r>
            <a:endParaRPr lang="en-US" altLang="en-US" smtClean="0">
              <a:solidFill>
                <a:srgbClr val="FFFFFF"/>
              </a:solidFill>
              <a:effectLst/>
              <a:latin typeface="Times New Roman" pitchFamily="18" charset="0"/>
            </a:endParaRPr>
          </a:p>
        </p:txBody>
      </p:sp>
      <p:sp>
        <p:nvSpPr>
          <p:cNvPr id="76810" name="Rectangle 878"/>
          <p:cNvSpPr>
            <a:spLocks noChangeArrowheads="1"/>
          </p:cNvSpPr>
          <p:nvPr/>
        </p:nvSpPr>
        <p:spPr bwMode="auto">
          <a:xfrm>
            <a:off x="55245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1973</a:t>
            </a:r>
            <a:endParaRPr lang="en-US" altLang="en-US" smtClean="0">
              <a:solidFill>
                <a:srgbClr val="FFFFFF"/>
              </a:solidFill>
              <a:effectLst/>
              <a:latin typeface="Times New Roman" pitchFamily="18" charset="0"/>
            </a:endParaRPr>
          </a:p>
        </p:txBody>
      </p:sp>
      <p:sp>
        <p:nvSpPr>
          <p:cNvPr id="76811" name="Rectangle 879"/>
          <p:cNvSpPr>
            <a:spLocks noChangeArrowheads="1"/>
          </p:cNvSpPr>
          <p:nvPr/>
        </p:nvSpPr>
        <p:spPr bwMode="auto">
          <a:xfrm>
            <a:off x="6438900" y="619125"/>
            <a:ext cx="346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a:t>
            </a:r>
            <a:endParaRPr lang="en-US" altLang="en-US" smtClean="0">
              <a:solidFill>
                <a:srgbClr val="FFFFFF"/>
              </a:solidFill>
              <a:effectLst/>
              <a:latin typeface="Times New Roman" pitchFamily="18" charset="0"/>
            </a:endParaRPr>
          </a:p>
        </p:txBody>
      </p:sp>
      <p:sp>
        <p:nvSpPr>
          <p:cNvPr id="76812" name="Rectangle 880"/>
          <p:cNvSpPr>
            <a:spLocks noChangeArrowheads="1"/>
          </p:cNvSpPr>
          <p:nvPr/>
        </p:nvSpPr>
        <p:spPr bwMode="auto">
          <a:xfrm>
            <a:off x="6591300" y="619125"/>
            <a:ext cx="1108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3600" b="1" smtClean="0">
                <a:solidFill>
                  <a:srgbClr val="FFCC66"/>
                </a:solidFill>
                <a:effectLst/>
                <a:latin typeface="Times New Roman" pitchFamily="18" charset="0"/>
              </a:rPr>
              <a:t>2004</a:t>
            </a:r>
            <a:endParaRPr lang="en-US" altLang="en-US" smtClean="0">
              <a:solidFill>
                <a:srgbClr val="FFFFFF"/>
              </a:solidFill>
              <a:effectLst/>
              <a:latin typeface="Times New Roman" pitchFamily="18" charset="0"/>
            </a:endParaRPr>
          </a:p>
        </p:txBody>
      </p:sp>
      <p:grpSp>
        <p:nvGrpSpPr>
          <p:cNvPr id="76813" name="Group 881"/>
          <p:cNvGrpSpPr>
            <a:grpSpLocks/>
          </p:cNvGrpSpPr>
          <p:nvPr/>
        </p:nvGrpSpPr>
        <p:grpSpPr bwMode="auto">
          <a:xfrm>
            <a:off x="200025" y="6489700"/>
            <a:ext cx="1066800" cy="260350"/>
            <a:chOff x="126" y="4088"/>
            <a:chExt cx="672" cy="164"/>
          </a:xfrm>
        </p:grpSpPr>
        <p:grpSp>
          <p:nvGrpSpPr>
            <p:cNvPr id="77082" name="Group 882"/>
            <p:cNvGrpSpPr>
              <a:grpSpLocks/>
            </p:cNvGrpSpPr>
            <p:nvPr/>
          </p:nvGrpSpPr>
          <p:grpSpPr bwMode="auto">
            <a:xfrm>
              <a:off x="328" y="4088"/>
              <a:ext cx="470" cy="164"/>
              <a:chOff x="328" y="4088"/>
              <a:chExt cx="470" cy="164"/>
            </a:xfrm>
          </p:grpSpPr>
          <p:sp>
            <p:nvSpPr>
              <p:cNvPr id="77090" name="Freeform 883"/>
              <p:cNvSpPr>
                <a:spLocks/>
              </p:cNvSpPr>
              <p:nvPr/>
            </p:nvSpPr>
            <p:spPr bwMode="auto">
              <a:xfrm>
                <a:off x="328" y="4098"/>
                <a:ext cx="114" cy="154"/>
              </a:xfrm>
              <a:custGeom>
                <a:avLst/>
                <a:gdLst>
                  <a:gd name="T0" fmla="*/ 114 w 114"/>
                  <a:gd name="T1" fmla="*/ 0 h 154"/>
                  <a:gd name="T2" fmla="*/ 114 w 114"/>
                  <a:gd name="T3" fmla="*/ 106 h 154"/>
                  <a:gd name="T4" fmla="*/ 114 w 114"/>
                  <a:gd name="T5" fmla="*/ 114 h 154"/>
                  <a:gd name="T6" fmla="*/ 114 w 114"/>
                  <a:gd name="T7" fmla="*/ 124 h 154"/>
                  <a:gd name="T8" fmla="*/ 104 w 114"/>
                  <a:gd name="T9" fmla="*/ 134 h 154"/>
                  <a:gd name="T10" fmla="*/ 104 w 114"/>
                  <a:gd name="T11" fmla="*/ 144 h 154"/>
                  <a:gd name="T12" fmla="*/ 96 w 114"/>
                  <a:gd name="T13" fmla="*/ 144 h 154"/>
                  <a:gd name="T14" fmla="*/ 86 w 114"/>
                  <a:gd name="T15" fmla="*/ 154 h 154"/>
                  <a:gd name="T16" fmla="*/ 66 w 114"/>
                  <a:gd name="T17" fmla="*/ 154 h 154"/>
                  <a:gd name="T18" fmla="*/ 56 w 114"/>
                  <a:gd name="T19" fmla="*/ 154 h 154"/>
                  <a:gd name="T20" fmla="*/ 38 w 114"/>
                  <a:gd name="T21" fmla="*/ 154 h 154"/>
                  <a:gd name="T22" fmla="*/ 28 w 114"/>
                  <a:gd name="T23" fmla="*/ 154 h 154"/>
                  <a:gd name="T24" fmla="*/ 18 w 114"/>
                  <a:gd name="T25" fmla="*/ 154 h 154"/>
                  <a:gd name="T26" fmla="*/ 8 w 114"/>
                  <a:gd name="T27" fmla="*/ 144 h 154"/>
                  <a:gd name="T28" fmla="*/ 8 w 114"/>
                  <a:gd name="T29" fmla="*/ 134 h 154"/>
                  <a:gd name="T30" fmla="*/ 0 w 114"/>
                  <a:gd name="T31" fmla="*/ 124 h 154"/>
                  <a:gd name="T32" fmla="*/ 0 w 114"/>
                  <a:gd name="T33" fmla="*/ 114 h 154"/>
                  <a:gd name="T34" fmla="*/ 0 w 114"/>
                  <a:gd name="T35" fmla="*/ 106 h 154"/>
                  <a:gd name="T36" fmla="*/ 0 w 114"/>
                  <a:gd name="T37" fmla="*/ 0 h 154"/>
                  <a:gd name="T38" fmla="*/ 28 w 114"/>
                  <a:gd name="T39" fmla="*/ 0 h 154"/>
                  <a:gd name="T40" fmla="*/ 28 w 114"/>
                  <a:gd name="T41" fmla="*/ 106 h 154"/>
                  <a:gd name="T42" fmla="*/ 38 w 114"/>
                  <a:gd name="T43" fmla="*/ 114 h 154"/>
                  <a:gd name="T44" fmla="*/ 38 w 114"/>
                  <a:gd name="T45" fmla="*/ 124 h 154"/>
                  <a:gd name="T46" fmla="*/ 48 w 114"/>
                  <a:gd name="T47" fmla="*/ 134 h 154"/>
                  <a:gd name="T48" fmla="*/ 56 w 114"/>
                  <a:gd name="T49" fmla="*/ 134 h 154"/>
                  <a:gd name="T50" fmla="*/ 66 w 114"/>
                  <a:gd name="T51" fmla="*/ 134 h 154"/>
                  <a:gd name="T52" fmla="*/ 76 w 114"/>
                  <a:gd name="T53" fmla="*/ 124 h 154"/>
                  <a:gd name="T54" fmla="*/ 76 w 114"/>
                  <a:gd name="T55" fmla="*/ 114 h 154"/>
                  <a:gd name="T56" fmla="*/ 76 w 114"/>
                  <a:gd name="T57" fmla="*/ 106 h 154"/>
                  <a:gd name="T58" fmla="*/ 76 w 114"/>
                  <a:gd name="T59" fmla="*/ 0 h 154"/>
                  <a:gd name="T60" fmla="*/ 114 w 114"/>
                  <a:gd name="T61" fmla="*/ 0 h 1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154"/>
                  <a:gd name="T95" fmla="*/ 114 w 114"/>
                  <a:gd name="T96" fmla="*/ 154 h 1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154">
                    <a:moveTo>
                      <a:pt x="114" y="0"/>
                    </a:moveTo>
                    <a:lnTo>
                      <a:pt x="114" y="106"/>
                    </a:lnTo>
                    <a:lnTo>
                      <a:pt x="114" y="114"/>
                    </a:lnTo>
                    <a:lnTo>
                      <a:pt x="114" y="124"/>
                    </a:lnTo>
                    <a:lnTo>
                      <a:pt x="104" y="134"/>
                    </a:lnTo>
                    <a:lnTo>
                      <a:pt x="104" y="144"/>
                    </a:lnTo>
                    <a:lnTo>
                      <a:pt x="96" y="144"/>
                    </a:lnTo>
                    <a:lnTo>
                      <a:pt x="86" y="154"/>
                    </a:lnTo>
                    <a:lnTo>
                      <a:pt x="66" y="154"/>
                    </a:lnTo>
                    <a:lnTo>
                      <a:pt x="56" y="154"/>
                    </a:lnTo>
                    <a:lnTo>
                      <a:pt x="38" y="154"/>
                    </a:lnTo>
                    <a:lnTo>
                      <a:pt x="28" y="154"/>
                    </a:lnTo>
                    <a:lnTo>
                      <a:pt x="18" y="154"/>
                    </a:lnTo>
                    <a:lnTo>
                      <a:pt x="8" y="144"/>
                    </a:lnTo>
                    <a:lnTo>
                      <a:pt x="8" y="134"/>
                    </a:lnTo>
                    <a:lnTo>
                      <a:pt x="0" y="124"/>
                    </a:lnTo>
                    <a:lnTo>
                      <a:pt x="0" y="114"/>
                    </a:lnTo>
                    <a:lnTo>
                      <a:pt x="0" y="106"/>
                    </a:lnTo>
                    <a:lnTo>
                      <a:pt x="0" y="0"/>
                    </a:lnTo>
                    <a:lnTo>
                      <a:pt x="28" y="0"/>
                    </a:lnTo>
                    <a:lnTo>
                      <a:pt x="28" y="106"/>
                    </a:lnTo>
                    <a:lnTo>
                      <a:pt x="38" y="114"/>
                    </a:lnTo>
                    <a:lnTo>
                      <a:pt x="38" y="124"/>
                    </a:lnTo>
                    <a:lnTo>
                      <a:pt x="48" y="134"/>
                    </a:lnTo>
                    <a:lnTo>
                      <a:pt x="56" y="134"/>
                    </a:lnTo>
                    <a:lnTo>
                      <a:pt x="66" y="134"/>
                    </a:lnTo>
                    <a:lnTo>
                      <a:pt x="76" y="124"/>
                    </a:lnTo>
                    <a:lnTo>
                      <a:pt x="76" y="114"/>
                    </a:lnTo>
                    <a:lnTo>
                      <a:pt x="76" y="106"/>
                    </a:lnTo>
                    <a:lnTo>
                      <a:pt x="76" y="0"/>
                    </a:lnTo>
                    <a:lnTo>
                      <a:pt x="11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1" name="Freeform 884"/>
              <p:cNvSpPr>
                <a:spLocks/>
              </p:cNvSpPr>
              <p:nvPr/>
            </p:nvSpPr>
            <p:spPr bwMode="auto">
              <a:xfrm>
                <a:off x="454" y="4088"/>
                <a:ext cx="104" cy="164"/>
              </a:xfrm>
              <a:custGeom>
                <a:avLst/>
                <a:gdLst>
                  <a:gd name="T0" fmla="*/ 28 w 104"/>
                  <a:gd name="T1" fmla="*/ 164 h 164"/>
                  <a:gd name="T2" fmla="*/ 8 w 104"/>
                  <a:gd name="T3" fmla="*/ 154 h 164"/>
                  <a:gd name="T4" fmla="*/ 0 w 104"/>
                  <a:gd name="T5" fmla="*/ 134 h 164"/>
                  <a:gd name="T6" fmla="*/ 0 w 104"/>
                  <a:gd name="T7" fmla="*/ 116 h 164"/>
                  <a:gd name="T8" fmla="*/ 28 w 104"/>
                  <a:gd name="T9" fmla="*/ 124 h 164"/>
                  <a:gd name="T10" fmla="*/ 36 w 104"/>
                  <a:gd name="T11" fmla="*/ 144 h 164"/>
                  <a:gd name="T12" fmla="*/ 56 w 104"/>
                  <a:gd name="T13" fmla="*/ 144 h 164"/>
                  <a:gd name="T14" fmla="*/ 66 w 104"/>
                  <a:gd name="T15" fmla="*/ 124 h 164"/>
                  <a:gd name="T16" fmla="*/ 56 w 104"/>
                  <a:gd name="T17" fmla="*/ 106 h 164"/>
                  <a:gd name="T18" fmla="*/ 36 w 104"/>
                  <a:gd name="T19" fmla="*/ 96 h 164"/>
                  <a:gd name="T20" fmla="*/ 8 w 104"/>
                  <a:gd name="T21" fmla="*/ 76 h 164"/>
                  <a:gd name="T22" fmla="*/ 0 w 104"/>
                  <a:gd name="T23" fmla="*/ 68 h 164"/>
                  <a:gd name="T24" fmla="*/ 0 w 104"/>
                  <a:gd name="T25" fmla="*/ 48 h 164"/>
                  <a:gd name="T26" fmla="*/ 0 w 104"/>
                  <a:gd name="T27" fmla="*/ 28 h 164"/>
                  <a:gd name="T28" fmla="*/ 18 w 104"/>
                  <a:gd name="T29" fmla="*/ 10 h 164"/>
                  <a:gd name="T30" fmla="*/ 36 w 104"/>
                  <a:gd name="T31" fmla="*/ 10 h 164"/>
                  <a:gd name="T32" fmla="*/ 66 w 104"/>
                  <a:gd name="T33" fmla="*/ 0 h 164"/>
                  <a:gd name="T34" fmla="*/ 84 w 104"/>
                  <a:gd name="T35" fmla="*/ 10 h 164"/>
                  <a:gd name="T36" fmla="*/ 104 w 104"/>
                  <a:gd name="T37" fmla="*/ 28 h 164"/>
                  <a:gd name="T38" fmla="*/ 104 w 104"/>
                  <a:gd name="T39" fmla="*/ 48 h 164"/>
                  <a:gd name="T40" fmla="*/ 66 w 104"/>
                  <a:gd name="T41" fmla="*/ 38 h 164"/>
                  <a:gd name="T42" fmla="*/ 56 w 104"/>
                  <a:gd name="T43" fmla="*/ 28 h 164"/>
                  <a:gd name="T44" fmla="*/ 36 w 104"/>
                  <a:gd name="T45" fmla="*/ 28 h 164"/>
                  <a:gd name="T46" fmla="*/ 36 w 104"/>
                  <a:gd name="T47" fmla="*/ 48 h 164"/>
                  <a:gd name="T48" fmla="*/ 46 w 104"/>
                  <a:gd name="T49" fmla="*/ 58 h 164"/>
                  <a:gd name="T50" fmla="*/ 66 w 104"/>
                  <a:gd name="T51" fmla="*/ 76 h 164"/>
                  <a:gd name="T52" fmla="*/ 94 w 104"/>
                  <a:gd name="T53" fmla="*/ 96 h 164"/>
                  <a:gd name="T54" fmla="*/ 104 w 104"/>
                  <a:gd name="T55" fmla="*/ 116 h 164"/>
                  <a:gd name="T56" fmla="*/ 104 w 104"/>
                  <a:gd name="T57" fmla="*/ 144 h 164"/>
                  <a:gd name="T58" fmla="*/ 84 w 104"/>
                  <a:gd name="T59" fmla="*/ 164 h 164"/>
                  <a:gd name="T60" fmla="*/ 66 w 104"/>
                  <a:gd name="T61" fmla="*/ 164 h 164"/>
                  <a:gd name="T62" fmla="*/ 46 w 104"/>
                  <a:gd name="T63" fmla="*/ 164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64"/>
                  <a:gd name="T98" fmla="*/ 104 w 10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64">
                    <a:moveTo>
                      <a:pt x="46" y="164"/>
                    </a:moveTo>
                    <a:lnTo>
                      <a:pt x="28" y="164"/>
                    </a:lnTo>
                    <a:lnTo>
                      <a:pt x="18" y="164"/>
                    </a:lnTo>
                    <a:lnTo>
                      <a:pt x="8" y="154"/>
                    </a:lnTo>
                    <a:lnTo>
                      <a:pt x="0" y="144"/>
                    </a:lnTo>
                    <a:lnTo>
                      <a:pt x="0" y="134"/>
                    </a:lnTo>
                    <a:lnTo>
                      <a:pt x="0" y="124"/>
                    </a:lnTo>
                    <a:lnTo>
                      <a:pt x="0" y="116"/>
                    </a:lnTo>
                    <a:lnTo>
                      <a:pt x="28" y="116"/>
                    </a:lnTo>
                    <a:lnTo>
                      <a:pt x="28" y="124"/>
                    </a:lnTo>
                    <a:lnTo>
                      <a:pt x="36" y="134"/>
                    </a:lnTo>
                    <a:lnTo>
                      <a:pt x="36" y="144"/>
                    </a:lnTo>
                    <a:lnTo>
                      <a:pt x="46" y="144"/>
                    </a:lnTo>
                    <a:lnTo>
                      <a:pt x="56" y="144"/>
                    </a:lnTo>
                    <a:lnTo>
                      <a:pt x="66" y="134"/>
                    </a:lnTo>
                    <a:lnTo>
                      <a:pt x="66" y="124"/>
                    </a:lnTo>
                    <a:lnTo>
                      <a:pt x="66" y="116"/>
                    </a:lnTo>
                    <a:lnTo>
                      <a:pt x="56" y="106"/>
                    </a:lnTo>
                    <a:lnTo>
                      <a:pt x="46" y="96"/>
                    </a:lnTo>
                    <a:lnTo>
                      <a:pt x="36" y="96"/>
                    </a:lnTo>
                    <a:lnTo>
                      <a:pt x="18" y="86"/>
                    </a:lnTo>
                    <a:lnTo>
                      <a:pt x="8" y="76"/>
                    </a:lnTo>
                    <a:lnTo>
                      <a:pt x="8" y="68"/>
                    </a:lnTo>
                    <a:lnTo>
                      <a:pt x="0" y="68"/>
                    </a:lnTo>
                    <a:lnTo>
                      <a:pt x="0" y="58"/>
                    </a:lnTo>
                    <a:lnTo>
                      <a:pt x="0" y="48"/>
                    </a:lnTo>
                    <a:lnTo>
                      <a:pt x="0" y="38"/>
                    </a:lnTo>
                    <a:lnTo>
                      <a:pt x="0" y="28"/>
                    </a:lnTo>
                    <a:lnTo>
                      <a:pt x="8" y="18"/>
                    </a:lnTo>
                    <a:lnTo>
                      <a:pt x="18" y="10"/>
                    </a:lnTo>
                    <a:lnTo>
                      <a:pt x="28" y="10"/>
                    </a:lnTo>
                    <a:lnTo>
                      <a:pt x="36" y="10"/>
                    </a:lnTo>
                    <a:lnTo>
                      <a:pt x="56" y="0"/>
                    </a:lnTo>
                    <a:lnTo>
                      <a:pt x="66" y="0"/>
                    </a:lnTo>
                    <a:lnTo>
                      <a:pt x="76" y="10"/>
                    </a:lnTo>
                    <a:lnTo>
                      <a:pt x="84" y="10"/>
                    </a:lnTo>
                    <a:lnTo>
                      <a:pt x="94" y="18"/>
                    </a:lnTo>
                    <a:lnTo>
                      <a:pt x="104" y="28"/>
                    </a:lnTo>
                    <a:lnTo>
                      <a:pt x="104" y="38"/>
                    </a:lnTo>
                    <a:lnTo>
                      <a:pt x="104" y="48"/>
                    </a:lnTo>
                    <a:lnTo>
                      <a:pt x="66" y="48"/>
                    </a:lnTo>
                    <a:lnTo>
                      <a:pt x="66" y="38"/>
                    </a:lnTo>
                    <a:lnTo>
                      <a:pt x="66" y="28"/>
                    </a:lnTo>
                    <a:lnTo>
                      <a:pt x="56" y="28"/>
                    </a:lnTo>
                    <a:lnTo>
                      <a:pt x="46" y="28"/>
                    </a:lnTo>
                    <a:lnTo>
                      <a:pt x="36" y="28"/>
                    </a:lnTo>
                    <a:lnTo>
                      <a:pt x="36" y="38"/>
                    </a:lnTo>
                    <a:lnTo>
                      <a:pt x="36" y="48"/>
                    </a:lnTo>
                    <a:lnTo>
                      <a:pt x="36" y="58"/>
                    </a:lnTo>
                    <a:lnTo>
                      <a:pt x="46" y="58"/>
                    </a:lnTo>
                    <a:lnTo>
                      <a:pt x="56" y="68"/>
                    </a:lnTo>
                    <a:lnTo>
                      <a:pt x="66" y="76"/>
                    </a:lnTo>
                    <a:lnTo>
                      <a:pt x="84" y="86"/>
                    </a:lnTo>
                    <a:lnTo>
                      <a:pt x="94" y="96"/>
                    </a:lnTo>
                    <a:lnTo>
                      <a:pt x="104" y="106"/>
                    </a:lnTo>
                    <a:lnTo>
                      <a:pt x="104" y="116"/>
                    </a:lnTo>
                    <a:lnTo>
                      <a:pt x="104" y="134"/>
                    </a:lnTo>
                    <a:lnTo>
                      <a:pt x="104" y="144"/>
                    </a:lnTo>
                    <a:lnTo>
                      <a:pt x="94" y="154"/>
                    </a:lnTo>
                    <a:lnTo>
                      <a:pt x="84" y="164"/>
                    </a:lnTo>
                    <a:lnTo>
                      <a:pt x="76" y="164"/>
                    </a:lnTo>
                    <a:lnTo>
                      <a:pt x="66" y="164"/>
                    </a:lnTo>
                    <a:lnTo>
                      <a:pt x="56" y="164"/>
                    </a:lnTo>
                    <a:lnTo>
                      <a:pt x="46"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2" name="Freeform 885"/>
              <p:cNvSpPr>
                <a:spLocks/>
              </p:cNvSpPr>
              <p:nvPr/>
            </p:nvSpPr>
            <p:spPr bwMode="auto">
              <a:xfrm>
                <a:off x="694" y="4088"/>
                <a:ext cx="104" cy="164"/>
              </a:xfrm>
              <a:custGeom>
                <a:avLst/>
                <a:gdLst>
                  <a:gd name="T0" fmla="*/ 28 w 104"/>
                  <a:gd name="T1" fmla="*/ 164 h 164"/>
                  <a:gd name="T2" fmla="*/ 8 w 104"/>
                  <a:gd name="T3" fmla="*/ 154 h 164"/>
                  <a:gd name="T4" fmla="*/ 0 w 104"/>
                  <a:gd name="T5" fmla="*/ 144 h 164"/>
                  <a:gd name="T6" fmla="*/ 0 w 104"/>
                  <a:gd name="T7" fmla="*/ 124 h 164"/>
                  <a:gd name="T8" fmla="*/ 28 w 104"/>
                  <a:gd name="T9" fmla="*/ 116 h 164"/>
                  <a:gd name="T10" fmla="*/ 38 w 104"/>
                  <a:gd name="T11" fmla="*/ 134 h 164"/>
                  <a:gd name="T12" fmla="*/ 48 w 104"/>
                  <a:gd name="T13" fmla="*/ 144 h 164"/>
                  <a:gd name="T14" fmla="*/ 66 w 104"/>
                  <a:gd name="T15" fmla="*/ 134 h 164"/>
                  <a:gd name="T16" fmla="*/ 66 w 104"/>
                  <a:gd name="T17" fmla="*/ 116 h 164"/>
                  <a:gd name="T18" fmla="*/ 48 w 104"/>
                  <a:gd name="T19" fmla="*/ 96 h 164"/>
                  <a:gd name="T20" fmla="*/ 18 w 104"/>
                  <a:gd name="T21" fmla="*/ 86 h 164"/>
                  <a:gd name="T22" fmla="*/ 8 w 104"/>
                  <a:gd name="T23" fmla="*/ 68 h 164"/>
                  <a:gd name="T24" fmla="*/ 0 w 104"/>
                  <a:gd name="T25" fmla="*/ 58 h 164"/>
                  <a:gd name="T26" fmla="*/ 0 w 104"/>
                  <a:gd name="T27" fmla="*/ 38 h 164"/>
                  <a:gd name="T28" fmla="*/ 8 w 104"/>
                  <a:gd name="T29" fmla="*/ 18 h 164"/>
                  <a:gd name="T30" fmla="*/ 28 w 104"/>
                  <a:gd name="T31" fmla="*/ 10 h 164"/>
                  <a:gd name="T32" fmla="*/ 56 w 104"/>
                  <a:gd name="T33" fmla="*/ 0 h 164"/>
                  <a:gd name="T34" fmla="*/ 76 w 104"/>
                  <a:gd name="T35" fmla="*/ 10 h 164"/>
                  <a:gd name="T36" fmla="*/ 96 w 104"/>
                  <a:gd name="T37" fmla="*/ 18 h 164"/>
                  <a:gd name="T38" fmla="*/ 104 w 104"/>
                  <a:gd name="T39" fmla="*/ 28 h 164"/>
                  <a:gd name="T40" fmla="*/ 104 w 104"/>
                  <a:gd name="T41" fmla="*/ 48 h 164"/>
                  <a:gd name="T42" fmla="*/ 66 w 104"/>
                  <a:gd name="T43" fmla="*/ 38 h 164"/>
                  <a:gd name="T44" fmla="*/ 56 w 104"/>
                  <a:gd name="T45" fmla="*/ 28 h 164"/>
                  <a:gd name="T46" fmla="*/ 38 w 104"/>
                  <a:gd name="T47" fmla="*/ 28 h 164"/>
                  <a:gd name="T48" fmla="*/ 38 w 104"/>
                  <a:gd name="T49" fmla="*/ 48 h 164"/>
                  <a:gd name="T50" fmla="*/ 48 w 104"/>
                  <a:gd name="T51" fmla="*/ 58 h 164"/>
                  <a:gd name="T52" fmla="*/ 66 w 104"/>
                  <a:gd name="T53" fmla="*/ 76 h 164"/>
                  <a:gd name="T54" fmla="*/ 96 w 104"/>
                  <a:gd name="T55" fmla="*/ 96 h 164"/>
                  <a:gd name="T56" fmla="*/ 104 w 104"/>
                  <a:gd name="T57" fmla="*/ 106 h 164"/>
                  <a:gd name="T58" fmla="*/ 104 w 104"/>
                  <a:gd name="T59" fmla="*/ 134 h 164"/>
                  <a:gd name="T60" fmla="*/ 96 w 104"/>
                  <a:gd name="T61" fmla="*/ 154 h 164"/>
                  <a:gd name="T62" fmla="*/ 76 w 104"/>
                  <a:gd name="T63" fmla="*/ 164 h 164"/>
                  <a:gd name="T64" fmla="*/ 56 w 104"/>
                  <a:gd name="T65" fmla="*/ 164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64"/>
                  <a:gd name="T101" fmla="*/ 104 w 104"/>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64">
                    <a:moveTo>
                      <a:pt x="48" y="164"/>
                    </a:moveTo>
                    <a:lnTo>
                      <a:pt x="28" y="164"/>
                    </a:lnTo>
                    <a:lnTo>
                      <a:pt x="18" y="164"/>
                    </a:lnTo>
                    <a:lnTo>
                      <a:pt x="8" y="154"/>
                    </a:lnTo>
                    <a:lnTo>
                      <a:pt x="0" y="154"/>
                    </a:lnTo>
                    <a:lnTo>
                      <a:pt x="0" y="144"/>
                    </a:lnTo>
                    <a:lnTo>
                      <a:pt x="0" y="134"/>
                    </a:lnTo>
                    <a:lnTo>
                      <a:pt x="0" y="124"/>
                    </a:lnTo>
                    <a:lnTo>
                      <a:pt x="0" y="116"/>
                    </a:lnTo>
                    <a:lnTo>
                      <a:pt x="28" y="116"/>
                    </a:lnTo>
                    <a:lnTo>
                      <a:pt x="38" y="124"/>
                    </a:lnTo>
                    <a:lnTo>
                      <a:pt x="38" y="134"/>
                    </a:lnTo>
                    <a:lnTo>
                      <a:pt x="38" y="144"/>
                    </a:lnTo>
                    <a:lnTo>
                      <a:pt x="48" y="144"/>
                    </a:lnTo>
                    <a:lnTo>
                      <a:pt x="56" y="144"/>
                    </a:lnTo>
                    <a:lnTo>
                      <a:pt x="66" y="134"/>
                    </a:lnTo>
                    <a:lnTo>
                      <a:pt x="66" y="124"/>
                    </a:lnTo>
                    <a:lnTo>
                      <a:pt x="66" y="116"/>
                    </a:lnTo>
                    <a:lnTo>
                      <a:pt x="56" y="106"/>
                    </a:lnTo>
                    <a:lnTo>
                      <a:pt x="48" y="96"/>
                    </a:lnTo>
                    <a:lnTo>
                      <a:pt x="38" y="96"/>
                    </a:lnTo>
                    <a:lnTo>
                      <a:pt x="18" y="86"/>
                    </a:lnTo>
                    <a:lnTo>
                      <a:pt x="8" y="76"/>
                    </a:lnTo>
                    <a:lnTo>
                      <a:pt x="8" y="68"/>
                    </a:lnTo>
                    <a:lnTo>
                      <a:pt x="0" y="68"/>
                    </a:lnTo>
                    <a:lnTo>
                      <a:pt x="0" y="58"/>
                    </a:lnTo>
                    <a:lnTo>
                      <a:pt x="0" y="48"/>
                    </a:lnTo>
                    <a:lnTo>
                      <a:pt x="0" y="38"/>
                    </a:lnTo>
                    <a:lnTo>
                      <a:pt x="0" y="28"/>
                    </a:lnTo>
                    <a:lnTo>
                      <a:pt x="8" y="18"/>
                    </a:lnTo>
                    <a:lnTo>
                      <a:pt x="18" y="10"/>
                    </a:lnTo>
                    <a:lnTo>
                      <a:pt x="28" y="10"/>
                    </a:lnTo>
                    <a:lnTo>
                      <a:pt x="38" y="10"/>
                    </a:lnTo>
                    <a:lnTo>
                      <a:pt x="56" y="0"/>
                    </a:lnTo>
                    <a:lnTo>
                      <a:pt x="66" y="0"/>
                    </a:lnTo>
                    <a:lnTo>
                      <a:pt x="76" y="10"/>
                    </a:lnTo>
                    <a:lnTo>
                      <a:pt x="86" y="10"/>
                    </a:lnTo>
                    <a:lnTo>
                      <a:pt x="96" y="18"/>
                    </a:lnTo>
                    <a:lnTo>
                      <a:pt x="104" y="18"/>
                    </a:lnTo>
                    <a:lnTo>
                      <a:pt x="104" y="28"/>
                    </a:lnTo>
                    <a:lnTo>
                      <a:pt x="104" y="38"/>
                    </a:lnTo>
                    <a:lnTo>
                      <a:pt x="104" y="48"/>
                    </a:lnTo>
                    <a:lnTo>
                      <a:pt x="66" y="48"/>
                    </a:lnTo>
                    <a:lnTo>
                      <a:pt x="66" y="38"/>
                    </a:lnTo>
                    <a:lnTo>
                      <a:pt x="66" y="28"/>
                    </a:lnTo>
                    <a:lnTo>
                      <a:pt x="56" y="28"/>
                    </a:lnTo>
                    <a:lnTo>
                      <a:pt x="48" y="28"/>
                    </a:lnTo>
                    <a:lnTo>
                      <a:pt x="38" y="28"/>
                    </a:lnTo>
                    <a:lnTo>
                      <a:pt x="38" y="38"/>
                    </a:lnTo>
                    <a:lnTo>
                      <a:pt x="38" y="48"/>
                    </a:lnTo>
                    <a:lnTo>
                      <a:pt x="38" y="58"/>
                    </a:lnTo>
                    <a:lnTo>
                      <a:pt x="48" y="58"/>
                    </a:lnTo>
                    <a:lnTo>
                      <a:pt x="56" y="68"/>
                    </a:lnTo>
                    <a:lnTo>
                      <a:pt x="66" y="76"/>
                    </a:lnTo>
                    <a:lnTo>
                      <a:pt x="86" y="86"/>
                    </a:lnTo>
                    <a:lnTo>
                      <a:pt x="96" y="96"/>
                    </a:lnTo>
                    <a:lnTo>
                      <a:pt x="104" y="96"/>
                    </a:lnTo>
                    <a:lnTo>
                      <a:pt x="104" y="106"/>
                    </a:lnTo>
                    <a:lnTo>
                      <a:pt x="104" y="116"/>
                    </a:lnTo>
                    <a:lnTo>
                      <a:pt x="104" y="134"/>
                    </a:lnTo>
                    <a:lnTo>
                      <a:pt x="104" y="144"/>
                    </a:lnTo>
                    <a:lnTo>
                      <a:pt x="96" y="154"/>
                    </a:lnTo>
                    <a:lnTo>
                      <a:pt x="86" y="164"/>
                    </a:lnTo>
                    <a:lnTo>
                      <a:pt x="76" y="164"/>
                    </a:lnTo>
                    <a:lnTo>
                      <a:pt x="66" y="164"/>
                    </a:lnTo>
                    <a:lnTo>
                      <a:pt x="56" y="164"/>
                    </a:lnTo>
                    <a:lnTo>
                      <a:pt x="48" y="164"/>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93" name="Freeform 886"/>
              <p:cNvSpPr>
                <a:spLocks/>
              </p:cNvSpPr>
              <p:nvPr/>
            </p:nvSpPr>
            <p:spPr bwMode="auto">
              <a:xfrm>
                <a:off x="568" y="4088"/>
                <a:ext cx="116" cy="164"/>
              </a:xfrm>
              <a:custGeom>
                <a:avLst/>
                <a:gdLst>
                  <a:gd name="T0" fmla="*/ 76 w 116"/>
                  <a:gd name="T1" fmla="*/ 106 h 164"/>
                  <a:gd name="T2" fmla="*/ 68 w 116"/>
                  <a:gd name="T3" fmla="*/ 144 h 164"/>
                  <a:gd name="T4" fmla="*/ 48 w 116"/>
                  <a:gd name="T5" fmla="*/ 144 h 164"/>
                  <a:gd name="T6" fmla="*/ 38 w 116"/>
                  <a:gd name="T7" fmla="*/ 124 h 164"/>
                  <a:gd name="T8" fmla="*/ 38 w 116"/>
                  <a:gd name="T9" fmla="*/ 106 h 164"/>
                  <a:gd name="T10" fmla="*/ 38 w 116"/>
                  <a:gd name="T11" fmla="*/ 86 h 164"/>
                  <a:gd name="T12" fmla="*/ 38 w 116"/>
                  <a:gd name="T13" fmla="*/ 68 h 164"/>
                  <a:gd name="T14" fmla="*/ 38 w 116"/>
                  <a:gd name="T15" fmla="*/ 48 h 164"/>
                  <a:gd name="T16" fmla="*/ 48 w 116"/>
                  <a:gd name="T17" fmla="*/ 28 h 164"/>
                  <a:gd name="T18" fmla="*/ 68 w 116"/>
                  <a:gd name="T19" fmla="*/ 28 h 164"/>
                  <a:gd name="T20" fmla="*/ 76 w 116"/>
                  <a:gd name="T21" fmla="*/ 48 h 164"/>
                  <a:gd name="T22" fmla="*/ 116 w 116"/>
                  <a:gd name="T23" fmla="*/ 38 h 164"/>
                  <a:gd name="T24" fmla="*/ 106 w 116"/>
                  <a:gd name="T25" fmla="*/ 18 h 164"/>
                  <a:gd name="T26" fmla="*/ 86 w 116"/>
                  <a:gd name="T27" fmla="*/ 10 h 164"/>
                  <a:gd name="T28" fmla="*/ 58 w 116"/>
                  <a:gd name="T29" fmla="*/ 0 h 164"/>
                  <a:gd name="T30" fmla="*/ 38 w 116"/>
                  <a:gd name="T31" fmla="*/ 10 h 164"/>
                  <a:gd name="T32" fmla="*/ 20 w 116"/>
                  <a:gd name="T33" fmla="*/ 10 h 164"/>
                  <a:gd name="T34" fmla="*/ 10 w 116"/>
                  <a:gd name="T35" fmla="*/ 28 h 164"/>
                  <a:gd name="T36" fmla="*/ 0 w 116"/>
                  <a:gd name="T37" fmla="*/ 58 h 164"/>
                  <a:gd name="T38" fmla="*/ 0 w 116"/>
                  <a:gd name="T39" fmla="*/ 86 h 164"/>
                  <a:gd name="T40" fmla="*/ 0 w 116"/>
                  <a:gd name="T41" fmla="*/ 124 h 164"/>
                  <a:gd name="T42" fmla="*/ 10 w 116"/>
                  <a:gd name="T43" fmla="*/ 144 h 164"/>
                  <a:gd name="T44" fmla="*/ 28 w 116"/>
                  <a:gd name="T45" fmla="*/ 164 h 164"/>
                  <a:gd name="T46" fmla="*/ 48 w 116"/>
                  <a:gd name="T47" fmla="*/ 164 h 164"/>
                  <a:gd name="T48" fmla="*/ 68 w 116"/>
                  <a:gd name="T49" fmla="*/ 164 h 164"/>
                  <a:gd name="T50" fmla="*/ 86 w 116"/>
                  <a:gd name="T51" fmla="*/ 164 h 164"/>
                  <a:gd name="T52" fmla="*/ 106 w 116"/>
                  <a:gd name="T53" fmla="*/ 164 h 164"/>
                  <a:gd name="T54" fmla="*/ 116 w 116"/>
                  <a:gd name="T55" fmla="*/ 154 h 164"/>
                  <a:gd name="T56" fmla="*/ 116 w 116"/>
                  <a:gd name="T57" fmla="*/ 134 h 164"/>
                  <a:gd name="T58" fmla="*/ 116 w 116"/>
                  <a:gd name="T59" fmla="*/ 106 h 164"/>
                  <a:gd name="T60" fmla="*/ 116 w 116"/>
                  <a:gd name="T61" fmla="*/ 86 h 164"/>
                  <a:gd name="T62" fmla="*/ 58 w 116"/>
                  <a:gd name="T63" fmla="*/ 7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64"/>
                  <a:gd name="T98" fmla="*/ 116 w 116"/>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64">
                    <a:moveTo>
                      <a:pt x="58" y="106"/>
                    </a:moveTo>
                    <a:lnTo>
                      <a:pt x="76" y="106"/>
                    </a:lnTo>
                    <a:lnTo>
                      <a:pt x="76" y="144"/>
                    </a:lnTo>
                    <a:lnTo>
                      <a:pt x="68" y="144"/>
                    </a:lnTo>
                    <a:lnTo>
                      <a:pt x="58" y="144"/>
                    </a:lnTo>
                    <a:lnTo>
                      <a:pt x="48" y="144"/>
                    </a:lnTo>
                    <a:lnTo>
                      <a:pt x="38" y="134"/>
                    </a:lnTo>
                    <a:lnTo>
                      <a:pt x="38" y="124"/>
                    </a:lnTo>
                    <a:lnTo>
                      <a:pt x="38" y="116"/>
                    </a:lnTo>
                    <a:lnTo>
                      <a:pt x="38" y="106"/>
                    </a:lnTo>
                    <a:lnTo>
                      <a:pt x="38" y="96"/>
                    </a:lnTo>
                    <a:lnTo>
                      <a:pt x="38" y="86"/>
                    </a:lnTo>
                    <a:lnTo>
                      <a:pt x="38" y="76"/>
                    </a:lnTo>
                    <a:lnTo>
                      <a:pt x="38" y="68"/>
                    </a:lnTo>
                    <a:lnTo>
                      <a:pt x="38" y="58"/>
                    </a:lnTo>
                    <a:lnTo>
                      <a:pt x="38" y="48"/>
                    </a:lnTo>
                    <a:lnTo>
                      <a:pt x="38" y="38"/>
                    </a:lnTo>
                    <a:lnTo>
                      <a:pt x="48" y="28"/>
                    </a:lnTo>
                    <a:lnTo>
                      <a:pt x="58" y="28"/>
                    </a:lnTo>
                    <a:lnTo>
                      <a:pt x="68" y="28"/>
                    </a:lnTo>
                    <a:lnTo>
                      <a:pt x="76" y="38"/>
                    </a:lnTo>
                    <a:lnTo>
                      <a:pt x="76" y="48"/>
                    </a:lnTo>
                    <a:lnTo>
                      <a:pt x="116" y="48"/>
                    </a:lnTo>
                    <a:lnTo>
                      <a:pt x="116" y="38"/>
                    </a:lnTo>
                    <a:lnTo>
                      <a:pt x="106" y="28"/>
                    </a:lnTo>
                    <a:lnTo>
                      <a:pt x="106" y="18"/>
                    </a:lnTo>
                    <a:lnTo>
                      <a:pt x="96" y="18"/>
                    </a:lnTo>
                    <a:lnTo>
                      <a:pt x="86" y="10"/>
                    </a:lnTo>
                    <a:lnTo>
                      <a:pt x="68" y="0"/>
                    </a:lnTo>
                    <a:lnTo>
                      <a:pt x="58" y="0"/>
                    </a:lnTo>
                    <a:lnTo>
                      <a:pt x="48" y="0"/>
                    </a:lnTo>
                    <a:lnTo>
                      <a:pt x="38" y="10"/>
                    </a:lnTo>
                    <a:lnTo>
                      <a:pt x="28" y="10"/>
                    </a:lnTo>
                    <a:lnTo>
                      <a:pt x="20" y="10"/>
                    </a:lnTo>
                    <a:lnTo>
                      <a:pt x="10" y="18"/>
                    </a:lnTo>
                    <a:lnTo>
                      <a:pt x="10" y="28"/>
                    </a:lnTo>
                    <a:lnTo>
                      <a:pt x="0" y="38"/>
                    </a:lnTo>
                    <a:lnTo>
                      <a:pt x="0" y="58"/>
                    </a:lnTo>
                    <a:lnTo>
                      <a:pt x="0" y="68"/>
                    </a:lnTo>
                    <a:lnTo>
                      <a:pt x="0" y="86"/>
                    </a:lnTo>
                    <a:lnTo>
                      <a:pt x="0" y="106"/>
                    </a:lnTo>
                    <a:lnTo>
                      <a:pt x="0" y="124"/>
                    </a:lnTo>
                    <a:lnTo>
                      <a:pt x="0" y="134"/>
                    </a:lnTo>
                    <a:lnTo>
                      <a:pt x="10" y="144"/>
                    </a:lnTo>
                    <a:lnTo>
                      <a:pt x="20" y="154"/>
                    </a:lnTo>
                    <a:lnTo>
                      <a:pt x="28" y="164"/>
                    </a:lnTo>
                    <a:lnTo>
                      <a:pt x="38" y="164"/>
                    </a:lnTo>
                    <a:lnTo>
                      <a:pt x="48" y="164"/>
                    </a:lnTo>
                    <a:lnTo>
                      <a:pt x="58" y="164"/>
                    </a:lnTo>
                    <a:lnTo>
                      <a:pt x="68" y="164"/>
                    </a:lnTo>
                    <a:lnTo>
                      <a:pt x="76" y="164"/>
                    </a:lnTo>
                    <a:lnTo>
                      <a:pt x="86" y="164"/>
                    </a:lnTo>
                    <a:lnTo>
                      <a:pt x="96" y="164"/>
                    </a:lnTo>
                    <a:lnTo>
                      <a:pt x="106" y="164"/>
                    </a:lnTo>
                    <a:lnTo>
                      <a:pt x="116" y="164"/>
                    </a:lnTo>
                    <a:lnTo>
                      <a:pt x="116" y="154"/>
                    </a:lnTo>
                    <a:lnTo>
                      <a:pt x="116" y="144"/>
                    </a:lnTo>
                    <a:lnTo>
                      <a:pt x="116" y="134"/>
                    </a:lnTo>
                    <a:lnTo>
                      <a:pt x="116" y="116"/>
                    </a:lnTo>
                    <a:lnTo>
                      <a:pt x="116" y="106"/>
                    </a:lnTo>
                    <a:lnTo>
                      <a:pt x="116" y="96"/>
                    </a:lnTo>
                    <a:lnTo>
                      <a:pt x="116" y="86"/>
                    </a:lnTo>
                    <a:lnTo>
                      <a:pt x="116" y="76"/>
                    </a:lnTo>
                    <a:lnTo>
                      <a:pt x="58" y="76"/>
                    </a:lnTo>
                    <a:lnTo>
                      <a:pt x="58" y="106"/>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7083" name="Freeform 887"/>
            <p:cNvSpPr>
              <a:spLocks/>
            </p:cNvSpPr>
            <p:nvPr/>
          </p:nvSpPr>
          <p:spPr bwMode="auto">
            <a:xfrm>
              <a:off x="126" y="4098"/>
              <a:ext cx="172" cy="58"/>
            </a:xfrm>
            <a:custGeom>
              <a:avLst/>
              <a:gdLst>
                <a:gd name="T0" fmla="*/ 46 w 172"/>
                <a:gd name="T1" fmla="*/ 48 h 58"/>
                <a:gd name="T2" fmla="*/ 46 w 172"/>
                <a:gd name="T3" fmla="*/ 48 h 58"/>
                <a:gd name="T4" fmla="*/ 56 w 172"/>
                <a:gd name="T5" fmla="*/ 58 h 58"/>
                <a:gd name="T6" fmla="*/ 66 w 172"/>
                <a:gd name="T7" fmla="*/ 58 h 58"/>
                <a:gd name="T8" fmla="*/ 76 w 172"/>
                <a:gd name="T9" fmla="*/ 58 h 58"/>
                <a:gd name="T10" fmla="*/ 86 w 172"/>
                <a:gd name="T11" fmla="*/ 58 h 58"/>
                <a:gd name="T12" fmla="*/ 96 w 172"/>
                <a:gd name="T13" fmla="*/ 58 h 58"/>
                <a:gd name="T14" fmla="*/ 104 w 172"/>
                <a:gd name="T15" fmla="*/ 48 h 58"/>
                <a:gd name="T16" fmla="*/ 114 w 172"/>
                <a:gd name="T17" fmla="*/ 48 h 58"/>
                <a:gd name="T18" fmla="*/ 114 w 172"/>
                <a:gd name="T19" fmla="*/ 38 h 58"/>
                <a:gd name="T20" fmla="*/ 134 w 172"/>
                <a:gd name="T21" fmla="*/ 38 h 58"/>
                <a:gd name="T22" fmla="*/ 144 w 172"/>
                <a:gd name="T23" fmla="*/ 28 h 58"/>
                <a:gd name="T24" fmla="*/ 152 w 172"/>
                <a:gd name="T25" fmla="*/ 18 h 58"/>
                <a:gd name="T26" fmla="*/ 162 w 172"/>
                <a:gd name="T27" fmla="*/ 18 h 58"/>
                <a:gd name="T28" fmla="*/ 172 w 172"/>
                <a:gd name="T29" fmla="*/ 8 h 58"/>
                <a:gd name="T30" fmla="*/ 172 w 172"/>
                <a:gd name="T31" fmla="*/ 0 h 58"/>
                <a:gd name="T32" fmla="*/ 0 w 172"/>
                <a:gd name="T33" fmla="*/ 0 h 58"/>
                <a:gd name="T34" fmla="*/ 0 w 172"/>
                <a:gd name="T35" fmla="*/ 28 h 58"/>
                <a:gd name="T36" fmla="*/ 8 w 172"/>
                <a:gd name="T37" fmla="*/ 28 h 58"/>
                <a:gd name="T38" fmla="*/ 18 w 172"/>
                <a:gd name="T39" fmla="*/ 28 h 58"/>
                <a:gd name="T40" fmla="*/ 28 w 172"/>
                <a:gd name="T41" fmla="*/ 38 h 58"/>
                <a:gd name="T42" fmla="*/ 38 w 172"/>
                <a:gd name="T43" fmla="*/ 38 h 58"/>
                <a:gd name="T44" fmla="*/ 38 w 172"/>
                <a:gd name="T45" fmla="*/ 48 h 58"/>
                <a:gd name="T46" fmla="*/ 46 w 172"/>
                <a:gd name="T47" fmla="*/ 48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
                <a:gd name="T73" fmla="*/ 0 h 58"/>
                <a:gd name="T74" fmla="*/ 172 w 172"/>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 h="58">
                  <a:moveTo>
                    <a:pt x="46" y="48"/>
                  </a:moveTo>
                  <a:lnTo>
                    <a:pt x="46" y="48"/>
                  </a:lnTo>
                  <a:lnTo>
                    <a:pt x="56" y="58"/>
                  </a:lnTo>
                  <a:lnTo>
                    <a:pt x="66" y="58"/>
                  </a:lnTo>
                  <a:lnTo>
                    <a:pt x="76" y="58"/>
                  </a:lnTo>
                  <a:lnTo>
                    <a:pt x="86" y="58"/>
                  </a:lnTo>
                  <a:lnTo>
                    <a:pt x="96" y="58"/>
                  </a:lnTo>
                  <a:lnTo>
                    <a:pt x="104" y="48"/>
                  </a:lnTo>
                  <a:lnTo>
                    <a:pt x="114" y="48"/>
                  </a:lnTo>
                  <a:lnTo>
                    <a:pt x="114" y="38"/>
                  </a:lnTo>
                  <a:lnTo>
                    <a:pt x="134" y="38"/>
                  </a:lnTo>
                  <a:lnTo>
                    <a:pt x="144" y="28"/>
                  </a:lnTo>
                  <a:lnTo>
                    <a:pt x="152" y="18"/>
                  </a:lnTo>
                  <a:lnTo>
                    <a:pt x="162" y="18"/>
                  </a:lnTo>
                  <a:lnTo>
                    <a:pt x="172" y="8"/>
                  </a:lnTo>
                  <a:lnTo>
                    <a:pt x="172" y="0"/>
                  </a:lnTo>
                  <a:lnTo>
                    <a:pt x="0" y="0"/>
                  </a:lnTo>
                  <a:lnTo>
                    <a:pt x="0" y="28"/>
                  </a:lnTo>
                  <a:lnTo>
                    <a:pt x="8" y="28"/>
                  </a:lnTo>
                  <a:lnTo>
                    <a:pt x="18" y="28"/>
                  </a:lnTo>
                  <a:lnTo>
                    <a:pt x="28" y="38"/>
                  </a:lnTo>
                  <a:lnTo>
                    <a:pt x="38" y="38"/>
                  </a:lnTo>
                  <a:lnTo>
                    <a:pt x="38" y="48"/>
                  </a:lnTo>
                  <a:lnTo>
                    <a:pt x="46" y="4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4" name="Freeform 888"/>
            <p:cNvSpPr>
              <a:spLocks/>
            </p:cNvSpPr>
            <p:nvPr/>
          </p:nvSpPr>
          <p:spPr bwMode="auto">
            <a:xfrm>
              <a:off x="126" y="4176"/>
              <a:ext cx="172" cy="76"/>
            </a:xfrm>
            <a:custGeom>
              <a:avLst/>
              <a:gdLst>
                <a:gd name="T0" fmla="*/ 114 w 172"/>
                <a:gd name="T1" fmla="*/ 28 h 76"/>
                <a:gd name="T2" fmla="*/ 96 w 172"/>
                <a:gd name="T3" fmla="*/ 18 h 76"/>
                <a:gd name="T4" fmla="*/ 86 w 172"/>
                <a:gd name="T5" fmla="*/ 8 h 76"/>
                <a:gd name="T6" fmla="*/ 76 w 172"/>
                <a:gd name="T7" fmla="*/ 8 h 76"/>
                <a:gd name="T8" fmla="*/ 66 w 172"/>
                <a:gd name="T9" fmla="*/ 0 h 76"/>
                <a:gd name="T10" fmla="*/ 56 w 172"/>
                <a:gd name="T11" fmla="*/ 0 h 76"/>
                <a:gd name="T12" fmla="*/ 46 w 172"/>
                <a:gd name="T13" fmla="*/ 8 h 76"/>
                <a:gd name="T14" fmla="*/ 0 w 172"/>
                <a:gd name="T15" fmla="*/ 28 h 76"/>
                <a:gd name="T16" fmla="*/ 0 w 172"/>
                <a:gd name="T17" fmla="*/ 76 h 76"/>
                <a:gd name="T18" fmla="*/ 172 w 172"/>
                <a:gd name="T19" fmla="*/ 76 h 76"/>
                <a:gd name="T20" fmla="*/ 172 w 172"/>
                <a:gd name="T21" fmla="*/ 46 h 76"/>
                <a:gd name="T22" fmla="*/ 162 w 172"/>
                <a:gd name="T23" fmla="*/ 46 h 76"/>
                <a:gd name="T24" fmla="*/ 152 w 172"/>
                <a:gd name="T25" fmla="*/ 46 h 76"/>
                <a:gd name="T26" fmla="*/ 144 w 172"/>
                <a:gd name="T27" fmla="*/ 46 h 76"/>
                <a:gd name="T28" fmla="*/ 134 w 172"/>
                <a:gd name="T29" fmla="*/ 46 h 76"/>
                <a:gd name="T30" fmla="*/ 124 w 172"/>
                <a:gd name="T31" fmla="*/ 36 h 76"/>
                <a:gd name="T32" fmla="*/ 114 w 172"/>
                <a:gd name="T33" fmla="*/ 2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76"/>
                <a:gd name="T53" fmla="*/ 172 w 172"/>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76">
                  <a:moveTo>
                    <a:pt x="114" y="28"/>
                  </a:moveTo>
                  <a:lnTo>
                    <a:pt x="96" y="18"/>
                  </a:lnTo>
                  <a:lnTo>
                    <a:pt x="86" y="8"/>
                  </a:lnTo>
                  <a:lnTo>
                    <a:pt x="76" y="8"/>
                  </a:lnTo>
                  <a:lnTo>
                    <a:pt x="66" y="0"/>
                  </a:lnTo>
                  <a:lnTo>
                    <a:pt x="56" y="0"/>
                  </a:lnTo>
                  <a:lnTo>
                    <a:pt x="46" y="8"/>
                  </a:lnTo>
                  <a:lnTo>
                    <a:pt x="0" y="28"/>
                  </a:lnTo>
                  <a:lnTo>
                    <a:pt x="0" y="76"/>
                  </a:lnTo>
                  <a:lnTo>
                    <a:pt x="172" y="76"/>
                  </a:lnTo>
                  <a:lnTo>
                    <a:pt x="172" y="46"/>
                  </a:lnTo>
                  <a:lnTo>
                    <a:pt x="162" y="46"/>
                  </a:lnTo>
                  <a:lnTo>
                    <a:pt x="152" y="46"/>
                  </a:lnTo>
                  <a:lnTo>
                    <a:pt x="144" y="46"/>
                  </a:lnTo>
                  <a:lnTo>
                    <a:pt x="134" y="46"/>
                  </a:lnTo>
                  <a:lnTo>
                    <a:pt x="124" y="36"/>
                  </a:lnTo>
                  <a:lnTo>
                    <a:pt x="114" y="2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5" name="Freeform 889"/>
            <p:cNvSpPr>
              <a:spLocks/>
            </p:cNvSpPr>
            <p:nvPr/>
          </p:nvSpPr>
          <p:spPr bwMode="auto">
            <a:xfrm>
              <a:off x="126" y="4136"/>
              <a:ext cx="46" cy="20"/>
            </a:xfrm>
            <a:custGeom>
              <a:avLst/>
              <a:gdLst>
                <a:gd name="T0" fmla="*/ 46 w 46"/>
                <a:gd name="T1" fmla="*/ 10 h 20"/>
                <a:gd name="T2" fmla="*/ 46 w 46"/>
                <a:gd name="T3" fmla="*/ 10 h 20"/>
                <a:gd name="T4" fmla="*/ 38 w 46"/>
                <a:gd name="T5" fmla="*/ 10 h 20"/>
                <a:gd name="T6" fmla="*/ 28 w 46"/>
                <a:gd name="T7" fmla="*/ 10 h 20"/>
                <a:gd name="T8" fmla="*/ 28 w 46"/>
                <a:gd name="T9" fmla="*/ 0 h 20"/>
                <a:gd name="T10" fmla="*/ 18 w 46"/>
                <a:gd name="T11" fmla="*/ 0 h 20"/>
                <a:gd name="T12" fmla="*/ 8 w 46"/>
                <a:gd name="T13" fmla="*/ 0 h 20"/>
                <a:gd name="T14" fmla="*/ 8 w 46"/>
                <a:gd name="T15" fmla="*/ 10 h 20"/>
                <a:gd name="T16" fmla="*/ 0 w 46"/>
                <a:gd name="T17" fmla="*/ 10 h 20"/>
                <a:gd name="T18" fmla="*/ 0 w 46"/>
                <a:gd name="T19" fmla="*/ 20 h 20"/>
                <a:gd name="T20" fmla="*/ 8 w 46"/>
                <a:gd name="T21" fmla="*/ 20 h 20"/>
                <a:gd name="T22" fmla="*/ 18 w 46"/>
                <a:gd name="T23" fmla="*/ 20 h 20"/>
                <a:gd name="T24" fmla="*/ 18 w 46"/>
                <a:gd name="T25" fmla="*/ 10 h 20"/>
                <a:gd name="T26" fmla="*/ 28 w 46"/>
                <a:gd name="T27" fmla="*/ 10 h 20"/>
                <a:gd name="T28" fmla="*/ 38 w 46"/>
                <a:gd name="T29" fmla="*/ 10 h 20"/>
                <a:gd name="T30" fmla="*/ 46 w 46"/>
                <a:gd name="T31" fmla="*/ 20 h 20"/>
                <a:gd name="T32" fmla="*/ 46 w 46"/>
                <a:gd name="T33" fmla="*/ 1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0"/>
                <a:gd name="T53" fmla="*/ 46 w 4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0">
                  <a:moveTo>
                    <a:pt x="46" y="10"/>
                  </a:moveTo>
                  <a:lnTo>
                    <a:pt x="46" y="10"/>
                  </a:lnTo>
                  <a:lnTo>
                    <a:pt x="38" y="10"/>
                  </a:lnTo>
                  <a:lnTo>
                    <a:pt x="28" y="10"/>
                  </a:lnTo>
                  <a:lnTo>
                    <a:pt x="28" y="0"/>
                  </a:lnTo>
                  <a:lnTo>
                    <a:pt x="18" y="0"/>
                  </a:lnTo>
                  <a:lnTo>
                    <a:pt x="8" y="0"/>
                  </a:lnTo>
                  <a:lnTo>
                    <a:pt x="8" y="10"/>
                  </a:lnTo>
                  <a:lnTo>
                    <a:pt x="0" y="10"/>
                  </a:lnTo>
                  <a:lnTo>
                    <a:pt x="0" y="20"/>
                  </a:lnTo>
                  <a:lnTo>
                    <a:pt x="8" y="20"/>
                  </a:lnTo>
                  <a:lnTo>
                    <a:pt x="18" y="20"/>
                  </a:lnTo>
                  <a:lnTo>
                    <a:pt x="18" y="10"/>
                  </a:lnTo>
                  <a:lnTo>
                    <a:pt x="28" y="10"/>
                  </a:lnTo>
                  <a:lnTo>
                    <a:pt x="38" y="10"/>
                  </a:lnTo>
                  <a:lnTo>
                    <a:pt x="46" y="20"/>
                  </a:lnTo>
                  <a:lnTo>
                    <a:pt x="46" y="1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6" name="Freeform 890"/>
            <p:cNvSpPr>
              <a:spLocks/>
            </p:cNvSpPr>
            <p:nvPr/>
          </p:nvSpPr>
          <p:spPr bwMode="auto">
            <a:xfrm>
              <a:off x="126" y="4156"/>
              <a:ext cx="66" cy="38"/>
            </a:xfrm>
            <a:custGeom>
              <a:avLst/>
              <a:gdLst>
                <a:gd name="T0" fmla="*/ 66 w 66"/>
                <a:gd name="T1" fmla="*/ 18 h 38"/>
                <a:gd name="T2" fmla="*/ 66 w 66"/>
                <a:gd name="T3" fmla="*/ 18 h 38"/>
                <a:gd name="T4" fmla="*/ 66 w 66"/>
                <a:gd name="T5" fmla="*/ 8 h 38"/>
                <a:gd name="T6" fmla="*/ 56 w 66"/>
                <a:gd name="T7" fmla="*/ 8 h 38"/>
                <a:gd name="T8" fmla="*/ 46 w 66"/>
                <a:gd name="T9" fmla="*/ 0 h 38"/>
                <a:gd name="T10" fmla="*/ 38 w 66"/>
                <a:gd name="T11" fmla="*/ 0 h 38"/>
                <a:gd name="T12" fmla="*/ 28 w 66"/>
                <a:gd name="T13" fmla="*/ 8 h 38"/>
                <a:gd name="T14" fmla="*/ 18 w 66"/>
                <a:gd name="T15" fmla="*/ 8 h 38"/>
                <a:gd name="T16" fmla="*/ 0 w 66"/>
                <a:gd name="T17" fmla="*/ 18 h 38"/>
                <a:gd name="T18" fmla="*/ 0 w 66"/>
                <a:gd name="T19" fmla="*/ 38 h 38"/>
                <a:gd name="T20" fmla="*/ 38 w 66"/>
                <a:gd name="T21" fmla="*/ 18 h 38"/>
                <a:gd name="T22" fmla="*/ 38 w 66"/>
                <a:gd name="T23" fmla="*/ 8 h 38"/>
                <a:gd name="T24" fmla="*/ 46 w 66"/>
                <a:gd name="T25" fmla="*/ 8 h 38"/>
                <a:gd name="T26" fmla="*/ 56 w 66"/>
                <a:gd name="T27" fmla="*/ 8 h 38"/>
                <a:gd name="T28" fmla="*/ 66 w 66"/>
                <a:gd name="T29" fmla="*/ 8 h 38"/>
                <a:gd name="T30" fmla="*/ 66 w 66"/>
                <a:gd name="T31" fmla="*/ 18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38"/>
                <a:gd name="T50" fmla="*/ 66 w 6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38">
                  <a:moveTo>
                    <a:pt x="66" y="18"/>
                  </a:moveTo>
                  <a:lnTo>
                    <a:pt x="66" y="18"/>
                  </a:lnTo>
                  <a:lnTo>
                    <a:pt x="66" y="8"/>
                  </a:lnTo>
                  <a:lnTo>
                    <a:pt x="56" y="8"/>
                  </a:lnTo>
                  <a:lnTo>
                    <a:pt x="46" y="0"/>
                  </a:lnTo>
                  <a:lnTo>
                    <a:pt x="38" y="0"/>
                  </a:lnTo>
                  <a:lnTo>
                    <a:pt x="28" y="8"/>
                  </a:lnTo>
                  <a:lnTo>
                    <a:pt x="18" y="8"/>
                  </a:lnTo>
                  <a:lnTo>
                    <a:pt x="0" y="18"/>
                  </a:lnTo>
                  <a:lnTo>
                    <a:pt x="0" y="38"/>
                  </a:lnTo>
                  <a:lnTo>
                    <a:pt x="38" y="18"/>
                  </a:lnTo>
                  <a:lnTo>
                    <a:pt x="38" y="8"/>
                  </a:lnTo>
                  <a:lnTo>
                    <a:pt x="46" y="8"/>
                  </a:lnTo>
                  <a:lnTo>
                    <a:pt x="56" y="8"/>
                  </a:lnTo>
                  <a:lnTo>
                    <a:pt x="66" y="8"/>
                  </a:lnTo>
                  <a:lnTo>
                    <a:pt x="66" y="1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7" name="Freeform 891"/>
            <p:cNvSpPr>
              <a:spLocks/>
            </p:cNvSpPr>
            <p:nvPr/>
          </p:nvSpPr>
          <p:spPr bwMode="auto">
            <a:xfrm>
              <a:off x="242" y="4184"/>
              <a:ext cx="56" cy="28"/>
            </a:xfrm>
            <a:custGeom>
              <a:avLst/>
              <a:gdLst>
                <a:gd name="T0" fmla="*/ 56 w 56"/>
                <a:gd name="T1" fmla="*/ 0 h 28"/>
                <a:gd name="T2" fmla="*/ 46 w 56"/>
                <a:gd name="T3" fmla="*/ 10 h 28"/>
                <a:gd name="T4" fmla="*/ 36 w 56"/>
                <a:gd name="T5" fmla="*/ 10 h 28"/>
                <a:gd name="T6" fmla="*/ 28 w 56"/>
                <a:gd name="T7" fmla="*/ 20 h 28"/>
                <a:gd name="T8" fmla="*/ 18 w 56"/>
                <a:gd name="T9" fmla="*/ 20 h 28"/>
                <a:gd name="T10" fmla="*/ 8 w 56"/>
                <a:gd name="T11" fmla="*/ 20 h 28"/>
                <a:gd name="T12" fmla="*/ 0 w 56"/>
                <a:gd name="T13" fmla="*/ 20 h 28"/>
                <a:gd name="T14" fmla="*/ 8 w 56"/>
                <a:gd name="T15" fmla="*/ 28 h 28"/>
                <a:gd name="T16" fmla="*/ 18 w 56"/>
                <a:gd name="T17" fmla="*/ 28 h 28"/>
                <a:gd name="T18" fmla="*/ 28 w 56"/>
                <a:gd name="T19" fmla="*/ 28 h 28"/>
                <a:gd name="T20" fmla="*/ 36 w 56"/>
                <a:gd name="T21" fmla="*/ 28 h 28"/>
                <a:gd name="T22" fmla="*/ 46 w 56"/>
                <a:gd name="T23" fmla="*/ 20 h 28"/>
                <a:gd name="T24" fmla="*/ 56 w 56"/>
                <a:gd name="T25" fmla="*/ 20 h 28"/>
                <a:gd name="T26" fmla="*/ 56 w 56"/>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8"/>
                <a:gd name="T44" fmla="*/ 56 w 56"/>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8">
                  <a:moveTo>
                    <a:pt x="56" y="0"/>
                  </a:moveTo>
                  <a:lnTo>
                    <a:pt x="46" y="10"/>
                  </a:lnTo>
                  <a:lnTo>
                    <a:pt x="36" y="10"/>
                  </a:lnTo>
                  <a:lnTo>
                    <a:pt x="28" y="20"/>
                  </a:lnTo>
                  <a:lnTo>
                    <a:pt x="18" y="20"/>
                  </a:lnTo>
                  <a:lnTo>
                    <a:pt x="8" y="20"/>
                  </a:lnTo>
                  <a:lnTo>
                    <a:pt x="0" y="20"/>
                  </a:lnTo>
                  <a:lnTo>
                    <a:pt x="8" y="28"/>
                  </a:lnTo>
                  <a:lnTo>
                    <a:pt x="18" y="28"/>
                  </a:lnTo>
                  <a:lnTo>
                    <a:pt x="28" y="28"/>
                  </a:lnTo>
                  <a:lnTo>
                    <a:pt x="36" y="28"/>
                  </a:lnTo>
                  <a:lnTo>
                    <a:pt x="46" y="20"/>
                  </a:lnTo>
                  <a:lnTo>
                    <a:pt x="56" y="20"/>
                  </a:lnTo>
                  <a:lnTo>
                    <a:pt x="5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8" name="Freeform 892"/>
            <p:cNvSpPr>
              <a:spLocks/>
            </p:cNvSpPr>
            <p:nvPr/>
          </p:nvSpPr>
          <p:spPr bwMode="auto">
            <a:xfrm>
              <a:off x="212" y="4156"/>
              <a:ext cx="86" cy="38"/>
            </a:xfrm>
            <a:custGeom>
              <a:avLst/>
              <a:gdLst>
                <a:gd name="T0" fmla="*/ 86 w 86"/>
                <a:gd name="T1" fmla="*/ 0 h 38"/>
                <a:gd name="T2" fmla="*/ 66 w 86"/>
                <a:gd name="T3" fmla="*/ 8 h 38"/>
                <a:gd name="T4" fmla="*/ 58 w 86"/>
                <a:gd name="T5" fmla="*/ 18 h 38"/>
                <a:gd name="T6" fmla="*/ 48 w 86"/>
                <a:gd name="T7" fmla="*/ 18 h 38"/>
                <a:gd name="T8" fmla="*/ 38 w 86"/>
                <a:gd name="T9" fmla="*/ 28 h 38"/>
                <a:gd name="T10" fmla="*/ 28 w 86"/>
                <a:gd name="T11" fmla="*/ 28 h 38"/>
                <a:gd name="T12" fmla="*/ 18 w 86"/>
                <a:gd name="T13" fmla="*/ 28 h 38"/>
                <a:gd name="T14" fmla="*/ 10 w 86"/>
                <a:gd name="T15" fmla="*/ 28 h 38"/>
                <a:gd name="T16" fmla="*/ 0 w 86"/>
                <a:gd name="T17" fmla="*/ 28 h 38"/>
                <a:gd name="T18" fmla="*/ 10 w 86"/>
                <a:gd name="T19" fmla="*/ 28 h 38"/>
                <a:gd name="T20" fmla="*/ 10 w 86"/>
                <a:gd name="T21" fmla="*/ 38 h 38"/>
                <a:gd name="T22" fmla="*/ 18 w 86"/>
                <a:gd name="T23" fmla="*/ 38 h 38"/>
                <a:gd name="T24" fmla="*/ 28 w 86"/>
                <a:gd name="T25" fmla="*/ 38 h 38"/>
                <a:gd name="T26" fmla="*/ 38 w 86"/>
                <a:gd name="T27" fmla="*/ 38 h 38"/>
                <a:gd name="T28" fmla="*/ 48 w 86"/>
                <a:gd name="T29" fmla="*/ 38 h 38"/>
                <a:gd name="T30" fmla="*/ 58 w 86"/>
                <a:gd name="T31" fmla="*/ 28 h 38"/>
                <a:gd name="T32" fmla="*/ 66 w 86"/>
                <a:gd name="T33" fmla="*/ 28 h 38"/>
                <a:gd name="T34" fmla="*/ 76 w 86"/>
                <a:gd name="T35" fmla="*/ 18 h 38"/>
                <a:gd name="T36" fmla="*/ 86 w 86"/>
                <a:gd name="T37" fmla="*/ 18 h 38"/>
                <a:gd name="T38" fmla="*/ 86 w 86"/>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38"/>
                <a:gd name="T62" fmla="*/ 86 w 86"/>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38">
                  <a:moveTo>
                    <a:pt x="86" y="0"/>
                  </a:moveTo>
                  <a:lnTo>
                    <a:pt x="66" y="8"/>
                  </a:lnTo>
                  <a:lnTo>
                    <a:pt x="58" y="18"/>
                  </a:lnTo>
                  <a:lnTo>
                    <a:pt x="48" y="18"/>
                  </a:lnTo>
                  <a:lnTo>
                    <a:pt x="38" y="28"/>
                  </a:lnTo>
                  <a:lnTo>
                    <a:pt x="28" y="28"/>
                  </a:lnTo>
                  <a:lnTo>
                    <a:pt x="18" y="28"/>
                  </a:lnTo>
                  <a:lnTo>
                    <a:pt x="10" y="28"/>
                  </a:lnTo>
                  <a:lnTo>
                    <a:pt x="0" y="28"/>
                  </a:lnTo>
                  <a:lnTo>
                    <a:pt x="10" y="28"/>
                  </a:lnTo>
                  <a:lnTo>
                    <a:pt x="10" y="38"/>
                  </a:lnTo>
                  <a:lnTo>
                    <a:pt x="18" y="38"/>
                  </a:lnTo>
                  <a:lnTo>
                    <a:pt x="28" y="38"/>
                  </a:lnTo>
                  <a:lnTo>
                    <a:pt x="38" y="38"/>
                  </a:lnTo>
                  <a:lnTo>
                    <a:pt x="48" y="38"/>
                  </a:lnTo>
                  <a:lnTo>
                    <a:pt x="58" y="28"/>
                  </a:lnTo>
                  <a:lnTo>
                    <a:pt x="66" y="28"/>
                  </a:lnTo>
                  <a:lnTo>
                    <a:pt x="76" y="18"/>
                  </a:lnTo>
                  <a:lnTo>
                    <a:pt x="86" y="18"/>
                  </a:lnTo>
                  <a:lnTo>
                    <a:pt x="86"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9" name="Freeform 893"/>
            <p:cNvSpPr>
              <a:spLocks/>
            </p:cNvSpPr>
            <p:nvPr/>
          </p:nvSpPr>
          <p:spPr bwMode="auto">
            <a:xfrm>
              <a:off x="194" y="4128"/>
              <a:ext cx="104" cy="46"/>
            </a:xfrm>
            <a:custGeom>
              <a:avLst/>
              <a:gdLst>
                <a:gd name="T0" fmla="*/ 104 w 104"/>
                <a:gd name="T1" fmla="*/ 0 h 46"/>
                <a:gd name="T2" fmla="*/ 94 w 104"/>
                <a:gd name="T3" fmla="*/ 0 h 46"/>
                <a:gd name="T4" fmla="*/ 84 w 104"/>
                <a:gd name="T5" fmla="*/ 8 h 46"/>
                <a:gd name="T6" fmla="*/ 76 w 104"/>
                <a:gd name="T7" fmla="*/ 8 h 46"/>
                <a:gd name="T8" fmla="*/ 66 w 104"/>
                <a:gd name="T9" fmla="*/ 18 h 46"/>
                <a:gd name="T10" fmla="*/ 56 w 104"/>
                <a:gd name="T11" fmla="*/ 28 h 46"/>
                <a:gd name="T12" fmla="*/ 46 w 104"/>
                <a:gd name="T13" fmla="*/ 28 h 46"/>
                <a:gd name="T14" fmla="*/ 46 w 104"/>
                <a:gd name="T15" fmla="*/ 36 h 46"/>
                <a:gd name="T16" fmla="*/ 36 w 104"/>
                <a:gd name="T17" fmla="*/ 36 h 46"/>
                <a:gd name="T18" fmla="*/ 28 w 104"/>
                <a:gd name="T19" fmla="*/ 36 h 46"/>
                <a:gd name="T20" fmla="*/ 18 w 104"/>
                <a:gd name="T21" fmla="*/ 36 h 46"/>
                <a:gd name="T22" fmla="*/ 8 w 104"/>
                <a:gd name="T23" fmla="*/ 36 h 46"/>
                <a:gd name="T24" fmla="*/ 0 w 104"/>
                <a:gd name="T25" fmla="*/ 36 h 46"/>
                <a:gd name="T26" fmla="*/ 8 w 104"/>
                <a:gd name="T27" fmla="*/ 36 h 46"/>
                <a:gd name="T28" fmla="*/ 8 w 104"/>
                <a:gd name="T29" fmla="*/ 46 h 46"/>
                <a:gd name="T30" fmla="*/ 18 w 104"/>
                <a:gd name="T31" fmla="*/ 46 h 46"/>
                <a:gd name="T32" fmla="*/ 28 w 104"/>
                <a:gd name="T33" fmla="*/ 46 h 46"/>
                <a:gd name="T34" fmla="*/ 46 w 104"/>
                <a:gd name="T35" fmla="*/ 46 h 46"/>
                <a:gd name="T36" fmla="*/ 56 w 104"/>
                <a:gd name="T37" fmla="*/ 36 h 46"/>
                <a:gd name="T38" fmla="*/ 66 w 104"/>
                <a:gd name="T39" fmla="*/ 36 h 46"/>
                <a:gd name="T40" fmla="*/ 76 w 104"/>
                <a:gd name="T41" fmla="*/ 28 h 46"/>
                <a:gd name="T42" fmla="*/ 84 w 104"/>
                <a:gd name="T43" fmla="*/ 18 h 46"/>
                <a:gd name="T44" fmla="*/ 104 w 104"/>
                <a:gd name="T45" fmla="*/ 8 h 46"/>
                <a:gd name="T46" fmla="*/ 104 w 104"/>
                <a:gd name="T47" fmla="*/ 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4"/>
                <a:gd name="T73" fmla="*/ 0 h 46"/>
                <a:gd name="T74" fmla="*/ 104 w 104"/>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4" h="46">
                  <a:moveTo>
                    <a:pt x="104" y="0"/>
                  </a:moveTo>
                  <a:lnTo>
                    <a:pt x="94" y="0"/>
                  </a:lnTo>
                  <a:lnTo>
                    <a:pt x="84" y="8"/>
                  </a:lnTo>
                  <a:lnTo>
                    <a:pt x="76" y="8"/>
                  </a:lnTo>
                  <a:lnTo>
                    <a:pt x="66" y="18"/>
                  </a:lnTo>
                  <a:lnTo>
                    <a:pt x="56" y="28"/>
                  </a:lnTo>
                  <a:lnTo>
                    <a:pt x="46" y="28"/>
                  </a:lnTo>
                  <a:lnTo>
                    <a:pt x="46" y="36"/>
                  </a:lnTo>
                  <a:lnTo>
                    <a:pt x="36" y="36"/>
                  </a:lnTo>
                  <a:lnTo>
                    <a:pt x="28" y="36"/>
                  </a:lnTo>
                  <a:lnTo>
                    <a:pt x="18" y="36"/>
                  </a:lnTo>
                  <a:lnTo>
                    <a:pt x="8" y="36"/>
                  </a:lnTo>
                  <a:lnTo>
                    <a:pt x="0" y="36"/>
                  </a:lnTo>
                  <a:lnTo>
                    <a:pt x="8" y="36"/>
                  </a:lnTo>
                  <a:lnTo>
                    <a:pt x="8" y="46"/>
                  </a:lnTo>
                  <a:lnTo>
                    <a:pt x="18" y="46"/>
                  </a:lnTo>
                  <a:lnTo>
                    <a:pt x="28" y="46"/>
                  </a:lnTo>
                  <a:lnTo>
                    <a:pt x="46" y="46"/>
                  </a:lnTo>
                  <a:lnTo>
                    <a:pt x="56" y="36"/>
                  </a:lnTo>
                  <a:lnTo>
                    <a:pt x="66" y="36"/>
                  </a:lnTo>
                  <a:lnTo>
                    <a:pt x="76" y="28"/>
                  </a:lnTo>
                  <a:lnTo>
                    <a:pt x="84" y="18"/>
                  </a:lnTo>
                  <a:lnTo>
                    <a:pt x="104" y="8"/>
                  </a:lnTo>
                  <a:lnTo>
                    <a:pt x="104"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76814" name="Group 894"/>
          <p:cNvGrpSpPr>
            <a:grpSpLocks/>
          </p:cNvGrpSpPr>
          <p:nvPr/>
        </p:nvGrpSpPr>
        <p:grpSpPr bwMode="auto">
          <a:xfrm>
            <a:off x="1449388" y="-954088"/>
            <a:ext cx="6283325" cy="6999288"/>
            <a:chOff x="913" y="-601"/>
            <a:chExt cx="3958" cy="4409"/>
          </a:xfrm>
        </p:grpSpPr>
        <p:grpSp>
          <p:nvGrpSpPr>
            <p:cNvPr id="76816" name="Group 895"/>
            <p:cNvGrpSpPr>
              <a:grpSpLocks/>
            </p:cNvGrpSpPr>
            <p:nvPr/>
          </p:nvGrpSpPr>
          <p:grpSpPr bwMode="auto">
            <a:xfrm>
              <a:off x="913" y="-601"/>
              <a:ext cx="3958" cy="3995"/>
              <a:chOff x="913" y="-601"/>
              <a:chExt cx="3958" cy="3995"/>
            </a:xfrm>
          </p:grpSpPr>
          <p:grpSp>
            <p:nvGrpSpPr>
              <p:cNvPr id="76821" name="Group 896"/>
              <p:cNvGrpSpPr>
                <a:grpSpLocks/>
              </p:cNvGrpSpPr>
              <p:nvPr/>
            </p:nvGrpSpPr>
            <p:grpSpPr bwMode="auto">
              <a:xfrm>
                <a:off x="913" y="-601"/>
                <a:ext cx="3958" cy="3995"/>
                <a:chOff x="913" y="-601"/>
                <a:chExt cx="3958" cy="3995"/>
              </a:xfrm>
            </p:grpSpPr>
            <p:sp>
              <p:nvSpPr>
                <p:cNvPr id="76882" name="Freeform 897"/>
                <p:cNvSpPr>
                  <a:spLocks/>
                </p:cNvSpPr>
                <p:nvPr/>
              </p:nvSpPr>
              <p:spPr bwMode="auto">
                <a:xfrm>
                  <a:off x="3232" y="-601"/>
                  <a:ext cx="8" cy="8"/>
                </a:xfrm>
                <a:custGeom>
                  <a:avLst/>
                  <a:gdLst>
                    <a:gd name="T0" fmla="*/ 8 w 8"/>
                    <a:gd name="T1" fmla="*/ 0 h 8"/>
                    <a:gd name="T2" fmla="*/ 8 w 8"/>
                    <a:gd name="T3" fmla="*/ 8 h 8"/>
                    <a:gd name="T4" fmla="*/ 0 w 8"/>
                    <a:gd name="T5" fmla="*/ 0 h 8"/>
                    <a:gd name="T6" fmla="*/ 8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8" y="8"/>
                      </a:lnTo>
                      <a:lnTo>
                        <a:pt x="0" y="0"/>
                      </a:lnTo>
                      <a:lnTo>
                        <a:pt x="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3" name="Line 898"/>
                <p:cNvSpPr>
                  <a:spLocks noChangeShapeType="1"/>
                </p:cNvSpPr>
                <p:nvPr/>
              </p:nvSpPr>
              <p:spPr bwMode="auto">
                <a:xfrm>
                  <a:off x="3208" y="-53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4" name="Freeform 899"/>
                <p:cNvSpPr>
                  <a:spLocks/>
                </p:cNvSpPr>
                <p:nvPr/>
              </p:nvSpPr>
              <p:spPr bwMode="auto">
                <a:xfrm>
                  <a:off x="3201" y="-531"/>
                  <a:ext cx="15" cy="16"/>
                </a:xfrm>
                <a:custGeom>
                  <a:avLst/>
                  <a:gdLst>
                    <a:gd name="T0" fmla="*/ 15 w 15"/>
                    <a:gd name="T1" fmla="*/ 8 h 16"/>
                    <a:gd name="T2" fmla="*/ 15 w 15"/>
                    <a:gd name="T3" fmla="*/ 16 h 16"/>
                    <a:gd name="T4" fmla="*/ 7 w 15"/>
                    <a:gd name="T5" fmla="*/ 16 h 16"/>
                    <a:gd name="T6" fmla="*/ 7 w 15"/>
                    <a:gd name="T7" fmla="*/ 8 h 16"/>
                    <a:gd name="T8" fmla="*/ 0 w 15"/>
                    <a:gd name="T9" fmla="*/ 8 h 16"/>
                    <a:gd name="T10" fmla="*/ 0 w 15"/>
                    <a:gd name="T11" fmla="*/ 0 h 16"/>
                    <a:gd name="T12" fmla="*/ 7 w 15"/>
                    <a:gd name="T13" fmla="*/ 0 h 16"/>
                    <a:gd name="T14" fmla="*/ 15 w 15"/>
                    <a:gd name="T15" fmla="*/ 0 h 16"/>
                    <a:gd name="T16" fmla="*/ 15 w 15"/>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15" y="8"/>
                      </a:moveTo>
                      <a:lnTo>
                        <a:pt x="15" y="16"/>
                      </a:lnTo>
                      <a:lnTo>
                        <a:pt x="7" y="16"/>
                      </a:lnTo>
                      <a:lnTo>
                        <a:pt x="7" y="8"/>
                      </a:lnTo>
                      <a:lnTo>
                        <a:pt x="0" y="8"/>
                      </a:lnTo>
                      <a:lnTo>
                        <a:pt x="0" y="0"/>
                      </a:lnTo>
                      <a:lnTo>
                        <a:pt x="7" y="0"/>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5" name="Rectangle 900"/>
                <p:cNvSpPr>
                  <a:spLocks noChangeArrowheads="1"/>
                </p:cNvSpPr>
                <p:nvPr/>
              </p:nvSpPr>
              <p:spPr bwMode="auto">
                <a:xfrm>
                  <a:off x="3201" y="-484"/>
                  <a:ext cx="7"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86" name="Line 901"/>
                <p:cNvSpPr>
                  <a:spLocks noChangeShapeType="1"/>
                </p:cNvSpPr>
                <p:nvPr/>
              </p:nvSpPr>
              <p:spPr bwMode="auto">
                <a:xfrm>
                  <a:off x="3544" y="234"/>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7" name="Freeform 902"/>
                <p:cNvSpPr>
                  <a:spLocks/>
                </p:cNvSpPr>
                <p:nvPr/>
              </p:nvSpPr>
              <p:spPr bwMode="auto">
                <a:xfrm>
                  <a:off x="3544" y="226"/>
                  <a:ext cx="16" cy="24"/>
                </a:xfrm>
                <a:custGeom>
                  <a:avLst/>
                  <a:gdLst>
                    <a:gd name="T0" fmla="*/ 16 w 16"/>
                    <a:gd name="T1" fmla="*/ 16 h 24"/>
                    <a:gd name="T2" fmla="*/ 16 w 16"/>
                    <a:gd name="T3" fmla="*/ 24 h 24"/>
                    <a:gd name="T4" fmla="*/ 8 w 16"/>
                    <a:gd name="T5" fmla="*/ 24 h 24"/>
                    <a:gd name="T6" fmla="*/ 0 w 16"/>
                    <a:gd name="T7" fmla="*/ 24 h 24"/>
                    <a:gd name="T8" fmla="*/ 0 w 16"/>
                    <a:gd name="T9" fmla="*/ 16 h 24"/>
                    <a:gd name="T10" fmla="*/ 0 w 16"/>
                    <a:gd name="T11" fmla="*/ 8 h 24"/>
                    <a:gd name="T12" fmla="*/ 0 w 16"/>
                    <a:gd name="T13" fmla="*/ 0 h 24"/>
                    <a:gd name="T14" fmla="*/ 8 w 16"/>
                    <a:gd name="T15" fmla="*/ 0 h 24"/>
                    <a:gd name="T16" fmla="*/ 16 w 16"/>
                    <a:gd name="T17" fmla="*/ 0 h 24"/>
                    <a:gd name="T18" fmla="*/ 16 w 16"/>
                    <a:gd name="T19" fmla="*/ 8 h 24"/>
                    <a:gd name="T20" fmla="*/ 16 w 16"/>
                    <a:gd name="T21" fmla="*/ 1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4"/>
                    <a:gd name="T35" fmla="*/ 16 w 16"/>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4">
                      <a:moveTo>
                        <a:pt x="16" y="16"/>
                      </a:moveTo>
                      <a:lnTo>
                        <a:pt x="16" y="24"/>
                      </a:lnTo>
                      <a:lnTo>
                        <a:pt x="8" y="24"/>
                      </a:lnTo>
                      <a:lnTo>
                        <a:pt x="0" y="24"/>
                      </a:lnTo>
                      <a:lnTo>
                        <a:pt x="0" y="16"/>
                      </a:lnTo>
                      <a:lnTo>
                        <a:pt x="0" y="8"/>
                      </a:lnTo>
                      <a:lnTo>
                        <a:pt x="0" y="0"/>
                      </a:lnTo>
                      <a:lnTo>
                        <a:pt x="8" y="0"/>
                      </a:lnTo>
                      <a:lnTo>
                        <a:pt x="16" y="0"/>
                      </a:lnTo>
                      <a:lnTo>
                        <a:pt x="16" y="8"/>
                      </a:lnTo>
                      <a:lnTo>
                        <a:pt x="16"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8" name="Line 903"/>
                <p:cNvSpPr>
                  <a:spLocks noChangeShapeType="1"/>
                </p:cNvSpPr>
                <p:nvPr/>
              </p:nvSpPr>
              <p:spPr bwMode="auto">
                <a:xfrm>
                  <a:off x="1335" y="25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9" name="Rectangle 904"/>
                <p:cNvSpPr>
                  <a:spLocks noChangeArrowheads="1"/>
                </p:cNvSpPr>
                <p:nvPr/>
              </p:nvSpPr>
              <p:spPr bwMode="auto">
                <a:xfrm>
                  <a:off x="1335" y="281"/>
                  <a:ext cx="8" cy="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90" name="Freeform 905"/>
                <p:cNvSpPr>
                  <a:spLocks/>
                </p:cNvSpPr>
                <p:nvPr/>
              </p:nvSpPr>
              <p:spPr bwMode="auto">
                <a:xfrm>
                  <a:off x="3216" y="328"/>
                  <a:ext cx="16" cy="15"/>
                </a:xfrm>
                <a:custGeom>
                  <a:avLst/>
                  <a:gdLst>
                    <a:gd name="T0" fmla="*/ 16 w 16"/>
                    <a:gd name="T1" fmla="*/ 8 h 15"/>
                    <a:gd name="T2" fmla="*/ 8 w 16"/>
                    <a:gd name="T3" fmla="*/ 8 h 15"/>
                    <a:gd name="T4" fmla="*/ 8 w 16"/>
                    <a:gd name="T5" fmla="*/ 15 h 15"/>
                    <a:gd name="T6" fmla="*/ 0 w 16"/>
                    <a:gd name="T7" fmla="*/ 15 h 15"/>
                    <a:gd name="T8" fmla="*/ 0 w 16"/>
                    <a:gd name="T9" fmla="*/ 8 h 15"/>
                    <a:gd name="T10" fmla="*/ 0 w 16"/>
                    <a:gd name="T11" fmla="*/ 0 h 15"/>
                    <a:gd name="T12" fmla="*/ 8 w 16"/>
                    <a:gd name="T13" fmla="*/ 0 h 15"/>
                    <a:gd name="T14" fmla="*/ 16 w 16"/>
                    <a:gd name="T15" fmla="*/ 0 h 15"/>
                    <a:gd name="T16" fmla="*/ 16 w 16"/>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5"/>
                    <a:gd name="T29" fmla="*/ 16 w 1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5">
                      <a:moveTo>
                        <a:pt x="16" y="8"/>
                      </a:moveTo>
                      <a:lnTo>
                        <a:pt x="8" y="8"/>
                      </a:lnTo>
                      <a:lnTo>
                        <a:pt x="8" y="15"/>
                      </a:lnTo>
                      <a:lnTo>
                        <a:pt x="0" y="15"/>
                      </a:lnTo>
                      <a:lnTo>
                        <a:pt x="0" y="8"/>
                      </a:lnTo>
                      <a:lnTo>
                        <a:pt x="0" y="0"/>
                      </a:lnTo>
                      <a:lnTo>
                        <a:pt x="8" y="0"/>
                      </a:lnTo>
                      <a:lnTo>
                        <a:pt x="16" y="0"/>
                      </a:lnTo>
                      <a:lnTo>
                        <a:pt x="1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1" name="Line 906"/>
                <p:cNvSpPr>
                  <a:spLocks noChangeShapeType="1"/>
                </p:cNvSpPr>
                <p:nvPr/>
              </p:nvSpPr>
              <p:spPr bwMode="auto">
                <a:xfrm>
                  <a:off x="3247" y="67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2" name="Freeform 907"/>
                <p:cNvSpPr>
                  <a:spLocks/>
                </p:cNvSpPr>
                <p:nvPr/>
              </p:nvSpPr>
              <p:spPr bwMode="auto">
                <a:xfrm>
                  <a:off x="3224" y="679"/>
                  <a:ext cx="23" cy="23"/>
                </a:xfrm>
                <a:custGeom>
                  <a:avLst/>
                  <a:gdLst>
                    <a:gd name="T0" fmla="*/ 23 w 23"/>
                    <a:gd name="T1" fmla="*/ 15 h 23"/>
                    <a:gd name="T2" fmla="*/ 23 w 23"/>
                    <a:gd name="T3" fmla="*/ 23 h 23"/>
                    <a:gd name="T4" fmla="*/ 16 w 23"/>
                    <a:gd name="T5" fmla="*/ 23 h 23"/>
                    <a:gd name="T6" fmla="*/ 8 w 23"/>
                    <a:gd name="T7" fmla="*/ 23 h 23"/>
                    <a:gd name="T8" fmla="*/ 0 w 23"/>
                    <a:gd name="T9" fmla="*/ 23 h 23"/>
                    <a:gd name="T10" fmla="*/ 0 w 23"/>
                    <a:gd name="T11" fmla="*/ 15 h 23"/>
                    <a:gd name="T12" fmla="*/ 0 w 23"/>
                    <a:gd name="T13" fmla="*/ 8 h 23"/>
                    <a:gd name="T14" fmla="*/ 0 w 23"/>
                    <a:gd name="T15" fmla="*/ 0 h 23"/>
                    <a:gd name="T16" fmla="*/ 8 w 23"/>
                    <a:gd name="T17" fmla="*/ 0 h 23"/>
                    <a:gd name="T18" fmla="*/ 16 w 23"/>
                    <a:gd name="T19" fmla="*/ 0 h 23"/>
                    <a:gd name="T20" fmla="*/ 23 w 23"/>
                    <a:gd name="T21" fmla="*/ 0 h 23"/>
                    <a:gd name="T22" fmla="*/ 23 w 23"/>
                    <a:gd name="T23" fmla="*/ 8 h 23"/>
                    <a:gd name="T24" fmla="*/ 23 w 23"/>
                    <a:gd name="T25" fmla="*/ 15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3" y="15"/>
                      </a:moveTo>
                      <a:lnTo>
                        <a:pt x="23" y="23"/>
                      </a:lnTo>
                      <a:lnTo>
                        <a:pt x="16" y="23"/>
                      </a:lnTo>
                      <a:lnTo>
                        <a:pt x="8" y="23"/>
                      </a:lnTo>
                      <a:lnTo>
                        <a:pt x="0" y="23"/>
                      </a:lnTo>
                      <a:lnTo>
                        <a:pt x="0" y="15"/>
                      </a:lnTo>
                      <a:lnTo>
                        <a:pt x="0" y="8"/>
                      </a:lnTo>
                      <a:lnTo>
                        <a:pt x="0" y="0"/>
                      </a:lnTo>
                      <a:lnTo>
                        <a:pt x="8" y="0"/>
                      </a:lnTo>
                      <a:lnTo>
                        <a:pt x="16" y="0"/>
                      </a:lnTo>
                      <a:lnTo>
                        <a:pt x="23" y="0"/>
                      </a:lnTo>
                      <a:lnTo>
                        <a:pt x="23" y="8"/>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3" name="Line 908"/>
                <p:cNvSpPr>
                  <a:spLocks noChangeShapeType="1"/>
                </p:cNvSpPr>
                <p:nvPr/>
              </p:nvSpPr>
              <p:spPr bwMode="auto">
                <a:xfrm>
                  <a:off x="4855" y="1124"/>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4" name="Line 909"/>
                <p:cNvSpPr>
                  <a:spLocks noChangeShapeType="1"/>
                </p:cNvSpPr>
                <p:nvPr/>
              </p:nvSpPr>
              <p:spPr bwMode="auto">
                <a:xfrm>
                  <a:off x="4824" y="1131"/>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5" name="Line 910"/>
                <p:cNvSpPr>
                  <a:spLocks noChangeShapeType="1"/>
                </p:cNvSpPr>
                <p:nvPr/>
              </p:nvSpPr>
              <p:spPr bwMode="auto">
                <a:xfrm>
                  <a:off x="4785" y="1139"/>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6" name="Line 911"/>
                <p:cNvSpPr>
                  <a:spLocks noChangeShapeType="1"/>
                </p:cNvSpPr>
                <p:nvPr/>
              </p:nvSpPr>
              <p:spPr bwMode="auto">
                <a:xfrm>
                  <a:off x="4785" y="1202"/>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7" name="Line 912"/>
                <p:cNvSpPr>
                  <a:spLocks noChangeShapeType="1"/>
                </p:cNvSpPr>
                <p:nvPr/>
              </p:nvSpPr>
              <p:spPr bwMode="auto">
                <a:xfrm>
                  <a:off x="4746" y="1155"/>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8" name="Freeform 913"/>
                <p:cNvSpPr>
                  <a:spLocks/>
                </p:cNvSpPr>
                <p:nvPr/>
              </p:nvSpPr>
              <p:spPr bwMode="auto">
                <a:xfrm>
                  <a:off x="4746" y="1108"/>
                  <a:ext cx="125" cy="148"/>
                </a:xfrm>
                <a:custGeom>
                  <a:avLst/>
                  <a:gdLst>
                    <a:gd name="T0" fmla="*/ 70 w 125"/>
                    <a:gd name="T1" fmla="*/ 148 h 148"/>
                    <a:gd name="T2" fmla="*/ 63 w 125"/>
                    <a:gd name="T3" fmla="*/ 140 h 148"/>
                    <a:gd name="T4" fmla="*/ 47 w 125"/>
                    <a:gd name="T5" fmla="*/ 140 h 148"/>
                    <a:gd name="T6" fmla="*/ 31 w 125"/>
                    <a:gd name="T7" fmla="*/ 140 h 148"/>
                    <a:gd name="T8" fmla="*/ 24 w 125"/>
                    <a:gd name="T9" fmla="*/ 133 h 148"/>
                    <a:gd name="T10" fmla="*/ 31 w 125"/>
                    <a:gd name="T11" fmla="*/ 125 h 148"/>
                    <a:gd name="T12" fmla="*/ 16 w 125"/>
                    <a:gd name="T13" fmla="*/ 125 h 148"/>
                    <a:gd name="T14" fmla="*/ 8 w 125"/>
                    <a:gd name="T15" fmla="*/ 117 h 148"/>
                    <a:gd name="T16" fmla="*/ 8 w 125"/>
                    <a:gd name="T17" fmla="*/ 101 h 148"/>
                    <a:gd name="T18" fmla="*/ 24 w 125"/>
                    <a:gd name="T19" fmla="*/ 101 h 148"/>
                    <a:gd name="T20" fmla="*/ 31 w 125"/>
                    <a:gd name="T21" fmla="*/ 94 h 148"/>
                    <a:gd name="T22" fmla="*/ 47 w 125"/>
                    <a:gd name="T23" fmla="*/ 94 h 148"/>
                    <a:gd name="T24" fmla="*/ 47 w 125"/>
                    <a:gd name="T25" fmla="*/ 78 h 148"/>
                    <a:gd name="T26" fmla="*/ 31 w 125"/>
                    <a:gd name="T27" fmla="*/ 70 h 148"/>
                    <a:gd name="T28" fmla="*/ 24 w 125"/>
                    <a:gd name="T29" fmla="*/ 62 h 148"/>
                    <a:gd name="T30" fmla="*/ 8 w 125"/>
                    <a:gd name="T31" fmla="*/ 62 h 148"/>
                    <a:gd name="T32" fmla="*/ 0 w 125"/>
                    <a:gd name="T33" fmla="*/ 55 h 148"/>
                    <a:gd name="T34" fmla="*/ 0 w 125"/>
                    <a:gd name="T35" fmla="*/ 39 h 148"/>
                    <a:gd name="T36" fmla="*/ 8 w 125"/>
                    <a:gd name="T37" fmla="*/ 47 h 148"/>
                    <a:gd name="T38" fmla="*/ 24 w 125"/>
                    <a:gd name="T39" fmla="*/ 55 h 148"/>
                    <a:gd name="T40" fmla="*/ 31 w 125"/>
                    <a:gd name="T41" fmla="*/ 47 h 148"/>
                    <a:gd name="T42" fmla="*/ 31 w 125"/>
                    <a:gd name="T43" fmla="*/ 31 h 148"/>
                    <a:gd name="T44" fmla="*/ 47 w 125"/>
                    <a:gd name="T45" fmla="*/ 31 h 148"/>
                    <a:gd name="T46" fmla="*/ 55 w 125"/>
                    <a:gd name="T47" fmla="*/ 23 h 148"/>
                    <a:gd name="T48" fmla="*/ 63 w 125"/>
                    <a:gd name="T49" fmla="*/ 31 h 148"/>
                    <a:gd name="T50" fmla="*/ 63 w 125"/>
                    <a:gd name="T51" fmla="*/ 31 h 148"/>
                    <a:gd name="T52" fmla="*/ 70 w 125"/>
                    <a:gd name="T53" fmla="*/ 23 h 148"/>
                    <a:gd name="T54" fmla="*/ 78 w 125"/>
                    <a:gd name="T55" fmla="*/ 16 h 148"/>
                    <a:gd name="T56" fmla="*/ 86 w 125"/>
                    <a:gd name="T57" fmla="*/ 8 h 148"/>
                    <a:gd name="T58" fmla="*/ 94 w 125"/>
                    <a:gd name="T59" fmla="*/ 0 h 148"/>
                    <a:gd name="T60" fmla="*/ 102 w 125"/>
                    <a:gd name="T61" fmla="*/ 8 h 148"/>
                    <a:gd name="T62" fmla="*/ 109 w 125"/>
                    <a:gd name="T63" fmla="*/ 16 h 148"/>
                    <a:gd name="T64" fmla="*/ 125 w 125"/>
                    <a:gd name="T65" fmla="*/ 16 h 148"/>
                    <a:gd name="T66" fmla="*/ 117 w 125"/>
                    <a:gd name="T67" fmla="*/ 23 h 148"/>
                    <a:gd name="T68" fmla="*/ 117 w 125"/>
                    <a:gd name="T69" fmla="*/ 39 h 148"/>
                    <a:gd name="T70" fmla="*/ 86 w 125"/>
                    <a:gd name="T71" fmla="*/ 39 h 148"/>
                    <a:gd name="T72" fmla="*/ 78 w 125"/>
                    <a:gd name="T73" fmla="*/ 55 h 148"/>
                    <a:gd name="T74" fmla="*/ 78 w 125"/>
                    <a:gd name="T75" fmla="*/ 70 h 148"/>
                    <a:gd name="T76" fmla="*/ 86 w 125"/>
                    <a:gd name="T77" fmla="*/ 62 h 148"/>
                    <a:gd name="T78" fmla="*/ 86 w 125"/>
                    <a:gd name="T79" fmla="*/ 78 h 148"/>
                    <a:gd name="T80" fmla="*/ 78 w 125"/>
                    <a:gd name="T81" fmla="*/ 86 h 148"/>
                    <a:gd name="T82" fmla="*/ 78 w 125"/>
                    <a:gd name="T83" fmla="*/ 94 h 148"/>
                    <a:gd name="T84" fmla="*/ 78 w 125"/>
                    <a:gd name="T85" fmla="*/ 109 h 148"/>
                    <a:gd name="T86" fmla="*/ 70 w 125"/>
                    <a:gd name="T87" fmla="*/ 117 h 148"/>
                    <a:gd name="T88" fmla="*/ 70 w 125"/>
                    <a:gd name="T89" fmla="*/ 133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148"/>
                    <a:gd name="T137" fmla="*/ 125 w 125"/>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148">
                      <a:moveTo>
                        <a:pt x="70" y="140"/>
                      </a:moveTo>
                      <a:lnTo>
                        <a:pt x="70" y="148"/>
                      </a:lnTo>
                      <a:lnTo>
                        <a:pt x="63" y="148"/>
                      </a:lnTo>
                      <a:lnTo>
                        <a:pt x="63" y="140"/>
                      </a:lnTo>
                      <a:lnTo>
                        <a:pt x="55" y="140"/>
                      </a:lnTo>
                      <a:lnTo>
                        <a:pt x="47" y="140"/>
                      </a:lnTo>
                      <a:lnTo>
                        <a:pt x="39" y="140"/>
                      </a:lnTo>
                      <a:lnTo>
                        <a:pt x="31" y="140"/>
                      </a:lnTo>
                      <a:lnTo>
                        <a:pt x="31" y="133"/>
                      </a:lnTo>
                      <a:lnTo>
                        <a:pt x="24" y="133"/>
                      </a:lnTo>
                      <a:lnTo>
                        <a:pt x="31" y="133"/>
                      </a:lnTo>
                      <a:lnTo>
                        <a:pt x="31" y="125"/>
                      </a:lnTo>
                      <a:lnTo>
                        <a:pt x="24" y="125"/>
                      </a:lnTo>
                      <a:lnTo>
                        <a:pt x="16" y="125"/>
                      </a:lnTo>
                      <a:lnTo>
                        <a:pt x="8" y="125"/>
                      </a:lnTo>
                      <a:lnTo>
                        <a:pt x="8" y="117"/>
                      </a:lnTo>
                      <a:lnTo>
                        <a:pt x="8" y="109"/>
                      </a:lnTo>
                      <a:lnTo>
                        <a:pt x="8" y="101"/>
                      </a:lnTo>
                      <a:lnTo>
                        <a:pt x="16" y="101"/>
                      </a:lnTo>
                      <a:lnTo>
                        <a:pt x="24" y="101"/>
                      </a:lnTo>
                      <a:lnTo>
                        <a:pt x="31" y="101"/>
                      </a:lnTo>
                      <a:lnTo>
                        <a:pt x="31" y="94"/>
                      </a:lnTo>
                      <a:lnTo>
                        <a:pt x="39" y="94"/>
                      </a:lnTo>
                      <a:lnTo>
                        <a:pt x="47" y="94"/>
                      </a:lnTo>
                      <a:lnTo>
                        <a:pt x="47" y="86"/>
                      </a:lnTo>
                      <a:lnTo>
                        <a:pt x="47" y="78"/>
                      </a:lnTo>
                      <a:lnTo>
                        <a:pt x="39" y="78"/>
                      </a:lnTo>
                      <a:lnTo>
                        <a:pt x="31" y="70"/>
                      </a:lnTo>
                      <a:lnTo>
                        <a:pt x="31" y="62"/>
                      </a:lnTo>
                      <a:lnTo>
                        <a:pt x="24" y="62"/>
                      </a:lnTo>
                      <a:lnTo>
                        <a:pt x="16" y="62"/>
                      </a:lnTo>
                      <a:lnTo>
                        <a:pt x="8" y="62"/>
                      </a:lnTo>
                      <a:lnTo>
                        <a:pt x="0" y="62"/>
                      </a:lnTo>
                      <a:lnTo>
                        <a:pt x="0" y="55"/>
                      </a:lnTo>
                      <a:lnTo>
                        <a:pt x="0" y="47"/>
                      </a:lnTo>
                      <a:lnTo>
                        <a:pt x="0" y="39"/>
                      </a:lnTo>
                      <a:lnTo>
                        <a:pt x="8" y="39"/>
                      </a:lnTo>
                      <a:lnTo>
                        <a:pt x="8" y="47"/>
                      </a:lnTo>
                      <a:lnTo>
                        <a:pt x="16" y="47"/>
                      </a:lnTo>
                      <a:lnTo>
                        <a:pt x="24" y="55"/>
                      </a:lnTo>
                      <a:lnTo>
                        <a:pt x="24" y="47"/>
                      </a:lnTo>
                      <a:lnTo>
                        <a:pt x="31" y="47"/>
                      </a:lnTo>
                      <a:lnTo>
                        <a:pt x="31" y="39"/>
                      </a:lnTo>
                      <a:lnTo>
                        <a:pt x="31" y="31"/>
                      </a:lnTo>
                      <a:lnTo>
                        <a:pt x="39" y="31"/>
                      </a:lnTo>
                      <a:lnTo>
                        <a:pt x="47" y="31"/>
                      </a:lnTo>
                      <a:lnTo>
                        <a:pt x="47" y="23"/>
                      </a:lnTo>
                      <a:lnTo>
                        <a:pt x="55" y="23"/>
                      </a:lnTo>
                      <a:lnTo>
                        <a:pt x="63" y="23"/>
                      </a:lnTo>
                      <a:lnTo>
                        <a:pt x="63" y="31"/>
                      </a:lnTo>
                      <a:lnTo>
                        <a:pt x="63" y="23"/>
                      </a:lnTo>
                      <a:lnTo>
                        <a:pt x="63" y="31"/>
                      </a:lnTo>
                      <a:lnTo>
                        <a:pt x="70" y="31"/>
                      </a:lnTo>
                      <a:lnTo>
                        <a:pt x="70" y="23"/>
                      </a:lnTo>
                      <a:lnTo>
                        <a:pt x="78" y="23"/>
                      </a:lnTo>
                      <a:lnTo>
                        <a:pt x="78" y="16"/>
                      </a:lnTo>
                      <a:lnTo>
                        <a:pt x="86" y="16"/>
                      </a:lnTo>
                      <a:lnTo>
                        <a:pt x="86" y="8"/>
                      </a:lnTo>
                      <a:lnTo>
                        <a:pt x="94" y="8"/>
                      </a:lnTo>
                      <a:lnTo>
                        <a:pt x="94" y="0"/>
                      </a:lnTo>
                      <a:lnTo>
                        <a:pt x="102" y="0"/>
                      </a:lnTo>
                      <a:lnTo>
                        <a:pt x="102" y="8"/>
                      </a:lnTo>
                      <a:lnTo>
                        <a:pt x="109" y="8"/>
                      </a:lnTo>
                      <a:lnTo>
                        <a:pt x="109" y="16"/>
                      </a:lnTo>
                      <a:lnTo>
                        <a:pt x="117" y="16"/>
                      </a:lnTo>
                      <a:lnTo>
                        <a:pt x="125" y="16"/>
                      </a:lnTo>
                      <a:lnTo>
                        <a:pt x="125" y="23"/>
                      </a:lnTo>
                      <a:lnTo>
                        <a:pt x="117" y="23"/>
                      </a:lnTo>
                      <a:lnTo>
                        <a:pt x="117" y="31"/>
                      </a:lnTo>
                      <a:lnTo>
                        <a:pt x="117" y="39"/>
                      </a:lnTo>
                      <a:lnTo>
                        <a:pt x="109" y="39"/>
                      </a:lnTo>
                      <a:lnTo>
                        <a:pt x="86" y="39"/>
                      </a:lnTo>
                      <a:lnTo>
                        <a:pt x="78" y="47"/>
                      </a:lnTo>
                      <a:lnTo>
                        <a:pt x="78" y="55"/>
                      </a:lnTo>
                      <a:lnTo>
                        <a:pt x="78" y="62"/>
                      </a:lnTo>
                      <a:lnTo>
                        <a:pt x="78" y="70"/>
                      </a:lnTo>
                      <a:lnTo>
                        <a:pt x="86" y="70"/>
                      </a:lnTo>
                      <a:lnTo>
                        <a:pt x="86" y="62"/>
                      </a:lnTo>
                      <a:lnTo>
                        <a:pt x="86" y="70"/>
                      </a:lnTo>
                      <a:lnTo>
                        <a:pt x="86" y="78"/>
                      </a:lnTo>
                      <a:lnTo>
                        <a:pt x="86" y="86"/>
                      </a:lnTo>
                      <a:lnTo>
                        <a:pt x="78" y="86"/>
                      </a:lnTo>
                      <a:lnTo>
                        <a:pt x="86" y="94"/>
                      </a:lnTo>
                      <a:lnTo>
                        <a:pt x="78" y="94"/>
                      </a:lnTo>
                      <a:lnTo>
                        <a:pt x="78" y="101"/>
                      </a:lnTo>
                      <a:lnTo>
                        <a:pt x="78" y="109"/>
                      </a:lnTo>
                      <a:lnTo>
                        <a:pt x="78" y="117"/>
                      </a:lnTo>
                      <a:lnTo>
                        <a:pt x="70" y="117"/>
                      </a:lnTo>
                      <a:lnTo>
                        <a:pt x="70" y="125"/>
                      </a:lnTo>
                      <a:lnTo>
                        <a:pt x="70" y="133"/>
                      </a:lnTo>
                      <a:lnTo>
                        <a:pt x="70" y="1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99" name="Freeform 914"/>
                <p:cNvSpPr>
                  <a:spLocks/>
                </p:cNvSpPr>
                <p:nvPr/>
              </p:nvSpPr>
              <p:spPr bwMode="auto">
                <a:xfrm>
                  <a:off x="913" y="1248"/>
                  <a:ext cx="8" cy="8"/>
                </a:xfrm>
                <a:custGeom>
                  <a:avLst/>
                  <a:gdLst>
                    <a:gd name="T0" fmla="*/ 8 w 8"/>
                    <a:gd name="T1" fmla="*/ 8 h 8"/>
                    <a:gd name="T2" fmla="*/ 0 w 8"/>
                    <a:gd name="T3" fmla="*/ 8 h 8"/>
                    <a:gd name="T4" fmla="*/ 0 w 8"/>
                    <a:gd name="T5" fmla="*/ 0 h 8"/>
                    <a:gd name="T6" fmla="*/ 8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8"/>
                      </a:lnTo>
                      <a:lnTo>
                        <a:pt x="0" y="0"/>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0" name="Freeform 915"/>
                <p:cNvSpPr>
                  <a:spLocks/>
                </p:cNvSpPr>
                <p:nvPr/>
              </p:nvSpPr>
              <p:spPr bwMode="auto">
                <a:xfrm>
                  <a:off x="1639" y="3379"/>
                  <a:ext cx="16" cy="15"/>
                </a:xfrm>
                <a:custGeom>
                  <a:avLst/>
                  <a:gdLst>
                    <a:gd name="T0" fmla="*/ 16 w 16"/>
                    <a:gd name="T1" fmla="*/ 7 h 15"/>
                    <a:gd name="T2" fmla="*/ 16 w 16"/>
                    <a:gd name="T3" fmla="*/ 15 h 15"/>
                    <a:gd name="T4" fmla="*/ 8 w 16"/>
                    <a:gd name="T5" fmla="*/ 15 h 15"/>
                    <a:gd name="T6" fmla="*/ 0 w 16"/>
                    <a:gd name="T7" fmla="*/ 15 h 15"/>
                    <a:gd name="T8" fmla="*/ 0 w 16"/>
                    <a:gd name="T9" fmla="*/ 7 h 15"/>
                    <a:gd name="T10" fmla="*/ 8 w 16"/>
                    <a:gd name="T11" fmla="*/ 0 h 15"/>
                    <a:gd name="T12" fmla="*/ 16 w 16"/>
                    <a:gd name="T13" fmla="*/ 0 h 15"/>
                    <a:gd name="T14" fmla="*/ 16 w 16"/>
                    <a:gd name="T15" fmla="*/ 7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16" y="7"/>
                      </a:moveTo>
                      <a:lnTo>
                        <a:pt x="16" y="15"/>
                      </a:lnTo>
                      <a:lnTo>
                        <a:pt x="8" y="15"/>
                      </a:lnTo>
                      <a:lnTo>
                        <a:pt x="0" y="15"/>
                      </a:lnTo>
                      <a:lnTo>
                        <a:pt x="0" y="7"/>
                      </a:lnTo>
                      <a:lnTo>
                        <a:pt x="8" y="0"/>
                      </a:lnTo>
                      <a:lnTo>
                        <a:pt x="16" y="0"/>
                      </a:lnTo>
                      <a:lnTo>
                        <a:pt x="16"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1" name="Line 916"/>
                <p:cNvSpPr>
                  <a:spLocks noChangeShapeType="1"/>
                </p:cNvSpPr>
                <p:nvPr/>
              </p:nvSpPr>
              <p:spPr bwMode="auto">
                <a:xfrm>
                  <a:off x="3583" y="159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2" name="Line 917"/>
                <p:cNvSpPr>
                  <a:spLocks noChangeShapeType="1"/>
                </p:cNvSpPr>
                <p:nvPr/>
              </p:nvSpPr>
              <p:spPr bwMode="auto">
                <a:xfrm>
                  <a:off x="3544" y="159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3" name="Line 918"/>
                <p:cNvSpPr>
                  <a:spLocks noChangeShapeType="1"/>
                </p:cNvSpPr>
                <p:nvPr/>
              </p:nvSpPr>
              <p:spPr bwMode="auto">
                <a:xfrm>
                  <a:off x="3513" y="1522"/>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4" name="Line 919"/>
                <p:cNvSpPr>
                  <a:spLocks noChangeShapeType="1"/>
                </p:cNvSpPr>
                <p:nvPr/>
              </p:nvSpPr>
              <p:spPr bwMode="auto">
                <a:xfrm>
                  <a:off x="3513" y="1678"/>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5" name="Line 920"/>
                <p:cNvSpPr>
                  <a:spLocks noChangeShapeType="1"/>
                </p:cNvSpPr>
                <p:nvPr/>
              </p:nvSpPr>
              <p:spPr bwMode="auto">
                <a:xfrm>
                  <a:off x="3513" y="1724"/>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6" name="Line 921"/>
                <p:cNvSpPr>
                  <a:spLocks noChangeShapeType="1"/>
                </p:cNvSpPr>
                <p:nvPr/>
              </p:nvSpPr>
              <p:spPr bwMode="auto">
                <a:xfrm>
                  <a:off x="3513" y="2278"/>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7" name="Line 922"/>
                <p:cNvSpPr>
                  <a:spLocks noChangeShapeType="1"/>
                </p:cNvSpPr>
                <p:nvPr/>
              </p:nvSpPr>
              <p:spPr bwMode="auto">
                <a:xfrm>
                  <a:off x="3474" y="1522"/>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8" name="Line 923"/>
                <p:cNvSpPr>
                  <a:spLocks noChangeShapeType="1"/>
                </p:cNvSpPr>
                <p:nvPr/>
              </p:nvSpPr>
              <p:spPr bwMode="auto">
                <a:xfrm>
                  <a:off x="3474" y="17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09" name="Line 924"/>
                <p:cNvSpPr>
                  <a:spLocks noChangeShapeType="1"/>
                </p:cNvSpPr>
                <p:nvPr/>
              </p:nvSpPr>
              <p:spPr bwMode="auto">
                <a:xfrm>
                  <a:off x="3474" y="1756"/>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0" name="Line 925"/>
                <p:cNvSpPr>
                  <a:spLocks noChangeShapeType="1"/>
                </p:cNvSpPr>
                <p:nvPr/>
              </p:nvSpPr>
              <p:spPr bwMode="auto">
                <a:xfrm>
                  <a:off x="3474" y="1990"/>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1" name="Line 926"/>
                <p:cNvSpPr>
                  <a:spLocks noChangeShapeType="1"/>
                </p:cNvSpPr>
                <p:nvPr/>
              </p:nvSpPr>
              <p:spPr bwMode="auto">
                <a:xfrm>
                  <a:off x="3474" y="2247"/>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2" name="Line 927"/>
                <p:cNvSpPr>
                  <a:spLocks noChangeShapeType="1"/>
                </p:cNvSpPr>
                <p:nvPr/>
              </p:nvSpPr>
              <p:spPr bwMode="auto">
                <a:xfrm>
                  <a:off x="3435" y="1451"/>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3" name="Line 928"/>
                <p:cNvSpPr>
                  <a:spLocks noChangeShapeType="1"/>
                </p:cNvSpPr>
                <p:nvPr/>
              </p:nvSpPr>
              <p:spPr bwMode="auto">
                <a:xfrm>
                  <a:off x="3435" y="1529"/>
                  <a:ext cx="1" cy="1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4" name="Line 929"/>
                <p:cNvSpPr>
                  <a:spLocks noChangeShapeType="1"/>
                </p:cNvSpPr>
                <p:nvPr/>
              </p:nvSpPr>
              <p:spPr bwMode="auto">
                <a:xfrm>
                  <a:off x="3435" y="1701"/>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5" name="Line 930"/>
                <p:cNvSpPr>
                  <a:spLocks noChangeShapeType="1"/>
                </p:cNvSpPr>
                <p:nvPr/>
              </p:nvSpPr>
              <p:spPr bwMode="auto">
                <a:xfrm>
                  <a:off x="3435" y="1756"/>
                  <a:ext cx="1" cy="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6" name="Line 931"/>
                <p:cNvSpPr>
                  <a:spLocks noChangeShapeType="1"/>
                </p:cNvSpPr>
                <p:nvPr/>
              </p:nvSpPr>
              <p:spPr bwMode="auto">
                <a:xfrm>
                  <a:off x="3435" y="1958"/>
                  <a:ext cx="1"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7" name="Line 932"/>
                <p:cNvSpPr>
                  <a:spLocks noChangeShapeType="1"/>
                </p:cNvSpPr>
                <p:nvPr/>
              </p:nvSpPr>
              <p:spPr bwMode="auto">
                <a:xfrm>
                  <a:off x="3435" y="2208"/>
                  <a:ext cx="1" cy="1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8" name="Line 933"/>
                <p:cNvSpPr>
                  <a:spLocks noChangeShapeType="1"/>
                </p:cNvSpPr>
                <p:nvPr/>
              </p:nvSpPr>
              <p:spPr bwMode="auto">
                <a:xfrm>
                  <a:off x="3435" y="234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19" name="Line 934"/>
                <p:cNvSpPr>
                  <a:spLocks noChangeShapeType="1"/>
                </p:cNvSpPr>
                <p:nvPr/>
              </p:nvSpPr>
              <p:spPr bwMode="auto">
                <a:xfrm>
                  <a:off x="3435" y="2380"/>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0" name="Line 935"/>
                <p:cNvSpPr>
                  <a:spLocks noChangeShapeType="1"/>
                </p:cNvSpPr>
                <p:nvPr/>
              </p:nvSpPr>
              <p:spPr bwMode="auto">
                <a:xfrm>
                  <a:off x="3396" y="1483"/>
                  <a:ext cx="1" cy="3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1" name="Line 936"/>
                <p:cNvSpPr>
                  <a:spLocks noChangeShapeType="1"/>
                </p:cNvSpPr>
                <p:nvPr/>
              </p:nvSpPr>
              <p:spPr bwMode="auto">
                <a:xfrm>
                  <a:off x="3396" y="1896"/>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2" name="Line 937"/>
                <p:cNvSpPr>
                  <a:spLocks noChangeShapeType="1"/>
                </p:cNvSpPr>
                <p:nvPr/>
              </p:nvSpPr>
              <p:spPr bwMode="auto">
                <a:xfrm>
                  <a:off x="3396" y="2161"/>
                  <a:ext cx="1" cy="20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3" name="Line 938"/>
                <p:cNvSpPr>
                  <a:spLocks noChangeShapeType="1"/>
                </p:cNvSpPr>
                <p:nvPr/>
              </p:nvSpPr>
              <p:spPr bwMode="auto">
                <a:xfrm>
                  <a:off x="3396" y="2551"/>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4" name="Line 939"/>
                <p:cNvSpPr>
                  <a:spLocks noChangeShapeType="1"/>
                </p:cNvSpPr>
                <p:nvPr/>
              </p:nvSpPr>
              <p:spPr bwMode="auto">
                <a:xfrm>
                  <a:off x="3357" y="1522"/>
                  <a:ext cx="1" cy="3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5" name="Line 940"/>
                <p:cNvSpPr>
                  <a:spLocks noChangeShapeType="1"/>
                </p:cNvSpPr>
                <p:nvPr/>
              </p:nvSpPr>
              <p:spPr bwMode="auto">
                <a:xfrm>
                  <a:off x="3357" y="1912"/>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6" name="Line 941"/>
                <p:cNvSpPr>
                  <a:spLocks noChangeShapeType="1"/>
                </p:cNvSpPr>
                <p:nvPr/>
              </p:nvSpPr>
              <p:spPr bwMode="auto">
                <a:xfrm>
                  <a:off x="3357" y="2154"/>
                  <a:ext cx="1" cy="1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7" name="Line 942"/>
                <p:cNvSpPr>
                  <a:spLocks noChangeShapeType="1"/>
                </p:cNvSpPr>
                <p:nvPr/>
              </p:nvSpPr>
              <p:spPr bwMode="auto">
                <a:xfrm>
                  <a:off x="3357" y="2388"/>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8" name="Line 943"/>
                <p:cNvSpPr>
                  <a:spLocks noChangeShapeType="1"/>
                </p:cNvSpPr>
                <p:nvPr/>
              </p:nvSpPr>
              <p:spPr bwMode="auto">
                <a:xfrm>
                  <a:off x="3357" y="2520"/>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29" name="Line 944"/>
                <p:cNvSpPr>
                  <a:spLocks noChangeShapeType="1"/>
                </p:cNvSpPr>
                <p:nvPr/>
              </p:nvSpPr>
              <p:spPr bwMode="auto">
                <a:xfrm>
                  <a:off x="3357" y="262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0" name="Line 945"/>
                <p:cNvSpPr>
                  <a:spLocks noChangeShapeType="1"/>
                </p:cNvSpPr>
                <p:nvPr/>
              </p:nvSpPr>
              <p:spPr bwMode="auto">
                <a:xfrm>
                  <a:off x="3357" y="2661"/>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1" name="Line 946"/>
                <p:cNvSpPr>
                  <a:spLocks noChangeShapeType="1"/>
                </p:cNvSpPr>
                <p:nvPr/>
              </p:nvSpPr>
              <p:spPr bwMode="auto">
                <a:xfrm>
                  <a:off x="3325" y="128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2" name="Line 947"/>
                <p:cNvSpPr>
                  <a:spLocks noChangeShapeType="1"/>
                </p:cNvSpPr>
                <p:nvPr/>
              </p:nvSpPr>
              <p:spPr bwMode="auto">
                <a:xfrm>
                  <a:off x="3325" y="1311"/>
                  <a:ext cx="1" cy="1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3" name="Line 948"/>
                <p:cNvSpPr>
                  <a:spLocks noChangeShapeType="1"/>
                </p:cNvSpPr>
                <p:nvPr/>
              </p:nvSpPr>
              <p:spPr bwMode="auto">
                <a:xfrm>
                  <a:off x="3325" y="1522"/>
                  <a:ext cx="1" cy="3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4" name="Line 949"/>
                <p:cNvSpPr>
                  <a:spLocks noChangeShapeType="1"/>
                </p:cNvSpPr>
                <p:nvPr/>
              </p:nvSpPr>
              <p:spPr bwMode="auto">
                <a:xfrm>
                  <a:off x="3325" y="184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5" name="Line 950"/>
                <p:cNvSpPr>
                  <a:spLocks noChangeShapeType="1"/>
                </p:cNvSpPr>
                <p:nvPr/>
              </p:nvSpPr>
              <p:spPr bwMode="auto">
                <a:xfrm>
                  <a:off x="3325" y="1912"/>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6" name="Line 951"/>
                <p:cNvSpPr>
                  <a:spLocks noChangeShapeType="1"/>
                </p:cNvSpPr>
                <p:nvPr/>
              </p:nvSpPr>
              <p:spPr bwMode="auto">
                <a:xfrm>
                  <a:off x="3325" y="2138"/>
                  <a:ext cx="1" cy="2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7" name="Line 952"/>
                <p:cNvSpPr>
                  <a:spLocks noChangeShapeType="1"/>
                </p:cNvSpPr>
                <p:nvPr/>
              </p:nvSpPr>
              <p:spPr bwMode="auto">
                <a:xfrm>
                  <a:off x="3325" y="238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8" name="Line 953"/>
                <p:cNvSpPr>
                  <a:spLocks noChangeShapeType="1"/>
                </p:cNvSpPr>
                <p:nvPr/>
              </p:nvSpPr>
              <p:spPr bwMode="auto">
                <a:xfrm>
                  <a:off x="3325" y="2489"/>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39" name="Line 954"/>
                <p:cNvSpPr>
                  <a:spLocks noChangeShapeType="1"/>
                </p:cNvSpPr>
                <p:nvPr/>
              </p:nvSpPr>
              <p:spPr bwMode="auto">
                <a:xfrm>
                  <a:off x="3325" y="2606"/>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0" name="Line 955"/>
                <p:cNvSpPr>
                  <a:spLocks noChangeShapeType="1"/>
                </p:cNvSpPr>
                <p:nvPr/>
              </p:nvSpPr>
              <p:spPr bwMode="auto">
                <a:xfrm>
                  <a:off x="3286" y="1365"/>
                  <a:ext cx="1" cy="1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1" name="Line 956"/>
                <p:cNvSpPr>
                  <a:spLocks noChangeShapeType="1"/>
                </p:cNvSpPr>
                <p:nvPr/>
              </p:nvSpPr>
              <p:spPr bwMode="auto">
                <a:xfrm>
                  <a:off x="3286" y="1537"/>
                  <a:ext cx="1" cy="4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2" name="Line 957"/>
                <p:cNvSpPr>
                  <a:spLocks noChangeShapeType="1"/>
                </p:cNvSpPr>
                <p:nvPr/>
              </p:nvSpPr>
              <p:spPr bwMode="auto">
                <a:xfrm>
                  <a:off x="3286" y="2021"/>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3" name="Line 958"/>
                <p:cNvSpPr>
                  <a:spLocks noChangeShapeType="1"/>
                </p:cNvSpPr>
                <p:nvPr/>
              </p:nvSpPr>
              <p:spPr bwMode="auto">
                <a:xfrm>
                  <a:off x="3286" y="2130"/>
                  <a:ext cx="1" cy="25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4" name="Line 959"/>
                <p:cNvSpPr>
                  <a:spLocks noChangeShapeType="1"/>
                </p:cNvSpPr>
                <p:nvPr/>
              </p:nvSpPr>
              <p:spPr bwMode="auto">
                <a:xfrm>
                  <a:off x="3286" y="2466"/>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5" name="Line 960"/>
                <p:cNvSpPr>
                  <a:spLocks noChangeShapeType="1"/>
                </p:cNvSpPr>
                <p:nvPr/>
              </p:nvSpPr>
              <p:spPr bwMode="auto">
                <a:xfrm>
                  <a:off x="3286" y="2512"/>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6" name="Line 961"/>
                <p:cNvSpPr>
                  <a:spLocks noChangeShapeType="1"/>
                </p:cNvSpPr>
                <p:nvPr/>
              </p:nvSpPr>
              <p:spPr bwMode="auto">
                <a:xfrm>
                  <a:off x="3286" y="264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7" name="Line 962"/>
                <p:cNvSpPr>
                  <a:spLocks noChangeShapeType="1"/>
                </p:cNvSpPr>
                <p:nvPr/>
              </p:nvSpPr>
              <p:spPr bwMode="auto">
                <a:xfrm>
                  <a:off x="3247" y="1420"/>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8" name="Line 963"/>
                <p:cNvSpPr>
                  <a:spLocks noChangeShapeType="1"/>
                </p:cNvSpPr>
                <p:nvPr/>
              </p:nvSpPr>
              <p:spPr bwMode="auto">
                <a:xfrm>
                  <a:off x="3247" y="153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49" name="Line 964"/>
                <p:cNvSpPr>
                  <a:spLocks noChangeShapeType="1"/>
                </p:cNvSpPr>
                <p:nvPr/>
              </p:nvSpPr>
              <p:spPr bwMode="auto">
                <a:xfrm>
                  <a:off x="3247" y="1576"/>
                  <a:ext cx="1" cy="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0" name="Line 965"/>
                <p:cNvSpPr>
                  <a:spLocks noChangeShapeType="1"/>
                </p:cNvSpPr>
                <p:nvPr/>
              </p:nvSpPr>
              <p:spPr bwMode="auto">
                <a:xfrm>
                  <a:off x="3247" y="1990"/>
                  <a:ext cx="1" cy="6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1" name="Line 966"/>
                <p:cNvSpPr>
                  <a:spLocks noChangeShapeType="1"/>
                </p:cNvSpPr>
                <p:nvPr/>
              </p:nvSpPr>
              <p:spPr bwMode="auto">
                <a:xfrm>
                  <a:off x="3208" y="1459"/>
                  <a:ext cx="1" cy="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2" name="Line 967"/>
                <p:cNvSpPr>
                  <a:spLocks noChangeShapeType="1"/>
                </p:cNvSpPr>
                <p:nvPr/>
              </p:nvSpPr>
              <p:spPr bwMode="auto">
                <a:xfrm>
                  <a:off x="3208" y="1537"/>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3" name="Line 968"/>
                <p:cNvSpPr>
                  <a:spLocks noChangeShapeType="1"/>
                </p:cNvSpPr>
                <p:nvPr/>
              </p:nvSpPr>
              <p:spPr bwMode="auto">
                <a:xfrm>
                  <a:off x="3208" y="1568"/>
                  <a:ext cx="1" cy="10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4" name="Line 969"/>
                <p:cNvSpPr>
                  <a:spLocks noChangeShapeType="1"/>
                </p:cNvSpPr>
                <p:nvPr/>
              </p:nvSpPr>
              <p:spPr bwMode="auto">
                <a:xfrm>
                  <a:off x="3169" y="139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5" name="Line 970"/>
                <p:cNvSpPr>
                  <a:spLocks noChangeShapeType="1"/>
                </p:cNvSpPr>
                <p:nvPr/>
              </p:nvSpPr>
              <p:spPr bwMode="auto">
                <a:xfrm>
                  <a:off x="3169" y="1584"/>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6" name="Line 971"/>
                <p:cNvSpPr>
                  <a:spLocks noChangeShapeType="1"/>
                </p:cNvSpPr>
                <p:nvPr/>
              </p:nvSpPr>
              <p:spPr bwMode="auto">
                <a:xfrm>
                  <a:off x="3138" y="1163"/>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7" name="Line 972"/>
                <p:cNvSpPr>
                  <a:spLocks noChangeShapeType="1"/>
                </p:cNvSpPr>
                <p:nvPr/>
              </p:nvSpPr>
              <p:spPr bwMode="auto">
                <a:xfrm>
                  <a:off x="3138" y="1280"/>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8" name="Line 973"/>
                <p:cNvSpPr>
                  <a:spLocks noChangeShapeType="1"/>
                </p:cNvSpPr>
                <p:nvPr/>
              </p:nvSpPr>
              <p:spPr bwMode="auto">
                <a:xfrm>
                  <a:off x="3138" y="1373"/>
                  <a:ext cx="1" cy="1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59" name="Line 974"/>
                <p:cNvSpPr>
                  <a:spLocks noChangeShapeType="1"/>
                </p:cNvSpPr>
                <p:nvPr/>
              </p:nvSpPr>
              <p:spPr bwMode="auto">
                <a:xfrm>
                  <a:off x="3138" y="1553"/>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0" name="Line 975"/>
                <p:cNvSpPr>
                  <a:spLocks noChangeShapeType="1"/>
                </p:cNvSpPr>
                <p:nvPr/>
              </p:nvSpPr>
              <p:spPr bwMode="auto">
                <a:xfrm>
                  <a:off x="3138" y="1740"/>
                  <a:ext cx="1" cy="72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1" name="Line 976"/>
                <p:cNvSpPr>
                  <a:spLocks noChangeShapeType="1"/>
                </p:cNvSpPr>
                <p:nvPr/>
              </p:nvSpPr>
              <p:spPr bwMode="auto">
                <a:xfrm>
                  <a:off x="3138" y="2692"/>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2" name="Line 977"/>
                <p:cNvSpPr>
                  <a:spLocks noChangeShapeType="1"/>
                </p:cNvSpPr>
                <p:nvPr/>
              </p:nvSpPr>
              <p:spPr bwMode="auto">
                <a:xfrm>
                  <a:off x="3099" y="1131"/>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3" name="Line 978"/>
                <p:cNvSpPr>
                  <a:spLocks noChangeShapeType="1"/>
                </p:cNvSpPr>
                <p:nvPr/>
              </p:nvSpPr>
              <p:spPr bwMode="auto">
                <a:xfrm>
                  <a:off x="3099" y="117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4" name="Line 979"/>
                <p:cNvSpPr>
                  <a:spLocks noChangeShapeType="1"/>
                </p:cNvSpPr>
                <p:nvPr/>
              </p:nvSpPr>
              <p:spPr bwMode="auto">
                <a:xfrm>
                  <a:off x="3099" y="1209"/>
                  <a:ext cx="1" cy="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5" name="Line 980"/>
                <p:cNvSpPr>
                  <a:spLocks noChangeShapeType="1"/>
                </p:cNvSpPr>
                <p:nvPr/>
              </p:nvSpPr>
              <p:spPr bwMode="auto">
                <a:xfrm>
                  <a:off x="3099" y="1373"/>
                  <a:ext cx="1" cy="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6" name="Line 981"/>
                <p:cNvSpPr>
                  <a:spLocks noChangeShapeType="1"/>
                </p:cNvSpPr>
                <p:nvPr/>
              </p:nvSpPr>
              <p:spPr bwMode="auto">
                <a:xfrm>
                  <a:off x="3099" y="1483"/>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7" name="Line 982"/>
                <p:cNvSpPr>
                  <a:spLocks noChangeShapeType="1"/>
                </p:cNvSpPr>
                <p:nvPr/>
              </p:nvSpPr>
              <p:spPr bwMode="auto">
                <a:xfrm>
                  <a:off x="3099" y="1771"/>
                  <a:ext cx="1" cy="7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8" name="Line 983"/>
                <p:cNvSpPr>
                  <a:spLocks noChangeShapeType="1"/>
                </p:cNvSpPr>
                <p:nvPr/>
              </p:nvSpPr>
              <p:spPr bwMode="auto">
                <a:xfrm>
                  <a:off x="3099" y="2505"/>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69" name="Line 984"/>
                <p:cNvSpPr>
                  <a:spLocks noChangeShapeType="1"/>
                </p:cNvSpPr>
                <p:nvPr/>
              </p:nvSpPr>
              <p:spPr bwMode="auto">
                <a:xfrm>
                  <a:off x="3099" y="255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0" name="Line 985"/>
                <p:cNvSpPr>
                  <a:spLocks noChangeShapeType="1"/>
                </p:cNvSpPr>
                <p:nvPr/>
              </p:nvSpPr>
              <p:spPr bwMode="auto">
                <a:xfrm>
                  <a:off x="3099" y="2661"/>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1" name="Line 986"/>
                <p:cNvSpPr>
                  <a:spLocks noChangeShapeType="1"/>
                </p:cNvSpPr>
                <p:nvPr/>
              </p:nvSpPr>
              <p:spPr bwMode="auto">
                <a:xfrm>
                  <a:off x="3099" y="3020"/>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2" name="Line 987"/>
                <p:cNvSpPr>
                  <a:spLocks noChangeShapeType="1"/>
                </p:cNvSpPr>
                <p:nvPr/>
              </p:nvSpPr>
              <p:spPr bwMode="auto">
                <a:xfrm>
                  <a:off x="3060" y="120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3" name="Line 988"/>
                <p:cNvSpPr>
                  <a:spLocks noChangeShapeType="1"/>
                </p:cNvSpPr>
                <p:nvPr/>
              </p:nvSpPr>
              <p:spPr bwMode="auto">
                <a:xfrm>
                  <a:off x="3060" y="1248"/>
                  <a:ext cx="1"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4" name="Line 989"/>
                <p:cNvSpPr>
                  <a:spLocks noChangeShapeType="1"/>
                </p:cNvSpPr>
                <p:nvPr/>
              </p:nvSpPr>
              <p:spPr bwMode="auto">
                <a:xfrm>
                  <a:off x="3060" y="1553"/>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5" name="Line 990"/>
                <p:cNvSpPr>
                  <a:spLocks noChangeShapeType="1"/>
                </p:cNvSpPr>
                <p:nvPr/>
              </p:nvSpPr>
              <p:spPr bwMode="auto">
                <a:xfrm>
                  <a:off x="3060" y="2497"/>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6" name="Line 991"/>
                <p:cNvSpPr>
                  <a:spLocks noChangeShapeType="1"/>
                </p:cNvSpPr>
                <p:nvPr/>
              </p:nvSpPr>
              <p:spPr bwMode="auto">
                <a:xfrm>
                  <a:off x="3060" y="2528"/>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7" name="Line 992"/>
                <p:cNvSpPr>
                  <a:spLocks noChangeShapeType="1"/>
                </p:cNvSpPr>
                <p:nvPr/>
              </p:nvSpPr>
              <p:spPr bwMode="auto">
                <a:xfrm>
                  <a:off x="3060" y="257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8" name="Line 993"/>
                <p:cNvSpPr>
                  <a:spLocks noChangeShapeType="1"/>
                </p:cNvSpPr>
                <p:nvPr/>
              </p:nvSpPr>
              <p:spPr bwMode="auto">
                <a:xfrm>
                  <a:off x="3060" y="2606"/>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79" name="Line 994"/>
                <p:cNvSpPr>
                  <a:spLocks noChangeShapeType="1"/>
                </p:cNvSpPr>
                <p:nvPr/>
              </p:nvSpPr>
              <p:spPr bwMode="auto">
                <a:xfrm>
                  <a:off x="3060" y="2988"/>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0" name="Line 995"/>
                <p:cNvSpPr>
                  <a:spLocks noChangeShapeType="1"/>
                </p:cNvSpPr>
                <p:nvPr/>
              </p:nvSpPr>
              <p:spPr bwMode="auto">
                <a:xfrm>
                  <a:off x="3021" y="120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1" name="Line 996"/>
                <p:cNvSpPr>
                  <a:spLocks noChangeShapeType="1"/>
                </p:cNvSpPr>
                <p:nvPr/>
              </p:nvSpPr>
              <p:spPr bwMode="auto">
                <a:xfrm>
                  <a:off x="3021" y="124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2" name="Line 997"/>
                <p:cNvSpPr>
                  <a:spLocks noChangeShapeType="1"/>
                </p:cNvSpPr>
                <p:nvPr/>
              </p:nvSpPr>
              <p:spPr bwMode="auto">
                <a:xfrm>
                  <a:off x="3021" y="1451"/>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3" name="Line 998"/>
                <p:cNvSpPr>
                  <a:spLocks noChangeShapeType="1"/>
                </p:cNvSpPr>
                <p:nvPr/>
              </p:nvSpPr>
              <p:spPr bwMode="auto">
                <a:xfrm>
                  <a:off x="3021" y="1545"/>
                  <a:ext cx="1" cy="4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4" name="Line 999"/>
                <p:cNvSpPr>
                  <a:spLocks noChangeShapeType="1"/>
                </p:cNvSpPr>
                <p:nvPr/>
              </p:nvSpPr>
              <p:spPr bwMode="auto">
                <a:xfrm>
                  <a:off x="3021" y="2052"/>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5" name="Line 1000"/>
                <p:cNvSpPr>
                  <a:spLocks noChangeShapeType="1"/>
                </p:cNvSpPr>
                <p:nvPr/>
              </p:nvSpPr>
              <p:spPr bwMode="auto">
                <a:xfrm>
                  <a:off x="3021" y="2169"/>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6" name="Line 1001"/>
                <p:cNvSpPr>
                  <a:spLocks noChangeShapeType="1"/>
                </p:cNvSpPr>
                <p:nvPr/>
              </p:nvSpPr>
              <p:spPr bwMode="auto">
                <a:xfrm>
                  <a:off x="3021" y="2193"/>
                  <a:ext cx="1" cy="35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7" name="Line 1002"/>
                <p:cNvSpPr>
                  <a:spLocks noChangeShapeType="1"/>
                </p:cNvSpPr>
                <p:nvPr/>
              </p:nvSpPr>
              <p:spPr bwMode="auto">
                <a:xfrm>
                  <a:off x="3021" y="2551"/>
                  <a:ext cx="1" cy="2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8" name="Line 1003"/>
                <p:cNvSpPr>
                  <a:spLocks noChangeShapeType="1"/>
                </p:cNvSpPr>
                <p:nvPr/>
              </p:nvSpPr>
              <p:spPr bwMode="auto">
                <a:xfrm>
                  <a:off x="3021" y="2926"/>
                  <a:ext cx="1" cy="1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89" name="Line 1004"/>
                <p:cNvSpPr>
                  <a:spLocks noChangeShapeType="1"/>
                </p:cNvSpPr>
                <p:nvPr/>
              </p:nvSpPr>
              <p:spPr bwMode="auto">
                <a:xfrm>
                  <a:off x="3021" y="3191"/>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0" name="Line 1005"/>
                <p:cNvSpPr>
                  <a:spLocks noChangeShapeType="1"/>
                </p:cNvSpPr>
                <p:nvPr/>
              </p:nvSpPr>
              <p:spPr bwMode="auto">
                <a:xfrm>
                  <a:off x="2982" y="1178"/>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1" name="Line 1006"/>
                <p:cNvSpPr>
                  <a:spLocks noChangeShapeType="1"/>
                </p:cNvSpPr>
                <p:nvPr/>
              </p:nvSpPr>
              <p:spPr bwMode="auto">
                <a:xfrm>
                  <a:off x="2982" y="1256"/>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2" name="Line 1007"/>
                <p:cNvSpPr>
                  <a:spLocks noChangeShapeType="1"/>
                </p:cNvSpPr>
                <p:nvPr/>
              </p:nvSpPr>
              <p:spPr bwMode="auto">
                <a:xfrm>
                  <a:off x="2982" y="1420"/>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3" name="Line 1008"/>
                <p:cNvSpPr>
                  <a:spLocks noChangeShapeType="1"/>
                </p:cNvSpPr>
                <p:nvPr/>
              </p:nvSpPr>
              <p:spPr bwMode="auto">
                <a:xfrm>
                  <a:off x="2982" y="1568"/>
                  <a:ext cx="1" cy="4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4" name="Line 1009"/>
                <p:cNvSpPr>
                  <a:spLocks noChangeShapeType="1"/>
                </p:cNvSpPr>
                <p:nvPr/>
              </p:nvSpPr>
              <p:spPr bwMode="auto">
                <a:xfrm>
                  <a:off x="2982" y="2044"/>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5" name="Line 1010"/>
                <p:cNvSpPr>
                  <a:spLocks noChangeShapeType="1"/>
                </p:cNvSpPr>
                <p:nvPr/>
              </p:nvSpPr>
              <p:spPr bwMode="auto">
                <a:xfrm>
                  <a:off x="2982" y="2161"/>
                  <a:ext cx="1" cy="6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6" name="Line 1011"/>
                <p:cNvSpPr>
                  <a:spLocks noChangeShapeType="1"/>
                </p:cNvSpPr>
                <p:nvPr/>
              </p:nvSpPr>
              <p:spPr bwMode="auto">
                <a:xfrm>
                  <a:off x="2982" y="2840"/>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7" name="Line 1012"/>
                <p:cNvSpPr>
                  <a:spLocks noChangeShapeType="1"/>
                </p:cNvSpPr>
                <p:nvPr/>
              </p:nvSpPr>
              <p:spPr bwMode="auto">
                <a:xfrm>
                  <a:off x="2982" y="2949"/>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8" name="Line 1013"/>
                <p:cNvSpPr>
                  <a:spLocks noChangeShapeType="1"/>
                </p:cNvSpPr>
                <p:nvPr/>
              </p:nvSpPr>
              <p:spPr bwMode="auto">
                <a:xfrm>
                  <a:off x="2982" y="3262"/>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999" name="Line 1014"/>
                <p:cNvSpPr>
                  <a:spLocks noChangeShapeType="1"/>
                </p:cNvSpPr>
                <p:nvPr/>
              </p:nvSpPr>
              <p:spPr bwMode="auto">
                <a:xfrm>
                  <a:off x="2951" y="1209"/>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0" name="Line 1015"/>
                <p:cNvSpPr>
                  <a:spLocks noChangeShapeType="1"/>
                </p:cNvSpPr>
                <p:nvPr/>
              </p:nvSpPr>
              <p:spPr bwMode="auto">
                <a:xfrm>
                  <a:off x="2951" y="1225"/>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1" name="Line 1016"/>
                <p:cNvSpPr>
                  <a:spLocks noChangeShapeType="1"/>
                </p:cNvSpPr>
                <p:nvPr/>
              </p:nvSpPr>
              <p:spPr bwMode="auto">
                <a:xfrm>
                  <a:off x="2951" y="1241"/>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2" name="Line 1017"/>
                <p:cNvSpPr>
                  <a:spLocks noChangeShapeType="1"/>
                </p:cNvSpPr>
                <p:nvPr/>
              </p:nvSpPr>
              <p:spPr bwMode="auto">
                <a:xfrm>
                  <a:off x="2951" y="1280"/>
                  <a:ext cx="1" cy="4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3" name="Line 1018"/>
                <p:cNvSpPr>
                  <a:spLocks noChangeShapeType="1"/>
                </p:cNvSpPr>
                <p:nvPr/>
              </p:nvSpPr>
              <p:spPr bwMode="auto">
                <a:xfrm>
                  <a:off x="2951" y="1334"/>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4" name="Line 1019"/>
                <p:cNvSpPr>
                  <a:spLocks noChangeShapeType="1"/>
                </p:cNvSpPr>
                <p:nvPr/>
              </p:nvSpPr>
              <p:spPr bwMode="auto">
                <a:xfrm>
                  <a:off x="2951" y="1451"/>
                  <a:ext cx="1" cy="5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5" name="Line 1020"/>
                <p:cNvSpPr>
                  <a:spLocks noChangeShapeType="1"/>
                </p:cNvSpPr>
                <p:nvPr/>
              </p:nvSpPr>
              <p:spPr bwMode="auto">
                <a:xfrm>
                  <a:off x="2951" y="2021"/>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6" name="Line 1021"/>
                <p:cNvSpPr>
                  <a:spLocks noChangeShapeType="1"/>
                </p:cNvSpPr>
                <p:nvPr/>
              </p:nvSpPr>
              <p:spPr bwMode="auto">
                <a:xfrm>
                  <a:off x="2951" y="2169"/>
                  <a:ext cx="1" cy="7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7" name="Line 1022"/>
                <p:cNvSpPr>
                  <a:spLocks noChangeShapeType="1"/>
                </p:cNvSpPr>
                <p:nvPr/>
              </p:nvSpPr>
              <p:spPr bwMode="auto">
                <a:xfrm>
                  <a:off x="2951" y="2934"/>
                  <a:ext cx="1" cy="3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8" name="Line 1023"/>
                <p:cNvSpPr>
                  <a:spLocks noChangeShapeType="1"/>
                </p:cNvSpPr>
                <p:nvPr/>
              </p:nvSpPr>
              <p:spPr bwMode="auto">
                <a:xfrm>
                  <a:off x="2912" y="1186"/>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09" name="Line 1024"/>
                <p:cNvSpPr>
                  <a:spLocks noChangeShapeType="1"/>
                </p:cNvSpPr>
                <p:nvPr/>
              </p:nvSpPr>
              <p:spPr bwMode="auto">
                <a:xfrm>
                  <a:off x="2912" y="1272"/>
                  <a:ext cx="1" cy="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0" name="Line 1025"/>
                <p:cNvSpPr>
                  <a:spLocks noChangeShapeType="1"/>
                </p:cNvSpPr>
                <p:nvPr/>
              </p:nvSpPr>
              <p:spPr bwMode="auto">
                <a:xfrm>
                  <a:off x="2912" y="1467"/>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1" name="Line 1026"/>
                <p:cNvSpPr>
                  <a:spLocks noChangeShapeType="1"/>
                </p:cNvSpPr>
                <p:nvPr/>
              </p:nvSpPr>
              <p:spPr bwMode="auto">
                <a:xfrm>
                  <a:off x="2912" y="1475"/>
                  <a:ext cx="1" cy="5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2" name="Line 1027"/>
                <p:cNvSpPr>
                  <a:spLocks noChangeShapeType="1"/>
                </p:cNvSpPr>
                <p:nvPr/>
              </p:nvSpPr>
              <p:spPr bwMode="auto">
                <a:xfrm>
                  <a:off x="2912" y="2193"/>
                  <a:ext cx="1" cy="11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3" name="Line 1028"/>
                <p:cNvSpPr>
                  <a:spLocks noChangeShapeType="1"/>
                </p:cNvSpPr>
                <p:nvPr/>
              </p:nvSpPr>
              <p:spPr bwMode="auto">
                <a:xfrm>
                  <a:off x="2873" y="1202"/>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4" name="Line 1029"/>
                <p:cNvSpPr>
                  <a:spLocks noChangeShapeType="1"/>
                </p:cNvSpPr>
                <p:nvPr/>
              </p:nvSpPr>
              <p:spPr bwMode="auto">
                <a:xfrm>
                  <a:off x="2873" y="1217"/>
                  <a:ext cx="1" cy="2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5" name="Line 1030"/>
                <p:cNvSpPr>
                  <a:spLocks noChangeShapeType="1"/>
                </p:cNvSpPr>
                <p:nvPr/>
              </p:nvSpPr>
              <p:spPr bwMode="auto">
                <a:xfrm>
                  <a:off x="2873" y="1459"/>
                  <a:ext cx="1" cy="5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6" name="Line 1031"/>
                <p:cNvSpPr>
                  <a:spLocks noChangeShapeType="1"/>
                </p:cNvSpPr>
                <p:nvPr/>
              </p:nvSpPr>
              <p:spPr bwMode="auto">
                <a:xfrm>
                  <a:off x="2873" y="2208"/>
                  <a:ext cx="1" cy="11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7" name="Line 1032"/>
                <p:cNvSpPr>
                  <a:spLocks noChangeShapeType="1"/>
                </p:cNvSpPr>
                <p:nvPr/>
              </p:nvSpPr>
              <p:spPr bwMode="auto">
                <a:xfrm>
                  <a:off x="2834" y="1311"/>
                  <a:ext cx="1" cy="10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8" name="Line 1033"/>
                <p:cNvSpPr>
                  <a:spLocks noChangeShapeType="1"/>
                </p:cNvSpPr>
                <p:nvPr/>
              </p:nvSpPr>
              <p:spPr bwMode="auto">
                <a:xfrm>
                  <a:off x="2834" y="1444"/>
                  <a:ext cx="1" cy="5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19" name="Line 1034"/>
                <p:cNvSpPr>
                  <a:spLocks noChangeShapeType="1"/>
                </p:cNvSpPr>
                <p:nvPr/>
              </p:nvSpPr>
              <p:spPr bwMode="auto">
                <a:xfrm>
                  <a:off x="2834" y="2239"/>
                  <a:ext cx="1" cy="1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0" name="Line 1035"/>
                <p:cNvSpPr>
                  <a:spLocks noChangeShapeType="1"/>
                </p:cNvSpPr>
                <p:nvPr/>
              </p:nvSpPr>
              <p:spPr bwMode="auto">
                <a:xfrm>
                  <a:off x="2795" y="1311"/>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1" name="Line 1036"/>
                <p:cNvSpPr>
                  <a:spLocks noChangeShapeType="1"/>
                </p:cNvSpPr>
                <p:nvPr/>
              </p:nvSpPr>
              <p:spPr bwMode="auto">
                <a:xfrm>
                  <a:off x="2795" y="1334"/>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2" name="Line 1037"/>
                <p:cNvSpPr>
                  <a:spLocks noChangeShapeType="1"/>
                </p:cNvSpPr>
                <p:nvPr/>
              </p:nvSpPr>
              <p:spPr bwMode="auto">
                <a:xfrm>
                  <a:off x="2795" y="1467"/>
                  <a:ext cx="1" cy="5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3" name="Line 1038"/>
                <p:cNvSpPr>
                  <a:spLocks noChangeShapeType="1"/>
                </p:cNvSpPr>
                <p:nvPr/>
              </p:nvSpPr>
              <p:spPr bwMode="auto">
                <a:xfrm>
                  <a:off x="2795" y="2216"/>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4" name="Line 1039"/>
                <p:cNvSpPr>
                  <a:spLocks noChangeShapeType="1"/>
                </p:cNvSpPr>
                <p:nvPr/>
              </p:nvSpPr>
              <p:spPr bwMode="auto">
                <a:xfrm>
                  <a:off x="2795" y="3215"/>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5" name="Line 1040"/>
                <p:cNvSpPr>
                  <a:spLocks noChangeShapeType="1"/>
                </p:cNvSpPr>
                <p:nvPr/>
              </p:nvSpPr>
              <p:spPr bwMode="auto">
                <a:xfrm>
                  <a:off x="2795" y="3301"/>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6" name="Line 1041"/>
                <p:cNvSpPr>
                  <a:spLocks noChangeShapeType="1"/>
                </p:cNvSpPr>
                <p:nvPr/>
              </p:nvSpPr>
              <p:spPr bwMode="auto">
                <a:xfrm>
                  <a:off x="2763" y="1326"/>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7" name="Line 1042"/>
                <p:cNvSpPr>
                  <a:spLocks noChangeShapeType="1"/>
                </p:cNvSpPr>
                <p:nvPr/>
              </p:nvSpPr>
              <p:spPr bwMode="auto">
                <a:xfrm>
                  <a:off x="2763" y="1506"/>
                  <a:ext cx="1" cy="5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8" name="Line 1043"/>
                <p:cNvSpPr>
                  <a:spLocks noChangeShapeType="1"/>
                </p:cNvSpPr>
                <p:nvPr/>
              </p:nvSpPr>
              <p:spPr bwMode="auto">
                <a:xfrm>
                  <a:off x="2763" y="2193"/>
                  <a:ext cx="1" cy="9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29" name="Line 1044"/>
                <p:cNvSpPr>
                  <a:spLocks noChangeShapeType="1"/>
                </p:cNvSpPr>
                <p:nvPr/>
              </p:nvSpPr>
              <p:spPr bwMode="auto">
                <a:xfrm>
                  <a:off x="2763" y="319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0" name="Line 1045"/>
                <p:cNvSpPr>
                  <a:spLocks noChangeShapeType="1"/>
                </p:cNvSpPr>
                <p:nvPr/>
              </p:nvSpPr>
              <p:spPr bwMode="auto">
                <a:xfrm>
                  <a:off x="2763" y="3246"/>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1" name="Line 1046"/>
                <p:cNvSpPr>
                  <a:spLocks noChangeShapeType="1"/>
                </p:cNvSpPr>
                <p:nvPr/>
              </p:nvSpPr>
              <p:spPr bwMode="auto">
                <a:xfrm>
                  <a:off x="2763" y="326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2" name="Line 1047"/>
                <p:cNvSpPr>
                  <a:spLocks noChangeShapeType="1"/>
                </p:cNvSpPr>
                <p:nvPr/>
              </p:nvSpPr>
              <p:spPr bwMode="auto">
                <a:xfrm>
                  <a:off x="2724" y="1490"/>
                  <a:ext cx="1" cy="4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3" name="Line 1048"/>
                <p:cNvSpPr>
                  <a:spLocks noChangeShapeType="1"/>
                </p:cNvSpPr>
                <p:nvPr/>
              </p:nvSpPr>
              <p:spPr bwMode="auto">
                <a:xfrm>
                  <a:off x="2724" y="2021"/>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4" name="Line 1049"/>
                <p:cNvSpPr>
                  <a:spLocks noChangeShapeType="1"/>
                </p:cNvSpPr>
                <p:nvPr/>
              </p:nvSpPr>
              <p:spPr bwMode="auto">
                <a:xfrm>
                  <a:off x="2724" y="2200"/>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5" name="Line 1050"/>
                <p:cNvSpPr>
                  <a:spLocks noChangeShapeType="1"/>
                </p:cNvSpPr>
                <p:nvPr/>
              </p:nvSpPr>
              <p:spPr bwMode="auto">
                <a:xfrm>
                  <a:off x="2724" y="3223"/>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6" name="Line 1051"/>
                <p:cNvSpPr>
                  <a:spLocks noChangeShapeType="1"/>
                </p:cNvSpPr>
                <p:nvPr/>
              </p:nvSpPr>
              <p:spPr bwMode="auto">
                <a:xfrm>
                  <a:off x="2685" y="1522"/>
                  <a:ext cx="1" cy="4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7" name="Line 1052"/>
                <p:cNvSpPr>
                  <a:spLocks noChangeShapeType="1"/>
                </p:cNvSpPr>
                <p:nvPr/>
              </p:nvSpPr>
              <p:spPr bwMode="auto">
                <a:xfrm>
                  <a:off x="2685" y="1966"/>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8" name="Line 1053"/>
                <p:cNvSpPr>
                  <a:spLocks noChangeShapeType="1"/>
                </p:cNvSpPr>
                <p:nvPr/>
              </p:nvSpPr>
              <p:spPr bwMode="auto">
                <a:xfrm>
                  <a:off x="2685" y="2200"/>
                  <a:ext cx="1"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39" name="Line 1054"/>
                <p:cNvSpPr>
                  <a:spLocks noChangeShapeType="1"/>
                </p:cNvSpPr>
                <p:nvPr/>
              </p:nvSpPr>
              <p:spPr bwMode="auto">
                <a:xfrm>
                  <a:off x="2685" y="2263"/>
                  <a:ext cx="1" cy="87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0" name="Line 1055"/>
                <p:cNvSpPr>
                  <a:spLocks noChangeShapeType="1"/>
                </p:cNvSpPr>
                <p:nvPr/>
              </p:nvSpPr>
              <p:spPr bwMode="auto">
                <a:xfrm>
                  <a:off x="2685" y="3293"/>
                  <a:ext cx="1"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1" name="Line 1056"/>
                <p:cNvSpPr>
                  <a:spLocks noChangeShapeType="1"/>
                </p:cNvSpPr>
                <p:nvPr/>
              </p:nvSpPr>
              <p:spPr bwMode="auto">
                <a:xfrm>
                  <a:off x="2646" y="1436"/>
                  <a:ext cx="1" cy="1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2" name="Line 1057"/>
                <p:cNvSpPr>
                  <a:spLocks noChangeShapeType="1"/>
                </p:cNvSpPr>
                <p:nvPr/>
              </p:nvSpPr>
              <p:spPr bwMode="auto">
                <a:xfrm>
                  <a:off x="2646" y="1693"/>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3" name="Line 1058"/>
                <p:cNvSpPr>
                  <a:spLocks noChangeShapeType="1"/>
                </p:cNvSpPr>
                <p:nvPr/>
              </p:nvSpPr>
              <p:spPr bwMode="auto">
                <a:xfrm>
                  <a:off x="2646" y="1732"/>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4" name="Line 1059"/>
                <p:cNvSpPr>
                  <a:spLocks noChangeShapeType="1"/>
                </p:cNvSpPr>
                <p:nvPr/>
              </p:nvSpPr>
              <p:spPr bwMode="auto">
                <a:xfrm>
                  <a:off x="2646" y="2294"/>
                  <a:ext cx="1" cy="7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5" name="Line 1060"/>
                <p:cNvSpPr>
                  <a:spLocks noChangeShapeType="1"/>
                </p:cNvSpPr>
                <p:nvPr/>
              </p:nvSpPr>
              <p:spPr bwMode="auto">
                <a:xfrm>
                  <a:off x="2607" y="1459"/>
                  <a:ext cx="1" cy="1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6" name="Line 1061"/>
                <p:cNvSpPr>
                  <a:spLocks noChangeShapeType="1"/>
                </p:cNvSpPr>
                <p:nvPr/>
              </p:nvSpPr>
              <p:spPr bwMode="auto">
                <a:xfrm>
                  <a:off x="2607" y="1787"/>
                  <a:ext cx="1" cy="2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7" name="Line 1062"/>
                <p:cNvSpPr>
                  <a:spLocks noChangeShapeType="1"/>
                </p:cNvSpPr>
                <p:nvPr/>
              </p:nvSpPr>
              <p:spPr bwMode="auto">
                <a:xfrm>
                  <a:off x="2607" y="2255"/>
                  <a:ext cx="1" cy="8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8" name="Line 1063"/>
                <p:cNvSpPr>
                  <a:spLocks noChangeShapeType="1"/>
                </p:cNvSpPr>
                <p:nvPr/>
              </p:nvSpPr>
              <p:spPr bwMode="auto">
                <a:xfrm>
                  <a:off x="2576" y="1802"/>
                  <a:ext cx="1" cy="2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49" name="Line 1064"/>
                <p:cNvSpPr>
                  <a:spLocks noChangeShapeType="1"/>
                </p:cNvSpPr>
                <p:nvPr/>
              </p:nvSpPr>
              <p:spPr bwMode="auto">
                <a:xfrm>
                  <a:off x="2576" y="2200"/>
                  <a:ext cx="1" cy="86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0" name="Line 1065"/>
                <p:cNvSpPr>
                  <a:spLocks noChangeShapeType="1"/>
                </p:cNvSpPr>
                <p:nvPr/>
              </p:nvSpPr>
              <p:spPr bwMode="auto">
                <a:xfrm>
                  <a:off x="2537" y="1919"/>
                  <a:ext cx="1" cy="1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1" name="Line 1066"/>
                <p:cNvSpPr>
                  <a:spLocks noChangeShapeType="1"/>
                </p:cNvSpPr>
                <p:nvPr/>
              </p:nvSpPr>
              <p:spPr bwMode="auto">
                <a:xfrm>
                  <a:off x="2537" y="2099"/>
                  <a:ext cx="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2" name="Line 1067"/>
                <p:cNvSpPr>
                  <a:spLocks noChangeShapeType="1"/>
                </p:cNvSpPr>
                <p:nvPr/>
              </p:nvSpPr>
              <p:spPr bwMode="auto">
                <a:xfrm>
                  <a:off x="2537" y="2185"/>
                  <a:ext cx="1" cy="4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3" name="Line 1068"/>
                <p:cNvSpPr>
                  <a:spLocks noChangeShapeType="1"/>
                </p:cNvSpPr>
                <p:nvPr/>
              </p:nvSpPr>
              <p:spPr bwMode="auto">
                <a:xfrm>
                  <a:off x="2537" y="2661"/>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4" name="Line 1069"/>
                <p:cNvSpPr>
                  <a:spLocks noChangeShapeType="1"/>
                </p:cNvSpPr>
                <p:nvPr/>
              </p:nvSpPr>
              <p:spPr bwMode="auto">
                <a:xfrm>
                  <a:off x="2537" y="2754"/>
                  <a:ext cx="1" cy="3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5" name="Line 1070"/>
                <p:cNvSpPr>
                  <a:spLocks noChangeShapeType="1"/>
                </p:cNvSpPr>
                <p:nvPr/>
              </p:nvSpPr>
              <p:spPr bwMode="auto">
                <a:xfrm>
                  <a:off x="2498" y="1951"/>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6" name="Line 1071"/>
                <p:cNvSpPr>
                  <a:spLocks noChangeShapeType="1"/>
                </p:cNvSpPr>
                <p:nvPr/>
              </p:nvSpPr>
              <p:spPr bwMode="auto">
                <a:xfrm>
                  <a:off x="2498" y="2013"/>
                  <a:ext cx="1" cy="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7" name="Line 1072"/>
                <p:cNvSpPr>
                  <a:spLocks noChangeShapeType="1"/>
                </p:cNvSpPr>
                <p:nvPr/>
              </p:nvSpPr>
              <p:spPr bwMode="auto">
                <a:xfrm>
                  <a:off x="2498" y="2091"/>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8" name="Line 1073"/>
                <p:cNvSpPr>
                  <a:spLocks noChangeShapeType="1"/>
                </p:cNvSpPr>
                <p:nvPr/>
              </p:nvSpPr>
              <p:spPr bwMode="auto">
                <a:xfrm>
                  <a:off x="2498" y="2177"/>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59" name="Line 1074"/>
                <p:cNvSpPr>
                  <a:spLocks noChangeShapeType="1"/>
                </p:cNvSpPr>
                <p:nvPr/>
              </p:nvSpPr>
              <p:spPr bwMode="auto">
                <a:xfrm>
                  <a:off x="2498" y="2255"/>
                  <a:ext cx="1" cy="3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0" name="Line 1075"/>
                <p:cNvSpPr>
                  <a:spLocks noChangeShapeType="1"/>
                </p:cNvSpPr>
                <p:nvPr/>
              </p:nvSpPr>
              <p:spPr bwMode="auto">
                <a:xfrm>
                  <a:off x="2498" y="2692"/>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1" name="Line 1076"/>
                <p:cNvSpPr>
                  <a:spLocks noChangeShapeType="1"/>
                </p:cNvSpPr>
                <p:nvPr/>
              </p:nvSpPr>
              <p:spPr bwMode="auto">
                <a:xfrm>
                  <a:off x="2498" y="2848"/>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2" name="Line 1077"/>
                <p:cNvSpPr>
                  <a:spLocks noChangeShapeType="1"/>
                </p:cNvSpPr>
                <p:nvPr/>
              </p:nvSpPr>
              <p:spPr bwMode="auto">
                <a:xfrm>
                  <a:off x="2498" y="2871"/>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3" name="Line 1078"/>
                <p:cNvSpPr>
                  <a:spLocks noChangeShapeType="1"/>
                </p:cNvSpPr>
                <p:nvPr/>
              </p:nvSpPr>
              <p:spPr bwMode="auto">
                <a:xfrm>
                  <a:off x="2498" y="3012"/>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4" name="Line 1079"/>
                <p:cNvSpPr>
                  <a:spLocks noChangeShapeType="1"/>
                </p:cNvSpPr>
                <p:nvPr/>
              </p:nvSpPr>
              <p:spPr bwMode="auto">
                <a:xfrm>
                  <a:off x="2459" y="2177"/>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5" name="Line 1080"/>
                <p:cNvSpPr>
                  <a:spLocks noChangeShapeType="1"/>
                </p:cNvSpPr>
                <p:nvPr/>
              </p:nvSpPr>
              <p:spPr bwMode="auto">
                <a:xfrm>
                  <a:off x="2459" y="2286"/>
                  <a:ext cx="1" cy="38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6" name="Line 1081"/>
                <p:cNvSpPr>
                  <a:spLocks noChangeShapeType="1"/>
                </p:cNvSpPr>
                <p:nvPr/>
              </p:nvSpPr>
              <p:spPr bwMode="auto">
                <a:xfrm>
                  <a:off x="2459" y="2754"/>
                  <a:ext cx="1"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7" name="Line 1082"/>
                <p:cNvSpPr>
                  <a:spLocks noChangeShapeType="1"/>
                </p:cNvSpPr>
                <p:nvPr/>
              </p:nvSpPr>
              <p:spPr bwMode="auto">
                <a:xfrm>
                  <a:off x="2459" y="2817"/>
                  <a:ext cx="1" cy="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8" name="Line 1083"/>
                <p:cNvSpPr>
                  <a:spLocks noChangeShapeType="1"/>
                </p:cNvSpPr>
                <p:nvPr/>
              </p:nvSpPr>
              <p:spPr bwMode="auto">
                <a:xfrm>
                  <a:off x="2459" y="2887"/>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69" name="Line 1084"/>
                <p:cNvSpPr>
                  <a:spLocks noChangeShapeType="1"/>
                </p:cNvSpPr>
                <p:nvPr/>
              </p:nvSpPr>
              <p:spPr bwMode="auto">
                <a:xfrm>
                  <a:off x="2459" y="3020"/>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0" name="Line 1085"/>
                <p:cNvSpPr>
                  <a:spLocks noChangeShapeType="1"/>
                </p:cNvSpPr>
                <p:nvPr/>
              </p:nvSpPr>
              <p:spPr bwMode="auto">
                <a:xfrm>
                  <a:off x="2420" y="2193"/>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1" name="Line 1086"/>
                <p:cNvSpPr>
                  <a:spLocks noChangeShapeType="1"/>
                </p:cNvSpPr>
                <p:nvPr/>
              </p:nvSpPr>
              <p:spPr bwMode="auto">
                <a:xfrm>
                  <a:off x="2420" y="2302"/>
                  <a:ext cx="1" cy="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2" name="Line 1087"/>
                <p:cNvSpPr>
                  <a:spLocks noChangeShapeType="1"/>
                </p:cNvSpPr>
                <p:nvPr/>
              </p:nvSpPr>
              <p:spPr bwMode="auto">
                <a:xfrm>
                  <a:off x="2420" y="2786"/>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3" name="Line 1088"/>
                <p:cNvSpPr>
                  <a:spLocks noChangeShapeType="1"/>
                </p:cNvSpPr>
                <p:nvPr/>
              </p:nvSpPr>
              <p:spPr bwMode="auto">
                <a:xfrm>
                  <a:off x="2389" y="2356"/>
                  <a:ext cx="1" cy="3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4" name="Line 1089"/>
                <p:cNvSpPr>
                  <a:spLocks noChangeShapeType="1"/>
                </p:cNvSpPr>
                <p:nvPr/>
              </p:nvSpPr>
              <p:spPr bwMode="auto">
                <a:xfrm>
                  <a:off x="2389" y="2793"/>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5" name="Line 1090"/>
                <p:cNvSpPr>
                  <a:spLocks noChangeShapeType="1"/>
                </p:cNvSpPr>
                <p:nvPr/>
              </p:nvSpPr>
              <p:spPr bwMode="auto">
                <a:xfrm>
                  <a:off x="2350" y="2388"/>
                  <a:ext cx="1" cy="2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6" name="Line 1091"/>
                <p:cNvSpPr>
                  <a:spLocks noChangeShapeType="1"/>
                </p:cNvSpPr>
                <p:nvPr/>
              </p:nvSpPr>
              <p:spPr bwMode="auto">
                <a:xfrm>
                  <a:off x="2350" y="2661"/>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7" name="Line 1092"/>
                <p:cNvSpPr>
                  <a:spLocks noChangeShapeType="1"/>
                </p:cNvSpPr>
                <p:nvPr/>
              </p:nvSpPr>
              <p:spPr bwMode="auto">
                <a:xfrm>
                  <a:off x="2350" y="2809"/>
                  <a:ext cx="1"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8" name="Line 1093"/>
                <p:cNvSpPr>
                  <a:spLocks noChangeShapeType="1"/>
                </p:cNvSpPr>
                <p:nvPr/>
              </p:nvSpPr>
              <p:spPr bwMode="auto">
                <a:xfrm>
                  <a:off x="2350" y="2864"/>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79" name="Line 1094"/>
                <p:cNvSpPr>
                  <a:spLocks noChangeShapeType="1"/>
                </p:cNvSpPr>
                <p:nvPr/>
              </p:nvSpPr>
              <p:spPr bwMode="auto">
                <a:xfrm>
                  <a:off x="2350" y="291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0" name="Line 1095"/>
                <p:cNvSpPr>
                  <a:spLocks noChangeShapeType="1"/>
                </p:cNvSpPr>
                <p:nvPr/>
              </p:nvSpPr>
              <p:spPr bwMode="auto">
                <a:xfrm>
                  <a:off x="2311" y="2411"/>
                  <a:ext cx="1" cy="20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7081" name="Line 1096"/>
                <p:cNvSpPr>
                  <a:spLocks noChangeShapeType="1"/>
                </p:cNvSpPr>
                <p:nvPr/>
              </p:nvSpPr>
              <p:spPr bwMode="auto">
                <a:xfrm>
                  <a:off x="2311" y="2692"/>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822" name="Line 1097"/>
              <p:cNvSpPr>
                <a:spLocks noChangeShapeType="1"/>
              </p:cNvSpPr>
              <p:nvPr/>
            </p:nvSpPr>
            <p:spPr bwMode="auto">
              <a:xfrm>
                <a:off x="2272" y="2458"/>
                <a:ext cx="1" cy="1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3" name="Line 1098"/>
              <p:cNvSpPr>
                <a:spLocks noChangeShapeType="1"/>
              </p:cNvSpPr>
              <p:nvPr/>
            </p:nvSpPr>
            <p:spPr bwMode="auto">
              <a:xfrm>
                <a:off x="2272" y="2622"/>
                <a:ext cx="1"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4" name="Line 1099"/>
              <p:cNvSpPr>
                <a:spLocks noChangeShapeType="1"/>
              </p:cNvSpPr>
              <p:nvPr/>
            </p:nvSpPr>
            <p:spPr bwMode="auto">
              <a:xfrm>
                <a:off x="2272" y="2786"/>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5" name="Line 1100"/>
              <p:cNvSpPr>
                <a:spLocks noChangeShapeType="1"/>
              </p:cNvSpPr>
              <p:nvPr/>
            </p:nvSpPr>
            <p:spPr bwMode="auto">
              <a:xfrm>
                <a:off x="2233" y="2466"/>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6" name="Line 1101"/>
              <p:cNvSpPr>
                <a:spLocks noChangeShapeType="1"/>
              </p:cNvSpPr>
              <p:nvPr/>
            </p:nvSpPr>
            <p:spPr bwMode="auto">
              <a:xfrm>
                <a:off x="2233" y="2551"/>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7" name="Line 1102"/>
              <p:cNvSpPr>
                <a:spLocks noChangeShapeType="1"/>
              </p:cNvSpPr>
              <p:nvPr/>
            </p:nvSpPr>
            <p:spPr bwMode="auto">
              <a:xfrm>
                <a:off x="2201" y="2520"/>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8" name="Line 1103"/>
              <p:cNvSpPr>
                <a:spLocks noChangeShapeType="1"/>
              </p:cNvSpPr>
              <p:nvPr/>
            </p:nvSpPr>
            <p:spPr bwMode="auto">
              <a:xfrm>
                <a:off x="2201" y="2606"/>
                <a:ext cx="1"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29" name="Line 1104"/>
              <p:cNvSpPr>
                <a:spLocks noChangeShapeType="1"/>
              </p:cNvSpPr>
              <p:nvPr/>
            </p:nvSpPr>
            <p:spPr bwMode="auto">
              <a:xfrm>
                <a:off x="2201" y="270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0" name="Line 1105"/>
              <p:cNvSpPr>
                <a:spLocks noChangeShapeType="1"/>
              </p:cNvSpPr>
              <p:nvPr/>
            </p:nvSpPr>
            <p:spPr bwMode="auto">
              <a:xfrm>
                <a:off x="2162" y="2598"/>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1" name="Line 1106"/>
              <p:cNvSpPr>
                <a:spLocks noChangeShapeType="1"/>
              </p:cNvSpPr>
              <p:nvPr/>
            </p:nvSpPr>
            <p:spPr bwMode="auto">
              <a:xfrm>
                <a:off x="2123" y="2598"/>
                <a:ext cx="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2" name="Line 1107"/>
              <p:cNvSpPr>
                <a:spLocks noChangeShapeType="1"/>
              </p:cNvSpPr>
              <p:nvPr/>
            </p:nvSpPr>
            <p:spPr bwMode="auto">
              <a:xfrm>
                <a:off x="2084" y="2661"/>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3" name="Freeform 1108"/>
              <p:cNvSpPr>
                <a:spLocks/>
              </p:cNvSpPr>
              <p:nvPr/>
            </p:nvSpPr>
            <p:spPr bwMode="auto">
              <a:xfrm>
                <a:off x="3076" y="1623"/>
                <a:ext cx="93" cy="156"/>
              </a:xfrm>
              <a:custGeom>
                <a:avLst/>
                <a:gdLst>
                  <a:gd name="T0" fmla="*/ 0 w 93"/>
                  <a:gd name="T1" fmla="*/ 140 h 156"/>
                  <a:gd name="T2" fmla="*/ 15 w 93"/>
                  <a:gd name="T3" fmla="*/ 140 h 156"/>
                  <a:gd name="T4" fmla="*/ 23 w 93"/>
                  <a:gd name="T5" fmla="*/ 156 h 156"/>
                  <a:gd name="T6" fmla="*/ 31 w 93"/>
                  <a:gd name="T7" fmla="*/ 156 h 156"/>
                  <a:gd name="T8" fmla="*/ 46 w 93"/>
                  <a:gd name="T9" fmla="*/ 148 h 156"/>
                  <a:gd name="T10" fmla="*/ 46 w 93"/>
                  <a:gd name="T11" fmla="*/ 125 h 156"/>
                  <a:gd name="T12" fmla="*/ 62 w 93"/>
                  <a:gd name="T13" fmla="*/ 117 h 156"/>
                  <a:gd name="T14" fmla="*/ 70 w 93"/>
                  <a:gd name="T15" fmla="*/ 109 h 156"/>
                  <a:gd name="T16" fmla="*/ 70 w 93"/>
                  <a:gd name="T17" fmla="*/ 101 h 156"/>
                  <a:gd name="T18" fmla="*/ 70 w 93"/>
                  <a:gd name="T19" fmla="*/ 94 h 156"/>
                  <a:gd name="T20" fmla="*/ 70 w 93"/>
                  <a:gd name="T21" fmla="*/ 70 h 156"/>
                  <a:gd name="T22" fmla="*/ 78 w 93"/>
                  <a:gd name="T23" fmla="*/ 62 h 156"/>
                  <a:gd name="T24" fmla="*/ 86 w 93"/>
                  <a:gd name="T25" fmla="*/ 47 h 156"/>
                  <a:gd name="T26" fmla="*/ 86 w 93"/>
                  <a:gd name="T27" fmla="*/ 23 h 156"/>
                  <a:gd name="T28" fmla="*/ 93 w 93"/>
                  <a:gd name="T29" fmla="*/ 8 h 156"/>
                  <a:gd name="T30" fmla="*/ 86 w 93"/>
                  <a:gd name="T31" fmla="*/ 8 h 156"/>
                  <a:gd name="T32" fmla="*/ 78 w 93"/>
                  <a:gd name="T33" fmla="*/ 0 h 156"/>
                  <a:gd name="T34" fmla="*/ 70 w 93"/>
                  <a:gd name="T35" fmla="*/ 0 h 156"/>
                  <a:gd name="T36" fmla="*/ 54 w 93"/>
                  <a:gd name="T37" fmla="*/ 0 h 156"/>
                  <a:gd name="T38" fmla="*/ 54 w 93"/>
                  <a:gd name="T39" fmla="*/ 8 h 156"/>
                  <a:gd name="T40" fmla="*/ 54 w 93"/>
                  <a:gd name="T41" fmla="*/ 16 h 156"/>
                  <a:gd name="T42" fmla="*/ 54 w 93"/>
                  <a:gd name="T43" fmla="*/ 23 h 156"/>
                  <a:gd name="T44" fmla="*/ 54 w 93"/>
                  <a:gd name="T45" fmla="*/ 39 h 156"/>
                  <a:gd name="T46" fmla="*/ 31 w 93"/>
                  <a:gd name="T47" fmla="*/ 47 h 156"/>
                  <a:gd name="T48" fmla="*/ 7 w 93"/>
                  <a:gd name="T49" fmla="*/ 55 h 156"/>
                  <a:gd name="T50" fmla="*/ 7 w 93"/>
                  <a:gd name="T51" fmla="*/ 94 h 156"/>
                  <a:gd name="T52" fmla="*/ 7 w 93"/>
                  <a:gd name="T53" fmla="*/ 109 h 156"/>
                  <a:gd name="T54" fmla="*/ 0 w 93"/>
                  <a:gd name="T55" fmla="*/ 117 h 156"/>
                  <a:gd name="T56" fmla="*/ 0 w 93"/>
                  <a:gd name="T57" fmla="*/ 14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
                  <a:gd name="T88" fmla="*/ 0 h 156"/>
                  <a:gd name="T89" fmla="*/ 93 w 93"/>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 h="156">
                    <a:moveTo>
                      <a:pt x="0" y="140"/>
                    </a:moveTo>
                    <a:lnTo>
                      <a:pt x="15" y="140"/>
                    </a:lnTo>
                    <a:lnTo>
                      <a:pt x="23" y="156"/>
                    </a:lnTo>
                    <a:lnTo>
                      <a:pt x="31" y="156"/>
                    </a:lnTo>
                    <a:lnTo>
                      <a:pt x="46" y="148"/>
                    </a:lnTo>
                    <a:lnTo>
                      <a:pt x="46" y="125"/>
                    </a:lnTo>
                    <a:lnTo>
                      <a:pt x="62" y="117"/>
                    </a:lnTo>
                    <a:lnTo>
                      <a:pt x="70" y="109"/>
                    </a:lnTo>
                    <a:lnTo>
                      <a:pt x="70" y="101"/>
                    </a:lnTo>
                    <a:lnTo>
                      <a:pt x="70" y="94"/>
                    </a:lnTo>
                    <a:lnTo>
                      <a:pt x="70" y="70"/>
                    </a:lnTo>
                    <a:lnTo>
                      <a:pt x="78" y="62"/>
                    </a:lnTo>
                    <a:lnTo>
                      <a:pt x="86" y="47"/>
                    </a:lnTo>
                    <a:lnTo>
                      <a:pt x="86" y="23"/>
                    </a:lnTo>
                    <a:lnTo>
                      <a:pt x="93" y="8"/>
                    </a:lnTo>
                    <a:lnTo>
                      <a:pt x="86" y="8"/>
                    </a:lnTo>
                    <a:lnTo>
                      <a:pt x="78" y="0"/>
                    </a:lnTo>
                    <a:lnTo>
                      <a:pt x="70" y="0"/>
                    </a:lnTo>
                    <a:lnTo>
                      <a:pt x="54" y="0"/>
                    </a:lnTo>
                    <a:lnTo>
                      <a:pt x="54" y="8"/>
                    </a:lnTo>
                    <a:lnTo>
                      <a:pt x="54" y="16"/>
                    </a:lnTo>
                    <a:lnTo>
                      <a:pt x="54" y="23"/>
                    </a:lnTo>
                    <a:lnTo>
                      <a:pt x="54" y="39"/>
                    </a:lnTo>
                    <a:lnTo>
                      <a:pt x="31" y="47"/>
                    </a:lnTo>
                    <a:lnTo>
                      <a:pt x="7" y="55"/>
                    </a:lnTo>
                    <a:lnTo>
                      <a:pt x="7" y="94"/>
                    </a:lnTo>
                    <a:lnTo>
                      <a:pt x="7" y="109"/>
                    </a:lnTo>
                    <a:lnTo>
                      <a:pt x="0" y="117"/>
                    </a:lnTo>
                    <a:lnTo>
                      <a:pt x="0" y="1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4" name="Freeform 1109"/>
              <p:cNvSpPr>
                <a:spLocks/>
              </p:cNvSpPr>
              <p:nvPr/>
            </p:nvSpPr>
            <p:spPr bwMode="auto">
              <a:xfrm>
                <a:off x="2966" y="1428"/>
                <a:ext cx="164" cy="140"/>
              </a:xfrm>
              <a:custGeom>
                <a:avLst/>
                <a:gdLst>
                  <a:gd name="T0" fmla="*/ 164 w 164"/>
                  <a:gd name="T1" fmla="*/ 31 h 140"/>
                  <a:gd name="T2" fmla="*/ 156 w 164"/>
                  <a:gd name="T3" fmla="*/ 23 h 140"/>
                  <a:gd name="T4" fmla="*/ 149 w 164"/>
                  <a:gd name="T5" fmla="*/ 23 h 140"/>
                  <a:gd name="T6" fmla="*/ 133 w 164"/>
                  <a:gd name="T7" fmla="*/ 16 h 140"/>
                  <a:gd name="T8" fmla="*/ 133 w 164"/>
                  <a:gd name="T9" fmla="*/ 8 h 140"/>
                  <a:gd name="T10" fmla="*/ 125 w 164"/>
                  <a:gd name="T11" fmla="*/ 16 h 140"/>
                  <a:gd name="T12" fmla="*/ 110 w 164"/>
                  <a:gd name="T13" fmla="*/ 16 h 140"/>
                  <a:gd name="T14" fmla="*/ 110 w 164"/>
                  <a:gd name="T15" fmla="*/ 8 h 140"/>
                  <a:gd name="T16" fmla="*/ 102 w 164"/>
                  <a:gd name="T17" fmla="*/ 0 h 140"/>
                  <a:gd name="T18" fmla="*/ 94 w 164"/>
                  <a:gd name="T19" fmla="*/ 0 h 140"/>
                  <a:gd name="T20" fmla="*/ 86 w 164"/>
                  <a:gd name="T21" fmla="*/ 0 h 140"/>
                  <a:gd name="T22" fmla="*/ 71 w 164"/>
                  <a:gd name="T23" fmla="*/ 23 h 140"/>
                  <a:gd name="T24" fmla="*/ 63 w 164"/>
                  <a:gd name="T25" fmla="*/ 47 h 140"/>
                  <a:gd name="T26" fmla="*/ 47 w 164"/>
                  <a:gd name="T27" fmla="*/ 55 h 140"/>
                  <a:gd name="T28" fmla="*/ 47 w 164"/>
                  <a:gd name="T29" fmla="*/ 47 h 140"/>
                  <a:gd name="T30" fmla="*/ 39 w 164"/>
                  <a:gd name="T31" fmla="*/ 55 h 140"/>
                  <a:gd name="T32" fmla="*/ 24 w 164"/>
                  <a:gd name="T33" fmla="*/ 78 h 140"/>
                  <a:gd name="T34" fmla="*/ 0 w 164"/>
                  <a:gd name="T35" fmla="*/ 94 h 140"/>
                  <a:gd name="T36" fmla="*/ 8 w 164"/>
                  <a:gd name="T37" fmla="*/ 117 h 140"/>
                  <a:gd name="T38" fmla="*/ 16 w 164"/>
                  <a:gd name="T39" fmla="*/ 140 h 140"/>
                  <a:gd name="T40" fmla="*/ 39 w 164"/>
                  <a:gd name="T41" fmla="*/ 133 h 140"/>
                  <a:gd name="T42" fmla="*/ 55 w 164"/>
                  <a:gd name="T43" fmla="*/ 117 h 140"/>
                  <a:gd name="T44" fmla="*/ 78 w 164"/>
                  <a:gd name="T45" fmla="*/ 140 h 140"/>
                  <a:gd name="T46" fmla="*/ 102 w 164"/>
                  <a:gd name="T47" fmla="*/ 117 h 140"/>
                  <a:gd name="T48" fmla="*/ 117 w 164"/>
                  <a:gd name="T49" fmla="*/ 78 h 140"/>
                  <a:gd name="T50" fmla="*/ 117 w 164"/>
                  <a:gd name="T51" fmla="*/ 62 h 140"/>
                  <a:gd name="T52" fmla="*/ 141 w 164"/>
                  <a:gd name="T53" fmla="*/ 55 h 140"/>
                  <a:gd name="T54" fmla="*/ 156 w 164"/>
                  <a:gd name="T55" fmla="*/ 55 h 140"/>
                  <a:gd name="T56" fmla="*/ 156 w 164"/>
                  <a:gd name="T57" fmla="*/ 47 h 140"/>
                  <a:gd name="T58" fmla="*/ 164 w 164"/>
                  <a:gd name="T59" fmla="*/ 31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140"/>
                  <a:gd name="T92" fmla="*/ 164 w 164"/>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140">
                    <a:moveTo>
                      <a:pt x="164" y="31"/>
                    </a:moveTo>
                    <a:lnTo>
                      <a:pt x="156" y="23"/>
                    </a:lnTo>
                    <a:lnTo>
                      <a:pt x="149" y="23"/>
                    </a:lnTo>
                    <a:lnTo>
                      <a:pt x="133" y="16"/>
                    </a:lnTo>
                    <a:lnTo>
                      <a:pt x="133" y="8"/>
                    </a:lnTo>
                    <a:lnTo>
                      <a:pt x="125" y="16"/>
                    </a:lnTo>
                    <a:lnTo>
                      <a:pt x="110" y="16"/>
                    </a:lnTo>
                    <a:lnTo>
                      <a:pt x="110" y="8"/>
                    </a:lnTo>
                    <a:lnTo>
                      <a:pt x="102" y="0"/>
                    </a:lnTo>
                    <a:lnTo>
                      <a:pt x="94" y="0"/>
                    </a:lnTo>
                    <a:lnTo>
                      <a:pt x="86" y="0"/>
                    </a:lnTo>
                    <a:lnTo>
                      <a:pt x="71" y="23"/>
                    </a:lnTo>
                    <a:lnTo>
                      <a:pt x="63" y="47"/>
                    </a:lnTo>
                    <a:lnTo>
                      <a:pt x="47" y="55"/>
                    </a:lnTo>
                    <a:lnTo>
                      <a:pt x="47" y="47"/>
                    </a:lnTo>
                    <a:lnTo>
                      <a:pt x="39" y="55"/>
                    </a:lnTo>
                    <a:lnTo>
                      <a:pt x="24" y="78"/>
                    </a:lnTo>
                    <a:lnTo>
                      <a:pt x="0" y="94"/>
                    </a:lnTo>
                    <a:lnTo>
                      <a:pt x="8" y="117"/>
                    </a:lnTo>
                    <a:lnTo>
                      <a:pt x="16" y="140"/>
                    </a:lnTo>
                    <a:lnTo>
                      <a:pt x="39" y="133"/>
                    </a:lnTo>
                    <a:lnTo>
                      <a:pt x="55" y="117"/>
                    </a:lnTo>
                    <a:lnTo>
                      <a:pt x="78" y="140"/>
                    </a:lnTo>
                    <a:lnTo>
                      <a:pt x="102" y="117"/>
                    </a:lnTo>
                    <a:lnTo>
                      <a:pt x="117" y="78"/>
                    </a:lnTo>
                    <a:lnTo>
                      <a:pt x="117" y="62"/>
                    </a:lnTo>
                    <a:lnTo>
                      <a:pt x="141" y="55"/>
                    </a:lnTo>
                    <a:lnTo>
                      <a:pt x="156" y="55"/>
                    </a:lnTo>
                    <a:lnTo>
                      <a:pt x="156" y="47"/>
                    </a:lnTo>
                    <a:lnTo>
                      <a:pt x="164"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5" name="Freeform 1110"/>
              <p:cNvSpPr>
                <a:spLocks/>
              </p:cNvSpPr>
              <p:nvPr/>
            </p:nvSpPr>
            <p:spPr bwMode="auto">
              <a:xfrm>
                <a:off x="2920" y="1256"/>
                <a:ext cx="39" cy="24"/>
              </a:xfrm>
              <a:custGeom>
                <a:avLst/>
                <a:gdLst>
                  <a:gd name="T0" fmla="*/ 0 w 39"/>
                  <a:gd name="T1" fmla="*/ 24 h 24"/>
                  <a:gd name="T2" fmla="*/ 7 w 39"/>
                  <a:gd name="T3" fmla="*/ 24 h 24"/>
                  <a:gd name="T4" fmla="*/ 39 w 39"/>
                  <a:gd name="T5" fmla="*/ 24 h 24"/>
                  <a:gd name="T6" fmla="*/ 39 w 39"/>
                  <a:gd name="T7" fmla="*/ 8 h 24"/>
                  <a:gd name="T8" fmla="*/ 31 w 39"/>
                  <a:gd name="T9" fmla="*/ 8 h 24"/>
                  <a:gd name="T10" fmla="*/ 31 w 39"/>
                  <a:gd name="T11" fmla="*/ 0 h 24"/>
                  <a:gd name="T12" fmla="*/ 15 w 39"/>
                  <a:gd name="T13" fmla="*/ 0 h 24"/>
                  <a:gd name="T14" fmla="*/ 0 w 39"/>
                  <a:gd name="T15" fmla="*/ 24 h 2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4"/>
                  <a:gd name="T26" fmla="*/ 39 w 3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4">
                    <a:moveTo>
                      <a:pt x="0" y="24"/>
                    </a:moveTo>
                    <a:lnTo>
                      <a:pt x="7" y="24"/>
                    </a:lnTo>
                    <a:lnTo>
                      <a:pt x="39" y="24"/>
                    </a:lnTo>
                    <a:lnTo>
                      <a:pt x="39" y="8"/>
                    </a:lnTo>
                    <a:lnTo>
                      <a:pt x="31" y="8"/>
                    </a:lnTo>
                    <a:lnTo>
                      <a:pt x="31" y="0"/>
                    </a:lnTo>
                    <a:lnTo>
                      <a:pt x="15" y="0"/>
                    </a:lnTo>
                    <a:lnTo>
                      <a:pt x="0" y="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6" name="Freeform 1111"/>
              <p:cNvSpPr>
                <a:spLocks/>
              </p:cNvSpPr>
              <p:nvPr/>
            </p:nvSpPr>
            <p:spPr bwMode="auto">
              <a:xfrm>
                <a:off x="2920" y="1966"/>
                <a:ext cx="140" cy="86"/>
              </a:xfrm>
              <a:custGeom>
                <a:avLst/>
                <a:gdLst>
                  <a:gd name="T0" fmla="*/ 15 w 140"/>
                  <a:gd name="T1" fmla="*/ 47 h 86"/>
                  <a:gd name="T2" fmla="*/ 23 w 140"/>
                  <a:gd name="T3" fmla="*/ 55 h 86"/>
                  <a:gd name="T4" fmla="*/ 46 w 140"/>
                  <a:gd name="T5" fmla="*/ 55 h 86"/>
                  <a:gd name="T6" fmla="*/ 70 w 140"/>
                  <a:gd name="T7" fmla="*/ 86 h 86"/>
                  <a:gd name="T8" fmla="*/ 78 w 140"/>
                  <a:gd name="T9" fmla="*/ 86 h 86"/>
                  <a:gd name="T10" fmla="*/ 132 w 140"/>
                  <a:gd name="T11" fmla="*/ 86 h 86"/>
                  <a:gd name="T12" fmla="*/ 140 w 140"/>
                  <a:gd name="T13" fmla="*/ 78 h 86"/>
                  <a:gd name="T14" fmla="*/ 140 w 140"/>
                  <a:gd name="T15" fmla="*/ 63 h 86"/>
                  <a:gd name="T16" fmla="*/ 132 w 140"/>
                  <a:gd name="T17" fmla="*/ 63 h 86"/>
                  <a:gd name="T18" fmla="*/ 132 w 140"/>
                  <a:gd name="T19" fmla="*/ 55 h 86"/>
                  <a:gd name="T20" fmla="*/ 117 w 140"/>
                  <a:gd name="T21" fmla="*/ 63 h 86"/>
                  <a:gd name="T22" fmla="*/ 109 w 140"/>
                  <a:gd name="T23" fmla="*/ 71 h 86"/>
                  <a:gd name="T24" fmla="*/ 85 w 140"/>
                  <a:gd name="T25" fmla="*/ 71 h 86"/>
                  <a:gd name="T26" fmla="*/ 78 w 140"/>
                  <a:gd name="T27" fmla="*/ 39 h 86"/>
                  <a:gd name="T28" fmla="*/ 62 w 140"/>
                  <a:gd name="T29" fmla="*/ 24 h 86"/>
                  <a:gd name="T30" fmla="*/ 39 w 140"/>
                  <a:gd name="T31" fmla="*/ 24 h 86"/>
                  <a:gd name="T32" fmla="*/ 46 w 140"/>
                  <a:gd name="T33" fmla="*/ 8 h 86"/>
                  <a:gd name="T34" fmla="*/ 23 w 140"/>
                  <a:gd name="T35" fmla="*/ 0 h 86"/>
                  <a:gd name="T36" fmla="*/ 15 w 140"/>
                  <a:gd name="T37" fmla="*/ 31 h 86"/>
                  <a:gd name="T38" fmla="*/ 0 w 140"/>
                  <a:gd name="T39" fmla="*/ 39 h 86"/>
                  <a:gd name="T40" fmla="*/ 15 w 140"/>
                  <a:gd name="T41" fmla="*/ 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86"/>
                  <a:gd name="T65" fmla="*/ 140 w 140"/>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86">
                    <a:moveTo>
                      <a:pt x="15" y="47"/>
                    </a:moveTo>
                    <a:lnTo>
                      <a:pt x="23" y="55"/>
                    </a:lnTo>
                    <a:lnTo>
                      <a:pt x="46" y="55"/>
                    </a:lnTo>
                    <a:lnTo>
                      <a:pt x="70" y="86"/>
                    </a:lnTo>
                    <a:lnTo>
                      <a:pt x="78" y="86"/>
                    </a:lnTo>
                    <a:lnTo>
                      <a:pt x="132" y="86"/>
                    </a:lnTo>
                    <a:lnTo>
                      <a:pt x="140" y="78"/>
                    </a:lnTo>
                    <a:lnTo>
                      <a:pt x="140" y="63"/>
                    </a:lnTo>
                    <a:lnTo>
                      <a:pt x="132" y="63"/>
                    </a:lnTo>
                    <a:lnTo>
                      <a:pt x="132" y="55"/>
                    </a:lnTo>
                    <a:lnTo>
                      <a:pt x="117" y="63"/>
                    </a:lnTo>
                    <a:lnTo>
                      <a:pt x="109" y="71"/>
                    </a:lnTo>
                    <a:lnTo>
                      <a:pt x="85" y="71"/>
                    </a:lnTo>
                    <a:lnTo>
                      <a:pt x="78" y="39"/>
                    </a:lnTo>
                    <a:lnTo>
                      <a:pt x="62" y="24"/>
                    </a:lnTo>
                    <a:lnTo>
                      <a:pt x="39" y="24"/>
                    </a:lnTo>
                    <a:lnTo>
                      <a:pt x="46" y="8"/>
                    </a:lnTo>
                    <a:lnTo>
                      <a:pt x="23" y="0"/>
                    </a:lnTo>
                    <a:lnTo>
                      <a:pt x="15" y="31"/>
                    </a:lnTo>
                    <a:lnTo>
                      <a:pt x="0" y="39"/>
                    </a:lnTo>
                    <a:lnTo>
                      <a:pt x="15" y="4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7" name="Freeform 1112"/>
              <p:cNvSpPr>
                <a:spLocks/>
              </p:cNvSpPr>
              <p:nvPr/>
            </p:nvSpPr>
            <p:spPr bwMode="auto">
              <a:xfrm>
                <a:off x="2896" y="1217"/>
                <a:ext cx="63" cy="55"/>
              </a:xfrm>
              <a:custGeom>
                <a:avLst/>
                <a:gdLst>
                  <a:gd name="T0" fmla="*/ 47 w 63"/>
                  <a:gd name="T1" fmla="*/ 8 h 55"/>
                  <a:gd name="T2" fmla="*/ 55 w 63"/>
                  <a:gd name="T3" fmla="*/ 0 h 55"/>
                  <a:gd name="T4" fmla="*/ 39 w 63"/>
                  <a:gd name="T5" fmla="*/ 0 h 55"/>
                  <a:gd name="T6" fmla="*/ 39 w 63"/>
                  <a:gd name="T7" fmla="*/ 16 h 55"/>
                  <a:gd name="T8" fmla="*/ 39 w 63"/>
                  <a:gd name="T9" fmla="*/ 24 h 55"/>
                  <a:gd name="T10" fmla="*/ 24 w 63"/>
                  <a:gd name="T11" fmla="*/ 24 h 55"/>
                  <a:gd name="T12" fmla="*/ 24 w 63"/>
                  <a:gd name="T13" fmla="*/ 16 h 55"/>
                  <a:gd name="T14" fmla="*/ 16 w 63"/>
                  <a:gd name="T15" fmla="*/ 24 h 55"/>
                  <a:gd name="T16" fmla="*/ 0 w 63"/>
                  <a:gd name="T17" fmla="*/ 31 h 55"/>
                  <a:gd name="T18" fmla="*/ 8 w 63"/>
                  <a:gd name="T19" fmla="*/ 47 h 55"/>
                  <a:gd name="T20" fmla="*/ 16 w 63"/>
                  <a:gd name="T21" fmla="*/ 55 h 55"/>
                  <a:gd name="T22" fmla="*/ 31 w 63"/>
                  <a:gd name="T23" fmla="*/ 47 h 55"/>
                  <a:gd name="T24" fmla="*/ 31 w 63"/>
                  <a:gd name="T25" fmla="*/ 31 h 55"/>
                  <a:gd name="T26" fmla="*/ 39 w 63"/>
                  <a:gd name="T27" fmla="*/ 31 h 55"/>
                  <a:gd name="T28" fmla="*/ 55 w 63"/>
                  <a:gd name="T29" fmla="*/ 24 h 55"/>
                  <a:gd name="T30" fmla="*/ 55 w 63"/>
                  <a:gd name="T31" fmla="*/ 31 h 55"/>
                  <a:gd name="T32" fmla="*/ 63 w 63"/>
                  <a:gd name="T33" fmla="*/ 24 h 55"/>
                  <a:gd name="T34" fmla="*/ 47 w 63"/>
                  <a:gd name="T35" fmla="*/ 24 h 55"/>
                  <a:gd name="T36" fmla="*/ 47 w 63"/>
                  <a:gd name="T37" fmla="*/ 8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55"/>
                  <a:gd name="T59" fmla="*/ 63 w 63"/>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55">
                    <a:moveTo>
                      <a:pt x="47" y="8"/>
                    </a:moveTo>
                    <a:lnTo>
                      <a:pt x="55" y="0"/>
                    </a:lnTo>
                    <a:lnTo>
                      <a:pt x="39" y="0"/>
                    </a:lnTo>
                    <a:lnTo>
                      <a:pt x="39" y="16"/>
                    </a:lnTo>
                    <a:lnTo>
                      <a:pt x="39" y="24"/>
                    </a:lnTo>
                    <a:lnTo>
                      <a:pt x="24" y="24"/>
                    </a:lnTo>
                    <a:lnTo>
                      <a:pt x="24" y="16"/>
                    </a:lnTo>
                    <a:lnTo>
                      <a:pt x="16" y="24"/>
                    </a:lnTo>
                    <a:lnTo>
                      <a:pt x="0" y="31"/>
                    </a:lnTo>
                    <a:lnTo>
                      <a:pt x="8" y="47"/>
                    </a:lnTo>
                    <a:lnTo>
                      <a:pt x="16" y="55"/>
                    </a:lnTo>
                    <a:lnTo>
                      <a:pt x="31" y="47"/>
                    </a:lnTo>
                    <a:lnTo>
                      <a:pt x="31" y="31"/>
                    </a:lnTo>
                    <a:lnTo>
                      <a:pt x="39" y="31"/>
                    </a:lnTo>
                    <a:lnTo>
                      <a:pt x="55" y="24"/>
                    </a:lnTo>
                    <a:lnTo>
                      <a:pt x="55" y="31"/>
                    </a:lnTo>
                    <a:lnTo>
                      <a:pt x="63" y="24"/>
                    </a:lnTo>
                    <a:lnTo>
                      <a:pt x="47" y="24"/>
                    </a:lnTo>
                    <a:lnTo>
                      <a:pt x="4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8" name="Freeform 1113"/>
              <p:cNvSpPr>
                <a:spLocks/>
              </p:cNvSpPr>
              <p:nvPr/>
            </p:nvSpPr>
            <p:spPr bwMode="auto">
              <a:xfrm>
                <a:off x="2069" y="1131"/>
                <a:ext cx="1522" cy="2193"/>
              </a:xfrm>
              <a:custGeom>
                <a:avLst/>
                <a:gdLst>
                  <a:gd name="T0" fmla="*/ 913 w 1522"/>
                  <a:gd name="T1" fmla="*/ 1686 h 2193"/>
                  <a:gd name="T2" fmla="*/ 975 w 1522"/>
                  <a:gd name="T3" fmla="*/ 1818 h 2193"/>
                  <a:gd name="T4" fmla="*/ 952 w 1522"/>
                  <a:gd name="T5" fmla="*/ 2006 h 2193"/>
                  <a:gd name="T6" fmla="*/ 882 w 1522"/>
                  <a:gd name="T7" fmla="*/ 2138 h 2193"/>
                  <a:gd name="T8" fmla="*/ 757 w 1522"/>
                  <a:gd name="T9" fmla="*/ 2177 h 2193"/>
                  <a:gd name="T10" fmla="*/ 671 w 1522"/>
                  <a:gd name="T11" fmla="*/ 2170 h 2193"/>
                  <a:gd name="T12" fmla="*/ 648 w 1522"/>
                  <a:gd name="T13" fmla="*/ 2092 h 2193"/>
                  <a:gd name="T14" fmla="*/ 718 w 1522"/>
                  <a:gd name="T15" fmla="*/ 2099 h 2193"/>
                  <a:gd name="T16" fmla="*/ 585 w 1522"/>
                  <a:gd name="T17" fmla="*/ 1928 h 2193"/>
                  <a:gd name="T18" fmla="*/ 476 w 1522"/>
                  <a:gd name="T19" fmla="*/ 1943 h 2193"/>
                  <a:gd name="T20" fmla="*/ 445 w 1522"/>
                  <a:gd name="T21" fmla="*/ 1826 h 2193"/>
                  <a:gd name="T22" fmla="*/ 390 w 1522"/>
                  <a:gd name="T23" fmla="*/ 1740 h 2193"/>
                  <a:gd name="T24" fmla="*/ 288 w 1522"/>
                  <a:gd name="T25" fmla="*/ 1787 h 2193"/>
                  <a:gd name="T26" fmla="*/ 398 w 1522"/>
                  <a:gd name="T27" fmla="*/ 1623 h 2193"/>
                  <a:gd name="T28" fmla="*/ 437 w 1522"/>
                  <a:gd name="T29" fmla="*/ 1491 h 2193"/>
                  <a:gd name="T30" fmla="*/ 343 w 1522"/>
                  <a:gd name="T31" fmla="*/ 1561 h 2193"/>
                  <a:gd name="T32" fmla="*/ 179 w 1522"/>
                  <a:gd name="T33" fmla="*/ 1686 h 2193"/>
                  <a:gd name="T34" fmla="*/ 218 w 1522"/>
                  <a:gd name="T35" fmla="*/ 1467 h 2193"/>
                  <a:gd name="T36" fmla="*/ 109 w 1522"/>
                  <a:gd name="T37" fmla="*/ 1561 h 2193"/>
                  <a:gd name="T38" fmla="*/ 23 w 1522"/>
                  <a:gd name="T39" fmla="*/ 1506 h 2193"/>
                  <a:gd name="T40" fmla="*/ 164 w 1522"/>
                  <a:gd name="T41" fmla="*/ 1491 h 2193"/>
                  <a:gd name="T42" fmla="*/ 210 w 1522"/>
                  <a:gd name="T43" fmla="*/ 1311 h 2193"/>
                  <a:gd name="T44" fmla="*/ 367 w 1522"/>
                  <a:gd name="T45" fmla="*/ 1179 h 2193"/>
                  <a:gd name="T46" fmla="*/ 351 w 1522"/>
                  <a:gd name="T47" fmla="*/ 1062 h 2193"/>
                  <a:gd name="T48" fmla="*/ 460 w 1522"/>
                  <a:gd name="T49" fmla="*/ 1030 h 2193"/>
                  <a:gd name="T50" fmla="*/ 601 w 1522"/>
                  <a:gd name="T51" fmla="*/ 1163 h 2193"/>
                  <a:gd name="T52" fmla="*/ 733 w 1522"/>
                  <a:gd name="T53" fmla="*/ 1085 h 2193"/>
                  <a:gd name="T54" fmla="*/ 968 w 1522"/>
                  <a:gd name="T55" fmla="*/ 1054 h 2193"/>
                  <a:gd name="T56" fmla="*/ 804 w 1522"/>
                  <a:gd name="T57" fmla="*/ 898 h 2193"/>
                  <a:gd name="T58" fmla="*/ 616 w 1522"/>
                  <a:gd name="T59" fmla="*/ 835 h 2193"/>
                  <a:gd name="T60" fmla="*/ 538 w 1522"/>
                  <a:gd name="T61" fmla="*/ 952 h 2193"/>
                  <a:gd name="T62" fmla="*/ 421 w 1522"/>
                  <a:gd name="T63" fmla="*/ 859 h 2193"/>
                  <a:gd name="T64" fmla="*/ 499 w 1522"/>
                  <a:gd name="T65" fmla="*/ 710 h 2193"/>
                  <a:gd name="T66" fmla="*/ 609 w 1522"/>
                  <a:gd name="T67" fmla="*/ 515 h 2193"/>
                  <a:gd name="T68" fmla="*/ 538 w 1522"/>
                  <a:gd name="T69" fmla="*/ 328 h 2193"/>
                  <a:gd name="T70" fmla="*/ 679 w 1522"/>
                  <a:gd name="T71" fmla="*/ 367 h 2193"/>
                  <a:gd name="T72" fmla="*/ 694 w 1522"/>
                  <a:gd name="T73" fmla="*/ 234 h 2193"/>
                  <a:gd name="T74" fmla="*/ 772 w 1522"/>
                  <a:gd name="T75" fmla="*/ 180 h 2193"/>
                  <a:gd name="T76" fmla="*/ 858 w 1522"/>
                  <a:gd name="T77" fmla="*/ 86 h 2193"/>
                  <a:gd name="T78" fmla="*/ 983 w 1522"/>
                  <a:gd name="T79" fmla="*/ 86 h 2193"/>
                  <a:gd name="T80" fmla="*/ 975 w 1522"/>
                  <a:gd name="T81" fmla="*/ 94 h 2193"/>
                  <a:gd name="T82" fmla="*/ 944 w 1522"/>
                  <a:gd name="T83" fmla="*/ 125 h 2193"/>
                  <a:gd name="T84" fmla="*/ 843 w 1522"/>
                  <a:gd name="T85" fmla="*/ 242 h 2193"/>
                  <a:gd name="T86" fmla="*/ 897 w 1522"/>
                  <a:gd name="T87" fmla="*/ 289 h 2193"/>
                  <a:gd name="T88" fmla="*/ 975 w 1522"/>
                  <a:gd name="T89" fmla="*/ 133 h 2193"/>
                  <a:gd name="T90" fmla="*/ 1022 w 1522"/>
                  <a:gd name="T91" fmla="*/ 149 h 2193"/>
                  <a:gd name="T92" fmla="*/ 1085 w 1522"/>
                  <a:gd name="T93" fmla="*/ 258 h 2193"/>
                  <a:gd name="T94" fmla="*/ 1077 w 1522"/>
                  <a:gd name="T95" fmla="*/ 414 h 2193"/>
                  <a:gd name="T96" fmla="*/ 1116 w 1522"/>
                  <a:gd name="T97" fmla="*/ 367 h 2193"/>
                  <a:gd name="T98" fmla="*/ 1225 w 1522"/>
                  <a:gd name="T99" fmla="*/ 188 h 2193"/>
                  <a:gd name="T100" fmla="*/ 1264 w 1522"/>
                  <a:gd name="T101" fmla="*/ 195 h 2193"/>
                  <a:gd name="T102" fmla="*/ 1217 w 1522"/>
                  <a:gd name="T103" fmla="*/ 305 h 2193"/>
                  <a:gd name="T104" fmla="*/ 1171 w 1522"/>
                  <a:gd name="T105" fmla="*/ 422 h 2193"/>
                  <a:gd name="T106" fmla="*/ 1335 w 1522"/>
                  <a:gd name="T107" fmla="*/ 352 h 2193"/>
                  <a:gd name="T108" fmla="*/ 1444 w 1522"/>
                  <a:gd name="T109" fmla="*/ 406 h 2193"/>
                  <a:gd name="T110" fmla="*/ 1405 w 1522"/>
                  <a:gd name="T111" fmla="*/ 625 h 2193"/>
                  <a:gd name="T112" fmla="*/ 1491 w 1522"/>
                  <a:gd name="T113" fmla="*/ 508 h 2193"/>
                  <a:gd name="T114" fmla="*/ 1350 w 1522"/>
                  <a:gd name="T115" fmla="*/ 710 h 2193"/>
                  <a:gd name="T116" fmla="*/ 1241 w 1522"/>
                  <a:gd name="T117" fmla="*/ 695 h 2193"/>
                  <a:gd name="T118" fmla="*/ 1428 w 1522"/>
                  <a:gd name="T119" fmla="*/ 921 h 21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22"/>
                  <a:gd name="T181" fmla="*/ 0 h 2193"/>
                  <a:gd name="T182" fmla="*/ 1522 w 1522"/>
                  <a:gd name="T183" fmla="*/ 2193 h 21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22" h="2193">
                    <a:moveTo>
                      <a:pt x="1038" y="1553"/>
                    </a:moveTo>
                    <a:lnTo>
                      <a:pt x="1046" y="1569"/>
                    </a:lnTo>
                    <a:lnTo>
                      <a:pt x="1053" y="1577"/>
                    </a:lnTo>
                    <a:lnTo>
                      <a:pt x="1069" y="1553"/>
                    </a:lnTo>
                    <a:lnTo>
                      <a:pt x="1093" y="1569"/>
                    </a:lnTo>
                    <a:lnTo>
                      <a:pt x="1069" y="1592"/>
                    </a:lnTo>
                    <a:lnTo>
                      <a:pt x="1069" y="1608"/>
                    </a:lnTo>
                    <a:lnTo>
                      <a:pt x="1061" y="1623"/>
                    </a:lnTo>
                    <a:lnTo>
                      <a:pt x="1046" y="1623"/>
                    </a:lnTo>
                    <a:lnTo>
                      <a:pt x="1046" y="1639"/>
                    </a:lnTo>
                    <a:lnTo>
                      <a:pt x="1038" y="1647"/>
                    </a:lnTo>
                    <a:lnTo>
                      <a:pt x="1007" y="1662"/>
                    </a:lnTo>
                    <a:lnTo>
                      <a:pt x="983" y="1670"/>
                    </a:lnTo>
                    <a:lnTo>
                      <a:pt x="952" y="1670"/>
                    </a:lnTo>
                    <a:lnTo>
                      <a:pt x="936" y="1670"/>
                    </a:lnTo>
                    <a:lnTo>
                      <a:pt x="921" y="1678"/>
                    </a:lnTo>
                    <a:lnTo>
                      <a:pt x="913" y="1686"/>
                    </a:lnTo>
                    <a:lnTo>
                      <a:pt x="913" y="1701"/>
                    </a:lnTo>
                    <a:lnTo>
                      <a:pt x="921" y="1725"/>
                    </a:lnTo>
                    <a:lnTo>
                      <a:pt x="913" y="1748"/>
                    </a:lnTo>
                    <a:lnTo>
                      <a:pt x="882" y="1764"/>
                    </a:lnTo>
                    <a:lnTo>
                      <a:pt x="882" y="1772"/>
                    </a:lnTo>
                    <a:lnTo>
                      <a:pt x="874" y="1779"/>
                    </a:lnTo>
                    <a:lnTo>
                      <a:pt x="874" y="1787"/>
                    </a:lnTo>
                    <a:lnTo>
                      <a:pt x="866" y="1787"/>
                    </a:lnTo>
                    <a:lnTo>
                      <a:pt x="866" y="1795"/>
                    </a:lnTo>
                    <a:lnTo>
                      <a:pt x="897" y="1818"/>
                    </a:lnTo>
                    <a:lnTo>
                      <a:pt x="921" y="1818"/>
                    </a:lnTo>
                    <a:lnTo>
                      <a:pt x="936" y="1803"/>
                    </a:lnTo>
                    <a:lnTo>
                      <a:pt x="952" y="1795"/>
                    </a:lnTo>
                    <a:lnTo>
                      <a:pt x="960" y="1795"/>
                    </a:lnTo>
                    <a:lnTo>
                      <a:pt x="968" y="1795"/>
                    </a:lnTo>
                    <a:lnTo>
                      <a:pt x="975" y="1811"/>
                    </a:lnTo>
                    <a:lnTo>
                      <a:pt x="975" y="1818"/>
                    </a:lnTo>
                    <a:lnTo>
                      <a:pt x="968" y="1826"/>
                    </a:lnTo>
                    <a:lnTo>
                      <a:pt x="983" y="1850"/>
                    </a:lnTo>
                    <a:lnTo>
                      <a:pt x="999" y="1873"/>
                    </a:lnTo>
                    <a:lnTo>
                      <a:pt x="1038" y="1896"/>
                    </a:lnTo>
                    <a:lnTo>
                      <a:pt x="1038" y="1912"/>
                    </a:lnTo>
                    <a:lnTo>
                      <a:pt x="1053" y="1928"/>
                    </a:lnTo>
                    <a:lnTo>
                      <a:pt x="1038" y="1935"/>
                    </a:lnTo>
                    <a:lnTo>
                      <a:pt x="1030" y="1943"/>
                    </a:lnTo>
                    <a:lnTo>
                      <a:pt x="1014" y="1943"/>
                    </a:lnTo>
                    <a:lnTo>
                      <a:pt x="983" y="1935"/>
                    </a:lnTo>
                    <a:lnTo>
                      <a:pt x="968" y="1935"/>
                    </a:lnTo>
                    <a:lnTo>
                      <a:pt x="952" y="1943"/>
                    </a:lnTo>
                    <a:lnTo>
                      <a:pt x="952" y="1959"/>
                    </a:lnTo>
                    <a:lnTo>
                      <a:pt x="944" y="1974"/>
                    </a:lnTo>
                    <a:lnTo>
                      <a:pt x="952" y="1982"/>
                    </a:lnTo>
                    <a:lnTo>
                      <a:pt x="952" y="1998"/>
                    </a:lnTo>
                    <a:lnTo>
                      <a:pt x="952" y="2006"/>
                    </a:lnTo>
                    <a:lnTo>
                      <a:pt x="952" y="2013"/>
                    </a:lnTo>
                    <a:lnTo>
                      <a:pt x="944" y="2021"/>
                    </a:lnTo>
                    <a:lnTo>
                      <a:pt x="952" y="2053"/>
                    </a:lnTo>
                    <a:lnTo>
                      <a:pt x="968" y="2076"/>
                    </a:lnTo>
                    <a:lnTo>
                      <a:pt x="975" y="2084"/>
                    </a:lnTo>
                    <a:lnTo>
                      <a:pt x="952" y="2092"/>
                    </a:lnTo>
                    <a:lnTo>
                      <a:pt x="944" y="2107"/>
                    </a:lnTo>
                    <a:lnTo>
                      <a:pt x="936" y="2123"/>
                    </a:lnTo>
                    <a:lnTo>
                      <a:pt x="921" y="2123"/>
                    </a:lnTo>
                    <a:lnTo>
                      <a:pt x="913" y="2123"/>
                    </a:lnTo>
                    <a:lnTo>
                      <a:pt x="921" y="2131"/>
                    </a:lnTo>
                    <a:lnTo>
                      <a:pt x="913" y="2146"/>
                    </a:lnTo>
                    <a:lnTo>
                      <a:pt x="913" y="2154"/>
                    </a:lnTo>
                    <a:lnTo>
                      <a:pt x="897" y="2162"/>
                    </a:lnTo>
                    <a:lnTo>
                      <a:pt x="897" y="2154"/>
                    </a:lnTo>
                    <a:lnTo>
                      <a:pt x="890" y="2146"/>
                    </a:lnTo>
                    <a:lnTo>
                      <a:pt x="882" y="2138"/>
                    </a:lnTo>
                    <a:lnTo>
                      <a:pt x="874" y="2123"/>
                    </a:lnTo>
                    <a:lnTo>
                      <a:pt x="858" y="2131"/>
                    </a:lnTo>
                    <a:lnTo>
                      <a:pt x="843" y="2154"/>
                    </a:lnTo>
                    <a:lnTo>
                      <a:pt x="866" y="2170"/>
                    </a:lnTo>
                    <a:lnTo>
                      <a:pt x="866" y="2177"/>
                    </a:lnTo>
                    <a:lnTo>
                      <a:pt x="851" y="2177"/>
                    </a:lnTo>
                    <a:lnTo>
                      <a:pt x="835" y="2185"/>
                    </a:lnTo>
                    <a:lnTo>
                      <a:pt x="827" y="2177"/>
                    </a:lnTo>
                    <a:lnTo>
                      <a:pt x="827" y="2185"/>
                    </a:lnTo>
                    <a:lnTo>
                      <a:pt x="811" y="2193"/>
                    </a:lnTo>
                    <a:lnTo>
                      <a:pt x="796" y="2177"/>
                    </a:lnTo>
                    <a:lnTo>
                      <a:pt x="788" y="2177"/>
                    </a:lnTo>
                    <a:lnTo>
                      <a:pt x="772" y="2193"/>
                    </a:lnTo>
                    <a:lnTo>
                      <a:pt x="757" y="2193"/>
                    </a:lnTo>
                    <a:lnTo>
                      <a:pt x="749" y="2193"/>
                    </a:lnTo>
                    <a:lnTo>
                      <a:pt x="749" y="2185"/>
                    </a:lnTo>
                    <a:lnTo>
                      <a:pt x="757" y="2177"/>
                    </a:lnTo>
                    <a:lnTo>
                      <a:pt x="757" y="2170"/>
                    </a:lnTo>
                    <a:lnTo>
                      <a:pt x="765" y="2162"/>
                    </a:lnTo>
                    <a:lnTo>
                      <a:pt x="765" y="2131"/>
                    </a:lnTo>
                    <a:lnTo>
                      <a:pt x="749" y="2131"/>
                    </a:lnTo>
                    <a:lnTo>
                      <a:pt x="741" y="2123"/>
                    </a:lnTo>
                    <a:lnTo>
                      <a:pt x="718" y="2131"/>
                    </a:lnTo>
                    <a:lnTo>
                      <a:pt x="718" y="2138"/>
                    </a:lnTo>
                    <a:lnTo>
                      <a:pt x="718" y="2162"/>
                    </a:lnTo>
                    <a:lnTo>
                      <a:pt x="733" y="2170"/>
                    </a:lnTo>
                    <a:lnTo>
                      <a:pt x="733" y="2185"/>
                    </a:lnTo>
                    <a:lnTo>
                      <a:pt x="718" y="2177"/>
                    </a:lnTo>
                    <a:lnTo>
                      <a:pt x="702" y="2162"/>
                    </a:lnTo>
                    <a:lnTo>
                      <a:pt x="702" y="2154"/>
                    </a:lnTo>
                    <a:lnTo>
                      <a:pt x="687" y="2154"/>
                    </a:lnTo>
                    <a:lnTo>
                      <a:pt x="687" y="2162"/>
                    </a:lnTo>
                    <a:lnTo>
                      <a:pt x="687" y="2170"/>
                    </a:lnTo>
                    <a:lnTo>
                      <a:pt x="671" y="2170"/>
                    </a:lnTo>
                    <a:lnTo>
                      <a:pt x="663" y="2162"/>
                    </a:lnTo>
                    <a:lnTo>
                      <a:pt x="663" y="2154"/>
                    </a:lnTo>
                    <a:lnTo>
                      <a:pt x="671" y="2146"/>
                    </a:lnTo>
                    <a:lnTo>
                      <a:pt x="694" y="2138"/>
                    </a:lnTo>
                    <a:lnTo>
                      <a:pt x="679" y="2123"/>
                    </a:lnTo>
                    <a:lnTo>
                      <a:pt x="655" y="2138"/>
                    </a:lnTo>
                    <a:lnTo>
                      <a:pt x="640" y="2162"/>
                    </a:lnTo>
                    <a:lnTo>
                      <a:pt x="632" y="2177"/>
                    </a:lnTo>
                    <a:lnTo>
                      <a:pt x="616" y="2177"/>
                    </a:lnTo>
                    <a:lnTo>
                      <a:pt x="616" y="2170"/>
                    </a:lnTo>
                    <a:lnTo>
                      <a:pt x="632" y="2146"/>
                    </a:lnTo>
                    <a:lnTo>
                      <a:pt x="624" y="2131"/>
                    </a:lnTo>
                    <a:lnTo>
                      <a:pt x="616" y="2115"/>
                    </a:lnTo>
                    <a:lnTo>
                      <a:pt x="624" y="2107"/>
                    </a:lnTo>
                    <a:lnTo>
                      <a:pt x="624" y="2092"/>
                    </a:lnTo>
                    <a:lnTo>
                      <a:pt x="640" y="2099"/>
                    </a:lnTo>
                    <a:lnTo>
                      <a:pt x="648" y="2092"/>
                    </a:lnTo>
                    <a:lnTo>
                      <a:pt x="655" y="2084"/>
                    </a:lnTo>
                    <a:lnTo>
                      <a:pt x="671" y="2076"/>
                    </a:lnTo>
                    <a:lnTo>
                      <a:pt x="671" y="2068"/>
                    </a:lnTo>
                    <a:lnTo>
                      <a:pt x="679" y="2053"/>
                    </a:lnTo>
                    <a:lnTo>
                      <a:pt x="687" y="2053"/>
                    </a:lnTo>
                    <a:lnTo>
                      <a:pt x="687" y="2060"/>
                    </a:lnTo>
                    <a:lnTo>
                      <a:pt x="694" y="2060"/>
                    </a:lnTo>
                    <a:lnTo>
                      <a:pt x="694" y="2068"/>
                    </a:lnTo>
                    <a:lnTo>
                      <a:pt x="694" y="2076"/>
                    </a:lnTo>
                    <a:lnTo>
                      <a:pt x="687" y="2092"/>
                    </a:lnTo>
                    <a:lnTo>
                      <a:pt x="694" y="2099"/>
                    </a:lnTo>
                    <a:lnTo>
                      <a:pt x="694" y="2107"/>
                    </a:lnTo>
                    <a:lnTo>
                      <a:pt x="694" y="2115"/>
                    </a:lnTo>
                    <a:lnTo>
                      <a:pt x="702" y="2115"/>
                    </a:lnTo>
                    <a:lnTo>
                      <a:pt x="702" y="2076"/>
                    </a:lnTo>
                    <a:lnTo>
                      <a:pt x="710" y="2076"/>
                    </a:lnTo>
                    <a:lnTo>
                      <a:pt x="718" y="2099"/>
                    </a:lnTo>
                    <a:lnTo>
                      <a:pt x="733" y="2076"/>
                    </a:lnTo>
                    <a:lnTo>
                      <a:pt x="733" y="2068"/>
                    </a:lnTo>
                    <a:lnTo>
                      <a:pt x="726" y="2053"/>
                    </a:lnTo>
                    <a:lnTo>
                      <a:pt x="733" y="2045"/>
                    </a:lnTo>
                    <a:lnTo>
                      <a:pt x="741" y="2045"/>
                    </a:lnTo>
                    <a:lnTo>
                      <a:pt x="741" y="2029"/>
                    </a:lnTo>
                    <a:lnTo>
                      <a:pt x="741" y="2021"/>
                    </a:lnTo>
                    <a:lnTo>
                      <a:pt x="710" y="1990"/>
                    </a:lnTo>
                    <a:lnTo>
                      <a:pt x="710" y="1974"/>
                    </a:lnTo>
                    <a:lnTo>
                      <a:pt x="687" y="1967"/>
                    </a:lnTo>
                    <a:lnTo>
                      <a:pt x="679" y="1974"/>
                    </a:lnTo>
                    <a:lnTo>
                      <a:pt x="655" y="1990"/>
                    </a:lnTo>
                    <a:lnTo>
                      <a:pt x="648" y="1990"/>
                    </a:lnTo>
                    <a:lnTo>
                      <a:pt x="609" y="2006"/>
                    </a:lnTo>
                    <a:lnTo>
                      <a:pt x="616" y="1974"/>
                    </a:lnTo>
                    <a:lnTo>
                      <a:pt x="616" y="1951"/>
                    </a:lnTo>
                    <a:lnTo>
                      <a:pt x="585" y="1928"/>
                    </a:lnTo>
                    <a:lnTo>
                      <a:pt x="585" y="1920"/>
                    </a:lnTo>
                    <a:lnTo>
                      <a:pt x="593" y="1912"/>
                    </a:lnTo>
                    <a:lnTo>
                      <a:pt x="593" y="1904"/>
                    </a:lnTo>
                    <a:lnTo>
                      <a:pt x="577" y="1904"/>
                    </a:lnTo>
                    <a:lnTo>
                      <a:pt x="577" y="1912"/>
                    </a:lnTo>
                    <a:lnTo>
                      <a:pt x="570" y="1920"/>
                    </a:lnTo>
                    <a:lnTo>
                      <a:pt x="570" y="1935"/>
                    </a:lnTo>
                    <a:lnTo>
                      <a:pt x="554" y="1943"/>
                    </a:lnTo>
                    <a:lnTo>
                      <a:pt x="546" y="1943"/>
                    </a:lnTo>
                    <a:lnTo>
                      <a:pt x="538" y="1935"/>
                    </a:lnTo>
                    <a:lnTo>
                      <a:pt x="530" y="1935"/>
                    </a:lnTo>
                    <a:lnTo>
                      <a:pt x="523" y="1943"/>
                    </a:lnTo>
                    <a:lnTo>
                      <a:pt x="515" y="1951"/>
                    </a:lnTo>
                    <a:lnTo>
                      <a:pt x="507" y="1935"/>
                    </a:lnTo>
                    <a:lnTo>
                      <a:pt x="491" y="1935"/>
                    </a:lnTo>
                    <a:lnTo>
                      <a:pt x="491" y="1943"/>
                    </a:lnTo>
                    <a:lnTo>
                      <a:pt x="476" y="1943"/>
                    </a:lnTo>
                    <a:lnTo>
                      <a:pt x="468" y="1935"/>
                    </a:lnTo>
                    <a:lnTo>
                      <a:pt x="460" y="1928"/>
                    </a:lnTo>
                    <a:lnTo>
                      <a:pt x="460" y="1951"/>
                    </a:lnTo>
                    <a:lnTo>
                      <a:pt x="452" y="1959"/>
                    </a:lnTo>
                    <a:lnTo>
                      <a:pt x="445" y="1951"/>
                    </a:lnTo>
                    <a:lnTo>
                      <a:pt x="437" y="1935"/>
                    </a:lnTo>
                    <a:lnTo>
                      <a:pt x="429" y="1920"/>
                    </a:lnTo>
                    <a:lnTo>
                      <a:pt x="413" y="1920"/>
                    </a:lnTo>
                    <a:lnTo>
                      <a:pt x="406" y="1920"/>
                    </a:lnTo>
                    <a:lnTo>
                      <a:pt x="406" y="1912"/>
                    </a:lnTo>
                    <a:lnTo>
                      <a:pt x="390" y="1896"/>
                    </a:lnTo>
                    <a:lnTo>
                      <a:pt x="406" y="1881"/>
                    </a:lnTo>
                    <a:lnTo>
                      <a:pt x="429" y="1881"/>
                    </a:lnTo>
                    <a:lnTo>
                      <a:pt x="445" y="1873"/>
                    </a:lnTo>
                    <a:lnTo>
                      <a:pt x="437" y="1850"/>
                    </a:lnTo>
                    <a:lnTo>
                      <a:pt x="445" y="1834"/>
                    </a:lnTo>
                    <a:lnTo>
                      <a:pt x="445" y="1826"/>
                    </a:lnTo>
                    <a:lnTo>
                      <a:pt x="429" y="1826"/>
                    </a:lnTo>
                    <a:lnTo>
                      <a:pt x="421" y="1826"/>
                    </a:lnTo>
                    <a:lnTo>
                      <a:pt x="421" y="1803"/>
                    </a:lnTo>
                    <a:lnTo>
                      <a:pt x="413" y="1787"/>
                    </a:lnTo>
                    <a:lnTo>
                      <a:pt x="421" y="1772"/>
                    </a:lnTo>
                    <a:lnTo>
                      <a:pt x="413" y="1748"/>
                    </a:lnTo>
                    <a:lnTo>
                      <a:pt x="429" y="1748"/>
                    </a:lnTo>
                    <a:lnTo>
                      <a:pt x="429" y="1740"/>
                    </a:lnTo>
                    <a:lnTo>
                      <a:pt x="429" y="1725"/>
                    </a:lnTo>
                    <a:lnTo>
                      <a:pt x="429" y="1717"/>
                    </a:lnTo>
                    <a:lnTo>
                      <a:pt x="421" y="1709"/>
                    </a:lnTo>
                    <a:lnTo>
                      <a:pt x="421" y="1701"/>
                    </a:lnTo>
                    <a:lnTo>
                      <a:pt x="413" y="1709"/>
                    </a:lnTo>
                    <a:lnTo>
                      <a:pt x="413" y="1717"/>
                    </a:lnTo>
                    <a:lnTo>
                      <a:pt x="406" y="1733"/>
                    </a:lnTo>
                    <a:lnTo>
                      <a:pt x="398" y="1748"/>
                    </a:lnTo>
                    <a:lnTo>
                      <a:pt x="390" y="1740"/>
                    </a:lnTo>
                    <a:lnTo>
                      <a:pt x="390" y="1764"/>
                    </a:lnTo>
                    <a:lnTo>
                      <a:pt x="367" y="1764"/>
                    </a:lnTo>
                    <a:lnTo>
                      <a:pt x="382" y="1733"/>
                    </a:lnTo>
                    <a:lnTo>
                      <a:pt x="367" y="1733"/>
                    </a:lnTo>
                    <a:lnTo>
                      <a:pt x="343" y="1725"/>
                    </a:lnTo>
                    <a:lnTo>
                      <a:pt x="335" y="1740"/>
                    </a:lnTo>
                    <a:lnTo>
                      <a:pt x="335" y="1764"/>
                    </a:lnTo>
                    <a:lnTo>
                      <a:pt x="351" y="1764"/>
                    </a:lnTo>
                    <a:lnTo>
                      <a:pt x="343" y="1779"/>
                    </a:lnTo>
                    <a:lnTo>
                      <a:pt x="335" y="1787"/>
                    </a:lnTo>
                    <a:lnTo>
                      <a:pt x="320" y="1787"/>
                    </a:lnTo>
                    <a:lnTo>
                      <a:pt x="304" y="1795"/>
                    </a:lnTo>
                    <a:lnTo>
                      <a:pt x="296" y="1811"/>
                    </a:lnTo>
                    <a:lnTo>
                      <a:pt x="288" y="1818"/>
                    </a:lnTo>
                    <a:lnTo>
                      <a:pt x="288" y="1795"/>
                    </a:lnTo>
                    <a:lnTo>
                      <a:pt x="281" y="1787"/>
                    </a:lnTo>
                    <a:lnTo>
                      <a:pt x="288" y="1787"/>
                    </a:lnTo>
                    <a:lnTo>
                      <a:pt x="273" y="1772"/>
                    </a:lnTo>
                    <a:lnTo>
                      <a:pt x="265" y="1740"/>
                    </a:lnTo>
                    <a:lnTo>
                      <a:pt x="304" y="1725"/>
                    </a:lnTo>
                    <a:lnTo>
                      <a:pt x="304" y="1709"/>
                    </a:lnTo>
                    <a:lnTo>
                      <a:pt x="265" y="1701"/>
                    </a:lnTo>
                    <a:lnTo>
                      <a:pt x="273" y="1686"/>
                    </a:lnTo>
                    <a:lnTo>
                      <a:pt x="304" y="1662"/>
                    </a:lnTo>
                    <a:lnTo>
                      <a:pt x="343" y="1670"/>
                    </a:lnTo>
                    <a:lnTo>
                      <a:pt x="351" y="1655"/>
                    </a:lnTo>
                    <a:lnTo>
                      <a:pt x="367" y="1670"/>
                    </a:lnTo>
                    <a:lnTo>
                      <a:pt x="382" y="1694"/>
                    </a:lnTo>
                    <a:lnTo>
                      <a:pt x="406" y="1678"/>
                    </a:lnTo>
                    <a:lnTo>
                      <a:pt x="421" y="1655"/>
                    </a:lnTo>
                    <a:lnTo>
                      <a:pt x="390" y="1647"/>
                    </a:lnTo>
                    <a:lnTo>
                      <a:pt x="367" y="1639"/>
                    </a:lnTo>
                    <a:lnTo>
                      <a:pt x="374" y="1623"/>
                    </a:lnTo>
                    <a:lnTo>
                      <a:pt x="398" y="1623"/>
                    </a:lnTo>
                    <a:lnTo>
                      <a:pt x="398" y="1584"/>
                    </a:lnTo>
                    <a:lnTo>
                      <a:pt x="429" y="1584"/>
                    </a:lnTo>
                    <a:lnTo>
                      <a:pt x="429" y="1561"/>
                    </a:lnTo>
                    <a:lnTo>
                      <a:pt x="445" y="1592"/>
                    </a:lnTo>
                    <a:lnTo>
                      <a:pt x="437" y="1616"/>
                    </a:lnTo>
                    <a:lnTo>
                      <a:pt x="452" y="1631"/>
                    </a:lnTo>
                    <a:lnTo>
                      <a:pt x="484" y="1616"/>
                    </a:lnTo>
                    <a:lnTo>
                      <a:pt x="484" y="1592"/>
                    </a:lnTo>
                    <a:lnTo>
                      <a:pt x="484" y="1577"/>
                    </a:lnTo>
                    <a:lnTo>
                      <a:pt x="468" y="1577"/>
                    </a:lnTo>
                    <a:lnTo>
                      <a:pt x="460" y="1569"/>
                    </a:lnTo>
                    <a:lnTo>
                      <a:pt x="445" y="1545"/>
                    </a:lnTo>
                    <a:lnTo>
                      <a:pt x="468" y="1530"/>
                    </a:lnTo>
                    <a:lnTo>
                      <a:pt x="476" y="1506"/>
                    </a:lnTo>
                    <a:lnTo>
                      <a:pt x="452" y="1499"/>
                    </a:lnTo>
                    <a:lnTo>
                      <a:pt x="445" y="1491"/>
                    </a:lnTo>
                    <a:lnTo>
                      <a:pt x="437" y="1491"/>
                    </a:lnTo>
                    <a:lnTo>
                      <a:pt x="429" y="1491"/>
                    </a:lnTo>
                    <a:lnTo>
                      <a:pt x="421" y="1483"/>
                    </a:lnTo>
                    <a:lnTo>
                      <a:pt x="413" y="1460"/>
                    </a:lnTo>
                    <a:lnTo>
                      <a:pt x="406" y="1460"/>
                    </a:lnTo>
                    <a:lnTo>
                      <a:pt x="398" y="1475"/>
                    </a:lnTo>
                    <a:lnTo>
                      <a:pt x="390" y="1483"/>
                    </a:lnTo>
                    <a:lnTo>
                      <a:pt x="406" y="1506"/>
                    </a:lnTo>
                    <a:lnTo>
                      <a:pt x="421" y="1522"/>
                    </a:lnTo>
                    <a:lnTo>
                      <a:pt x="421" y="1530"/>
                    </a:lnTo>
                    <a:lnTo>
                      <a:pt x="413" y="1538"/>
                    </a:lnTo>
                    <a:lnTo>
                      <a:pt x="406" y="1538"/>
                    </a:lnTo>
                    <a:lnTo>
                      <a:pt x="398" y="1538"/>
                    </a:lnTo>
                    <a:lnTo>
                      <a:pt x="390" y="1538"/>
                    </a:lnTo>
                    <a:lnTo>
                      <a:pt x="382" y="1545"/>
                    </a:lnTo>
                    <a:lnTo>
                      <a:pt x="374" y="1553"/>
                    </a:lnTo>
                    <a:lnTo>
                      <a:pt x="367" y="1553"/>
                    </a:lnTo>
                    <a:lnTo>
                      <a:pt x="343" y="1561"/>
                    </a:lnTo>
                    <a:lnTo>
                      <a:pt x="343" y="1553"/>
                    </a:lnTo>
                    <a:lnTo>
                      <a:pt x="312" y="1561"/>
                    </a:lnTo>
                    <a:lnTo>
                      <a:pt x="312" y="1569"/>
                    </a:lnTo>
                    <a:lnTo>
                      <a:pt x="296" y="1592"/>
                    </a:lnTo>
                    <a:lnTo>
                      <a:pt x="288" y="1623"/>
                    </a:lnTo>
                    <a:lnTo>
                      <a:pt x="281" y="1647"/>
                    </a:lnTo>
                    <a:lnTo>
                      <a:pt x="273" y="1647"/>
                    </a:lnTo>
                    <a:lnTo>
                      <a:pt x="257" y="1670"/>
                    </a:lnTo>
                    <a:lnTo>
                      <a:pt x="234" y="1678"/>
                    </a:lnTo>
                    <a:lnTo>
                      <a:pt x="226" y="1694"/>
                    </a:lnTo>
                    <a:lnTo>
                      <a:pt x="234" y="1709"/>
                    </a:lnTo>
                    <a:lnTo>
                      <a:pt x="226" y="1717"/>
                    </a:lnTo>
                    <a:lnTo>
                      <a:pt x="210" y="1717"/>
                    </a:lnTo>
                    <a:lnTo>
                      <a:pt x="210" y="1686"/>
                    </a:lnTo>
                    <a:lnTo>
                      <a:pt x="203" y="1678"/>
                    </a:lnTo>
                    <a:lnTo>
                      <a:pt x="187" y="1678"/>
                    </a:lnTo>
                    <a:lnTo>
                      <a:pt x="179" y="1686"/>
                    </a:lnTo>
                    <a:lnTo>
                      <a:pt x="179" y="1670"/>
                    </a:lnTo>
                    <a:lnTo>
                      <a:pt x="179" y="1662"/>
                    </a:lnTo>
                    <a:lnTo>
                      <a:pt x="203" y="1662"/>
                    </a:lnTo>
                    <a:lnTo>
                      <a:pt x="210" y="1639"/>
                    </a:lnTo>
                    <a:lnTo>
                      <a:pt x="218" y="1616"/>
                    </a:lnTo>
                    <a:lnTo>
                      <a:pt x="218" y="1592"/>
                    </a:lnTo>
                    <a:lnTo>
                      <a:pt x="203" y="1584"/>
                    </a:lnTo>
                    <a:lnTo>
                      <a:pt x="242" y="1561"/>
                    </a:lnTo>
                    <a:lnTo>
                      <a:pt x="242" y="1553"/>
                    </a:lnTo>
                    <a:lnTo>
                      <a:pt x="257" y="1530"/>
                    </a:lnTo>
                    <a:lnTo>
                      <a:pt x="288" y="1530"/>
                    </a:lnTo>
                    <a:lnTo>
                      <a:pt x="312" y="1522"/>
                    </a:lnTo>
                    <a:lnTo>
                      <a:pt x="304" y="1483"/>
                    </a:lnTo>
                    <a:lnTo>
                      <a:pt x="288" y="1499"/>
                    </a:lnTo>
                    <a:lnTo>
                      <a:pt x="273" y="1522"/>
                    </a:lnTo>
                    <a:lnTo>
                      <a:pt x="257" y="1499"/>
                    </a:lnTo>
                    <a:lnTo>
                      <a:pt x="218" y="1467"/>
                    </a:lnTo>
                    <a:lnTo>
                      <a:pt x="203" y="1491"/>
                    </a:lnTo>
                    <a:lnTo>
                      <a:pt x="218" y="1522"/>
                    </a:lnTo>
                    <a:lnTo>
                      <a:pt x="203" y="1538"/>
                    </a:lnTo>
                    <a:lnTo>
                      <a:pt x="179" y="1522"/>
                    </a:lnTo>
                    <a:lnTo>
                      <a:pt x="164" y="1553"/>
                    </a:lnTo>
                    <a:lnTo>
                      <a:pt x="156" y="1553"/>
                    </a:lnTo>
                    <a:lnTo>
                      <a:pt x="148" y="1569"/>
                    </a:lnTo>
                    <a:lnTo>
                      <a:pt x="140" y="1592"/>
                    </a:lnTo>
                    <a:lnTo>
                      <a:pt x="125" y="1577"/>
                    </a:lnTo>
                    <a:lnTo>
                      <a:pt x="132" y="1561"/>
                    </a:lnTo>
                    <a:lnTo>
                      <a:pt x="132" y="1553"/>
                    </a:lnTo>
                    <a:lnTo>
                      <a:pt x="132" y="1538"/>
                    </a:lnTo>
                    <a:lnTo>
                      <a:pt x="132" y="1522"/>
                    </a:lnTo>
                    <a:lnTo>
                      <a:pt x="125" y="1506"/>
                    </a:lnTo>
                    <a:lnTo>
                      <a:pt x="109" y="1514"/>
                    </a:lnTo>
                    <a:lnTo>
                      <a:pt x="109" y="1538"/>
                    </a:lnTo>
                    <a:lnTo>
                      <a:pt x="109" y="1561"/>
                    </a:lnTo>
                    <a:lnTo>
                      <a:pt x="101" y="1584"/>
                    </a:lnTo>
                    <a:lnTo>
                      <a:pt x="101" y="1592"/>
                    </a:lnTo>
                    <a:lnTo>
                      <a:pt x="93" y="1584"/>
                    </a:lnTo>
                    <a:lnTo>
                      <a:pt x="70" y="1577"/>
                    </a:lnTo>
                    <a:lnTo>
                      <a:pt x="62" y="1561"/>
                    </a:lnTo>
                    <a:lnTo>
                      <a:pt x="39" y="1577"/>
                    </a:lnTo>
                    <a:lnTo>
                      <a:pt x="31" y="1600"/>
                    </a:lnTo>
                    <a:lnTo>
                      <a:pt x="31" y="1616"/>
                    </a:lnTo>
                    <a:lnTo>
                      <a:pt x="31" y="1639"/>
                    </a:lnTo>
                    <a:lnTo>
                      <a:pt x="15" y="1639"/>
                    </a:lnTo>
                    <a:lnTo>
                      <a:pt x="0" y="1623"/>
                    </a:lnTo>
                    <a:lnTo>
                      <a:pt x="0" y="1592"/>
                    </a:lnTo>
                    <a:lnTo>
                      <a:pt x="0" y="1569"/>
                    </a:lnTo>
                    <a:lnTo>
                      <a:pt x="7" y="1553"/>
                    </a:lnTo>
                    <a:lnTo>
                      <a:pt x="15" y="1530"/>
                    </a:lnTo>
                    <a:lnTo>
                      <a:pt x="23" y="1514"/>
                    </a:lnTo>
                    <a:lnTo>
                      <a:pt x="23" y="1506"/>
                    </a:lnTo>
                    <a:lnTo>
                      <a:pt x="31" y="1506"/>
                    </a:lnTo>
                    <a:lnTo>
                      <a:pt x="31" y="1499"/>
                    </a:lnTo>
                    <a:lnTo>
                      <a:pt x="39" y="1475"/>
                    </a:lnTo>
                    <a:lnTo>
                      <a:pt x="54" y="1467"/>
                    </a:lnTo>
                    <a:lnTo>
                      <a:pt x="62" y="1452"/>
                    </a:lnTo>
                    <a:lnTo>
                      <a:pt x="62" y="1475"/>
                    </a:lnTo>
                    <a:lnTo>
                      <a:pt x="93" y="1467"/>
                    </a:lnTo>
                    <a:lnTo>
                      <a:pt x="109" y="1452"/>
                    </a:lnTo>
                    <a:lnTo>
                      <a:pt x="117" y="1452"/>
                    </a:lnTo>
                    <a:lnTo>
                      <a:pt x="117" y="1467"/>
                    </a:lnTo>
                    <a:lnTo>
                      <a:pt x="125" y="1475"/>
                    </a:lnTo>
                    <a:lnTo>
                      <a:pt x="140" y="1467"/>
                    </a:lnTo>
                    <a:lnTo>
                      <a:pt x="148" y="1460"/>
                    </a:lnTo>
                    <a:lnTo>
                      <a:pt x="148" y="1475"/>
                    </a:lnTo>
                    <a:lnTo>
                      <a:pt x="140" y="1483"/>
                    </a:lnTo>
                    <a:lnTo>
                      <a:pt x="148" y="1491"/>
                    </a:lnTo>
                    <a:lnTo>
                      <a:pt x="164" y="1491"/>
                    </a:lnTo>
                    <a:lnTo>
                      <a:pt x="164" y="1475"/>
                    </a:lnTo>
                    <a:lnTo>
                      <a:pt x="156" y="1467"/>
                    </a:lnTo>
                    <a:lnTo>
                      <a:pt x="156" y="1460"/>
                    </a:lnTo>
                    <a:lnTo>
                      <a:pt x="164" y="1444"/>
                    </a:lnTo>
                    <a:lnTo>
                      <a:pt x="171" y="1405"/>
                    </a:lnTo>
                    <a:lnTo>
                      <a:pt x="140" y="1420"/>
                    </a:lnTo>
                    <a:lnTo>
                      <a:pt x="109" y="1397"/>
                    </a:lnTo>
                    <a:lnTo>
                      <a:pt x="132" y="1389"/>
                    </a:lnTo>
                    <a:lnTo>
                      <a:pt x="132" y="1366"/>
                    </a:lnTo>
                    <a:lnTo>
                      <a:pt x="140" y="1358"/>
                    </a:lnTo>
                    <a:lnTo>
                      <a:pt x="140" y="1342"/>
                    </a:lnTo>
                    <a:lnTo>
                      <a:pt x="156" y="1342"/>
                    </a:lnTo>
                    <a:lnTo>
                      <a:pt x="164" y="1335"/>
                    </a:lnTo>
                    <a:lnTo>
                      <a:pt x="179" y="1335"/>
                    </a:lnTo>
                    <a:lnTo>
                      <a:pt x="195" y="1327"/>
                    </a:lnTo>
                    <a:lnTo>
                      <a:pt x="203" y="1327"/>
                    </a:lnTo>
                    <a:lnTo>
                      <a:pt x="210" y="1311"/>
                    </a:lnTo>
                    <a:lnTo>
                      <a:pt x="226" y="1296"/>
                    </a:lnTo>
                    <a:lnTo>
                      <a:pt x="226" y="1288"/>
                    </a:lnTo>
                    <a:lnTo>
                      <a:pt x="257" y="1280"/>
                    </a:lnTo>
                    <a:lnTo>
                      <a:pt x="265" y="1272"/>
                    </a:lnTo>
                    <a:lnTo>
                      <a:pt x="281" y="1257"/>
                    </a:lnTo>
                    <a:lnTo>
                      <a:pt x="304" y="1257"/>
                    </a:lnTo>
                    <a:lnTo>
                      <a:pt x="312" y="1233"/>
                    </a:lnTo>
                    <a:lnTo>
                      <a:pt x="320" y="1225"/>
                    </a:lnTo>
                    <a:lnTo>
                      <a:pt x="328" y="1218"/>
                    </a:lnTo>
                    <a:lnTo>
                      <a:pt x="335" y="1202"/>
                    </a:lnTo>
                    <a:lnTo>
                      <a:pt x="343" y="1186"/>
                    </a:lnTo>
                    <a:lnTo>
                      <a:pt x="328" y="1186"/>
                    </a:lnTo>
                    <a:lnTo>
                      <a:pt x="335" y="1171"/>
                    </a:lnTo>
                    <a:lnTo>
                      <a:pt x="335" y="1163"/>
                    </a:lnTo>
                    <a:lnTo>
                      <a:pt x="351" y="1163"/>
                    </a:lnTo>
                    <a:lnTo>
                      <a:pt x="351" y="1171"/>
                    </a:lnTo>
                    <a:lnTo>
                      <a:pt x="367" y="1179"/>
                    </a:lnTo>
                    <a:lnTo>
                      <a:pt x="367" y="1171"/>
                    </a:lnTo>
                    <a:lnTo>
                      <a:pt x="367" y="1163"/>
                    </a:lnTo>
                    <a:lnTo>
                      <a:pt x="382" y="1155"/>
                    </a:lnTo>
                    <a:lnTo>
                      <a:pt x="421" y="1147"/>
                    </a:lnTo>
                    <a:lnTo>
                      <a:pt x="429" y="1124"/>
                    </a:lnTo>
                    <a:lnTo>
                      <a:pt x="452" y="1132"/>
                    </a:lnTo>
                    <a:lnTo>
                      <a:pt x="452" y="1101"/>
                    </a:lnTo>
                    <a:lnTo>
                      <a:pt x="437" y="1085"/>
                    </a:lnTo>
                    <a:lnTo>
                      <a:pt x="406" y="1077"/>
                    </a:lnTo>
                    <a:lnTo>
                      <a:pt x="429" y="1038"/>
                    </a:lnTo>
                    <a:lnTo>
                      <a:pt x="382" y="1069"/>
                    </a:lnTo>
                    <a:lnTo>
                      <a:pt x="374" y="1101"/>
                    </a:lnTo>
                    <a:lnTo>
                      <a:pt x="351" y="1077"/>
                    </a:lnTo>
                    <a:lnTo>
                      <a:pt x="343" y="1101"/>
                    </a:lnTo>
                    <a:lnTo>
                      <a:pt x="320" y="1101"/>
                    </a:lnTo>
                    <a:lnTo>
                      <a:pt x="335" y="1077"/>
                    </a:lnTo>
                    <a:lnTo>
                      <a:pt x="351" y="1062"/>
                    </a:lnTo>
                    <a:lnTo>
                      <a:pt x="382" y="1046"/>
                    </a:lnTo>
                    <a:lnTo>
                      <a:pt x="406" y="1030"/>
                    </a:lnTo>
                    <a:lnTo>
                      <a:pt x="406" y="1015"/>
                    </a:lnTo>
                    <a:lnTo>
                      <a:pt x="398" y="999"/>
                    </a:lnTo>
                    <a:lnTo>
                      <a:pt x="406" y="984"/>
                    </a:lnTo>
                    <a:lnTo>
                      <a:pt x="406" y="968"/>
                    </a:lnTo>
                    <a:lnTo>
                      <a:pt x="406" y="952"/>
                    </a:lnTo>
                    <a:lnTo>
                      <a:pt x="413" y="945"/>
                    </a:lnTo>
                    <a:lnTo>
                      <a:pt x="421" y="960"/>
                    </a:lnTo>
                    <a:lnTo>
                      <a:pt x="429" y="960"/>
                    </a:lnTo>
                    <a:lnTo>
                      <a:pt x="452" y="960"/>
                    </a:lnTo>
                    <a:lnTo>
                      <a:pt x="452" y="968"/>
                    </a:lnTo>
                    <a:lnTo>
                      <a:pt x="468" y="968"/>
                    </a:lnTo>
                    <a:lnTo>
                      <a:pt x="476" y="984"/>
                    </a:lnTo>
                    <a:lnTo>
                      <a:pt x="468" y="999"/>
                    </a:lnTo>
                    <a:lnTo>
                      <a:pt x="476" y="1015"/>
                    </a:lnTo>
                    <a:lnTo>
                      <a:pt x="460" y="1030"/>
                    </a:lnTo>
                    <a:lnTo>
                      <a:pt x="429" y="1062"/>
                    </a:lnTo>
                    <a:lnTo>
                      <a:pt x="452" y="1062"/>
                    </a:lnTo>
                    <a:lnTo>
                      <a:pt x="476" y="1046"/>
                    </a:lnTo>
                    <a:lnTo>
                      <a:pt x="499" y="1062"/>
                    </a:lnTo>
                    <a:lnTo>
                      <a:pt x="507" y="1077"/>
                    </a:lnTo>
                    <a:lnTo>
                      <a:pt x="515" y="1101"/>
                    </a:lnTo>
                    <a:lnTo>
                      <a:pt x="530" y="1085"/>
                    </a:lnTo>
                    <a:lnTo>
                      <a:pt x="538" y="1124"/>
                    </a:lnTo>
                    <a:lnTo>
                      <a:pt x="538" y="1116"/>
                    </a:lnTo>
                    <a:lnTo>
                      <a:pt x="554" y="1124"/>
                    </a:lnTo>
                    <a:lnTo>
                      <a:pt x="562" y="1132"/>
                    </a:lnTo>
                    <a:lnTo>
                      <a:pt x="562" y="1140"/>
                    </a:lnTo>
                    <a:lnTo>
                      <a:pt x="554" y="1147"/>
                    </a:lnTo>
                    <a:lnTo>
                      <a:pt x="554" y="1155"/>
                    </a:lnTo>
                    <a:lnTo>
                      <a:pt x="546" y="1163"/>
                    </a:lnTo>
                    <a:lnTo>
                      <a:pt x="577" y="1163"/>
                    </a:lnTo>
                    <a:lnTo>
                      <a:pt x="601" y="1163"/>
                    </a:lnTo>
                    <a:lnTo>
                      <a:pt x="593" y="1132"/>
                    </a:lnTo>
                    <a:lnTo>
                      <a:pt x="624" y="1124"/>
                    </a:lnTo>
                    <a:lnTo>
                      <a:pt x="624" y="1155"/>
                    </a:lnTo>
                    <a:lnTo>
                      <a:pt x="648" y="1155"/>
                    </a:lnTo>
                    <a:lnTo>
                      <a:pt x="655" y="1132"/>
                    </a:lnTo>
                    <a:lnTo>
                      <a:pt x="640" y="1101"/>
                    </a:lnTo>
                    <a:lnTo>
                      <a:pt x="616" y="1101"/>
                    </a:lnTo>
                    <a:lnTo>
                      <a:pt x="616" y="1069"/>
                    </a:lnTo>
                    <a:lnTo>
                      <a:pt x="632" y="1054"/>
                    </a:lnTo>
                    <a:lnTo>
                      <a:pt x="655" y="1054"/>
                    </a:lnTo>
                    <a:lnTo>
                      <a:pt x="648" y="1069"/>
                    </a:lnTo>
                    <a:lnTo>
                      <a:pt x="671" y="1069"/>
                    </a:lnTo>
                    <a:lnTo>
                      <a:pt x="679" y="1046"/>
                    </a:lnTo>
                    <a:lnTo>
                      <a:pt x="702" y="1077"/>
                    </a:lnTo>
                    <a:lnTo>
                      <a:pt x="710" y="1054"/>
                    </a:lnTo>
                    <a:lnTo>
                      <a:pt x="710" y="1077"/>
                    </a:lnTo>
                    <a:lnTo>
                      <a:pt x="733" y="1085"/>
                    </a:lnTo>
                    <a:lnTo>
                      <a:pt x="749" y="1069"/>
                    </a:lnTo>
                    <a:lnTo>
                      <a:pt x="757" y="1093"/>
                    </a:lnTo>
                    <a:lnTo>
                      <a:pt x="749" y="1116"/>
                    </a:lnTo>
                    <a:lnTo>
                      <a:pt x="780" y="1108"/>
                    </a:lnTo>
                    <a:lnTo>
                      <a:pt x="788" y="1085"/>
                    </a:lnTo>
                    <a:lnTo>
                      <a:pt x="811" y="1077"/>
                    </a:lnTo>
                    <a:lnTo>
                      <a:pt x="835" y="1062"/>
                    </a:lnTo>
                    <a:lnTo>
                      <a:pt x="858" y="1062"/>
                    </a:lnTo>
                    <a:lnTo>
                      <a:pt x="858" y="1030"/>
                    </a:lnTo>
                    <a:lnTo>
                      <a:pt x="882" y="1046"/>
                    </a:lnTo>
                    <a:lnTo>
                      <a:pt x="905" y="1015"/>
                    </a:lnTo>
                    <a:lnTo>
                      <a:pt x="921" y="1046"/>
                    </a:lnTo>
                    <a:lnTo>
                      <a:pt x="944" y="1023"/>
                    </a:lnTo>
                    <a:lnTo>
                      <a:pt x="944" y="1046"/>
                    </a:lnTo>
                    <a:lnTo>
                      <a:pt x="921" y="1062"/>
                    </a:lnTo>
                    <a:lnTo>
                      <a:pt x="944" y="1069"/>
                    </a:lnTo>
                    <a:lnTo>
                      <a:pt x="968" y="1054"/>
                    </a:lnTo>
                    <a:lnTo>
                      <a:pt x="952" y="1038"/>
                    </a:lnTo>
                    <a:lnTo>
                      <a:pt x="968" y="1023"/>
                    </a:lnTo>
                    <a:lnTo>
                      <a:pt x="944" y="1007"/>
                    </a:lnTo>
                    <a:lnTo>
                      <a:pt x="944" y="984"/>
                    </a:lnTo>
                    <a:lnTo>
                      <a:pt x="921" y="968"/>
                    </a:lnTo>
                    <a:lnTo>
                      <a:pt x="921" y="945"/>
                    </a:lnTo>
                    <a:lnTo>
                      <a:pt x="890" y="945"/>
                    </a:lnTo>
                    <a:lnTo>
                      <a:pt x="905" y="968"/>
                    </a:lnTo>
                    <a:lnTo>
                      <a:pt x="882" y="960"/>
                    </a:lnTo>
                    <a:lnTo>
                      <a:pt x="866" y="945"/>
                    </a:lnTo>
                    <a:lnTo>
                      <a:pt x="874" y="913"/>
                    </a:lnTo>
                    <a:lnTo>
                      <a:pt x="866" y="906"/>
                    </a:lnTo>
                    <a:lnTo>
                      <a:pt x="851" y="898"/>
                    </a:lnTo>
                    <a:lnTo>
                      <a:pt x="843" y="898"/>
                    </a:lnTo>
                    <a:lnTo>
                      <a:pt x="827" y="890"/>
                    </a:lnTo>
                    <a:lnTo>
                      <a:pt x="827" y="913"/>
                    </a:lnTo>
                    <a:lnTo>
                      <a:pt x="804" y="898"/>
                    </a:lnTo>
                    <a:lnTo>
                      <a:pt x="772" y="890"/>
                    </a:lnTo>
                    <a:lnTo>
                      <a:pt x="749" y="890"/>
                    </a:lnTo>
                    <a:lnTo>
                      <a:pt x="733" y="874"/>
                    </a:lnTo>
                    <a:lnTo>
                      <a:pt x="757" y="882"/>
                    </a:lnTo>
                    <a:lnTo>
                      <a:pt x="749" y="859"/>
                    </a:lnTo>
                    <a:lnTo>
                      <a:pt x="741" y="843"/>
                    </a:lnTo>
                    <a:lnTo>
                      <a:pt x="718" y="851"/>
                    </a:lnTo>
                    <a:lnTo>
                      <a:pt x="702" y="874"/>
                    </a:lnTo>
                    <a:lnTo>
                      <a:pt x="679" y="890"/>
                    </a:lnTo>
                    <a:lnTo>
                      <a:pt x="671" y="866"/>
                    </a:lnTo>
                    <a:lnTo>
                      <a:pt x="671" y="859"/>
                    </a:lnTo>
                    <a:lnTo>
                      <a:pt x="671" y="851"/>
                    </a:lnTo>
                    <a:lnTo>
                      <a:pt x="671" y="843"/>
                    </a:lnTo>
                    <a:lnTo>
                      <a:pt x="640" y="835"/>
                    </a:lnTo>
                    <a:lnTo>
                      <a:pt x="648" y="820"/>
                    </a:lnTo>
                    <a:lnTo>
                      <a:pt x="624" y="820"/>
                    </a:lnTo>
                    <a:lnTo>
                      <a:pt x="616" y="835"/>
                    </a:lnTo>
                    <a:lnTo>
                      <a:pt x="616" y="843"/>
                    </a:lnTo>
                    <a:lnTo>
                      <a:pt x="616" y="866"/>
                    </a:lnTo>
                    <a:lnTo>
                      <a:pt x="624" y="874"/>
                    </a:lnTo>
                    <a:lnTo>
                      <a:pt x="632" y="890"/>
                    </a:lnTo>
                    <a:lnTo>
                      <a:pt x="648" y="890"/>
                    </a:lnTo>
                    <a:lnTo>
                      <a:pt x="663" y="898"/>
                    </a:lnTo>
                    <a:lnTo>
                      <a:pt x="663" y="906"/>
                    </a:lnTo>
                    <a:lnTo>
                      <a:pt x="648" y="906"/>
                    </a:lnTo>
                    <a:lnTo>
                      <a:pt x="632" y="921"/>
                    </a:lnTo>
                    <a:lnTo>
                      <a:pt x="601" y="913"/>
                    </a:lnTo>
                    <a:lnTo>
                      <a:pt x="593" y="913"/>
                    </a:lnTo>
                    <a:lnTo>
                      <a:pt x="593" y="898"/>
                    </a:lnTo>
                    <a:lnTo>
                      <a:pt x="577" y="906"/>
                    </a:lnTo>
                    <a:lnTo>
                      <a:pt x="562" y="921"/>
                    </a:lnTo>
                    <a:lnTo>
                      <a:pt x="562" y="937"/>
                    </a:lnTo>
                    <a:lnTo>
                      <a:pt x="562" y="960"/>
                    </a:lnTo>
                    <a:lnTo>
                      <a:pt x="538" y="952"/>
                    </a:lnTo>
                    <a:lnTo>
                      <a:pt x="515" y="960"/>
                    </a:lnTo>
                    <a:lnTo>
                      <a:pt x="484" y="968"/>
                    </a:lnTo>
                    <a:lnTo>
                      <a:pt x="476" y="976"/>
                    </a:lnTo>
                    <a:lnTo>
                      <a:pt x="476" y="968"/>
                    </a:lnTo>
                    <a:lnTo>
                      <a:pt x="476" y="952"/>
                    </a:lnTo>
                    <a:lnTo>
                      <a:pt x="460" y="952"/>
                    </a:lnTo>
                    <a:lnTo>
                      <a:pt x="452" y="945"/>
                    </a:lnTo>
                    <a:lnTo>
                      <a:pt x="437" y="952"/>
                    </a:lnTo>
                    <a:lnTo>
                      <a:pt x="421" y="945"/>
                    </a:lnTo>
                    <a:lnTo>
                      <a:pt x="421" y="937"/>
                    </a:lnTo>
                    <a:lnTo>
                      <a:pt x="421" y="913"/>
                    </a:lnTo>
                    <a:lnTo>
                      <a:pt x="421" y="906"/>
                    </a:lnTo>
                    <a:lnTo>
                      <a:pt x="421" y="890"/>
                    </a:lnTo>
                    <a:lnTo>
                      <a:pt x="445" y="874"/>
                    </a:lnTo>
                    <a:lnTo>
                      <a:pt x="421" y="874"/>
                    </a:lnTo>
                    <a:lnTo>
                      <a:pt x="421" y="866"/>
                    </a:lnTo>
                    <a:lnTo>
                      <a:pt x="421" y="859"/>
                    </a:lnTo>
                    <a:lnTo>
                      <a:pt x="421" y="843"/>
                    </a:lnTo>
                    <a:lnTo>
                      <a:pt x="413" y="843"/>
                    </a:lnTo>
                    <a:lnTo>
                      <a:pt x="406" y="835"/>
                    </a:lnTo>
                    <a:lnTo>
                      <a:pt x="413" y="812"/>
                    </a:lnTo>
                    <a:lnTo>
                      <a:pt x="429" y="820"/>
                    </a:lnTo>
                    <a:lnTo>
                      <a:pt x="437" y="835"/>
                    </a:lnTo>
                    <a:lnTo>
                      <a:pt x="452" y="843"/>
                    </a:lnTo>
                    <a:lnTo>
                      <a:pt x="460" y="843"/>
                    </a:lnTo>
                    <a:lnTo>
                      <a:pt x="468" y="827"/>
                    </a:lnTo>
                    <a:lnTo>
                      <a:pt x="452" y="812"/>
                    </a:lnTo>
                    <a:lnTo>
                      <a:pt x="452" y="796"/>
                    </a:lnTo>
                    <a:lnTo>
                      <a:pt x="468" y="788"/>
                    </a:lnTo>
                    <a:lnTo>
                      <a:pt x="484" y="765"/>
                    </a:lnTo>
                    <a:lnTo>
                      <a:pt x="484" y="749"/>
                    </a:lnTo>
                    <a:lnTo>
                      <a:pt x="491" y="742"/>
                    </a:lnTo>
                    <a:lnTo>
                      <a:pt x="499" y="726"/>
                    </a:lnTo>
                    <a:lnTo>
                      <a:pt x="499" y="710"/>
                    </a:lnTo>
                    <a:lnTo>
                      <a:pt x="491" y="695"/>
                    </a:lnTo>
                    <a:lnTo>
                      <a:pt x="499" y="679"/>
                    </a:lnTo>
                    <a:lnTo>
                      <a:pt x="515" y="664"/>
                    </a:lnTo>
                    <a:lnTo>
                      <a:pt x="523" y="671"/>
                    </a:lnTo>
                    <a:lnTo>
                      <a:pt x="538" y="671"/>
                    </a:lnTo>
                    <a:lnTo>
                      <a:pt x="530" y="664"/>
                    </a:lnTo>
                    <a:lnTo>
                      <a:pt x="554" y="648"/>
                    </a:lnTo>
                    <a:lnTo>
                      <a:pt x="546" y="632"/>
                    </a:lnTo>
                    <a:lnTo>
                      <a:pt x="554" y="609"/>
                    </a:lnTo>
                    <a:lnTo>
                      <a:pt x="577" y="609"/>
                    </a:lnTo>
                    <a:lnTo>
                      <a:pt x="585" y="601"/>
                    </a:lnTo>
                    <a:lnTo>
                      <a:pt x="577" y="586"/>
                    </a:lnTo>
                    <a:lnTo>
                      <a:pt x="562" y="586"/>
                    </a:lnTo>
                    <a:lnTo>
                      <a:pt x="570" y="562"/>
                    </a:lnTo>
                    <a:lnTo>
                      <a:pt x="585" y="554"/>
                    </a:lnTo>
                    <a:lnTo>
                      <a:pt x="609" y="523"/>
                    </a:lnTo>
                    <a:lnTo>
                      <a:pt x="609" y="515"/>
                    </a:lnTo>
                    <a:lnTo>
                      <a:pt x="601" y="492"/>
                    </a:lnTo>
                    <a:lnTo>
                      <a:pt x="577" y="476"/>
                    </a:lnTo>
                    <a:lnTo>
                      <a:pt x="570" y="461"/>
                    </a:lnTo>
                    <a:lnTo>
                      <a:pt x="570" y="445"/>
                    </a:lnTo>
                    <a:lnTo>
                      <a:pt x="562" y="445"/>
                    </a:lnTo>
                    <a:lnTo>
                      <a:pt x="554" y="430"/>
                    </a:lnTo>
                    <a:lnTo>
                      <a:pt x="538" y="430"/>
                    </a:lnTo>
                    <a:lnTo>
                      <a:pt x="530" y="430"/>
                    </a:lnTo>
                    <a:lnTo>
                      <a:pt x="530" y="422"/>
                    </a:lnTo>
                    <a:lnTo>
                      <a:pt x="515" y="422"/>
                    </a:lnTo>
                    <a:lnTo>
                      <a:pt x="507" y="398"/>
                    </a:lnTo>
                    <a:lnTo>
                      <a:pt x="515" y="398"/>
                    </a:lnTo>
                    <a:lnTo>
                      <a:pt x="507" y="391"/>
                    </a:lnTo>
                    <a:lnTo>
                      <a:pt x="515" y="367"/>
                    </a:lnTo>
                    <a:lnTo>
                      <a:pt x="530" y="344"/>
                    </a:lnTo>
                    <a:lnTo>
                      <a:pt x="530" y="320"/>
                    </a:lnTo>
                    <a:lnTo>
                      <a:pt x="538" y="328"/>
                    </a:lnTo>
                    <a:lnTo>
                      <a:pt x="554" y="313"/>
                    </a:lnTo>
                    <a:lnTo>
                      <a:pt x="570" y="313"/>
                    </a:lnTo>
                    <a:lnTo>
                      <a:pt x="585" y="305"/>
                    </a:lnTo>
                    <a:lnTo>
                      <a:pt x="593" y="320"/>
                    </a:lnTo>
                    <a:lnTo>
                      <a:pt x="601" y="328"/>
                    </a:lnTo>
                    <a:lnTo>
                      <a:pt x="593" y="336"/>
                    </a:lnTo>
                    <a:lnTo>
                      <a:pt x="585" y="336"/>
                    </a:lnTo>
                    <a:lnTo>
                      <a:pt x="601" y="352"/>
                    </a:lnTo>
                    <a:lnTo>
                      <a:pt x="593" y="367"/>
                    </a:lnTo>
                    <a:lnTo>
                      <a:pt x="609" y="367"/>
                    </a:lnTo>
                    <a:lnTo>
                      <a:pt x="616" y="383"/>
                    </a:lnTo>
                    <a:lnTo>
                      <a:pt x="616" y="391"/>
                    </a:lnTo>
                    <a:lnTo>
                      <a:pt x="624" y="375"/>
                    </a:lnTo>
                    <a:lnTo>
                      <a:pt x="648" y="375"/>
                    </a:lnTo>
                    <a:lnTo>
                      <a:pt x="655" y="359"/>
                    </a:lnTo>
                    <a:lnTo>
                      <a:pt x="671" y="359"/>
                    </a:lnTo>
                    <a:lnTo>
                      <a:pt x="679" y="367"/>
                    </a:lnTo>
                    <a:lnTo>
                      <a:pt x="687" y="375"/>
                    </a:lnTo>
                    <a:lnTo>
                      <a:pt x="702" y="375"/>
                    </a:lnTo>
                    <a:lnTo>
                      <a:pt x="702" y="359"/>
                    </a:lnTo>
                    <a:lnTo>
                      <a:pt x="718" y="352"/>
                    </a:lnTo>
                    <a:lnTo>
                      <a:pt x="726" y="344"/>
                    </a:lnTo>
                    <a:lnTo>
                      <a:pt x="733" y="336"/>
                    </a:lnTo>
                    <a:lnTo>
                      <a:pt x="757" y="320"/>
                    </a:lnTo>
                    <a:lnTo>
                      <a:pt x="780" y="297"/>
                    </a:lnTo>
                    <a:lnTo>
                      <a:pt x="757" y="273"/>
                    </a:lnTo>
                    <a:lnTo>
                      <a:pt x="741" y="281"/>
                    </a:lnTo>
                    <a:lnTo>
                      <a:pt x="741" y="266"/>
                    </a:lnTo>
                    <a:lnTo>
                      <a:pt x="749" y="242"/>
                    </a:lnTo>
                    <a:lnTo>
                      <a:pt x="733" y="234"/>
                    </a:lnTo>
                    <a:lnTo>
                      <a:pt x="726" y="234"/>
                    </a:lnTo>
                    <a:lnTo>
                      <a:pt x="718" y="234"/>
                    </a:lnTo>
                    <a:lnTo>
                      <a:pt x="702" y="242"/>
                    </a:lnTo>
                    <a:lnTo>
                      <a:pt x="694" y="234"/>
                    </a:lnTo>
                    <a:lnTo>
                      <a:pt x="694" y="219"/>
                    </a:lnTo>
                    <a:lnTo>
                      <a:pt x="687" y="203"/>
                    </a:lnTo>
                    <a:lnTo>
                      <a:pt x="687" y="195"/>
                    </a:lnTo>
                    <a:lnTo>
                      <a:pt x="694" y="195"/>
                    </a:lnTo>
                    <a:lnTo>
                      <a:pt x="718" y="211"/>
                    </a:lnTo>
                    <a:lnTo>
                      <a:pt x="726" y="203"/>
                    </a:lnTo>
                    <a:lnTo>
                      <a:pt x="733" y="195"/>
                    </a:lnTo>
                    <a:lnTo>
                      <a:pt x="726" y="195"/>
                    </a:lnTo>
                    <a:lnTo>
                      <a:pt x="726" y="180"/>
                    </a:lnTo>
                    <a:lnTo>
                      <a:pt x="733" y="172"/>
                    </a:lnTo>
                    <a:lnTo>
                      <a:pt x="741" y="172"/>
                    </a:lnTo>
                    <a:lnTo>
                      <a:pt x="741" y="180"/>
                    </a:lnTo>
                    <a:lnTo>
                      <a:pt x="741" y="188"/>
                    </a:lnTo>
                    <a:lnTo>
                      <a:pt x="757" y="195"/>
                    </a:lnTo>
                    <a:lnTo>
                      <a:pt x="757" y="180"/>
                    </a:lnTo>
                    <a:lnTo>
                      <a:pt x="765" y="180"/>
                    </a:lnTo>
                    <a:lnTo>
                      <a:pt x="772" y="180"/>
                    </a:lnTo>
                    <a:lnTo>
                      <a:pt x="780" y="156"/>
                    </a:lnTo>
                    <a:lnTo>
                      <a:pt x="772" y="125"/>
                    </a:lnTo>
                    <a:lnTo>
                      <a:pt x="780" y="110"/>
                    </a:lnTo>
                    <a:lnTo>
                      <a:pt x="804" y="86"/>
                    </a:lnTo>
                    <a:lnTo>
                      <a:pt x="804" y="71"/>
                    </a:lnTo>
                    <a:lnTo>
                      <a:pt x="819" y="63"/>
                    </a:lnTo>
                    <a:lnTo>
                      <a:pt x="819" y="47"/>
                    </a:lnTo>
                    <a:lnTo>
                      <a:pt x="827" y="47"/>
                    </a:lnTo>
                    <a:lnTo>
                      <a:pt x="835" y="39"/>
                    </a:lnTo>
                    <a:lnTo>
                      <a:pt x="835" y="47"/>
                    </a:lnTo>
                    <a:lnTo>
                      <a:pt x="843" y="55"/>
                    </a:lnTo>
                    <a:lnTo>
                      <a:pt x="851" y="55"/>
                    </a:lnTo>
                    <a:lnTo>
                      <a:pt x="858" y="63"/>
                    </a:lnTo>
                    <a:lnTo>
                      <a:pt x="874" y="47"/>
                    </a:lnTo>
                    <a:lnTo>
                      <a:pt x="866" y="71"/>
                    </a:lnTo>
                    <a:lnTo>
                      <a:pt x="858" y="71"/>
                    </a:lnTo>
                    <a:lnTo>
                      <a:pt x="858" y="86"/>
                    </a:lnTo>
                    <a:lnTo>
                      <a:pt x="866" y="78"/>
                    </a:lnTo>
                    <a:lnTo>
                      <a:pt x="882" y="78"/>
                    </a:lnTo>
                    <a:lnTo>
                      <a:pt x="890" y="78"/>
                    </a:lnTo>
                    <a:lnTo>
                      <a:pt x="897" y="63"/>
                    </a:lnTo>
                    <a:lnTo>
                      <a:pt x="905" y="63"/>
                    </a:lnTo>
                    <a:lnTo>
                      <a:pt x="913" y="55"/>
                    </a:lnTo>
                    <a:lnTo>
                      <a:pt x="929" y="32"/>
                    </a:lnTo>
                    <a:lnTo>
                      <a:pt x="929" y="24"/>
                    </a:lnTo>
                    <a:lnTo>
                      <a:pt x="936" y="24"/>
                    </a:lnTo>
                    <a:lnTo>
                      <a:pt x="944" y="32"/>
                    </a:lnTo>
                    <a:lnTo>
                      <a:pt x="952" y="47"/>
                    </a:lnTo>
                    <a:lnTo>
                      <a:pt x="952" y="55"/>
                    </a:lnTo>
                    <a:lnTo>
                      <a:pt x="944" y="71"/>
                    </a:lnTo>
                    <a:lnTo>
                      <a:pt x="960" y="78"/>
                    </a:lnTo>
                    <a:lnTo>
                      <a:pt x="968" y="86"/>
                    </a:lnTo>
                    <a:lnTo>
                      <a:pt x="975" y="86"/>
                    </a:lnTo>
                    <a:lnTo>
                      <a:pt x="983" y="86"/>
                    </a:lnTo>
                    <a:lnTo>
                      <a:pt x="983" y="78"/>
                    </a:lnTo>
                    <a:lnTo>
                      <a:pt x="991" y="71"/>
                    </a:lnTo>
                    <a:lnTo>
                      <a:pt x="1030" y="47"/>
                    </a:lnTo>
                    <a:lnTo>
                      <a:pt x="1022" y="24"/>
                    </a:lnTo>
                    <a:lnTo>
                      <a:pt x="1022" y="0"/>
                    </a:lnTo>
                    <a:lnTo>
                      <a:pt x="1061" y="0"/>
                    </a:lnTo>
                    <a:lnTo>
                      <a:pt x="1061" y="16"/>
                    </a:lnTo>
                    <a:lnTo>
                      <a:pt x="1061" y="32"/>
                    </a:lnTo>
                    <a:lnTo>
                      <a:pt x="1077" y="32"/>
                    </a:lnTo>
                    <a:lnTo>
                      <a:pt x="1077" y="47"/>
                    </a:lnTo>
                    <a:lnTo>
                      <a:pt x="1061" y="55"/>
                    </a:lnTo>
                    <a:lnTo>
                      <a:pt x="1046" y="63"/>
                    </a:lnTo>
                    <a:lnTo>
                      <a:pt x="1030" y="63"/>
                    </a:lnTo>
                    <a:lnTo>
                      <a:pt x="1022" y="71"/>
                    </a:lnTo>
                    <a:lnTo>
                      <a:pt x="991" y="86"/>
                    </a:lnTo>
                    <a:lnTo>
                      <a:pt x="983" y="94"/>
                    </a:lnTo>
                    <a:lnTo>
                      <a:pt x="975" y="94"/>
                    </a:lnTo>
                    <a:lnTo>
                      <a:pt x="968" y="102"/>
                    </a:lnTo>
                    <a:lnTo>
                      <a:pt x="960" y="86"/>
                    </a:lnTo>
                    <a:lnTo>
                      <a:pt x="952" y="86"/>
                    </a:lnTo>
                    <a:lnTo>
                      <a:pt x="952" y="94"/>
                    </a:lnTo>
                    <a:lnTo>
                      <a:pt x="944" y="102"/>
                    </a:lnTo>
                    <a:lnTo>
                      <a:pt x="936" y="78"/>
                    </a:lnTo>
                    <a:lnTo>
                      <a:pt x="921" y="94"/>
                    </a:lnTo>
                    <a:lnTo>
                      <a:pt x="921" y="102"/>
                    </a:lnTo>
                    <a:lnTo>
                      <a:pt x="905" y="102"/>
                    </a:lnTo>
                    <a:lnTo>
                      <a:pt x="905" y="110"/>
                    </a:lnTo>
                    <a:lnTo>
                      <a:pt x="897" y="117"/>
                    </a:lnTo>
                    <a:lnTo>
                      <a:pt x="897" y="125"/>
                    </a:lnTo>
                    <a:lnTo>
                      <a:pt x="913" y="125"/>
                    </a:lnTo>
                    <a:lnTo>
                      <a:pt x="921" y="117"/>
                    </a:lnTo>
                    <a:lnTo>
                      <a:pt x="936" y="110"/>
                    </a:lnTo>
                    <a:lnTo>
                      <a:pt x="944" y="110"/>
                    </a:lnTo>
                    <a:lnTo>
                      <a:pt x="944" y="125"/>
                    </a:lnTo>
                    <a:lnTo>
                      <a:pt x="952" y="117"/>
                    </a:lnTo>
                    <a:lnTo>
                      <a:pt x="960" y="117"/>
                    </a:lnTo>
                    <a:lnTo>
                      <a:pt x="968" y="125"/>
                    </a:lnTo>
                    <a:lnTo>
                      <a:pt x="944" y="133"/>
                    </a:lnTo>
                    <a:lnTo>
                      <a:pt x="929" y="149"/>
                    </a:lnTo>
                    <a:lnTo>
                      <a:pt x="913" y="149"/>
                    </a:lnTo>
                    <a:lnTo>
                      <a:pt x="897" y="172"/>
                    </a:lnTo>
                    <a:lnTo>
                      <a:pt x="874" y="203"/>
                    </a:lnTo>
                    <a:lnTo>
                      <a:pt x="897" y="203"/>
                    </a:lnTo>
                    <a:lnTo>
                      <a:pt x="882" y="211"/>
                    </a:lnTo>
                    <a:lnTo>
                      <a:pt x="882" y="219"/>
                    </a:lnTo>
                    <a:lnTo>
                      <a:pt x="866" y="234"/>
                    </a:lnTo>
                    <a:lnTo>
                      <a:pt x="851" y="227"/>
                    </a:lnTo>
                    <a:lnTo>
                      <a:pt x="843" y="234"/>
                    </a:lnTo>
                    <a:lnTo>
                      <a:pt x="835" y="234"/>
                    </a:lnTo>
                    <a:lnTo>
                      <a:pt x="835" y="242"/>
                    </a:lnTo>
                    <a:lnTo>
                      <a:pt x="843" y="242"/>
                    </a:lnTo>
                    <a:lnTo>
                      <a:pt x="843" y="266"/>
                    </a:lnTo>
                    <a:lnTo>
                      <a:pt x="819" y="289"/>
                    </a:lnTo>
                    <a:lnTo>
                      <a:pt x="804" y="305"/>
                    </a:lnTo>
                    <a:lnTo>
                      <a:pt x="788" y="320"/>
                    </a:lnTo>
                    <a:lnTo>
                      <a:pt x="819" y="328"/>
                    </a:lnTo>
                    <a:lnTo>
                      <a:pt x="843" y="344"/>
                    </a:lnTo>
                    <a:lnTo>
                      <a:pt x="858" y="344"/>
                    </a:lnTo>
                    <a:lnTo>
                      <a:pt x="843" y="336"/>
                    </a:lnTo>
                    <a:lnTo>
                      <a:pt x="866" y="305"/>
                    </a:lnTo>
                    <a:lnTo>
                      <a:pt x="866" y="320"/>
                    </a:lnTo>
                    <a:lnTo>
                      <a:pt x="882" y="320"/>
                    </a:lnTo>
                    <a:lnTo>
                      <a:pt x="897" y="320"/>
                    </a:lnTo>
                    <a:lnTo>
                      <a:pt x="890" y="313"/>
                    </a:lnTo>
                    <a:lnTo>
                      <a:pt x="897" y="320"/>
                    </a:lnTo>
                    <a:lnTo>
                      <a:pt x="905" y="313"/>
                    </a:lnTo>
                    <a:lnTo>
                      <a:pt x="897" y="297"/>
                    </a:lnTo>
                    <a:lnTo>
                      <a:pt x="897" y="289"/>
                    </a:lnTo>
                    <a:lnTo>
                      <a:pt x="921" y="297"/>
                    </a:lnTo>
                    <a:lnTo>
                      <a:pt x="936" y="305"/>
                    </a:lnTo>
                    <a:lnTo>
                      <a:pt x="944" y="313"/>
                    </a:lnTo>
                    <a:lnTo>
                      <a:pt x="952" y="320"/>
                    </a:lnTo>
                    <a:lnTo>
                      <a:pt x="960" y="313"/>
                    </a:lnTo>
                    <a:lnTo>
                      <a:pt x="991" y="266"/>
                    </a:lnTo>
                    <a:lnTo>
                      <a:pt x="991" y="242"/>
                    </a:lnTo>
                    <a:lnTo>
                      <a:pt x="975" y="227"/>
                    </a:lnTo>
                    <a:lnTo>
                      <a:pt x="960" y="227"/>
                    </a:lnTo>
                    <a:lnTo>
                      <a:pt x="960" y="211"/>
                    </a:lnTo>
                    <a:lnTo>
                      <a:pt x="968" y="211"/>
                    </a:lnTo>
                    <a:lnTo>
                      <a:pt x="975" y="195"/>
                    </a:lnTo>
                    <a:lnTo>
                      <a:pt x="983" y="188"/>
                    </a:lnTo>
                    <a:lnTo>
                      <a:pt x="975" y="172"/>
                    </a:lnTo>
                    <a:lnTo>
                      <a:pt x="975" y="164"/>
                    </a:lnTo>
                    <a:lnTo>
                      <a:pt x="975" y="141"/>
                    </a:lnTo>
                    <a:lnTo>
                      <a:pt x="975" y="133"/>
                    </a:lnTo>
                    <a:lnTo>
                      <a:pt x="999" y="102"/>
                    </a:lnTo>
                    <a:lnTo>
                      <a:pt x="1022" y="102"/>
                    </a:lnTo>
                    <a:lnTo>
                      <a:pt x="1022" y="86"/>
                    </a:lnTo>
                    <a:lnTo>
                      <a:pt x="1030" y="78"/>
                    </a:lnTo>
                    <a:lnTo>
                      <a:pt x="1038" y="78"/>
                    </a:lnTo>
                    <a:lnTo>
                      <a:pt x="1038" y="94"/>
                    </a:lnTo>
                    <a:lnTo>
                      <a:pt x="1046" y="110"/>
                    </a:lnTo>
                    <a:lnTo>
                      <a:pt x="1061" y="110"/>
                    </a:lnTo>
                    <a:lnTo>
                      <a:pt x="1053" y="117"/>
                    </a:lnTo>
                    <a:lnTo>
                      <a:pt x="1061" y="141"/>
                    </a:lnTo>
                    <a:lnTo>
                      <a:pt x="1069" y="149"/>
                    </a:lnTo>
                    <a:lnTo>
                      <a:pt x="1069" y="156"/>
                    </a:lnTo>
                    <a:lnTo>
                      <a:pt x="1061" y="156"/>
                    </a:lnTo>
                    <a:lnTo>
                      <a:pt x="1053" y="164"/>
                    </a:lnTo>
                    <a:lnTo>
                      <a:pt x="1046" y="164"/>
                    </a:lnTo>
                    <a:lnTo>
                      <a:pt x="1046" y="149"/>
                    </a:lnTo>
                    <a:lnTo>
                      <a:pt x="1022" y="149"/>
                    </a:lnTo>
                    <a:lnTo>
                      <a:pt x="1022" y="172"/>
                    </a:lnTo>
                    <a:lnTo>
                      <a:pt x="1007" y="180"/>
                    </a:lnTo>
                    <a:lnTo>
                      <a:pt x="1007" y="195"/>
                    </a:lnTo>
                    <a:lnTo>
                      <a:pt x="1007" y="203"/>
                    </a:lnTo>
                    <a:lnTo>
                      <a:pt x="999" y="219"/>
                    </a:lnTo>
                    <a:lnTo>
                      <a:pt x="999" y="227"/>
                    </a:lnTo>
                    <a:lnTo>
                      <a:pt x="1007" y="219"/>
                    </a:lnTo>
                    <a:lnTo>
                      <a:pt x="1022" y="219"/>
                    </a:lnTo>
                    <a:lnTo>
                      <a:pt x="1022" y="234"/>
                    </a:lnTo>
                    <a:lnTo>
                      <a:pt x="1014" y="258"/>
                    </a:lnTo>
                    <a:lnTo>
                      <a:pt x="1030" y="242"/>
                    </a:lnTo>
                    <a:lnTo>
                      <a:pt x="1038" y="242"/>
                    </a:lnTo>
                    <a:lnTo>
                      <a:pt x="1046" y="242"/>
                    </a:lnTo>
                    <a:lnTo>
                      <a:pt x="1061" y="234"/>
                    </a:lnTo>
                    <a:lnTo>
                      <a:pt x="1069" y="242"/>
                    </a:lnTo>
                    <a:lnTo>
                      <a:pt x="1093" y="242"/>
                    </a:lnTo>
                    <a:lnTo>
                      <a:pt x="1085" y="258"/>
                    </a:lnTo>
                    <a:lnTo>
                      <a:pt x="1093" y="266"/>
                    </a:lnTo>
                    <a:lnTo>
                      <a:pt x="1108" y="266"/>
                    </a:lnTo>
                    <a:lnTo>
                      <a:pt x="1100" y="266"/>
                    </a:lnTo>
                    <a:lnTo>
                      <a:pt x="1100" y="273"/>
                    </a:lnTo>
                    <a:lnTo>
                      <a:pt x="1093" y="281"/>
                    </a:lnTo>
                    <a:lnTo>
                      <a:pt x="1085" y="289"/>
                    </a:lnTo>
                    <a:lnTo>
                      <a:pt x="1077" y="289"/>
                    </a:lnTo>
                    <a:lnTo>
                      <a:pt x="1077" y="305"/>
                    </a:lnTo>
                    <a:lnTo>
                      <a:pt x="1077" y="320"/>
                    </a:lnTo>
                    <a:lnTo>
                      <a:pt x="1077" y="328"/>
                    </a:lnTo>
                    <a:lnTo>
                      <a:pt x="1069" y="352"/>
                    </a:lnTo>
                    <a:lnTo>
                      <a:pt x="1085" y="359"/>
                    </a:lnTo>
                    <a:lnTo>
                      <a:pt x="1053" y="391"/>
                    </a:lnTo>
                    <a:lnTo>
                      <a:pt x="1061" y="398"/>
                    </a:lnTo>
                    <a:lnTo>
                      <a:pt x="1061" y="414"/>
                    </a:lnTo>
                    <a:lnTo>
                      <a:pt x="1069" y="422"/>
                    </a:lnTo>
                    <a:lnTo>
                      <a:pt x="1077" y="414"/>
                    </a:lnTo>
                    <a:lnTo>
                      <a:pt x="1085" y="422"/>
                    </a:lnTo>
                    <a:lnTo>
                      <a:pt x="1093" y="422"/>
                    </a:lnTo>
                    <a:lnTo>
                      <a:pt x="1100" y="437"/>
                    </a:lnTo>
                    <a:lnTo>
                      <a:pt x="1077" y="453"/>
                    </a:lnTo>
                    <a:lnTo>
                      <a:pt x="1077" y="461"/>
                    </a:lnTo>
                    <a:lnTo>
                      <a:pt x="1093" y="461"/>
                    </a:lnTo>
                    <a:lnTo>
                      <a:pt x="1100" y="453"/>
                    </a:lnTo>
                    <a:lnTo>
                      <a:pt x="1124" y="445"/>
                    </a:lnTo>
                    <a:lnTo>
                      <a:pt x="1132" y="445"/>
                    </a:lnTo>
                    <a:lnTo>
                      <a:pt x="1139" y="437"/>
                    </a:lnTo>
                    <a:lnTo>
                      <a:pt x="1132" y="430"/>
                    </a:lnTo>
                    <a:lnTo>
                      <a:pt x="1116" y="422"/>
                    </a:lnTo>
                    <a:lnTo>
                      <a:pt x="1116" y="406"/>
                    </a:lnTo>
                    <a:lnTo>
                      <a:pt x="1124" y="398"/>
                    </a:lnTo>
                    <a:lnTo>
                      <a:pt x="1124" y="383"/>
                    </a:lnTo>
                    <a:lnTo>
                      <a:pt x="1116" y="375"/>
                    </a:lnTo>
                    <a:lnTo>
                      <a:pt x="1116" y="367"/>
                    </a:lnTo>
                    <a:lnTo>
                      <a:pt x="1132" y="352"/>
                    </a:lnTo>
                    <a:lnTo>
                      <a:pt x="1132" y="344"/>
                    </a:lnTo>
                    <a:lnTo>
                      <a:pt x="1124" y="336"/>
                    </a:lnTo>
                    <a:lnTo>
                      <a:pt x="1139" y="328"/>
                    </a:lnTo>
                    <a:lnTo>
                      <a:pt x="1147" y="328"/>
                    </a:lnTo>
                    <a:lnTo>
                      <a:pt x="1155" y="313"/>
                    </a:lnTo>
                    <a:lnTo>
                      <a:pt x="1163" y="305"/>
                    </a:lnTo>
                    <a:lnTo>
                      <a:pt x="1163" y="297"/>
                    </a:lnTo>
                    <a:lnTo>
                      <a:pt x="1178" y="289"/>
                    </a:lnTo>
                    <a:lnTo>
                      <a:pt x="1194" y="281"/>
                    </a:lnTo>
                    <a:lnTo>
                      <a:pt x="1194" y="273"/>
                    </a:lnTo>
                    <a:lnTo>
                      <a:pt x="1202" y="258"/>
                    </a:lnTo>
                    <a:lnTo>
                      <a:pt x="1210" y="242"/>
                    </a:lnTo>
                    <a:lnTo>
                      <a:pt x="1217" y="234"/>
                    </a:lnTo>
                    <a:lnTo>
                      <a:pt x="1217" y="227"/>
                    </a:lnTo>
                    <a:lnTo>
                      <a:pt x="1217" y="203"/>
                    </a:lnTo>
                    <a:lnTo>
                      <a:pt x="1225" y="188"/>
                    </a:lnTo>
                    <a:lnTo>
                      <a:pt x="1225" y="180"/>
                    </a:lnTo>
                    <a:lnTo>
                      <a:pt x="1233" y="180"/>
                    </a:lnTo>
                    <a:lnTo>
                      <a:pt x="1233" y="172"/>
                    </a:lnTo>
                    <a:lnTo>
                      <a:pt x="1241" y="156"/>
                    </a:lnTo>
                    <a:lnTo>
                      <a:pt x="1233" y="149"/>
                    </a:lnTo>
                    <a:lnTo>
                      <a:pt x="1241" y="141"/>
                    </a:lnTo>
                    <a:lnTo>
                      <a:pt x="1241" y="133"/>
                    </a:lnTo>
                    <a:lnTo>
                      <a:pt x="1249" y="133"/>
                    </a:lnTo>
                    <a:lnTo>
                      <a:pt x="1249" y="141"/>
                    </a:lnTo>
                    <a:lnTo>
                      <a:pt x="1249" y="149"/>
                    </a:lnTo>
                    <a:lnTo>
                      <a:pt x="1249" y="156"/>
                    </a:lnTo>
                    <a:lnTo>
                      <a:pt x="1264" y="156"/>
                    </a:lnTo>
                    <a:lnTo>
                      <a:pt x="1264" y="164"/>
                    </a:lnTo>
                    <a:lnTo>
                      <a:pt x="1249" y="164"/>
                    </a:lnTo>
                    <a:lnTo>
                      <a:pt x="1249" y="180"/>
                    </a:lnTo>
                    <a:lnTo>
                      <a:pt x="1256" y="188"/>
                    </a:lnTo>
                    <a:lnTo>
                      <a:pt x="1264" y="195"/>
                    </a:lnTo>
                    <a:lnTo>
                      <a:pt x="1272" y="180"/>
                    </a:lnTo>
                    <a:lnTo>
                      <a:pt x="1272" y="164"/>
                    </a:lnTo>
                    <a:lnTo>
                      <a:pt x="1280" y="156"/>
                    </a:lnTo>
                    <a:lnTo>
                      <a:pt x="1288" y="156"/>
                    </a:lnTo>
                    <a:lnTo>
                      <a:pt x="1288" y="172"/>
                    </a:lnTo>
                    <a:lnTo>
                      <a:pt x="1272" y="219"/>
                    </a:lnTo>
                    <a:lnTo>
                      <a:pt x="1264" y="227"/>
                    </a:lnTo>
                    <a:lnTo>
                      <a:pt x="1264" y="234"/>
                    </a:lnTo>
                    <a:lnTo>
                      <a:pt x="1264" y="242"/>
                    </a:lnTo>
                    <a:lnTo>
                      <a:pt x="1264" y="250"/>
                    </a:lnTo>
                    <a:lnTo>
                      <a:pt x="1256" y="266"/>
                    </a:lnTo>
                    <a:lnTo>
                      <a:pt x="1256" y="273"/>
                    </a:lnTo>
                    <a:lnTo>
                      <a:pt x="1249" y="281"/>
                    </a:lnTo>
                    <a:lnTo>
                      <a:pt x="1241" y="289"/>
                    </a:lnTo>
                    <a:lnTo>
                      <a:pt x="1233" y="305"/>
                    </a:lnTo>
                    <a:lnTo>
                      <a:pt x="1225" y="305"/>
                    </a:lnTo>
                    <a:lnTo>
                      <a:pt x="1217" y="305"/>
                    </a:lnTo>
                    <a:lnTo>
                      <a:pt x="1217" y="313"/>
                    </a:lnTo>
                    <a:lnTo>
                      <a:pt x="1217" y="336"/>
                    </a:lnTo>
                    <a:lnTo>
                      <a:pt x="1210" y="352"/>
                    </a:lnTo>
                    <a:lnTo>
                      <a:pt x="1202" y="367"/>
                    </a:lnTo>
                    <a:lnTo>
                      <a:pt x="1194" y="375"/>
                    </a:lnTo>
                    <a:lnTo>
                      <a:pt x="1194" y="383"/>
                    </a:lnTo>
                    <a:lnTo>
                      <a:pt x="1178" y="383"/>
                    </a:lnTo>
                    <a:lnTo>
                      <a:pt x="1178" y="375"/>
                    </a:lnTo>
                    <a:lnTo>
                      <a:pt x="1186" y="367"/>
                    </a:lnTo>
                    <a:lnTo>
                      <a:pt x="1171" y="367"/>
                    </a:lnTo>
                    <a:lnTo>
                      <a:pt x="1171" y="375"/>
                    </a:lnTo>
                    <a:lnTo>
                      <a:pt x="1163" y="391"/>
                    </a:lnTo>
                    <a:lnTo>
                      <a:pt x="1139" y="391"/>
                    </a:lnTo>
                    <a:lnTo>
                      <a:pt x="1139" y="406"/>
                    </a:lnTo>
                    <a:lnTo>
                      <a:pt x="1178" y="406"/>
                    </a:lnTo>
                    <a:lnTo>
                      <a:pt x="1171" y="414"/>
                    </a:lnTo>
                    <a:lnTo>
                      <a:pt x="1171" y="422"/>
                    </a:lnTo>
                    <a:lnTo>
                      <a:pt x="1163" y="430"/>
                    </a:lnTo>
                    <a:lnTo>
                      <a:pt x="1155" y="437"/>
                    </a:lnTo>
                    <a:lnTo>
                      <a:pt x="1147" y="437"/>
                    </a:lnTo>
                    <a:lnTo>
                      <a:pt x="1147" y="445"/>
                    </a:lnTo>
                    <a:lnTo>
                      <a:pt x="1147" y="469"/>
                    </a:lnTo>
                    <a:lnTo>
                      <a:pt x="1147" y="476"/>
                    </a:lnTo>
                    <a:lnTo>
                      <a:pt x="1171" y="476"/>
                    </a:lnTo>
                    <a:lnTo>
                      <a:pt x="1171" y="461"/>
                    </a:lnTo>
                    <a:lnTo>
                      <a:pt x="1186" y="430"/>
                    </a:lnTo>
                    <a:lnTo>
                      <a:pt x="1210" y="422"/>
                    </a:lnTo>
                    <a:lnTo>
                      <a:pt x="1217" y="398"/>
                    </a:lnTo>
                    <a:lnTo>
                      <a:pt x="1241" y="391"/>
                    </a:lnTo>
                    <a:lnTo>
                      <a:pt x="1264" y="391"/>
                    </a:lnTo>
                    <a:lnTo>
                      <a:pt x="1288" y="391"/>
                    </a:lnTo>
                    <a:lnTo>
                      <a:pt x="1311" y="375"/>
                    </a:lnTo>
                    <a:lnTo>
                      <a:pt x="1327" y="359"/>
                    </a:lnTo>
                    <a:lnTo>
                      <a:pt x="1335" y="352"/>
                    </a:lnTo>
                    <a:lnTo>
                      <a:pt x="1350" y="344"/>
                    </a:lnTo>
                    <a:lnTo>
                      <a:pt x="1358" y="336"/>
                    </a:lnTo>
                    <a:lnTo>
                      <a:pt x="1358" y="328"/>
                    </a:lnTo>
                    <a:lnTo>
                      <a:pt x="1374" y="320"/>
                    </a:lnTo>
                    <a:lnTo>
                      <a:pt x="1389" y="328"/>
                    </a:lnTo>
                    <a:lnTo>
                      <a:pt x="1389" y="336"/>
                    </a:lnTo>
                    <a:lnTo>
                      <a:pt x="1381" y="336"/>
                    </a:lnTo>
                    <a:lnTo>
                      <a:pt x="1381" y="352"/>
                    </a:lnTo>
                    <a:lnTo>
                      <a:pt x="1366" y="352"/>
                    </a:lnTo>
                    <a:lnTo>
                      <a:pt x="1350" y="367"/>
                    </a:lnTo>
                    <a:lnTo>
                      <a:pt x="1358" y="398"/>
                    </a:lnTo>
                    <a:lnTo>
                      <a:pt x="1374" y="398"/>
                    </a:lnTo>
                    <a:lnTo>
                      <a:pt x="1381" y="391"/>
                    </a:lnTo>
                    <a:lnTo>
                      <a:pt x="1413" y="391"/>
                    </a:lnTo>
                    <a:lnTo>
                      <a:pt x="1428" y="383"/>
                    </a:lnTo>
                    <a:lnTo>
                      <a:pt x="1444" y="391"/>
                    </a:lnTo>
                    <a:lnTo>
                      <a:pt x="1444" y="406"/>
                    </a:lnTo>
                    <a:lnTo>
                      <a:pt x="1452" y="414"/>
                    </a:lnTo>
                    <a:lnTo>
                      <a:pt x="1459" y="430"/>
                    </a:lnTo>
                    <a:lnTo>
                      <a:pt x="1459" y="453"/>
                    </a:lnTo>
                    <a:lnTo>
                      <a:pt x="1467" y="461"/>
                    </a:lnTo>
                    <a:lnTo>
                      <a:pt x="1452" y="461"/>
                    </a:lnTo>
                    <a:lnTo>
                      <a:pt x="1444" y="469"/>
                    </a:lnTo>
                    <a:lnTo>
                      <a:pt x="1428" y="476"/>
                    </a:lnTo>
                    <a:lnTo>
                      <a:pt x="1413" y="508"/>
                    </a:lnTo>
                    <a:lnTo>
                      <a:pt x="1405" y="508"/>
                    </a:lnTo>
                    <a:lnTo>
                      <a:pt x="1389" y="531"/>
                    </a:lnTo>
                    <a:lnTo>
                      <a:pt x="1374" y="523"/>
                    </a:lnTo>
                    <a:lnTo>
                      <a:pt x="1366" y="562"/>
                    </a:lnTo>
                    <a:lnTo>
                      <a:pt x="1366" y="593"/>
                    </a:lnTo>
                    <a:lnTo>
                      <a:pt x="1358" y="609"/>
                    </a:lnTo>
                    <a:lnTo>
                      <a:pt x="1358" y="625"/>
                    </a:lnTo>
                    <a:lnTo>
                      <a:pt x="1397" y="632"/>
                    </a:lnTo>
                    <a:lnTo>
                      <a:pt x="1405" y="625"/>
                    </a:lnTo>
                    <a:lnTo>
                      <a:pt x="1405" y="601"/>
                    </a:lnTo>
                    <a:lnTo>
                      <a:pt x="1413" y="593"/>
                    </a:lnTo>
                    <a:lnTo>
                      <a:pt x="1436" y="601"/>
                    </a:lnTo>
                    <a:lnTo>
                      <a:pt x="1452" y="562"/>
                    </a:lnTo>
                    <a:lnTo>
                      <a:pt x="1420" y="562"/>
                    </a:lnTo>
                    <a:lnTo>
                      <a:pt x="1436" y="547"/>
                    </a:lnTo>
                    <a:lnTo>
                      <a:pt x="1452" y="539"/>
                    </a:lnTo>
                    <a:lnTo>
                      <a:pt x="1444" y="515"/>
                    </a:lnTo>
                    <a:lnTo>
                      <a:pt x="1452" y="492"/>
                    </a:lnTo>
                    <a:lnTo>
                      <a:pt x="1467" y="476"/>
                    </a:lnTo>
                    <a:lnTo>
                      <a:pt x="1483" y="453"/>
                    </a:lnTo>
                    <a:lnTo>
                      <a:pt x="1506" y="437"/>
                    </a:lnTo>
                    <a:lnTo>
                      <a:pt x="1514" y="453"/>
                    </a:lnTo>
                    <a:lnTo>
                      <a:pt x="1522" y="469"/>
                    </a:lnTo>
                    <a:lnTo>
                      <a:pt x="1514" y="476"/>
                    </a:lnTo>
                    <a:lnTo>
                      <a:pt x="1498" y="492"/>
                    </a:lnTo>
                    <a:lnTo>
                      <a:pt x="1491" y="508"/>
                    </a:lnTo>
                    <a:lnTo>
                      <a:pt x="1475" y="531"/>
                    </a:lnTo>
                    <a:lnTo>
                      <a:pt x="1475" y="554"/>
                    </a:lnTo>
                    <a:lnTo>
                      <a:pt x="1467" y="578"/>
                    </a:lnTo>
                    <a:lnTo>
                      <a:pt x="1467" y="601"/>
                    </a:lnTo>
                    <a:lnTo>
                      <a:pt x="1475" y="609"/>
                    </a:lnTo>
                    <a:lnTo>
                      <a:pt x="1475" y="640"/>
                    </a:lnTo>
                    <a:lnTo>
                      <a:pt x="1467" y="671"/>
                    </a:lnTo>
                    <a:lnTo>
                      <a:pt x="1467" y="687"/>
                    </a:lnTo>
                    <a:lnTo>
                      <a:pt x="1459" y="703"/>
                    </a:lnTo>
                    <a:lnTo>
                      <a:pt x="1444" y="703"/>
                    </a:lnTo>
                    <a:lnTo>
                      <a:pt x="1444" y="710"/>
                    </a:lnTo>
                    <a:lnTo>
                      <a:pt x="1436" y="710"/>
                    </a:lnTo>
                    <a:lnTo>
                      <a:pt x="1413" y="710"/>
                    </a:lnTo>
                    <a:lnTo>
                      <a:pt x="1405" y="710"/>
                    </a:lnTo>
                    <a:lnTo>
                      <a:pt x="1397" y="710"/>
                    </a:lnTo>
                    <a:lnTo>
                      <a:pt x="1381" y="710"/>
                    </a:lnTo>
                    <a:lnTo>
                      <a:pt x="1350" y="710"/>
                    </a:lnTo>
                    <a:lnTo>
                      <a:pt x="1335" y="703"/>
                    </a:lnTo>
                    <a:lnTo>
                      <a:pt x="1327" y="695"/>
                    </a:lnTo>
                    <a:lnTo>
                      <a:pt x="1311" y="695"/>
                    </a:lnTo>
                    <a:lnTo>
                      <a:pt x="1311" y="703"/>
                    </a:lnTo>
                    <a:lnTo>
                      <a:pt x="1319" y="710"/>
                    </a:lnTo>
                    <a:lnTo>
                      <a:pt x="1311" y="718"/>
                    </a:lnTo>
                    <a:lnTo>
                      <a:pt x="1319" y="734"/>
                    </a:lnTo>
                    <a:lnTo>
                      <a:pt x="1319" y="749"/>
                    </a:lnTo>
                    <a:lnTo>
                      <a:pt x="1311" y="749"/>
                    </a:lnTo>
                    <a:lnTo>
                      <a:pt x="1303" y="742"/>
                    </a:lnTo>
                    <a:lnTo>
                      <a:pt x="1295" y="734"/>
                    </a:lnTo>
                    <a:lnTo>
                      <a:pt x="1280" y="734"/>
                    </a:lnTo>
                    <a:lnTo>
                      <a:pt x="1280" y="726"/>
                    </a:lnTo>
                    <a:lnTo>
                      <a:pt x="1272" y="718"/>
                    </a:lnTo>
                    <a:lnTo>
                      <a:pt x="1256" y="703"/>
                    </a:lnTo>
                    <a:lnTo>
                      <a:pt x="1249" y="703"/>
                    </a:lnTo>
                    <a:lnTo>
                      <a:pt x="1241" y="695"/>
                    </a:lnTo>
                    <a:lnTo>
                      <a:pt x="1241" y="710"/>
                    </a:lnTo>
                    <a:lnTo>
                      <a:pt x="1256" y="718"/>
                    </a:lnTo>
                    <a:lnTo>
                      <a:pt x="1256" y="734"/>
                    </a:lnTo>
                    <a:lnTo>
                      <a:pt x="1241" y="742"/>
                    </a:lnTo>
                    <a:lnTo>
                      <a:pt x="1233" y="749"/>
                    </a:lnTo>
                    <a:lnTo>
                      <a:pt x="1241" y="765"/>
                    </a:lnTo>
                    <a:lnTo>
                      <a:pt x="1241" y="788"/>
                    </a:lnTo>
                    <a:lnTo>
                      <a:pt x="1272" y="781"/>
                    </a:lnTo>
                    <a:lnTo>
                      <a:pt x="1295" y="781"/>
                    </a:lnTo>
                    <a:lnTo>
                      <a:pt x="1327" y="765"/>
                    </a:lnTo>
                    <a:lnTo>
                      <a:pt x="1342" y="773"/>
                    </a:lnTo>
                    <a:lnTo>
                      <a:pt x="1358" y="820"/>
                    </a:lnTo>
                    <a:lnTo>
                      <a:pt x="1374" y="835"/>
                    </a:lnTo>
                    <a:lnTo>
                      <a:pt x="1405" y="859"/>
                    </a:lnTo>
                    <a:lnTo>
                      <a:pt x="1420" y="882"/>
                    </a:lnTo>
                    <a:lnTo>
                      <a:pt x="1428" y="906"/>
                    </a:lnTo>
                    <a:lnTo>
                      <a:pt x="1428" y="921"/>
                    </a:lnTo>
                    <a:lnTo>
                      <a:pt x="1413" y="929"/>
                    </a:lnTo>
                    <a:lnTo>
                      <a:pt x="1397" y="929"/>
                    </a:lnTo>
                    <a:lnTo>
                      <a:pt x="1389" y="913"/>
                    </a:lnTo>
                    <a:lnTo>
                      <a:pt x="1381" y="9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39" name="Freeform 1114"/>
              <p:cNvSpPr>
                <a:spLocks/>
              </p:cNvSpPr>
              <p:nvPr/>
            </p:nvSpPr>
            <p:spPr bwMode="auto">
              <a:xfrm>
                <a:off x="3021" y="1951"/>
                <a:ext cx="515" cy="764"/>
              </a:xfrm>
              <a:custGeom>
                <a:avLst/>
                <a:gdLst>
                  <a:gd name="T0" fmla="*/ 398 w 515"/>
                  <a:gd name="T1" fmla="*/ 86 h 764"/>
                  <a:gd name="T2" fmla="*/ 383 w 515"/>
                  <a:gd name="T3" fmla="*/ 46 h 764"/>
                  <a:gd name="T4" fmla="*/ 359 w 515"/>
                  <a:gd name="T5" fmla="*/ 78 h 764"/>
                  <a:gd name="T6" fmla="*/ 320 w 515"/>
                  <a:gd name="T7" fmla="*/ 78 h 764"/>
                  <a:gd name="T8" fmla="*/ 289 w 515"/>
                  <a:gd name="T9" fmla="*/ 31 h 764"/>
                  <a:gd name="T10" fmla="*/ 258 w 515"/>
                  <a:gd name="T11" fmla="*/ 7 h 764"/>
                  <a:gd name="T12" fmla="*/ 211 w 515"/>
                  <a:gd name="T13" fmla="*/ 15 h 764"/>
                  <a:gd name="T14" fmla="*/ 234 w 515"/>
                  <a:gd name="T15" fmla="*/ 39 h 764"/>
                  <a:gd name="T16" fmla="*/ 250 w 515"/>
                  <a:gd name="T17" fmla="*/ 70 h 764"/>
                  <a:gd name="T18" fmla="*/ 281 w 515"/>
                  <a:gd name="T19" fmla="*/ 117 h 764"/>
                  <a:gd name="T20" fmla="*/ 242 w 515"/>
                  <a:gd name="T21" fmla="*/ 140 h 764"/>
                  <a:gd name="T22" fmla="*/ 343 w 515"/>
                  <a:gd name="T23" fmla="*/ 203 h 764"/>
                  <a:gd name="T24" fmla="*/ 414 w 515"/>
                  <a:gd name="T25" fmla="*/ 249 h 764"/>
                  <a:gd name="T26" fmla="*/ 468 w 515"/>
                  <a:gd name="T27" fmla="*/ 304 h 764"/>
                  <a:gd name="T28" fmla="*/ 492 w 515"/>
                  <a:gd name="T29" fmla="*/ 327 h 764"/>
                  <a:gd name="T30" fmla="*/ 515 w 515"/>
                  <a:gd name="T31" fmla="*/ 382 h 764"/>
                  <a:gd name="T32" fmla="*/ 515 w 515"/>
                  <a:gd name="T33" fmla="*/ 405 h 764"/>
                  <a:gd name="T34" fmla="*/ 453 w 515"/>
                  <a:gd name="T35" fmla="*/ 390 h 764"/>
                  <a:gd name="T36" fmla="*/ 406 w 515"/>
                  <a:gd name="T37" fmla="*/ 398 h 764"/>
                  <a:gd name="T38" fmla="*/ 422 w 515"/>
                  <a:gd name="T39" fmla="*/ 437 h 764"/>
                  <a:gd name="T40" fmla="*/ 383 w 515"/>
                  <a:gd name="T41" fmla="*/ 413 h 764"/>
                  <a:gd name="T42" fmla="*/ 336 w 515"/>
                  <a:gd name="T43" fmla="*/ 444 h 764"/>
                  <a:gd name="T44" fmla="*/ 297 w 515"/>
                  <a:gd name="T45" fmla="*/ 429 h 764"/>
                  <a:gd name="T46" fmla="*/ 343 w 515"/>
                  <a:gd name="T47" fmla="*/ 437 h 764"/>
                  <a:gd name="T48" fmla="*/ 343 w 515"/>
                  <a:gd name="T49" fmla="*/ 374 h 764"/>
                  <a:gd name="T50" fmla="*/ 297 w 515"/>
                  <a:gd name="T51" fmla="*/ 398 h 764"/>
                  <a:gd name="T52" fmla="*/ 273 w 515"/>
                  <a:gd name="T53" fmla="*/ 421 h 764"/>
                  <a:gd name="T54" fmla="*/ 242 w 515"/>
                  <a:gd name="T55" fmla="*/ 437 h 764"/>
                  <a:gd name="T56" fmla="*/ 250 w 515"/>
                  <a:gd name="T57" fmla="*/ 499 h 764"/>
                  <a:gd name="T58" fmla="*/ 250 w 515"/>
                  <a:gd name="T59" fmla="*/ 538 h 764"/>
                  <a:gd name="T60" fmla="*/ 258 w 515"/>
                  <a:gd name="T61" fmla="*/ 561 h 764"/>
                  <a:gd name="T62" fmla="*/ 312 w 515"/>
                  <a:gd name="T63" fmla="*/ 538 h 764"/>
                  <a:gd name="T64" fmla="*/ 375 w 515"/>
                  <a:gd name="T65" fmla="*/ 593 h 764"/>
                  <a:gd name="T66" fmla="*/ 351 w 515"/>
                  <a:gd name="T67" fmla="*/ 616 h 764"/>
                  <a:gd name="T68" fmla="*/ 328 w 515"/>
                  <a:gd name="T69" fmla="*/ 616 h 764"/>
                  <a:gd name="T70" fmla="*/ 281 w 515"/>
                  <a:gd name="T71" fmla="*/ 632 h 764"/>
                  <a:gd name="T72" fmla="*/ 312 w 515"/>
                  <a:gd name="T73" fmla="*/ 663 h 764"/>
                  <a:gd name="T74" fmla="*/ 320 w 515"/>
                  <a:gd name="T75" fmla="*/ 694 h 764"/>
                  <a:gd name="T76" fmla="*/ 343 w 515"/>
                  <a:gd name="T77" fmla="*/ 710 h 764"/>
                  <a:gd name="T78" fmla="*/ 351 w 515"/>
                  <a:gd name="T79" fmla="*/ 757 h 764"/>
                  <a:gd name="T80" fmla="*/ 320 w 515"/>
                  <a:gd name="T81" fmla="*/ 733 h 764"/>
                  <a:gd name="T82" fmla="*/ 265 w 515"/>
                  <a:gd name="T83" fmla="*/ 686 h 764"/>
                  <a:gd name="T84" fmla="*/ 265 w 515"/>
                  <a:gd name="T85" fmla="*/ 710 h 764"/>
                  <a:gd name="T86" fmla="*/ 242 w 515"/>
                  <a:gd name="T87" fmla="*/ 710 h 764"/>
                  <a:gd name="T88" fmla="*/ 211 w 515"/>
                  <a:gd name="T89" fmla="*/ 686 h 764"/>
                  <a:gd name="T90" fmla="*/ 203 w 515"/>
                  <a:gd name="T91" fmla="*/ 640 h 764"/>
                  <a:gd name="T92" fmla="*/ 133 w 515"/>
                  <a:gd name="T93" fmla="*/ 546 h 764"/>
                  <a:gd name="T94" fmla="*/ 78 w 515"/>
                  <a:gd name="T95" fmla="*/ 522 h 764"/>
                  <a:gd name="T96" fmla="*/ 55 w 515"/>
                  <a:gd name="T97" fmla="*/ 554 h 764"/>
                  <a:gd name="T98" fmla="*/ 101 w 515"/>
                  <a:gd name="T99" fmla="*/ 624 h 764"/>
                  <a:gd name="T100" fmla="*/ 86 w 515"/>
                  <a:gd name="T101" fmla="*/ 600 h 764"/>
                  <a:gd name="T102" fmla="*/ 47 w 515"/>
                  <a:gd name="T103" fmla="*/ 624 h 764"/>
                  <a:gd name="T104" fmla="*/ 16 w 515"/>
                  <a:gd name="T105" fmla="*/ 600 h 764"/>
                  <a:gd name="T106" fmla="*/ 47 w 515"/>
                  <a:gd name="T107" fmla="*/ 577 h 764"/>
                  <a:gd name="T108" fmla="*/ 23 w 515"/>
                  <a:gd name="T109" fmla="*/ 554 h 764"/>
                  <a:gd name="T110" fmla="*/ 8 w 515"/>
                  <a:gd name="T111" fmla="*/ 593 h 764"/>
                  <a:gd name="T112" fmla="*/ 16 w 515"/>
                  <a:gd name="T113" fmla="*/ 640 h 764"/>
                  <a:gd name="T114" fmla="*/ 47 w 515"/>
                  <a:gd name="T115" fmla="*/ 632 h 764"/>
                  <a:gd name="T116" fmla="*/ 47 w 515"/>
                  <a:gd name="T117" fmla="*/ 663 h 764"/>
                  <a:gd name="T118" fmla="*/ 62 w 515"/>
                  <a:gd name="T119" fmla="*/ 632 h 764"/>
                  <a:gd name="T120" fmla="*/ 78 w 515"/>
                  <a:gd name="T121" fmla="*/ 718 h 7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5"/>
                  <a:gd name="T184" fmla="*/ 0 h 764"/>
                  <a:gd name="T185" fmla="*/ 515 w 515"/>
                  <a:gd name="T186" fmla="*/ 764 h 7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5" h="764">
                    <a:moveTo>
                      <a:pt x="429" y="86"/>
                    </a:moveTo>
                    <a:lnTo>
                      <a:pt x="414" y="86"/>
                    </a:lnTo>
                    <a:lnTo>
                      <a:pt x="406" y="93"/>
                    </a:lnTo>
                    <a:lnTo>
                      <a:pt x="398" y="86"/>
                    </a:lnTo>
                    <a:lnTo>
                      <a:pt x="398" y="78"/>
                    </a:lnTo>
                    <a:lnTo>
                      <a:pt x="398" y="54"/>
                    </a:lnTo>
                    <a:lnTo>
                      <a:pt x="390" y="46"/>
                    </a:lnTo>
                    <a:lnTo>
                      <a:pt x="383" y="46"/>
                    </a:lnTo>
                    <a:lnTo>
                      <a:pt x="375" y="46"/>
                    </a:lnTo>
                    <a:lnTo>
                      <a:pt x="375" y="70"/>
                    </a:lnTo>
                    <a:lnTo>
                      <a:pt x="359" y="70"/>
                    </a:lnTo>
                    <a:lnTo>
                      <a:pt x="359" y="78"/>
                    </a:lnTo>
                    <a:lnTo>
                      <a:pt x="336" y="70"/>
                    </a:lnTo>
                    <a:lnTo>
                      <a:pt x="328" y="54"/>
                    </a:lnTo>
                    <a:lnTo>
                      <a:pt x="320" y="62"/>
                    </a:lnTo>
                    <a:lnTo>
                      <a:pt x="320" y="78"/>
                    </a:lnTo>
                    <a:lnTo>
                      <a:pt x="297" y="62"/>
                    </a:lnTo>
                    <a:lnTo>
                      <a:pt x="289" y="46"/>
                    </a:lnTo>
                    <a:lnTo>
                      <a:pt x="281" y="39"/>
                    </a:lnTo>
                    <a:lnTo>
                      <a:pt x="289" y="31"/>
                    </a:lnTo>
                    <a:lnTo>
                      <a:pt x="281" y="23"/>
                    </a:lnTo>
                    <a:lnTo>
                      <a:pt x="273" y="23"/>
                    </a:lnTo>
                    <a:lnTo>
                      <a:pt x="265" y="15"/>
                    </a:lnTo>
                    <a:lnTo>
                      <a:pt x="258" y="7"/>
                    </a:lnTo>
                    <a:lnTo>
                      <a:pt x="234" y="0"/>
                    </a:lnTo>
                    <a:lnTo>
                      <a:pt x="226" y="0"/>
                    </a:lnTo>
                    <a:lnTo>
                      <a:pt x="219" y="0"/>
                    </a:lnTo>
                    <a:lnTo>
                      <a:pt x="211" y="15"/>
                    </a:lnTo>
                    <a:lnTo>
                      <a:pt x="203" y="31"/>
                    </a:lnTo>
                    <a:lnTo>
                      <a:pt x="203" y="46"/>
                    </a:lnTo>
                    <a:lnTo>
                      <a:pt x="219" y="46"/>
                    </a:lnTo>
                    <a:lnTo>
                      <a:pt x="234" y="39"/>
                    </a:lnTo>
                    <a:lnTo>
                      <a:pt x="258" y="39"/>
                    </a:lnTo>
                    <a:lnTo>
                      <a:pt x="258" y="46"/>
                    </a:lnTo>
                    <a:lnTo>
                      <a:pt x="250" y="62"/>
                    </a:lnTo>
                    <a:lnTo>
                      <a:pt x="250" y="70"/>
                    </a:lnTo>
                    <a:lnTo>
                      <a:pt x="273" y="78"/>
                    </a:lnTo>
                    <a:lnTo>
                      <a:pt x="281" y="78"/>
                    </a:lnTo>
                    <a:lnTo>
                      <a:pt x="289" y="93"/>
                    </a:lnTo>
                    <a:lnTo>
                      <a:pt x="281" y="117"/>
                    </a:lnTo>
                    <a:lnTo>
                      <a:pt x="265" y="125"/>
                    </a:lnTo>
                    <a:lnTo>
                      <a:pt x="258" y="140"/>
                    </a:lnTo>
                    <a:lnTo>
                      <a:pt x="250" y="132"/>
                    </a:lnTo>
                    <a:lnTo>
                      <a:pt x="242" y="140"/>
                    </a:lnTo>
                    <a:lnTo>
                      <a:pt x="242" y="156"/>
                    </a:lnTo>
                    <a:lnTo>
                      <a:pt x="265" y="179"/>
                    </a:lnTo>
                    <a:lnTo>
                      <a:pt x="328" y="195"/>
                    </a:lnTo>
                    <a:lnTo>
                      <a:pt x="343" y="203"/>
                    </a:lnTo>
                    <a:lnTo>
                      <a:pt x="367" y="195"/>
                    </a:lnTo>
                    <a:lnTo>
                      <a:pt x="383" y="210"/>
                    </a:lnTo>
                    <a:lnTo>
                      <a:pt x="390" y="234"/>
                    </a:lnTo>
                    <a:lnTo>
                      <a:pt x="414" y="249"/>
                    </a:lnTo>
                    <a:lnTo>
                      <a:pt x="414" y="273"/>
                    </a:lnTo>
                    <a:lnTo>
                      <a:pt x="437" y="273"/>
                    </a:lnTo>
                    <a:lnTo>
                      <a:pt x="445" y="288"/>
                    </a:lnTo>
                    <a:lnTo>
                      <a:pt x="468" y="304"/>
                    </a:lnTo>
                    <a:lnTo>
                      <a:pt x="476" y="304"/>
                    </a:lnTo>
                    <a:lnTo>
                      <a:pt x="476" y="312"/>
                    </a:lnTo>
                    <a:lnTo>
                      <a:pt x="484" y="327"/>
                    </a:lnTo>
                    <a:lnTo>
                      <a:pt x="492" y="327"/>
                    </a:lnTo>
                    <a:lnTo>
                      <a:pt x="500" y="343"/>
                    </a:lnTo>
                    <a:lnTo>
                      <a:pt x="507" y="359"/>
                    </a:lnTo>
                    <a:lnTo>
                      <a:pt x="515" y="374"/>
                    </a:lnTo>
                    <a:lnTo>
                      <a:pt x="515" y="382"/>
                    </a:lnTo>
                    <a:lnTo>
                      <a:pt x="515" y="398"/>
                    </a:lnTo>
                    <a:lnTo>
                      <a:pt x="500" y="398"/>
                    </a:lnTo>
                    <a:lnTo>
                      <a:pt x="500" y="405"/>
                    </a:lnTo>
                    <a:lnTo>
                      <a:pt x="515" y="405"/>
                    </a:lnTo>
                    <a:lnTo>
                      <a:pt x="515" y="413"/>
                    </a:lnTo>
                    <a:lnTo>
                      <a:pt x="492" y="413"/>
                    </a:lnTo>
                    <a:lnTo>
                      <a:pt x="468" y="398"/>
                    </a:lnTo>
                    <a:lnTo>
                      <a:pt x="453" y="390"/>
                    </a:lnTo>
                    <a:lnTo>
                      <a:pt x="437" y="390"/>
                    </a:lnTo>
                    <a:lnTo>
                      <a:pt x="422" y="390"/>
                    </a:lnTo>
                    <a:lnTo>
                      <a:pt x="406" y="390"/>
                    </a:lnTo>
                    <a:lnTo>
                      <a:pt x="406" y="398"/>
                    </a:lnTo>
                    <a:lnTo>
                      <a:pt x="422" y="405"/>
                    </a:lnTo>
                    <a:lnTo>
                      <a:pt x="422" y="413"/>
                    </a:lnTo>
                    <a:lnTo>
                      <a:pt x="406" y="429"/>
                    </a:lnTo>
                    <a:lnTo>
                      <a:pt x="422" y="437"/>
                    </a:lnTo>
                    <a:lnTo>
                      <a:pt x="414" y="444"/>
                    </a:lnTo>
                    <a:lnTo>
                      <a:pt x="398" y="437"/>
                    </a:lnTo>
                    <a:lnTo>
                      <a:pt x="390" y="429"/>
                    </a:lnTo>
                    <a:lnTo>
                      <a:pt x="383" y="413"/>
                    </a:lnTo>
                    <a:lnTo>
                      <a:pt x="375" y="413"/>
                    </a:lnTo>
                    <a:lnTo>
                      <a:pt x="367" y="437"/>
                    </a:lnTo>
                    <a:lnTo>
                      <a:pt x="351" y="437"/>
                    </a:lnTo>
                    <a:lnTo>
                      <a:pt x="336" y="444"/>
                    </a:lnTo>
                    <a:lnTo>
                      <a:pt x="328" y="444"/>
                    </a:lnTo>
                    <a:lnTo>
                      <a:pt x="328" y="437"/>
                    </a:lnTo>
                    <a:lnTo>
                      <a:pt x="304" y="437"/>
                    </a:lnTo>
                    <a:lnTo>
                      <a:pt x="297" y="429"/>
                    </a:lnTo>
                    <a:lnTo>
                      <a:pt x="320" y="413"/>
                    </a:lnTo>
                    <a:lnTo>
                      <a:pt x="328" y="413"/>
                    </a:lnTo>
                    <a:lnTo>
                      <a:pt x="336" y="429"/>
                    </a:lnTo>
                    <a:lnTo>
                      <a:pt x="343" y="437"/>
                    </a:lnTo>
                    <a:lnTo>
                      <a:pt x="359" y="421"/>
                    </a:lnTo>
                    <a:lnTo>
                      <a:pt x="367" y="398"/>
                    </a:lnTo>
                    <a:lnTo>
                      <a:pt x="343" y="405"/>
                    </a:lnTo>
                    <a:lnTo>
                      <a:pt x="343" y="374"/>
                    </a:lnTo>
                    <a:lnTo>
                      <a:pt x="320" y="382"/>
                    </a:lnTo>
                    <a:lnTo>
                      <a:pt x="328" y="405"/>
                    </a:lnTo>
                    <a:lnTo>
                      <a:pt x="297" y="405"/>
                    </a:lnTo>
                    <a:lnTo>
                      <a:pt x="297" y="398"/>
                    </a:lnTo>
                    <a:lnTo>
                      <a:pt x="289" y="398"/>
                    </a:lnTo>
                    <a:lnTo>
                      <a:pt x="281" y="398"/>
                    </a:lnTo>
                    <a:lnTo>
                      <a:pt x="289" y="413"/>
                    </a:lnTo>
                    <a:lnTo>
                      <a:pt x="273" y="421"/>
                    </a:lnTo>
                    <a:lnTo>
                      <a:pt x="265" y="429"/>
                    </a:lnTo>
                    <a:lnTo>
                      <a:pt x="273" y="437"/>
                    </a:lnTo>
                    <a:lnTo>
                      <a:pt x="265" y="444"/>
                    </a:lnTo>
                    <a:lnTo>
                      <a:pt x="242" y="437"/>
                    </a:lnTo>
                    <a:lnTo>
                      <a:pt x="234" y="452"/>
                    </a:lnTo>
                    <a:lnTo>
                      <a:pt x="242" y="468"/>
                    </a:lnTo>
                    <a:lnTo>
                      <a:pt x="242" y="483"/>
                    </a:lnTo>
                    <a:lnTo>
                      <a:pt x="250" y="499"/>
                    </a:lnTo>
                    <a:lnTo>
                      <a:pt x="265" y="515"/>
                    </a:lnTo>
                    <a:lnTo>
                      <a:pt x="265" y="522"/>
                    </a:lnTo>
                    <a:lnTo>
                      <a:pt x="265" y="530"/>
                    </a:lnTo>
                    <a:lnTo>
                      <a:pt x="250" y="538"/>
                    </a:lnTo>
                    <a:lnTo>
                      <a:pt x="234" y="538"/>
                    </a:lnTo>
                    <a:lnTo>
                      <a:pt x="226" y="538"/>
                    </a:lnTo>
                    <a:lnTo>
                      <a:pt x="250" y="569"/>
                    </a:lnTo>
                    <a:lnTo>
                      <a:pt x="258" y="561"/>
                    </a:lnTo>
                    <a:lnTo>
                      <a:pt x="265" y="561"/>
                    </a:lnTo>
                    <a:lnTo>
                      <a:pt x="281" y="554"/>
                    </a:lnTo>
                    <a:lnTo>
                      <a:pt x="289" y="538"/>
                    </a:lnTo>
                    <a:lnTo>
                      <a:pt x="312" y="538"/>
                    </a:lnTo>
                    <a:lnTo>
                      <a:pt x="304" y="546"/>
                    </a:lnTo>
                    <a:lnTo>
                      <a:pt x="312" y="554"/>
                    </a:lnTo>
                    <a:lnTo>
                      <a:pt x="336" y="569"/>
                    </a:lnTo>
                    <a:lnTo>
                      <a:pt x="375" y="593"/>
                    </a:lnTo>
                    <a:lnTo>
                      <a:pt x="375" y="608"/>
                    </a:lnTo>
                    <a:lnTo>
                      <a:pt x="359" y="608"/>
                    </a:lnTo>
                    <a:lnTo>
                      <a:pt x="351" y="608"/>
                    </a:lnTo>
                    <a:lnTo>
                      <a:pt x="351" y="616"/>
                    </a:lnTo>
                    <a:lnTo>
                      <a:pt x="343" y="624"/>
                    </a:lnTo>
                    <a:lnTo>
                      <a:pt x="336" y="616"/>
                    </a:lnTo>
                    <a:lnTo>
                      <a:pt x="328" y="608"/>
                    </a:lnTo>
                    <a:lnTo>
                      <a:pt x="328" y="616"/>
                    </a:lnTo>
                    <a:lnTo>
                      <a:pt x="304" y="616"/>
                    </a:lnTo>
                    <a:lnTo>
                      <a:pt x="297" y="616"/>
                    </a:lnTo>
                    <a:lnTo>
                      <a:pt x="281" y="608"/>
                    </a:lnTo>
                    <a:lnTo>
                      <a:pt x="281" y="632"/>
                    </a:lnTo>
                    <a:lnTo>
                      <a:pt x="273" y="640"/>
                    </a:lnTo>
                    <a:lnTo>
                      <a:pt x="273" y="647"/>
                    </a:lnTo>
                    <a:lnTo>
                      <a:pt x="304" y="655"/>
                    </a:lnTo>
                    <a:lnTo>
                      <a:pt x="312" y="663"/>
                    </a:lnTo>
                    <a:lnTo>
                      <a:pt x="343" y="671"/>
                    </a:lnTo>
                    <a:lnTo>
                      <a:pt x="343" y="686"/>
                    </a:lnTo>
                    <a:lnTo>
                      <a:pt x="320" y="686"/>
                    </a:lnTo>
                    <a:lnTo>
                      <a:pt x="320" y="694"/>
                    </a:lnTo>
                    <a:lnTo>
                      <a:pt x="320" y="702"/>
                    </a:lnTo>
                    <a:lnTo>
                      <a:pt x="336" y="702"/>
                    </a:lnTo>
                    <a:lnTo>
                      <a:pt x="336" y="710"/>
                    </a:lnTo>
                    <a:lnTo>
                      <a:pt x="343" y="710"/>
                    </a:lnTo>
                    <a:lnTo>
                      <a:pt x="343" y="725"/>
                    </a:lnTo>
                    <a:lnTo>
                      <a:pt x="351" y="733"/>
                    </a:lnTo>
                    <a:lnTo>
                      <a:pt x="351" y="749"/>
                    </a:lnTo>
                    <a:lnTo>
                      <a:pt x="351" y="757"/>
                    </a:lnTo>
                    <a:lnTo>
                      <a:pt x="359" y="764"/>
                    </a:lnTo>
                    <a:lnTo>
                      <a:pt x="351" y="764"/>
                    </a:lnTo>
                    <a:lnTo>
                      <a:pt x="320" y="741"/>
                    </a:lnTo>
                    <a:lnTo>
                      <a:pt x="320" y="733"/>
                    </a:lnTo>
                    <a:lnTo>
                      <a:pt x="320" y="725"/>
                    </a:lnTo>
                    <a:lnTo>
                      <a:pt x="304" y="694"/>
                    </a:lnTo>
                    <a:lnTo>
                      <a:pt x="273" y="694"/>
                    </a:lnTo>
                    <a:lnTo>
                      <a:pt x="265" y="686"/>
                    </a:lnTo>
                    <a:lnTo>
                      <a:pt x="258" y="686"/>
                    </a:lnTo>
                    <a:lnTo>
                      <a:pt x="265" y="694"/>
                    </a:lnTo>
                    <a:lnTo>
                      <a:pt x="265" y="702"/>
                    </a:lnTo>
                    <a:lnTo>
                      <a:pt x="265" y="710"/>
                    </a:lnTo>
                    <a:lnTo>
                      <a:pt x="258" y="710"/>
                    </a:lnTo>
                    <a:lnTo>
                      <a:pt x="258" y="702"/>
                    </a:lnTo>
                    <a:lnTo>
                      <a:pt x="250" y="702"/>
                    </a:lnTo>
                    <a:lnTo>
                      <a:pt x="242" y="710"/>
                    </a:lnTo>
                    <a:lnTo>
                      <a:pt x="242" y="702"/>
                    </a:lnTo>
                    <a:lnTo>
                      <a:pt x="242" y="694"/>
                    </a:lnTo>
                    <a:lnTo>
                      <a:pt x="234" y="686"/>
                    </a:lnTo>
                    <a:lnTo>
                      <a:pt x="211" y="686"/>
                    </a:lnTo>
                    <a:lnTo>
                      <a:pt x="211" y="679"/>
                    </a:lnTo>
                    <a:lnTo>
                      <a:pt x="219" y="679"/>
                    </a:lnTo>
                    <a:lnTo>
                      <a:pt x="219" y="671"/>
                    </a:lnTo>
                    <a:lnTo>
                      <a:pt x="203" y="640"/>
                    </a:lnTo>
                    <a:lnTo>
                      <a:pt x="180" y="608"/>
                    </a:lnTo>
                    <a:lnTo>
                      <a:pt x="172" y="593"/>
                    </a:lnTo>
                    <a:lnTo>
                      <a:pt x="164" y="561"/>
                    </a:lnTo>
                    <a:lnTo>
                      <a:pt x="133" y="546"/>
                    </a:lnTo>
                    <a:lnTo>
                      <a:pt x="125" y="522"/>
                    </a:lnTo>
                    <a:lnTo>
                      <a:pt x="101" y="515"/>
                    </a:lnTo>
                    <a:lnTo>
                      <a:pt x="94" y="538"/>
                    </a:lnTo>
                    <a:lnTo>
                      <a:pt x="78" y="522"/>
                    </a:lnTo>
                    <a:lnTo>
                      <a:pt x="55" y="530"/>
                    </a:lnTo>
                    <a:lnTo>
                      <a:pt x="31" y="538"/>
                    </a:lnTo>
                    <a:lnTo>
                      <a:pt x="39" y="546"/>
                    </a:lnTo>
                    <a:lnTo>
                      <a:pt x="55" y="554"/>
                    </a:lnTo>
                    <a:lnTo>
                      <a:pt x="86" y="561"/>
                    </a:lnTo>
                    <a:lnTo>
                      <a:pt x="86" y="593"/>
                    </a:lnTo>
                    <a:lnTo>
                      <a:pt x="109" y="600"/>
                    </a:lnTo>
                    <a:lnTo>
                      <a:pt x="101" y="624"/>
                    </a:lnTo>
                    <a:lnTo>
                      <a:pt x="78" y="624"/>
                    </a:lnTo>
                    <a:lnTo>
                      <a:pt x="78" y="608"/>
                    </a:lnTo>
                    <a:lnTo>
                      <a:pt x="86" y="608"/>
                    </a:lnTo>
                    <a:lnTo>
                      <a:pt x="86" y="600"/>
                    </a:lnTo>
                    <a:lnTo>
                      <a:pt x="70" y="600"/>
                    </a:lnTo>
                    <a:lnTo>
                      <a:pt x="70" y="608"/>
                    </a:lnTo>
                    <a:lnTo>
                      <a:pt x="62" y="624"/>
                    </a:lnTo>
                    <a:lnTo>
                      <a:pt x="47" y="624"/>
                    </a:lnTo>
                    <a:lnTo>
                      <a:pt x="47" y="608"/>
                    </a:lnTo>
                    <a:lnTo>
                      <a:pt x="31" y="608"/>
                    </a:lnTo>
                    <a:lnTo>
                      <a:pt x="23" y="608"/>
                    </a:lnTo>
                    <a:lnTo>
                      <a:pt x="16" y="600"/>
                    </a:lnTo>
                    <a:lnTo>
                      <a:pt x="23" y="593"/>
                    </a:lnTo>
                    <a:lnTo>
                      <a:pt x="31" y="585"/>
                    </a:lnTo>
                    <a:lnTo>
                      <a:pt x="39" y="577"/>
                    </a:lnTo>
                    <a:lnTo>
                      <a:pt x="47" y="577"/>
                    </a:lnTo>
                    <a:lnTo>
                      <a:pt x="23" y="546"/>
                    </a:lnTo>
                    <a:lnTo>
                      <a:pt x="16" y="546"/>
                    </a:lnTo>
                    <a:lnTo>
                      <a:pt x="16" y="554"/>
                    </a:lnTo>
                    <a:lnTo>
                      <a:pt x="23" y="554"/>
                    </a:lnTo>
                    <a:lnTo>
                      <a:pt x="23" y="561"/>
                    </a:lnTo>
                    <a:lnTo>
                      <a:pt x="16" y="569"/>
                    </a:lnTo>
                    <a:lnTo>
                      <a:pt x="8" y="577"/>
                    </a:lnTo>
                    <a:lnTo>
                      <a:pt x="8" y="593"/>
                    </a:lnTo>
                    <a:lnTo>
                      <a:pt x="0" y="600"/>
                    </a:lnTo>
                    <a:lnTo>
                      <a:pt x="0" y="608"/>
                    </a:lnTo>
                    <a:lnTo>
                      <a:pt x="8" y="632"/>
                    </a:lnTo>
                    <a:lnTo>
                      <a:pt x="16" y="640"/>
                    </a:lnTo>
                    <a:lnTo>
                      <a:pt x="31" y="640"/>
                    </a:lnTo>
                    <a:lnTo>
                      <a:pt x="31" y="624"/>
                    </a:lnTo>
                    <a:lnTo>
                      <a:pt x="47" y="624"/>
                    </a:lnTo>
                    <a:lnTo>
                      <a:pt x="47" y="632"/>
                    </a:lnTo>
                    <a:lnTo>
                      <a:pt x="47" y="640"/>
                    </a:lnTo>
                    <a:lnTo>
                      <a:pt x="39" y="640"/>
                    </a:lnTo>
                    <a:lnTo>
                      <a:pt x="39" y="663"/>
                    </a:lnTo>
                    <a:lnTo>
                      <a:pt x="47" y="663"/>
                    </a:lnTo>
                    <a:lnTo>
                      <a:pt x="55" y="663"/>
                    </a:lnTo>
                    <a:lnTo>
                      <a:pt x="55" y="640"/>
                    </a:lnTo>
                    <a:lnTo>
                      <a:pt x="55" y="632"/>
                    </a:lnTo>
                    <a:lnTo>
                      <a:pt x="62" y="632"/>
                    </a:lnTo>
                    <a:lnTo>
                      <a:pt x="70" y="647"/>
                    </a:lnTo>
                    <a:lnTo>
                      <a:pt x="78" y="671"/>
                    </a:lnTo>
                    <a:lnTo>
                      <a:pt x="62" y="686"/>
                    </a:lnTo>
                    <a:lnTo>
                      <a:pt x="78" y="718"/>
                    </a:lnTo>
                    <a:lnTo>
                      <a:pt x="86" y="718"/>
                    </a:lnTo>
                    <a:lnTo>
                      <a:pt x="86" y="73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0" name="Line 1115"/>
              <p:cNvSpPr>
                <a:spLocks noChangeShapeType="1"/>
              </p:cNvSpPr>
              <p:nvPr/>
            </p:nvSpPr>
            <p:spPr bwMode="auto">
              <a:xfrm>
                <a:off x="1413" y="21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1" name="Line 1116"/>
              <p:cNvSpPr>
                <a:spLocks noChangeShapeType="1"/>
              </p:cNvSpPr>
              <p:nvPr/>
            </p:nvSpPr>
            <p:spPr bwMode="auto">
              <a:xfrm>
                <a:off x="2233" y="1873"/>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2" name="Line 1117"/>
              <p:cNvSpPr>
                <a:spLocks noChangeShapeType="1"/>
              </p:cNvSpPr>
              <p:nvPr/>
            </p:nvSpPr>
            <p:spPr bwMode="auto">
              <a:xfrm>
                <a:off x="2201" y="1865"/>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3" name="Line 1118"/>
              <p:cNvSpPr>
                <a:spLocks noChangeShapeType="1"/>
              </p:cNvSpPr>
              <p:nvPr/>
            </p:nvSpPr>
            <p:spPr bwMode="auto">
              <a:xfrm>
                <a:off x="2201" y="1865"/>
                <a:ext cx="1" cy="1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4" name="Line 1119"/>
              <p:cNvSpPr>
                <a:spLocks noChangeShapeType="1"/>
              </p:cNvSpPr>
              <p:nvPr/>
            </p:nvSpPr>
            <p:spPr bwMode="auto">
              <a:xfrm>
                <a:off x="2162" y="134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5" name="Line 1120"/>
              <p:cNvSpPr>
                <a:spLocks noChangeShapeType="1"/>
              </p:cNvSpPr>
              <p:nvPr/>
            </p:nvSpPr>
            <p:spPr bwMode="auto">
              <a:xfrm>
                <a:off x="2162" y="1459"/>
                <a:ext cx="1"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6" name="Line 1121"/>
              <p:cNvSpPr>
                <a:spLocks noChangeShapeType="1"/>
              </p:cNvSpPr>
              <p:nvPr/>
            </p:nvSpPr>
            <p:spPr bwMode="auto">
              <a:xfrm>
                <a:off x="2162" y="1631"/>
                <a:ext cx="1" cy="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7" name="Line 1122"/>
              <p:cNvSpPr>
                <a:spLocks noChangeShapeType="1"/>
              </p:cNvSpPr>
              <p:nvPr/>
            </p:nvSpPr>
            <p:spPr bwMode="auto">
              <a:xfrm>
                <a:off x="2162" y="1857"/>
                <a:ext cx="1" cy="1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8" name="Line 1123"/>
              <p:cNvSpPr>
                <a:spLocks noChangeShapeType="1"/>
              </p:cNvSpPr>
              <p:nvPr/>
            </p:nvSpPr>
            <p:spPr bwMode="auto">
              <a:xfrm>
                <a:off x="2123" y="1381"/>
                <a:ext cx="1" cy="1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49" name="Line 1124"/>
              <p:cNvSpPr>
                <a:spLocks noChangeShapeType="1"/>
              </p:cNvSpPr>
              <p:nvPr/>
            </p:nvSpPr>
            <p:spPr bwMode="auto">
              <a:xfrm>
                <a:off x="2123" y="1537"/>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0" name="Line 1125"/>
              <p:cNvSpPr>
                <a:spLocks noChangeShapeType="1"/>
              </p:cNvSpPr>
              <p:nvPr/>
            </p:nvSpPr>
            <p:spPr bwMode="auto">
              <a:xfrm>
                <a:off x="2123" y="1756"/>
                <a:ext cx="1" cy="2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1" name="Line 1126"/>
              <p:cNvSpPr>
                <a:spLocks noChangeShapeType="1"/>
              </p:cNvSpPr>
              <p:nvPr/>
            </p:nvSpPr>
            <p:spPr bwMode="auto">
              <a:xfrm>
                <a:off x="2084" y="1404"/>
                <a:ext cx="1"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2" name="Line 1127"/>
              <p:cNvSpPr>
                <a:spLocks noChangeShapeType="1"/>
              </p:cNvSpPr>
              <p:nvPr/>
            </p:nvSpPr>
            <p:spPr bwMode="auto">
              <a:xfrm>
                <a:off x="2084" y="1529"/>
                <a:ext cx="1" cy="1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3" name="Line 1128"/>
              <p:cNvSpPr>
                <a:spLocks noChangeShapeType="1"/>
              </p:cNvSpPr>
              <p:nvPr/>
            </p:nvSpPr>
            <p:spPr bwMode="auto">
              <a:xfrm>
                <a:off x="2084" y="1709"/>
                <a:ext cx="1" cy="25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4" name="Line 1129"/>
              <p:cNvSpPr>
                <a:spLocks noChangeShapeType="1"/>
              </p:cNvSpPr>
              <p:nvPr/>
            </p:nvSpPr>
            <p:spPr bwMode="auto">
              <a:xfrm>
                <a:off x="2045" y="1420"/>
                <a:ext cx="1" cy="5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5" name="Line 1130"/>
              <p:cNvSpPr>
                <a:spLocks noChangeShapeType="1"/>
              </p:cNvSpPr>
              <p:nvPr/>
            </p:nvSpPr>
            <p:spPr bwMode="auto">
              <a:xfrm>
                <a:off x="2014" y="1436"/>
                <a:ext cx="1" cy="57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6" name="Line 1131"/>
              <p:cNvSpPr>
                <a:spLocks noChangeShapeType="1"/>
              </p:cNvSpPr>
              <p:nvPr/>
            </p:nvSpPr>
            <p:spPr bwMode="auto">
              <a:xfrm>
                <a:off x="1975" y="1451"/>
                <a:ext cx="1" cy="5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7" name="Line 1132"/>
              <p:cNvSpPr>
                <a:spLocks noChangeShapeType="1"/>
              </p:cNvSpPr>
              <p:nvPr/>
            </p:nvSpPr>
            <p:spPr bwMode="auto">
              <a:xfrm>
                <a:off x="1936" y="1467"/>
                <a:ext cx="1" cy="5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8" name="Line 1133"/>
              <p:cNvSpPr>
                <a:spLocks noChangeShapeType="1"/>
              </p:cNvSpPr>
              <p:nvPr/>
            </p:nvSpPr>
            <p:spPr bwMode="auto">
              <a:xfrm>
                <a:off x="1897" y="1475"/>
                <a:ext cx="1" cy="6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59" name="Line 1134"/>
              <p:cNvSpPr>
                <a:spLocks noChangeShapeType="1"/>
              </p:cNvSpPr>
              <p:nvPr/>
            </p:nvSpPr>
            <p:spPr bwMode="auto">
              <a:xfrm>
                <a:off x="1858" y="1475"/>
                <a:ext cx="1" cy="6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0" name="Line 1135"/>
              <p:cNvSpPr>
                <a:spLocks noChangeShapeType="1"/>
              </p:cNvSpPr>
              <p:nvPr/>
            </p:nvSpPr>
            <p:spPr bwMode="auto">
              <a:xfrm>
                <a:off x="1827" y="1451"/>
                <a:ext cx="1" cy="7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1" name="Line 1136"/>
              <p:cNvSpPr>
                <a:spLocks noChangeShapeType="1"/>
              </p:cNvSpPr>
              <p:nvPr/>
            </p:nvSpPr>
            <p:spPr bwMode="auto">
              <a:xfrm>
                <a:off x="1788" y="1373"/>
                <a:ext cx="1" cy="7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2" name="Line 1137"/>
              <p:cNvSpPr>
                <a:spLocks noChangeShapeType="1"/>
              </p:cNvSpPr>
              <p:nvPr/>
            </p:nvSpPr>
            <p:spPr bwMode="auto">
              <a:xfrm>
                <a:off x="1749" y="1326"/>
                <a:ext cx="1" cy="8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3" name="Line 1138"/>
              <p:cNvSpPr>
                <a:spLocks noChangeShapeType="1"/>
              </p:cNvSpPr>
              <p:nvPr/>
            </p:nvSpPr>
            <p:spPr bwMode="auto">
              <a:xfrm>
                <a:off x="1710" y="1272"/>
                <a:ext cx="1" cy="8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4" name="Line 1139"/>
              <p:cNvSpPr>
                <a:spLocks noChangeShapeType="1"/>
              </p:cNvSpPr>
              <p:nvPr/>
            </p:nvSpPr>
            <p:spPr bwMode="auto">
              <a:xfrm>
                <a:off x="1671" y="1248"/>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5" name="Line 1140"/>
              <p:cNvSpPr>
                <a:spLocks noChangeShapeType="1"/>
              </p:cNvSpPr>
              <p:nvPr/>
            </p:nvSpPr>
            <p:spPr bwMode="auto">
              <a:xfrm>
                <a:off x="1639" y="1209"/>
                <a:ext cx="1" cy="9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6" name="Line 1141"/>
              <p:cNvSpPr>
                <a:spLocks noChangeShapeType="1"/>
              </p:cNvSpPr>
              <p:nvPr/>
            </p:nvSpPr>
            <p:spPr bwMode="auto">
              <a:xfrm>
                <a:off x="1600" y="1217"/>
                <a:ext cx="1" cy="95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7" name="Line 1142"/>
              <p:cNvSpPr>
                <a:spLocks noChangeShapeType="1"/>
              </p:cNvSpPr>
              <p:nvPr/>
            </p:nvSpPr>
            <p:spPr bwMode="auto">
              <a:xfrm>
                <a:off x="1561" y="1256"/>
                <a:ext cx="1" cy="9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8" name="Line 1143"/>
              <p:cNvSpPr>
                <a:spLocks noChangeShapeType="1"/>
              </p:cNvSpPr>
              <p:nvPr/>
            </p:nvSpPr>
            <p:spPr bwMode="auto">
              <a:xfrm>
                <a:off x="1522" y="1358"/>
                <a:ext cx="1" cy="9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69" name="Line 1144"/>
              <p:cNvSpPr>
                <a:spLocks noChangeShapeType="1"/>
              </p:cNvSpPr>
              <p:nvPr/>
            </p:nvSpPr>
            <p:spPr bwMode="auto">
              <a:xfrm>
                <a:off x="1483" y="1389"/>
                <a:ext cx="1" cy="9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0" name="Line 1145"/>
              <p:cNvSpPr>
                <a:spLocks noChangeShapeType="1"/>
              </p:cNvSpPr>
              <p:nvPr/>
            </p:nvSpPr>
            <p:spPr bwMode="auto">
              <a:xfrm>
                <a:off x="1452" y="1358"/>
                <a:ext cx="1" cy="10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1" name="Line 1146"/>
              <p:cNvSpPr>
                <a:spLocks noChangeShapeType="1"/>
              </p:cNvSpPr>
              <p:nvPr/>
            </p:nvSpPr>
            <p:spPr bwMode="auto">
              <a:xfrm>
                <a:off x="1413" y="1389"/>
                <a:ext cx="1" cy="9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2" name="Line 1147"/>
              <p:cNvSpPr>
                <a:spLocks noChangeShapeType="1"/>
              </p:cNvSpPr>
              <p:nvPr/>
            </p:nvSpPr>
            <p:spPr bwMode="auto">
              <a:xfrm>
                <a:off x="1374" y="1451"/>
                <a:ext cx="1" cy="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3" name="Line 1148"/>
              <p:cNvSpPr>
                <a:spLocks noChangeShapeType="1"/>
              </p:cNvSpPr>
              <p:nvPr/>
            </p:nvSpPr>
            <p:spPr bwMode="auto">
              <a:xfrm>
                <a:off x="1335" y="1459"/>
                <a:ext cx="1" cy="89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4" name="Line 1149"/>
              <p:cNvSpPr>
                <a:spLocks noChangeShapeType="1"/>
              </p:cNvSpPr>
              <p:nvPr/>
            </p:nvSpPr>
            <p:spPr bwMode="auto">
              <a:xfrm>
                <a:off x="1296" y="1397"/>
                <a:ext cx="1" cy="95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5" name="Line 1150"/>
              <p:cNvSpPr>
                <a:spLocks noChangeShapeType="1"/>
              </p:cNvSpPr>
              <p:nvPr/>
            </p:nvSpPr>
            <p:spPr bwMode="auto">
              <a:xfrm>
                <a:off x="1265" y="1420"/>
                <a:ext cx="1" cy="9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6" name="Line 1151"/>
              <p:cNvSpPr>
                <a:spLocks noChangeShapeType="1"/>
              </p:cNvSpPr>
              <p:nvPr/>
            </p:nvSpPr>
            <p:spPr bwMode="auto">
              <a:xfrm>
                <a:off x="1226" y="1451"/>
                <a:ext cx="1" cy="8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7" name="Line 1152"/>
              <p:cNvSpPr>
                <a:spLocks noChangeShapeType="1"/>
              </p:cNvSpPr>
              <p:nvPr/>
            </p:nvSpPr>
            <p:spPr bwMode="auto">
              <a:xfrm>
                <a:off x="1187" y="1475"/>
                <a:ext cx="1" cy="4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8" name="Line 1153"/>
              <p:cNvSpPr>
                <a:spLocks noChangeShapeType="1"/>
              </p:cNvSpPr>
              <p:nvPr/>
            </p:nvSpPr>
            <p:spPr bwMode="auto">
              <a:xfrm>
                <a:off x="1187" y="2185"/>
                <a:ext cx="1" cy="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79" name="Line 1154"/>
              <p:cNvSpPr>
                <a:spLocks noChangeShapeType="1"/>
              </p:cNvSpPr>
              <p:nvPr/>
            </p:nvSpPr>
            <p:spPr bwMode="auto">
              <a:xfrm>
                <a:off x="1187" y="2247"/>
                <a:ext cx="1" cy="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0" name="Line 1155"/>
              <p:cNvSpPr>
                <a:spLocks noChangeShapeType="1"/>
              </p:cNvSpPr>
              <p:nvPr/>
            </p:nvSpPr>
            <p:spPr bwMode="auto">
              <a:xfrm>
                <a:off x="1148" y="1522"/>
                <a:ext cx="1" cy="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76881" name="Freeform 1156"/>
              <p:cNvSpPr>
                <a:spLocks/>
              </p:cNvSpPr>
              <p:nvPr/>
            </p:nvSpPr>
            <p:spPr bwMode="auto">
              <a:xfrm>
                <a:off x="1132" y="1209"/>
                <a:ext cx="1124" cy="1155"/>
              </a:xfrm>
              <a:custGeom>
                <a:avLst/>
                <a:gdLst>
                  <a:gd name="T0" fmla="*/ 671 w 1124"/>
                  <a:gd name="T1" fmla="*/ 188 h 1155"/>
                  <a:gd name="T2" fmla="*/ 718 w 1124"/>
                  <a:gd name="T3" fmla="*/ 266 h 1155"/>
                  <a:gd name="T4" fmla="*/ 827 w 1124"/>
                  <a:gd name="T5" fmla="*/ 250 h 1155"/>
                  <a:gd name="T6" fmla="*/ 976 w 1124"/>
                  <a:gd name="T7" fmla="*/ 188 h 1155"/>
                  <a:gd name="T8" fmla="*/ 1046 w 1124"/>
                  <a:gd name="T9" fmla="*/ 133 h 1155"/>
                  <a:gd name="T10" fmla="*/ 1030 w 1124"/>
                  <a:gd name="T11" fmla="*/ 211 h 1155"/>
                  <a:gd name="T12" fmla="*/ 999 w 1124"/>
                  <a:gd name="T13" fmla="*/ 281 h 1155"/>
                  <a:gd name="T14" fmla="*/ 937 w 1124"/>
                  <a:gd name="T15" fmla="*/ 313 h 1155"/>
                  <a:gd name="T16" fmla="*/ 1023 w 1124"/>
                  <a:gd name="T17" fmla="*/ 352 h 1155"/>
                  <a:gd name="T18" fmla="*/ 1046 w 1124"/>
                  <a:gd name="T19" fmla="*/ 453 h 1155"/>
                  <a:gd name="T20" fmla="*/ 960 w 1124"/>
                  <a:gd name="T21" fmla="*/ 476 h 1155"/>
                  <a:gd name="T22" fmla="*/ 976 w 1124"/>
                  <a:gd name="T23" fmla="*/ 531 h 1155"/>
                  <a:gd name="T24" fmla="*/ 1015 w 1124"/>
                  <a:gd name="T25" fmla="*/ 601 h 1155"/>
                  <a:gd name="T26" fmla="*/ 1038 w 1124"/>
                  <a:gd name="T27" fmla="*/ 648 h 1155"/>
                  <a:gd name="T28" fmla="*/ 1093 w 1124"/>
                  <a:gd name="T29" fmla="*/ 648 h 1155"/>
                  <a:gd name="T30" fmla="*/ 1124 w 1124"/>
                  <a:gd name="T31" fmla="*/ 687 h 1155"/>
                  <a:gd name="T32" fmla="*/ 1101 w 1124"/>
                  <a:gd name="T33" fmla="*/ 749 h 1155"/>
                  <a:gd name="T34" fmla="*/ 1046 w 1124"/>
                  <a:gd name="T35" fmla="*/ 773 h 1155"/>
                  <a:gd name="T36" fmla="*/ 983 w 1124"/>
                  <a:gd name="T37" fmla="*/ 757 h 1155"/>
                  <a:gd name="T38" fmla="*/ 929 w 1124"/>
                  <a:gd name="T39" fmla="*/ 765 h 1155"/>
                  <a:gd name="T40" fmla="*/ 874 w 1124"/>
                  <a:gd name="T41" fmla="*/ 804 h 1155"/>
                  <a:gd name="T42" fmla="*/ 820 w 1124"/>
                  <a:gd name="T43" fmla="*/ 835 h 1155"/>
                  <a:gd name="T44" fmla="*/ 773 w 1124"/>
                  <a:gd name="T45" fmla="*/ 859 h 1155"/>
                  <a:gd name="T46" fmla="*/ 773 w 1124"/>
                  <a:gd name="T47" fmla="*/ 913 h 1155"/>
                  <a:gd name="T48" fmla="*/ 726 w 1124"/>
                  <a:gd name="T49" fmla="*/ 952 h 1155"/>
                  <a:gd name="T50" fmla="*/ 671 w 1124"/>
                  <a:gd name="T51" fmla="*/ 952 h 1155"/>
                  <a:gd name="T52" fmla="*/ 609 w 1124"/>
                  <a:gd name="T53" fmla="*/ 960 h 1155"/>
                  <a:gd name="T54" fmla="*/ 546 w 1124"/>
                  <a:gd name="T55" fmla="*/ 960 h 1155"/>
                  <a:gd name="T56" fmla="*/ 492 w 1124"/>
                  <a:gd name="T57" fmla="*/ 960 h 1155"/>
                  <a:gd name="T58" fmla="*/ 437 w 1124"/>
                  <a:gd name="T59" fmla="*/ 960 h 1155"/>
                  <a:gd name="T60" fmla="*/ 414 w 1124"/>
                  <a:gd name="T61" fmla="*/ 1015 h 1155"/>
                  <a:gd name="T62" fmla="*/ 421 w 1124"/>
                  <a:gd name="T63" fmla="*/ 1077 h 1155"/>
                  <a:gd name="T64" fmla="*/ 359 w 1124"/>
                  <a:gd name="T65" fmla="*/ 1124 h 1155"/>
                  <a:gd name="T66" fmla="*/ 265 w 1124"/>
                  <a:gd name="T67" fmla="*/ 1155 h 1155"/>
                  <a:gd name="T68" fmla="*/ 179 w 1124"/>
                  <a:gd name="T69" fmla="*/ 1147 h 1155"/>
                  <a:gd name="T70" fmla="*/ 78 w 1124"/>
                  <a:gd name="T71" fmla="*/ 1124 h 1155"/>
                  <a:gd name="T72" fmla="*/ 39 w 1124"/>
                  <a:gd name="T73" fmla="*/ 1069 h 1155"/>
                  <a:gd name="T74" fmla="*/ 70 w 1124"/>
                  <a:gd name="T75" fmla="*/ 1030 h 1155"/>
                  <a:gd name="T76" fmla="*/ 55 w 1124"/>
                  <a:gd name="T77" fmla="*/ 968 h 1155"/>
                  <a:gd name="T78" fmla="*/ 70 w 1124"/>
                  <a:gd name="T79" fmla="*/ 913 h 1155"/>
                  <a:gd name="T80" fmla="*/ 62 w 1124"/>
                  <a:gd name="T81" fmla="*/ 843 h 1155"/>
                  <a:gd name="T82" fmla="*/ 62 w 1124"/>
                  <a:gd name="T83" fmla="*/ 765 h 1155"/>
                  <a:gd name="T84" fmla="*/ 47 w 1124"/>
                  <a:gd name="T85" fmla="*/ 664 h 1155"/>
                  <a:gd name="T86" fmla="*/ 31 w 1124"/>
                  <a:gd name="T87" fmla="*/ 562 h 1155"/>
                  <a:gd name="T88" fmla="*/ 16 w 1124"/>
                  <a:gd name="T89" fmla="*/ 500 h 1155"/>
                  <a:gd name="T90" fmla="*/ 39 w 1124"/>
                  <a:gd name="T91" fmla="*/ 453 h 1155"/>
                  <a:gd name="T92" fmla="*/ 0 w 1124"/>
                  <a:gd name="T93" fmla="*/ 336 h 1155"/>
                  <a:gd name="T94" fmla="*/ 39 w 1124"/>
                  <a:gd name="T95" fmla="*/ 289 h 1155"/>
                  <a:gd name="T96" fmla="*/ 78 w 1124"/>
                  <a:gd name="T97" fmla="*/ 242 h 1155"/>
                  <a:gd name="T98" fmla="*/ 148 w 1124"/>
                  <a:gd name="T99" fmla="*/ 211 h 1155"/>
                  <a:gd name="T100" fmla="*/ 172 w 1124"/>
                  <a:gd name="T101" fmla="*/ 188 h 1155"/>
                  <a:gd name="T102" fmla="*/ 187 w 1124"/>
                  <a:gd name="T103" fmla="*/ 235 h 1155"/>
                  <a:gd name="T104" fmla="*/ 234 w 1124"/>
                  <a:gd name="T105" fmla="*/ 242 h 1155"/>
                  <a:gd name="T106" fmla="*/ 242 w 1124"/>
                  <a:gd name="T107" fmla="*/ 188 h 1155"/>
                  <a:gd name="T108" fmla="*/ 273 w 1124"/>
                  <a:gd name="T109" fmla="*/ 164 h 1155"/>
                  <a:gd name="T110" fmla="*/ 297 w 1124"/>
                  <a:gd name="T111" fmla="*/ 180 h 1155"/>
                  <a:gd name="T112" fmla="*/ 343 w 1124"/>
                  <a:gd name="T113" fmla="*/ 172 h 1155"/>
                  <a:gd name="T114" fmla="*/ 406 w 1124"/>
                  <a:gd name="T115" fmla="*/ 133 h 1155"/>
                  <a:gd name="T116" fmla="*/ 437 w 1124"/>
                  <a:gd name="T117" fmla="*/ 24 h 1155"/>
                  <a:gd name="T118" fmla="*/ 523 w 1124"/>
                  <a:gd name="T119" fmla="*/ 16 h 1155"/>
                  <a:gd name="T120" fmla="*/ 601 w 1124"/>
                  <a:gd name="T121" fmla="*/ 78 h 1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4"/>
                  <a:gd name="T184" fmla="*/ 0 h 1155"/>
                  <a:gd name="T185" fmla="*/ 1124 w 1124"/>
                  <a:gd name="T186" fmla="*/ 1155 h 11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4" h="1155">
                    <a:moveTo>
                      <a:pt x="617" y="117"/>
                    </a:moveTo>
                    <a:lnTo>
                      <a:pt x="632" y="133"/>
                    </a:lnTo>
                    <a:lnTo>
                      <a:pt x="640" y="149"/>
                    </a:lnTo>
                    <a:lnTo>
                      <a:pt x="648" y="156"/>
                    </a:lnTo>
                    <a:lnTo>
                      <a:pt x="656" y="172"/>
                    </a:lnTo>
                    <a:lnTo>
                      <a:pt x="663" y="172"/>
                    </a:lnTo>
                    <a:lnTo>
                      <a:pt x="671" y="188"/>
                    </a:lnTo>
                    <a:lnTo>
                      <a:pt x="671" y="203"/>
                    </a:lnTo>
                    <a:lnTo>
                      <a:pt x="679" y="219"/>
                    </a:lnTo>
                    <a:lnTo>
                      <a:pt x="679" y="227"/>
                    </a:lnTo>
                    <a:lnTo>
                      <a:pt x="695" y="242"/>
                    </a:lnTo>
                    <a:lnTo>
                      <a:pt x="695" y="258"/>
                    </a:lnTo>
                    <a:lnTo>
                      <a:pt x="702" y="258"/>
                    </a:lnTo>
                    <a:lnTo>
                      <a:pt x="718" y="266"/>
                    </a:lnTo>
                    <a:lnTo>
                      <a:pt x="734" y="266"/>
                    </a:lnTo>
                    <a:lnTo>
                      <a:pt x="741" y="266"/>
                    </a:lnTo>
                    <a:lnTo>
                      <a:pt x="765" y="266"/>
                    </a:lnTo>
                    <a:lnTo>
                      <a:pt x="781" y="266"/>
                    </a:lnTo>
                    <a:lnTo>
                      <a:pt x="788" y="258"/>
                    </a:lnTo>
                    <a:lnTo>
                      <a:pt x="812" y="258"/>
                    </a:lnTo>
                    <a:lnTo>
                      <a:pt x="827" y="250"/>
                    </a:lnTo>
                    <a:lnTo>
                      <a:pt x="851" y="242"/>
                    </a:lnTo>
                    <a:lnTo>
                      <a:pt x="874" y="227"/>
                    </a:lnTo>
                    <a:lnTo>
                      <a:pt x="898" y="219"/>
                    </a:lnTo>
                    <a:lnTo>
                      <a:pt x="921" y="211"/>
                    </a:lnTo>
                    <a:lnTo>
                      <a:pt x="937" y="195"/>
                    </a:lnTo>
                    <a:lnTo>
                      <a:pt x="960" y="188"/>
                    </a:lnTo>
                    <a:lnTo>
                      <a:pt x="976" y="188"/>
                    </a:lnTo>
                    <a:lnTo>
                      <a:pt x="991" y="172"/>
                    </a:lnTo>
                    <a:lnTo>
                      <a:pt x="1007" y="156"/>
                    </a:lnTo>
                    <a:lnTo>
                      <a:pt x="1015" y="149"/>
                    </a:lnTo>
                    <a:lnTo>
                      <a:pt x="1030" y="141"/>
                    </a:lnTo>
                    <a:lnTo>
                      <a:pt x="1038" y="133"/>
                    </a:lnTo>
                    <a:lnTo>
                      <a:pt x="1046" y="125"/>
                    </a:lnTo>
                    <a:lnTo>
                      <a:pt x="1046" y="133"/>
                    </a:lnTo>
                    <a:lnTo>
                      <a:pt x="1054" y="156"/>
                    </a:lnTo>
                    <a:lnTo>
                      <a:pt x="1062" y="172"/>
                    </a:lnTo>
                    <a:lnTo>
                      <a:pt x="1062" y="180"/>
                    </a:lnTo>
                    <a:lnTo>
                      <a:pt x="1054" y="188"/>
                    </a:lnTo>
                    <a:lnTo>
                      <a:pt x="1046" y="195"/>
                    </a:lnTo>
                    <a:lnTo>
                      <a:pt x="1038" y="195"/>
                    </a:lnTo>
                    <a:lnTo>
                      <a:pt x="1030" y="211"/>
                    </a:lnTo>
                    <a:lnTo>
                      <a:pt x="1023" y="219"/>
                    </a:lnTo>
                    <a:lnTo>
                      <a:pt x="1023" y="227"/>
                    </a:lnTo>
                    <a:lnTo>
                      <a:pt x="1030" y="242"/>
                    </a:lnTo>
                    <a:lnTo>
                      <a:pt x="1030" y="258"/>
                    </a:lnTo>
                    <a:lnTo>
                      <a:pt x="1023" y="266"/>
                    </a:lnTo>
                    <a:lnTo>
                      <a:pt x="1015" y="274"/>
                    </a:lnTo>
                    <a:lnTo>
                      <a:pt x="999" y="281"/>
                    </a:lnTo>
                    <a:lnTo>
                      <a:pt x="991" y="281"/>
                    </a:lnTo>
                    <a:lnTo>
                      <a:pt x="968" y="281"/>
                    </a:lnTo>
                    <a:lnTo>
                      <a:pt x="960" y="281"/>
                    </a:lnTo>
                    <a:lnTo>
                      <a:pt x="952" y="281"/>
                    </a:lnTo>
                    <a:lnTo>
                      <a:pt x="944" y="289"/>
                    </a:lnTo>
                    <a:lnTo>
                      <a:pt x="937" y="297"/>
                    </a:lnTo>
                    <a:lnTo>
                      <a:pt x="937" y="313"/>
                    </a:lnTo>
                    <a:lnTo>
                      <a:pt x="952" y="320"/>
                    </a:lnTo>
                    <a:lnTo>
                      <a:pt x="968" y="328"/>
                    </a:lnTo>
                    <a:lnTo>
                      <a:pt x="983" y="328"/>
                    </a:lnTo>
                    <a:lnTo>
                      <a:pt x="999" y="336"/>
                    </a:lnTo>
                    <a:lnTo>
                      <a:pt x="1015" y="336"/>
                    </a:lnTo>
                    <a:lnTo>
                      <a:pt x="1023" y="336"/>
                    </a:lnTo>
                    <a:lnTo>
                      <a:pt x="1023" y="352"/>
                    </a:lnTo>
                    <a:lnTo>
                      <a:pt x="1030" y="367"/>
                    </a:lnTo>
                    <a:lnTo>
                      <a:pt x="1023" y="375"/>
                    </a:lnTo>
                    <a:lnTo>
                      <a:pt x="1023" y="391"/>
                    </a:lnTo>
                    <a:lnTo>
                      <a:pt x="1023" y="406"/>
                    </a:lnTo>
                    <a:lnTo>
                      <a:pt x="1023" y="422"/>
                    </a:lnTo>
                    <a:lnTo>
                      <a:pt x="1030" y="430"/>
                    </a:lnTo>
                    <a:lnTo>
                      <a:pt x="1046" y="453"/>
                    </a:lnTo>
                    <a:lnTo>
                      <a:pt x="1046" y="476"/>
                    </a:lnTo>
                    <a:lnTo>
                      <a:pt x="1030" y="492"/>
                    </a:lnTo>
                    <a:lnTo>
                      <a:pt x="1015" y="492"/>
                    </a:lnTo>
                    <a:lnTo>
                      <a:pt x="1007" y="492"/>
                    </a:lnTo>
                    <a:lnTo>
                      <a:pt x="991" y="484"/>
                    </a:lnTo>
                    <a:lnTo>
                      <a:pt x="976" y="476"/>
                    </a:lnTo>
                    <a:lnTo>
                      <a:pt x="960" y="476"/>
                    </a:lnTo>
                    <a:lnTo>
                      <a:pt x="944" y="476"/>
                    </a:lnTo>
                    <a:lnTo>
                      <a:pt x="937" y="476"/>
                    </a:lnTo>
                    <a:lnTo>
                      <a:pt x="929" y="476"/>
                    </a:lnTo>
                    <a:lnTo>
                      <a:pt x="937" y="492"/>
                    </a:lnTo>
                    <a:lnTo>
                      <a:pt x="952" y="500"/>
                    </a:lnTo>
                    <a:lnTo>
                      <a:pt x="960" y="515"/>
                    </a:lnTo>
                    <a:lnTo>
                      <a:pt x="976" y="531"/>
                    </a:lnTo>
                    <a:lnTo>
                      <a:pt x="983" y="539"/>
                    </a:lnTo>
                    <a:lnTo>
                      <a:pt x="991" y="547"/>
                    </a:lnTo>
                    <a:lnTo>
                      <a:pt x="999" y="554"/>
                    </a:lnTo>
                    <a:lnTo>
                      <a:pt x="1007" y="570"/>
                    </a:lnTo>
                    <a:lnTo>
                      <a:pt x="1015" y="578"/>
                    </a:lnTo>
                    <a:lnTo>
                      <a:pt x="1015" y="593"/>
                    </a:lnTo>
                    <a:lnTo>
                      <a:pt x="1015" y="601"/>
                    </a:lnTo>
                    <a:lnTo>
                      <a:pt x="1015" y="609"/>
                    </a:lnTo>
                    <a:lnTo>
                      <a:pt x="1015" y="617"/>
                    </a:lnTo>
                    <a:lnTo>
                      <a:pt x="1015" y="625"/>
                    </a:lnTo>
                    <a:lnTo>
                      <a:pt x="1015" y="632"/>
                    </a:lnTo>
                    <a:lnTo>
                      <a:pt x="1023" y="640"/>
                    </a:lnTo>
                    <a:lnTo>
                      <a:pt x="1030" y="648"/>
                    </a:lnTo>
                    <a:lnTo>
                      <a:pt x="1038" y="648"/>
                    </a:lnTo>
                    <a:lnTo>
                      <a:pt x="1038" y="656"/>
                    </a:lnTo>
                    <a:lnTo>
                      <a:pt x="1054" y="656"/>
                    </a:lnTo>
                    <a:lnTo>
                      <a:pt x="1069" y="656"/>
                    </a:lnTo>
                    <a:lnTo>
                      <a:pt x="1062" y="656"/>
                    </a:lnTo>
                    <a:lnTo>
                      <a:pt x="1069" y="656"/>
                    </a:lnTo>
                    <a:lnTo>
                      <a:pt x="1085" y="648"/>
                    </a:lnTo>
                    <a:lnTo>
                      <a:pt x="1093" y="648"/>
                    </a:lnTo>
                    <a:lnTo>
                      <a:pt x="1093" y="656"/>
                    </a:lnTo>
                    <a:lnTo>
                      <a:pt x="1101" y="664"/>
                    </a:lnTo>
                    <a:lnTo>
                      <a:pt x="1108" y="664"/>
                    </a:lnTo>
                    <a:lnTo>
                      <a:pt x="1116" y="664"/>
                    </a:lnTo>
                    <a:lnTo>
                      <a:pt x="1116" y="671"/>
                    </a:lnTo>
                    <a:lnTo>
                      <a:pt x="1124" y="679"/>
                    </a:lnTo>
                    <a:lnTo>
                      <a:pt x="1124" y="687"/>
                    </a:lnTo>
                    <a:lnTo>
                      <a:pt x="1124" y="695"/>
                    </a:lnTo>
                    <a:lnTo>
                      <a:pt x="1116" y="710"/>
                    </a:lnTo>
                    <a:lnTo>
                      <a:pt x="1116" y="718"/>
                    </a:lnTo>
                    <a:lnTo>
                      <a:pt x="1116" y="726"/>
                    </a:lnTo>
                    <a:lnTo>
                      <a:pt x="1108" y="734"/>
                    </a:lnTo>
                    <a:lnTo>
                      <a:pt x="1101" y="742"/>
                    </a:lnTo>
                    <a:lnTo>
                      <a:pt x="1101" y="749"/>
                    </a:lnTo>
                    <a:lnTo>
                      <a:pt x="1093" y="757"/>
                    </a:lnTo>
                    <a:lnTo>
                      <a:pt x="1085" y="757"/>
                    </a:lnTo>
                    <a:lnTo>
                      <a:pt x="1085" y="765"/>
                    </a:lnTo>
                    <a:lnTo>
                      <a:pt x="1077" y="773"/>
                    </a:lnTo>
                    <a:lnTo>
                      <a:pt x="1069" y="773"/>
                    </a:lnTo>
                    <a:lnTo>
                      <a:pt x="1054" y="773"/>
                    </a:lnTo>
                    <a:lnTo>
                      <a:pt x="1046" y="773"/>
                    </a:lnTo>
                    <a:lnTo>
                      <a:pt x="1038" y="773"/>
                    </a:lnTo>
                    <a:lnTo>
                      <a:pt x="1030" y="773"/>
                    </a:lnTo>
                    <a:lnTo>
                      <a:pt x="1023" y="773"/>
                    </a:lnTo>
                    <a:lnTo>
                      <a:pt x="1015" y="765"/>
                    </a:lnTo>
                    <a:lnTo>
                      <a:pt x="1007" y="765"/>
                    </a:lnTo>
                    <a:lnTo>
                      <a:pt x="991" y="765"/>
                    </a:lnTo>
                    <a:lnTo>
                      <a:pt x="983" y="757"/>
                    </a:lnTo>
                    <a:lnTo>
                      <a:pt x="976" y="757"/>
                    </a:lnTo>
                    <a:lnTo>
                      <a:pt x="968" y="757"/>
                    </a:lnTo>
                    <a:lnTo>
                      <a:pt x="960" y="757"/>
                    </a:lnTo>
                    <a:lnTo>
                      <a:pt x="952" y="757"/>
                    </a:lnTo>
                    <a:lnTo>
                      <a:pt x="944" y="757"/>
                    </a:lnTo>
                    <a:lnTo>
                      <a:pt x="937" y="765"/>
                    </a:lnTo>
                    <a:lnTo>
                      <a:pt x="929" y="765"/>
                    </a:lnTo>
                    <a:lnTo>
                      <a:pt x="921" y="773"/>
                    </a:lnTo>
                    <a:lnTo>
                      <a:pt x="913" y="773"/>
                    </a:lnTo>
                    <a:lnTo>
                      <a:pt x="905" y="781"/>
                    </a:lnTo>
                    <a:lnTo>
                      <a:pt x="898" y="788"/>
                    </a:lnTo>
                    <a:lnTo>
                      <a:pt x="890" y="796"/>
                    </a:lnTo>
                    <a:lnTo>
                      <a:pt x="882" y="796"/>
                    </a:lnTo>
                    <a:lnTo>
                      <a:pt x="874" y="804"/>
                    </a:lnTo>
                    <a:lnTo>
                      <a:pt x="874" y="812"/>
                    </a:lnTo>
                    <a:lnTo>
                      <a:pt x="866" y="820"/>
                    </a:lnTo>
                    <a:lnTo>
                      <a:pt x="859" y="820"/>
                    </a:lnTo>
                    <a:lnTo>
                      <a:pt x="851" y="828"/>
                    </a:lnTo>
                    <a:lnTo>
                      <a:pt x="843" y="828"/>
                    </a:lnTo>
                    <a:lnTo>
                      <a:pt x="827" y="828"/>
                    </a:lnTo>
                    <a:lnTo>
                      <a:pt x="820" y="835"/>
                    </a:lnTo>
                    <a:lnTo>
                      <a:pt x="812" y="835"/>
                    </a:lnTo>
                    <a:lnTo>
                      <a:pt x="804" y="835"/>
                    </a:lnTo>
                    <a:lnTo>
                      <a:pt x="796" y="843"/>
                    </a:lnTo>
                    <a:lnTo>
                      <a:pt x="788" y="843"/>
                    </a:lnTo>
                    <a:lnTo>
                      <a:pt x="788" y="851"/>
                    </a:lnTo>
                    <a:lnTo>
                      <a:pt x="781" y="851"/>
                    </a:lnTo>
                    <a:lnTo>
                      <a:pt x="773" y="859"/>
                    </a:lnTo>
                    <a:lnTo>
                      <a:pt x="773" y="867"/>
                    </a:lnTo>
                    <a:lnTo>
                      <a:pt x="765" y="874"/>
                    </a:lnTo>
                    <a:lnTo>
                      <a:pt x="765" y="882"/>
                    </a:lnTo>
                    <a:lnTo>
                      <a:pt x="765" y="890"/>
                    </a:lnTo>
                    <a:lnTo>
                      <a:pt x="773" y="898"/>
                    </a:lnTo>
                    <a:lnTo>
                      <a:pt x="773" y="906"/>
                    </a:lnTo>
                    <a:lnTo>
                      <a:pt x="773" y="913"/>
                    </a:lnTo>
                    <a:lnTo>
                      <a:pt x="765" y="921"/>
                    </a:lnTo>
                    <a:lnTo>
                      <a:pt x="765" y="929"/>
                    </a:lnTo>
                    <a:lnTo>
                      <a:pt x="757" y="937"/>
                    </a:lnTo>
                    <a:lnTo>
                      <a:pt x="749" y="945"/>
                    </a:lnTo>
                    <a:lnTo>
                      <a:pt x="741" y="945"/>
                    </a:lnTo>
                    <a:lnTo>
                      <a:pt x="734" y="945"/>
                    </a:lnTo>
                    <a:lnTo>
                      <a:pt x="726" y="952"/>
                    </a:lnTo>
                    <a:lnTo>
                      <a:pt x="718" y="952"/>
                    </a:lnTo>
                    <a:lnTo>
                      <a:pt x="710" y="952"/>
                    </a:lnTo>
                    <a:lnTo>
                      <a:pt x="702" y="952"/>
                    </a:lnTo>
                    <a:lnTo>
                      <a:pt x="695" y="952"/>
                    </a:lnTo>
                    <a:lnTo>
                      <a:pt x="687" y="952"/>
                    </a:lnTo>
                    <a:lnTo>
                      <a:pt x="679" y="952"/>
                    </a:lnTo>
                    <a:lnTo>
                      <a:pt x="671" y="952"/>
                    </a:lnTo>
                    <a:lnTo>
                      <a:pt x="663" y="952"/>
                    </a:lnTo>
                    <a:lnTo>
                      <a:pt x="656" y="952"/>
                    </a:lnTo>
                    <a:lnTo>
                      <a:pt x="640" y="960"/>
                    </a:lnTo>
                    <a:lnTo>
                      <a:pt x="632" y="960"/>
                    </a:lnTo>
                    <a:lnTo>
                      <a:pt x="624" y="960"/>
                    </a:lnTo>
                    <a:lnTo>
                      <a:pt x="617" y="960"/>
                    </a:lnTo>
                    <a:lnTo>
                      <a:pt x="609" y="960"/>
                    </a:lnTo>
                    <a:lnTo>
                      <a:pt x="601" y="960"/>
                    </a:lnTo>
                    <a:lnTo>
                      <a:pt x="593" y="960"/>
                    </a:lnTo>
                    <a:lnTo>
                      <a:pt x="585" y="960"/>
                    </a:lnTo>
                    <a:lnTo>
                      <a:pt x="578" y="960"/>
                    </a:lnTo>
                    <a:lnTo>
                      <a:pt x="562" y="960"/>
                    </a:lnTo>
                    <a:lnTo>
                      <a:pt x="554" y="960"/>
                    </a:lnTo>
                    <a:lnTo>
                      <a:pt x="546" y="960"/>
                    </a:lnTo>
                    <a:lnTo>
                      <a:pt x="539" y="960"/>
                    </a:lnTo>
                    <a:lnTo>
                      <a:pt x="531" y="960"/>
                    </a:lnTo>
                    <a:lnTo>
                      <a:pt x="523" y="960"/>
                    </a:lnTo>
                    <a:lnTo>
                      <a:pt x="515" y="960"/>
                    </a:lnTo>
                    <a:lnTo>
                      <a:pt x="507" y="960"/>
                    </a:lnTo>
                    <a:lnTo>
                      <a:pt x="500" y="960"/>
                    </a:lnTo>
                    <a:lnTo>
                      <a:pt x="492" y="960"/>
                    </a:lnTo>
                    <a:lnTo>
                      <a:pt x="484" y="952"/>
                    </a:lnTo>
                    <a:lnTo>
                      <a:pt x="476" y="952"/>
                    </a:lnTo>
                    <a:lnTo>
                      <a:pt x="468" y="960"/>
                    </a:lnTo>
                    <a:lnTo>
                      <a:pt x="460" y="960"/>
                    </a:lnTo>
                    <a:lnTo>
                      <a:pt x="453" y="960"/>
                    </a:lnTo>
                    <a:lnTo>
                      <a:pt x="445" y="960"/>
                    </a:lnTo>
                    <a:lnTo>
                      <a:pt x="437" y="960"/>
                    </a:lnTo>
                    <a:lnTo>
                      <a:pt x="429" y="968"/>
                    </a:lnTo>
                    <a:lnTo>
                      <a:pt x="421" y="976"/>
                    </a:lnTo>
                    <a:lnTo>
                      <a:pt x="421" y="984"/>
                    </a:lnTo>
                    <a:lnTo>
                      <a:pt x="421" y="991"/>
                    </a:lnTo>
                    <a:lnTo>
                      <a:pt x="414" y="999"/>
                    </a:lnTo>
                    <a:lnTo>
                      <a:pt x="414" y="1007"/>
                    </a:lnTo>
                    <a:lnTo>
                      <a:pt x="414" y="1015"/>
                    </a:lnTo>
                    <a:lnTo>
                      <a:pt x="414" y="1023"/>
                    </a:lnTo>
                    <a:lnTo>
                      <a:pt x="406" y="1030"/>
                    </a:lnTo>
                    <a:lnTo>
                      <a:pt x="406" y="1038"/>
                    </a:lnTo>
                    <a:lnTo>
                      <a:pt x="406" y="1046"/>
                    </a:lnTo>
                    <a:lnTo>
                      <a:pt x="414" y="1054"/>
                    </a:lnTo>
                    <a:lnTo>
                      <a:pt x="421" y="1062"/>
                    </a:lnTo>
                    <a:lnTo>
                      <a:pt x="421" y="1077"/>
                    </a:lnTo>
                    <a:lnTo>
                      <a:pt x="414" y="1093"/>
                    </a:lnTo>
                    <a:lnTo>
                      <a:pt x="406" y="1101"/>
                    </a:lnTo>
                    <a:lnTo>
                      <a:pt x="390" y="1108"/>
                    </a:lnTo>
                    <a:lnTo>
                      <a:pt x="382" y="1116"/>
                    </a:lnTo>
                    <a:lnTo>
                      <a:pt x="367" y="1116"/>
                    </a:lnTo>
                    <a:lnTo>
                      <a:pt x="359" y="1116"/>
                    </a:lnTo>
                    <a:lnTo>
                      <a:pt x="359" y="1124"/>
                    </a:lnTo>
                    <a:lnTo>
                      <a:pt x="359" y="1132"/>
                    </a:lnTo>
                    <a:lnTo>
                      <a:pt x="351" y="1140"/>
                    </a:lnTo>
                    <a:lnTo>
                      <a:pt x="343" y="1147"/>
                    </a:lnTo>
                    <a:lnTo>
                      <a:pt x="336" y="1147"/>
                    </a:lnTo>
                    <a:lnTo>
                      <a:pt x="312" y="1155"/>
                    </a:lnTo>
                    <a:lnTo>
                      <a:pt x="289" y="1155"/>
                    </a:lnTo>
                    <a:lnTo>
                      <a:pt x="265" y="1155"/>
                    </a:lnTo>
                    <a:lnTo>
                      <a:pt x="258" y="1155"/>
                    </a:lnTo>
                    <a:lnTo>
                      <a:pt x="242" y="1155"/>
                    </a:lnTo>
                    <a:lnTo>
                      <a:pt x="234" y="1155"/>
                    </a:lnTo>
                    <a:lnTo>
                      <a:pt x="218" y="1147"/>
                    </a:lnTo>
                    <a:lnTo>
                      <a:pt x="218" y="1140"/>
                    </a:lnTo>
                    <a:lnTo>
                      <a:pt x="203" y="1147"/>
                    </a:lnTo>
                    <a:lnTo>
                      <a:pt x="179" y="1147"/>
                    </a:lnTo>
                    <a:lnTo>
                      <a:pt x="156" y="1147"/>
                    </a:lnTo>
                    <a:lnTo>
                      <a:pt x="133" y="1147"/>
                    </a:lnTo>
                    <a:lnTo>
                      <a:pt x="125" y="1147"/>
                    </a:lnTo>
                    <a:lnTo>
                      <a:pt x="117" y="1140"/>
                    </a:lnTo>
                    <a:lnTo>
                      <a:pt x="101" y="1124"/>
                    </a:lnTo>
                    <a:lnTo>
                      <a:pt x="86" y="1124"/>
                    </a:lnTo>
                    <a:lnTo>
                      <a:pt x="78" y="1124"/>
                    </a:lnTo>
                    <a:lnTo>
                      <a:pt x="78" y="1116"/>
                    </a:lnTo>
                    <a:lnTo>
                      <a:pt x="70" y="1116"/>
                    </a:lnTo>
                    <a:lnTo>
                      <a:pt x="70" y="1108"/>
                    </a:lnTo>
                    <a:lnTo>
                      <a:pt x="62" y="1093"/>
                    </a:lnTo>
                    <a:lnTo>
                      <a:pt x="55" y="1093"/>
                    </a:lnTo>
                    <a:lnTo>
                      <a:pt x="39" y="1085"/>
                    </a:lnTo>
                    <a:lnTo>
                      <a:pt x="39" y="1069"/>
                    </a:lnTo>
                    <a:lnTo>
                      <a:pt x="31" y="1062"/>
                    </a:lnTo>
                    <a:lnTo>
                      <a:pt x="39" y="1054"/>
                    </a:lnTo>
                    <a:lnTo>
                      <a:pt x="47" y="1046"/>
                    </a:lnTo>
                    <a:lnTo>
                      <a:pt x="47" y="1038"/>
                    </a:lnTo>
                    <a:lnTo>
                      <a:pt x="55" y="1038"/>
                    </a:lnTo>
                    <a:lnTo>
                      <a:pt x="62" y="1030"/>
                    </a:lnTo>
                    <a:lnTo>
                      <a:pt x="70" y="1030"/>
                    </a:lnTo>
                    <a:lnTo>
                      <a:pt x="62" y="1023"/>
                    </a:lnTo>
                    <a:lnTo>
                      <a:pt x="62" y="1015"/>
                    </a:lnTo>
                    <a:lnTo>
                      <a:pt x="55" y="1007"/>
                    </a:lnTo>
                    <a:lnTo>
                      <a:pt x="47" y="991"/>
                    </a:lnTo>
                    <a:lnTo>
                      <a:pt x="47" y="984"/>
                    </a:lnTo>
                    <a:lnTo>
                      <a:pt x="55" y="976"/>
                    </a:lnTo>
                    <a:lnTo>
                      <a:pt x="55" y="968"/>
                    </a:lnTo>
                    <a:lnTo>
                      <a:pt x="55" y="960"/>
                    </a:lnTo>
                    <a:lnTo>
                      <a:pt x="62" y="952"/>
                    </a:lnTo>
                    <a:lnTo>
                      <a:pt x="62" y="945"/>
                    </a:lnTo>
                    <a:lnTo>
                      <a:pt x="70" y="937"/>
                    </a:lnTo>
                    <a:lnTo>
                      <a:pt x="70" y="929"/>
                    </a:lnTo>
                    <a:lnTo>
                      <a:pt x="70" y="921"/>
                    </a:lnTo>
                    <a:lnTo>
                      <a:pt x="70" y="913"/>
                    </a:lnTo>
                    <a:lnTo>
                      <a:pt x="70" y="906"/>
                    </a:lnTo>
                    <a:lnTo>
                      <a:pt x="70" y="898"/>
                    </a:lnTo>
                    <a:lnTo>
                      <a:pt x="70" y="890"/>
                    </a:lnTo>
                    <a:lnTo>
                      <a:pt x="70" y="882"/>
                    </a:lnTo>
                    <a:lnTo>
                      <a:pt x="62" y="874"/>
                    </a:lnTo>
                    <a:lnTo>
                      <a:pt x="62" y="859"/>
                    </a:lnTo>
                    <a:lnTo>
                      <a:pt x="62" y="843"/>
                    </a:lnTo>
                    <a:lnTo>
                      <a:pt x="62" y="835"/>
                    </a:lnTo>
                    <a:lnTo>
                      <a:pt x="62" y="812"/>
                    </a:lnTo>
                    <a:lnTo>
                      <a:pt x="62" y="796"/>
                    </a:lnTo>
                    <a:lnTo>
                      <a:pt x="62" y="788"/>
                    </a:lnTo>
                    <a:lnTo>
                      <a:pt x="62" y="781"/>
                    </a:lnTo>
                    <a:lnTo>
                      <a:pt x="62" y="773"/>
                    </a:lnTo>
                    <a:lnTo>
                      <a:pt x="62" y="765"/>
                    </a:lnTo>
                    <a:lnTo>
                      <a:pt x="62" y="757"/>
                    </a:lnTo>
                    <a:lnTo>
                      <a:pt x="62" y="749"/>
                    </a:lnTo>
                    <a:lnTo>
                      <a:pt x="62" y="742"/>
                    </a:lnTo>
                    <a:lnTo>
                      <a:pt x="55" y="726"/>
                    </a:lnTo>
                    <a:lnTo>
                      <a:pt x="55" y="703"/>
                    </a:lnTo>
                    <a:lnTo>
                      <a:pt x="55" y="679"/>
                    </a:lnTo>
                    <a:lnTo>
                      <a:pt x="47" y="664"/>
                    </a:lnTo>
                    <a:lnTo>
                      <a:pt x="47" y="648"/>
                    </a:lnTo>
                    <a:lnTo>
                      <a:pt x="47" y="625"/>
                    </a:lnTo>
                    <a:lnTo>
                      <a:pt x="39" y="601"/>
                    </a:lnTo>
                    <a:lnTo>
                      <a:pt x="31" y="586"/>
                    </a:lnTo>
                    <a:lnTo>
                      <a:pt x="31" y="578"/>
                    </a:lnTo>
                    <a:lnTo>
                      <a:pt x="31" y="570"/>
                    </a:lnTo>
                    <a:lnTo>
                      <a:pt x="31" y="562"/>
                    </a:lnTo>
                    <a:lnTo>
                      <a:pt x="23" y="554"/>
                    </a:lnTo>
                    <a:lnTo>
                      <a:pt x="23" y="547"/>
                    </a:lnTo>
                    <a:lnTo>
                      <a:pt x="23" y="539"/>
                    </a:lnTo>
                    <a:lnTo>
                      <a:pt x="16" y="531"/>
                    </a:lnTo>
                    <a:lnTo>
                      <a:pt x="16" y="523"/>
                    </a:lnTo>
                    <a:lnTo>
                      <a:pt x="16" y="508"/>
                    </a:lnTo>
                    <a:lnTo>
                      <a:pt x="16" y="500"/>
                    </a:lnTo>
                    <a:lnTo>
                      <a:pt x="23" y="492"/>
                    </a:lnTo>
                    <a:lnTo>
                      <a:pt x="23" y="484"/>
                    </a:lnTo>
                    <a:lnTo>
                      <a:pt x="23" y="476"/>
                    </a:lnTo>
                    <a:lnTo>
                      <a:pt x="23" y="469"/>
                    </a:lnTo>
                    <a:lnTo>
                      <a:pt x="31" y="469"/>
                    </a:lnTo>
                    <a:lnTo>
                      <a:pt x="31" y="461"/>
                    </a:lnTo>
                    <a:lnTo>
                      <a:pt x="39" y="453"/>
                    </a:lnTo>
                    <a:lnTo>
                      <a:pt x="47" y="430"/>
                    </a:lnTo>
                    <a:lnTo>
                      <a:pt x="39" y="414"/>
                    </a:lnTo>
                    <a:lnTo>
                      <a:pt x="23" y="398"/>
                    </a:lnTo>
                    <a:lnTo>
                      <a:pt x="8" y="383"/>
                    </a:lnTo>
                    <a:lnTo>
                      <a:pt x="0" y="367"/>
                    </a:lnTo>
                    <a:lnTo>
                      <a:pt x="0" y="344"/>
                    </a:lnTo>
                    <a:lnTo>
                      <a:pt x="0" y="336"/>
                    </a:lnTo>
                    <a:lnTo>
                      <a:pt x="8" y="336"/>
                    </a:lnTo>
                    <a:lnTo>
                      <a:pt x="8" y="328"/>
                    </a:lnTo>
                    <a:lnTo>
                      <a:pt x="8" y="320"/>
                    </a:lnTo>
                    <a:lnTo>
                      <a:pt x="16" y="313"/>
                    </a:lnTo>
                    <a:lnTo>
                      <a:pt x="23" y="305"/>
                    </a:lnTo>
                    <a:lnTo>
                      <a:pt x="31" y="297"/>
                    </a:lnTo>
                    <a:lnTo>
                      <a:pt x="39" y="289"/>
                    </a:lnTo>
                    <a:lnTo>
                      <a:pt x="47" y="281"/>
                    </a:lnTo>
                    <a:lnTo>
                      <a:pt x="47" y="274"/>
                    </a:lnTo>
                    <a:lnTo>
                      <a:pt x="55" y="274"/>
                    </a:lnTo>
                    <a:lnTo>
                      <a:pt x="55" y="266"/>
                    </a:lnTo>
                    <a:lnTo>
                      <a:pt x="55" y="258"/>
                    </a:lnTo>
                    <a:lnTo>
                      <a:pt x="62" y="250"/>
                    </a:lnTo>
                    <a:lnTo>
                      <a:pt x="78" y="242"/>
                    </a:lnTo>
                    <a:lnTo>
                      <a:pt x="86" y="242"/>
                    </a:lnTo>
                    <a:lnTo>
                      <a:pt x="101" y="242"/>
                    </a:lnTo>
                    <a:lnTo>
                      <a:pt x="117" y="235"/>
                    </a:lnTo>
                    <a:lnTo>
                      <a:pt x="125" y="227"/>
                    </a:lnTo>
                    <a:lnTo>
                      <a:pt x="133" y="211"/>
                    </a:lnTo>
                    <a:lnTo>
                      <a:pt x="140" y="211"/>
                    </a:lnTo>
                    <a:lnTo>
                      <a:pt x="148" y="211"/>
                    </a:lnTo>
                    <a:lnTo>
                      <a:pt x="148" y="203"/>
                    </a:lnTo>
                    <a:lnTo>
                      <a:pt x="148" y="195"/>
                    </a:lnTo>
                    <a:lnTo>
                      <a:pt x="148" y="188"/>
                    </a:lnTo>
                    <a:lnTo>
                      <a:pt x="156" y="188"/>
                    </a:lnTo>
                    <a:lnTo>
                      <a:pt x="164" y="180"/>
                    </a:lnTo>
                    <a:lnTo>
                      <a:pt x="164" y="188"/>
                    </a:lnTo>
                    <a:lnTo>
                      <a:pt x="172" y="188"/>
                    </a:lnTo>
                    <a:lnTo>
                      <a:pt x="179" y="188"/>
                    </a:lnTo>
                    <a:lnTo>
                      <a:pt x="187" y="195"/>
                    </a:lnTo>
                    <a:lnTo>
                      <a:pt x="187" y="203"/>
                    </a:lnTo>
                    <a:lnTo>
                      <a:pt x="187" y="211"/>
                    </a:lnTo>
                    <a:lnTo>
                      <a:pt x="187" y="219"/>
                    </a:lnTo>
                    <a:lnTo>
                      <a:pt x="187" y="227"/>
                    </a:lnTo>
                    <a:lnTo>
                      <a:pt x="187" y="235"/>
                    </a:lnTo>
                    <a:lnTo>
                      <a:pt x="187" y="242"/>
                    </a:lnTo>
                    <a:lnTo>
                      <a:pt x="195" y="250"/>
                    </a:lnTo>
                    <a:lnTo>
                      <a:pt x="203" y="242"/>
                    </a:lnTo>
                    <a:lnTo>
                      <a:pt x="211" y="250"/>
                    </a:lnTo>
                    <a:lnTo>
                      <a:pt x="218" y="250"/>
                    </a:lnTo>
                    <a:lnTo>
                      <a:pt x="226" y="250"/>
                    </a:lnTo>
                    <a:lnTo>
                      <a:pt x="234" y="242"/>
                    </a:lnTo>
                    <a:lnTo>
                      <a:pt x="242" y="242"/>
                    </a:lnTo>
                    <a:lnTo>
                      <a:pt x="250" y="235"/>
                    </a:lnTo>
                    <a:lnTo>
                      <a:pt x="258" y="227"/>
                    </a:lnTo>
                    <a:lnTo>
                      <a:pt x="250" y="219"/>
                    </a:lnTo>
                    <a:lnTo>
                      <a:pt x="250" y="211"/>
                    </a:lnTo>
                    <a:lnTo>
                      <a:pt x="250" y="203"/>
                    </a:lnTo>
                    <a:lnTo>
                      <a:pt x="242" y="188"/>
                    </a:lnTo>
                    <a:lnTo>
                      <a:pt x="242" y="180"/>
                    </a:lnTo>
                    <a:lnTo>
                      <a:pt x="250" y="180"/>
                    </a:lnTo>
                    <a:lnTo>
                      <a:pt x="250" y="172"/>
                    </a:lnTo>
                    <a:lnTo>
                      <a:pt x="258" y="172"/>
                    </a:lnTo>
                    <a:lnTo>
                      <a:pt x="258" y="164"/>
                    </a:lnTo>
                    <a:lnTo>
                      <a:pt x="265" y="164"/>
                    </a:lnTo>
                    <a:lnTo>
                      <a:pt x="273" y="164"/>
                    </a:lnTo>
                    <a:lnTo>
                      <a:pt x="273" y="172"/>
                    </a:lnTo>
                    <a:lnTo>
                      <a:pt x="281" y="180"/>
                    </a:lnTo>
                    <a:lnTo>
                      <a:pt x="281" y="188"/>
                    </a:lnTo>
                    <a:lnTo>
                      <a:pt x="281" y="195"/>
                    </a:lnTo>
                    <a:lnTo>
                      <a:pt x="289" y="195"/>
                    </a:lnTo>
                    <a:lnTo>
                      <a:pt x="297" y="188"/>
                    </a:lnTo>
                    <a:lnTo>
                      <a:pt x="297" y="180"/>
                    </a:lnTo>
                    <a:lnTo>
                      <a:pt x="297" y="172"/>
                    </a:lnTo>
                    <a:lnTo>
                      <a:pt x="297" y="156"/>
                    </a:lnTo>
                    <a:lnTo>
                      <a:pt x="304" y="149"/>
                    </a:lnTo>
                    <a:lnTo>
                      <a:pt x="312" y="149"/>
                    </a:lnTo>
                    <a:lnTo>
                      <a:pt x="328" y="149"/>
                    </a:lnTo>
                    <a:lnTo>
                      <a:pt x="336" y="156"/>
                    </a:lnTo>
                    <a:lnTo>
                      <a:pt x="343" y="172"/>
                    </a:lnTo>
                    <a:lnTo>
                      <a:pt x="359" y="180"/>
                    </a:lnTo>
                    <a:lnTo>
                      <a:pt x="367" y="180"/>
                    </a:lnTo>
                    <a:lnTo>
                      <a:pt x="375" y="172"/>
                    </a:lnTo>
                    <a:lnTo>
                      <a:pt x="382" y="164"/>
                    </a:lnTo>
                    <a:lnTo>
                      <a:pt x="390" y="156"/>
                    </a:lnTo>
                    <a:lnTo>
                      <a:pt x="406" y="141"/>
                    </a:lnTo>
                    <a:lnTo>
                      <a:pt x="406" y="133"/>
                    </a:lnTo>
                    <a:lnTo>
                      <a:pt x="414" y="117"/>
                    </a:lnTo>
                    <a:lnTo>
                      <a:pt x="421" y="102"/>
                    </a:lnTo>
                    <a:lnTo>
                      <a:pt x="421" y="86"/>
                    </a:lnTo>
                    <a:lnTo>
                      <a:pt x="429" y="71"/>
                    </a:lnTo>
                    <a:lnTo>
                      <a:pt x="429" y="47"/>
                    </a:lnTo>
                    <a:lnTo>
                      <a:pt x="437" y="32"/>
                    </a:lnTo>
                    <a:lnTo>
                      <a:pt x="437" y="24"/>
                    </a:lnTo>
                    <a:lnTo>
                      <a:pt x="445" y="16"/>
                    </a:lnTo>
                    <a:lnTo>
                      <a:pt x="460" y="8"/>
                    </a:lnTo>
                    <a:lnTo>
                      <a:pt x="468" y="0"/>
                    </a:lnTo>
                    <a:lnTo>
                      <a:pt x="484" y="0"/>
                    </a:lnTo>
                    <a:lnTo>
                      <a:pt x="492" y="0"/>
                    </a:lnTo>
                    <a:lnTo>
                      <a:pt x="507" y="8"/>
                    </a:lnTo>
                    <a:lnTo>
                      <a:pt x="523" y="16"/>
                    </a:lnTo>
                    <a:lnTo>
                      <a:pt x="539" y="32"/>
                    </a:lnTo>
                    <a:lnTo>
                      <a:pt x="554" y="47"/>
                    </a:lnTo>
                    <a:lnTo>
                      <a:pt x="570" y="55"/>
                    </a:lnTo>
                    <a:lnTo>
                      <a:pt x="585" y="71"/>
                    </a:lnTo>
                    <a:lnTo>
                      <a:pt x="593" y="71"/>
                    </a:lnTo>
                    <a:lnTo>
                      <a:pt x="593" y="78"/>
                    </a:lnTo>
                    <a:lnTo>
                      <a:pt x="601" y="78"/>
                    </a:lnTo>
                    <a:lnTo>
                      <a:pt x="601" y="86"/>
                    </a:lnTo>
                    <a:lnTo>
                      <a:pt x="609" y="86"/>
                    </a:lnTo>
                    <a:lnTo>
                      <a:pt x="609" y="94"/>
                    </a:lnTo>
                    <a:lnTo>
                      <a:pt x="609" y="102"/>
                    </a:lnTo>
                    <a:lnTo>
                      <a:pt x="617" y="110"/>
                    </a:lnTo>
                    <a:lnTo>
                      <a:pt x="617" y="11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76817" name="Rectangle 1157"/>
            <p:cNvSpPr>
              <a:spLocks noChangeArrowheads="1"/>
            </p:cNvSpPr>
            <p:nvPr/>
          </p:nvSpPr>
          <p:spPr bwMode="auto">
            <a:xfrm>
              <a:off x="3744" y="3504"/>
              <a:ext cx="1038"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76818" name="Rectangle 1158"/>
            <p:cNvSpPr>
              <a:spLocks noChangeArrowheads="1"/>
            </p:cNvSpPr>
            <p:nvPr/>
          </p:nvSpPr>
          <p:spPr bwMode="auto">
            <a:xfrm>
              <a:off x="3802" y="354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2001</a:t>
              </a:r>
              <a:endParaRPr lang="en-US" altLang="en-US" smtClean="0">
                <a:solidFill>
                  <a:srgbClr val="FFFFFF"/>
                </a:solidFill>
                <a:effectLst/>
                <a:latin typeface="Times New Roman" pitchFamily="18" charset="0"/>
              </a:endParaRPr>
            </a:p>
          </p:txBody>
        </p:sp>
        <p:sp>
          <p:nvSpPr>
            <p:cNvPr id="76819" name="Rectangle 1159"/>
            <p:cNvSpPr>
              <a:spLocks noChangeArrowheads="1"/>
            </p:cNvSpPr>
            <p:nvPr/>
          </p:nvSpPr>
          <p:spPr bwMode="auto">
            <a:xfrm>
              <a:off x="4228" y="3542"/>
              <a:ext cx="15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a:t>
              </a:r>
              <a:endParaRPr lang="en-US" altLang="en-US" smtClean="0">
                <a:solidFill>
                  <a:srgbClr val="FFFFFF"/>
                </a:solidFill>
                <a:effectLst/>
                <a:latin typeface="Times New Roman" pitchFamily="18" charset="0"/>
              </a:endParaRPr>
            </a:p>
          </p:txBody>
        </p:sp>
        <p:sp>
          <p:nvSpPr>
            <p:cNvPr id="76820" name="Rectangle 1160"/>
            <p:cNvSpPr>
              <a:spLocks noChangeArrowheads="1"/>
            </p:cNvSpPr>
            <p:nvPr/>
          </p:nvSpPr>
          <p:spPr bwMode="auto">
            <a:xfrm>
              <a:off x="4294" y="3542"/>
              <a:ext cx="51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b="1" smtClean="0">
                  <a:solidFill>
                    <a:srgbClr val="DDDDDD"/>
                  </a:solidFill>
                  <a:effectLst/>
                  <a:latin typeface="Arial" charset="0"/>
                </a:rPr>
                <a:t>2004</a:t>
              </a:r>
              <a:endParaRPr lang="en-US" altLang="en-US" smtClean="0">
                <a:solidFill>
                  <a:srgbClr val="FFFFFF"/>
                </a:solidFill>
                <a:effectLst/>
                <a:latin typeface="Times New Roman" pitchFamily="18" charset="0"/>
              </a:endParaRPr>
            </a:p>
          </p:txBody>
        </p:sp>
      </p:grpSp>
      <p:sp>
        <p:nvSpPr>
          <p:cNvPr id="76815" name="Text Box 1161"/>
          <p:cNvSpPr txBox="1">
            <a:spLocks noChangeArrowheads="1"/>
          </p:cNvSpPr>
          <p:nvPr/>
        </p:nvSpPr>
        <p:spPr bwMode="auto">
          <a:xfrm>
            <a:off x="5762625" y="6245225"/>
            <a:ext cx="323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000" smtClean="0">
                <a:solidFill>
                  <a:srgbClr val="FFFFFF"/>
                </a:solidFill>
                <a:effectLst/>
                <a:latin typeface="Arial" charset="0"/>
              </a:rPr>
              <a:t>Source: J.van Wagtendonk</a:t>
            </a:r>
          </a:p>
        </p:txBody>
      </p:sp>
    </p:spTree>
    <p:extLst>
      <p:ext uri="{BB962C8B-B14F-4D97-AF65-F5344CB8AC3E}">
        <p14:creationId xmlns:p14="http://schemas.microsoft.com/office/powerpoint/2010/main" val="362598312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smtClean="0"/>
              <a:t>Random Treatments</a:t>
            </a:r>
          </a:p>
        </p:txBody>
      </p:sp>
      <p:sp>
        <p:nvSpPr>
          <p:cNvPr id="78851" name="Rectangle 3"/>
          <p:cNvSpPr>
            <a:spLocks noGrp="1" noChangeArrowheads="1"/>
          </p:cNvSpPr>
          <p:nvPr>
            <p:ph type="body" idx="1"/>
          </p:nvPr>
        </p:nvSpPr>
        <p:spPr/>
        <p:txBody>
          <a:bodyPr/>
          <a:lstStyle/>
          <a:p>
            <a:r>
              <a:rPr lang="en-US" altLang="en-US" dirty="0" smtClean="0">
                <a:latin typeface="Arial" charset="0"/>
                <a:cs typeface="Arial" charset="0"/>
              </a:rPr>
              <a:t>Inefficient (large treatment % needed)</a:t>
            </a:r>
          </a:p>
          <a:p>
            <a:r>
              <a:rPr lang="en-US" altLang="en-US" dirty="0" smtClean="0">
                <a:latin typeface="Arial" charset="0"/>
                <a:cs typeface="Arial" charset="0"/>
              </a:rPr>
              <a:t>Treatment level irrelevant (at low fractions of area treated</a:t>
            </a:r>
            <a:r>
              <a:rPr lang="en-US" altLang="en-US" dirty="0" smtClean="0">
                <a:latin typeface="Arial" charset="0"/>
                <a:cs typeface="Arial" charset="0"/>
              </a:rPr>
              <a:t>)</a:t>
            </a:r>
            <a:endParaRPr lang="en-US" altLang="en-US" dirty="0" smtClean="0">
              <a:latin typeface="Arial" charset="0"/>
              <a:cs typeface="Arial" charset="0"/>
            </a:endParaRPr>
          </a:p>
        </p:txBody>
      </p:sp>
    </p:spTree>
    <p:extLst>
      <p:ext uri="{BB962C8B-B14F-4D97-AF65-F5344CB8AC3E}">
        <p14:creationId xmlns:p14="http://schemas.microsoft.com/office/powerpoint/2010/main" val="3640940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mtClean="0"/>
              <a:t>Complete Overlap</a:t>
            </a:r>
          </a:p>
        </p:txBody>
      </p:sp>
      <p:pic>
        <p:nvPicPr>
          <p:cNvPr id="79875" name="Picture 3"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0725"/>
            <a:ext cx="400367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p:cNvSpPr txBox="1">
            <a:spLocks noChangeArrowheads="1"/>
          </p:cNvSpPr>
          <p:nvPr/>
        </p:nvSpPr>
        <p:spPr bwMode="auto">
          <a:xfrm>
            <a:off x="874713" y="1971675"/>
            <a:ext cx="1820862"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b="1">
                <a:solidFill>
                  <a:srgbClr val="FFFFFF"/>
                </a:solidFill>
                <a:effectLst>
                  <a:outerShdw blurRad="38100" dist="38100" dir="2700000" algn="tl">
                    <a:srgbClr val="000000"/>
                  </a:outerShdw>
                </a:effectLst>
                <a:latin typeface="Arial" pitchFamily="34" charset="0"/>
              </a:rPr>
              <a:t>No Treatment</a:t>
            </a:r>
          </a:p>
        </p:txBody>
      </p:sp>
      <p:sp>
        <p:nvSpPr>
          <p:cNvPr id="189445" name="Text Box 5"/>
          <p:cNvSpPr txBox="1">
            <a:spLocks noChangeArrowheads="1"/>
          </p:cNvSpPr>
          <p:nvPr/>
        </p:nvSpPr>
        <p:spPr bwMode="auto">
          <a:xfrm>
            <a:off x="4313238" y="1169988"/>
            <a:ext cx="1989137"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b="1">
                <a:solidFill>
                  <a:srgbClr val="FFFFFF"/>
                </a:solidFill>
                <a:effectLst>
                  <a:outerShdw blurRad="38100" dist="38100" dir="2700000" algn="tl">
                    <a:srgbClr val="000000"/>
                  </a:outerShdw>
                </a:effectLst>
                <a:latin typeface="Arial" pitchFamily="34" charset="0"/>
              </a:rPr>
              <a:t>20% Treatment</a:t>
            </a:r>
          </a:p>
        </p:txBody>
      </p:sp>
      <p:grpSp>
        <p:nvGrpSpPr>
          <p:cNvPr id="2" name="Group 6"/>
          <p:cNvGrpSpPr>
            <a:grpSpLocks/>
          </p:cNvGrpSpPr>
          <p:nvPr/>
        </p:nvGrpSpPr>
        <p:grpSpPr bwMode="auto">
          <a:xfrm>
            <a:off x="2860675" y="1479550"/>
            <a:ext cx="3709988" cy="5378450"/>
            <a:chOff x="3287" y="358"/>
            <a:chExt cx="2337" cy="3388"/>
          </a:xfrm>
        </p:grpSpPr>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Text Box 8"/>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eaLnBrk="0" hangingPunct="0">
                <a:spcBef>
                  <a:spcPct val="0"/>
                </a:spcBef>
                <a:defRPr/>
              </a:pPr>
              <a:r>
                <a:rPr lang="en-US">
                  <a:solidFill>
                    <a:srgbClr val="FFFFFF"/>
                  </a:solidFill>
                  <a:effectLst>
                    <a:outerShdw blurRad="38100" dist="38100" dir="2700000" algn="tl">
                      <a:srgbClr val="000000"/>
                    </a:outerShdw>
                  </a:effectLst>
                  <a:latin typeface="Arial" pitchFamily="34" charset="0"/>
                </a:rPr>
                <a:t>Random</a:t>
              </a:r>
            </a:p>
          </p:txBody>
        </p:sp>
      </p:grpSp>
      <p:pic>
        <p:nvPicPr>
          <p:cNvPr id="79879" name="Picture 9" descr="harmon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985963"/>
            <a:ext cx="3952875"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841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28575"/>
            <a:ext cx="9144000" cy="6886575"/>
          </a:xfrm>
          <a:prstGeom prst="rect">
            <a:avLst/>
          </a:prstGeom>
          <a:solidFill>
            <a:srgbClr val="003366"/>
          </a:solidFill>
          <a:ln w="9525">
            <a:noFill/>
            <a:miter lim="800000"/>
            <a:headEnd/>
            <a:tailEnd/>
          </a:ln>
          <a:effectLst/>
        </p:spPr>
        <p:txBody>
          <a:bodyPr wrap="none" anchor="ctr"/>
          <a:lstStyle/>
          <a:p>
            <a:pPr algn="ctr" eaLnBrk="0" hangingPunct="0">
              <a:spcBef>
                <a:spcPct val="0"/>
              </a:spcBef>
              <a:defRPr/>
            </a:pPr>
            <a:endParaRPr lang="en-US">
              <a:solidFill>
                <a:srgbClr val="FFFFFF"/>
              </a:solidFill>
              <a:effectLst>
                <a:outerShdw blurRad="38100" dist="38100" dir="2700000" algn="tl">
                  <a:srgbClr val="000000"/>
                </a:outerShdw>
              </a:effectLst>
              <a:latin typeface="Arial" pitchFamily="34" charset="0"/>
            </a:endParaRPr>
          </a:p>
        </p:txBody>
      </p:sp>
      <p:sp>
        <p:nvSpPr>
          <p:cNvPr id="191491" name="Text Box 3"/>
          <p:cNvSpPr txBox="1">
            <a:spLocks noChangeArrowheads="1"/>
          </p:cNvSpPr>
          <p:nvPr/>
        </p:nvSpPr>
        <p:spPr bwMode="auto">
          <a:xfrm>
            <a:off x="1982788" y="5102225"/>
            <a:ext cx="5370512" cy="5191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spcBef>
                <a:spcPct val="0"/>
              </a:spcBef>
              <a:defRPr/>
            </a:pPr>
            <a:r>
              <a:rPr lang="en-US" sz="2800" b="1">
                <a:solidFill>
                  <a:srgbClr val="FFFFFF"/>
                </a:solidFill>
                <a:effectLst>
                  <a:outerShdw blurRad="38100" dist="38100" dir="2700000" algn="tl">
                    <a:srgbClr val="000000"/>
                  </a:outerShdw>
                </a:effectLst>
                <a:latin typeface="Arial" pitchFamily="34" charset="0"/>
              </a:rPr>
              <a:t>Fraction of Landscape Treated</a:t>
            </a:r>
          </a:p>
        </p:txBody>
      </p:sp>
      <p:sp>
        <p:nvSpPr>
          <p:cNvPr id="191492" name="Text Box 4"/>
          <p:cNvSpPr txBox="1">
            <a:spLocks noChangeArrowheads="1"/>
          </p:cNvSpPr>
          <p:nvPr/>
        </p:nvSpPr>
        <p:spPr bwMode="auto">
          <a:xfrm rot="-5400000">
            <a:off x="-714375" y="2541588"/>
            <a:ext cx="3944938" cy="51911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spcBef>
                <a:spcPct val="0"/>
              </a:spcBef>
              <a:defRPr/>
            </a:pPr>
            <a:r>
              <a:rPr lang="en-US" sz="2800" b="1">
                <a:solidFill>
                  <a:srgbClr val="FFFFFF"/>
                </a:solidFill>
                <a:effectLst>
                  <a:outerShdw blurRad="38100" dist="38100" dir="2700000" algn="tl">
                    <a:srgbClr val="000000"/>
                  </a:outerShdw>
                </a:effectLst>
                <a:latin typeface="Arial" pitchFamily="34" charset="0"/>
              </a:rPr>
              <a:t>Expected Spread Rate</a:t>
            </a:r>
          </a:p>
        </p:txBody>
      </p:sp>
      <p:sp>
        <p:nvSpPr>
          <p:cNvPr id="80901" name="Line 5"/>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02" name="Line 6"/>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03" name="Line 7"/>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04" name="Line 8"/>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05" name="Line 9"/>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06" name="Line 10"/>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91499" name="Rectangle 11"/>
          <p:cNvSpPr>
            <a:spLocks noChangeArrowheads="1"/>
          </p:cNvSpPr>
          <p:nvPr/>
        </p:nvSpPr>
        <p:spPr bwMode="auto">
          <a:xfrm>
            <a:off x="1808163" y="455771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0" name="Rectangle 12"/>
          <p:cNvSpPr>
            <a:spLocks noChangeArrowheads="1"/>
          </p:cNvSpPr>
          <p:nvPr/>
        </p:nvSpPr>
        <p:spPr bwMode="auto">
          <a:xfrm>
            <a:off x="1595438" y="417036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0.1</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1" name="Rectangle 13"/>
          <p:cNvSpPr>
            <a:spLocks noChangeArrowheads="1"/>
          </p:cNvSpPr>
          <p:nvPr/>
        </p:nvSpPr>
        <p:spPr bwMode="auto">
          <a:xfrm>
            <a:off x="1595438" y="380365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2" name="Rectangle 14"/>
          <p:cNvSpPr>
            <a:spLocks noChangeArrowheads="1"/>
          </p:cNvSpPr>
          <p:nvPr/>
        </p:nvSpPr>
        <p:spPr bwMode="auto">
          <a:xfrm>
            <a:off x="1595438" y="341630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0.3</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3" name="Rectangle 15"/>
          <p:cNvSpPr>
            <a:spLocks noChangeArrowheads="1"/>
          </p:cNvSpPr>
          <p:nvPr/>
        </p:nvSpPr>
        <p:spPr bwMode="auto">
          <a:xfrm>
            <a:off x="1595438" y="3051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4" name="Rectangle 16"/>
          <p:cNvSpPr>
            <a:spLocks noChangeArrowheads="1"/>
          </p:cNvSpPr>
          <p:nvPr/>
        </p:nvSpPr>
        <p:spPr bwMode="auto">
          <a:xfrm>
            <a:off x="1595438" y="2663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0.5</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5" name="Rectangle 17"/>
          <p:cNvSpPr>
            <a:spLocks noChangeArrowheads="1"/>
          </p:cNvSpPr>
          <p:nvPr/>
        </p:nvSpPr>
        <p:spPr bwMode="auto">
          <a:xfrm>
            <a:off x="1595438" y="22764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6" name="Rectangle 18"/>
          <p:cNvSpPr>
            <a:spLocks noChangeArrowheads="1"/>
          </p:cNvSpPr>
          <p:nvPr/>
        </p:nvSpPr>
        <p:spPr bwMode="auto">
          <a:xfrm>
            <a:off x="1595438" y="1908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0.7</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7" name="Rectangle 19"/>
          <p:cNvSpPr>
            <a:spLocks noChangeArrowheads="1"/>
          </p:cNvSpPr>
          <p:nvPr/>
        </p:nvSpPr>
        <p:spPr bwMode="auto">
          <a:xfrm>
            <a:off x="1595438" y="1520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8" name="Rectangle 20"/>
          <p:cNvSpPr>
            <a:spLocks noChangeArrowheads="1"/>
          </p:cNvSpPr>
          <p:nvPr/>
        </p:nvSpPr>
        <p:spPr bwMode="auto">
          <a:xfrm>
            <a:off x="1595438" y="115411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0.9</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09" name="Rectangle 21"/>
          <p:cNvSpPr>
            <a:spLocks noChangeArrowheads="1"/>
          </p:cNvSpPr>
          <p:nvPr/>
        </p:nvSpPr>
        <p:spPr bwMode="auto">
          <a:xfrm>
            <a:off x="1808163" y="76676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grpSp>
        <p:nvGrpSpPr>
          <p:cNvPr id="80918" name="Group 22"/>
          <p:cNvGrpSpPr>
            <a:grpSpLocks/>
          </p:cNvGrpSpPr>
          <p:nvPr/>
        </p:nvGrpSpPr>
        <p:grpSpPr bwMode="auto">
          <a:xfrm>
            <a:off x="2058988" y="4856163"/>
            <a:ext cx="5427662" cy="258762"/>
            <a:chOff x="1297" y="3059"/>
            <a:chExt cx="3419" cy="163"/>
          </a:xfrm>
        </p:grpSpPr>
        <p:sp>
          <p:nvSpPr>
            <p:cNvPr id="191511" name="Rectangle 23"/>
            <p:cNvSpPr>
              <a:spLocks noChangeArrowheads="1"/>
            </p:cNvSpPr>
            <p:nvPr/>
          </p:nvSpPr>
          <p:spPr bwMode="auto">
            <a:xfrm>
              <a:off x="1297" y="3059"/>
              <a:ext cx="76"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12" name="Rectangle 24"/>
            <p:cNvSpPr>
              <a:spLocks noChangeArrowheads="1"/>
            </p:cNvSpPr>
            <p:nvPr/>
          </p:nvSpPr>
          <p:spPr bwMode="auto">
            <a:xfrm>
              <a:off x="1902"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13" name="Rectangle 25"/>
            <p:cNvSpPr>
              <a:spLocks noChangeArrowheads="1"/>
            </p:cNvSpPr>
            <p:nvPr/>
          </p:nvSpPr>
          <p:spPr bwMode="auto">
            <a:xfrm>
              <a:off x="2564"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14" name="Rectangle 26"/>
            <p:cNvSpPr>
              <a:spLocks noChangeArrowheads="1"/>
            </p:cNvSpPr>
            <p:nvPr/>
          </p:nvSpPr>
          <p:spPr bwMode="auto">
            <a:xfrm>
              <a:off x="3239"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15" name="Rectangle 27"/>
            <p:cNvSpPr>
              <a:spLocks noChangeArrowheads="1"/>
            </p:cNvSpPr>
            <p:nvPr/>
          </p:nvSpPr>
          <p:spPr bwMode="auto">
            <a:xfrm>
              <a:off x="3901"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1516" name="Rectangle 28"/>
            <p:cNvSpPr>
              <a:spLocks noChangeArrowheads="1"/>
            </p:cNvSpPr>
            <p:nvPr/>
          </p:nvSpPr>
          <p:spPr bwMode="auto">
            <a:xfrm>
              <a:off x="4640" y="3059"/>
              <a:ext cx="76"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grpSp>
      <p:sp>
        <p:nvSpPr>
          <p:cNvPr id="191517" name="Text Box 29"/>
          <p:cNvSpPr txBox="1">
            <a:spLocks noChangeArrowheads="1"/>
          </p:cNvSpPr>
          <p:nvPr/>
        </p:nvSpPr>
        <p:spPr bwMode="auto">
          <a:xfrm>
            <a:off x="7400925" y="3733800"/>
            <a:ext cx="536575"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0.2</a:t>
            </a:r>
          </a:p>
        </p:txBody>
      </p:sp>
      <p:sp>
        <p:nvSpPr>
          <p:cNvPr id="80920" name="Rectangle 30"/>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b="1" smtClean="0">
              <a:solidFill>
                <a:srgbClr val="0000CC"/>
              </a:solidFill>
              <a:effectLst/>
              <a:latin typeface="Times New Roman" pitchFamily="18" charset="0"/>
            </a:endParaRPr>
          </a:p>
          <a:p>
            <a:pPr eaLnBrk="0" hangingPunct="0">
              <a:spcBef>
                <a:spcPct val="0"/>
              </a:spcBef>
            </a:pPr>
            <a:endParaRPr lang="en-US" altLang="en-US" smtClean="0">
              <a:solidFill>
                <a:srgbClr val="0000CC"/>
              </a:solidFill>
              <a:effectLst/>
              <a:latin typeface="Times New Roman" pitchFamily="18" charset="0"/>
            </a:endParaRPr>
          </a:p>
        </p:txBody>
      </p:sp>
      <p:sp>
        <p:nvSpPr>
          <p:cNvPr id="80921" name="Line 31"/>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2" name="Line 32"/>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3" name="Line 33"/>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4" name="Line 34"/>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5" name="Line 35"/>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6" name="Line 36"/>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7" name="Line 37"/>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8" name="Line 38"/>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29" name="Line 39"/>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0" name="Line 40"/>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1" name="Rectangle 41"/>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0932" name="Line 42"/>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3" name="Line 43"/>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4" name="Line 44"/>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5" name="Line 45"/>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6" name="Line 46"/>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7" name="Line 47"/>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8" name="Line 48"/>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39" name="Line 49"/>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0" name="Line 50"/>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1" name="Line 51"/>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2" name="Line 52"/>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3" name="Line 53"/>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4" name="Line 54"/>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5" name="Freeform 55"/>
          <p:cNvSpPr>
            <a:spLocks/>
          </p:cNvSpPr>
          <p:nvPr/>
        </p:nvSpPr>
        <p:spPr bwMode="auto">
          <a:xfrm>
            <a:off x="2074863" y="868363"/>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6" name="Freeform 56"/>
          <p:cNvSpPr>
            <a:spLocks/>
          </p:cNvSpPr>
          <p:nvPr/>
        </p:nvSpPr>
        <p:spPr bwMode="auto">
          <a:xfrm>
            <a:off x="7385050" y="3906838"/>
            <a:ext cx="106363" cy="120650"/>
          </a:xfrm>
          <a:custGeom>
            <a:avLst/>
            <a:gdLst>
              <a:gd name="T0" fmla="*/ 2147483647 w 36"/>
              <a:gd name="T1" fmla="*/ 0 h 36"/>
              <a:gd name="T2" fmla="*/ 2147483647 w 36"/>
              <a:gd name="T3" fmla="*/ 2147483647 h 36"/>
              <a:gd name="T4" fmla="*/ 0 w 36"/>
              <a:gd name="T5" fmla="*/ 2147483647 h 36"/>
              <a:gd name="T6" fmla="*/ 2147483647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47" name="Line 57"/>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91546" name="Rectangle 58"/>
          <p:cNvSpPr>
            <a:spLocks noChangeArrowheads="1"/>
          </p:cNvSpPr>
          <p:nvPr/>
        </p:nvSpPr>
        <p:spPr bwMode="auto">
          <a:xfrm>
            <a:off x="2127250" y="917575"/>
            <a:ext cx="1079500" cy="3821113"/>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0949" name="Line 59"/>
          <p:cNvSpPr>
            <a:spLocks noChangeShapeType="1"/>
          </p:cNvSpPr>
          <p:nvPr/>
        </p:nvSpPr>
        <p:spPr bwMode="auto">
          <a:xfrm rot="10800000" flipH="1">
            <a:off x="1377950" y="4295775"/>
            <a:ext cx="1201738" cy="14668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91548" name="Text Box 60"/>
          <p:cNvSpPr txBox="1">
            <a:spLocks noChangeArrowheads="1"/>
          </p:cNvSpPr>
          <p:nvPr/>
        </p:nvSpPr>
        <p:spPr bwMode="auto">
          <a:xfrm>
            <a:off x="922338" y="5695950"/>
            <a:ext cx="4570412" cy="457200"/>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00"/>
                </a:solidFill>
                <a:effectLst>
                  <a:outerShdw blurRad="38100" dist="38100" dir="2700000" algn="tl">
                    <a:srgbClr val="000000"/>
                  </a:outerShdw>
                </a:effectLst>
                <a:latin typeface="Arial" pitchFamily="34" charset="0"/>
              </a:rPr>
              <a:t>Practical amount of Treatment</a:t>
            </a:r>
          </a:p>
        </p:txBody>
      </p:sp>
      <p:grpSp>
        <p:nvGrpSpPr>
          <p:cNvPr id="80951" name="Group 61"/>
          <p:cNvGrpSpPr>
            <a:grpSpLocks/>
          </p:cNvGrpSpPr>
          <p:nvPr/>
        </p:nvGrpSpPr>
        <p:grpSpPr bwMode="auto">
          <a:xfrm>
            <a:off x="2130425" y="957263"/>
            <a:ext cx="5318125" cy="3624262"/>
            <a:chOff x="1965" y="1425"/>
            <a:chExt cx="1925" cy="1306"/>
          </a:xfrm>
        </p:grpSpPr>
        <p:sp>
          <p:nvSpPr>
            <p:cNvPr id="80955" name="Line 62"/>
            <p:cNvSpPr>
              <a:spLocks noChangeShapeType="1"/>
            </p:cNvSpPr>
            <p:nvPr/>
          </p:nvSpPr>
          <p:spPr bwMode="auto">
            <a:xfrm>
              <a:off x="1965" y="1425"/>
              <a:ext cx="96" cy="23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56" name="Line 63"/>
            <p:cNvSpPr>
              <a:spLocks noChangeShapeType="1"/>
            </p:cNvSpPr>
            <p:nvPr/>
          </p:nvSpPr>
          <p:spPr bwMode="auto">
            <a:xfrm>
              <a:off x="2061" y="1655"/>
              <a:ext cx="96" cy="16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57" name="Line 64"/>
            <p:cNvSpPr>
              <a:spLocks noChangeShapeType="1"/>
            </p:cNvSpPr>
            <p:nvPr/>
          </p:nvSpPr>
          <p:spPr bwMode="auto">
            <a:xfrm>
              <a:off x="2157" y="1819"/>
              <a:ext cx="96" cy="1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58" name="Line 65"/>
            <p:cNvSpPr>
              <a:spLocks noChangeShapeType="1"/>
            </p:cNvSpPr>
            <p:nvPr/>
          </p:nvSpPr>
          <p:spPr bwMode="auto">
            <a:xfrm>
              <a:off x="2253" y="1939"/>
              <a:ext cx="96"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59" name="Line 66"/>
            <p:cNvSpPr>
              <a:spLocks noChangeShapeType="1"/>
            </p:cNvSpPr>
            <p:nvPr/>
          </p:nvSpPr>
          <p:spPr bwMode="auto">
            <a:xfrm>
              <a:off x="2349" y="2035"/>
              <a:ext cx="96" cy="7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0" name="Line 67"/>
            <p:cNvSpPr>
              <a:spLocks noChangeShapeType="1"/>
            </p:cNvSpPr>
            <p:nvPr/>
          </p:nvSpPr>
          <p:spPr bwMode="auto">
            <a:xfrm>
              <a:off x="2445" y="2111"/>
              <a:ext cx="96" cy="6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1" name="Line 68"/>
            <p:cNvSpPr>
              <a:spLocks noChangeShapeType="1"/>
            </p:cNvSpPr>
            <p:nvPr/>
          </p:nvSpPr>
          <p:spPr bwMode="auto">
            <a:xfrm>
              <a:off x="2541" y="2174"/>
              <a:ext cx="96" cy="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2" name="Line 69"/>
            <p:cNvSpPr>
              <a:spLocks noChangeShapeType="1"/>
            </p:cNvSpPr>
            <p:nvPr/>
          </p:nvSpPr>
          <p:spPr bwMode="auto">
            <a:xfrm>
              <a:off x="2637" y="2227"/>
              <a:ext cx="96" cy="4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3" name="Line 70"/>
            <p:cNvSpPr>
              <a:spLocks noChangeShapeType="1"/>
            </p:cNvSpPr>
            <p:nvPr/>
          </p:nvSpPr>
          <p:spPr bwMode="auto">
            <a:xfrm>
              <a:off x="2733" y="2270"/>
              <a:ext cx="96" cy="3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4" name="Line 71"/>
            <p:cNvSpPr>
              <a:spLocks noChangeShapeType="1"/>
            </p:cNvSpPr>
            <p:nvPr/>
          </p:nvSpPr>
          <p:spPr bwMode="auto">
            <a:xfrm>
              <a:off x="2829" y="2308"/>
              <a:ext cx="101" cy="3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5" name="Line 72"/>
            <p:cNvSpPr>
              <a:spLocks noChangeShapeType="1"/>
            </p:cNvSpPr>
            <p:nvPr/>
          </p:nvSpPr>
          <p:spPr bwMode="auto">
            <a:xfrm>
              <a:off x="2930" y="2342"/>
              <a:ext cx="96" cy="2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6" name="Line 73"/>
            <p:cNvSpPr>
              <a:spLocks noChangeShapeType="1"/>
            </p:cNvSpPr>
            <p:nvPr/>
          </p:nvSpPr>
          <p:spPr bwMode="auto">
            <a:xfrm>
              <a:off x="3026" y="2371"/>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7" name="Line 74"/>
            <p:cNvSpPr>
              <a:spLocks noChangeShapeType="1"/>
            </p:cNvSpPr>
            <p:nvPr/>
          </p:nvSpPr>
          <p:spPr bwMode="auto">
            <a:xfrm>
              <a:off x="3122" y="2395"/>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8" name="Line 75"/>
            <p:cNvSpPr>
              <a:spLocks noChangeShapeType="1"/>
            </p:cNvSpPr>
            <p:nvPr/>
          </p:nvSpPr>
          <p:spPr bwMode="auto">
            <a:xfrm>
              <a:off x="3218" y="2419"/>
              <a:ext cx="96" cy="1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69" name="Line 76"/>
            <p:cNvSpPr>
              <a:spLocks noChangeShapeType="1"/>
            </p:cNvSpPr>
            <p:nvPr/>
          </p:nvSpPr>
          <p:spPr bwMode="auto">
            <a:xfrm>
              <a:off x="3314" y="2438"/>
              <a:ext cx="96" cy="1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0" name="Line 77"/>
            <p:cNvSpPr>
              <a:spLocks noChangeShapeType="1"/>
            </p:cNvSpPr>
            <p:nvPr/>
          </p:nvSpPr>
          <p:spPr bwMode="auto">
            <a:xfrm>
              <a:off x="3410" y="2457"/>
              <a:ext cx="96" cy="1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1" name="Line 78"/>
            <p:cNvSpPr>
              <a:spLocks noChangeShapeType="1"/>
            </p:cNvSpPr>
            <p:nvPr/>
          </p:nvSpPr>
          <p:spPr bwMode="auto">
            <a:xfrm>
              <a:off x="3506" y="2472"/>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2" name="Line 79"/>
            <p:cNvSpPr>
              <a:spLocks noChangeShapeType="1"/>
            </p:cNvSpPr>
            <p:nvPr/>
          </p:nvSpPr>
          <p:spPr bwMode="auto">
            <a:xfrm>
              <a:off x="3602" y="2486"/>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3" name="Line 80"/>
            <p:cNvSpPr>
              <a:spLocks noChangeShapeType="1"/>
            </p:cNvSpPr>
            <p:nvPr/>
          </p:nvSpPr>
          <p:spPr bwMode="auto">
            <a:xfrm>
              <a:off x="3698" y="250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4" name="Line 81"/>
            <p:cNvSpPr>
              <a:spLocks noChangeShapeType="1"/>
            </p:cNvSpPr>
            <p:nvPr/>
          </p:nvSpPr>
          <p:spPr bwMode="auto">
            <a:xfrm>
              <a:off x="3794" y="2510"/>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5" name="Line 82"/>
            <p:cNvSpPr>
              <a:spLocks noChangeShapeType="1"/>
            </p:cNvSpPr>
            <p:nvPr/>
          </p:nvSpPr>
          <p:spPr bwMode="auto">
            <a:xfrm>
              <a:off x="1965" y="1425"/>
              <a:ext cx="96" cy="4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6" name="Line 83"/>
            <p:cNvSpPr>
              <a:spLocks noChangeShapeType="1"/>
            </p:cNvSpPr>
            <p:nvPr/>
          </p:nvSpPr>
          <p:spPr bwMode="auto">
            <a:xfrm>
              <a:off x="2061" y="1852"/>
              <a:ext cx="96" cy="22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7" name="Line 84"/>
            <p:cNvSpPr>
              <a:spLocks noChangeShapeType="1"/>
            </p:cNvSpPr>
            <p:nvPr/>
          </p:nvSpPr>
          <p:spPr bwMode="auto">
            <a:xfrm>
              <a:off x="2157" y="2073"/>
              <a:ext cx="96" cy="1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8" name="Line 85"/>
            <p:cNvSpPr>
              <a:spLocks noChangeShapeType="1"/>
            </p:cNvSpPr>
            <p:nvPr/>
          </p:nvSpPr>
          <p:spPr bwMode="auto">
            <a:xfrm>
              <a:off x="2253" y="2212"/>
              <a:ext cx="96"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79" name="Line 86"/>
            <p:cNvSpPr>
              <a:spLocks noChangeShapeType="1"/>
            </p:cNvSpPr>
            <p:nvPr/>
          </p:nvSpPr>
          <p:spPr bwMode="auto">
            <a:xfrm>
              <a:off x="2349" y="2308"/>
              <a:ext cx="96" cy="6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0" name="Line 87"/>
            <p:cNvSpPr>
              <a:spLocks noChangeShapeType="1"/>
            </p:cNvSpPr>
            <p:nvPr/>
          </p:nvSpPr>
          <p:spPr bwMode="auto">
            <a:xfrm>
              <a:off x="2445" y="2376"/>
              <a:ext cx="96" cy="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1" name="Line 88"/>
            <p:cNvSpPr>
              <a:spLocks noChangeShapeType="1"/>
            </p:cNvSpPr>
            <p:nvPr/>
          </p:nvSpPr>
          <p:spPr bwMode="auto">
            <a:xfrm>
              <a:off x="2541" y="2428"/>
              <a:ext cx="96" cy="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2" name="Line 89"/>
            <p:cNvSpPr>
              <a:spLocks noChangeShapeType="1"/>
            </p:cNvSpPr>
            <p:nvPr/>
          </p:nvSpPr>
          <p:spPr bwMode="auto">
            <a:xfrm>
              <a:off x="2637" y="2467"/>
              <a:ext cx="96" cy="3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3" name="Line 90"/>
            <p:cNvSpPr>
              <a:spLocks noChangeShapeType="1"/>
            </p:cNvSpPr>
            <p:nvPr/>
          </p:nvSpPr>
          <p:spPr bwMode="auto">
            <a:xfrm>
              <a:off x="2733" y="2500"/>
              <a:ext cx="9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4" name="Line 91"/>
            <p:cNvSpPr>
              <a:spLocks noChangeShapeType="1"/>
            </p:cNvSpPr>
            <p:nvPr/>
          </p:nvSpPr>
          <p:spPr bwMode="auto">
            <a:xfrm>
              <a:off x="2829" y="2524"/>
              <a:ext cx="101"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5" name="Line 92"/>
            <p:cNvSpPr>
              <a:spLocks noChangeShapeType="1"/>
            </p:cNvSpPr>
            <p:nvPr/>
          </p:nvSpPr>
          <p:spPr bwMode="auto">
            <a:xfrm>
              <a:off x="2930" y="2548"/>
              <a:ext cx="96" cy="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6" name="Line 93"/>
            <p:cNvSpPr>
              <a:spLocks noChangeShapeType="1"/>
            </p:cNvSpPr>
            <p:nvPr/>
          </p:nvSpPr>
          <p:spPr bwMode="auto">
            <a:xfrm>
              <a:off x="3026" y="2568"/>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7" name="Line 94"/>
            <p:cNvSpPr>
              <a:spLocks noChangeShapeType="1"/>
            </p:cNvSpPr>
            <p:nvPr/>
          </p:nvSpPr>
          <p:spPr bwMode="auto">
            <a:xfrm>
              <a:off x="3122" y="2582"/>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8" name="Line 95"/>
            <p:cNvSpPr>
              <a:spLocks noChangeShapeType="1"/>
            </p:cNvSpPr>
            <p:nvPr/>
          </p:nvSpPr>
          <p:spPr bwMode="auto">
            <a:xfrm>
              <a:off x="3218" y="2596"/>
              <a:ext cx="96" cy="1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89" name="Line 96"/>
            <p:cNvSpPr>
              <a:spLocks noChangeShapeType="1"/>
            </p:cNvSpPr>
            <p:nvPr/>
          </p:nvSpPr>
          <p:spPr bwMode="auto">
            <a:xfrm>
              <a:off x="3314" y="2611"/>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0" name="Line 97"/>
            <p:cNvSpPr>
              <a:spLocks noChangeShapeType="1"/>
            </p:cNvSpPr>
            <p:nvPr/>
          </p:nvSpPr>
          <p:spPr bwMode="auto">
            <a:xfrm>
              <a:off x="3410" y="262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1" name="Line 98"/>
            <p:cNvSpPr>
              <a:spLocks noChangeShapeType="1"/>
            </p:cNvSpPr>
            <p:nvPr/>
          </p:nvSpPr>
          <p:spPr bwMode="auto">
            <a:xfrm>
              <a:off x="3506" y="2630"/>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2" name="Line 99"/>
            <p:cNvSpPr>
              <a:spLocks noChangeShapeType="1"/>
            </p:cNvSpPr>
            <p:nvPr/>
          </p:nvSpPr>
          <p:spPr bwMode="auto">
            <a:xfrm>
              <a:off x="3602" y="2640"/>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3" name="Line 100"/>
            <p:cNvSpPr>
              <a:spLocks noChangeShapeType="1"/>
            </p:cNvSpPr>
            <p:nvPr/>
          </p:nvSpPr>
          <p:spPr bwMode="auto">
            <a:xfrm>
              <a:off x="3698" y="2649"/>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4" name="Line 101"/>
            <p:cNvSpPr>
              <a:spLocks noChangeShapeType="1"/>
            </p:cNvSpPr>
            <p:nvPr/>
          </p:nvSpPr>
          <p:spPr bwMode="auto">
            <a:xfrm>
              <a:off x="3794" y="2654"/>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5" name="Line 102"/>
            <p:cNvSpPr>
              <a:spLocks noChangeShapeType="1"/>
            </p:cNvSpPr>
            <p:nvPr/>
          </p:nvSpPr>
          <p:spPr bwMode="auto">
            <a:xfrm>
              <a:off x="1965" y="1425"/>
              <a:ext cx="96" cy="6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6" name="Line 103"/>
            <p:cNvSpPr>
              <a:spLocks noChangeShapeType="1"/>
            </p:cNvSpPr>
            <p:nvPr/>
          </p:nvSpPr>
          <p:spPr bwMode="auto">
            <a:xfrm>
              <a:off x="2061" y="2092"/>
              <a:ext cx="96" cy="2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7" name="Line 104"/>
            <p:cNvSpPr>
              <a:spLocks noChangeShapeType="1"/>
            </p:cNvSpPr>
            <p:nvPr/>
          </p:nvSpPr>
          <p:spPr bwMode="auto">
            <a:xfrm>
              <a:off x="2157" y="2323"/>
              <a:ext cx="96" cy="1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8" name="Line 105"/>
            <p:cNvSpPr>
              <a:spLocks noChangeShapeType="1"/>
            </p:cNvSpPr>
            <p:nvPr/>
          </p:nvSpPr>
          <p:spPr bwMode="auto">
            <a:xfrm>
              <a:off x="2253" y="2443"/>
              <a:ext cx="96" cy="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0999" name="Line 106"/>
            <p:cNvSpPr>
              <a:spLocks noChangeShapeType="1"/>
            </p:cNvSpPr>
            <p:nvPr/>
          </p:nvSpPr>
          <p:spPr bwMode="auto">
            <a:xfrm>
              <a:off x="2349" y="2510"/>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0" name="Line 107"/>
            <p:cNvSpPr>
              <a:spLocks noChangeShapeType="1"/>
            </p:cNvSpPr>
            <p:nvPr/>
          </p:nvSpPr>
          <p:spPr bwMode="auto">
            <a:xfrm>
              <a:off x="2445" y="2558"/>
              <a:ext cx="96" cy="3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1" name="Line 108"/>
            <p:cNvSpPr>
              <a:spLocks noChangeShapeType="1"/>
            </p:cNvSpPr>
            <p:nvPr/>
          </p:nvSpPr>
          <p:spPr bwMode="auto">
            <a:xfrm>
              <a:off x="2541" y="2592"/>
              <a:ext cx="96" cy="2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2" name="Line 109"/>
            <p:cNvSpPr>
              <a:spLocks noChangeShapeType="1"/>
            </p:cNvSpPr>
            <p:nvPr/>
          </p:nvSpPr>
          <p:spPr bwMode="auto">
            <a:xfrm>
              <a:off x="2637" y="2620"/>
              <a:ext cx="96" cy="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3" name="Line 110"/>
            <p:cNvSpPr>
              <a:spLocks noChangeShapeType="1"/>
            </p:cNvSpPr>
            <p:nvPr/>
          </p:nvSpPr>
          <p:spPr bwMode="auto">
            <a:xfrm>
              <a:off x="2733" y="2640"/>
              <a:ext cx="96"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4" name="Line 111"/>
            <p:cNvSpPr>
              <a:spLocks noChangeShapeType="1"/>
            </p:cNvSpPr>
            <p:nvPr/>
          </p:nvSpPr>
          <p:spPr bwMode="auto">
            <a:xfrm>
              <a:off x="2829" y="2654"/>
              <a:ext cx="101" cy="1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5" name="Line 112"/>
            <p:cNvSpPr>
              <a:spLocks noChangeShapeType="1"/>
            </p:cNvSpPr>
            <p:nvPr/>
          </p:nvSpPr>
          <p:spPr bwMode="auto">
            <a:xfrm>
              <a:off x="2930" y="2668"/>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6" name="Line 113"/>
            <p:cNvSpPr>
              <a:spLocks noChangeShapeType="1"/>
            </p:cNvSpPr>
            <p:nvPr/>
          </p:nvSpPr>
          <p:spPr bwMode="auto">
            <a:xfrm>
              <a:off x="3026" y="2678"/>
              <a:ext cx="96" cy="1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7" name="Line 114"/>
            <p:cNvSpPr>
              <a:spLocks noChangeShapeType="1"/>
            </p:cNvSpPr>
            <p:nvPr/>
          </p:nvSpPr>
          <p:spPr bwMode="auto">
            <a:xfrm>
              <a:off x="3122" y="2688"/>
              <a:ext cx="96" cy="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8" name="Line 115"/>
            <p:cNvSpPr>
              <a:spLocks noChangeShapeType="1"/>
            </p:cNvSpPr>
            <p:nvPr/>
          </p:nvSpPr>
          <p:spPr bwMode="auto">
            <a:xfrm>
              <a:off x="3218" y="2697"/>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09" name="Line 116"/>
            <p:cNvSpPr>
              <a:spLocks noChangeShapeType="1"/>
            </p:cNvSpPr>
            <p:nvPr/>
          </p:nvSpPr>
          <p:spPr bwMode="auto">
            <a:xfrm>
              <a:off x="3314" y="2702"/>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10" name="Line 117"/>
            <p:cNvSpPr>
              <a:spLocks noChangeShapeType="1"/>
            </p:cNvSpPr>
            <p:nvPr/>
          </p:nvSpPr>
          <p:spPr bwMode="auto">
            <a:xfrm>
              <a:off x="3410" y="2707"/>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11" name="Line 118"/>
            <p:cNvSpPr>
              <a:spLocks noChangeShapeType="1"/>
            </p:cNvSpPr>
            <p:nvPr/>
          </p:nvSpPr>
          <p:spPr bwMode="auto">
            <a:xfrm>
              <a:off x="3506" y="2712"/>
              <a:ext cx="96" cy="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12" name="Line 119"/>
            <p:cNvSpPr>
              <a:spLocks noChangeShapeType="1"/>
            </p:cNvSpPr>
            <p:nvPr/>
          </p:nvSpPr>
          <p:spPr bwMode="auto">
            <a:xfrm>
              <a:off x="3602" y="2716"/>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13" name="Line 120"/>
            <p:cNvSpPr>
              <a:spLocks noChangeShapeType="1"/>
            </p:cNvSpPr>
            <p:nvPr/>
          </p:nvSpPr>
          <p:spPr bwMode="auto">
            <a:xfrm>
              <a:off x="3698" y="2721"/>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1014" name="Line 121"/>
            <p:cNvSpPr>
              <a:spLocks noChangeShapeType="1"/>
            </p:cNvSpPr>
            <p:nvPr/>
          </p:nvSpPr>
          <p:spPr bwMode="auto">
            <a:xfrm>
              <a:off x="3794" y="2726"/>
              <a:ext cx="96" cy="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191610" name="Text Box 122"/>
          <p:cNvSpPr txBox="1">
            <a:spLocks noChangeArrowheads="1"/>
          </p:cNvSpPr>
          <p:nvPr/>
        </p:nvSpPr>
        <p:spPr bwMode="auto">
          <a:xfrm>
            <a:off x="7400925" y="4105275"/>
            <a:ext cx="536575"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0.1</a:t>
            </a:r>
          </a:p>
        </p:txBody>
      </p:sp>
      <p:sp>
        <p:nvSpPr>
          <p:cNvPr id="191611" name="Text Box 123"/>
          <p:cNvSpPr txBox="1">
            <a:spLocks noChangeArrowheads="1"/>
          </p:cNvSpPr>
          <p:nvPr/>
        </p:nvSpPr>
        <p:spPr bwMode="auto">
          <a:xfrm>
            <a:off x="7400925" y="4397375"/>
            <a:ext cx="677863"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0.05</a:t>
            </a:r>
          </a:p>
        </p:txBody>
      </p:sp>
      <p:sp>
        <p:nvSpPr>
          <p:cNvPr id="191612" name="Text Box 124"/>
          <p:cNvSpPr txBox="1">
            <a:spLocks noChangeArrowheads="1"/>
          </p:cNvSpPr>
          <p:nvPr/>
        </p:nvSpPr>
        <p:spPr bwMode="auto">
          <a:xfrm>
            <a:off x="6954838" y="2863850"/>
            <a:ext cx="1352550" cy="714375"/>
          </a:xfrm>
          <a:prstGeom prst="rect">
            <a:avLst/>
          </a:prstGeom>
          <a:solidFill>
            <a:schemeClr val="folHlink"/>
          </a:solidFill>
          <a:ln w="12700" cap="sq">
            <a:solidFill>
              <a:schemeClr val="bg2"/>
            </a:solidFill>
            <a:miter lim="800000"/>
            <a:headEnd type="none" w="sm" len="sm"/>
            <a:tailEnd type="none" w="sm" len="sm"/>
          </a:ln>
          <a:effectLst/>
        </p:spPr>
        <p:txBody>
          <a:bodyPr wrap="none">
            <a:spAutoFit/>
          </a:bodyPr>
          <a:lstStyle/>
          <a:p>
            <a:pPr>
              <a:spcBef>
                <a:spcPct val="0"/>
              </a:spcBef>
              <a:defRPr/>
            </a:pPr>
            <a:r>
              <a:rPr lang="en-US" sz="2000">
                <a:solidFill>
                  <a:srgbClr val="FFFFFF"/>
                </a:solidFill>
                <a:effectLst>
                  <a:outerShdw blurRad="38100" dist="38100" dir="2700000" algn="tl">
                    <a:srgbClr val="000000"/>
                  </a:outerShdw>
                </a:effectLst>
                <a:latin typeface="Arial" pitchFamily="34" charset="0"/>
              </a:rPr>
              <a:t>Treatment</a:t>
            </a:r>
          </a:p>
          <a:p>
            <a:pPr>
              <a:spcBef>
                <a:spcPct val="0"/>
              </a:spcBef>
              <a:defRPr/>
            </a:pPr>
            <a:r>
              <a:rPr lang="en-US" sz="2000">
                <a:solidFill>
                  <a:srgbClr val="FFFFFF"/>
                </a:solidFill>
                <a:effectLst>
                  <a:outerShdw blurRad="38100" dist="38100" dir="2700000" algn="tl">
                    <a:srgbClr val="000000"/>
                  </a:outerShdw>
                </a:effectLst>
                <a:latin typeface="Arial" pitchFamily="34" charset="0"/>
              </a:rPr>
              <a:t>ROS</a:t>
            </a:r>
          </a:p>
        </p:txBody>
      </p:sp>
    </p:spTree>
    <p:extLst>
      <p:ext uri="{BB962C8B-B14F-4D97-AF65-F5344CB8AC3E}">
        <p14:creationId xmlns:p14="http://schemas.microsoft.com/office/powerpoint/2010/main" val="22807698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4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b="1" smtClean="0">
                <a:latin typeface="Arial" charset="0"/>
              </a:rPr>
              <a:t>Parallel Strips</a:t>
            </a:r>
          </a:p>
        </p:txBody>
      </p:sp>
      <p:sp>
        <p:nvSpPr>
          <p:cNvPr id="81923" name="Rectangle 3"/>
          <p:cNvSpPr>
            <a:spLocks noGrp="1" noChangeArrowheads="1"/>
          </p:cNvSpPr>
          <p:nvPr>
            <p:ph type="body" idx="1"/>
          </p:nvPr>
        </p:nvSpPr>
        <p:spPr/>
        <p:txBody>
          <a:bodyPr/>
          <a:lstStyle/>
          <a:p>
            <a:r>
              <a:rPr lang="en-US" altLang="en-US" smtClean="0">
                <a:latin typeface="Arial" charset="0"/>
              </a:rPr>
              <a:t>Very efficient (small treatment % needed for big effect)</a:t>
            </a:r>
          </a:p>
          <a:p>
            <a:r>
              <a:rPr lang="en-US" altLang="en-US" smtClean="0">
                <a:latin typeface="Arial" charset="0"/>
              </a:rPr>
              <a:t>Impractical – treatment restrictions, fire spread direction</a:t>
            </a:r>
          </a:p>
        </p:txBody>
      </p:sp>
    </p:spTree>
    <p:extLst>
      <p:ext uri="{BB962C8B-B14F-4D97-AF65-F5344CB8AC3E}">
        <p14:creationId xmlns:p14="http://schemas.microsoft.com/office/powerpoint/2010/main" val="126054146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0" y="-28575"/>
            <a:ext cx="9144000" cy="6886575"/>
          </a:xfrm>
          <a:prstGeom prst="rect">
            <a:avLst/>
          </a:prstGeom>
          <a:solidFill>
            <a:srgbClr val="003366"/>
          </a:solidFill>
          <a:ln w="9525">
            <a:noFill/>
            <a:miter lim="800000"/>
            <a:headEnd/>
            <a:tailEnd/>
          </a:ln>
          <a:effectLst/>
        </p:spPr>
        <p:txBody>
          <a:bodyPr wrap="none" anchor="ctr"/>
          <a:lstStyle/>
          <a:p>
            <a:pPr algn="ctr" eaLnBrk="0" hangingPunct="0">
              <a:spcBef>
                <a:spcPct val="0"/>
              </a:spcBef>
              <a:defRPr/>
            </a:pPr>
            <a:endParaRPr lang="en-US">
              <a:solidFill>
                <a:srgbClr val="FFFFFF"/>
              </a:solidFill>
              <a:effectLst>
                <a:outerShdw blurRad="38100" dist="38100" dir="2700000" algn="tl">
                  <a:srgbClr val="000000"/>
                </a:outerShdw>
              </a:effectLst>
              <a:latin typeface="Arial" pitchFamily="34" charset="0"/>
            </a:endParaRPr>
          </a:p>
        </p:txBody>
      </p:sp>
      <p:sp>
        <p:nvSpPr>
          <p:cNvPr id="82947" name="Text Box 3"/>
          <p:cNvSpPr txBox="1">
            <a:spLocks noChangeArrowheads="1"/>
          </p:cNvSpPr>
          <p:nvPr/>
        </p:nvSpPr>
        <p:spPr bwMode="auto">
          <a:xfrm>
            <a:off x="2030413" y="5319713"/>
            <a:ext cx="5370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800" b="1" smtClean="0">
                <a:solidFill>
                  <a:srgbClr val="000000"/>
                </a:solidFill>
                <a:effectLst/>
                <a:latin typeface="Arial" charset="0"/>
              </a:rPr>
              <a:t>Fraction of Landscape Treated</a:t>
            </a:r>
          </a:p>
        </p:txBody>
      </p:sp>
      <p:sp>
        <p:nvSpPr>
          <p:cNvPr id="82948" name="Text Box 4"/>
          <p:cNvSpPr txBox="1">
            <a:spLocks noChangeArrowheads="1"/>
          </p:cNvSpPr>
          <p:nvPr/>
        </p:nvSpPr>
        <p:spPr bwMode="auto">
          <a:xfrm>
            <a:off x="2006600" y="5295900"/>
            <a:ext cx="5370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800" b="1" smtClean="0">
                <a:solidFill>
                  <a:srgbClr val="FFFFFF"/>
                </a:solidFill>
                <a:effectLst/>
                <a:latin typeface="Arial" charset="0"/>
              </a:rPr>
              <a:t>Fraction of Landscape Treated</a:t>
            </a:r>
          </a:p>
        </p:txBody>
      </p:sp>
      <p:sp>
        <p:nvSpPr>
          <p:cNvPr id="195589" name="Text Box 5"/>
          <p:cNvSpPr txBox="1">
            <a:spLocks noChangeArrowheads="1"/>
          </p:cNvSpPr>
          <p:nvPr/>
        </p:nvSpPr>
        <p:spPr bwMode="auto">
          <a:xfrm rot="-5400000">
            <a:off x="-714375" y="2562226"/>
            <a:ext cx="3944937" cy="519112"/>
          </a:xfrm>
          <a:prstGeom prst="rect">
            <a:avLst/>
          </a:prstGeom>
          <a:noFill/>
          <a:ln w="9525">
            <a:noFill/>
            <a:miter lim="800000"/>
            <a:headEnd/>
            <a:tailEnd/>
          </a:ln>
          <a:effectLst/>
        </p:spPr>
        <p:txBody>
          <a:bodyPr wrap="none">
            <a:spAutoFit/>
          </a:bodyPr>
          <a:lstStyle/>
          <a:p>
            <a:pPr eaLnBrk="0" hangingPunct="0">
              <a:spcBef>
                <a:spcPct val="0"/>
              </a:spcBef>
              <a:defRPr/>
            </a:pPr>
            <a:r>
              <a:rPr lang="en-US" sz="2800" b="1">
                <a:solidFill>
                  <a:srgbClr val="FFFFFF"/>
                </a:solidFill>
                <a:effectLst>
                  <a:outerShdw blurRad="38100" dist="38100" dir="2700000" algn="tl">
                    <a:srgbClr val="000000"/>
                  </a:outerShdw>
                </a:effectLst>
                <a:latin typeface="Arial" pitchFamily="34" charset="0"/>
              </a:rPr>
              <a:t>Expected Spread Rate</a:t>
            </a:r>
          </a:p>
        </p:txBody>
      </p:sp>
      <p:sp>
        <p:nvSpPr>
          <p:cNvPr id="82950" name="Rectangle 6"/>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mtClean="0">
              <a:solidFill>
                <a:srgbClr val="FFFFFF"/>
              </a:solidFill>
              <a:effectLst/>
              <a:latin typeface="Times New Roman" pitchFamily="18" charset="0"/>
            </a:endParaRPr>
          </a:p>
        </p:txBody>
      </p:sp>
      <p:sp>
        <p:nvSpPr>
          <p:cNvPr id="82951" name="Line 7"/>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2" name="Line 8"/>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3" name="Line 9"/>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4" name="Line 10"/>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5" name="Line 11"/>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6" name="Line 12"/>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7" name="Line 13"/>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8" name="Line 14"/>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59" name="Line 15"/>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0" name="Line 16"/>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1" name="Rectangle 17"/>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2962" name="Line 18"/>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3" name="Line 19"/>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4" name="Line 20"/>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5" name="Line 21"/>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6" name="Line 22"/>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7" name="Line 23"/>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8" name="Line 24"/>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69" name="Line 25"/>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0" name="Line 26"/>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1" name="Line 27"/>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2" name="Line 28"/>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3" name="Line 29"/>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4" name="Line 30"/>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5" name="Line 31"/>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6" name="Line 32"/>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7" name="Line 33"/>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8" name="Line 34"/>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79" name="Line 35"/>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0" name="Line 36"/>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1" name="Line 37"/>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2" name="Line 38"/>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3" name="Line 39"/>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4" name="Freeform 40"/>
          <p:cNvSpPr>
            <a:spLocks/>
          </p:cNvSpPr>
          <p:nvPr/>
        </p:nvSpPr>
        <p:spPr bwMode="auto">
          <a:xfrm>
            <a:off x="2074863" y="868363"/>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5" name="Freeform 41"/>
          <p:cNvSpPr>
            <a:spLocks/>
          </p:cNvSpPr>
          <p:nvPr/>
        </p:nvSpPr>
        <p:spPr bwMode="auto">
          <a:xfrm>
            <a:off x="7385050" y="3906838"/>
            <a:ext cx="106363" cy="120650"/>
          </a:xfrm>
          <a:custGeom>
            <a:avLst/>
            <a:gdLst>
              <a:gd name="T0" fmla="*/ 2147483647 w 36"/>
              <a:gd name="T1" fmla="*/ 0 h 36"/>
              <a:gd name="T2" fmla="*/ 2147483647 w 36"/>
              <a:gd name="T3" fmla="*/ 2147483647 h 36"/>
              <a:gd name="T4" fmla="*/ 0 w 36"/>
              <a:gd name="T5" fmla="*/ 2147483647 h 36"/>
              <a:gd name="T6" fmla="*/ 2147483647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2986" name="Line 42"/>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95627" name="Rectangle 43"/>
          <p:cNvSpPr>
            <a:spLocks noChangeArrowheads="1"/>
          </p:cNvSpPr>
          <p:nvPr/>
        </p:nvSpPr>
        <p:spPr bwMode="auto">
          <a:xfrm>
            <a:off x="1808163" y="455771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28" name="Rectangle 44"/>
          <p:cNvSpPr>
            <a:spLocks noChangeArrowheads="1"/>
          </p:cNvSpPr>
          <p:nvPr/>
        </p:nvSpPr>
        <p:spPr bwMode="auto">
          <a:xfrm>
            <a:off x="1595438" y="417036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0.1</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29" name="Rectangle 45"/>
          <p:cNvSpPr>
            <a:spLocks noChangeArrowheads="1"/>
          </p:cNvSpPr>
          <p:nvPr/>
        </p:nvSpPr>
        <p:spPr bwMode="auto">
          <a:xfrm>
            <a:off x="1595438" y="380365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0" name="Rectangle 46"/>
          <p:cNvSpPr>
            <a:spLocks noChangeArrowheads="1"/>
          </p:cNvSpPr>
          <p:nvPr/>
        </p:nvSpPr>
        <p:spPr bwMode="auto">
          <a:xfrm>
            <a:off x="1595438" y="341630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0.3</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1" name="Rectangle 47"/>
          <p:cNvSpPr>
            <a:spLocks noChangeArrowheads="1"/>
          </p:cNvSpPr>
          <p:nvPr/>
        </p:nvSpPr>
        <p:spPr bwMode="auto">
          <a:xfrm>
            <a:off x="1595438" y="3051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2" name="Rectangle 48"/>
          <p:cNvSpPr>
            <a:spLocks noChangeArrowheads="1"/>
          </p:cNvSpPr>
          <p:nvPr/>
        </p:nvSpPr>
        <p:spPr bwMode="auto">
          <a:xfrm>
            <a:off x="1595438" y="2663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0.5</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3" name="Rectangle 49"/>
          <p:cNvSpPr>
            <a:spLocks noChangeArrowheads="1"/>
          </p:cNvSpPr>
          <p:nvPr/>
        </p:nvSpPr>
        <p:spPr bwMode="auto">
          <a:xfrm>
            <a:off x="1595438" y="22764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4" name="Rectangle 50"/>
          <p:cNvSpPr>
            <a:spLocks noChangeArrowheads="1"/>
          </p:cNvSpPr>
          <p:nvPr/>
        </p:nvSpPr>
        <p:spPr bwMode="auto">
          <a:xfrm>
            <a:off x="1595438" y="1908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0.7</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5" name="Rectangle 51"/>
          <p:cNvSpPr>
            <a:spLocks noChangeArrowheads="1"/>
          </p:cNvSpPr>
          <p:nvPr/>
        </p:nvSpPr>
        <p:spPr bwMode="auto">
          <a:xfrm>
            <a:off x="1595438" y="1520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6" name="Rectangle 52"/>
          <p:cNvSpPr>
            <a:spLocks noChangeArrowheads="1"/>
          </p:cNvSpPr>
          <p:nvPr/>
        </p:nvSpPr>
        <p:spPr bwMode="auto">
          <a:xfrm>
            <a:off x="1595438" y="115411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0.9</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7" name="Rectangle 53"/>
          <p:cNvSpPr>
            <a:spLocks noChangeArrowheads="1"/>
          </p:cNvSpPr>
          <p:nvPr/>
        </p:nvSpPr>
        <p:spPr bwMode="auto">
          <a:xfrm>
            <a:off x="1808163" y="76676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8" name="Rectangle 54"/>
          <p:cNvSpPr>
            <a:spLocks noChangeArrowheads="1"/>
          </p:cNvSpPr>
          <p:nvPr/>
        </p:nvSpPr>
        <p:spPr bwMode="auto">
          <a:xfrm>
            <a:off x="2058988" y="4967288"/>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39" name="Rectangle 55"/>
          <p:cNvSpPr>
            <a:spLocks noChangeArrowheads="1"/>
          </p:cNvSpPr>
          <p:nvPr/>
        </p:nvSpPr>
        <p:spPr bwMode="auto">
          <a:xfrm>
            <a:off x="3019425" y="4967288"/>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40" name="Rectangle 56"/>
          <p:cNvSpPr>
            <a:spLocks noChangeArrowheads="1"/>
          </p:cNvSpPr>
          <p:nvPr/>
        </p:nvSpPr>
        <p:spPr bwMode="auto">
          <a:xfrm>
            <a:off x="4070350" y="4967288"/>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41" name="Rectangle 57"/>
          <p:cNvSpPr>
            <a:spLocks noChangeArrowheads="1"/>
          </p:cNvSpPr>
          <p:nvPr/>
        </p:nvSpPr>
        <p:spPr bwMode="auto">
          <a:xfrm>
            <a:off x="5141913" y="4967288"/>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42" name="Rectangle 58"/>
          <p:cNvSpPr>
            <a:spLocks noChangeArrowheads="1"/>
          </p:cNvSpPr>
          <p:nvPr/>
        </p:nvSpPr>
        <p:spPr bwMode="auto">
          <a:xfrm>
            <a:off x="6192838" y="4967288"/>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43" name="Rectangle 59"/>
          <p:cNvSpPr>
            <a:spLocks noChangeArrowheads="1"/>
          </p:cNvSpPr>
          <p:nvPr/>
        </p:nvSpPr>
        <p:spPr bwMode="auto">
          <a:xfrm>
            <a:off x="7366000" y="4967288"/>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5644" name="Text Box 60"/>
          <p:cNvSpPr txBox="1">
            <a:spLocks noChangeArrowheads="1"/>
          </p:cNvSpPr>
          <p:nvPr/>
        </p:nvSpPr>
        <p:spPr bwMode="auto">
          <a:xfrm>
            <a:off x="7439025" y="3651250"/>
            <a:ext cx="869950" cy="701675"/>
          </a:xfrm>
          <a:prstGeom prst="rect">
            <a:avLst/>
          </a:prstGeom>
          <a:noFill/>
          <a:ln w="9525">
            <a:noFill/>
            <a:miter lim="800000"/>
            <a:headEnd/>
            <a:tailEnd/>
          </a:ln>
          <a:effectLst/>
        </p:spPr>
        <p:txBody>
          <a:bodyPr wrap="none">
            <a:spAutoFit/>
          </a:bodyPr>
          <a:lstStyle/>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SRR=</a:t>
            </a:r>
          </a:p>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0.2</a:t>
            </a:r>
          </a:p>
        </p:txBody>
      </p:sp>
      <p:sp>
        <p:nvSpPr>
          <p:cNvPr id="83005" name="Freeform 61"/>
          <p:cNvSpPr>
            <a:spLocks/>
          </p:cNvSpPr>
          <p:nvPr/>
        </p:nvSpPr>
        <p:spPr bwMode="auto">
          <a:xfrm>
            <a:off x="2141538" y="971550"/>
            <a:ext cx="5284787" cy="3022600"/>
          </a:xfrm>
          <a:custGeom>
            <a:avLst/>
            <a:gdLst>
              <a:gd name="T0" fmla="*/ 0 w 3123"/>
              <a:gd name="T1" fmla="*/ 0 h 1546"/>
              <a:gd name="T2" fmla="*/ 2147483647 w 3123"/>
              <a:gd name="T3" fmla="*/ 2147483647 h 1546"/>
              <a:gd name="T4" fmla="*/ 2147483647 w 3123"/>
              <a:gd name="T5" fmla="*/ 2147483647 h 1546"/>
              <a:gd name="T6" fmla="*/ 2147483647 w 3123"/>
              <a:gd name="T7" fmla="*/ 2147483647 h 1546"/>
              <a:gd name="T8" fmla="*/ 2147483647 w 3123"/>
              <a:gd name="T9" fmla="*/ 2147483647 h 1546"/>
              <a:gd name="T10" fmla="*/ 2147483647 w 3123"/>
              <a:gd name="T11" fmla="*/ 2147483647 h 1546"/>
              <a:gd name="T12" fmla="*/ 2147483647 w 3123"/>
              <a:gd name="T13" fmla="*/ 2147483647 h 1546"/>
              <a:gd name="T14" fmla="*/ 2147483647 w 3123"/>
              <a:gd name="T15" fmla="*/ 2147483647 h 1546"/>
              <a:gd name="T16" fmla="*/ 2147483647 w 3123"/>
              <a:gd name="T17" fmla="*/ 2147483647 h 1546"/>
              <a:gd name="T18" fmla="*/ 2147483647 w 3123"/>
              <a:gd name="T19" fmla="*/ 2147483647 h 1546"/>
              <a:gd name="T20" fmla="*/ 2147483647 w 3123"/>
              <a:gd name="T21" fmla="*/ 2147483647 h 15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3"/>
              <a:gd name="T34" fmla="*/ 0 h 1546"/>
              <a:gd name="T35" fmla="*/ 3123 w 3123"/>
              <a:gd name="T36" fmla="*/ 1546 h 15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3" h="1546">
                <a:moveTo>
                  <a:pt x="0" y="0"/>
                </a:moveTo>
                <a:cubicBezTo>
                  <a:pt x="35" y="99"/>
                  <a:pt x="74" y="197"/>
                  <a:pt x="116" y="281"/>
                </a:cubicBezTo>
                <a:cubicBezTo>
                  <a:pt x="158" y="365"/>
                  <a:pt x="189" y="421"/>
                  <a:pt x="255" y="503"/>
                </a:cubicBezTo>
                <a:cubicBezTo>
                  <a:pt x="321" y="585"/>
                  <a:pt x="434" y="699"/>
                  <a:pt x="514" y="773"/>
                </a:cubicBezTo>
                <a:cubicBezTo>
                  <a:pt x="594" y="847"/>
                  <a:pt x="662" y="900"/>
                  <a:pt x="737" y="948"/>
                </a:cubicBezTo>
                <a:cubicBezTo>
                  <a:pt x="812" y="996"/>
                  <a:pt x="860" y="1015"/>
                  <a:pt x="964" y="1063"/>
                </a:cubicBezTo>
                <a:cubicBezTo>
                  <a:pt x="1068" y="1111"/>
                  <a:pt x="1220" y="1188"/>
                  <a:pt x="1364" y="1239"/>
                </a:cubicBezTo>
                <a:cubicBezTo>
                  <a:pt x="1508" y="1290"/>
                  <a:pt x="1678" y="1336"/>
                  <a:pt x="1825" y="1371"/>
                </a:cubicBezTo>
                <a:cubicBezTo>
                  <a:pt x="1972" y="1406"/>
                  <a:pt x="2084" y="1425"/>
                  <a:pt x="2249" y="1450"/>
                </a:cubicBezTo>
                <a:cubicBezTo>
                  <a:pt x="2413" y="1475"/>
                  <a:pt x="2669" y="1503"/>
                  <a:pt x="2814" y="1520"/>
                </a:cubicBezTo>
                <a:cubicBezTo>
                  <a:pt x="2960" y="1536"/>
                  <a:pt x="3041" y="1541"/>
                  <a:pt x="3123" y="1546"/>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nvGrpSpPr>
          <p:cNvPr id="83006" name="Group 62"/>
          <p:cNvGrpSpPr>
            <a:grpSpLocks/>
          </p:cNvGrpSpPr>
          <p:nvPr/>
        </p:nvGrpSpPr>
        <p:grpSpPr bwMode="auto">
          <a:xfrm>
            <a:off x="2128838" y="928688"/>
            <a:ext cx="5308600" cy="3038475"/>
            <a:chOff x="1341" y="585"/>
            <a:chExt cx="3344" cy="1914"/>
          </a:xfrm>
        </p:grpSpPr>
        <p:sp>
          <p:nvSpPr>
            <p:cNvPr id="83010" name="Line 63"/>
            <p:cNvSpPr>
              <a:spLocks noChangeShapeType="1"/>
            </p:cNvSpPr>
            <p:nvPr/>
          </p:nvSpPr>
          <p:spPr bwMode="auto">
            <a:xfrm>
              <a:off x="1677" y="611"/>
              <a:ext cx="337" cy="9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1" name="Line 64"/>
            <p:cNvSpPr>
              <a:spLocks noChangeShapeType="1"/>
            </p:cNvSpPr>
            <p:nvPr/>
          </p:nvSpPr>
          <p:spPr bwMode="auto">
            <a:xfrm>
              <a:off x="2014" y="701"/>
              <a:ext cx="325" cy="19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2" name="Line 65"/>
            <p:cNvSpPr>
              <a:spLocks noChangeShapeType="1"/>
            </p:cNvSpPr>
            <p:nvPr/>
          </p:nvSpPr>
          <p:spPr bwMode="auto">
            <a:xfrm>
              <a:off x="2339" y="894"/>
              <a:ext cx="337" cy="257"/>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3" name="Line 66"/>
            <p:cNvSpPr>
              <a:spLocks noChangeShapeType="1"/>
            </p:cNvSpPr>
            <p:nvPr/>
          </p:nvSpPr>
          <p:spPr bwMode="auto">
            <a:xfrm>
              <a:off x="2676" y="1151"/>
              <a:ext cx="338" cy="28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4" name="Line 67"/>
            <p:cNvSpPr>
              <a:spLocks noChangeShapeType="1"/>
            </p:cNvSpPr>
            <p:nvPr/>
          </p:nvSpPr>
          <p:spPr bwMode="auto">
            <a:xfrm>
              <a:off x="3014" y="1434"/>
              <a:ext cx="337" cy="26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5" name="Line 68"/>
            <p:cNvSpPr>
              <a:spLocks noChangeShapeType="1"/>
            </p:cNvSpPr>
            <p:nvPr/>
          </p:nvSpPr>
          <p:spPr bwMode="auto">
            <a:xfrm>
              <a:off x="3351" y="1702"/>
              <a:ext cx="337" cy="24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6" name="Line 69"/>
            <p:cNvSpPr>
              <a:spLocks noChangeShapeType="1"/>
            </p:cNvSpPr>
            <p:nvPr/>
          </p:nvSpPr>
          <p:spPr bwMode="auto">
            <a:xfrm>
              <a:off x="3688" y="1947"/>
              <a:ext cx="325" cy="21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7" name="Line 70"/>
            <p:cNvSpPr>
              <a:spLocks noChangeShapeType="1"/>
            </p:cNvSpPr>
            <p:nvPr/>
          </p:nvSpPr>
          <p:spPr bwMode="auto">
            <a:xfrm>
              <a:off x="4013" y="2165"/>
              <a:ext cx="336" cy="18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8" name="Line 71"/>
            <p:cNvSpPr>
              <a:spLocks noChangeShapeType="1"/>
            </p:cNvSpPr>
            <p:nvPr/>
          </p:nvSpPr>
          <p:spPr bwMode="auto">
            <a:xfrm>
              <a:off x="4349" y="2345"/>
              <a:ext cx="336" cy="15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3019" name="Line 72"/>
            <p:cNvSpPr>
              <a:spLocks noChangeShapeType="1"/>
            </p:cNvSpPr>
            <p:nvPr/>
          </p:nvSpPr>
          <p:spPr bwMode="auto">
            <a:xfrm>
              <a:off x="1341" y="585"/>
              <a:ext cx="336" cy="1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83007" name="Text Box 73"/>
          <p:cNvSpPr txBox="1">
            <a:spLocks noChangeArrowheads="1"/>
          </p:cNvSpPr>
          <p:nvPr/>
        </p:nvSpPr>
        <p:spPr bwMode="auto">
          <a:xfrm>
            <a:off x="2651125" y="3195638"/>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000000"/>
                </a:solidFill>
                <a:effectLst/>
                <a:latin typeface="Arial" charset="0"/>
              </a:rPr>
              <a:t>Parallel</a:t>
            </a:r>
          </a:p>
          <a:p>
            <a:pPr eaLnBrk="0" hangingPunct="0">
              <a:spcBef>
                <a:spcPct val="0"/>
              </a:spcBef>
            </a:pPr>
            <a:r>
              <a:rPr lang="en-US" altLang="en-US" sz="1600" b="1" smtClean="0">
                <a:solidFill>
                  <a:srgbClr val="000000"/>
                </a:solidFill>
                <a:effectLst/>
                <a:latin typeface="Arial" charset="0"/>
              </a:rPr>
              <a:t>Impractical but effective</a:t>
            </a:r>
          </a:p>
        </p:txBody>
      </p:sp>
      <p:sp>
        <p:nvSpPr>
          <p:cNvPr id="83008" name="Text Box 74"/>
          <p:cNvSpPr txBox="1">
            <a:spLocks noChangeArrowheads="1"/>
          </p:cNvSpPr>
          <p:nvPr/>
        </p:nvSpPr>
        <p:spPr bwMode="auto">
          <a:xfrm>
            <a:off x="4416425" y="1273175"/>
            <a:ext cx="341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000000"/>
                </a:solidFill>
                <a:effectLst/>
                <a:latin typeface="Arial" charset="0"/>
              </a:rPr>
              <a:t>Random</a:t>
            </a:r>
          </a:p>
          <a:p>
            <a:pPr eaLnBrk="0" hangingPunct="0">
              <a:spcBef>
                <a:spcPct val="0"/>
              </a:spcBef>
            </a:pPr>
            <a:r>
              <a:rPr lang="en-US" altLang="en-US" sz="1600" b="1" smtClean="0">
                <a:solidFill>
                  <a:srgbClr val="000000"/>
                </a:solidFill>
                <a:effectLst/>
                <a:latin typeface="Arial" charset="0"/>
              </a:rPr>
              <a:t>Practical but Ineffective</a:t>
            </a:r>
          </a:p>
        </p:txBody>
      </p:sp>
      <p:sp>
        <p:nvSpPr>
          <p:cNvPr id="195659" name="Rectangle 75"/>
          <p:cNvSpPr>
            <a:spLocks noChangeArrowheads="1"/>
          </p:cNvSpPr>
          <p:nvPr/>
        </p:nvSpPr>
        <p:spPr bwMode="auto">
          <a:xfrm>
            <a:off x="2127250" y="917575"/>
            <a:ext cx="1079500" cy="3821113"/>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Tree>
    <p:extLst>
      <p:ext uri="{BB962C8B-B14F-4D97-AF65-F5344CB8AC3E}">
        <p14:creationId xmlns:p14="http://schemas.microsoft.com/office/powerpoint/2010/main" val="274536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0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8" y="-1371600"/>
            <a:ext cx="15450739" cy="868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869597"/>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spcBef>
                <a:spcPct val="0"/>
              </a:spcBef>
            </a:pPr>
            <a:endParaRPr lang="en-US" altLang="en-US" smtClean="0">
              <a:solidFill>
                <a:srgbClr val="FFFFFF"/>
              </a:solidFill>
              <a:effectLst/>
              <a:latin typeface="Times New Roman" pitchFamily="18" charset="0"/>
            </a:endParaRPr>
          </a:p>
        </p:txBody>
      </p:sp>
      <p:sp>
        <p:nvSpPr>
          <p:cNvPr id="83971" name="Text Box 3"/>
          <p:cNvSpPr txBox="1">
            <a:spLocks noChangeArrowheads="1"/>
          </p:cNvSpPr>
          <p:nvPr/>
        </p:nvSpPr>
        <p:spPr bwMode="auto">
          <a:xfrm>
            <a:off x="571500" y="-339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mtClean="0">
              <a:solidFill>
                <a:srgbClr val="FFFFFF"/>
              </a:solidFill>
              <a:effectLst/>
              <a:latin typeface="Times New Roman" pitchFamily="18" charset="0"/>
            </a:endParaRPr>
          </a:p>
        </p:txBody>
      </p:sp>
      <p:grpSp>
        <p:nvGrpSpPr>
          <p:cNvPr id="83972" name="Group 4"/>
          <p:cNvGrpSpPr>
            <a:grpSpLocks/>
          </p:cNvGrpSpPr>
          <p:nvPr/>
        </p:nvGrpSpPr>
        <p:grpSpPr bwMode="auto">
          <a:xfrm>
            <a:off x="-246063" y="184150"/>
            <a:ext cx="9575801" cy="5751513"/>
            <a:chOff x="-155" y="116"/>
            <a:chExt cx="6032" cy="3623"/>
          </a:xfrm>
        </p:grpSpPr>
        <p:pic>
          <p:nvPicPr>
            <p:cNvPr id="83973" name="Picture 5" descr="contro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 y="671"/>
              <a:ext cx="2522"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6"/>
            <p:cNvGrpSpPr>
              <a:grpSpLocks/>
            </p:cNvGrpSpPr>
            <p:nvPr/>
          </p:nvGrpSpPr>
          <p:grpSpPr bwMode="auto">
            <a:xfrm>
              <a:off x="926" y="116"/>
              <a:ext cx="2927" cy="3623"/>
              <a:chOff x="1529" y="116"/>
              <a:chExt cx="2927" cy="3623"/>
            </a:xfrm>
          </p:grpSpPr>
          <p:grpSp>
            <p:nvGrpSpPr>
              <p:cNvPr id="83981" name="Group 7"/>
              <p:cNvGrpSpPr>
                <a:grpSpLocks/>
              </p:cNvGrpSpPr>
              <p:nvPr/>
            </p:nvGrpSpPr>
            <p:grpSpPr bwMode="auto">
              <a:xfrm>
                <a:off x="1529" y="351"/>
                <a:ext cx="2337" cy="3388"/>
                <a:chOff x="3287" y="358"/>
                <a:chExt cx="2337" cy="3388"/>
              </a:xfrm>
            </p:grpSpPr>
            <p:pic>
              <p:nvPicPr>
                <p:cNvPr id="8398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 y="680"/>
                  <a:ext cx="2337"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1" name="Text Box 9"/>
                <p:cNvSpPr txBox="1">
                  <a:spLocks noChangeArrowheads="1"/>
                </p:cNvSpPr>
                <p:nvPr/>
              </p:nvSpPr>
              <p:spPr bwMode="auto">
                <a:xfrm>
                  <a:off x="4151" y="358"/>
                  <a:ext cx="843" cy="288"/>
                </a:xfrm>
                <a:prstGeom prst="rect">
                  <a:avLst/>
                </a:prstGeom>
                <a:noFill/>
                <a:ln w="9525">
                  <a:noFill/>
                  <a:miter lim="800000"/>
                  <a:headEnd/>
                  <a:tailEnd/>
                </a:ln>
                <a:effectLst/>
              </p:spPr>
              <p:txBody>
                <a:bodyPr wrap="none">
                  <a:spAutoFit/>
                </a:bodyPr>
                <a:lstStyle/>
                <a:p>
                  <a:pPr eaLnBrk="0" hangingPunct="0">
                    <a:spcBef>
                      <a:spcPct val="0"/>
                    </a:spcBef>
                    <a:defRPr/>
                  </a:pPr>
                  <a:r>
                    <a:rPr lang="en-US">
                      <a:solidFill>
                        <a:srgbClr val="FFFFFF"/>
                      </a:solidFill>
                      <a:effectLst>
                        <a:outerShdw blurRad="38100" dist="38100" dir="2700000" algn="tl">
                          <a:srgbClr val="000000"/>
                        </a:outerShdw>
                      </a:effectLst>
                      <a:latin typeface="Arial" pitchFamily="34" charset="0"/>
                    </a:rPr>
                    <a:t>Random</a:t>
                  </a:r>
                </a:p>
              </p:txBody>
            </p:sp>
          </p:grpSp>
          <p:sp>
            <p:nvSpPr>
              <p:cNvPr id="197642" name="Text Box 10"/>
              <p:cNvSpPr txBox="1">
                <a:spLocks noChangeArrowheads="1"/>
              </p:cNvSpPr>
              <p:nvPr/>
            </p:nvSpPr>
            <p:spPr bwMode="auto">
              <a:xfrm>
                <a:off x="2914" y="116"/>
                <a:ext cx="1542" cy="288"/>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~20% treatment</a:t>
                </a:r>
              </a:p>
            </p:txBody>
          </p:sp>
        </p:grpSp>
        <p:grpSp>
          <p:nvGrpSpPr>
            <p:cNvPr id="83975" name="Group 11"/>
            <p:cNvGrpSpPr>
              <a:grpSpLocks/>
            </p:cNvGrpSpPr>
            <p:nvPr/>
          </p:nvGrpSpPr>
          <p:grpSpPr bwMode="auto">
            <a:xfrm>
              <a:off x="2277" y="324"/>
              <a:ext cx="2490" cy="3401"/>
              <a:chOff x="1907" y="349"/>
              <a:chExt cx="2485" cy="3394"/>
            </a:xfrm>
          </p:grpSpPr>
          <p:pic>
            <p:nvPicPr>
              <p:cNvPr id="83979" name="Picture 12" descr="harmon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 y="680"/>
                <a:ext cx="2485" cy="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5" name="Text Box 13"/>
              <p:cNvSpPr txBox="1">
                <a:spLocks noChangeArrowheads="1"/>
              </p:cNvSpPr>
              <p:nvPr/>
            </p:nvSpPr>
            <p:spPr bwMode="auto">
              <a:xfrm>
                <a:off x="2605" y="349"/>
                <a:ext cx="663" cy="287"/>
              </a:xfrm>
              <a:prstGeom prst="rect">
                <a:avLst/>
              </a:prstGeom>
              <a:noFill/>
              <a:ln w="9525">
                <a:noFill/>
                <a:miter lim="800000"/>
                <a:headEnd/>
                <a:tailEnd/>
              </a:ln>
              <a:effectLst/>
            </p:spPr>
            <p:txBody>
              <a:bodyPr wrap="none">
                <a:spAutoFit/>
              </a:bodyPr>
              <a:lstStyle/>
              <a:p>
                <a:pPr eaLnBrk="0" hangingPunct="0">
                  <a:spcBef>
                    <a:spcPct val="0"/>
                  </a:spcBef>
                  <a:defRPr/>
                </a:pPr>
                <a:r>
                  <a:rPr lang="en-US" b="1">
                    <a:solidFill>
                      <a:srgbClr val="FFFFFF"/>
                    </a:solidFill>
                    <a:effectLst>
                      <a:outerShdw blurRad="38100" dist="38100" dir="2700000" algn="tl">
                        <a:srgbClr val="000000"/>
                      </a:outerShdw>
                    </a:effectLst>
                    <a:latin typeface="Arial" pitchFamily="34" charset="0"/>
                  </a:rPr>
                  <a:t>Strips</a:t>
                </a:r>
              </a:p>
            </p:txBody>
          </p:sp>
        </p:grpSp>
        <p:grpSp>
          <p:nvGrpSpPr>
            <p:cNvPr id="83976" name="Group 14"/>
            <p:cNvGrpSpPr>
              <a:grpSpLocks/>
            </p:cNvGrpSpPr>
            <p:nvPr/>
          </p:nvGrpSpPr>
          <p:grpSpPr bwMode="auto">
            <a:xfrm>
              <a:off x="3394" y="343"/>
              <a:ext cx="2483" cy="3380"/>
              <a:chOff x="3394" y="343"/>
              <a:chExt cx="2483" cy="3380"/>
            </a:xfrm>
          </p:grpSpPr>
          <p:pic>
            <p:nvPicPr>
              <p:cNvPr id="83977" name="Picture 15" descr="slant30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 y="661"/>
                <a:ext cx="2483"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8" name="Text Box 16"/>
              <p:cNvSpPr txBox="1">
                <a:spLocks noChangeArrowheads="1"/>
              </p:cNvSpPr>
              <p:nvPr/>
            </p:nvSpPr>
            <p:spPr bwMode="auto">
              <a:xfrm>
                <a:off x="4289" y="343"/>
                <a:ext cx="938" cy="288"/>
              </a:xfrm>
              <a:prstGeom prst="rect">
                <a:avLst/>
              </a:prstGeom>
              <a:noFill/>
              <a:ln w="9525">
                <a:noFill/>
                <a:miter lim="800000"/>
                <a:headEnd/>
                <a:tailEnd/>
              </a:ln>
              <a:effectLst/>
            </p:spPr>
            <p:txBody>
              <a:bodyPr wrap="none">
                <a:spAutoFit/>
              </a:bodyPr>
              <a:lstStyle/>
              <a:p>
                <a:pPr>
                  <a:spcBef>
                    <a:spcPct val="0"/>
                  </a:spcBef>
                  <a:defRPr/>
                </a:pPr>
                <a:r>
                  <a:rPr lang="en-US" b="1">
                    <a:solidFill>
                      <a:srgbClr val="FFFFFF"/>
                    </a:solidFill>
                    <a:effectLst>
                      <a:outerShdw blurRad="38100" dist="38100" dir="2700000" algn="tl">
                        <a:srgbClr val="000000"/>
                      </a:outerShdw>
                    </a:effectLst>
                    <a:latin typeface="Arial" pitchFamily="34" charset="0"/>
                  </a:rPr>
                  <a:t>Strategic</a:t>
                </a:r>
              </a:p>
            </p:txBody>
          </p:sp>
        </p:grpSp>
      </p:grpSp>
    </p:spTree>
    <p:extLst>
      <p:ext uri="{BB962C8B-B14F-4D97-AF65-F5344CB8AC3E}">
        <p14:creationId xmlns:p14="http://schemas.microsoft.com/office/powerpoint/2010/main" val="12461793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0" y="-28575"/>
            <a:ext cx="9144000" cy="6886575"/>
          </a:xfrm>
          <a:prstGeom prst="rect">
            <a:avLst/>
          </a:prstGeom>
          <a:solidFill>
            <a:srgbClr val="003366"/>
          </a:solidFill>
          <a:ln w="9525">
            <a:noFill/>
            <a:miter lim="800000"/>
            <a:headEnd/>
            <a:tailEnd/>
          </a:ln>
          <a:effectLst/>
        </p:spPr>
        <p:txBody>
          <a:bodyPr wrap="none" anchor="ctr"/>
          <a:lstStyle/>
          <a:p>
            <a:pPr algn="ctr" eaLnBrk="0" hangingPunct="0">
              <a:spcBef>
                <a:spcPct val="0"/>
              </a:spcBef>
              <a:defRPr/>
            </a:pPr>
            <a:endParaRPr lang="en-US">
              <a:solidFill>
                <a:srgbClr val="FFFFFF"/>
              </a:solidFill>
              <a:effectLst>
                <a:outerShdw blurRad="38100" dist="38100" dir="2700000" algn="tl">
                  <a:srgbClr val="000000"/>
                </a:outerShdw>
              </a:effectLst>
              <a:latin typeface="Arial" pitchFamily="34" charset="0"/>
            </a:endParaRPr>
          </a:p>
        </p:txBody>
      </p:sp>
      <p:grpSp>
        <p:nvGrpSpPr>
          <p:cNvPr id="84995" name="Group 3"/>
          <p:cNvGrpSpPr>
            <a:grpSpLocks/>
          </p:cNvGrpSpPr>
          <p:nvPr/>
        </p:nvGrpSpPr>
        <p:grpSpPr bwMode="auto">
          <a:xfrm>
            <a:off x="2006600" y="5070475"/>
            <a:ext cx="5405438" cy="568325"/>
            <a:chOff x="1264" y="3257"/>
            <a:chExt cx="3405" cy="358"/>
          </a:xfrm>
        </p:grpSpPr>
        <p:sp>
          <p:nvSpPr>
            <p:cNvPr id="85074" name="Text Box 4"/>
            <p:cNvSpPr txBox="1">
              <a:spLocks noChangeArrowheads="1"/>
            </p:cNvSpPr>
            <p:nvPr/>
          </p:nvSpPr>
          <p:spPr bwMode="auto">
            <a:xfrm>
              <a:off x="1286" y="3288"/>
              <a:ext cx="33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800" b="1" smtClean="0">
                  <a:solidFill>
                    <a:srgbClr val="000000"/>
                  </a:solidFill>
                  <a:effectLst/>
                  <a:latin typeface="Arial" charset="0"/>
                </a:rPr>
                <a:t>Fraction of Landscape Treated</a:t>
              </a:r>
            </a:p>
          </p:txBody>
        </p:sp>
        <p:sp>
          <p:nvSpPr>
            <p:cNvPr id="85075" name="Text Box 5"/>
            <p:cNvSpPr txBox="1">
              <a:spLocks noChangeArrowheads="1"/>
            </p:cNvSpPr>
            <p:nvPr/>
          </p:nvSpPr>
          <p:spPr bwMode="auto">
            <a:xfrm>
              <a:off x="1264" y="3257"/>
              <a:ext cx="33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2800" b="1" smtClean="0">
                  <a:solidFill>
                    <a:srgbClr val="FFFFFF"/>
                  </a:solidFill>
                  <a:effectLst/>
                  <a:latin typeface="Arial" charset="0"/>
                </a:rPr>
                <a:t>Fraction of Landscape Treated</a:t>
              </a:r>
            </a:p>
          </p:txBody>
        </p:sp>
      </p:grpSp>
      <p:sp>
        <p:nvSpPr>
          <p:cNvPr id="199686" name="Text Box 6"/>
          <p:cNvSpPr txBox="1">
            <a:spLocks noChangeArrowheads="1"/>
          </p:cNvSpPr>
          <p:nvPr/>
        </p:nvSpPr>
        <p:spPr bwMode="auto">
          <a:xfrm rot="-5400000">
            <a:off x="-714375" y="2408238"/>
            <a:ext cx="3944938" cy="519112"/>
          </a:xfrm>
          <a:prstGeom prst="rect">
            <a:avLst/>
          </a:prstGeom>
          <a:noFill/>
          <a:ln w="9525">
            <a:noFill/>
            <a:miter lim="800000"/>
            <a:headEnd/>
            <a:tailEnd/>
          </a:ln>
          <a:effectLst/>
        </p:spPr>
        <p:txBody>
          <a:bodyPr wrap="none">
            <a:spAutoFit/>
          </a:bodyPr>
          <a:lstStyle/>
          <a:p>
            <a:pPr eaLnBrk="0" hangingPunct="0">
              <a:spcBef>
                <a:spcPct val="0"/>
              </a:spcBef>
              <a:defRPr/>
            </a:pPr>
            <a:r>
              <a:rPr lang="en-US" sz="2800" b="1">
                <a:solidFill>
                  <a:srgbClr val="FFFFFF"/>
                </a:solidFill>
                <a:effectLst>
                  <a:outerShdw blurRad="38100" dist="38100" dir="2700000" algn="tl">
                    <a:srgbClr val="000000"/>
                  </a:outerShdw>
                </a:effectLst>
                <a:latin typeface="Arial" pitchFamily="34" charset="0"/>
              </a:rPr>
              <a:t>Expected Spread Rate</a:t>
            </a:r>
          </a:p>
        </p:txBody>
      </p:sp>
      <p:sp>
        <p:nvSpPr>
          <p:cNvPr id="84997" name="Line 7"/>
          <p:cNvSpPr>
            <a:spLocks noChangeShapeType="1"/>
          </p:cNvSpPr>
          <p:nvPr/>
        </p:nvSpPr>
        <p:spPr bwMode="auto">
          <a:xfrm flipV="1">
            <a:off x="21288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4998" name="Line 8"/>
          <p:cNvSpPr>
            <a:spLocks noChangeShapeType="1"/>
          </p:cNvSpPr>
          <p:nvPr/>
        </p:nvSpPr>
        <p:spPr bwMode="auto">
          <a:xfrm flipV="1">
            <a:off x="3197225"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4999" name="Line 9"/>
          <p:cNvSpPr>
            <a:spLocks noChangeShapeType="1"/>
          </p:cNvSpPr>
          <p:nvPr/>
        </p:nvSpPr>
        <p:spPr bwMode="auto">
          <a:xfrm flipV="1">
            <a:off x="4248150"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00" name="Line 10"/>
          <p:cNvSpPr>
            <a:spLocks noChangeShapeType="1"/>
          </p:cNvSpPr>
          <p:nvPr/>
        </p:nvSpPr>
        <p:spPr bwMode="auto">
          <a:xfrm flipV="1">
            <a:off x="5319713"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01" name="Line 11"/>
          <p:cNvSpPr>
            <a:spLocks noChangeShapeType="1"/>
          </p:cNvSpPr>
          <p:nvPr/>
        </p:nvSpPr>
        <p:spPr bwMode="auto">
          <a:xfrm flipV="1">
            <a:off x="63706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02" name="Line 12"/>
          <p:cNvSpPr>
            <a:spLocks noChangeShapeType="1"/>
          </p:cNvSpPr>
          <p:nvPr/>
        </p:nvSpPr>
        <p:spPr bwMode="auto">
          <a:xfrm flipV="1">
            <a:off x="7437438" y="4722813"/>
            <a:ext cx="3175" cy="79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199693" name="Rectangle 13"/>
          <p:cNvSpPr>
            <a:spLocks noChangeArrowheads="1"/>
          </p:cNvSpPr>
          <p:nvPr/>
        </p:nvSpPr>
        <p:spPr bwMode="auto">
          <a:xfrm>
            <a:off x="1808163" y="455771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4" name="Rectangle 14"/>
          <p:cNvSpPr>
            <a:spLocks noChangeArrowheads="1"/>
          </p:cNvSpPr>
          <p:nvPr/>
        </p:nvSpPr>
        <p:spPr bwMode="auto">
          <a:xfrm>
            <a:off x="1595438" y="417036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0.1</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5" name="Rectangle 15"/>
          <p:cNvSpPr>
            <a:spLocks noChangeArrowheads="1"/>
          </p:cNvSpPr>
          <p:nvPr/>
        </p:nvSpPr>
        <p:spPr bwMode="auto">
          <a:xfrm>
            <a:off x="1595438" y="380365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6" name="Rectangle 16"/>
          <p:cNvSpPr>
            <a:spLocks noChangeArrowheads="1"/>
          </p:cNvSpPr>
          <p:nvPr/>
        </p:nvSpPr>
        <p:spPr bwMode="auto">
          <a:xfrm>
            <a:off x="1595438" y="3416300"/>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0.3</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7" name="Rectangle 17"/>
          <p:cNvSpPr>
            <a:spLocks noChangeArrowheads="1"/>
          </p:cNvSpPr>
          <p:nvPr/>
        </p:nvSpPr>
        <p:spPr bwMode="auto">
          <a:xfrm>
            <a:off x="1595438" y="3051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8" name="Rectangle 18"/>
          <p:cNvSpPr>
            <a:spLocks noChangeArrowheads="1"/>
          </p:cNvSpPr>
          <p:nvPr/>
        </p:nvSpPr>
        <p:spPr bwMode="auto">
          <a:xfrm>
            <a:off x="1595438" y="2663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0.5</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699" name="Rectangle 19"/>
          <p:cNvSpPr>
            <a:spLocks noChangeArrowheads="1"/>
          </p:cNvSpPr>
          <p:nvPr/>
        </p:nvSpPr>
        <p:spPr bwMode="auto">
          <a:xfrm>
            <a:off x="1595438" y="22764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0" name="Rectangle 20"/>
          <p:cNvSpPr>
            <a:spLocks noChangeArrowheads="1"/>
          </p:cNvSpPr>
          <p:nvPr/>
        </p:nvSpPr>
        <p:spPr bwMode="auto">
          <a:xfrm>
            <a:off x="1595438" y="190817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0.7</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1" name="Rectangle 21"/>
          <p:cNvSpPr>
            <a:spLocks noChangeArrowheads="1"/>
          </p:cNvSpPr>
          <p:nvPr/>
        </p:nvSpPr>
        <p:spPr bwMode="auto">
          <a:xfrm>
            <a:off x="1595438" y="1520825"/>
            <a:ext cx="301625" cy="2587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2" name="Rectangle 22"/>
          <p:cNvSpPr>
            <a:spLocks noChangeArrowheads="1"/>
          </p:cNvSpPr>
          <p:nvPr/>
        </p:nvSpPr>
        <p:spPr bwMode="auto">
          <a:xfrm>
            <a:off x="1595438" y="1154113"/>
            <a:ext cx="301625"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0.9</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3" name="Rectangle 23"/>
          <p:cNvSpPr>
            <a:spLocks noChangeArrowheads="1"/>
          </p:cNvSpPr>
          <p:nvPr/>
        </p:nvSpPr>
        <p:spPr bwMode="auto">
          <a:xfrm>
            <a:off x="1808163" y="766763"/>
            <a:ext cx="120650" cy="258762"/>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grpSp>
        <p:nvGrpSpPr>
          <p:cNvPr id="85014" name="Group 24"/>
          <p:cNvGrpSpPr>
            <a:grpSpLocks/>
          </p:cNvGrpSpPr>
          <p:nvPr/>
        </p:nvGrpSpPr>
        <p:grpSpPr bwMode="auto">
          <a:xfrm>
            <a:off x="2058988" y="4856163"/>
            <a:ext cx="5427662" cy="258762"/>
            <a:chOff x="1297" y="3059"/>
            <a:chExt cx="3419" cy="163"/>
          </a:xfrm>
        </p:grpSpPr>
        <p:sp>
          <p:nvSpPr>
            <p:cNvPr id="199705" name="Rectangle 25"/>
            <p:cNvSpPr>
              <a:spLocks noChangeArrowheads="1"/>
            </p:cNvSpPr>
            <p:nvPr/>
          </p:nvSpPr>
          <p:spPr bwMode="auto">
            <a:xfrm>
              <a:off x="1297" y="3059"/>
              <a:ext cx="76"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6" name="Rectangle 26"/>
            <p:cNvSpPr>
              <a:spLocks noChangeArrowheads="1"/>
            </p:cNvSpPr>
            <p:nvPr/>
          </p:nvSpPr>
          <p:spPr bwMode="auto">
            <a:xfrm>
              <a:off x="1902"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0.2</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7" name="Rectangle 27"/>
            <p:cNvSpPr>
              <a:spLocks noChangeArrowheads="1"/>
            </p:cNvSpPr>
            <p:nvPr/>
          </p:nvSpPr>
          <p:spPr bwMode="auto">
            <a:xfrm>
              <a:off x="2564"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0.4</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8" name="Rectangle 28"/>
            <p:cNvSpPr>
              <a:spLocks noChangeArrowheads="1"/>
            </p:cNvSpPr>
            <p:nvPr/>
          </p:nvSpPr>
          <p:spPr bwMode="auto">
            <a:xfrm>
              <a:off x="3239"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0.6</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09" name="Rectangle 29"/>
            <p:cNvSpPr>
              <a:spLocks noChangeArrowheads="1"/>
            </p:cNvSpPr>
            <p:nvPr/>
          </p:nvSpPr>
          <p:spPr bwMode="auto">
            <a:xfrm>
              <a:off x="3901" y="3059"/>
              <a:ext cx="190"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0.8</a:t>
              </a:r>
              <a:endParaRPr lang="en-US" sz="3600" b="1">
                <a:solidFill>
                  <a:srgbClr val="FFFFFF"/>
                </a:solidFill>
                <a:effectLst>
                  <a:outerShdw blurRad="38100" dist="38100" dir="2700000" algn="tl">
                    <a:srgbClr val="000000"/>
                  </a:outerShdw>
                </a:effectLst>
                <a:latin typeface="Times New Roman" pitchFamily="18" charset="0"/>
              </a:endParaRPr>
            </a:p>
          </p:txBody>
        </p:sp>
        <p:sp>
          <p:nvSpPr>
            <p:cNvPr id="199710" name="Rectangle 30"/>
            <p:cNvSpPr>
              <a:spLocks noChangeArrowheads="1"/>
            </p:cNvSpPr>
            <p:nvPr/>
          </p:nvSpPr>
          <p:spPr bwMode="auto">
            <a:xfrm>
              <a:off x="4640" y="3059"/>
              <a:ext cx="76" cy="163"/>
            </a:xfrm>
            <a:prstGeom prst="rect">
              <a:avLst/>
            </a:prstGeom>
            <a:noFill/>
            <a:ln w="9525">
              <a:noFill/>
              <a:miter lim="800000"/>
              <a:headEnd/>
              <a:tailEnd/>
            </a:ln>
          </p:spPr>
          <p:txBody>
            <a:bodyPr wrap="none" lIns="0" tIns="0" rIns="0" bIns="0">
              <a:spAutoFit/>
            </a:bodyPr>
            <a:lstStyle/>
            <a:p>
              <a:pPr eaLnBrk="0" hangingPunct="0">
                <a:spcBef>
                  <a:spcPct val="0"/>
                </a:spcBef>
                <a:defRPr/>
              </a:pPr>
              <a:r>
                <a:rPr lang="en-US" sz="1700" b="1">
                  <a:solidFill>
                    <a:srgbClr val="FFFFFF"/>
                  </a:solidFill>
                  <a:effectLst>
                    <a:outerShdw blurRad="38100" dist="38100" dir="2700000" algn="tl">
                      <a:srgbClr val="000000"/>
                    </a:outerShdw>
                  </a:effectLst>
                  <a:latin typeface="Arial" pitchFamily="34" charset="0"/>
                </a:rPr>
                <a:t>1</a:t>
              </a:r>
              <a:endParaRPr lang="en-US" sz="3600" b="1">
                <a:solidFill>
                  <a:srgbClr val="FFFFFF"/>
                </a:solidFill>
                <a:effectLst>
                  <a:outerShdw blurRad="38100" dist="38100" dir="2700000" algn="tl">
                    <a:srgbClr val="000000"/>
                  </a:outerShdw>
                </a:effectLst>
                <a:latin typeface="Times New Roman" pitchFamily="18" charset="0"/>
              </a:endParaRPr>
            </a:p>
          </p:txBody>
        </p:sp>
      </p:grpSp>
      <p:sp>
        <p:nvSpPr>
          <p:cNvPr id="199711" name="Text Box 31"/>
          <p:cNvSpPr txBox="1">
            <a:spLocks noChangeArrowheads="1"/>
          </p:cNvSpPr>
          <p:nvPr/>
        </p:nvSpPr>
        <p:spPr bwMode="auto">
          <a:xfrm>
            <a:off x="7439025" y="3651250"/>
            <a:ext cx="536575" cy="396875"/>
          </a:xfrm>
          <a:prstGeom prst="rect">
            <a:avLst/>
          </a:prstGeom>
          <a:noFill/>
          <a:ln w="9525">
            <a:noFill/>
            <a:miter lim="800000"/>
            <a:headEnd/>
            <a:tailEnd/>
          </a:ln>
          <a:effectLst/>
        </p:spPr>
        <p:txBody>
          <a:bodyPr wrap="none">
            <a:spAutoFit/>
          </a:bodyPr>
          <a:lstStyle/>
          <a:p>
            <a:pPr eaLnBrk="0" hangingPunct="0">
              <a:spcBef>
                <a:spcPct val="0"/>
              </a:spcBef>
              <a:defRPr/>
            </a:pPr>
            <a:r>
              <a:rPr lang="en-US" sz="2000">
                <a:solidFill>
                  <a:srgbClr val="FFFFFF"/>
                </a:solidFill>
                <a:effectLst>
                  <a:outerShdw blurRad="38100" dist="38100" dir="2700000" algn="tl">
                    <a:srgbClr val="000000"/>
                  </a:outerShdw>
                </a:effectLst>
                <a:latin typeface="Arial" pitchFamily="34" charset="0"/>
              </a:rPr>
              <a:t>0.2</a:t>
            </a:r>
          </a:p>
        </p:txBody>
      </p:sp>
      <p:sp>
        <p:nvSpPr>
          <p:cNvPr id="85016" name="Rectangle 32"/>
          <p:cNvSpPr>
            <a:spLocks noChangeArrowheads="1"/>
          </p:cNvSpPr>
          <p:nvPr/>
        </p:nvSpPr>
        <p:spPr bwMode="auto">
          <a:xfrm>
            <a:off x="2128838" y="928688"/>
            <a:ext cx="5308600" cy="37941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b="1" smtClean="0">
              <a:solidFill>
                <a:srgbClr val="0000CC"/>
              </a:solidFill>
              <a:effectLst/>
              <a:latin typeface="Times New Roman" pitchFamily="18" charset="0"/>
            </a:endParaRPr>
          </a:p>
          <a:p>
            <a:pPr eaLnBrk="0" hangingPunct="0">
              <a:spcBef>
                <a:spcPct val="0"/>
              </a:spcBef>
            </a:pPr>
            <a:endParaRPr lang="en-US" altLang="en-US" smtClean="0">
              <a:solidFill>
                <a:srgbClr val="0000CC"/>
              </a:solidFill>
              <a:effectLst/>
              <a:latin typeface="Times New Roman" pitchFamily="18" charset="0"/>
            </a:endParaRPr>
          </a:p>
        </p:txBody>
      </p:sp>
      <p:sp>
        <p:nvSpPr>
          <p:cNvPr id="85017" name="Line 33"/>
          <p:cNvSpPr>
            <a:spLocks noChangeShapeType="1"/>
          </p:cNvSpPr>
          <p:nvPr/>
        </p:nvSpPr>
        <p:spPr bwMode="auto">
          <a:xfrm>
            <a:off x="2128838" y="433546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18" name="Line 34"/>
          <p:cNvSpPr>
            <a:spLocks noChangeShapeType="1"/>
          </p:cNvSpPr>
          <p:nvPr/>
        </p:nvSpPr>
        <p:spPr bwMode="auto">
          <a:xfrm>
            <a:off x="2128838" y="396716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19" name="Line 35"/>
          <p:cNvSpPr>
            <a:spLocks noChangeShapeType="1"/>
          </p:cNvSpPr>
          <p:nvPr/>
        </p:nvSpPr>
        <p:spPr bwMode="auto">
          <a:xfrm>
            <a:off x="2128838" y="3579813"/>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0" name="Line 36"/>
          <p:cNvSpPr>
            <a:spLocks noChangeShapeType="1"/>
          </p:cNvSpPr>
          <p:nvPr/>
        </p:nvSpPr>
        <p:spPr bwMode="auto">
          <a:xfrm>
            <a:off x="2128838" y="321310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1" name="Line 37"/>
          <p:cNvSpPr>
            <a:spLocks noChangeShapeType="1"/>
          </p:cNvSpPr>
          <p:nvPr/>
        </p:nvSpPr>
        <p:spPr bwMode="auto">
          <a:xfrm>
            <a:off x="2128838" y="2825750"/>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2" name="Line 38"/>
          <p:cNvSpPr>
            <a:spLocks noChangeShapeType="1"/>
          </p:cNvSpPr>
          <p:nvPr/>
        </p:nvSpPr>
        <p:spPr bwMode="auto">
          <a:xfrm>
            <a:off x="2128838" y="2438400"/>
            <a:ext cx="530860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3" name="Line 39"/>
          <p:cNvSpPr>
            <a:spLocks noChangeShapeType="1"/>
          </p:cNvSpPr>
          <p:nvPr/>
        </p:nvSpPr>
        <p:spPr bwMode="auto">
          <a:xfrm>
            <a:off x="2128838" y="207168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4" name="Line 40"/>
          <p:cNvSpPr>
            <a:spLocks noChangeShapeType="1"/>
          </p:cNvSpPr>
          <p:nvPr/>
        </p:nvSpPr>
        <p:spPr bwMode="auto">
          <a:xfrm>
            <a:off x="2128838" y="1684338"/>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5" name="Line 41"/>
          <p:cNvSpPr>
            <a:spLocks noChangeShapeType="1"/>
          </p:cNvSpPr>
          <p:nvPr/>
        </p:nvSpPr>
        <p:spPr bwMode="auto">
          <a:xfrm>
            <a:off x="2128838" y="1317625"/>
            <a:ext cx="530860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6" name="Line 42"/>
          <p:cNvSpPr>
            <a:spLocks noChangeShapeType="1"/>
          </p:cNvSpPr>
          <p:nvPr/>
        </p:nvSpPr>
        <p:spPr bwMode="auto">
          <a:xfrm>
            <a:off x="2128838" y="928688"/>
            <a:ext cx="530860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7" name="Rectangle 43"/>
          <p:cNvSpPr>
            <a:spLocks noChangeArrowheads="1"/>
          </p:cNvSpPr>
          <p:nvPr/>
        </p:nvSpPr>
        <p:spPr bwMode="auto">
          <a:xfrm>
            <a:off x="2128838" y="928688"/>
            <a:ext cx="5308600" cy="37941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5028" name="Line 44"/>
          <p:cNvSpPr>
            <a:spLocks noChangeShapeType="1"/>
          </p:cNvSpPr>
          <p:nvPr/>
        </p:nvSpPr>
        <p:spPr bwMode="auto">
          <a:xfrm>
            <a:off x="2128838" y="928688"/>
            <a:ext cx="3175" cy="3794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29" name="Line 45"/>
          <p:cNvSpPr>
            <a:spLocks noChangeShapeType="1"/>
          </p:cNvSpPr>
          <p:nvPr/>
        </p:nvSpPr>
        <p:spPr bwMode="auto">
          <a:xfrm>
            <a:off x="2058988" y="472281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0" name="Line 46"/>
          <p:cNvSpPr>
            <a:spLocks noChangeShapeType="1"/>
          </p:cNvSpPr>
          <p:nvPr/>
        </p:nvSpPr>
        <p:spPr bwMode="auto">
          <a:xfrm>
            <a:off x="2058988" y="4335463"/>
            <a:ext cx="698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1" name="Line 47"/>
          <p:cNvSpPr>
            <a:spLocks noChangeShapeType="1"/>
          </p:cNvSpPr>
          <p:nvPr/>
        </p:nvSpPr>
        <p:spPr bwMode="auto">
          <a:xfrm>
            <a:off x="2058988" y="396716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2" name="Line 48"/>
          <p:cNvSpPr>
            <a:spLocks noChangeShapeType="1"/>
          </p:cNvSpPr>
          <p:nvPr/>
        </p:nvSpPr>
        <p:spPr bwMode="auto">
          <a:xfrm>
            <a:off x="2058988" y="3579813"/>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3" name="Line 49"/>
          <p:cNvSpPr>
            <a:spLocks noChangeShapeType="1"/>
          </p:cNvSpPr>
          <p:nvPr/>
        </p:nvSpPr>
        <p:spPr bwMode="auto">
          <a:xfrm>
            <a:off x="2058988" y="321310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4" name="Line 50"/>
          <p:cNvSpPr>
            <a:spLocks noChangeShapeType="1"/>
          </p:cNvSpPr>
          <p:nvPr/>
        </p:nvSpPr>
        <p:spPr bwMode="auto">
          <a:xfrm>
            <a:off x="2058988" y="2825750"/>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5" name="Line 51"/>
          <p:cNvSpPr>
            <a:spLocks noChangeShapeType="1"/>
          </p:cNvSpPr>
          <p:nvPr/>
        </p:nvSpPr>
        <p:spPr bwMode="auto">
          <a:xfrm>
            <a:off x="2058988" y="2438400"/>
            <a:ext cx="69850" cy="4763"/>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6" name="Line 52"/>
          <p:cNvSpPr>
            <a:spLocks noChangeShapeType="1"/>
          </p:cNvSpPr>
          <p:nvPr/>
        </p:nvSpPr>
        <p:spPr bwMode="auto">
          <a:xfrm>
            <a:off x="2058988" y="207168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7" name="Line 53"/>
          <p:cNvSpPr>
            <a:spLocks noChangeShapeType="1"/>
          </p:cNvSpPr>
          <p:nvPr/>
        </p:nvSpPr>
        <p:spPr bwMode="auto">
          <a:xfrm>
            <a:off x="2058988" y="1684338"/>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8" name="Line 54"/>
          <p:cNvSpPr>
            <a:spLocks noChangeShapeType="1"/>
          </p:cNvSpPr>
          <p:nvPr/>
        </p:nvSpPr>
        <p:spPr bwMode="auto">
          <a:xfrm>
            <a:off x="2058988" y="1317625"/>
            <a:ext cx="69850" cy="3175"/>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39" name="Line 55"/>
          <p:cNvSpPr>
            <a:spLocks noChangeShapeType="1"/>
          </p:cNvSpPr>
          <p:nvPr/>
        </p:nvSpPr>
        <p:spPr bwMode="auto">
          <a:xfrm>
            <a:off x="2058988" y="928688"/>
            <a:ext cx="69850" cy="476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0" name="Line 56"/>
          <p:cNvSpPr>
            <a:spLocks noChangeShapeType="1"/>
          </p:cNvSpPr>
          <p:nvPr/>
        </p:nvSpPr>
        <p:spPr bwMode="auto">
          <a:xfrm>
            <a:off x="2128838" y="4722813"/>
            <a:ext cx="5308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1" name="Line 57"/>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2" name="Line 58"/>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3" name="Line 59"/>
          <p:cNvSpPr>
            <a:spLocks noChangeShapeType="1"/>
          </p:cNvSpPr>
          <p:nvPr/>
        </p:nvSpPr>
        <p:spPr bwMode="auto">
          <a:xfrm>
            <a:off x="2128838" y="928688"/>
            <a:ext cx="53340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4" name="Freeform 60"/>
          <p:cNvSpPr>
            <a:spLocks/>
          </p:cNvSpPr>
          <p:nvPr/>
        </p:nvSpPr>
        <p:spPr bwMode="auto">
          <a:xfrm>
            <a:off x="2074863" y="868363"/>
            <a:ext cx="107950" cy="123825"/>
          </a:xfrm>
          <a:custGeom>
            <a:avLst/>
            <a:gdLst>
              <a:gd name="T0" fmla="*/ 2147483647 w 36"/>
              <a:gd name="T1" fmla="*/ 0 h 36"/>
              <a:gd name="T2" fmla="*/ 2147483647 w 36"/>
              <a:gd name="T3" fmla="*/ 2147483647 h 36"/>
              <a:gd name="T4" fmla="*/ 2147483647 w 36"/>
              <a:gd name="T5" fmla="*/ 2147483647 h 36"/>
              <a:gd name="T6" fmla="*/ 0 w 36"/>
              <a:gd name="T7" fmla="*/ 2147483647 h 36"/>
              <a:gd name="T8" fmla="*/ 2147483647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5" name="Freeform 61"/>
          <p:cNvSpPr>
            <a:spLocks/>
          </p:cNvSpPr>
          <p:nvPr/>
        </p:nvSpPr>
        <p:spPr bwMode="auto">
          <a:xfrm>
            <a:off x="7385050" y="3906838"/>
            <a:ext cx="106363" cy="120650"/>
          </a:xfrm>
          <a:custGeom>
            <a:avLst/>
            <a:gdLst>
              <a:gd name="T0" fmla="*/ 2147483647 w 36"/>
              <a:gd name="T1" fmla="*/ 0 h 36"/>
              <a:gd name="T2" fmla="*/ 2147483647 w 36"/>
              <a:gd name="T3" fmla="*/ 2147483647 h 36"/>
              <a:gd name="T4" fmla="*/ 0 w 36"/>
              <a:gd name="T5" fmla="*/ 2147483647 h 36"/>
              <a:gd name="T6" fmla="*/ 2147483647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chemeClr val="bg1"/>
          </a:solidFill>
          <a:ln w="9525">
            <a:solidFill>
              <a:schemeClr val="bg1"/>
            </a:solidFill>
            <a:prstDash val="solid"/>
            <a:round/>
            <a:headEnd/>
            <a:tailEnd/>
          </a:ln>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6" name="Line 62"/>
          <p:cNvSpPr>
            <a:spLocks noChangeShapeType="1"/>
          </p:cNvSpPr>
          <p:nvPr/>
        </p:nvSpPr>
        <p:spPr bwMode="auto">
          <a:xfrm>
            <a:off x="2128838" y="928688"/>
            <a:ext cx="53975" cy="63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47" name="Freeform 63"/>
          <p:cNvSpPr>
            <a:spLocks/>
          </p:cNvSpPr>
          <p:nvPr/>
        </p:nvSpPr>
        <p:spPr bwMode="auto">
          <a:xfrm>
            <a:off x="2135188" y="938213"/>
            <a:ext cx="5267325" cy="2965450"/>
          </a:xfrm>
          <a:custGeom>
            <a:avLst/>
            <a:gdLst>
              <a:gd name="T0" fmla="*/ 2147483647 w 3113"/>
              <a:gd name="T1" fmla="*/ 2147483647 h 1516"/>
              <a:gd name="T2" fmla="*/ 2147483647 w 3113"/>
              <a:gd name="T3" fmla="*/ 2147483647 h 1516"/>
              <a:gd name="T4" fmla="*/ 2147483647 w 3113"/>
              <a:gd name="T5" fmla="*/ 2147483647 h 1516"/>
              <a:gd name="T6" fmla="*/ 2147483647 w 3113"/>
              <a:gd name="T7" fmla="*/ 2147483647 h 1516"/>
              <a:gd name="T8" fmla="*/ 2147483647 w 3113"/>
              <a:gd name="T9" fmla="*/ 2147483647 h 1516"/>
              <a:gd name="T10" fmla="*/ 2147483647 w 3113"/>
              <a:gd name="T11" fmla="*/ 2147483647 h 1516"/>
              <a:gd name="T12" fmla="*/ 2147483647 w 3113"/>
              <a:gd name="T13" fmla="*/ 2147483647 h 1516"/>
              <a:gd name="T14" fmla="*/ 2147483647 w 3113"/>
              <a:gd name="T15" fmla="*/ 2147483647 h 1516"/>
              <a:gd name="T16" fmla="*/ 2147483647 w 3113"/>
              <a:gd name="T17" fmla="*/ 2147483647 h 1516"/>
              <a:gd name="T18" fmla="*/ 2147483647 w 3113"/>
              <a:gd name="T19" fmla="*/ 2147483647 h 1516"/>
              <a:gd name="T20" fmla="*/ 2147483647 w 3113"/>
              <a:gd name="T21" fmla="*/ 2147483647 h 1516"/>
              <a:gd name="T22" fmla="*/ 2147483647 w 3113"/>
              <a:gd name="T23" fmla="*/ 2147483647 h 1516"/>
              <a:gd name="T24" fmla="*/ 2147483647 w 3113"/>
              <a:gd name="T25" fmla="*/ 2147483647 h 1516"/>
              <a:gd name="T26" fmla="*/ 2147483647 w 3113"/>
              <a:gd name="T27" fmla="*/ 2147483647 h 1516"/>
              <a:gd name="T28" fmla="*/ 2147483647 w 3113"/>
              <a:gd name="T29" fmla="*/ 2147483647 h 1516"/>
              <a:gd name="T30" fmla="*/ 2147483647 w 3113"/>
              <a:gd name="T31" fmla="*/ 2147483647 h 1516"/>
              <a:gd name="T32" fmla="*/ 2147483647 w 3113"/>
              <a:gd name="T33" fmla="*/ 2147483647 h 1516"/>
              <a:gd name="T34" fmla="*/ 2147483647 w 3113"/>
              <a:gd name="T35" fmla="*/ 2147483647 h 1516"/>
              <a:gd name="T36" fmla="*/ 2147483647 w 3113"/>
              <a:gd name="T37" fmla="*/ 2147483647 h 1516"/>
              <a:gd name="T38" fmla="*/ 2147483647 w 3113"/>
              <a:gd name="T39" fmla="*/ 2147483647 h 1516"/>
              <a:gd name="T40" fmla="*/ 2147483647 w 3113"/>
              <a:gd name="T41" fmla="*/ 2147483647 h 15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3"/>
              <a:gd name="T64" fmla="*/ 0 h 1516"/>
              <a:gd name="T65" fmla="*/ 3113 w 3113"/>
              <a:gd name="T66" fmla="*/ 1516 h 15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3" h="1516">
                <a:moveTo>
                  <a:pt x="6" y="11"/>
                </a:moveTo>
                <a:cubicBezTo>
                  <a:pt x="12" y="0"/>
                  <a:pt x="102" y="120"/>
                  <a:pt x="160" y="176"/>
                </a:cubicBezTo>
                <a:cubicBezTo>
                  <a:pt x="218" y="232"/>
                  <a:pt x="289" y="292"/>
                  <a:pt x="355" y="348"/>
                </a:cubicBezTo>
                <a:cubicBezTo>
                  <a:pt x="422" y="405"/>
                  <a:pt x="488" y="465"/>
                  <a:pt x="557" y="517"/>
                </a:cubicBezTo>
                <a:cubicBezTo>
                  <a:pt x="626" y="568"/>
                  <a:pt x="674" y="607"/>
                  <a:pt x="770" y="660"/>
                </a:cubicBezTo>
                <a:cubicBezTo>
                  <a:pt x="866" y="714"/>
                  <a:pt x="1026" y="788"/>
                  <a:pt x="1132" y="837"/>
                </a:cubicBezTo>
                <a:cubicBezTo>
                  <a:pt x="1237" y="885"/>
                  <a:pt x="1289" y="908"/>
                  <a:pt x="1404" y="952"/>
                </a:cubicBezTo>
                <a:cubicBezTo>
                  <a:pt x="1519" y="995"/>
                  <a:pt x="1679" y="1060"/>
                  <a:pt x="1819" y="1100"/>
                </a:cubicBezTo>
                <a:cubicBezTo>
                  <a:pt x="1959" y="1139"/>
                  <a:pt x="2076" y="1156"/>
                  <a:pt x="2245" y="1190"/>
                </a:cubicBezTo>
                <a:cubicBezTo>
                  <a:pt x="2415" y="1224"/>
                  <a:pt x="2693" y="1277"/>
                  <a:pt x="2838" y="1301"/>
                </a:cubicBezTo>
                <a:cubicBezTo>
                  <a:pt x="2982" y="1325"/>
                  <a:pt x="3107" y="1301"/>
                  <a:pt x="3110" y="1334"/>
                </a:cubicBezTo>
                <a:cubicBezTo>
                  <a:pt x="3113" y="1367"/>
                  <a:pt x="3016" y="1488"/>
                  <a:pt x="2859" y="1502"/>
                </a:cubicBezTo>
                <a:cubicBezTo>
                  <a:pt x="2702" y="1516"/>
                  <a:pt x="2380" y="1455"/>
                  <a:pt x="2168" y="1420"/>
                </a:cubicBezTo>
                <a:cubicBezTo>
                  <a:pt x="1956" y="1385"/>
                  <a:pt x="1748" y="1336"/>
                  <a:pt x="1587" y="1293"/>
                </a:cubicBezTo>
                <a:cubicBezTo>
                  <a:pt x="1426" y="1250"/>
                  <a:pt x="1313" y="1202"/>
                  <a:pt x="1203" y="1161"/>
                </a:cubicBezTo>
                <a:cubicBezTo>
                  <a:pt x="1093" y="1120"/>
                  <a:pt x="1012" y="1092"/>
                  <a:pt x="924" y="1046"/>
                </a:cubicBezTo>
                <a:cubicBezTo>
                  <a:pt x="837" y="1000"/>
                  <a:pt x="763" y="954"/>
                  <a:pt x="675" y="886"/>
                </a:cubicBezTo>
                <a:cubicBezTo>
                  <a:pt x="588" y="818"/>
                  <a:pt x="470" y="712"/>
                  <a:pt x="397" y="636"/>
                </a:cubicBezTo>
                <a:cubicBezTo>
                  <a:pt x="323" y="559"/>
                  <a:pt x="282" y="491"/>
                  <a:pt x="237" y="426"/>
                </a:cubicBezTo>
                <a:cubicBezTo>
                  <a:pt x="192" y="361"/>
                  <a:pt x="164" y="314"/>
                  <a:pt x="124" y="246"/>
                </a:cubicBezTo>
                <a:cubicBezTo>
                  <a:pt x="85" y="177"/>
                  <a:pt x="0" y="23"/>
                  <a:pt x="6" y="11"/>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5048" name="Text Box 64"/>
          <p:cNvSpPr txBox="1">
            <a:spLocks noChangeArrowheads="1"/>
          </p:cNvSpPr>
          <p:nvPr/>
        </p:nvSpPr>
        <p:spPr bwMode="auto">
          <a:xfrm rot="1593509">
            <a:off x="2879725" y="2522538"/>
            <a:ext cx="233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000000"/>
                </a:solidFill>
                <a:effectLst/>
                <a:latin typeface="Arial" charset="0"/>
              </a:rPr>
              <a:t>Partial Overlap</a:t>
            </a:r>
            <a:endParaRPr lang="en-US" altLang="en-US" b="1" smtClean="0">
              <a:solidFill>
                <a:srgbClr val="000000"/>
              </a:solidFill>
              <a:effectLst/>
              <a:latin typeface="Times New Roman" pitchFamily="18" charset="0"/>
            </a:endParaRPr>
          </a:p>
        </p:txBody>
      </p:sp>
      <p:grpSp>
        <p:nvGrpSpPr>
          <p:cNvPr id="85049" name="Group 65"/>
          <p:cNvGrpSpPr>
            <a:grpSpLocks/>
          </p:cNvGrpSpPr>
          <p:nvPr/>
        </p:nvGrpSpPr>
        <p:grpSpPr bwMode="auto">
          <a:xfrm>
            <a:off x="2141538" y="971550"/>
            <a:ext cx="5284787" cy="3022600"/>
            <a:chOff x="1349" y="612"/>
            <a:chExt cx="3329" cy="1904"/>
          </a:xfrm>
        </p:grpSpPr>
        <p:sp>
          <p:nvSpPr>
            <p:cNvPr id="85066" name="Freeform 66"/>
            <p:cNvSpPr>
              <a:spLocks/>
            </p:cNvSpPr>
            <p:nvPr/>
          </p:nvSpPr>
          <p:spPr bwMode="auto">
            <a:xfrm>
              <a:off x="1349" y="612"/>
              <a:ext cx="3329" cy="1904"/>
            </a:xfrm>
            <a:custGeom>
              <a:avLst/>
              <a:gdLst>
                <a:gd name="T0" fmla="*/ 0 w 3123"/>
                <a:gd name="T1" fmla="*/ 0 h 1546"/>
                <a:gd name="T2" fmla="*/ 150 w 3123"/>
                <a:gd name="T3" fmla="*/ 647 h 1546"/>
                <a:gd name="T4" fmla="*/ 329 w 3123"/>
                <a:gd name="T5" fmla="*/ 1155 h 1546"/>
                <a:gd name="T6" fmla="*/ 664 w 3123"/>
                <a:gd name="T7" fmla="*/ 1777 h 1546"/>
                <a:gd name="T8" fmla="*/ 952 w 3123"/>
                <a:gd name="T9" fmla="*/ 2181 h 1546"/>
                <a:gd name="T10" fmla="*/ 1245 w 3123"/>
                <a:gd name="T11" fmla="*/ 2445 h 1546"/>
                <a:gd name="T12" fmla="*/ 1761 w 3123"/>
                <a:gd name="T13" fmla="*/ 2850 h 1546"/>
                <a:gd name="T14" fmla="*/ 2356 w 3123"/>
                <a:gd name="T15" fmla="*/ 3153 h 1546"/>
                <a:gd name="T16" fmla="*/ 2904 w 3123"/>
                <a:gd name="T17" fmla="*/ 3336 h 1546"/>
                <a:gd name="T18" fmla="*/ 3634 w 3123"/>
                <a:gd name="T19" fmla="*/ 3496 h 1546"/>
                <a:gd name="T20" fmla="*/ 4033 w 3123"/>
                <a:gd name="T21" fmla="*/ 3557 h 15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3"/>
                <a:gd name="T34" fmla="*/ 0 h 1546"/>
                <a:gd name="T35" fmla="*/ 3123 w 3123"/>
                <a:gd name="T36" fmla="*/ 1546 h 15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3" h="1546">
                  <a:moveTo>
                    <a:pt x="0" y="0"/>
                  </a:moveTo>
                  <a:cubicBezTo>
                    <a:pt x="35" y="99"/>
                    <a:pt x="74" y="197"/>
                    <a:pt x="116" y="281"/>
                  </a:cubicBezTo>
                  <a:cubicBezTo>
                    <a:pt x="158" y="365"/>
                    <a:pt x="189" y="421"/>
                    <a:pt x="255" y="503"/>
                  </a:cubicBezTo>
                  <a:cubicBezTo>
                    <a:pt x="321" y="585"/>
                    <a:pt x="434" y="699"/>
                    <a:pt x="514" y="773"/>
                  </a:cubicBezTo>
                  <a:cubicBezTo>
                    <a:pt x="594" y="847"/>
                    <a:pt x="662" y="900"/>
                    <a:pt x="737" y="948"/>
                  </a:cubicBezTo>
                  <a:cubicBezTo>
                    <a:pt x="812" y="996"/>
                    <a:pt x="860" y="1015"/>
                    <a:pt x="964" y="1063"/>
                  </a:cubicBezTo>
                  <a:cubicBezTo>
                    <a:pt x="1068" y="1111"/>
                    <a:pt x="1220" y="1188"/>
                    <a:pt x="1364" y="1239"/>
                  </a:cubicBezTo>
                  <a:cubicBezTo>
                    <a:pt x="1508" y="1290"/>
                    <a:pt x="1678" y="1336"/>
                    <a:pt x="1825" y="1371"/>
                  </a:cubicBezTo>
                  <a:cubicBezTo>
                    <a:pt x="1972" y="1406"/>
                    <a:pt x="2084" y="1425"/>
                    <a:pt x="2249" y="1450"/>
                  </a:cubicBezTo>
                  <a:cubicBezTo>
                    <a:pt x="2413" y="1475"/>
                    <a:pt x="2669" y="1503"/>
                    <a:pt x="2814" y="1520"/>
                  </a:cubicBezTo>
                  <a:cubicBezTo>
                    <a:pt x="2960" y="1536"/>
                    <a:pt x="3041" y="1541"/>
                    <a:pt x="3123" y="1546"/>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5067" name="Text Box 67"/>
            <p:cNvSpPr txBox="1">
              <a:spLocks noChangeArrowheads="1"/>
            </p:cNvSpPr>
            <p:nvPr/>
          </p:nvSpPr>
          <p:spPr bwMode="auto">
            <a:xfrm rot="1622904">
              <a:off x="1710" y="1989"/>
              <a:ext cx="13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000000"/>
                  </a:solidFill>
                  <a:effectLst/>
                  <a:latin typeface="Arial" charset="0"/>
                </a:rPr>
                <a:t>Parallel Strips</a:t>
              </a:r>
              <a:endParaRPr lang="en-US" altLang="en-US" b="1" smtClean="0">
                <a:solidFill>
                  <a:srgbClr val="000000"/>
                </a:solidFill>
                <a:effectLst/>
                <a:latin typeface="Times New Roman" pitchFamily="18" charset="0"/>
              </a:endParaRPr>
            </a:p>
          </p:txBody>
        </p:sp>
      </p:grpSp>
      <p:sp>
        <p:nvSpPr>
          <p:cNvPr id="85050" name="Text Box 68"/>
          <p:cNvSpPr txBox="1">
            <a:spLocks noChangeArrowheads="1"/>
          </p:cNvSpPr>
          <p:nvPr/>
        </p:nvSpPr>
        <p:spPr bwMode="auto">
          <a:xfrm rot="2275361">
            <a:off x="4019550" y="148272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0000CC"/>
                </a:solidFill>
                <a:effectLst/>
                <a:latin typeface="Arial" charset="0"/>
              </a:rPr>
              <a:t>Random</a:t>
            </a:r>
            <a:endParaRPr lang="en-US" altLang="en-US" b="1" smtClean="0">
              <a:solidFill>
                <a:srgbClr val="0000CC"/>
              </a:solidFill>
              <a:effectLst/>
              <a:latin typeface="Times New Roman" pitchFamily="18" charset="0"/>
            </a:endParaRPr>
          </a:p>
        </p:txBody>
      </p:sp>
      <p:grpSp>
        <p:nvGrpSpPr>
          <p:cNvPr id="85051" name="Group 69"/>
          <p:cNvGrpSpPr>
            <a:grpSpLocks/>
          </p:cNvGrpSpPr>
          <p:nvPr/>
        </p:nvGrpSpPr>
        <p:grpSpPr bwMode="auto">
          <a:xfrm>
            <a:off x="2128838" y="928688"/>
            <a:ext cx="5308600" cy="3038475"/>
            <a:chOff x="1341" y="585"/>
            <a:chExt cx="3344" cy="1914"/>
          </a:xfrm>
        </p:grpSpPr>
        <p:sp>
          <p:nvSpPr>
            <p:cNvPr id="85056" name="Line 70"/>
            <p:cNvSpPr>
              <a:spLocks noChangeShapeType="1"/>
            </p:cNvSpPr>
            <p:nvPr/>
          </p:nvSpPr>
          <p:spPr bwMode="auto">
            <a:xfrm>
              <a:off x="1677" y="611"/>
              <a:ext cx="337" cy="9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57" name="Line 71"/>
            <p:cNvSpPr>
              <a:spLocks noChangeShapeType="1"/>
            </p:cNvSpPr>
            <p:nvPr/>
          </p:nvSpPr>
          <p:spPr bwMode="auto">
            <a:xfrm>
              <a:off x="2014" y="701"/>
              <a:ext cx="325" cy="19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58" name="Line 72"/>
            <p:cNvSpPr>
              <a:spLocks noChangeShapeType="1"/>
            </p:cNvSpPr>
            <p:nvPr/>
          </p:nvSpPr>
          <p:spPr bwMode="auto">
            <a:xfrm>
              <a:off x="2339" y="894"/>
              <a:ext cx="337" cy="257"/>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59" name="Line 73"/>
            <p:cNvSpPr>
              <a:spLocks noChangeShapeType="1"/>
            </p:cNvSpPr>
            <p:nvPr/>
          </p:nvSpPr>
          <p:spPr bwMode="auto">
            <a:xfrm>
              <a:off x="2676" y="1151"/>
              <a:ext cx="338" cy="28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0" name="Line 74"/>
            <p:cNvSpPr>
              <a:spLocks noChangeShapeType="1"/>
            </p:cNvSpPr>
            <p:nvPr/>
          </p:nvSpPr>
          <p:spPr bwMode="auto">
            <a:xfrm>
              <a:off x="3014" y="1434"/>
              <a:ext cx="337" cy="26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1" name="Line 75"/>
            <p:cNvSpPr>
              <a:spLocks noChangeShapeType="1"/>
            </p:cNvSpPr>
            <p:nvPr/>
          </p:nvSpPr>
          <p:spPr bwMode="auto">
            <a:xfrm>
              <a:off x="3351" y="1702"/>
              <a:ext cx="337" cy="24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2" name="Line 76"/>
            <p:cNvSpPr>
              <a:spLocks noChangeShapeType="1"/>
            </p:cNvSpPr>
            <p:nvPr/>
          </p:nvSpPr>
          <p:spPr bwMode="auto">
            <a:xfrm>
              <a:off x="3688" y="1947"/>
              <a:ext cx="325" cy="218"/>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3" name="Line 77"/>
            <p:cNvSpPr>
              <a:spLocks noChangeShapeType="1"/>
            </p:cNvSpPr>
            <p:nvPr/>
          </p:nvSpPr>
          <p:spPr bwMode="auto">
            <a:xfrm>
              <a:off x="4013" y="2165"/>
              <a:ext cx="336" cy="18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4" name="Line 78"/>
            <p:cNvSpPr>
              <a:spLocks noChangeShapeType="1"/>
            </p:cNvSpPr>
            <p:nvPr/>
          </p:nvSpPr>
          <p:spPr bwMode="auto">
            <a:xfrm>
              <a:off x="4349" y="2345"/>
              <a:ext cx="336" cy="15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65" name="Line 79"/>
            <p:cNvSpPr>
              <a:spLocks noChangeShapeType="1"/>
            </p:cNvSpPr>
            <p:nvPr/>
          </p:nvSpPr>
          <p:spPr bwMode="auto">
            <a:xfrm>
              <a:off x="1341" y="585"/>
              <a:ext cx="336" cy="14"/>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grpSp>
        <p:nvGrpSpPr>
          <p:cNvPr id="85052" name="Group 80"/>
          <p:cNvGrpSpPr>
            <a:grpSpLocks/>
          </p:cNvGrpSpPr>
          <p:nvPr/>
        </p:nvGrpSpPr>
        <p:grpSpPr bwMode="auto">
          <a:xfrm>
            <a:off x="922338" y="927100"/>
            <a:ext cx="4570412" cy="5226050"/>
            <a:chOff x="581" y="584"/>
            <a:chExt cx="2879" cy="3292"/>
          </a:xfrm>
        </p:grpSpPr>
        <p:sp>
          <p:nvSpPr>
            <p:cNvPr id="85053" name="Rectangle 81"/>
            <p:cNvSpPr>
              <a:spLocks noChangeArrowheads="1"/>
            </p:cNvSpPr>
            <p:nvPr/>
          </p:nvSpPr>
          <p:spPr bwMode="auto">
            <a:xfrm>
              <a:off x="1339" y="584"/>
              <a:ext cx="680" cy="2407"/>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5054" name="Line 82"/>
            <p:cNvSpPr>
              <a:spLocks noChangeShapeType="1"/>
            </p:cNvSpPr>
            <p:nvPr/>
          </p:nvSpPr>
          <p:spPr bwMode="auto">
            <a:xfrm rot="10800000" flipH="1">
              <a:off x="868" y="2706"/>
              <a:ext cx="757" cy="924"/>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
          <p:nvSpPr>
            <p:cNvPr id="85055" name="Text Box 83"/>
            <p:cNvSpPr txBox="1">
              <a:spLocks noChangeArrowheads="1"/>
            </p:cNvSpPr>
            <p:nvPr/>
          </p:nvSpPr>
          <p:spPr bwMode="auto">
            <a:xfrm>
              <a:off x="581" y="3588"/>
              <a:ext cx="28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b="1" smtClean="0">
                  <a:solidFill>
                    <a:srgbClr val="FFFF00"/>
                  </a:solidFill>
                  <a:effectLst/>
                  <a:latin typeface="Arial" charset="0"/>
                </a:rPr>
                <a:t>Practical amount of Treatment</a:t>
              </a:r>
            </a:p>
          </p:txBody>
        </p:sp>
      </p:grpSp>
    </p:spTree>
    <p:extLst>
      <p:ext uri="{BB962C8B-B14F-4D97-AF65-F5344CB8AC3E}">
        <p14:creationId xmlns:p14="http://schemas.microsoft.com/office/powerpoint/2010/main" val="27754215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6018" name="Rectangle 2" descr="5%"/>
          <p:cNvSpPr>
            <a:spLocks noChangeArrowheads="1"/>
          </p:cNvSpPr>
          <p:nvPr/>
        </p:nvSpPr>
        <p:spPr bwMode="auto">
          <a:xfrm>
            <a:off x="3224213" y="3760788"/>
            <a:ext cx="390525" cy="965200"/>
          </a:xfrm>
          <a:prstGeom prst="rect">
            <a:avLst/>
          </a:prstGeom>
          <a:pattFill prst="pct5">
            <a:fgClr>
              <a:schemeClr val="accent1"/>
            </a:fgClr>
            <a:bgClr>
              <a:schemeClr val="bg1"/>
            </a:bgClr>
          </a:patt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19" name="Rectangle 3"/>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20" name="Rectangle 4"/>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21" name="Rectangle 5"/>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22" name="Rectangle 6"/>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23" name="Rectangle 7"/>
          <p:cNvSpPr>
            <a:spLocks noChangeArrowheads="1"/>
          </p:cNvSpPr>
          <p:nvPr/>
        </p:nvSpPr>
        <p:spPr bwMode="auto">
          <a:xfrm>
            <a:off x="5446713" y="4743450"/>
            <a:ext cx="2293937"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01736" name="Text Box 8"/>
          <p:cNvSpPr txBox="1">
            <a:spLocks noChangeArrowheads="1"/>
          </p:cNvSpPr>
          <p:nvPr/>
        </p:nvSpPr>
        <p:spPr bwMode="auto">
          <a:xfrm>
            <a:off x="2641600" y="2219325"/>
            <a:ext cx="522288" cy="701675"/>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4000" i="1">
                <a:solidFill>
                  <a:srgbClr val="FFFFFF"/>
                </a:solidFill>
                <a:effectLst>
                  <a:outerShdw blurRad="38100" dist="38100" dir="2700000" algn="tl">
                    <a:srgbClr val="000000"/>
                  </a:outerShdw>
                </a:effectLst>
                <a:latin typeface="Arial" pitchFamily="34" charset="0"/>
              </a:rPr>
              <a:t>S</a:t>
            </a:r>
          </a:p>
        </p:txBody>
      </p:sp>
      <p:sp>
        <p:nvSpPr>
          <p:cNvPr id="201737" name="Text Box 9"/>
          <p:cNvSpPr txBox="1">
            <a:spLocks noChangeArrowheads="1"/>
          </p:cNvSpPr>
          <p:nvPr/>
        </p:nvSpPr>
        <p:spPr bwMode="auto">
          <a:xfrm>
            <a:off x="3113088" y="3846513"/>
            <a:ext cx="579437" cy="701675"/>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4000" i="1">
                <a:solidFill>
                  <a:srgbClr val="FFFFFF"/>
                </a:solidFill>
                <a:effectLst>
                  <a:outerShdw blurRad="38100" dist="38100" dir="2700000" algn="tl">
                    <a:srgbClr val="000000"/>
                  </a:outerShdw>
                </a:effectLst>
                <a:latin typeface="Arial" pitchFamily="34" charset="0"/>
              </a:rPr>
              <a:t>O</a:t>
            </a:r>
          </a:p>
        </p:txBody>
      </p:sp>
      <p:sp>
        <p:nvSpPr>
          <p:cNvPr id="201738" name="Text Box 10"/>
          <p:cNvSpPr txBox="1">
            <a:spLocks noChangeArrowheads="1"/>
          </p:cNvSpPr>
          <p:nvPr/>
        </p:nvSpPr>
        <p:spPr bwMode="auto">
          <a:xfrm>
            <a:off x="5730875" y="3086100"/>
            <a:ext cx="762000" cy="701675"/>
          </a:xfrm>
          <a:prstGeom prst="rect">
            <a:avLst/>
          </a:prstGeom>
          <a:noFill/>
          <a:ln w="12700">
            <a:noFill/>
            <a:miter lim="800000"/>
            <a:headEnd type="none" w="sm" len="sm"/>
            <a:tailEnd type="none" w="sm" len="sm"/>
          </a:ln>
          <a:effectLst/>
        </p:spPr>
        <p:txBody>
          <a:bodyPr>
            <a:spAutoFit/>
          </a:bodyPr>
          <a:lstStyle/>
          <a:p>
            <a:pPr eaLnBrk="0" hangingPunct="0">
              <a:spcBef>
                <a:spcPct val="0"/>
              </a:spcBef>
              <a:defRPr/>
            </a:pPr>
            <a:r>
              <a:rPr lang="en-US" sz="4000" i="1">
                <a:solidFill>
                  <a:srgbClr val="FFFFFF"/>
                </a:solidFill>
                <a:effectLst>
                  <a:outerShdw blurRad="38100" dist="38100" dir="2700000" algn="tl">
                    <a:srgbClr val="000000"/>
                  </a:outerShdw>
                </a:effectLst>
                <a:latin typeface="Arial" pitchFamily="34" charset="0"/>
              </a:rPr>
              <a:t>W</a:t>
            </a:r>
          </a:p>
        </p:txBody>
      </p:sp>
      <p:sp>
        <p:nvSpPr>
          <p:cNvPr id="201739" name="Text Box 11"/>
          <p:cNvSpPr txBox="1">
            <a:spLocks noChangeArrowheads="1"/>
          </p:cNvSpPr>
          <p:nvPr/>
        </p:nvSpPr>
        <p:spPr bwMode="auto">
          <a:xfrm>
            <a:off x="6284913" y="2395538"/>
            <a:ext cx="466725" cy="701675"/>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4000" i="1">
                <a:solidFill>
                  <a:srgbClr val="FFFFFF"/>
                </a:solidFill>
                <a:effectLst>
                  <a:outerShdw blurRad="38100" dist="38100" dir="2700000" algn="tl">
                    <a:srgbClr val="000000"/>
                  </a:outerShdw>
                </a:effectLst>
                <a:latin typeface="Arial" pitchFamily="34" charset="0"/>
              </a:rPr>
              <a:t>L</a:t>
            </a:r>
          </a:p>
        </p:txBody>
      </p:sp>
      <p:sp>
        <p:nvSpPr>
          <p:cNvPr id="86028" name="AutoShape 12"/>
          <p:cNvSpPr>
            <a:spLocks/>
          </p:cNvSpPr>
          <p:nvPr/>
        </p:nvSpPr>
        <p:spPr bwMode="auto">
          <a:xfrm>
            <a:off x="3211513" y="2087563"/>
            <a:ext cx="268287" cy="989012"/>
          </a:xfrm>
          <a:prstGeom prst="leftBrace">
            <a:avLst>
              <a:gd name="adj1" fmla="val 30720"/>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29" name="AutoShape 13"/>
          <p:cNvSpPr>
            <a:spLocks/>
          </p:cNvSpPr>
          <p:nvPr/>
        </p:nvSpPr>
        <p:spPr bwMode="auto">
          <a:xfrm>
            <a:off x="5727700" y="3089275"/>
            <a:ext cx="74613" cy="684213"/>
          </a:xfrm>
          <a:prstGeom prst="rightBrace">
            <a:avLst>
              <a:gd name="adj1" fmla="val 76418"/>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6030" name="AutoShape 14"/>
          <p:cNvSpPr>
            <a:spLocks/>
          </p:cNvSpPr>
          <p:nvPr/>
        </p:nvSpPr>
        <p:spPr bwMode="auto">
          <a:xfrm rot="-5400000">
            <a:off x="6384925" y="1141413"/>
            <a:ext cx="244475" cy="2374900"/>
          </a:xfrm>
          <a:prstGeom prst="leftBrace">
            <a:avLst>
              <a:gd name="adj1" fmla="val 80952"/>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Tree>
    <p:extLst>
      <p:ext uri="{BB962C8B-B14F-4D97-AF65-F5344CB8AC3E}">
        <p14:creationId xmlns:p14="http://schemas.microsoft.com/office/powerpoint/2010/main" val="4022483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7043" name="Rectangle 3"/>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7044" name="Freeform 4" descr="30%"/>
          <p:cNvSpPr>
            <a:spLocks/>
          </p:cNvSpPr>
          <p:nvPr/>
        </p:nvSpPr>
        <p:spPr bwMode="auto">
          <a:xfrm>
            <a:off x="3235325" y="3732213"/>
            <a:ext cx="2576513" cy="2311400"/>
          </a:xfrm>
          <a:custGeom>
            <a:avLst/>
            <a:gdLst>
              <a:gd name="T0" fmla="*/ 2147483647 w 1623"/>
              <a:gd name="T1" fmla="*/ 2147483647 h 1456"/>
              <a:gd name="T2" fmla="*/ 2147483647 w 1623"/>
              <a:gd name="T3" fmla="*/ 2147483647 h 1456"/>
              <a:gd name="T4" fmla="*/ 2147483647 w 1623"/>
              <a:gd name="T5" fmla="*/ 2147483647 h 1456"/>
              <a:gd name="T6" fmla="*/ 2147483647 w 1623"/>
              <a:gd name="T7" fmla="*/ 2147483647 h 1456"/>
              <a:gd name="T8" fmla="*/ 2147483647 w 1623"/>
              <a:gd name="T9" fmla="*/ 2147483647 h 1456"/>
              <a:gd name="T10" fmla="*/ 2147483647 w 1623"/>
              <a:gd name="T11" fmla="*/ 2147483647 h 1456"/>
              <a:gd name="T12" fmla="*/ 2147483647 w 1623"/>
              <a:gd name="T13" fmla="*/ 2147483647 h 1456"/>
              <a:gd name="T14" fmla="*/ 2147483647 w 1623"/>
              <a:gd name="T15" fmla="*/ 2147483647 h 1456"/>
              <a:gd name="T16" fmla="*/ 2147483647 w 1623"/>
              <a:gd name="T17" fmla="*/ 2147483647 h 1456"/>
              <a:gd name="T18" fmla="*/ 2147483647 w 1623"/>
              <a:gd name="T19" fmla="*/ 2147483647 h 1456"/>
              <a:gd name="T20" fmla="*/ 0 w 1623"/>
              <a:gd name="T21" fmla="*/ 2147483647 h 1456"/>
              <a:gd name="T22" fmla="*/ 2147483647 w 1623"/>
              <a:gd name="T23" fmla="*/ 2147483647 h 1456"/>
              <a:gd name="T24" fmla="*/ 2147483647 w 1623"/>
              <a:gd name="T25" fmla="*/ 2147483647 h 1456"/>
              <a:gd name="T26" fmla="*/ 2147483647 w 1623"/>
              <a:gd name="T27" fmla="*/ 2147483647 h 1456"/>
              <a:gd name="T28" fmla="*/ 2147483647 w 1623"/>
              <a:gd name="T29" fmla="*/ 2147483647 h 1456"/>
              <a:gd name="T30" fmla="*/ 2147483647 w 1623"/>
              <a:gd name="T31" fmla="*/ 2147483647 h 1456"/>
              <a:gd name="T32" fmla="*/ 2147483647 w 1623"/>
              <a:gd name="T33" fmla="*/ 2147483647 h 1456"/>
              <a:gd name="T34" fmla="*/ 2147483647 w 1623"/>
              <a:gd name="T35" fmla="*/ 2147483647 h 1456"/>
              <a:gd name="T36" fmla="*/ 2147483647 w 1623"/>
              <a:gd name="T37" fmla="*/ 2147483647 h 1456"/>
              <a:gd name="T38" fmla="*/ 2147483647 w 1623"/>
              <a:gd name="T39" fmla="*/ 2147483647 h 1456"/>
              <a:gd name="T40" fmla="*/ 2147483647 w 1623"/>
              <a:gd name="T41" fmla="*/ 2147483647 h 1456"/>
              <a:gd name="T42" fmla="*/ 2147483647 w 1623"/>
              <a:gd name="T43" fmla="*/ 2147483647 h 1456"/>
              <a:gd name="T44" fmla="*/ 2147483647 w 1623"/>
              <a:gd name="T45" fmla="*/ 2147483647 h 1456"/>
              <a:gd name="T46" fmla="*/ 2147483647 w 1623"/>
              <a:gd name="T47" fmla="*/ 2147483647 h 1456"/>
              <a:gd name="T48" fmla="*/ 2147483647 w 1623"/>
              <a:gd name="T49" fmla="*/ 2147483647 h 1456"/>
              <a:gd name="T50" fmla="*/ 2147483647 w 1623"/>
              <a:gd name="T51" fmla="*/ 2147483647 h 1456"/>
              <a:gd name="T52" fmla="*/ 2147483647 w 1623"/>
              <a:gd name="T53" fmla="*/ 2147483647 h 1456"/>
              <a:gd name="T54" fmla="*/ 2147483647 w 1623"/>
              <a:gd name="T55" fmla="*/ 2147483647 h 1456"/>
              <a:gd name="T56" fmla="*/ 2147483647 w 1623"/>
              <a:gd name="T57" fmla="*/ 2147483647 h 1456"/>
              <a:gd name="T58" fmla="*/ 2147483647 w 1623"/>
              <a:gd name="T59" fmla="*/ 2147483647 h 1456"/>
              <a:gd name="T60" fmla="*/ 2147483647 w 1623"/>
              <a:gd name="T61" fmla="*/ 2147483647 h 1456"/>
              <a:gd name="T62" fmla="*/ 2147483647 w 1623"/>
              <a:gd name="T63" fmla="*/ 2147483647 h 1456"/>
              <a:gd name="T64" fmla="*/ 2147483647 w 1623"/>
              <a:gd name="T65" fmla="*/ 2147483647 h 1456"/>
              <a:gd name="T66" fmla="*/ 2147483647 w 1623"/>
              <a:gd name="T67" fmla="*/ 2147483647 h 1456"/>
              <a:gd name="T68" fmla="*/ 2147483647 w 1623"/>
              <a:gd name="T69" fmla="*/ 2147483647 h 1456"/>
              <a:gd name="T70" fmla="*/ 2147483647 w 1623"/>
              <a:gd name="T71" fmla="*/ 2147483647 h 1456"/>
              <a:gd name="T72" fmla="*/ 2147483647 w 1623"/>
              <a:gd name="T73" fmla="*/ 2147483647 h 1456"/>
              <a:gd name="T74" fmla="*/ 2147483647 w 1623"/>
              <a:gd name="T75" fmla="*/ 2147483647 h 1456"/>
              <a:gd name="T76" fmla="*/ 2147483647 w 1623"/>
              <a:gd name="T77" fmla="*/ 0 h 1456"/>
              <a:gd name="T78" fmla="*/ 2147483647 w 1623"/>
              <a:gd name="T79" fmla="*/ 2147483647 h 1456"/>
              <a:gd name="T80" fmla="*/ 2147483647 w 1623"/>
              <a:gd name="T81" fmla="*/ 2147483647 h 1456"/>
              <a:gd name="T82" fmla="*/ 2147483647 w 1623"/>
              <a:gd name="T83" fmla="*/ 2147483647 h 1456"/>
              <a:gd name="T84" fmla="*/ 2147483647 w 1623"/>
              <a:gd name="T85" fmla="*/ 2147483647 h 1456"/>
              <a:gd name="T86" fmla="*/ 2147483647 w 1623"/>
              <a:gd name="T87" fmla="*/ 2147483647 h 1456"/>
              <a:gd name="T88" fmla="*/ 2147483647 w 1623"/>
              <a:gd name="T89" fmla="*/ 2147483647 h 1456"/>
              <a:gd name="T90" fmla="*/ 2147483647 w 1623"/>
              <a:gd name="T91" fmla="*/ 2147483647 h 1456"/>
              <a:gd name="T92" fmla="*/ 2147483647 w 1623"/>
              <a:gd name="T93" fmla="*/ 2147483647 h 1456"/>
              <a:gd name="T94" fmla="*/ 2147483647 w 1623"/>
              <a:gd name="T95" fmla="*/ 2147483647 h 1456"/>
              <a:gd name="T96" fmla="*/ 2147483647 w 1623"/>
              <a:gd name="T97" fmla="*/ 2147483647 h 1456"/>
              <a:gd name="T98" fmla="*/ 2147483647 w 1623"/>
              <a:gd name="T99" fmla="*/ 2147483647 h 1456"/>
              <a:gd name="T100" fmla="*/ 2147483647 w 1623"/>
              <a:gd name="T101" fmla="*/ 2147483647 h 1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3"/>
              <a:gd name="T154" fmla="*/ 0 h 1456"/>
              <a:gd name="T155" fmla="*/ 1623 w 1623"/>
              <a:gd name="T156" fmla="*/ 1456 h 1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3" h="1456">
                <a:moveTo>
                  <a:pt x="154" y="33"/>
                </a:moveTo>
                <a:lnTo>
                  <a:pt x="39" y="195"/>
                </a:lnTo>
                <a:lnTo>
                  <a:pt x="8" y="403"/>
                </a:lnTo>
                <a:lnTo>
                  <a:pt x="31" y="549"/>
                </a:lnTo>
                <a:lnTo>
                  <a:pt x="123" y="618"/>
                </a:lnTo>
                <a:lnTo>
                  <a:pt x="162" y="649"/>
                </a:lnTo>
                <a:lnTo>
                  <a:pt x="170" y="787"/>
                </a:lnTo>
                <a:lnTo>
                  <a:pt x="177" y="887"/>
                </a:lnTo>
                <a:lnTo>
                  <a:pt x="139" y="933"/>
                </a:lnTo>
                <a:lnTo>
                  <a:pt x="23" y="949"/>
                </a:lnTo>
                <a:lnTo>
                  <a:pt x="0" y="1056"/>
                </a:lnTo>
                <a:lnTo>
                  <a:pt x="23" y="1225"/>
                </a:lnTo>
                <a:lnTo>
                  <a:pt x="147" y="1379"/>
                </a:lnTo>
                <a:lnTo>
                  <a:pt x="423" y="1441"/>
                </a:lnTo>
                <a:lnTo>
                  <a:pt x="870" y="1456"/>
                </a:lnTo>
                <a:lnTo>
                  <a:pt x="1208" y="1441"/>
                </a:lnTo>
                <a:lnTo>
                  <a:pt x="1585" y="1387"/>
                </a:lnTo>
                <a:lnTo>
                  <a:pt x="1616" y="1272"/>
                </a:lnTo>
                <a:lnTo>
                  <a:pt x="1623" y="1102"/>
                </a:lnTo>
                <a:lnTo>
                  <a:pt x="1623" y="1002"/>
                </a:lnTo>
                <a:lnTo>
                  <a:pt x="1554" y="887"/>
                </a:lnTo>
                <a:lnTo>
                  <a:pt x="1439" y="856"/>
                </a:lnTo>
                <a:lnTo>
                  <a:pt x="1385" y="818"/>
                </a:lnTo>
                <a:lnTo>
                  <a:pt x="1339" y="741"/>
                </a:lnTo>
                <a:lnTo>
                  <a:pt x="1346" y="602"/>
                </a:lnTo>
                <a:lnTo>
                  <a:pt x="1454" y="526"/>
                </a:lnTo>
                <a:lnTo>
                  <a:pt x="1477" y="379"/>
                </a:lnTo>
                <a:lnTo>
                  <a:pt x="1470" y="272"/>
                </a:lnTo>
                <a:lnTo>
                  <a:pt x="1400" y="110"/>
                </a:lnTo>
                <a:lnTo>
                  <a:pt x="1300" y="10"/>
                </a:lnTo>
                <a:lnTo>
                  <a:pt x="1223" y="21"/>
                </a:lnTo>
                <a:lnTo>
                  <a:pt x="1146" y="14"/>
                </a:lnTo>
                <a:lnTo>
                  <a:pt x="1082" y="28"/>
                </a:lnTo>
                <a:lnTo>
                  <a:pt x="976" y="7"/>
                </a:lnTo>
                <a:lnTo>
                  <a:pt x="934" y="7"/>
                </a:lnTo>
                <a:lnTo>
                  <a:pt x="898" y="21"/>
                </a:lnTo>
                <a:lnTo>
                  <a:pt x="877" y="21"/>
                </a:lnTo>
                <a:lnTo>
                  <a:pt x="870" y="21"/>
                </a:lnTo>
                <a:lnTo>
                  <a:pt x="870" y="0"/>
                </a:lnTo>
                <a:lnTo>
                  <a:pt x="863" y="14"/>
                </a:lnTo>
                <a:lnTo>
                  <a:pt x="849" y="21"/>
                </a:lnTo>
                <a:lnTo>
                  <a:pt x="849" y="14"/>
                </a:lnTo>
                <a:lnTo>
                  <a:pt x="750" y="14"/>
                </a:lnTo>
                <a:lnTo>
                  <a:pt x="666" y="14"/>
                </a:lnTo>
                <a:lnTo>
                  <a:pt x="630" y="14"/>
                </a:lnTo>
                <a:lnTo>
                  <a:pt x="588" y="14"/>
                </a:lnTo>
                <a:lnTo>
                  <a:pt x="517" y="7"/>
                </a:lnTo>
                <a:lnTo>
                  <a:pt x="390" y="21"/>
                </a:lnTo>
                <a:lnTo>
                  <a:pt x="277" y="18"/>
                </a:lnTo>
                <a:lnTo>
                  <a:pt x="231" y="26"/>
                </a:lnTo>
                <a:lnTo>
                  <a:pt x="154" y="33"/>
                </a:lnTo>
                <a:close/>
              </a:path>
            </a:pathLst>
          </a:custGeom>
          <a:pattFill prst="pct3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7045" name="Rectangle 5"/>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7046" name="Rectangle 6"/>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7047" name="Rectangle 7"/>
          <p:cNvSpPr>
            <a:spLocks noChangeArrowheads="1"/>
          </p:cNvSpPr>
          <p:nvPr/>
        </p:nvSpPr>
        <p:spPr bwMode="auto">
          <a:xfrm>
            <a:off x="532288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7048" name="Line 8"/>
          <p:cNvSpPr>
            <a:spLocks noChangeShapeType="1"/>
          </p:cNvSpPr>
          <p:nvPr/>
        </p:nvSpPr>
        <p:spPr bwMode="auto">
          <a:xfrm flipV="1">
            <a:off x="3735388" y="4043363"/>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7049" name="Line 9"/>
          <p:cNvSpPr>
            <a:spLocks noChangeShapeType="1"/>
          </p:cNvSpPr>
          <p:nvPr/>
        </p:nvSpPr>
        <p:spPr bwMode="auto">
          <a:xfrm flipV="1">
            <a:off x="5157788" y="405923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1366707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8067" name="Rectangle 3"/>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8068" name="Freeform 4" descr="25%"/>
          <p:cNvSpPr>
            <a:spLocks/>
          </p:cNvSpPr>
          <p:nvPr/>
        </p:nvSpPr>
        <p:spPr bwMode="auto">
          <a:xfrm>
            <a:off x="2967038" y="3517900"/>
            <a:ext cx="3040062" cy="2660650"/>
          </a:xfrm>
          <a:custGeom>
            <a:avLst/>
            <a:gdLst>
              <a:gd name="T0" fmla="*/ 2147483647 w 1915"/>
              <a:gd name="T1" fmla="*/ 2147483647 h 1676"/>
              <a:gd name="T2" fmla="*/ 2147483647 w 1915"/>
              <a:gd name="T3" fmla="*/ 2147483647 h 1676"/>
              <a:gd name="T4" fmla="*/ 2147483647 w 1915"/>
              <a:gd name="T5" fmla="*/ 2147483647 h 1676"/>
              <a:gd name="T6" fmla="*/ 0 w 1915"/>
              <a:gd name="T7" fmla="*/ 2147483647 h 1676"/>
              <a:gd name="T8" fmla="*/ 2147483647 w 1915"/>
              <a:gd name="T9" fmla="*/ 2147483647 h 1676"/>
              <a:gd name="T10" fmla="*/ 2147483647 w 1915"/>
              <a:gd name="T11" fmla="*/ 2147483647 h 1676"/>
              <a:gd name="T12" fmla="*/ 2147483647 w 1915"/>
              <a:gd name="T13" fmla="*/ 2147483647 h 1676"/>
              <a:gd name="T14" fmla="*/ 2147483647 w 1915"/>
              <a:gd name="T15" fmla="*/ 2147483647 h 1676"/>
              <a:gd name="T16" fmla="*/ 2147483647 w 1915"/>
              <a:gd name="T17" fmla="*/ 2147483647 h 1676"/>
              <a:gd name="T18" fmla="*/ 2147483647 w 1915"/>
              <a:gd name="T19" fmla="*/ 2147483647 h 1676"/>
              <a:gd name="T20" fmla="*/ 2147483647 w 1915"/>
              <a:gd name="T21" fmla="*/ 2147483647 h 1676"/>
              <a:gd name="T22" fmla="*/ 2147483647 w 1915"/>
              <a:gd name="T23" fmla="*/ 2147483647 h 1676"/>
              <a:gd name="T24" fmla="*/ 2147483647 w 1915"/>
              <a:gd name="T25" fmla="*/ 2147483647 h 1676"/>
              <a:gd name="T26" fmla="*/ 2147483647 w 1915"/>
              <a:gd name="T27" fmla="*/ 2147483647 h 1676"/>
              <a:gd name="T28" fmla="*/ 2147483647 w 1915"/>
              <a:gd name="T29" fmla="*/ 2147483647 h 1676"/>
              <a:gd name="T30" fmla="*/ 2147483647 w 1915"/>
              <a:gd name="T31" fmla="*/ 2147483647 h 1676"/>
              <a:gd name="T32" fmla="*/ 2147483647 w 1915"/>
              <a:gd name="T33" fmla="*/ 2147483647 h 1676"/>
              <a:gd name="T34" fmla="*/ 2147483647 w 1915"/>
              <a:gd name="T35" fmla="*/ 2147483647 h 1676"/>
              <a:gd name="T36" fmla="*/ 2147483647 w 1915"/>
              <a:gd name="T37" fmla="*/ 2147483647 h 1676"/>
              <a:gd name="T38" fmla="*/ 2147483647 w 1915"/>
              <a:gd name="T39" fmla="*/ 2147483647 h 1676"/>
              <a:gd name="T40" fmla="*/ 2147483647 w 1915"/>
              <a:gd name="T41" fmla="*/ 2147483647 h 1676"/>
              <a:gd name="T42" fmla="*/ 2147483647 w 1915"/>
              <a:gd name="T43" fmla="*/ 2147483647 h 1676"/>
              <a:gd name="T44" fmla="*/ 2147483647 w 1915"/>
              <a:gd name="T45" fmla="*/ 2147483647 h 1676"/>
              <a:gd name="T46" fmla="*/ 2147483647 w 1915"/>
              <a:gd name="T47" fmla="*/ 2147483647 h 1676"/>
              <a:gd name="T48" fmla="*/ 2147483647 w 1915"/>
              <a:gd name="T49" fmla="*/ 2147483647 h 1676"/>
              <a:gd name="T50" fmla="*/ 2147483647 w 1915"/>
              <a:gd name="T51" fmla="*/ 2147483647 h 1676"/>
              <a:gd name="T52" fmla="*/ 2147483647 w 1915"/>
              <a:gd name="T53" fmla="*/ 2147483647 h 1676"/>
              <a:gd name="T54" fmla="*/ 2147483647 w 1915"/>
              <a:gd name="T55" fmla="*/ 2147483647 h 1676"/>
              <a:gd name="T56" fmla="*/ 2147483647 w 1915"/>
              <a:gd name="T57" fmla="*/ 2147483647 h 1676"/>
              <a:gd name="T58" fmla="*/ 2147483647 w 1915"/>
              <a:gd name="T59" fmla="*/ 0 h 1676"/>
              <a:gd name="T60" fmla="*/ 2147483647 w 1915"/>
              <a:gd name="T61" fmla="*/ 2147483647 h 1676"/>
              <a:gd name="T62" fmla="*/ 2147483647 w 1915"/>
              <a:gd name="T63" fmla="*/ 2147483647 h 1676"/>
              <a:gd name="T64" fmla="*/ 2147483647 w 1915"/>
              <a:gd name="T65" fmla="*/ 2147483647 h 1676"/>
              <a:gd name="T66" fmla="*/ 2147483647 w 1915"/>
              <a:gd name="T67" fmla="*/ 2147483647 h 1676"/>
              <a:gd name="T68" fmla="*/ 2147483647 w 1915"/>
              <a:gd name="T69" fmla="*/ 2147483647 h 16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5"/>
              <a:gd name="T106" fmla="*/ 0 h 1676"/>
              <a:gd name="T107" fmla="*/ 1915 w 1915"/>
              <a:gd name="T108" fmla="*/ 1676 h 16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5" h="1676">
                <a:moveTo>
                  <a:pt x="185" y="161"/>
                </a:moveTo>
                <a:lnTo>
                  <a:pt x="139" y="161"/>
                </a:lnTo>
                <a:lnTo>
                  <a:pt x="23" y="176"/>
                </a:lnTo>
                <a:lnTo>
                  <a:pt x="0" y="284"/>
                </a:lnTo>
                <a:lnTo>
                  <a:pt x="16" y="414"/>
                </a:lnTo>
                <a:lnTo>
                  <a:pt x="69" y="676"/>
                </a:lnTo>
                <a:lnTo>
                  <a:pt x="62" y="814"/>
                </a:lnTo>
                <a:lnTo>
                  <a:pt x="131" y="953"/>
                </a:lnTo>
                <a:lnTo>
                  <a:pt x="123" y="1099"/>
                </a:lnTo>
                <a:lnTo>
                  <a:pt x="108" y="1299"/>
                </a:lnTo>
                <a:lnTo>
                  <a:pt x="77" y="1453"/>
                </a:lnTo>
                <a:lnTo>
                  <a:pt x="185" y="1607"/>
                </a:lnTo>
                <a:lnTo>
                  <a:pt x="546" y="1653"/>
                </a:lnTo>
                <a:lnTo>
                  <a:pt x="1085" y="1660"/>
                </a:lnTo>
                <a:lnTo>
                  <a:pt x="1669" y="1676"/>
                </a:lnTo>
                <a:lnTo>
                  <a:pt x="1900" y="1514"/>
                </a:lnTo>
                <a:lnTo>
                  <a:pt x="1869" y="1222"/>
                </a:lnTo>
                <a:lnTo>
                  <a:pt x="1877" y="1022"/>
                </a:lnTo>
                <a:lnTo>
                  <a:pt x="1869" y="737"/>
                </a:lnTo>
                <a:lnTo>
                  <a:pt x="1900" y="484"/>
                </a:lnTo>
                <a:lnTo>
                  <a:pt x="1900" y="368"/>
                </a:lnTo>
                <a:lnTo>
                  <a:pt x="1915" y="199"/>
                </a:lnTo>
                <a:lnTo>
                  <a:pt x="1815" y="153"/>
                </a:lnTo>
                <a:lnTo>
                  <a:pt x="1700" y="153"/>
                </a:lnTo>
                <a:lnTo>
                  <a:pt x="1608" y="84"/>
                </a:lnTo>
                <a:lnTo>
                  <a:pt x="1500" y="15"/>
                </a:lnTo>
                <a:lnTo>
                  <a:pt x="1350" y="15"/>
                </a:lnTo>
                <a:lnTo>
                  <a:pt x="1187" y="15"/>
                </a:lnTo>
                <a:lnTo>
                  <a:pt x="1046" y="15"/>
                </a:lnTo>
                <a:lnTo>
                  <a:pt x="835" y="0"/>
                </a:lnTo>
                <a:lnTo>
                  <a:pt x="569" y="7"/>
                </a:lnTo>
                <a:lnTo>
                  <a:pt x="446" y="15"/>
                </a:lnTo>
                <a:lnTo>
                  <a:pt x="355" y="50"/>
                </a:lnTo>
                <a:lnTo>
                  <a:pt x="227" y="113"/>
                </a:lnTo>
                <a:lnTo>
                  <a:pt x="185" y="161"/>
                </a:lnTo>
                <a:close/>
              </a:path>
            </a:pathLst>
          </a:custGeom>
          <a:pattFill prst="pct25">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69" name="Rectangle 5"/>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8070" name="Freeform 6" descr="30%"/>
          <p:cNvSpPr>
            <a:spLocks/>
          </p:cNvSpPr>
          <p:nvPr/>
        </p:nvSpPr>
        <p:spPr bwMode="auto">
          <a:xfrm>
            <a:off x="3235325" y="3732213"/>
            <a:ext cx="2576513" cy="2311400"/>
          </a:xfrm>
          <a:custGeom>
            <a:avLst/>
            <a:gdLst>
              <a:gd name="T0" fmla="*/ 2147483647 w 1623"/>
              <a:gd name="T1" fmla="*/ 2147483647 h 1456"/>
              <a:gd name="T2" fmla="*/ 2147483647 w 1623"/>
              <a:gd name="T3" fmla="*/ 2147483647 h 1456"/>
              <a:gd name="T4" fmla="*/ 2147483647 w 1623"/>
              <a:gd name="T5" fmla="*/ 2147483647 h 1456"/>
              <a:gd name="T6" fmla="*/ 2147483647 w 1623"/>
              <a:gd name="T7" fmla="*/ 2147483647 h 1456"/>
              <a:gd name="T8" fmla="*/ 2147483647 w 1623"/>
              <a:gd name="T9" fmla="*/ 2147483647 h 1456"/>
              <a:gd name="T10" fmla="*/ 2147483647 w 1623"/>
              <a:gd name="T11" fmla="*/ 2147483647 h 1456"/>
              <a:gd name="T12" fmla="*/ 2147483647 w 1623"/>
              <a:gd name="T13" fmla="*/ 2147483647 h 1456"/>
              <a:gd name="T14" fmla="*/ 2147483647 w 1623"/>
              <a:gd name="T15" fmla="*/ 2147483647 h 1456"/>
              <a:gd name="T16" fmla="*/ 2147483647 w 1623"/>
              <a:gd name="T17" fmla="*/ 2147483647 h 1456"/>
              <a:gd name="T18" fmla="*/ 2147483647 w 1623"/>
              <a:gd name="T19" fmla="*/ 2147483647 h 1456"/>
              <a:gd name="T20" fmla="*/ 0 w 1623"/>
              <a:gd name="T21" fmla="*/ 2147483647 h 1456"/>
              <a:gd name="T22" fmla="*/ 2147483647 w 1623"/>
              <a:gd name="T23" fmla="*/ 2147483647 h 1456"/>
              <a:gd name="T24" fmla="*/ 2147483647 w 1623"/>
              <a:gd name="T25" fmla="*/ 2147483647 h 1456"/>
              <a:gd name="T26" fmla="*/ 2147483647 w 1623"/>
              <a:gd name="T27" fmla="*/ 2147483647 h 1456"/>
              <a:gd name="T28" fmla="*/ 2147483647 w 1623"/>
              <a:gd name="T29" fmla="*/ 2147483647 h 1456"/>
              <a:gd name="T30" fmla="*/ 2147483647 w 1623"/>
              <a:gd name="T31" fmla="*/ 2147483647 h 1456"/>
              <a:gd name="T32" fmla="*/ 2147483647 w 1623"/>
              <a:gd name="T33" fmla="*/ 2147483647 h 1456"/>
              <a:gd name="T34" fmla="*/ 2147483647 w 1623"/>
              <a:gd name="T35" fmla="*/ 2147483647 h 1456"/>
              <a:gd name="T36" fmla="*/ 2147483647 w 1623"/>
              <a:gd name="T37" fmla="*/ 2147483647 h 1456"/>
              <a:gd name="T38" fmla="*/ 2147483647 w 1623"/>
              <a:gd name="T39" fmla="*/ 2147483647 h 1456"/>
              <a:gd name="T40" fmla="*/ 2147483647 w 1623"/>
              <a:gd name="T41" fmla="*/ 2147483647 h 1456"/>
              <a:gd name="T42" fmla="*/ 2147483647 w 1623"/>
              <a:gd name="T43" fmla="*/ 2147483647 h 1456"/>
              <a:gd name="T44" fmla="*/ 2147483647 w 1623"/>
              <a:gd name="T45" fmla="*/ 2147483647 h 1456"/>
              <a:gd name="T46" fmla="*/ 2147483647 w 1623"/>
              <a:gd name="T47" fmla="*/ 2147483647 h 1456"/>
              <a:gd name="T48" fmla="*/ 2147483647 w 1623"/>
              <a:gd name="T49" fmla="*/ 2147483647 h 1456"/>
              <a:gd name="T50" fmla="*/ 2147483647 w 1623"/>
              <a:gd name="T51" fmla="*/ 2147483647 h 1456"/>
              <a:gd name="T52" fmla="*/ 2147483647 w 1623"/>
              <a:gd name="T53" fmla="*/ 2147483647 h 1456"/>
              <a:gd name="T54" fmla="*/ 2147483647 w 1623"/>
              <a:gd name="T55" fmla="*/ 2147483647 h 1456"/>
              <a:gd name="T56" fmla="*/ 2147483647 w 1623"/>
              <a:gd name="T57" fmla="*/ 2147483647 h 1456"/>
              <a:gd name="T58" fmla="*/ 2147483647 w 1623"/>
              <a:gd name="T59" fmla="*/ 2147483647 h 1456"/>
              <a:gd name="T60" fmla="*/ 2147483647 w 1623"/>
              <a:gd name="T61" fmla="*/ 2147483647 h 1456"/>
              <a:gd name="T62" fmla="*/ 2147483647 w 1623"/>
              <a:gd name="T63" fmla="*/ 2147483647 h 1456"/>
              <a:gd name="T64" fmla="*/ 2147483647 w 1623"/>
              <a:gd name="T65" fmla="*/ 2147483647 h 1456"/>
              <a:gd name="T66" fmla="*/ 2147483647 w 1623"/>
              <a:gd name="T67" fmla="*/ 2147483647 h 1456"/>
              <a:gd name="T68" fmla="*/ 2147483647 w 1623"/>
              <a:gd name="T69" fmla="*/ 2147483647 h 1456"/>
              <a:gd name="T70" fmla="*/ 2147483647 w 1623"/>
              <a:gd name="T71" fmla="*/ 2147483647 h 1456"/>
              <a:gd name="T72" fmla="*/ 2147483647 w 1623"/>
              <a:gd name="T73" fmla="*/ 2147483647 h 1456"/>
              <a:gd name="T74" fmla="*/ 2147483647 w 1623"/>
              <a:gd name="T75" fmla="*/ 2147483647 h 1456"/>
              <a:gd name="T76" fmla="*/ 2147483647 w 1623"/>
              <a:gd name="T77" fmla="*/ 0 h 1456"/>
              <a:gd name="T78" fmla="*/ 2147483647 w 1623"/>
              <a:gd name="T79" fmla="*/ 2147483647 h 1456"/>
              <a:gd name="T80" fmla="*/ 2147483647 w 1623"/>
              <a:gd name="T81" fmla="*/ 2147483647 h 1456"/>
              <a:gd name="T82" fmla="*/ 2147483647 w 1623"/>
              <a:gd name="T83" fmla="*/ 2147483647 h 1456"/>
              <a:gd name="T84" fmla="*/ 2147483647 w 1623"/>
              <a:gd name="T85" fmla="*/ 2147483647 h 1456"/>
              <a:gd name="T86" fmla="*/ 2147483647 w 1623"/>
              <a:gd name="T87" fmla="*/ 2147483647 h 1456"/>
              <a:gd name="T88" fmla="*/ 2147483647 w 1623"/>
              <a:gd name="T89" fmla="*/ 2147483647 h 1456"/>
              <a:gd name="T90" fmla="*/ 2147483647 w 1623"/>
              <a:gd name="T91" fmla="*/ 2147483647 h 1456"/>
              <a:gd name="T92" fmla="*/ 2147483647 w 1623"/>
              <a:gd name="T93" fmla="*/ 2147483647 h 1456"/>
              <a:gd name="T94" fmla="*/ 2147483647 w 1623"/>
              <a:gd name="T95" fmla="*/ 2147483647 h 1456"/>
              <a:gd name="T96" fmla="*/ 2147483647 w 1623"/>
              <a:gd name="T97" fmla="*/ 2147483647 h 1456"/>
              <a:gd name="T98" fmla="*/ 2147483647 w 1623"/>
              <a:gd name="T99" fmla="*/ 2147483647 h 1456"/>
              <a:gd name="T100" fmla="*/ 2147483647 w 1623"/>
              <a:gd name="T101" fmla="*/ 2147483647 h 1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3"/>
              <a:gd name="T154" fmla="*/ 0 h 1456"/>
              <a:gd name="T155" fmla="*/ 1623 w 1623"/>
              <a:gd name="T156" fmla="*/ 1456 h 1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3" h="1456">
                <a:moveTo>
                  <a:pt x="154" y="33"/>
                </a:moveTo>
                <a:lnTo>
                  <a:pt x="39" y="195"/>
                </a:lnTo>
                <a:lnTo>
                  <a:pt x="8" y="403"/>
                </a:lnTo>
                <a:lnTo>
                  <a:pt x="31" y="549"/>
                </a:lnTo>
                <a:lnTo>
                  <a:pt x="123" y="618"/>
                </a:lnTo>
                <a:lnTo>
                  <a:pt x="162" y="649"/>
                </a:lnTo>
                <a:lnTo>
                  <a:pt x="170" y="787"/>
                </a:lnTo>
                <a:lnTo>
                  <a:pt x="177" y="887"/>
                </a:lnTo>
                <a:lnTo>
                  <a:pt x="139" y="933"/>
                </a:lnTo>
                <a:lnTo>
                  <a:pt x="23" y="949"/>
                </a:lnTo>
                <a:lnTo>
                  <a:pt x="0" y="1056"/>
                </a:lnTo>
                <a:lnTo>
                  <a:pt x="23" y="1225"/>
                </a:lnTo>
                <a:lnTo>
                  <a:pt x="147" y="1379"/>
                </a:lnTo>
                <a:lnTo>
                  <a:pt x="423" y="1441"/>
                </a:lnTo>
                <a:lnTo>
                  <a:pt x="870" y="1456"/>
                </a:lnTo>
                <a:lnTo>
                  <a:pt x="1208" y="1441"/>
                </a:lnTo>
                <a:lnTo>
                  <a:pt x="1585" y="1387"/>
                </a:lnTo>
                <a:lnTo>
                  <a:pt x="1616" y="1272"/>
                </a:lnTo>
                <a:lnTo>
                  <a:pt x="1623" y="1102"/>
                </a:lnTo>
                <a:lnTo>
                  <a:pt x="1623" y="1002"/>
                </a:lnTo>
                <a:lnTo>
                  <a:pt x="1554" y="887"/>
                </a:lnTo>
                <a:lnTo>
                  <a:pt x="1439" y="856"/>
                </a:lnTo>
                <a:lnTo>
                  <a:pt x="1385" y="818"/>
                </a:lnTo>
                <a:lnTo>
                  <a:pt x="1339" y="741"/>
                </a:lnTo>
                <a:lnTo>
                  <a:pt x="1346" y="602"/>
                </a:lnTo>
                <a:lnTo>
                  <a:pt x="1454" y="526"/>
                </a:lnTo>
                <a:lnTo>
                  <a:pt x="1477" y="379"/>
                </a:lnTo>
                <a:lnTo>
                  <a:pt x="1470" y="272"/>
                </a:lnTo>
                <a:lnTo>
                  <a:pt x="1400" y="110"/>
                </a:lnTo>
                <a:lnTo>
                  <a:pt x="1300" y="10"/>
                </a:lnTo>
                <a:lnTo>
                  <a:pt x="1223" y="21"/>
                </a:lnTo>
                <a:lnTo>
                  <a:pt x="1146" y="14"/>
                </a:lnTo>
                <a:lnTo>
                  <a:pt x="1082" y="28"/>
                </a:lnTo>
                <a:lnTo>
                  <a:pt x="976" y="7"/>
                </a:lnTo>
                <a:lnTo>
                  <a:pt x="934" y="7"/>
                </a:lnTo>
                <a:lnTo>
                  <a:pt x="898" y="21"/>
                </a:lnTo>
                <a:lnTo>
                  <a:pt x="877" y="21"/>
                </a:lnTo>
                <a:lnTo>
                  <a:pt x="870" y="21"/>
                </a:lnTo>
                <a:lnTo>
                  <a:pt x="870" y="0"/>
                </a:lnTo>
                <a:lnTo>
                  <a:pt x="863" y="14"/>
                </a:lnTo>
                <a:lnTo>
                  <a:pt x="849" y="21"/>
                </a:lnTo>
                <a:lnTo>
                  <a:pt x="849" y="14"/>
                </a:lnTo>
                <a:lnTo>
                  <a:pt x="750" y="14"/>
                </a:lnTo>
                <a:lnTo>
                  <a:pt x="666" y="14"/>
                </a:lnTo>
                <a:lnTo>
                  <a:pt x="630" y="14"/>
                </a:lnTo>
                <a:lnTo>
                  <a:pt x="588" y="14"/>
                </a:lnTo>
                <a:lnTo>
                  <a:pt x="517" y="7"/>
                </a:lnTo>
                <a:lnTo>
                  <a:pt x="390" y="21"/>
                </a:lnTo>
                <a:lnTo>
                  <a:pt x="277" y="18"/>
                </a:lnTo>
                <a:lnTo>
                  <a:pt x="231" y="26"/>
                </a:lnTo>
                <a:lnTo>
                  <a:pt x="154" y="33"/>
                </a:lnTo>
                <a:close/>
              </a:path>
            </a:pathLst>
          </a:custGeom>
          <a:pattFill prst="pct3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1" name="Rectangle 7"/>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8072" name="Rectangle 8"/>
          <p:cNvSpPr>
            <a:spLocks noChangeArrowheads="1"/>
          </p:cNvSpPr>
          <p:nvPr/>
        </p:nvSpPr>
        <p:spPr bwMode="auto">
          <a:xfrm>
            <a:off x="532288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8073" name="Line 9"/>
          <p:cNvSpPr>
            <a:spLocks noChangeShapeType="1"/>
          </p:cNvSpPr>
          <p:nvPr/>
        </p:nvSpPr>
        <p:spPr bwMode="auto">
          <a:xfrm flipV="1">
            <a:off x="3735388" y="4043363"/>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4" name="Line 10"/>
          <p:cNvSpPr>
            <a:spLocks noChangeShapeType="1"/>
          </p:cNvSpPr>
          <p:nvPr/>
        </p:nvSpPr>
        <p:spPr bwMode="auto">
          <a:xfrm flipV="1">
            <a:off x="5157788" y="405923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5" name="Line 11"/>
          <p:cNvSpPr>
            <a:spLocks noChangeShapeType="1"/>
          </p:cNvSpPr>
          <p:nvPr/>
        </p:nvSpPr>
        <p:spPr bwMode="auto">
          <a:xfrm flipV="1">
            <a:off x="5286375" y="39068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6" name="Line 12"/>
          <p:cNvSpPr>
            <a:spLocks noChangeShapeType="1"/>
          </p:cNvSpPr>
          <p:nvPr/>
        </p:nvSpPr>
        <p:spPr bwMode="auto">
          <a:xfrm flipH="1" flipV="1">
            <a:off x="3303588" y="3876675"/>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7" name="Line 13"/>
          <p:cNvSpPr>
            <a:spLocks noChangeShapeType="1"/>
          </p:cNvSpPr>
          <p:nvPr/>
        </p:nvSpPr>
        <p:spPr bwMode="auto">
          <a:xfrm flipV="1">
            <a:off x="3117850" y="3829050"/>
            <a:ext cx="1588" cy="8302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8078" name="Line 14"/>
          <p:cNvSpPr>
            <a:spLocks noChangeShapeType="1"/>
          </p:cNvSpPr>
          <p:nvPr/>
        </p:nvSpPr>
        <p:spPr bwMode="auto">
          <a:xfrm flipH="1" flipV="1">
            <a:off x="5824538" y="3835400"/>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2716987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9091" name="Rectangle 3"/>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9092" name="Freeform 4" descr="20%"/>
          <p:cNvSpPr>
            <a:spLocks/>
          </p:cNvSpPr>
          <p:nvPr/>
        </p:nvSpPr>
        <p:spPr bwMode="auto">
          <a:xfrm>
            <a:off x="2833688" y="2076450"/>
            <a:ext cx="3370262" cy="4211638"/>
          </a:xfrm>
          <a:custGeom>
            <a:avLst/>
            <a:gdLst>
              <a:gd name="T0" fmla="*/ 2147483647 w 2123"/>
              <a:gd name="T1" fmla="*/ 0 h 2653"/>
              <a:gd name="T2" fmla="*/ 2147483647 w 2123"/>
              <a:gd name="T3" fmla="*/ 2147483647 h 2653"/>
              <a:gd name="T4" fmla="*/ 2147483647 w 2123"/>
              <a:gd name="T5" fmla="*/ 2147483647 h 2653"/>
              <a:gd name="T6" fmla="*/ 2147483647 w 2123"/>
              <a:gd name="T7" fmla="*/ 2147483647 h 2653"/>
              <a:gd name="T8" fmla="*/ 2147483647 w 2123"/>
              <a:gd name="T9" fmla="*/ 2147483647 h 2653"/>
              <a:gd name="T10" fmla="*/ 2147483647 w 2123"/>
              <a:gd name="T11" fmla="*/ 2147483647 h 2653"/>
              <a:gd name="T12" fmla="*/ 2147483647 w 2123"/>
              <a:gd name="T13" fmla="*/ 2147483647 h 2653"/>
              <a:gd name="T14" fmla="*/ 2147483647 w 2123"/>
              <a:gd name="T15" fmla="*/ 2147483647 h 2653"/>
              <a:gd name="T16" fmla="*/ 2147483647 w 2123"/>
              <a:gd name="T17" fmla="*/ 2147483647 h 2653"/>
              <a:gd name="T18" fmla="*/ 2147483647 w 2123"/>
              <a:gd name="T19" fmla="*/ 2147483647 h 2653"/>
              <a:gd name="T20" fmla="*/ 2147483647 w 2123"/>
              <a:gd name="T21" fmla="*/ 2147483647 h 2653"/>
              <a:gd name="T22" fmla="*/ 2147483647 w 2123"/>
              <a:gd name="T23" fmla="*/ 2147483647 h 2653"/>
              <a:gd name="T24" fmla="*/ 2147483647 w 2123"/>
              <a:gd name="T25" fmla="*/ 2147483647 h 2653"/>
              <a:gd name="T26" fmla="*/ 2147483647 w 2123"/>
              <a:gd name="T27" fmla="*/ 2147483647 h 2653"/>
              <a:gd name="T28" fmla="*/ 2147483647 w 2123"/>
              <a:gd name="T29" fmla="*/ 2147483647 h 2653"/>
              <a:gd name="T30" fmla="*/ 2147483647 w 2123"/>
              <a:gd name="T31" fmla="*/ 2147483647 h 2653"/>
              <a:gd name="T32" fmla="*/ 2147483647 w 2123"/>
              <a:gd name="T33" fmla="*/ 2147483647 h 2653"/>
              <a:gd name="T34" fmla="*/ 2147483647 w 2123"/>
              <a:gd name="T35" fmla="*/ 2147483647 h 2653"/>
              <a:gd name="T36" fmla="*/ 2147483647 w 2123"/>
              <a:gd name="T37" fmla="*/ 2147483647 h 2653"/>
              <a:gd name="T38" fmla="*/ 2147483647 w 2123"/>
              <a:gd name="T39" fmla="*/ 2147483647 h 2653"/>
              <a:gd name="T40" fmla="*/ 2147483647 w 2123"/>
              <a:gd name="T41" fmla="*/ 2147483647 h 2653"/>
              <a:gd name="T42" fmla="*/ 2147483647 w 2123"/>
              <a:gd name="T43" fmla="*/ 2147483647 h 2653"/>
              <a:gd name="T44" fmla="*/ 2147483647 w 2123"/>
              <a:gd name="T45" fmla="*/ 2147483647 h 2653"/>
              <a:gd name="T46" fmla="*/ 2147483647 w 2123"/>
              <a:gd name="T47" fmla="*/ 2147483647 h 2653"/>
              <a:gd name="T48" fmla="*/ 2147483647 w 2123"/>
              <a:gd name="T49" fmla="*/ 2147483647 h 2653"/>
              <a:gd name="T50" fmla="*/ 2147483647 w 2123"/>
              <a:gd name="T51" fmla="*/ 2147483647 h 2653"/>
              <a:gd name="T52" fmla="*/ 2147483647 w 2123"/>
              <a:gd name="T53" fmla="*/ 0 h 2653"/>
              <a:gd name="T54" fmla="*/ 2147483647 w 2123"/>
              <a:gd name="T55" fmla="*/ 2147483647 h 2653"/>
              <a:gd name="T56" fmla="*/ 2147483647 w 2123"/>
              <a:gd name="T57" fmla="*/ 2147483647 h 2653"/>
              <a:gd name="T58" fmla="*/ 2147483647 w 2123"/>
              <a:gd name="T59" fmla="*/ 2147483647 h 2653"/>
              <a:gd name="T60" fmla="*/ 2147483647 w 2123"/>
              <a:gd name="T61" fmla="*/ 2147483647 h 2653"/>
              <a:gd name="T62" fmla="*/ 2147483647 w 2123"/>
              <a:gd name="T63" fmla="*/ 2147483647 h 2653"/>
              <a:gd name="T64" fmla="*/ 2147483647 w 2123"/>
              <a:gd name="T65" fmla="*/ 2147483647 h 2653"/>
              <a:gd name="T66" fmla="*/ 2147483647 w 2123"/>
              <a:gd name="T67" fmla="*/ 2147483647 h 2653"/>
              <a:gd name="T68" fmla="*/ 2147483647 w 2123"/>
              <a:gd name="T69" fmla="*/ 2147483647 h 2653"/>
              <a:gd name="T70" fmla="*/ 2147483647 w 2123"/>
              <a:gd name="T71" fmla="*/ 2147483647 h 2653"/>
              <a:gd name="T72" fmla="*/ 2147483647 w 2123"/>
              <a:gd name="T73" fmla="*/ 2147483647 h 2653"/>
              <a:gd name="T74" fmla="*/ 2147483647 w 2123"/>
              <a:gd name="T75" fmla="*/ 2147483647 h 2653"/>
              <a:gd name="T76" fmla="*/ 2147483647 w 2123"/>
              <a:gd name="T77" fmla="*/ 2147483647 h 2653"/>
              <a:gd name="T78" fmla="*/ 2147483647 w 2123"/>
              <a:gd name="T79" fmla="*/ 2147483647 h 2653"/>
              <a:gd name="T80" fmla="*/ 2147483647 w 2123"/>
              <a:gd name="T81" fmla="*/ 2147483647 h 2653"/>
              <a:gd name="T82" fmla="*/ 2147483647 w 2123"/>
              <a:gd name="T83" fmla="*/ 2147483647 h 2653"/>
              <a:gd name="T84" fmla="*/ 2147483647 w 2123"/>
              <a:gd name="T85" fmla="*/ 2147483647 h 2653"/>
              <a:gd name="T86" fmla="*/ 2147483647 w 2123"/>
              <a:gd name="T87" fmla="*/ 2147483647 h 2653"/>
              <a:gd name="T88" fmla="*/ 2147483647 w 2123"/>
              <a:gd name="T89" fmla="*/ 2147483647 h 2653"/>
              <a:gd name="T90" fmla="*/ 2147483647 w 2123"/>
              <a:gd name="T91" fmla="*/ 2147483647 h 2653"/>
              <a:gd name="T92" fmla="*/ 2147483647 w 2123"/>
              <a:gd name="T93" fmla="*/ 2147483647 h 2653"/>
              <a:gd name="T94" fmla="*/ 0 w 2123"/>
              <a:gd name="T95" fmla="*/ 2147483647 h 2653"/>
              <a:gd name="T96" fmla="*/ 2147483647 w 2123"/>
              <a:gd name="T97" fmla="*/ 2147483647 h 2653"/>
              <a:gd name="T98" fmla="*/ 2147483647 w 2123"/>
              <a:gd name="T99" fmla="*/ 2147483647 h 2653"/>
              <a:gd name="T100" fmla="*/ 2147483647 w 2123"/>
              <a:gd name="T101" fmla="*/ 2147483647 h 2653"/>
              <a:gd name="T102" fmla="*/ 2147483647 w 2123"/>
              <a:gd name="T103" fmla="*/ 2147483647 h 2653"/>
              <a:gd name="T104" fmla="*/ 2147483647 w 2123"/>
              <a:gd name="T105" fmla="*/ 2147483647 h 2653"/>
              <a:gd name="T106" fmla="*/ 2147483647 w 2123"/>
              <a:gd name="T107" fmla="*/ 2147483647 h 2653"/>
              <a:gd name="T108" fmla="*/ 2147483647 w 2123"/>
              <a:gd name="T109" fmla="*/ 2147483647 h 2653"/>
              <a:gd name="T110" fmla="*/ 2147483647 w 2123"/>
              <a:gd name="T111" fmla="*/ 2147483647 h 2653"/>
              <a:gd name="T112" fmla="*/ 2147483647 w 2123"/>
              <a:gd name="T113" fmla="*/ 0 h 26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23"/>
              <a:gd name="T172" fmla="*/ 0 h 2653"/>
              <a:gd name="T173" fmla="*/ 2123 w 2123"/>
              <a:gd name="T174" fmla="*/ 2653 h 26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23" h="2653">
                <a:moveTo>
                  <a:pt x="115" y="0"/>
                </a:moveTo>
                <a:lnTo>
                  <a:pt x="215" y="7"/>
                </a:lnTo>
                <a:lnTo>
                  <a:pt x="338" y="146"/>
                </a:lnTo>
                <a:lnTo>
                  <a:pt x="369" y="307"/>
                </a:lnTo>
                <a:lnTo>
                  <a:pt x="376" y="476"/>
                </a:lnTo>
                <a:lnTo>
                  <a:pt x="315" y="599"/>
                </a:lnTo>
                <a:lnTo>
                  <a:pt x="261" y="646"/>
                </a:lnTo>
                <a:lnTo>
                  <a:pt x="253" y="807"/>
                </a:lnTo>
                <a:lnTo>
                  <a:pt x="253" y="861"/>
                </a:lnTo>
                <a:lnTo>
                  <a:pt x="400" y="784"/>
                </a:lnTo>
                <a:lnTo>
                  <a:pt x="492" y="753"/>
                </a:lnTo>
                <a:lnTo>
                  <a:pt x="623" y="753"/>
                </a:lnTo>
                <a:lnTo>
                  <a:pt x="707" y="769"/>
                </a:lnTo>
                <a:lnTo>
                  <a:pt x="883" y="760"/>
                </a:lnTo>
                <a:lnTo>
                  <a:pt x="1046" y="760"/>
                </a:lnTo>
                <a:lnTo>
                  <a:pt x="1243" y="760"/>
                </a:lnTo>
                <a:lnTo>
                  <a:pt x="1377" y="767"/>
                </a:lnTo>
                <a:lnTo>
                  <a:pt x="1484" y="746"/>
                </a:lnTo>
                <a:lnTo>
                  <a:pt x="1684" y="784"/>
                </a:lnTo>
                <a:lnTo>
                  <a:pt x="1753" y="838"/>
                </a:lnTo>
                <a:lnTo>
                  <a:pt x="1784" y="792"/>
                </a:lnTo>
                <a:lnTo>
                  <a:pt x="1792" y="646"/>
                </a:lnTo>
                <a:lnTo>
                  <a:pt x="1738" y="607"/>
                </a:lnTo>
                <a:lnTo>
                  <a:pt x="1646" y="530"/>
                </a:lnTo>
                <a:lnTo>
                  <a:pt x="1623" y="276"/>
                </a:lnTo>
                <a:lnTo>
                  <a:pt x="1669" y="46"/>
                </a:lnTo>
                <a:lnTo>
                  <a:pt x="1753" y="0"/>
                </a:lnTo>
                <a:lnTo>
                  <a:pt x="1884" y="76"/>
                </a:lnTo>
                <a:lnTo>
                  <a:pt x="1999" y="184"/>
                </a:lnTo>
                <a:lnTo>
                  <a:pt x="2061" y="307"/>
                </a:lnTo>
                <a:lnTo>
                  <a:pt x="2076" y="499"/>
                </a:lnTo>
                <a:cubicBezTo>
                  <a:pt x="2091" y="668"/>
                  <a:pt x="2107" y="837"/>
                  <a:pt x="2107" y="1007"/>
                </a:cubicBezTo>
                <a:lnTo>
                  <a:pt x="2115" y="1192"/>
                </a:lnTo>
                <a:lnTo>
                  <a:pt x="2099" y="1330"/>
                </a:lnTo>
                <a:lnTo>
                  <a:pt x="2076" y="1476"/>
                </a:lnTo>
                <a:lnTo>
                  <a:pt x="2061" y="1630"/>
                </a:lnTo>
                <a:lnTo>
                  <a:pt x="2076" y="1822"/>
                </a:lnTo>
                <a:lnTo>
                  <a:pt x="2123" y="1992"/>
                </a:lnTo>
                <a:lnTo>
                  <a:pt x="2092" y="2145"/>
                </a:lnTo>
                <a:lnTo>
                  <a:pt x="2061" y="2376"/>
                </a:lnTo>
                <a:lnTo>
                  <a:pt x="2007" y="2507"/>
                </a:lnTo>
                <a:lnTo>
                  <a:pt x="1884" y="2615"/>
                </a:lnTo>
                <a:lnTo>
                  <a:pt x="1576" y="2653"/>
                </a:lnTo>
                <a:cubicBezTo>
                  <a:pt x="1389" y="2650"/>
                  <a:pt x="1202" y="2648"/>
                  <a:pt x="1015" y="2645"/>
                </a:cubicBezTo>
                <a:cubicBezTo>
                  <a:pt x="877" y="2643"/>
                  <a:pt x="600" y="2638"/>
                  <a:pt x="600" y="2638"/>
                </a:cubicBezTo>
                <a:lnTo>
                  <a:pt x="292" y="2622"/>
                </a:lnTo>
                <a:lnTo>
                  <a:pt x="84" y="2553"/>
                </a:lnTo>
                <a:lnTo>
                  <a:pt x="0" y="2384"/>
                </a:lnTo>
                <a:lnTo>
                  <a:pt x="53" y="2192"/>
                </a:lnTo>
                <a:lnTo>
                  <a:pt x="23" y="2053"/>
                </a:lnTo>
                <a:lnTo>
                  <a:pt x="46" y="1915"/>
                </a:lnTo>
                <a:lnTo>
                  <a:pt x="30" y="1599"/>
                </a:lnTo>
                <a:lnTo>
                  <a:pt x="30" y="1315"/>
                </a:lnTo>
                <a:lnTo>
                  <a:pt x="15" y="1038"/>
                </a:lnTo>
                <a:lnTo>
                  <a:pt x="15" y="561"/>
                </a:lnTo>
                <a:lnTo>
                  <a:pt x="30" y="192"/>
                </a:lnTo>
                <a:lnTo>
                  <a:pt x="115" y="0"/>
                </a:lnTo>
                <a:close/>
              </a:path>
            </a:pathLst>
          </a:custGeom>
          <a:pattFill prst="pct2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093" name="Freeform 5" descr="25%"/>
          <p:cNvSpPr>
            <a:spLocks/>
          </p:cNvSpPr>
          <p:nvPr/>
        </p:nvSpPr>
        <p:spPr bwMode="auto">
          <a:xfrm>
            <a:off x="2967038" y="3517900"/>
            <a:ext cx="3040062" cy="2660650"/>
          </a:xfrm>
          <a:custGeom>
            <a:avLst/>
            <a:gdLst>
              <a:gd name="T0" fmla="*/ 2147483647 w 1915"/>
              <a:gd name="T1" fmla="*/ 2147483647 h 1676"/>
              <a:gd name="T2" fmla="*/ 2147483647 w 1915"/>
              <a:gd name="T3" fmla="*/ 2147483647 h 1676"/>
              <a:gd name="T4" fmla="*/ 2147483647 w 1915"/>
              <a:gd name="T5" fmla="*/ 2147483647 h 1676"/>
              <a:gd name="T6" fmla="*/ 0 w 1915"/>
              <a:gd name="T7" fmla="*/ 2147483647 h 1676"/>
              <a:gd name="T8" fmla="*/ 2147483647 w 1915"/>
              <a:gd name="T9" fmla="*/ 2147483647 h 1676"/>
              <a:gd name="T10" fmla="*/ 2147483647 w 1915"/>
              <a:gd name="T11" fmla="*/ 2147483647 h 1676"/>
              <a:gd name="T12" fmla="*/ 2147483647 w 1915"/>
              <a:gd name="T13" fmla="*/ 2147483647 h 1676"/>
              <a:gd name="T14" fmla="*/ 2147483647 w 1915"/>
              <a:gd name="T15" fmla="*/ 2147483647 h 1676"/>
              <a:gd name="T16" fmla="*/ 2147483647 w 1915"/>
              <a:gd name="T17" fmla="*/ 2147483647 h 1676"/>
              <a:gd name="T18" fmla="*/ 2147483647 w 1915"/>
              <a:gd name="T19" fmla="*/ 2147483647 h 1676"/>
              <a:gd name="T20" fmla="*/ 2147483647 w 1915"/>
              <a:gd name="T21" fmla="*/ 2147483647 h 1676"/>
              <a:gd name="T22" fmla="*/ 2147483647 w 1915"/>
              <a:gd name="T23" fmla="*/ 2147483647 h 1676"/>
              <a:gd name="T24" fmla="*/ 2147483647 w 1915"/>
              <a:gd name="T25" fmla="*/ 2147483647 h 1676"/>
              <a:gd name="T26" fmla="*/ 2147483647 w 1915"/>
              <a:gd name="T27" fmla="*/ 2147483647 h 1676"/>
              <a:gd name="T28" fmla="*/ 2147483647 w 1915"/>
              <a:gd name="T29" fmla="*/ 2147483647 h 1676"/>
              <a:gd name="T30" fmla="*/ 2147483647 w 1915"/>
              <a:gd name="T31" fmla="*/ 2147483647 h 1676"/>
              <a:gd name="T32" fmla="*/ 2147483647 w 1915"/>
              <a:gd name="T33" fmla="*/ 2147483647 h 1676"/>
              <a:gd name="T34" fmla="*/ 2147483647 w 1915"/>
              <a:gd name="T35" fmla="*/ 2147483647 h 1676"/>
              <a:gd name="T36" fmla="*/ 2147483647 w 1915"/>
              <a:gd name="T37" fmla="*/ 2147483647 h 1676"/>
              <a:gd name="T38" fmla="*/ 2147483647 w 1915"/>
              <a:gd name="T39" fmla="*/ 2147483647 h 1676"/>
              <a:gd name="T40" fmla="*/ 2147483647 w 1915"/>
              <a:gd name="T41" fmla="*/ 2147483647 h 1676"/>
              <a:gd name="T42" fmla="*/ 2147483647 w 1915"/>
              <a:gd name="T43" fmla="*/ 2147483647 h 1676"/>
              <a:gd name="T44" fmla="*/ 2147483647 w 1915"/>
              <a:gd name="T45" fmla="*/ 2147483647 h 1676"/>
              <a:gd name="T46" fmla="*/ 2147483647 w 1915"/>
              <a:gd name="T47" fmla="*/ 2147483647 h 1676"/>
              <a:gd name="T48" fmla="*/ 2147483647 w 1915"/>
              <a:gd name="T49" fmla="*/ 2147483647 h 1676"/>
              <a:gd name="T50" fmla="*/ 2147483647 w 1915"/>
              <a:gd name="T51" fmla="*/ 2147483647 h 1676"/>
              <a:gd name="T52" fmla="*/ 2147483647 w 1915"/>
              <a:gd name="T53" fmla="*/ 2147483647 h 1676"/>
              <a:gd name="T54" fmla="*/ 2147483647 w 1915"/>
              <a:gd name="T55" fmla="*/ 2147483647 h 1676"/>
              <a:gd name="T56" fmla="*/ 2147483647 w 1915"/>
              <a:gd name="T57" fmla="*/ 2147483647 h 1676"/>
              <a:gd name="T58" fmla="*/ 2147483647 w 1915"/>
              <a:gd name="T59" fmla="*/ 0 h 1676"/>
              <a:gd name="T60" fmla="*/ 2147483647 w 1915"/>
              <a:gd name="T61" fmla="*/ 2147483647 h 1676"/>
              <a:gd name="T62" fmla="*/ 2147483647 w 1915"/>
              <a:gd name="T63" fmla="*/ 2147483647 h 1676"/>
              <a:gd name="T64" fmla="*/ 2147483647 w 1915"/>
              <a:gd name="T65" fmla="*/ 2147483647 h 1676"/>
              <a:gd name="T66" fmla="*/ 2147483647 w 1915"/>
              <a:gd name="T67" fmla="*/ 2147483647 h 1676"/>
              <a:gd name="T68" fmla="*/ 2147483647 w 1915"/>
              <a:gd name="T69" fmla="*/ 2147483647 h 16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5"/>
              <a:gd name="T106" fmla="*/ 0 h 1676"/>
              <a:gd name="T107" fmla="*/ 1915 w 1915"/>
              <a:gd name="T108" fmla="*/ 1676 h 16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5" h="1676">
                <a:moveTo>
                  <a:pt x="185" y="161"/>
                </a:moveTo>
                <a:lnTo>
                  <a:pt x="139" y="161"/>
                </a:lnTo>
                <a:lnTo>
                  <a:pt x="23" y="176"/>
                </a:lnTo>
                <a:lnTo>
                  <a:pt x="0" y="284"/>
                </a:lnTo>
                <a:lnTo>
                  <a:pt x="16" y="414"/>
                </a:lnTo>
                <a:lnTo>
                  <a:pt x="69" y="676"/>
                </a:lnTo>
                <a:lnTo>
                  <a:pt x="62" y="814"/>
                </a:lnTo>
                <a:lnTo>
                  <a:pt x="131" y="953"/>
                </a:lnTo>
                <a:lnTo>
                  <a:pt x="123" y="1099"/>
                </a:lnTo>
                <a:lnTo>
                  <a:pt x="108" y="1299"/>
                </a:lnTo>
                <a:lnTo>
                  <a:pt x="77" y="1453"/>
                </a:lnTo>
                <a:lnTo>
                  <a:pt x="185" y="1607"/>
                </a:lnTo>
                <a:lnTo>
                  <a:pt x="546" y="1653"/>
                </a:lnTo>
                <a:lnTo>
                  <a:pt x="1085" y="1660"/>
                </a:lnTo>
                <a:lnTo>
                  <a:pt x="1669" y="1676"/>
                </a:lnTo>
                <a:lnTo>
                  <a:pt x="1900" y="1514"/>
                </a:lnTo>
                <a:lnTo>
                  <a:pt x="1869" y="1222"/>
                </a:lnTo>
                <a:lnTo>
                  <a:pt x="1877" y="1022"/>
                </a:lnTo>
                <a:lnTo>
                  <a:pt x="1869" y="737"/>
                </a:lnTo>
                <a:lnTo>
                  <a:pt x="1900" y="484"/>
                </a:lnTo>
                <a:lnTo>
                  <a:pt x="1900" y="368"/>
                </a:lnTo>
                <a:lnTo>
                  <a:pt x="1915" y="199"/>
                </a:lnTo>
                <a:lnTo>
                  <a:pt x="1815" y="153"/>
                </a:lnTo>
                <a:lnTo>
                  <a:pt x="1700" y="153"/>
                </a:lnTo>
                <a:lnTo>
                  <a:pt x="1608" y="84"/>
                </a:lnTo>
                <a:lnTo>
                  <a:pt x="1500" y="15"/>
                </a:lnTo>
                <a:lnTo>
                  <a:pt x="1350" y="15"/>
                </a:lnTo>
                <a:lnTo>
                  <a:pt x="1187" y="15"/>
                </a:lnTo>
                <a:lnTo>
                  <a:pt x="1046" y="15"/>
                </a:lnTo>
                <a:lnTo>
                  <a:pt x="835" y="0"/>
                </a:lnTo>
                <a:lnTo>
                  <a:pt x="569" y="7"/>
                </a:lnTo>
                <a:lnTo>
                  <a:pt x="446" y="15"/>
                </a:lnTo>
                <a:lnTo>
                  <a:pt x="355" y="50"/>
                </a:lnTo>
                <a:lnTo>
                  <a:pt x="227" y="113"/>
                </a:lnTo>
                <a:lnTo>
                  <a:pt x="185" y="161"/>
                </a:lnTo>
                <a:close/>
              </a:path>
            </a:pathLst>
          </a:custGeom>
          <a:pattFill prst="pct25">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094" name="Freeform 6" descr="30%"/>
          <p:cNvSpPr>
            <a:spLocks/>
          </p:cNvSpPr>
          <p:nvPr/>
        </p:nvSpPr>
        <p:spPr bwMode="auto">
          <a:xfrm>
            <a:off x="3235325" y="3732213"/>
            <a:ext cx="2576513" cy="2311400"/>
          </a:xfrm>
          <a:custGeom>
            <a:avLst/>
            <a:gdLst>
              <a:gd name="T0" fmla="*/ 2147483647 w 1623"/>
              <a:gd name="T1" fmla="*/ 2147483647 h 1456"/>
              <a:gd name="T2" fmla="*/ 2147483647 w 1623"/>
              <a:gd name="T3" fmla="*/ 2147483647 h 1456"/>
              <a:gd name="T4" fmla="*/ 2147483647 w 1623"/>
              <a:gd name="T5" fmla="*/ 2147483647 h 1456"/>
              <a:gd name="T6" fmla="*/ 2147483647 w 1623"/>
              <a:gd name="T7" fmla="*/ 2147483647 h 1456"/>
              <a:gd name="T8" fmla="*/ 2147483647 w 1623"/>
              <a:gd name="T9" fmla="*/ 2147483647 h 1456"/>
              <a:gd name="T10" fmla="*/ 2147483647 w 1623"/>
              <a:gd name="T11" fmla="*/ 2147483647 h 1456"/>
              <a:gd name="T12" fmla="*/ 2147483647 w 1623"/>
              <a:gd name="T13" fmla="*/ 2147483647 h 1456"/>
              <a:gd name="T14" fmla="*/ 2147483647 w 1623"/>
              <a:gd name="T15" fmla="*/ 2147483647 h 1456"/>
              <a:gd name="T16" fmla="*/ 2147483647 w 1623"/>
              <a:gd name="T17" fmla="*/ 2147483647 h 1456"/>
              <a:gd name="T18" fmla="*/ 2147483647 w 1623"/>
              <a:gd name="T19" fmla="*/ 2147483647 h 1456"/>
              <a:gd name="T20" fmla="*/ 0 w 1623"/>
              <a:gd name="T21" fmla="*/ 2147483647 h 1456"/>
              <a:gd name="T22" fmla="*/ 2147483647 w 1623"/>
              <a:gd name="T23" fmla="*/ 2147483647 h 1456"/>
              <a:gd name="T24" fmla="*/ 2147483647 w 1623"/>
              <a:gd name="T25" fmla="*/ 2147483647 h 1456"/>
              <a:gd name="T26" fmla="*/ 2147483647 w 1623"/>
              <a:gd name="T27" fmla="*/ 2147483647 h 1456"/>
              <a:gd name="T28" fmla="*/ 2147483647 w 1623"/>
              <a:gd name="T29" fmla="*/ 2147483647 h 1456"/>
              <a:gd name="T30" fmla="*/ 2147483647 w 1623"/>
              <a:gd name="T31" fmla="*/ 2147483647 h 1456"/>
              <a:gd name="T32" fmla="*/ 2147483647 w 1623"/>
              <a:gd name="T33" fmla="*/ 2147483647 h 1456"/>
              <a:gd name="T34" fmla="*/ 2147483647 w 1623"/>
              <a:gd name="T35" fmla="*/ 2147483647 h 1456"/>
              <a:gd name="T36" fmla="*/ 2147483647 w 1623"/>
              <a:gd name="T37" fmla="*/ 2147483647 h 1456"/>
              <a:gd name="T38" fmla="*/ 2147483647 w 1623"/>
              <a:gd name="T39" fmla="*/ 2147483647 h 1456"/>
              <a:gd name="T40" fmla="*/ 2147483647 w 1623"/>
              <a:gd name="T41" fmla="*/ 2147483647 h 1456"/>
              <a:gd name="T42" fmla="*/ 2147483647 w 1623"/>
              <a:gd name="T43" fmla="*/ 2147483647 h 1456"/>
              <a:gd name="T44" fmla="*/ 2147483647 w 1623"/>
              <a:gd name="T45" fmla="*/ 2147483647 h 1456"/>
              <a:gd name="T46" fmla="*/ 2147483647 w 1623"/>
              <a:gd name="T47" fmla="*/ 2147483647 h 1456"/>
              <a:gd name="T48" fmla="*/ 2147483647 w 1623"/>
              <a:gd name="T49" fmla="*/ 2147483647 h 1456"/>
              <a:gd name="T50" fmla="*/ 2147483647 w 1623"/>
              <a:gd name="T51" fmla="*/ 2147483647 h 1456"/>
              <a:gd name="T52" fmla="*/ 2147483647 w 1623"/>
              <a:gd name="T53" fmla="*/ 2147483647 h 1456"/>
              <a:gd name="T54" fmla="*/ 2147483647 w 1623"/>
              <a:gd name="T55" fmla="*/ 2147483647 h 1456"/>
              <a:gd name="T56" fmla="*/ 2147483647 w 1623"/>
              <a:gd name="T57" fmla="*/ 2147483647 h 1456"/>
              <a:gd name="T58" fmla="*/ 2147483647 w 1623"/>
              <a:gd name="T59" fmla="*/ 2147483647 h 1456"/>
              <a:gd name="T60" fmla="*/ 2147483647 w 1623"/>
              <a:gd name="T61" fmla="*/ 2147483647 h 1456"/>
              <a:gd name="T62" fmla="*/ 2147483647 w 1623"/>
              <a:gd name="T63" fmla="*/ 2147483647 h 1456"/>
              <a:gd name="T64" fmla="*/ 2147483647 w 1623"/>
              <a:gd name="T65" fmla="*/ 2147483647 h 1456"/>
              <a:gd name="T66" fmla="*/ 2147483647 w 1623"/>
              <a:gd name="T67" fmla="*/ 2147483647 h 1456"/>
              <a:gd name="T68" fmla="*/ 2147483647 w 1623"/>
              <a:gd name="T69" fmla="*/ 2147483647 h 1456"/>
              <a:gd name="T70" fmla="*/ 2147483647 w 1623"/>
              <a:gd name="T71" fmla="*/ 2147483647 h 1456"/>
              <a:gd name="T72" fmla="*/ 2147483647 w 1623"/>
              <a:gd name="T73" fmla="*/ 2147483647 h 1456"/>
              <a:gd name="T74" fmla="*/ 2147483647 w 1623"/>
              <a:gd name="T75" fmla="*/ 2147483647 h 1456"/>
              <a:gd name="T76" fmla="*/ 2147483647 w 1623"/>
              <a:gd name="T77" fmla="*/ 0 h 1456"/>
              <a:gd name="T78" fmla="*/ 2147483647 w 1623"/>
              <a:gd name="T79" fmla="*/ 2147483647 h 1456"/>
              <a:gd name="T80" fmla="*/ 2147483647 w 1623"/>
              <a:gd name="T81" fmla="*/ 2147483647 h 1456"/>
              <a:gd name="T82" fmla="*/ 2147483647 w 1623"/>
              <a:gd name="T83" fmla="*/ 2147483647 h 1456"/>
              <a:gd name="T84" fmla="*/ 2147483647 w 1623"/>
              <a:gd name="T85" fmla="*/ 2147483647 h 1456"/>
              <a:gd name="T86" fmla="*/ 2147483647 w 1623"/>
              <a:gd name="T87" fmla="*/ 2147483647 h 1456"/>
              <a:gd name="T88" fmla="*/ 2147483647 w 1623"/>
              <a:gd name="T89" fmla="*/ 2147483647 h 1456"/>
              <a:gd name="T90" fmla="*/ 2147483647 w 1623"/>
              <a:gd name="T91" fmla="*/ 2147483647 h 1456"/>
              <a:gd name="T92" fmla="*/ 2147483647 w 1623"/>
              <a:gd name="T93" fmla="*/ 2147483647 h 1456"/>
              <a:gd name="T94" fmla="*/ 2147483647 w 1623"/>
              <a:gd name="T95" fmla="*/ 2147483647 h 1456"/>
              <a:gd name="T96" fmla="*/ 2147483647 w 1623"/>
              <a:gd name="T97" fmla="*/ 2147483647 h 1456"/>
              <a:gd name="T98" fmla="*/ 2147483647 w 1623"/>
              <a:gd name="T99" fmla="*/ 2147483647 h 1456"/>
              <a:gd name="T100" fmla="*/ 2147483647 w 1623"/>
              <a:gd name="T101" fmla="*/ 2147483647 h 1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3"/>
              <a:gd name="T154" fmla="*/ 0 h 1456"/>
              <a:gd name="T155" fmla="*/ 1623 w 1623"/>
              <a:gd name="T156" fmla="*/ 1456 h 1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3" h="1456">
                <a:moveTo>
                  <a:pt x="154" y="33"/>
                </a:moveTo>
                <a:lnTo>
                  <a:pt x="39" y="195"/>
                </a:lnTo>
                <a:lnTo>
                  <a:pt x="8" y="403"/>
                </a:lnTo>
                <a:lnTo>
                  <a:pt x="31" y="549"/>
                </a:lnTo>
                <a:lnTo>
                  <a:pt x="123" y="618"/>
                </a:lnTo>
                <a:lnTo>
                  <a:pt x="162" y="649"/>
                </a:lnTo>
                <a:lnTo>
                  <a:pt x="170" y="787"/>
                </a:lnTo>
                <a:lnTo>
                  <a:pt x="177" y="887"/>
                </a:lnTo>
                <a:lnTo>
                  <a:pt x="139" y="933"/>
                </a:lnTo>
                <a:lnTo>
                  <a:pt x="23" y="949"/>
                </a:lnTo>
                <a:lnTo>
                  <a:pt x="0" y="1056"/>
                </a:lnTo>
                <a:lnTo>
                  <a:pt x="23" y="1225"/>
                </a:lnTo>
                <a:lnTo>
                  <a:pt x="147" y="1379"/>
                </a:lnTo>
                <a:lnTo>
                  <a:pt x="423" y="1441"/>
                </a:lnTo>
                <a:lnTo>
                  <a:pt x="870" y="1456"/>
                </a:lnTo>
                <a:lnTo>
                  <a:pt x="1208" y="1441"/>
                </a:lnTo>
                <a:lnTo>
                  <a:pt x="1585" y="1387"/>
                </a:lnTo>
                <a:lnTo>
                  <a:pt x="1616" y="1272"/>
                </a:lnTo>
                <a:lnTo>
                  <a:pt x="1623" y="1102"/>
                </a:lnTo>
                <a:lnTo>
                  <a:pt x="1623" y="1002"/>
                </a:lnTo>
                <a:lnTo>
                  <a:pt x="1554" y="887"/>
                </a:lnTo>
                <a:lnTo>
                  <a:pt x="1439" y="856"/>
                </a:lnTo>
                <a:lnTo>
                  <a:pt x="1385" y="818"/>
                </a:lnTo>
                <a:lnTo>
                  <a:pt x="1339" y="741"/>
                </a:lnTo>
                <a:lnTo>
                  <a:pt x="1346" y="602"/>
                </a:lnTo>
                <a:lnTo>
                  <a:pt x="1454" y="526"/>
                </a:lnTo>
                <a:lnTo>
                  <a:pt x="1477" y="379"/>
                </a:lnTo>
                <a:lnTo>
                  <a:pt x="1470" y="272"/>
                </a:lnTo>
                <a:lnTo>
                  <a:pt x="1400" y="110"/>
                </a:lnTo>
                <a:lnTo>
                  <a:pt x="1300" y="10"/>
                </a:lnTo>
                <a:lnTo>
                  <a:pt x="1223" y="21"/>
                </a:lnTo>
                <a:lnTo>
                  <a:pt x="1146" y="14"/>
                </a:lnTo>
                <a:lnTo>
                  <a:pt x="1082" y="28"/>
                </a:lnTo>
                <a:lnTo>
                  <a:pt x="976" y="7"/>
                </a:lnTo>
                <a:lnTo>
                  <a:pt x="934" y="7"/>
                </a:lnTo>
                <a:lnTo>
                  <a:pt x="898" y="21"/>
                </a:lnTo>
                <a:lnTo>
                  <a:pt x="877" y="21"/>
                </a:lnTo>
                <a:lnTo>
                  <a:pt x="870" y="21"/>
                </a:lnTo>
                <a:lnTo>
                  <a:pt x="870" y="0"/>
                </a:lnTo>
                <a:lnTo>
                  <a:pt x="863" y="14"/>
                </a:lnTo>
                <a:lnTo>
                  <a:pt x="849" y="21"/>
                </a:lnTo>
                <a:lnTo>
                  <a:pt x="849" y="14"/>
                </a:lnTo>
                <a:lnTo>
                  <a:pt x="750" y="14"/>
                </a:lnTo>
                <a:lnTo>
                  <a:pt x="666" y="14"/>
                </a:lnTo>
                <a:lnTo>
                  <a:pt x="630" y="14"/>
                </a:lnTo>
                <a:lnTo>
                  <a:pt x="588" y="14"/>
                </a:lnTo>
                <a:lnTo>
                  <a:pt x="517" y="7"/>
                </a:lnTo>
                <a:lnTo>
                  <a:pt x="390" y="21"/>
                </a:lnTo>
                <a:lnTo>
                  <a:pt x="277" y="18"/>
                </a:lnTo>
                <a:lnTo>
                  <a:pt x="231" y="26"/>
                </a:lnTo>
                <a:lnTo>
                  <a:pt x="154" y="33"/>
                </a:lnTo>
                <a:close/>
              </a:path>
            </a:pathLst>
          </a:custGeom>
          <a:pattFill prst="pct3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095" name="Rectangle 7"/>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9096" name="Rectangle 8"/>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9097" name="Rectangle 9"/>
          <p:cNvSpPr>
            <a:spLocks noChangeArrowheads="1"/>
          </p:cNvSpPr>
          <p:nvPr/>
        </p:nvSpPr>
        <p:spPr bwMode="auto">
          <a:xfrm>
            <a:off x="532288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89098" name="Line 10"/>
          <p:cNvSpPr>
            <a:spLocks noChangeShapeType="1"/>
          </p:cNvSpPr>
          <p:nvPr/>
        </p:nvSpPr>
        <p:spPr bwMode="auto">
          <a:xfrm flipV="1">
            <a:off x="3735388" y="4043363"/>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099" name="Line 11"/>
          <p:cNvSpPr>
            <a:spLocks noChangeShapeType="1"/>
          </p:cNvSpPr>
          <p:nvPr/>
        </p:nvSpPr>
        <p:spPr bwMode="auto">
          <a:xfrm flipV="1">
            <a:off x="5157788" y="405923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0" name="Line 12"/>
          <p:cNvSpPr>
            <a:spLocks noChangeShapeType="1"/>
          </p:cNvSpPr>
          <p:nvPr/>
        </p:nvSpPr>
        <p:spPr bwMode="auto">
          <a:xfrm flipV="1">
            <a:off x="5286375" y="39068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1" name="Line 13"/>
          <p:cNvSpPr>
            <a:spLocks noChangeShapeType="1"/>
          </p:cNvSpPr>
          <p:nvPr/>
        </p:nvSpPr>
        <p:spPr bwMode="auto">
          <a:xfrm flipH="1" flipV="1">
            <a:off x="3303588" y="3876675"/>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2" name="Line 14"/>
          <p:cNvSpPr>
            <a:spLocks noChangeShapeType="1"/>
          </p:cNvSpPr>
          <p:nvPr/>
        </p:nvSpPr>
        <p:spPr bwMode="auto">
          <a:xfrm flipV="1">
            <a:off x="3130550" y="2386013"/>
            <a:ext cx="1588"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3" name="Line 15"/>
          <p:cNvSpPr>
            <a:spLocks noChangeShapeType="1"/>
          </p:cNvSpPr>
          <p:nvPr/>
        </p:nvSpPr>
        <p:spPr bwMode="auto">
          <a:xfrm flipV="1">
            <a:off x="5872163" y="218598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4" name="Line 16"/>
          <p:cNvSpPr>
            <a:spLocks noChangeShapeType="1"/>
          </p:cNvSpPr>
          <p:nvPr/>
        </p:nvSpPr>
        <p:spPr bwMode="auto">
          <a:xfrm flipV="1">
            <a:off x="3117850" y="3829050"/>
            <a:ext cx="1588" cy="8302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89105" name="Line 17"/>
          <p:cNvSpPr>
            <a:spLocks noChangeShapeType="1"/>
          </p:cNvSpPr>
          <p:nvPr/>
        </p:nvSpPr>
        <p:spPr bwMode="auto">
          <a:xfrm flipH="1" flipV="1">
            <a:off x="5824538" y="3835400"/>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4235984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0114" name="Freeform 2" descr="10%"/>
          <p:cNvSpPr>
            <a:spLocks/>
          </p:cNvSpPr>
          <p:nvPr/>
        </p:nvSpPr>
        <p:spPr bwMode="auto">
          <a:xfrm>
            <a:off x="2576513" y="1660525"/>
            <a:ext cx="3859212" cy="4810125"/>
          </a:xfrm>
          <a:custGeom>
            <a:avLst/>
            <a:gdLst>
              <a:gd name="T0" fmla="*/ 2147483647 w 2431"/>
              <a:gd name="T1" fmla="*/ 2147483647 h 3030"/>
              <a:gd name="T2" fmla="*/ 2147483647 w 2431"/>
              <a:gd name="T3" fmla="*/ 2147483647 h 3030"/>
              <a:gd name="T4" fmla="*/ 2147483647 w 2431"/>
              <a:gd name="T5" fmla="*/ 2147483647 h 3030"/>
              <a:gd name="T6" fmla="*/ 2147483647 w 2431"/>
              <a:gd name="T7" fmla="*/ 2147483647 h 3030"/>
              <a:gd name="T8" fmla="*/ 2147483647 w 2431"/>
              <a:gd name="T9" fmla="*/ 2147483647 h 3030"/>
              <a:gd name="T10" fmla="*/ 2147483647 w 2431"/>
              <a:gd name="T11" fmla="*/ 2147483647 h 3030"/>
              <a:gd name="T12" fmla="*/ 2147483647 w 2431"/>
              <a:gd name="T13" fmla="*/ 2147483647 h 3030"/>
              <a:gd name="T14" fmla="*/ 2147483647 w 2431"/>
              <a:gd name="T15" fmla="*/ 2147483647 h 3030"/>
              <a:gd name="T16" fmla="*/ 2147483647 w 2431"/>
              <a:gd name="T17" fmla="*/ 2147483647 h 3030"/>
              <a:gd name="T18" fmla="*/ 2147483647 w 2431"/>
              <a:gd name="T19" fmla="*/ 0 h 3030"/>
              <a:gd name="T20" fmla="*/ 2147483647 w 2431"/>
              <a:gd name="T21" fmla="*/ 2147483647 h 3030"/>
              <a:gd name="T22" fmla="*/ 2147483647 w 2431"/>
              <a:gd name="T23" fmla="*/ 2147483647 h 3030"/>
              <a:gd name="T24" fmla="*/ 2147483647 w 2431"/>
              <a:gd name="T25" fmla="*/ 2147483647 h 3030"/>
              <a:gd name="T26" fmla="*/ 2147483647 w 2431"/>
              <a:gd name="T27" fmla="*/ 2147483647 h 3030"/>
              <a:gd name="T28" fmla="*/ 2147483647 w 2431"/>
              <a:gd name="T29" fmla="*/ 2147483647 h 3030"/>
              <a:gd name="T30" fmla="*/ 2147483647 w 2431"/>
              <a:gd name="T31" fmla="*/ 2147483647 h 3030"/>
              <a:gd name="T32" fmla="*/ 2147483647 w 2431"/>
              <a:gd name="T33" fmla="*/ 2147483647 h 3030"/>
              <a:gd name="T34" fmla="*/ 2147483647 w 2431"/>
              <a:gd name="T35" fmla="*/ 2147483647 h 3030"/>
              <a:gd name="T36" fmla="*/ 2147483647 w 2431"/>
              <a:gd name="T37" fmla="*/ 2147483647 h 3030"/>
              <a:gd name="T38" fmla="*/ 2147483647 w 2431"/>
              <a:gd name="T39" fmla="*/ 2147483647 h 3030"/>
              <a:gd name="T40" fmla="*/ 2147483647 w 2431"/>
              <a:gd name="T41" fmla="*/ 2147483647 h 3030"/>
              <a:gd name="T42" fmla="*/ 2147483647 w 2431"/>
              <a:gd name="T43" fmla="*/ 2147483647 h 3030"/>
              <a:gd name="T44" fmla="*/ 2147483647 w 2431"/>
              <a:gd name="T45" fmla="*/ 2147483647 h 3030"/>
              <a:gd name="T46" fmla="*/ 2147483647 w 2431"/>
              <a:gd name="T47" fmla="*/ 2147483647 h 3030"/>
              <a:gd name="T48" fmla="*/ 2147483647 w 2431"/>
              <a:gd name="T49" fmla="*/ 2147483647 h 3030"/>
              <a:gd name="T50" fmla="*/ 2147483647 w 2431"/>
              <a:gd name="T51" fmla="*/ 2147483647 h 3030"/>
              <a:gd name="T52" fmla="*/ 2147483647 w 2431"/>
              <a:gd name="T53" fmla="*/ 2147483647 h 3030"/>
              <a:gd name="T54" fmla="*/ 2147483647 w 2431"/>
              <a:gd name="T55" fmla="*/ 2147483647 h 3030"/>
              <a:gd name="T56" fmla="*/ 2147483647 w 2431"/>
              <a:gd name="T57" fmla="*/ 2147483647 h 3030"/>
              <a:gd name="T58" fmla="*/ 2147483647 w 2431"/>
              <a:gd name="T59" fmla="*/ 2147483647 h 3030"/>
              <a:gd name="T60" fmla="*/ 2147483647 w 2431"/>
              <a:gd name="T61" fmla="*/ 2147483647 h 3030"/>
              <a:gd name="T62" fmla="*/ 2147483647 w 2431"/>
              <a:gd name="T63" fmla="*/ 2147483647 h 30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1"/>
              <a:gd name="T97" fmla="*/ 0 h 3030"/>
              <a:gd name="T98" fmla="*/ 2431 w 2431"/>
              <a:gd name="T99" fmla="*/ 3030 h 30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1" h="3030">
                <a:moveTo>
                  <a:pt x="592" y="231"/>
                </a:moveTo>
                <a:lnTo>
                  <a:pt x="562" y="185"/>
                </a:lnTo>
                <a:lnTo>
                  <a:pt x="608" y="262"/>
                </a:lnTo>
                <a:lnTo>
                  <a:pt x="631" y="262"/>
                </a:lnTo>
                <a:lnTo>
                  <a:pt x="677" y="246"/>
                </a:lnTo>
                <a:lnTo>
                  <a:pt x="831" y="262"/>
                </a:lnTo>
                <a:lnTo>
                  <a:pt x="897" y="253"/>
                </a:lnTo>
                <a:lnTo>
                  <a:pt x="961" y="253"/>
                </a:lnTo>
                <a:lnTo>
                  <a:pt x="1024" y="260"/>
                </a:lnTo>
                <a:lnTo>
                  <a:pt x="1088" y="267"/>
                </a:lnTo>
                <a:lnTo>
                  <a:pt x="1144" y="260"/>
                </a:lnTo>
                <a:lnTo>
                  <a:pt x="1201" y="253"/>
                </a:lnTo>
                <a:lnTo>
                  <a:pt x="1342" y="246"/>
                </a:lnTo>
                <a:lnTo>
                  <a:pt x="1438" y="246"/>
                </a:lnTo>
                <a:lnTo>
                  <a:pt x="1685" y="262"/>
                </a:lnTo>
                <a:lnTo>
                  <a:pt x="1738" y="223"/>
                </a:lnTo>
                <a:lnTo>
                  <a:pt x="1831" y="123"/>
                </a:lnTo>
                <a:lnTo>
                  <a:pt x="1908" y="69"/>
                </a:lnTo>
                <a:lnTo>
                  <a:pt x="1969" y="8"/>
                </a:lnTo>
                <a:lnTo>
                  <a:pt x="2169" y="0"/>
                </a:lnTo>
                <a:lnTo>
                  <a:pt x="2285" y="62"/>
                </a:lnTo>
                <a:lnTo>
                  <a:pt x="2338" y="154"/>
                </a:lnTo>
                <a:lnTo>
                  <a:pt x="2392" y="254"/>
                </a:lnTo>
                <a:lnTo>
                  <a:pt x="2400" y="454"/>
                </a:lnTo>
                <a:lnTo>
                  <a:pt x="2415" y="754"/>
                </a:lnTo>
                <a:lnTo>
                  <a:pt x="2415" y="946"/>
                </a:lnTo>
                <a:lnTo>
                  <a:pt x="2431" y="1185"/>
                </a:lnTo>
                <a:lnTo>
                  <a:pt x="2400" y="1438"/>
                </a:lnTo>
                <a:lnTo>
                  <a:pt x="2431" y="1669"/>
                </a:lnTo>
                <a:lnTo>
                  <a:pt x="2385" y="1769"/>
                </a:lnTo>
                <a:lnTo>
                  <a:pt x="2361" y="1884"/>
                </a:lnTo>
                <a:lnTo>
                  <a:pt x="2377" y="1961"/>
                </a:lnTo>
                <a:lnTo>
                  <a:pt x="2346" y="1992"/>
                </a:lnTo>
                <a:lnTo>
                  <a:pt x="2385" y="2061"/>
                </a:lnTo>
                <a:lnTo>
                  <a:pt x="2354" y="2154"/>
                </a:lnTo>
                <a:lnTo>
                  <a:pt x="2400" y="2269"/>
                </a:lnTo>
                <a:lnTo>
                  <a:pt x="2400" y="2377"/>
                </a:lnTo>
                <a:lnTo>
                  <a:pt x="2385" y="2500"/>
                </a:lnTo>
                <a:lnTo>
                  <a:pt x="2361" y="2707"/>
                </a:lnTo>
                <a:lnTo>
                  <a:pt x="2285" y="2938"/>
                </a:lnTo>
                <a:cubicBezTo>
                  <a:pt x="2221" y="2961"/>
                  <a:pt x="2159" y="2993"/>
                  <a:pt x="2092" y="3007"/>
                </a:cubicBezTo>
                <a:cubicBezTo>
                  <a:pt x="1987" y="3029"/>
                  <a:pt x="1837" y="3030"/>
                  <a:pt x="1723" y="3030"/>
                </a:cubicBezTo>
                <a:cubicBezTo>
                  <a:pt x="1523" y="3022"/>
                  <a:pt x="1323" y="3015"/>
                  <a:pt x="1123" y="3007"/>
                </a:cubicBezTo>
                <a:cubicBezTo>
                  <a:pt x="1046" y="3004"/>
                  <a:pt x="892" y="3000"/>
                  <a:pt x="892" y="3000"/>
                </a:cubicBezTo>
                <a:lnTo>
                  <a:pt x="608" y="3007"/>
                </a:lnTo>
                <a:lnTo>
                  <a:pt x="308" y="2946"/>
                </a:lnTo>
                <a:lnTo>
                  <a:pt x="115" y="2861"/>
                </a:lnTo>
                <a:lnTo>
                  <a:pt x="31" y="2761"/>
                </a:lnTo>
                <a:lnTo>
                  <a:pt x="0" y="2561"/>
                </a:lnTo>
                <a:lnTo>
                  <a:pt x="8" y="2338"/>
                </a:lnTo>
                <a:lnTo>
                  <a:pt x="23" y="2246"/>
                </a:lnTo>
                <a:lnTo>
                  <a:pt x="62" y="2092"/>
                </a:lnTo>
                <a:lnTo>
                  <a:pt x="31" y="1815"/>
                </a:lnTo>
                <a:lnTo>
                  <a:pt x="15" y="1346"/>
                </a:lnTo>
                <a:lnTo>
                  <a:pt x="23" y="746"/>
                </a:lnTo>
                <a:lnTo>
                  <a:pt x="23" y="485"/>
                </a:lnTo>
                <a:lnTo>
                  <a:pt x="31" y="262"/>
                </a:lnTo>
                <a:lnTo>
                  <a:pt x="69" y="108"/>
                </a:lnTo>
                <a:lnTo>
                  <a:pt x="146" y="46"/>
                </a:lnTo>
                <a:lnTo>
                  <a:pt x="346" y="15"/>
                </a:lnTo>
                <a:lnTo>
                  <a:pt x="554" y="100"/>
                </a:lnTo>
                <a:lnTo>
                  <a:pt x="562" y="177"/>
                </a:lnTo>
                <a:lnTo>
                  <a:pt x="600" y="254"/>
                </a:lnTo>
                <a:lnTo>
                  <a:pt x="592" y="231"/>
                </a:lnTo>
                <a:close/>
              </a:path>
            </a:pathLst>
          </a:custGeom>
          <a:pattFill prst="pct1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15" name="Rectangle 3"/>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0116" name="Rectangle 4"/>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0117" name="Freeform 5" descr="20%"/>
          <p:cNvSpPr>
            <a:spLocks/>
          </p:cNvSpPr>
          <p:nvPr/>
        </p:nvSpPr>
        <p:spPr bwMode="auto">
          <a:xfrm>
            <a:off x="2833688" y="2076450"/>
            <a:ext cx="3370262" cy="4211638"/>
          </a:xfrm>
          <a:custGeom>
            <a:avLst/>
            <a:gdLst>
              <a:gd name="T0" fmla="*/ 2147483647 w 2123"/>
              <a:gd name="T1" fmla="*/ 0 h 2653"/>
              <a:gd name="T2" fmla="*/ 2147483647 w 2123"/>
              <a:gd name="T3" fmla="*/ 2147483647 h 2653"/>
              <a:gd name="T4" fmla="*/ 2147483647 w 2123"/>
              <a:gd name="T5" fmla="*/ 2147483647 h 2653"/>
              <a:gd name="T6" fmla="*/ 2147483647 w 2123"/>
              <a:gd name="T7" fmla="*/ 2147483647 h 2653"/>
              <a:gd name="T8" fmla="*/ 2147483647 w 2123"/>
              <a:gd name="T9" fmla="*/ 2147483647 h 2653"/>
              <a:gd name="T10" fmla="*/ 2147483647 w 2123"/>
              <a:gd name="T11" fmla="*/ 2147483647 h 2653"/>
              <a:gd name="T12" fmla="*/ 2147483647 w 2123"/>
              <a:gd name="T13" fmla="*/ 2147483647 h 2653"/>
              <a:gd name="T14" fmla="*/ 2147483647 w 2123"/>
              <a:gd name="T15" fmla="*/ 2147483647 h 2653"/>
              <a:gd name="T16" fmla="*/ 2147483647 w 2123"/>
              <a:gd name="T17" fmla="*/ 2147483647 h 2653"/>
              <a:gd name="T18" fmla="*/ 2147483647 w 2123"/>
              <a:gd name="T19" fmla="*/ 2147483647 h 2653"/>
              <a:gd name="T20" fmla="*/ 2147483647 w 2123"/>
              <a:gd name="T21" fmla="*/ 2147483647 h 2653"/>
              <a:gd name="T22" fmla="*/ 2147483647 w 2123"/>
              <a:gd name="T23" fmla="*/ 2147483647 h 2653"/>
              <a:gd name="T24" fmla="*/ 2147483647 w 2123"/>
              <a:gd name="T25" fmla="*/ 2147483647 h 2653"/>
              <a:gd name="T26" fmla="*/ 2147483647 w 2123"/>
              <a:gd name="T27" fmla="*/ 2147483647 h 2653"/>
              <a:gd name="T28" fmla="*/ 2147483647 w 2123"/>
              <a:gd name="T29" fmla="*/ 2147483647 h 2653"/>
              <a:gd name="T30" fmla="*/ 2147483647 w 2123"/>
              <a:gd name="T31" fmla="*/ 2147483647 h 2653"/>
              <a:gd name="T32" fmla="*/ 2147483647 w 2123"/>
              <a:gd name="T33" fmla="*/ 2147483647 h 2653"/>
              <a:gd name="T34" fmla="*/ 2147483647 w 2123"/>
              <a:gd name="T35" fmla="*/ 2147483647 h 2653"/>
              <a:gd name="T36" fmla="*/ 2147483647 w 2123"/>
              <a:gd name="T37" fmla="*/ 2147483647 h 2653"/>
              <a:gd name="T38" fmla="*/ 2147483647 w 2123"/>
              <a:gd name="T39" fmla="*/ 2147483647 h 2653"/>
              <a:gd name="T40" fmla="*/ 2147483647 w 2123"/>
              <a:gd name="T41" fmla="*/ 2147483647 h 2653"/>
              <a:gd name="T42" fmla="*/ 2147483647 w 2123"/>
              <a:gd name="T43" fmla="*/ 2147483647 h 2653"/>
              <a:gd name="T44" fmla="*/ 2147483647 w 2123"/>
              <a:gd name="T45" fmla="*/ 2147483647 h 2653"/>
              <a:gd name="T46" fmla="*/ 2147483647 w 2123"/>
              <a:gd name="T47" fmla="*/ 2147483647 h 2653"/>
              <a:gd name="T48" fmla="*/ 2147483647 w 2123"/>
              <a:gd name="T49" fmla="*/ 2147483647 h 2653"/>
              <a:gd name="T50" fmla="*/ 2147483647 w 2123"/>
              <a:gd name="T51" fmla="*/ 2147483647 h 2653"/>
              <a:gd name="T52" fmla="*/ 2147483647 w 2123"/>
              <a:gd name="T53" fmla="*/ 0 h 2653"/>
              <a:gd name="T54" fmla="*/ 2147483647 w 2123"/>
              <a:gd name="T55" fmla="*/ 2147483647 h 2653"/>
              <a:gd name="T56" fmla="*/ 2147483647 w 2123"/>
              <a:gd name="T57" fmla="*/ 2147483647 h 2653"/>
              <a:gd name="T58" fmla="*/ 2147483647 w 2123"/>
              <a:gd name="T59" fmla="*/ 2147483647 h 2653"/>
              <a:gd name="T60" fmla="*/ 2147483647 w 2123"/>
              <a:gd name="T61" fmla="*/ 2147483647 h 2653"/>
              <a:gd name="T62" fmla="*/ 2147483647 w 2123"/>
              <a:gd name="T63" fmla="*/ 2147483647 h 2653"/>
              <a:gd name="T64" fmla="*/ 2147483647 w 2123"/>
              <a:gd name="T65" fmla="*/ 2147483647 h 2653"/>
              <a:gd name="T66" fmla="*/ 2147483647 w 2123"/>
              <a:gd name="T67" fmla="*/ 2147483647 h 2653"/>
              <a:gd name="T68" fmla="*/ 2147483647 w 2123"/>
              <a:gd name="T69" fmla="*/ 2147483647 h 2653"/>
              <a:gd name="T70" fmla="*/ 2147483647 w 2123"/>
              <a:gd name="T71" fmla="*/ 2147483647 h 2653"/>
              <a:gd name="T72" fmla="*/ 2147483647 w 2123"/>
              <a:gd name="T73" fmla="*/ 2147483647 h 2653"/>
              <a:gd name="T74" fmla="*/ 2147483647 w 2123"/>
              <a:gd name="T75" fmla="*/ 2147483647 h 2653"/>
              <a:gd name="T76" fmla="*/ 2147483647 w 2123"/>
              <a:gd name="T77" fmla="*/ 2147483647 h 2653"/>
              <a:gd name="T78" fmla="*/ 2147483647 w 2123"/>
              <a:gd name="T79" fmla="*/ 2147483647 h 2653"/>
              <a:gd name="T80" fmla="*/ 2147483647 w 2123"/>
              <a:gd name="T81" fmla="*/ 2147483647 h 2653"/>
              <a:gd name="T82" fmla="*/ 2147483647 w 2123"/>
              <a:gd name="T83" fmla="*/ 2147483647 h 2653"/>
              <a:gd name="T84" fmla="*/ 2147483647 w 2123"/>
              <a:gd name="T85" fmla="*/ 2147483647 h 2653"/>
              <a:gd name="T86" fmla="*/ 2147483647 w 2123"/>
              <a:gd name="T87" fmla="*/ 2147483647 h 2653"/>
              <a:gd name="T88" fmla="*/ 2147483647 w 2123"/>
              <a:gd name="T89" fmla="*/ 2147483647 h 2653"/>
              <a:gd name="T90" fmla="*/ 2147483647 w 2123"/>
              <a:gd name="T91" fmla="*/ 2147483647 h 2653"/>
              <a:gd name="T92" fmla="*/ 2147483647 w 2123"/>
              <a:gd name="T93" fmla="*/ 2147483647 h 2653"/>
              <a:gd name="T94" fmla="*/ 0 w 2123"/>
              <a:gd name="T95" fmla="*/ 2147483647 h 2653"/>
              <a:gd name="T96" fmla="*/ 2147483647 w 2123"/>
              <a:gd name="T97" fmla="*/ 2147483647 h 2653"/>
              <a:gd name="T98" fmla="*/ 2147483647 w 2123"/>
              <a:gd name="T99" fmla="*/ 2147483647 h 2653"/>
              <a:gd name="T100" fmla="*/ 2147483647 w 2123"/>
              <a:gd name="T101" fmla="*/ 2147483647 h 2653"/>
              <a:gd name="T102" fmla="*/ 2147483647 w 2123"/>
              <a:gd name="T103" fmla="*/ 2147483647 h 2653"/>
              <a:gd name="T104" fmla="*/ 2147483647 w 2123"/>
              <a:gd name="T105" fmla="*/ 2147483647 h 2653"/>
              <a:gd name="T106" fmla="*/ 2147483647 w 2123"/>
              <a:gd name="T107" fmla="*/ 2147483647 h 2653"/>
              <a:gd name="T108" fmla="*/ 2147483647 w 2123"/>
              <a:gd name="T109" fmla="*/ 2147483647 h 2653"/>
              <a:gd name="T110" fmla="*/ 2147483647 w 2123"/>
              <a:gd name="T111" fmla="*/ 2147483647 h 2653"/>
              <a:gd name="T112" fmla="*/ 2147483647 w 2123"/>
              <a:gd name="T113" fmla="*/ 0 h 26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23"/>
              <a:gd name="T172" fmla="*/ 0 h 2653"/>
              <a:gd name="T173" fmla="*/ 2123 w 2123"/>
              <a:gd name="T174" fmla="*/ 2653 h 26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23" h="2653">
                <a:moveTo>
                  <a:pt x="115" y="0"/>
                </a:moveTo>
                <a:lnTo>
                  <a:pt x="215" y="7"/>
                </a:lnTo>
                <a:lnTo>
                  <a:pt x="338" y="146"/>
                </a:lnTo>
                <a:lnTo>
                  <a:pt x="369" y="307"/>
                </a:lnTo>
                <a:lnTo>
                  <a:pt x="376" y="476"/>
                </a:lnTo>
                <a:lnTo>
                  <a:pt x="315" y="599"/>
                </a:lnTo>
                <a:lnTo>
                  <a:pt x="261" y="646"/>
                </a:lnTo>
                <a:lnTo>
                  <a:pt x="253" y="807"/>
                </a:lnTo>
                <a:lnTo>
                  <a:pt x="253" y="861"/>
                </a:lnTo>
                <a:lnTo>
                  <a:pt x="400" y="784"/>
                </a:lnTo>
                <a:lnTo>
                  <a:pt x="492" y="753"/>
                </a:lnTo>
                <a:lnTo>
                  <a:pt x="623" y="753"/>
                </a:lnTo>
                <a:lnTo>
                  <a:pt x="707" y="769"/>
                </a:lnTo>
                <a:lnTo>
                  <a:pt x="883" y="760"/>
                </a:lnTo>
                <a:lnTo>
                  <a:pt x="1046" y="760"/>
                </a:lnTo>
                <a:lnTo>
                  <a:pt x="1243" y="760"/>
                </a:lnTo>
                <a:lnTo>
                  <a:pt x="1377" y="767"/>
                </a:lnTo>
                <a:lnTo>
                  <a:pt x="1484" y="746"/>
                </a:lnTo>
                <a:lnTo>
                  <a:pt x="1684" y="784"/>
                </a:lnTo>
                <a:lnTo>
                  <a:pt x="1753" y="838"/>
                </a:lnTo>
                <a:lnTo>
                  <a:pt x="1784" y="792"/>
                </a:lnTo>
                <a:lnTo>
                  <a:pt x="1792" y="646"/>
                </a:lnTo>
                <a:lnTo>
                  <a:pt x="1738" y="607"/>
                </a:lnTo>
                <a:lnTo>
                  <a:pt x="1646" y="530"/>
                </a:lnTo>
                <a:lnTo>
                  <a:pt x="1623" y="276"/>
                </a:lnTo>
                <a:lnTo>
                  <a:pt x="1669" y="46"/>
                </a:lnTo>
                <a:lnTo>
                  <a:pt x="1753" y="0"/>
                </a:lnTo>
                <a:lnTo>
                  <a:pt x="1884" y="76"/>
                </a:lnTo>
                <a:lnTo>
                  <a:pt x="1999" y="184"/>
                </a:lnTo>
                <a:lnTo>
                  <a:pt x="2061" y="307"/>
                </a:lnTo>
                <a:lnTo>
                  <a:pt x="2076" y="499"/>
                </a:lnTo>
                <a:cubicBezTo>
                  <a:pt x="2091" y="668"/>
                  <a:pt x="2107" y="837"/>
                  <a:pt x="2107" y="1007"/>
                </a:cubicBezTo>
                <a:lnTo>
                  <a:pt x="2115" y="1192"/>
                </a:lnTo>
                <a:lnTo>
                  <a:pt x="2099" y="1330"/>
                </a:lnTo>
                <a:lnTo>
                  <a:pt x="2076" y="1476"/>
                </a:lnTo>
                <a:lnTo>
                  <a:pt x="2061" y="1630"/>
                </a:lnTo>
                <a:lnTo>
                  <a:pt x="2076" y="1822"/>
                </a:lnTo>
                <a:lnTo>
                  <a:pt x="2123" y="1992"/>
                </a:lnTo>
                <a:lnTo>
                  <a:pt x="2092" y="2145"/>
                </a:lnTo>
                <a:lnTo>
                  <a:pt x="2061" y="2376"/>
                </a:lnTo>
                <a:lnTo>
                  <a:pt x="2007" y="2507"/>
                </a:lnTo>
                <a:lnTo>
                  <a:pt x="1884" y="2615"/>
                </a:lnTo>
                <a:lnTo>
                  <a:pt x="1576" y="2653"/>
                </a:lnTo>
                <a:cubicBezTo>
                  <a:pt x="1389" y="2650"/>
                  <a:pt x="1202" y="2648"/>
                  <a:pt x="1015" y="2645"/>
                </a:cubicBezTo>
                <a:cubicBezTo>
                  <a:pt x="877" y="2643"/>
                  <a:pt x="600" y="2638"/>
                  <a:pt x="600" y="2638"/>
                </a:cubicBezTo>
                <a:lnTo>
                  <a:pt x="292" y="2622"/>
                </a:lnTo>
                <a:lnTo>
                  <a:pt x="84" y="2553"/>
                </a:lnTo>
                <a:lnTo>
                  <a:pt x="0" y="2384"/>
                </a:lnTo>
                <a:lnTo>
                  <a:pt x="53" y="2192"/>
                </a:lnTo>
                <a:lnTo>
                  <a:pt x="23" y="2053"/>
                </a:lnTo>
                <a:lnTo>
                  <a:pt x="46" y="1915"/>
                </a:lnTo>
                <a:lnTo>
                  <a:pt x="30" y="1599"/>
                </a:lnTo>
                <a:lnTo>
                  <a:pt x="30" y="1315"/>
                </a:lnTo>
                <a:lnTo>
                  <a:pt x="15" y="1038"/>
                </a:lnTo>
                <a:lnTo>
                  <a:pt x="15" y="561"/>
                </a:lnTo>
                <a:lnTo>
                  <a:pt x="30" y="192"/>
                </a:lnTo>
                <a:lnTo>
                  <a:pt x="115" y="0"/>
                </a:lnTo>
                <a:close/>
              </a:path>
            </a:pathLst>
          </a:custGeom>
          <a:pattFill prst="pct2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18" name="Freeform 6" descr="25%"/>
          <p:cNvSpPr>
            <a:spLocks/>
          </p:cNvSpPr>
          <p:nvPr/>
        </p:nvSpPr>
        <p:spPr bwMode="auto">
          <a:xfrm>
            <a:off x="2967038" y="3517900"/>
            <a:ext cx="3040062" cy="2660650"/>
          </a:xfrm>
          <a:custGeom>
            <a:avLst/>
            <a:gdLst>
              <a:gd name="T0" fmla="*/ 2147483647 w 1915"/>
              <a:gd name="T1" fmla="*/ 2147483647 h 1676"/>
              <a:gd name="T2" fmla="*/ 2147483647 w 1915"/>
              <a:gd name="T3" fmla="*/ 2147483647 h 1676"/>
              <a:gd name="T4" fmla="*/ 2147483647 w 1915"/>
              <a:gd name="T5" fmla="*/ 2147483647 h 1676"/>
              <a:gd name="T6" fmla="*/ 0 w 1915"/>
              <a:gd name="T7" fmla="*/ 2147483647 h 1676"/>
              <a:gd name="T8" fmla="*/ 2147483647 w 1915"/>
              <a:gd name="T9" fmla="*/ 2147483647 h 1676"/>
              <a:gd name="T10" fmla="*/ 2147483647 w 1915"/>
              <a:gd name="T11" fmla="*/ 2147483647 h 1676"/>
              <a:gd name="T12" fmla="*/ 2147483647 w 1915"/>
              <a:gd name="T13" fmla="*/ 2147483647 h 1676"/>
              <a:gd name="T14" fmla="*/ 2147483647 w 1915"/>
              <a:gd name="T15" fmla="*/ 2147483647 h 1676"/>
              <a:gd name="T16" fmla="*/ 2147483647 w 1915"/>
              <a:gd name="T17" fmla="*/ 2147483647 h 1676"/>
              <a:gd name="T18" fmla="*/ 2147483647 w 1915"/>
              <a:gd name="T19" fmla="*/ 2147483647 h 1676"/>
              <a:gd name="T20" fmla="*/ 2147483647 w 1915"/>
              <a:gd name="T21" fmla="*/ 2147483647 h 1676"/>
              <a:gd name="T22" fmla="*/ 2147483647 w 1915"/>
              <a:gd name="T23" fmla="*/ 2147483647 h 1676"/>
              <a:gd name="T24" fmla="*/ 2147483647 w 1915"/>
              <a:gd name="T25" fmla="*/ 2147483647 h 1676"/>
              <a:gd name="T26" fmla="*/ 2147483647 w 1915"/>
              <a:gd name="T27" fmla="*/ 2147483647 h 1676"/>
              <a:gd name="T28" fmla="*/ 2147483647 w 1915"/>
              <a:gd name="T29" fmla="*/ 2147483647 h 1676"/>
              <a:gd name="T30" fmla="*/ 2147483647 w 1915"/>
              <a:gd name="T31" fmla="*/ 2147483647 h 1676"/>
              <a:gd name="T32" fmla="*/ 2147483647 w 1915"/>
              <a:gd name="T33" fmla="*/ 2147483647 h 1676"/>
              <a:gd name="T34" fmla="*/ 2147483647 w 1915"/>
              <a:gd name="T35" fmla="*/ 2147483647 h 1676"/>
              <a:gd name="T36" fmla="*/ 2147483647 w 1915"/>
              <a:gd name="T37" fmla="*/ 2147483647 h 1676"/>
              <a:gd name="T38" fmla="*/ 2147483647 w 1915"/>
              <a:gd name="T39" fmla="*/ 2147483647 h 1676"/>
              <a:gd name="T40" fmla="*/ 2147483647 w 1915"/>
              <a:gd name="T41" fmla="*/ 2147483647 h 1676"/>
              <a:gd name="T42" fmla="*/ 2147483647 w 1915"/>
              <a:gd name="T43" fmla="*/ 2147483647 h 1676"/>
              <a:gd name="T44" fmla="*/ 2147483647 w 1915"/>
              <a:gd name="T45" fmla="*/ 2147483647 h 1676"/>
              <a:gd name="T46" fmla="*/ 2147483647 w 1915"/>
              <a:gd name="T47" fmla="*/ 2147483647 h 1676"/>
              <a:gd name="T48" fmla="*/ 2147483647 w 1915"/>
              <a:gd name="T49" fmla="*/ 2147483647 h 1676"/>
              <a:gd name="T50" fmla="*/ 2147483647 w 1915"/>
              <a:gd name="T51" fmla="*/ 2147483647 h 1676"/>
              <a:gd name="T52" fmla="*/ 2147483647 w 1915"/>
              <a:gd name="T53" fmla="*/ 2147483647 h 1676"/>
              <a:gd name="T54" fmla="*/ 2147483647 w 1915"/>
              <a:gd name="T55" fmla="*/ 2147483647 h 1676"/>
              <a:gd name="T56" fmla="*/ 2147483647 w 1915"/>
              <a:gd name="T57" fmla="*/ 2147483647 h 1676"/>
              <a:gd name="T58" fmla="*/ 2147483647 w 1915"/>
              <a:gd name="T59" fmla="*/ 0 h 1676"/>
              <a:gd name="T60" fmla="*/ 2147483647 w 1915"/>
              <a:gd name="T61" fmla="*/ 2147483647 h 1676"/>
              <a:gd name="T62" fmla="*/ 2147483647 w 1915"/>
              <a:gd name="T63" fmla="*/ 2147483647 h 1676"/>
              <a:gd name="T64" fmla="*/ 2147483647 w 1915"/>
              <a:gd name="T65" fmla="*/ 2147483647 h 1676"/>
              <a:gd name="T66" fmla="*/ 2147483647 w 1915"/>
              <a:gd name="T67" fmla="*/ 2147483647 h 1676"/>
              <a:gd name="T68" fmla="*/ 2147483647 w 1915"/>
              <a:gd name="T69" fmla="*/ 2147483647 h 16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5"/>
              <a:gd name="T106" fmla="*/ 0 h 1676"/>
              <a:gd name="T107" fmla="*/ 1915 w 1915"/>
              <a:gd name="T108" fmla="*/ 1676 h 16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5" h="1676">
                <a:moveTo>
                  <a:pt x="185" y="161"/>
                </a:moveTo>
                <a:lnTo>
                  <a:pt x="139" y="161"/>
                </a:lnTo>
                <a:lnTo>
                  <a:pt x="23" y="176"/>
                </a:lnTo>
                <a:lnTo>
                  <a:pt x="0" y="284"/>
                </a:lnTo>
                <a:lnTo>
                  <a:pt x="16" y="414"/>
                </a:lnTo>
                <a:lnTo>
                  <a:pt x="69" y="676"/>
                </a:lnTo>
                <a:lnTo>
                  <a:pt x="62" y="814"/>
                </a:lnTo>
                <a:lnTo>
                  <a:pt x="131" y="953"/>
                </a:lnTo>
                <a:lnTo>
                  <a:pt x="123" y="1099"/>
                </a:lnTo>
                <a:lnTo>
                  <a:pt x="108" y="1299"/>
                </a:lnTo>
                <a:lnTo>
                  <a:pt x="77" y="1453"/>
                </a:lnTo>
                <a:lnTo>
                  <a:pt x="185" y="1607"/>
                </a:lnTo>
                <a:lnTo>
                  <a:pt x="546" y="1653"/>
                </a:lnTo>
                <a:lnTo>
                  <a:pt x="1085" y="1660"/>
                </a:lnTo>
                <a:lnTo>
                  <a:pt x="1669" y="1676"/>
                </a:lnTo>
                <a:lnTo>
                  <a:pt x="1900" y="1514"/>
                </a:lnTo>
                <a:lnTo>
                  <a:pt x="1869" y="1222"/>
                </a:lnTo>
                <a:lnTo>
                  <a:pt x="1877" y="1022"/>
                </a:lnTo>
                <a:lnTo>
                  <a:pt x="1869" y="737"/>
                </a:lnTo>
                <a:lnTo>
                  <a:pt x="1900" y="484"/>
                </a:lnTo>
                <a:lnTo>
                  <a:pt x="1900" y="368"/>
                </a:lnTo>
                <a:lnTo>
                  <a:pt x="1915" y="199"/>
                </a:lnTo>
                <a:lnTo>
                  <a:pt x="1815" y="153"/>
                </a:lnTo>
                <a:lnTo>
                  <a:pt x="1700" y="153"/>
                </a:lnTo>
                <a:lnTo>
                  <a:pt x="1608" y="84"/>
                </a:lnTo>
                <a:lnTo>
                  <a:pt x="1500" y="15"/>
                </a:lnTo>
                <a:lnTo>
                  <a:pt x="1350" y="15"/>
                </a:lnTo>
                <a:lnTo>
                  <a:pt x="1187" y="15"/>
                </a:lnTo>
                <a:lnTo>
                  <a:pt x="1046" y="15"/>
                </a:lnTo>
                <a:lnTo>
                  <a:pt x="835" y="0"/>
                </a:lnTo>
                <a:lnTo>
                  <a:pt x="569" y="7"/>
                </a:lnTo>
                <a:lnTo>
                  <a:pt x="446" y="15"/>
                </a:lnTo>
                <a:lnTo>
                  <a:pt x="355" y="50"/>
                </a:lnTo>
                <a:lnTo>
                  <a:pt x="227" y="113"/>
                </a:lnTo>
                <a:lnTo>
                  <a:pt x="185" y="161"/>
                </a:lnTo>
                <a:close/>
              </a:path>
            </a:pathLst>
          </a:custGeom>
          <a:pattFill prst="pct25">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19" name="Freeform 7" descr="30%"/>
          <p:cNvSpPr>
            <a:spLocks/>
          </p:cNvSpPr>
          <p:nvPr/>
        </p:nvSpPr>
        <p:spPr bwMode="auto">
          <a:xfrm>
            <a:off x="3235325" y="3732213"/>
            <a:ext cx="2576513" cy="2311400"/>
          </a:xfrm>
          <a:custGeom>
            <a:avLst/>
            <a:gdLst>
              <a:gd name="T0" fmla="*/ 2147483647 w 1623"/>
              <a:gd name="T1" fmla="*/ 2147483647 h 1456"/>
              <a:gd name="T2" fmla="*/ 2147483647 w 1623"/>
              <a:gd name="T3" fmla="*/ 2147483647 h 1456"/>
              <a:gd name="T4" fmla="*/ 2147483647 w 1623"/>
              <a:gd name="T5" fmla="*/ 2147483647 h 1456"/>
              <a:gd name="T6" fmla="*/ 2147483647 w 1623"/>
              <a:gd name="T7" fmla="*/ 2147483647 h 1456"/>
              <a:gd name="T8" fmla="*/ 2147483647 w 1623"/>
              <a:gd name="T9" fmla="*/ 2147483647 h 1456"/>
              <a:gd name="T10" fmla="*/ 2147483647 w 1623"/>
              <a:gd name="T11" fmla="*/ 2147483647 h 1456"/>
              <a:gd name="T12" fmla="*/ 2147483647 w 1623"/>
              <a:gd name="T13" fmla="*/ 2147483647 h 1456"/>
              <a:gd name="T14" fmla="*/ 2147483647 w 1623"/>
              <a:gd name="T15" fmla="*/ 2147483647 h 1456"/>
              <a:gd name="T16" fmla="*/ 2147483647 w 1623"/>
              <a:gd name="T17" fmla="*/ 2147483647 h 1456"/>
              <a:gd name="T18" fmla="*/ 2147483647 w 1623"/>
              <a:gd name="T19" fmla="*/ 2147483647 h 1456"/>
              <a:gd name="T20" fmla="*/ 0 w 1623"/>
              <a:gd name="T21" fmla="*/ 2147483647 h 1456"/>
              <a:gd name="T22" fmla="*/ 2147483647 w 1623"/>
              <a:gd name="T23" fmla="*/ 2147483647 h 1456"/>
              <a:gd name="T24" fmla="*/ 2147483647 w 1623"/>
              <a:gd name="T25" fmla="*/ 2147483647 h 1456"/>
              <a:gd name="T26" fmla="*/ 2147483647 w 1623"/>
              <a:gd name="T27" fmla="*/ 2147483647 h 1456"/>
              <a:gd name="T28" fmla="*/ 2147483647 w 1623"/>
              <a:gd name="T29" fmla="*/ 2147483647 h 1456"/>
              <a:gd name="T30" fmla="*/ 2147483647 w 1623"/>
              <a:gd name="T31" fmla="*/ 2147483647 h 1456"/>
              <a:gd name="T32" fmla="*/ 2147483647 w 1623"/>
              <a:gd name="T33" fmla="*/ 2147483647 h 1456"/>
              <a:gd name="T34" fmla="*/ 2147483647 w 1623"/>
              <a:gd name="T35" fmla="*/ 2147483647 h 1456"/>
              <a:gd name="T36" fmla="*/ 2147483647 w 1623"/>
              <a:gd name="T37" fmla="*/ 2147483647 h 1456"/>
              <a:gd name="T38" fmla="*/ 2147483647 w 1623"/>
              <a:gd name="T39" fmla="*/ 2147483647 h 1456"/>
              <a:gd name="T40" fmla="*/ 2147483647 w 1623"/>
              <a:gd name="T41" fmla="*/ 2147483647 h 1456"/>
              <a:gd name="T42" fmla="*/ 2147483647 w 1623"/>
              <a:gd name="T43" fmla="*/ 2147483647 h 1456"/>
              <a:gd name="T44" fmla="*/ 2147483647 w 1623"/>
              <a:gd name="T45" fmla="*/ 2147483647 h 1456"/>
              <a:gd name="T46" fmla="*/ 2147483647 w 1623"/>
              <a:gd name="T47" fmla="*/ 2147483647 h 1456"/>
              <a:gd name="T48" fmla="*/ 2147483647 w 1623"/>
              <a:gd name="T49" fmla="*/ 2147483647 h 1456"/>
              <a:gd name="T50" fmla="*/ 2147483647 w 1623"/>
              <a:gd name="T51" fmla="*/ 2147483647 h 1456"/>
              <a:gd name="T52" fmla="*/ 2147483647 w 1623"/>
              <a:gd name="T53" fmla="*/ 2147483647 h 1456"/>
              <a:gd name="T54" fmla="*/ 2147483647 w 1623"/>
              <a:gd name="T55" fmla="*/ 2147483647 h 1456"/>
              <a:gd name="T56" fmla="*/ 2147483647 w 1623"/>
              <a:gd name="T57" fmla="*/ 2147483647 h 1456"/>
              <a:gd name="T58" fmla="*/ 2147483647 w 1623"/>
              <a:gd name="T59" fmla="*/ 2147483647 h 1456"/>
              <a:gd name="T60" fmla="*/ 2147483647 w 1623"/>
              <a:gd name="T61" fmla="*/ 2147483647 h 1456"/>
              <a:gd name="T62" fmla="*/ 2147483647 w 1623"/>
              <a:gd name="T63" fmla="*/ 2147483647 h 1456"/>
              <a:gd name="T64" fmla="*/ 2147483647 w 1623"/>
              <a:gd name="T65" fmla="*/ 2147483647 h 1456"/>
              <a:gd name="T66" fmla="*/ 2147483647 w 1623"/>
              <a:gd name="T67" fmla="*/ 2147483647 h 1456"/>
              <a:gd name="T68" fmla="*/ 2147483647 w 1623"/>
              <a:gd name="T69" fmla="*/ 2147483647 h 1456"/>
              <a:gd name="T70" fmla="*/ 2147483647 w 1623"/>
              <a:gd name="T71" fmla="*/ 2147483647 h 1456"/>
              <a:gd name="T72" fmla="*/ 2147483647 w 1623"/>
              <a:gd name="T73" fmla="*/ 2147483647 h 1456"/>
              <a:gd name="T74" fmla="*/ 2147483647 w 1623"/>
              <a:gd name="T75" fmla="*/ 2147483647 h 1456"/>
              <a:gd name="T76" fmla="*/ 2147483647 w 1623"/>
              <a:gd name="T77" fmla="*/ 0 h 1456"/>
              <a:gd name="T78" fmla="*/ 2147483647 w 1623"/>
              <a:gd name="T79" fmla="*/ 2147483647 h 1456"/>
              <a:gd name="T80" fmla="*/ 2147483647 w 1623"/>
              <a:gd name="T81" fmla="*/ 2147483647 h 1456"/>
              <a:gd name="T82" fmla="*/ 2147483647 w 1623"/>
              <a:gd name="T83" fmla="*/ 2147483647 h 1456"/>
              <a:gd name="T84" fmla="*/ 2147483647 w 1623"/>
              <a:gd name="T85" fmla="*/ 2147483647 h 1456"/>
              <a:gd name="T86" fmla="*/ 2147483647 w 1623"/>
              <a:gd name="T87" fmla="*/ 2147483647 h 1456"/>
              <a:gd name="T88" fmla="*/ 2147483647 w 1623"/>
              <a:gd name="T89" fmla="*/ 2147483647 h 1456"/>
              <a:gd name="T90" fmla="*/ 2147483647 w 1623"/>
              <a:gd name="T91" fmla="*/ 2147483647 h 1456"/>
              <a:gd name="T92" fmla="*/ 2147483647 w 1623"/>
              <a:gd name="T93" fmla="*/ 2147483647 h 1456"/>
              <a:gd name="T94" fmla="*/ 2147483647 w 1623"/>
              <a:gd name="T95" fmla="*/ 2147483647 h 1456"/>
              <a:gd name="T96" fmla="*/ 2147483647 w 1623"/>
              <a:gd name="T97" fmla="*/ 2147483647 h 1456"/>
              <a:gd name="T98" fmla="*/ 2147483647 w 1623"/>
              <a:gd name="T99" fmla="*/ 2147483647 h 1456"/>
              <a:gd name="T100" fmla="*/ 2147483647 w 1623"/>
              <a:gd name="T101" fmla="*/ 2147483647 h 1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3"/>
              <a:gd name="T154" fmla="*/ 0 h 1456"/>
              <a:gd name="T155" fmla="*/ 1623 w 1623"/>
              <a:gd name="T156" fmla="*/ 1456 h 1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3" h="1456">
                <a:moveTo>
                  <a:pt x="154" y="33"/>
                </a:moveTo>
                <a:lnTo>
                  <a:pt x="39" y="195"/>
                </a:lnTo>
                <a:lnTo>
                  <a:pt x="8" y="403"/>
                </a:lnTo>
                <a:lnTo>
                  <a:pt x="31" y="549"/>
                </a:lnTo>
                <a:lnTo>
                  <a:pt x="123" y="618"/>
                </a:lnTo>
                <a:lnTo>
                  <a:pt x="162" y="649"/>
                </a:lnTo>
                <a:lnTo>
                  <a:pt x="170" y="787"/>
                </a:lnTo>
                <a:lnTo>
                  <a:pt x="177" y="887"/>
                </a:lnTo>
                <a:lnTo>
                  <a:pt x="139" y="933"/>
                </a:lnTo>
                <a:lnTo>
                  <a:pt x="23" y="949"/>
                </a:lnTo>
                <a:lnTo>
                  <a:pt x="0" y="1056"/>
                </a:lnTo>
                <a:lnTo>
                  <a:pt x="23" y="1225"/>
                </a:lnTo>
                <a:lnTo>
                  <a:pt x="147" y="1379"/>
                </a:lnTo>
                <a:lnTo>
                  <a:pt x="423" y="1441"/>
                </a:lnTo>
                <a:lnTo>
                  <a:pt x="870" y="1456"/>
                </a:lnTo>
                <a:lnTo>
                  <a:pt x="1208" y="1441"/>
                </a:lnTo>
                <a:lnTo>
                  <a:pt x="1585" y="1387"/>
                </a:lnTo>
                <a:lnTo>
                  <a:pt x="1616" y="1272"/>
                </a:lnTo>
                <a:lnTo>
                  <a:pt x="1623" y="1102"/>
                </a:lnTo>
                <a:lnTo>
                  <a:pt x="1623" y="1002"/>
                </a:lnTo>
                <a:lnTo>
                  <a:pt x="1554" y="887"/>
                </a:lnTo>
                <a:lnTo>
                  <a:pt x="1439" y="856"/>
                </a:lnTo>
                <a:lnTo>
                  <a:pt x="1385" y="818"/>
                </a:lnTo>
                <a:lnTo>
                  <a:pt x="1339" y="741"/>
                </a:lnTo>
                <a:lnTo>
                  <a:pt x="1346" y="602"/>
                </a:lnTo>
                <a:lnTo>
                  <a:pt x="1454" y="526"/>
                </a:lnTo>
                <a:lnTo>
                  <a:pt x="1477" y="379"/>
                </a:lnTo>
                <a:lnTo>
                  <a:pt x="1470" y="272"/>
                </a:lnTo>
                <a:lnTo>
                  <a:pt x="1400" y="110"/>
                </a:lnTo>
                <a:lnTo>
                  <a:pt x="1300" y="10"/>
                </a:lnTo>
                <a:lnTo>
                  <a:pt x="1223" y="21"/>
                </a:lnTo>
                <a:lnTo>
                  <a:pt x="1146" y="14"/>
                </a:lnTo>
                <a:lnTo>
                  <a:pt x="1082" y="28"/>
                </a:lnTo>
                <a:lnTo>
                  <a:pt x="976" y="7"/>
                </a:lnTo>
                <a:lnTo>
                  <a:pt x="934" y="7"/>
                </a:lnTo>
                <a:lnTo>
                  <a:pt x="898" y="21"/>
                </a:lnTo>
                <a:lnTo>
                  <a:pt x="877" y="21"/>
                </a:lnTo>
                <a:lnTo>
                  <a:pt x="870" y="21"/>
                </a:lnTo>
                <a:lnTo>
                  <a:pt x="870" y="0"/>
                </a:lnTo>
                <a:lnTo>
                  <a:pt x="863" y="14"/>
                </a:lnTo>
                <a:lnTo>
                  <a:pt x="849" y="21"/>
                </a:lnTo>
                <a:lnTo>
                  <a:pt x="849" y="14"/>
                </a:lnTo>
                <a:lnTo>
                  <a:pt x="750" y="14"/>
                </a:lnTo>
                <a:lnTo>
                  <a:pt x="666" y="14"/>
                </a:lnTo>
                <a:lnTo>
                  <a:pt x="630" y="14"/>
                </a:lnTo>
                <a:lnTo>
                  <a:pt x="588" y="14"/>
                </a:lnTo>
                <a:lnTo>
                  <a:pt x="517" y="7"/>
                </a:lnTo>
                <a:lnTo>
                  <a:pt x="390" y="21"/>
                </a:lnTo>
                <a:lnTo>
                  <a:pt x="277" y="18"/>
                </a:lnTo>
                <a:lnTo>
                  <a:pt x="231" y="26"/>
                </a:lnTo>
                <a:lnTo>
                  <a:pt x="154" y="33"/>
                </a:lnTo>
                <a:close/>
              </a:path>
            </a:pathLst>
          </a:custGeom>
          <a:pattFill prst="pct3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0" name="Rectangle 8"/>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0121" name="Rectangle 9"/>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0122" name="Rectangle 10"/>
          <p:cNvSpPr>
            <a:spLocks noChangeArrowheads="1"/>
          </p:cNvSpPr>
          <p:nvPr/>
        </p:nvSpPr>
        <p:spPr bwMode="auto">
          <a:xfrm>
            <a:off x="532288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0123" name="Line 11"/>
          <p:cNvSpPr>
            <a:spLocks noChangeShapeType="1"/>
          </p:cNvSpPr>
          <p:nvPr/>
        </p:nvSpPr>
        <p:spPr bwMode="auto">
          <a:xfrm flipV="1">
            <a:off x="3735388" y="4043363"/>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4" name="Line 12"/>
          <p:cNvSpPr>
            <a:spLocks noChangeShapeType="1"/>
          </p:cNvSpPr>
          <p:nvPr/>
        </p:nvSpPr>
        <p:spPr bwMode="auto">
          <a:xfrm flipV="1">
            <a:off x="5157788" y="405923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5" name="Line 13"/>
          <p:cNvSpPr>
            <a:spLocks noChangeShapeType="1"/>
          </p:cNvSpPr>
          <p:nvPr/>
        </p:nvSpPr>
        <p:spPr bwMode="auto">
          <a:xfrm flipV="1">
            <a:off x="5286375" y="39068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6" name="Line 14"/>
          <p:cNvSpPr>
            <a:spLocks noChangeShapeType="1"/>
          </p:cNvSpPr>
          <p:nvPr/>
        </p:nvSpPr>
        <p:spPr bwMode="auto">
          <a:xfrm flipH="1" flipV="1">
            <a:off x="3303588" y="3876675"/>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7" name="Line 15"/>
          <p:cNvSpPr>
            <a:spLocks noChangeShapeType="1"/>
          </p:cNvSpPr>
          <p:nvPr/>
        </p:nvSpPr>
        <p:spPr bwMode="auto">
          <a:xfrm flipV="1">
            <a:off x="3116263" y="2246313"/>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8" name="Line 16"/>
          <p:cNvSpPr>
            <a:spLocks noChangeShapeType="1"/>
          </p:cNvSpPr>
          <p:nvPr/>
        </p:nvSpPr>
        <p:spPr bwMode="auto">
          <a:xfrm flipH="1" flipV="1">
            <a:off x="5334000" y="21923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29" name="Line 17"/>
          <p:cNvSpPr>
            <a:spLocks noChangeShapeType="1"/>
          </p:cNvSpPr>
          <p:nvPr/>
        </p:nvSpPr>
        <p:spPr bwMode="auto">
          <a:xfrm flipV="1">
            <a:off x="3130550" y="2386013"/>
            <a:ext cx="1588"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0" name="Line 18"/>
          <p:cNvSpPr>
            <a:spLocks noChangeShapeType="1"/>
          </p:cNvSpPr>
          <p:nvPr/>
        </p:nvSpPr>
        <p:spPr bwMode="auto">
          <a:xfrm flipV="1">
            <a:off x="5872163" y="218598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1" name="Line 19"/>
          <p:cNvSpPr>
            <a:spLocks noChangeShapeType="1"/>
          </p:cNvSpPr>
          <p:nvPr/>
        </p:nvSpPr>
        <p:spPr bwMode="auto">
          <a:xfrm flipV="1">
            <a:off x="3752850" y="704850"/>
            <a:ext cx="1588" cy="1257300"/>
          </a:xfrm>
          <a:prstGeom prst="line">
            <a:avLst/>
          </a:prstGeom>
          <a:noFill/>
          <a:ln w="38100">
            <a:solidFill>
              <a:schemeClr val="tx2"/>
            </a:solidFill>
            <a:prstDash val="sysDot"/>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2" name="Line 20"/>
          <p:cNvSpPr>
            <a:spLocks noChangeShapeType="1"/>
          </p:cNvSpPr>
          <p:nvPr/>
        </p:nvSpPr>
        <p:spPr bwMode="auto">
          <a:xfrm flipV="1">
            <a:off x="5175250" y="720725"/>
            <a:ext cx="1588" cy="1257300"/>
          </a:xfrm>
          <a:prstGeom prst="line">
            <a:avLst/>
          </a:prstGeom>
          <a:noFill/>
          <a:ln w="38100">
            <a:solidFill>
              <a:schemeClr val="tx2"/>
            </a:solidFill>
            <a:prstDash val="sysDot"/>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3" name="Line 21"/>
          <p:cNvSpPr>
            <a:spLocks noChangeShapeType="1"/>
          </p:cNvSpPr>
          <p:nvPr/>
        </p:nvSpPr>
        <p:spPr bwMode="auto">
          <a:xfrm flipV="1">
            <a:off x="2832100" y="3803650"/>
            <a:ext cx="1588" cy="8302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4" name="Line 22"/>
          <p:cNvSpPr>
            <a:spLocks noChangeShapeType="1"/>
          </p:cNvSpPr>
          <p:nvPr/>
        </p:nvSpPr>
        <p:spPr bwMode="auto">
          <a:xfrm flipH="1" flipV="1">
            <a:off x="6132513" y="3835400"/>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5" name="Line 23"/>
          <p:cNvSpPr>
            <a:spLocks noChangeShapeType="1"/>
          </p:cNvSpPr>
          <p:nvPr/>
        </p:nvSpPr>
        <p:spPr bwMode="auto">
          <a:xfrm flipV="1">
            <a:off x="3983038" y="2198688"/>
            <a:ext cx="1587" cy="83026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0136" name="Line 24"/>
          <p:cNvSpPr>
            <a:spLocks noChangeShapeType="1"/>
          </p:cNvSpPr>
          <p:nvPr/>
        </p:nvSpPr>
        <p:spPr bwMode="auto">
          <a:xfrm flipH="1" flipV="1">
            <a:off x="4800600" y="2205038"/>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4141395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1138" name="Freeform 2" descr="10%"/>
          <p:cNvSpPr>
            <a:spLocks/>
          </p:cNvSpPr>
          <p:nvPr/>
        </p:nvSpPr>
        <p:spPr bwMode="auto">
          <a:xfrm>
            <a:off x="2576513" y="1660525"/>
            <a:ext cx="3859212" cy="4810125"/>
          </a:xfrm>
          <a:custGeom>
            <a:avLst/>
            <a:gdLst>
              <a:gd name="T0" fmla="*/ 2147483647 w 2431"/>
              <a:gd name="T1" fmla="*/ 2147483647 h 3030"/>
              <a:gd name="T2" fmla="*/ 2147483647 w 2431"/>
              <a:gd name="T3" fmla="*/ 2147483647 h 3030"/>
              <a:gd name="T4" fmla="*/ 2147483647 w 2431"/>
              <a:gd name="T5" fmla="*/ 2147483647 h 3030"/>
              <a:gd name="T6" fmla="*/ 2147483647 w 2431"/>
              <a:gd name="T7" fmla="*/ 2147483647 h 3030"/>
              <a:gd name="T8" fmla="*/ 2147483647 w 2431"/>
              <a:gd name="T9" fmla="*/ 2147483647 h 3030"/>
              <a:gd name="T10" fmla="*/ 2147483647 w 2431"/>
              <a:gd name="T11" fmla="*/ 2147483647 h 3030"/>
              <a:gd name="T12" fmla="*/ 2147483647 w 2431"/>
              <a:gd name="T13" fmla="*/ 2147483647 h 3030"/>
              <a:gd name="T14" fmla="*/ 2147483647 w 2431"/>
              <a:gd name="T15" fmla="*/ 2147483647 h 3030"/>
              <a:gd name="T16" fmla="*/ 2147483647 w 2431"/>
              <a:gd name="T17" fmla="*/ 2147483647 h 3030"/>
              <a:gd name="T18" fmla="*/ 2147483647 w 2431"/>
              <a:gd name="T19" fmla="*/ 0 h 3030"/>
              <a:gd name="T20" fmla="*/ 2147483647 w 2431"/>
              <a:gd name="T21" fmla="*/ 2147483647 h 3030"/>
              <a:gd name="T22" fmla="*/ 2147483647 w 2431"/>
              <a:gd name="T23" fmla="*/ 2147483647 h 3030"/>
              <a:gd name="T24" fmla="*/ 2147483647 w 2431"/>
              <a:gd name="T25" fmla="*/ 2147483647 h 3030"/>
              <a:gd name="T26" fmla="*/ 2147483647 w 2431"/>
              <a:gd name="T27" fmla="*/ 2147483647 h 3030"/>
              <a:gd name="T28" fmla="*/ 2147483647 w 2431"/>
              <a:gd name="T29" fmla="*/ 2147483647 h 3030"/>
              <a:gd name="T30" fmla="*/ 2147483647 w 2431"/>
              <a:gd name="T31" fmla="*/ 2147483647 h 3030"/>
              <a:gd name="T32" fmla="*/ 2147483647 w 2431"/>
              <a:gd name="T33" fmla="*/ 2147483647 h 3030"/>
              <a:gd name="T34" fmla="*/ 2147483647 w 2431"/>
              <a:gd name="T35" fmla="*/ 2147483647 h 3030"/>
              <a:gd name="T36" fmla="*/ 2147483647 w 2431"/>
              <a:gd name="T37" fmla="*/ 2147483647 h 3030"/>
              <a:gd name="T38" fmla="*/ 2147483647 w 2431"/>
              <a:gd name="T39" fmla="*/ 2147483647 h 3030"/>
              <a:gd name="T40" fmla="*/ 2147483647 w 2431"/>
              <a:gd name="T41" fmla="*/ 2147483647 h 3030"/>
              <a:gd name="T42" fmla="*/ 2147483647 w 2431"/>
              <a:gd name="T43" fmla="*/ 2147483647 h 3030"/>
              <a:gd name="T44" fmla="*/ 2147483647 w 2431"/>
              <a:gd name="T45" fmla="*/ 2147483647 h 3030"/>
              <a:gd name="T46" fmla="*/ 2147483647 w 2431"/>
              <a:gd name="T47" fmla="*/ 2147483647 h 3030"/>
              <a:gd name="T48" fmla="*/ 2147483647 w 2431"/>
              <a:gd name="T49" fmla="*/ 2147483647 h 3030"/>
              <a:gd name="T50" fmla="*/ 2147483647 w 2431"/>
              <a:gd name="T51" fmla="*/ 2147483647 h 3030"/>
              <a:gd name="T52" fmla="*/ 2147483647 w 2431"/>
              <a:gd name="T53" fmla="*/ 2147483647 h 3030"/>
              <a:gd name="T54" fmla="*/ 2147483647 w 2431"/>
              <a:gd name="T55" fmla="*/ 2147483647 h 3030"/>
              <a:gd name="T56" fmla="*/ 2147483647 w 2431"/>
              <a:gd name="T57" fmla="*/ 2147483647 h 3030"/>
              <a:gd name="T58" fmla="*/ 2147483647 w 2431"/>
              <a:gd name="T59" fmla="*/ 2147483647 h 3030"/>
              <a:gd name="T60" fmla="*/ 2147483647 w 2431"/>
              <a:gd name="T61" fmla="*/ 2147483647 h 3030"/>
              <a:gd name="T62" fmla="*/ 2147483647 w 2431"/>
              <a:gd name="T63" fmla="*/ 2147483647 h 30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1"/>
              <a:gd name="T97" fmla="*/ 0 h 3030"/>
              <a:gd name="T98" fmla="*/ 2431 w 2431"/>
              <a:gd name="T99" fmla="*/ 3030 h 30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1" h="3030">
                <a:moveTo>
                  <a:pt x="592" y="231"/>
                </a:moveTo>
                <a:lnTo>
                  <a:pt x="562" y="185"/>
                </a:lnTo>
                <a:lnTo>
                  <a:pt x="608" y="262"/>
                </a:lnTo>
                <a:lnTo>
                  <a:pt x="631" y="262"/>
                </a:lnTo>
                <a:lnTo>
                  <a:pt x="677" y="246"/>
                </a:lnTo>
                <a:lnTo>
                  <a:pt x="831" y="262"/>
                </a:lnTo>
                <a:lnTo>
                  <a:pt x="897" y="253"/>
                </a:lnTo>
                <a:lnTo>
                  <a:pt x="961" y="253"/>
                </a:lnTo>
                <a:lnTo>
                  <a:pt x="1024" y="260"/>
                </a:lnTo>
                <a:lnTo>
                  <a:pt x="1088" y="267"/>
                </a:lnTo>
                <a:lnTo>
                  <a:pt x="1144" y="260"/>
                </a:lnTo>
                <a:lnTo>
                  <a:pt x="1201" y="253"/>
                </a:lnTo>
                <a:lnTo>
                  <a:pt x="1342" y="246"/>
                </a:lnTo>
                <a:lnTo>
                  <a:pt x="1438" y="246"/>
                </a:lnTo>
                <a:lnTo>
                  <a:pt x="1685" y="262"/>
                </a:lnTo>
                <a:lnTo>
                  <a:pt x="1738" y="223"/>
                </a:lnTo>
                <a:lnTo>
                  <a:pt x="1831" y="123"/>
                </a:lnTo>
                <a:lnTo>
                  <a:pt x="1908" y="69"/>
                </a:lnTo>
                <a:lnTo>
                  <a:pt x="1969" y="8"/>
                </a:lnTo>
                <a:lnTo>
                  <a:pt x="2169" y="0"/>
                </a:lnTo>
                <a:lnTo>
                  <a:pt x="2285" y="62"/>
                </a:lnTo>
                <a:lnTo>
                  <a:pt x="2338" y="154"/>
                </a:lnTo>
                <a:lnTo>
                  <a:pt x="2392" y="254"/>
                </a:lnTo>
                <a:lnTo>
                  <a:pt x="2400" y="454"/>
                </a:lnTo>
                <a:lnTo>
                  <a:pt x="2415" y="754"/>
                </a:lnTo>
                <a:lnTo>
                  <a:pt x="2415" y="946"/>
                </a:lnTo>
                <a:lnTo>
                  <a:pt x="2431" y="1185"/>
                </a:lnTo>
                <a:lnTo>
                  <a:pt x="2400" y="1438"/>
                </a:lnTo>
                <a:lnTo>
                  <a:pt x="2431" y="1669"/>
                </a:lnTo>
                <a:lnTo>
                  <a:pt x="2385" y="1769"/>
                </a:lnTo>
                <a:lnTo>
                  <a:pt x="2361" y="1884"/>
                </a:lnTo>
                <a:lnTo>
                  <a:pt x="2377" y="1961"/>
                </a:lnTo>
                <a:lnTo>
                  <a:pt x="2346" y="1992"/>
                </a:lnTo>
                <a:lnTo>
                  <a:pt x="2385" y="2061"/>
                </a:lnTo>
                <a:lnTo>
                  <a:pt x="2354" y="2154"/>
                </a:lnTo>
                <a:lnTo>
                  <a:pt x="2400" y="2269"/>
                </a:lnTo>
                <a:lnTo>
                  <a:pt x="2400" y="2377"/>
                </a:lnTo>
                <a:lnTo>
                  <a:pt x="2385" y="2500"/>
                </a:lnTo>
                <a:lnTo>
                  <a:pt x="2361" y="2707"/>
                </a:lnTo>
                <a:lnTo>
                  <a:pt x="2285" y="2938"/>
                </a:lnTo>
                <a:cubicBezTo>
                  <a:pt x="2221" y="2961"/>
                  <a:pt x="2159" y="2993"/>
                  <a:pt x="2092" y="3007"/>
                </a:cubicBezTo>
                <a:cubicBezTo>
                  <a:pt x="1987" y="3029"/>
                  <a:pt x="1837" y="3030"/>
                  <a:pt x="1723" y="3030"/>
                </a:cubicBezTo>
                <a:cubicBezTo>
                  <a:pt x="1523" y="3022"/>
                  <a:pt x="1323" y="3015"/>
                  <a:pt x="1123" y="3007"/>
                </a:cubicBezTo>
                <a:cubicBezTo>
                  <a:pt x="1046" y="3004"/>
                  <a:pt x="892" y="3000"/>
                  <a:pt x="892" y="3000"/>
                </a:cubicBezTo>
                <a:lnTo>
                  <a:pt x="608" y="3007"/>
                </a:lnTo>
                <a:lnTo>
                  <a:pt x="308" y="2946"/>
                </a:lnTo>
                <a:lnTo>
                  <a:pt x="115" y="2861"/>
                </a:lnTo>
                <a:lnTo>
                  <a:pt x="31" y="2761"/>
                </a:lnTo>
                <a:lnTo>
                  <a:pt x="0" y="2561"/>
                </a:lnTo>
                <a:lnTo>
                  <a:pt x="8" y="2338"/>
                </a:lnTo>
                <a:lnTo>
                  <a:pt x="23" y="2246"/>
                </a:lnTo>
                <a:lnTo>
                  <a:pt x="62" y="2092"/>
                </a:lnTo>
                <a:lnTo>
                  <a:pt x="31" y="1815"/>
                </a:lnTo>
                <a:lnTo>
                  <a:pt x="15" y="1346"/>
                </a:lnTo>
                <a:lnTo>
                  <a:pt x="23" y="746"/>
                </a:lnTo>
                <a:lnTo>
                  <a:pt x="23" y="485"/>
                </a:lnTo>
                <a:lnTo>
                  <a:pt x="31" y="262"/>
                </a:lnTo>
                <a:lnTo>
                  <a:pt x="69" y="108"/>
                </a:lnTo>
                <a:lnTo>
                  <a:pt x="146" y="46"/>
                </a:lnTo>
                <a:lnTo>
                  <a:pt x="346" y="15"/>
                </a:lnTo>
                <a:lnTo>
                  <a:pt x="554" y="100"/>
                </a:lnTo>
                <a:lnTo>
                  <a:pt x="562" y="177"/>
                </a:lnTo>
                <a:lnTo>
                  <a:pt x="600" y="254"/>
                </a:lnTo>
                <a:lnTo>
                  <a:pt x="592" y="231"/>
                </a:lnTo>
                <a:close/>
              </a:path>
            </a:pathLst>
          </a:custGeom>
          <a:pattFill prst="pct1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39" name="Rectangle 3"/>
          <p:cNvSpPr>
            <a:spLocks noChangeArrowheads="1"/>
          </p:cNvSpPr>
          <p:nvPr/>
        </p:nvSpPr>
        <p:spPr bwMode="auto">
          <a:xfrm>
            <a:off x="1135063" y="141763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0" name="Rectangle 4"/>
          <p:cNvSpPr>
            <a:spLocks noChangeArrowheads="1"/>
          </p:cNvSpPr>
          <p:nvPr/>
        </p:nvSpPr>
        <p:spPr bwMode="auto">
          <a:xfrm>
            <a:off x="5305425" y="1417638"/>
            <a:ext cx="2417763"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1" name="Freeform 5" descr="20%"/>
          <p:cNvSpPr>
            <a:spLocks/>
          </p:cNvSpPr>
          <p:nvPr/>
        </p:nvSpPr>
        <p:spPr bwMode="auto">
          <a:xfrm>
            <a:off x="2833688" y="2076450"/>
            <a:ext cx="3370262" cy="4211638"/>
          </a:xfrm>
          <a:custGeom>
            <a:avLst/>
            <a:gdLst>
              <a:gd name="T0" fmla="*/ 2147483647 w 2123"/>
              <a:gd name="T1" fmla="*/ 0 h 2653"/>
              <a:gd name="T2" fmla="*/ 2147483647 w 2123"/>
              <a:gd name="T3" fmla="*/ 2147483647 h 2653"/>
              <a:gd name="T4" fmla="*/ 2147483647 w 2123"/>
              <a:gd name="T5" fmla="*/ 2147483647 h 2653"/>
              <a:gd name="T6" fmla="*/ 2147483647 w 2123"/>
              <a:gd name="T7" fmla="*/ 2147483647 h 2653"/>
              <a:gd name="T8" fmla="*/ 2147483647 w 2123"/>
              <a:gd name="T9" fmla="*/ 2147483647 h 2653"/>
              <a:gd name="T10" fmla="*/ 2147483647 w 2123"/>
              <a:gd name="T11" fmla="*/ 2147483647 h 2653"/>
              <a:gd name="T12" fmla="*/ 2147483647 w 2123"/>
              <a:gd name="T13" fmla="*/ 2147483647 h 2653"/>
              <a:gd name="T14" fmla="*/ 2147483647 w 2123"/>
              <a:gd name="T15" fmla="*/ 2147483647 h 2653"/>
              <a:gd name="T16" fmla="*/ 2147483647 w 2123"/>
              <a:gd name="T17" fmla="*/ 2147483647 h 2653"/>
              <a:gd name="T18" fmla="*/ 2147483647 w 2123"/>
              <a:gd name="T19" fmla="*/ 2147483647 h 2653"/>
              <a:gd name="T20" fmla="*/ 2147483647 w 2123"/>
              <a:gd name="T21" fmla="*/ 2147483647 h 2653"/>
              <a:gd name="T22" fmla="*/ 2147483647 w 2123"/>
              <a:gd name="T23" fmla="*/ 2147483647 h 2653"/>
              <a:gd name="T24" fmla="*/ 2147483647 w 2123"/>
              <a:gd name="T25" fmla="*/ 2147483647 h 2653"/>
              <a:gd name="T26" fmla="*/ 2147483647 w 2123"/>
              <a:gd name="T27" fmla="*/ 2147483647 h 2653"/>
              <a:gd name="T28" fmla="*/ 2147483647 w 2123"/>
              <a:gd name="T29" fmla="*/ 2147483647 h 2653"/>
              <a:gd name="T30" fmla="*/ 2147483647 w 2123"/>
              <a:gd name="T31" fmla="*/ 2147483647 h 2653"/>
              <a:gd name="T32" fmla="*/ 2147483647 w 2123"/>
              <a:gd name="T33" fmla="*/ 2147483647 h 2653"/>
              <a:gd name="T34" fmla="*/ 2147483647 w 2123"/>
              <a:gd name="T35" fmla="*/ 2147483647 h 2653"/>
              <a:gd name="T36" fmla="*/ 2147483647 w 2123"/>
              <a:gd name="T37" fmla="*/ 2147483647 h 2653"/>
              <a:gd name="T38" fmla="*/ 2147483647 w 2123"/>
              <a:gd name="T39" fmla="*/ 2147483647 h 2653"/>
              <a:gd name="T40" fmla="*/ 2147483647 w 2123"/>
              <a:gd name="T41" fmla="*/ 2147483647 h 2653"/>
              <a:gd name="T42" fmla="*/ 2147483647 w 2123"/>
              <a:gd name="T43" fmla="*/ 2147483647 h 2653"/>
              <a:gd name="T44" fmla="*/ 2147483647 w 2123"/>
              <a:gd name="T45" fmla="*/ 2147483647 h 2653"/>
              <a:gd name="T46" fmla="*/ 2147483647 w 2123"/>
              <a:gd name="T47" fmla="*/ 2147483647 h 2653"/>
              <a:gd name="T48" fmla="*/ 2147483647 w 2123"/>
              <a:gd name="T49" fmla="*/ 2147483647 h 2653"/>
              <a:gd name="T50" fmla="*/ 2147483647 w 2123"/>
              <a:gd name="T51" fmla="*/ 2147483647 h 2653"/>
              <a:gd name="T52" fmla="*/ 2147483647 w 2123"/>
              <a:gd name="T53" fmla="*/ 0 h 2653"/>
              <a:gd name="T54" fmla="*/ 2147483647 w 2123"/>
              <a:gd name="T55" fmla="*/ 2147483647 h 2653"/>
              <a:gd name="T56" fmla="*/ 2147483647 w 2123"/>
              <a:gd name="T57" fmla="*/ 2147483647 h 2653"/>
              <a:gd name="T58" fmla="*/ 2147483647 w 2123"/>
              <a:gd name="T59" fmla="*/ 2147483647 h 2653"/>
              <a:gd name="T60" fmla="*/ 2147483647 w 2123"/>
              <a:gd name="T61" fmla="*/ 2147483647 h 2653"/>
              <a:gd name="T62" fmla="*/ 2147483647 w 2123"/>
              <a:gd name="T63" fmla="*/ 2147483647 h 2653"/>
              <a:gd name="T64" fmla="*/ 2147483647 w 2123"/>
              <a:gd name="T65" fmla="*/ 2147483647 h 2653"/>
              <a:gd name="T66" fmla="*/ 2147483647 w 2123"/>
              <a:gd name="T67" fmla="*/ 2147483647 h 2653"/>
              <a:gd name="T68" fmla="*/ 2147483647 w 2123"/>
              <a:gd name="T69" fmla="*/ 2147483647 h 2653"/>
              <a:gd name="T70" fmla="*/ 2147483647 w 2123"/>
              <a:gd name="T71" fmla="*/ 2147483647 h 2653"/>
              <a:gd name="T72" fmla="*/ 2147483647 w 2123"/>
              <a:gd name="T73" fmla="*/ 2147483647 h 2653"/>
              <a:gd name="T74" fmla="*/ 2147483647 w 2123"/>
              <a:gd name="T75" fmla="*/ 2147483647 h 2653"/>
              <a:gd name="T76" fmla="*/ 2147483647 w 2123"/>
              <a:gd name="T77" fmla="*/ 2147483647 h 2653"/>
              <a:gd name="T78" fmla="*/ 2147483647 w 2123"/>
              <a:gd name="T79" fmla="*/ 2147483647 h 2653"/>
              <a:gd name="T80" fmla="*/ 2147483647 w 2123"/>
              <a:gd name="T81" fmla="*/ 2147483647 h 2653"/>
              <a:gd name="T82" fmla="*/ 2147483647 w 2123"/>
              <a:gd name="T83" fmla="*/ 2147483647 h 2653"/>
              <a:gd name="T84" fmla="*/ 2147483647 w 2123"/>
              <a:gd name="T85" fmla="*/ 2147483647 h 2653"/>
              <a:gd name="T86" fmla="*/ 2147483647 w 2123"/>
              <a:gd name="T87" fmla="*/ 2147483647 h 2653"/>
              <a:gd name="T88" fmla="*/ 2147483647 w 2123"/>
              <a:gd name="T89" fmla="*/ 2147483647 h 2653"/>
              <a:gd name="T90" fmla="*/ 2147483647 w 2123"/>
              <a:gd name="T91" fmla="*/ 2147483647 h 2653"/>
              <a:gd name="T92" fmla="*/ 2147483647 w 2123"/>
              <a:gd name="T93" fmla="*/ 2147483647 h 2653"/>
              <a:gd name="T94" fmla="*/ 0 w 2123"/>
              <a:gd name="T95" fmla="*/ 2147483647 h 2653"/>
              <a:gd name="T96" fmla="*/ 2147483647 w 2123"/>
              <a:gd name="T97" fmla="*/ 2147483647 h 2653"/>
              <a:gd name="T98" fmla="*/ 2147483647 w 2123"/>
              <a:gd name="T99" fmla="*/ 2147483647 h 2653"/>
              <a:gd name="T100" fmla="*/ 2147483647 w 2123"/>
              <a:gd name="T101" fmla="*/ 2147483647 h 2653"/>
              <a:gd name="T102" fmla="*/ 2147483647 w 2123"/>
              <a:gd name="T103" fmla="*/ 2147483647 h 2653"/>
              <a:gd name="T104" fmla="*/ 2147483647 w 2123"/>
              <a:gd name="T105" fmla="*/ 2147483647 h 2653"/>
              <a:gd name="T106" fmla="*/ 2147483647 w 2123"/>
              <a:gd name="T107" fmla="*/ 2147483647 h 2653"/>
              <a:gd name="T108" fmla="*/ 2147483647 w 2123"/>
              <a:gd name="T109" fmla="*/ 2147483647 h 2653"/>
              <a:gd name="T110" fmla="*/ 2147483647 w 2123"/>
              <a:gd name="T111" fmla="*/ 2147483647 h 2653"/>
              <a:gd name="T112" fmla="*/ 2147483647 w 2123"/>
              <a:gd name="T113" fmla="*/ 0 h 26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23"/>
              <a:gd name="T172" fmla="*/ 0 h 2653"/>
              <a:gd name="T173" fmla="*/ 2123 w 2123"/>
              <a:gd name="T174" fmla="*/ 2653 h 26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23" h="2653">
                <a:moveTo>
                  <a:pt x="115" y="0"/>
                </a:moveTo>
                <a:lnTo>
                  <a:pt x="215" y="7"/>
                </a:lnTo>
                <a:lnTo>
                  <a:pt x="338" y="146"/>
                </a:lnTo>
                <a:lnTo>
                  <a:pt x="369" y="307"/>
                </a:lnTo>
                <a:lnTo>
                  <a:pt x="376" y="476"/>
                </a:lnTo>
                <a:lnTo>
                  <a:pt x="315" y="599"/>
                </a:lnTo>
                <a:lnTo>
                  <a:pt x="261" y="646"/>
                </a:lnTo>
                <a:lnTo>
                  <a:pt x="253" y="807"/>
                </a:lnTo>
                <a:lnTo>
                  <a:pt x="253" y="861"/>
                </a:lnTo>
                <a:lnTo>
                  <a:pt x="400" y="784"/>
                </a:lnTo>
                <a:lnTo>
                  <a:pt x="492" y="753"/>
                </a:lnTo>
                <a:lnTo>
                  <a:pt x="623" y="753"/>
                </a:lnTo>
                <a:lnTo>
                  <a:pt x="707" y="769"/>
                </a:lnTo>
                <a:lnTo>
                  <a:pt x="883" y="760"/>
                </a:lnTo>
                <a:lnTo>
                  <a:pt x="1046" y="760"/>
                </a:lnTo>
                <a:lnTo>
                  <a:pt x="1243" y="760"/>
                </a:lnTo>
                <a:lnTo>
                  <a:pt x="1377" y="767"/>
                </a:lnTo>
                <a:lnTo>
                  <a:pt x="1484" y="746"/>
                </a:lnTo>
                <a:lnTo>
                  <a:pt x="1684" y="784"/>
                </a:lnTo>
                <a:lnTo>
                  <a:pt x="1753" y="838"/>
                </a:lnTo>
                <a:lnTo>
                  <a:pt x="1784" y="792"/>
                </a:lnTo>
                <a:lnTo>
                  <a:pt x="1792" y="646"/>
                </a:lnTo>
                <a:lnTo>
                  <a:pt x="1738" y="607"/>
                </a:lnTo>
                <a:lnTo>
                  <a:pt x="1646" y="530"/>
                </a:lnTo>
                <a:lnTo>
                  <a:pt x="1623" y="276"/>
                </a:lnTo>
                <a:lnTo>
                  <a:pt x="1669" y="46"/>
                </a:lnTo>
                <a:lnTo>
                  <a:pt x="1753" y="0"/>
                </a:lnTo>
                <a:lnTo>
                  <a:pt x="1884" y="76"/>
                </a:lnTo>
                <a:lnTo>
                  <a:pt x="1999" y="184"/>
                </a:lnTo>
                <a:lnTo>
                  <a:pt x="2061" y="307"/>
                </a:lnTo>
                <a:lnTo>
                  <a:pt x="2076" y="499"/>
                </a:lnTo>
                <a:cubicBezTo>
                  <a:pt x="2091" y="668"/>
                  <a:pt x="2107" y="837"/>
                  <a:pt x="2107" y="1007"/>
                </a:cubicBezTo>
                <a:lnTo>
                  <a:pt x="2115" y="1192"/>
                </a:lnTo>
                <a:lnTo>
                  <a:pt x="2099" y="1330"/>
                </a:lnTo>
                <a:lnTo>
                  <a:pt x="2076" y="1476"/>
                </a:lnTo>
                <a:lnTo>
                  <a:pt x="2061" y="1630"/>
                </a:lnTo>
                <a:lnTo>
                  <a:pt x="2076" y="1822"/>
                </a:lnTo>
                <a:lnTo>
                  <a:pt x="2123" y="1992"/>
                </a:lnTo>
                <a:lnTo>
                  <a:pt x="2092" y="2145"/>
                </a:lnTo>
                <a:lnTo>
                  <a:pt x="2061" y="2376"/>
                </a:lnTo>
                <a:lnTo>
                  <a:pt x="2007" y="2507"/>
                </a:lnTo>
                <a:lnTo>
                  <a:pt x="1884" y="2615"/>
                </a:lnTo>
                <a:lnTo>
                  <a:pt x="1576" y="2653"/>
                </a:lnTo>
                <a:cubicBezTo>
                  <a:pt x="1389" y="2650"/>
                  <a:pt x="1202" y="2648"/>
                  <a:pt x="1015" y="2645"/>
                </a:cubicBezTo>
                <a:cubicBezTo>
                  <a:pt x="877" y="2643"/>
                  <a:pt x="600" y="2638"/>
                  <a:pt x="600" y="2638"/>
                </a:cubicBezTo>
                <a:lnTo>
                  <a:pt x="292" y="2622"/>
                </a:lnTo>
                <a:lnTo>
                  <a:pt x="84" y="2553"/>
                </a:lnTo>
                <a:lnTo>
                  <a:pt x="0" y="2384"/>
                </a:lnTo>
                <a:lnTo>
                  <a:pt x="53" y="2192"/>
                </a:lnTo>
                <a:lnTo>
                  <a:pt x="23" y="2053"/>
                </a:lnTo>
                <a:lnTo>
                  <a:pt x="46" y="1915"/>
                </a:lnTo>
                <a:lnTo>
                  <a:pt x="30" y="1599"/>
                </a:lnTo>
                <a:lnTo>
                  <a:pt x="30" y="1315"/>
                </a:lnTo>
                <a:lnTo>
                  <a:pt x="15" y="1038"/>
                </a:lnTo>
                <a:lnTo>
                  <a:pt x="15" y="561"/>
                </a:lnTo>
                <a:lnTo>
                  <a:pt x="30" y="192"/>
                </a:lnTo>
                <a:lnTo>
                  <a:pt x="115" y="0"/>
                </a:lnTo>
                <a:close/>
              </a:path>
            </a:pathLst>
          </a:custGeom>
          <a:pattFill prst="pct2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42" name="Freeform 6" descr="25%"/>
          <p:cNvSpPr>
            <a:spLocks/>
          </p:cNvSpPr>
          <p:nvPr/>
        </p:nvSpPr>
        <p:spPr bwMode="auto">
          <a:xfrm>
            <a:off x="2967038" y="3517900"/>
            <a:ext cx="3040062" cy="2660650"/>
          </a:xfrm>
          <a:custGeom>
            <a:avLst/>
            <a:gdLst>
              <a:gd name="T0" fmla="*/ 2147483647 w 1915"/>
              <a:gd name="T1" fmla="*/ 2147483647 h 1676"/>
              <a:gd name="T2" fmla="*/ 2147483647 w 1915"/>
              <a:gd name="T3" fmla="*/ 2147483647 h 1676"/>
              <a:gd name="T4" fmla="*/ 2147483647 w 1915"/>
              <a:gd name="T5" fmla="*/ 2147483647 h 1676"/>
              <a:gd name="T6" fmla="*/ 0 w 1915"/>
              <a:gd name="T7" fmla="*/ 2147483647 h 1676"/>
              <a:gd name="T8" fmla="*/ 2147483647 w 1915"/>
              <a:gd name="T9" fmla="*/ 2147483647 h 1676"/>
              <a:gd name="T10" fmla="*/ 2147483647 w 1915"/>
              <a:gd name="T11" fmla="*/ 2147483647 h 1676"/>
              <a:gd name="T12" fmla="*/ 2147483647 w 1915"/>
              <a:gd name="T13" fmla="*/ 2147483647 h 1676"/>
              <a:gd name="T14" fmla="*/ 2147483647 w 1915"/>
              <a:gd name="T15" fmla="*/ 2147483647 h 1676"/>
              <a:gd name="T16" fmla="*/ 2147483647 w 1915"/>
              <a:gd name="T17" fmla="*/ 2147483647 h 1676"/>
              <a:gd name="T18" fmla="*/ 2147483647 w 1915"/>
              <a:gd name="T19" fmla="*/ 2147483647 h 1676"/>
              <a:gd name="T20" fmla="*/ 2147483647 w 1915"/>
              <a:gd name="T21" fmla="*/ 2147483647 h 1676"/>
              <a:gd name="T22" fmla="*/ 2147483647 w 1915"/>
              <a:gd name="T23" fmla="*/ 2147483647 h 1676"/>
              <a:gd name="T24" fmla="*/ 2147483647 w 1915"/>
              <a:gd name="T25" fmla="*/ 2147483647 h 1676"/>
              <a:gd name="T26" fmla="*/ 2147483647 w 1915"/>
              <a:gd name="T27" fmla="*/ 2147483647 h 1676"/>
              <a:gd name="T28" fmla="*/ 2147483647 w 1915"/>
              <a:gd name="T29" fmla="*/ 2147483647 h 1676"/>
              <a:gd name="T30" fmla="*/ 2147483647 w 1915"/>
              <a:gd name="T31" fmla="*/ 2147483647 h 1676"/>
              <a:gd name="T32" fmla="*/ 2147483647 w 1915"/>
              <a:gd name="T33" fmla="*/ 2147483647 h 1676"/>
              <a:gd name="T34" fmla="*/ 2147483647 w 1915"/>
              <a:gd name="T35" fmla="*/ 2147483647 h 1676"/>
              <a:gd name="T36" fmla="*/ 2147483647 w 1915"/>
              <a:gd name="T37" fmla="*/ 2147483647 h 1676"/>
              <a:gd name="T38" fmla="*/ 2147483647 w 1915"/>
              <a:gd name="T39" fmla="*/ 2147483647 h 1676"/>
              <a:gd name="T40" fmla="*/ 2147483647 w 1915"/>
              <a:gd name="T41" fmla="*/ 2147483647 h 1676"/>
              <a:gd name="T42" fmla="*/ 2147483647 w 1915"/>
              <a:gd name="T43" fmla="*/ 2147483647 h 1676"/>
              <a:gd name="T44" fmla="*/ 2147483647 w 1915"/>
              <a:gd name="T45" fmla="*/ 2147483647 h 1676"/>
              <a:gd name="T46" fmla="*/ 2147483647 w 1915"/>
              <a:gd name="T47" fmla="*/ 2147483647 h 1676"/>
              <a:gd name="T48" fmla="*/ 2147483647 w 1915"/>
              <a:gd name="T49" fmla="*/ 2147483647 h 1676"/>
              <a:gd name="T50" fmla="*/ 2147483647 w 1915"/>
              <a:gd name="T51" fmla="*/ 2147483647 h 1676"/>
              <a:gd name="T52" fmla="*/ 2147483647 w 1915"/>
              <a:gd name="T53" fmla="*/ 2147483647 h 1676"/>
              <a:gd name="T54" fmla="*/ 2147483647 w 1915"/>
              <a:gd name="T55" fmla="*/ 2147483647 h 1676"/>
              <a:gd name="T56" fmla="*/ 2147483647 w 1915"/>
              <a:gd name="T57" fmla="*/ 2147483647 h 1676"/>
              <a:gd name="T58" fmla="*/ 2147483647 w 1915"/>
              <a:gd name="T59" fmla="*/ 0 h 1676"/>
              <a:gd name="T60" fmla="*/ 2147483647 w 1915"/>
              <a:gd name="T61" fmla="*/ 2147483647 h 1676"/>
              <a:gd name="T62" fmla="*/ 2147483647 w 1915"/>
              <a:gd name="T63" fmla="*/ 2147483647 h 1676"/>
              <a:gd name="T64" fmla="*/ 2147483647 w 1915"/>
              <a:gd name="T65" fmla="*/ 2147483647 h 1676"/>
              <a:gd name="T66" fmla="*/ 2147483647 w 1915"/>
              <a:gd name="T67" fmla="*/ 2147483647 h 1676"/>
              <a:gd name="T68" fmla="*/ 2147483647 w 1915"/>
              <a:gd name="T69" fmla="*/ 2147483647 h 16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5"/>
              <a:gd name="T106" fmla="*/ 0 h 1676"/>
              <a:gd name="T107" fmla="*/ 1915 w 1915"/>
              <a:gd name="T108" fmla="*/ 1676 h 16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5" h="1676">
                <a:moveTo>
                  <a:pt x="185" y="161"/>
                </a:moveTo>
                <a:lnTo>
                  <a:pt x="139" y="161"/>
                </a:lnTo>
                <a:lnTo>
                  <a:pt x="23" y="176"/>
                </a:lnTo>
                <a:lnTo>
                  <a:pt x="0" y="284"/>
                </a:lnTo>
                <a:lnTo>
                  <a:pt x="16" y="414"/>
                </a:lnTo>
                <a:lnTo>
                  <a:pt x="69" y="676"/>
                </a:lnTo>
                <a:lnTo>
                  <a:pt x="62" y="814"/>
                </a:lnTo>
                <a:lnTo>
                  <a:pt x="131" y="953"/>
                </a:lnTo>
                <a:lnTo>
                  <a:pt x="123" y="1099"/>
                </a:lnTo>
                <a:lnTo>
                  <a:pt x="108" y="1299"/>
                </a:lnTo>
                <a:lnTo>
                  <a:pt x="77" y="1453"/>
                </a:lnTo>
                <a:lnTo>
                  <a:pt x="185" y="1607"/>
                </a:lnTo>
                <a:lnTo>
                  <a:pt x="546" y="1653"/>
                </a:lnTo>
                <a:lnTo>
                  <a:pt x="1085" y="1660"/>
                </a:lnTo>
                <a:lnTo>
                  <a:pt x="1669" y="1676"/>
                </a:lnTo>
                <a:lnTo>
                  <a:pt x="1900" y="1514"/>
                </a:lnTo>
                <a:lnTo>
                  <a:pt x="1869" y="1222"/>
                </a:lnTo>
                <a:lnTo>
                  <a:pt x="1877" y="1022"/>
                </a:lnTo>
                <a:lnTo>
                  <a:pt x="1869" y="737"/>
                </a:lnTo>
                <a:lnTo>
                  <a:pt x="1900" y="484"/>
                </a:lnTo>
                <a:lnTo>
                  <a:pt x="1900" y="368"/>
                </a:lnTo>
                <a:lnTo>
                  <a:pt x="1915" y="199"/>
                </a:lnTo>
                <a:lnTo>
                  <a:pt x="1815" y="153"/>
                </a:lnTo>
                <a:lnTo>
                  <a:pt x="1700" y="153"/>
                </a:lnTo>
                <a:lnTo>
                  <a:pt x="1608" y="84"/>
                </a:lnTo>
                <a:lnTo>
                  <a:pt x="1500" y="15"/>
                </a:lnTo>
                <a:lnTo>
                  <a:pt x="1350" y="15"/>
                </a:lnTo>
                <a:lnTo>
                  <a:pt x="1187" y="15"/>
                </a:lnTo>
                <a:lnTo>
                  <a:pt x="1046" y="15"/>
                </a:lnTo>
                <a:lnTo>
                  <a:pt x="835" y="0"/>
                </a:lnTo>
                <a:lnTo>
                  <a:pt x="569" y="7"/>
                </a:lnTo>
                <a:lnTo>
                  <a:pt x="446" y="15"/>
                </a:lnTo>
                <a:lnTo>
                  <a:pt x="355" y="50"/>
                </a:lnTo>
                <a:lnTo>
                  <a:pt x="227" y="113"/>
                </a:lnTo>
                <a:lnTo>
                  <a:pt x="185" y="161"/>
                </a:lnTo>
                <a:close/>
              </a:path>
            </a:pathLst>
          </a:custGeom>
          <a:pattFill prst="pct25">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43" name="Freeform 7" descr="30%"/>
          <p:cNvSpPr>
            <a:spLocks/>
          </p:cNvSpPr>
          <p:nvPr/>
        </p:nvSpPr>
        <p:spPr bwMode="auto">
          <a:xfrm>
            <a:off x="3235325" y="3732213"/>
            <a:ext cx="2576513" cy="2311400"/>
          </a:xfrm>
          <a:custGeom>
            <a:avLst/>
            <a:gdLst>
              <a:gd name="T0" fmla="*/ 2147483647 w 1623"/>
              <a:gd name="T1" fmla="*/ 2147483647 h 1456"/>
              <a:gd name="T2" fmla="*/ 2147483647 w 1623"/>
              <a:gd name="T3" fmla="*/ 2147483647 h 1456"/>
              <a:gd name="T4" fmla="*/ 2147483647 w 1623"/>
              <a:gd name="T5" fmla="*/ 2147483647 h 1456"/>
              <a:gd name="T6" fmla="*/ 2147483647 w 1623"/>
              <a:gd name="T7" fmla="*/ 2147483647 h 1456"/>
              <a:gd name="T8" fmla="*/ 2147483647 w 1623"/>
              <a:gd name="T9" fmla="*/ 2147483647 h 1456"/>
              <a:gd name="T10" fmla="*/ 2147483647 w 1623"/>
              <a:gd name="T11" fmla="*/ 2147483647 h 1456"/>
              <a:gd name="T12" fmla="*/ 2147483647 w 1623"/>
              <a:gd name="T13" fmla="*/ 2147483647 h 1456"/>
              <a:gd name="T14" fmla="*/ 2147483647 w 1623"/>
              <a:gd name="T15" fmla="*/ 2147483647 h 1456"/>
              <a:gd name="T16" fmla="*/ 2147483647 w 1623"/>
              <a:gd name="T17" fmla="*/ 2147483647 h 1456"/>
              <a:gd name="T18" fmla="*/ 2147483647 w 1623"/>
              <a:gd name="T19" fmla="*/ 2147483647 h 1456"/>
              <a:gd name="T20" fmla="*/ 0 w 1623"/>
              <a:gd name="T21" fmla="*/ 2147483647 h 1456"/>
              <a:gd name="T22" fmla="*/ 2147483647 w 1623"/>
              <a:gd name="T23" fmla="*/ 2147483647 h 1456"/>
              <a:gd name="T24" fmla="*/ 2147483647 w 1623"/>
              <a:gd name="T25" fmla="*/ 2147483647 h 1456"/>
              <a:gd name="T26" fmla="*/ 2147483647 w 1623"/>
              <a:gd name="T27" fmla="*/ 2147483647 h 1456"/>
              <a:gd name="T28" fmla="*/ 2147483647 w 1623"/>
              <a:gd name="T29" fmla="*/ 2147483647 h 1456"/>
              <a:gd name="T30" fmla="*/ 2147483647 w 1623"/>
              <a:gd name="T31" fmla="*/ 2147483647 h 1456"/>
              <a:gd name="T32" fmla="*/ 2147483647 w 1623"/>
              <a:gd name="T33" fmla="*/ 2147483647 h 1456"/>
              <a:gd name="T34" fmla="*/ 2147483647 w 1623"/>
              <a:gd name="T35" fmla="*/ 2147483647 h 1456"/>
              <a:gd name="T36" fmla="*/ 2147483647 w 1623"/>
              <a:gd name="T37" fmla="*/ 2147483647 h 1456"/>
              <a:gd name="T38" fmla="*/ 2147483647 w 1623"/>
              <a:gd name="T39" fmla="*/ 2147483647 h 1456"/>
              <a:gd name="T40" fmla="*/ 2147483647 w 1623"/>
              <a:gd name="T41" fmla="*/ 2147483647 h 1456"/>
              <a:gd name="T42" fmla="*/ 2147483647 w 1623"/>
              <a:gd name="T43" fmla="*/ 2147483647 h 1456"/>
              <a:gd name="T44" fmla="*/ 2147483647 w 1623"/>
              <a:gd name="T45" fmla="*/ 2147483647 h 1456"/>
              <a:gd name="T46" fmla="*/ 2147483647 w 1623"/>
              <a:gd name="T47" fmla="*/ 2147483647 h 1456"/>
              <a:gd name="T48" fmla="*/ 2147483647 w 1623"/>
              <a:gd name="T49" fmla="*/ 2147483647 h 1456"/>
              <a:gd name="T50" fmla="*/ 2147483647 w 1623"/>
              <a:gd name="T51" fmla="*/ 2147483647 h 1456"/>
              <a:gd name="T52" fmla="*/ 2147483647 w 1623"/>
              <a:gd name="T53" fmla="*/ 2147483647 h 1456"/>
              <a:gd name="T54" fmla="*/ 2147483647 w 1623"/>
              <a:gd name="T55" fmla="*/ 2147483647 h 1456"/>
              <a:gd name="T56" fmla="*/ 2147483647 w 1623"/>
              <a:gd name="T57" fmla="*/ 2147483647 h 1456"/>
              <a:gd name="T58" fmla="*/ 2147483647 w 1623"/>
              <a:gd name="T59" fmla="*/ 2147483647 h 1456"/>
              <a:gd name="T60" fmla="*/ 2147483647 w 1623"/>
              <a:gd name="T61" fmla="*/ 2147483647 h 1456"/>
              <a:gd name="T62" fmla="*/ 2147483647 w 1623"/>
              <a:gd name="T63" fmla="*/ 2147483647 h 1456"/>
              <a:gd name="T64" fmla="*/ 2147483647 w 1623"/>
              <a:gd name="T65" fmla="*/ 2147483647 h 1456"/>
              <a:gd name="T66" fmla="*/ 2147483647 w 1623"/>
              <a:gd name="T67" fmla="*/ 2147483647 h 1456"/>
              <a:gd name="T68" fmla="*/ 2147483647 w 1623"/>
              <a:gd name="T69" fmla="*/ 2147483647 h 1456"/>
              <a:gd name="T70" fmla="*/ 2147483647 w 1623"/>
              <a:gd name="T71" fmla="*/ 2147483647 h 1456"/>
              <a:gd name="T72" fmla="*/ 2147483647 w 1623"/>
              <a:gd name="T73" fmla="*/ 2147483647 h 1456"/>
              <a:gd name="T74" fmla="*/ 2147483647 w 1623"/>
              <a:gd name="T75" fmla="*/ 2147483647 h 1456"/>
              <a:gd name="T76" fmla="*/ 2147483647 w 1623"/>
              <a:gd name="T77" fmla="*/ 0 h 1456"/>
              <a:gd name="T78" fmla="*/ 2147483647 w 1623"/>
              <a:gd name="T79" fmla="*/ 2147483647 h 1456"/>
              <a:gd name="T80" fmla="*/ 2147483647 w 1623"/>
              <a:gd name="T81" fmla="*/ 2147483647 h 1456"/>
              <a:gd name="T82" fmla="*/ 2147483647 w 1623"/>
              <a:gd name="T83" fmla="*/ 2147483647 h 1456"/>
              <a:gd name="T84" fmla="*/ 2147483647 w 1623"/>
              <a:gd name="T85" fmla="*/ 2147483647 h 1456"/>
              <a:gd name="T86" fmla="*/ 2147483647 w 1623"/>
              <a:gd name="T87" fmla="*/ 2147483647 h 1456"/>
              <a:gd name="T88" fmla="*/ 2147483647 w 1623"/>
              <a:gd name="T89" fmla="*/ 2147483647 h 1456"/>
              <a:gd name="T90" fmla="*/ 2147483647 w 1623"/>
              <a:gd name="T91" fmla="*/ 2147483647 h 1456"/>
              <a:gd name="T92" fmla="*/ 2147483647 w 1623"/>
              <a:gd name="T93" fmla="*/ 2147483647 h 1456"/>
              <a:gd name="T94" fmla="*/ 2147483647 w 1623"/>
              <a:gd name="T95" fmla="*/ 2147483647 h 1456"/>
              <a:gd name="T96" fmla="*/ 2147483647 w 1623"/>
              <a:gd name="T97" fmla="*/ 2147483647 h 1456"/>
              <a:gd name="T98" fmla="*/ 2147483647 w 1623"/>
              <a:gd name="T99" fmla="*/ 2147483647 h 1456"/>
              <a:gd name="T100" fmla="*/ 2147483647 w 1623"/>
              <a:gd name="T101" fmla="*/ 2147483647 h 1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23"/>
              <a:gd name="T154" fmla="*/ 0 h 1456"/>
              <a:gd name="T155" fmla="*/ 1623 w 1623"/>
              <a:gd name="T156" fmla="*/ 1456 h 1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23" h="1456">
                <a:moveTo>
                  <a:pt x="154" y="33"/>
                </a:moveTo>
                <a:lnTo>
                  <a:pt x="39" y="195"/>
                </a:lnTo>
                <a:lnTo>
                  <a:pt x="8" y="403"/>
                </a:lnTo>
                <a:lnTo>
                  <a:pt x="31" y="549"/>
                </a:lnTo>
                <a:lnTo>
                  <a:pt x="123" y="618"/>
                </a:lnTo>
                <a:lnTo>
                  <a:pt x="162" y="649"/>
                </a:lnTo>
                <a:lnTo>
                  <a:pt x="170" y="787"/>
                </a:lnTo>
                <a:lnTo>
                  <a:pt x="177" y="887"/>
                </a:lnTo>
                <a:lnTo>
                  <a:pt x="139" y="933"/>
                </a:lnTo>
                <a:lnTo>
                  <a:pt x="23" y="949"/>
                </a:lnTo>
                <a:lnTo>
                  <a:pt x="0" y="1056"/>
                </a:lnTo>
                <a:lnTo>
                  <a:pt x="23" y="1225"/>
                </a:lnTo>
                <a:lnTo>
                  <a:pt x="147" y="1379"/>
                </a:lnTo>
                <a:lnTo>
                  <a:pt x="423" y="1441"/>
                </a:lnTo>
                <a:lnTo>
                  <a:pt x="870" y="1456"/>
                </a:lnTo>
                <a:lnTo>
                  <a:pt x="1208" y="1441"/>
                </a:lnTo>
                <a:lnTo>
                  <a:pt x="1585" y="1387"/>
                </a:lnTo>
                <a:lnTo>
                  <a:pt x="1616" y="1272"/>
                </a:lnTo>
                <a:lnTo>
                  <a:pt x="1623" y="1102"/>
                </a:lnTo>
                <a:lnTo>
                  <a:pt x="1623" y="1002"/>
                </a:lnTo>
                <a:lnTo>
                  <a:pt x="1554" y="887"/>
                </a:lnTo>
                <a:lnTo>
                  <a:pt x="1439" y="856"/>
                </a:lnTo>
                <a:lnTo>
                  <a:pt x="1385" y="818"/>
                </a:lnTo>
                <a:lnTo>
                  <a:pt x="1339" y="741"/>
                </a:lnTo>
                <a:lnTo>
                  <a:pt x="1346" y="602"/>
                </a:lnTo>
                <a:lnTo>
                  <a:pt x="1454" y="526"/>
                </a:lnTo>
                <a:lnTo>
                  <a:pt x="1477" y="379"/>
                </a:lnTo>
                <a:lnTo>
                  <a:pt x="1470" y="272"/>
                </a:lnTo>
                <a:lnTo>
                  <a:pt x="1400" y="110"/>
                </a:lnTo>
                <a:lnTo>
                  <a:pt x="1300" y="10"/>
                </a:lnTo>
                <a:lnTo>
                  <a:pt x="1223" y="21"/>
                </a:lnTo>
                <a:lnTo>
                  <a:pt x="1146" y="14"/>
                </a:lnTo>
                <a:lnTo>
                  <a:pt x="1082" y="28"/>
                </a:lnTo>
                <a:lnTo>
                  <a:pt x="976" y="7"/>
                </a:lnTo>
                <a:lnTo>
                  <a:pt x="934" y="7"/>
                </a:lnTo>
                <a:lnTo>
                  <a:pt x="898" y="21"/>
                </a:lnTo>
                <a:lnTo>
                  <a:pt x="877" y="21"/>
                </a:lnTo>
                <a:lnTo>
                  <a:pt x="870" y="21"/>
                </a:lnTo>
                <a:lnTo>
                  <a:pt x="870" y="0"/>
                </a:lnTo>
                <a:lnTo>
                  <a:pt x="863" y="14"/>
                </a:lnTo>
                <a:lnTo>
                  <a:pt x="849" y="21"/>
                </a:lnTo>
                <a:lnTo>
                  <a:pt x="849" y="14"/>
                </a:lnTo>
                <a:lnTo>
                  <a:pt x="750" y="14"/>
                </a:lnTo>
                <a:lnTo>
                  <a:pt x="666" y="14"/>
                </a:lnTo>
                <a:lnTo>
                  <a:pt x="630" y="14"/>
                </a:lnTo>
                <a:lnTo>
                  <a:pt x="588" y="14"/>
                </a:lnTo>
                <a:lnTo>
                  <a:pt x="517" y="7"/>
                </a:lnTo>
                <a:lnTo>
                  <a:pt x="390" y="21"/>
                </a:lnTo>
                <a:lnTo>
                  <a:pt x="277" y="18"/>
                </a:lnTo>
                <a:lnTo>
                  <a:pt x="231" y="26"/>
                </a:lnTo>
                <a:lnTo>
                  <a:pt x="154" y="33"/>
                </a:lnTo>
                <a:close/>
              </a:path>
            </a:pathLst>
          </a:custGeom>
          <a:pattFill prst="pct30">
            <a:fgClr>
              <a:schemeClr val="accent1"/>
            </a:fgClr>
            <a:bgClr>
              <a:schemeClr val="bg1"/>
            </a:bgClr>
          </a:pattFill>
          <a:ln w="12700" cap="flat" cmpd="sng">
            <a:solidFill>
              <a:schemeClr val="tx1"/>
            </a:solidFill>
            <a:prstDash val="solid"/>
            <a:round/>
            <a:headEnd type="none" w="sm" len="sm"/>
            <a:tailEnd type="none" w="sm" len="sm"/>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44" name="Rectangle 8"/>
          <p:cNvSpPr>
            <a:spLocks noChangeArrowheads="1"/>
          </p:cNvSpPr>
          <p:nvPr/>
        </p:nvSpPr>
        <p:spPr bwMode="auto">
          <a:xfrm>
            <a:off x="3246438" y="3100388"/>
            <a:ext cx="2417762" cy="6461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5" name="Rectangle 9"/>
          <p:cNvSpPr>
            <a:spLocks noChangeArrowheads="1"/>
          </p:cNvSpPr>
          <p:nvPr/>
        </p:nvSpPr>
        <p:spPr bwMode="auto">
          <a:xfrm>
            <a:off x="117633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6" name="Rectangle 10"/>
          <p:cNvSpPr>
            <a:spLocks noChangeArrowheads="1"/>
          </p:cNvSpPr>
          <p:nvPr/>
        </p:nvSpPr>
        <p:spPr bwMode="auto">
          <a:xfrm>
            <a:off x="5322888" y="4743450"/>
            <a:ext cx="2417762" cy="646113"/>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7" name="Oval 11"/>
          <p:cNvSpPr>
            <a:spLocks noChangeArrowheads="1"/>
          </p:cNvSpPr>
          <p:nvPr/>
        </p:nvSpPr>
        <p:spPr bwMode="auto">
          <a:xfrm rot="-1462018">
            <a:off x="3082925" y="3756025"/>
            <a:ext cx="604838" cy="981075"/>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48" name="Oval 12"/>
          <p:cNvSpPr>
            <a:spLocks noChangeArrowheads="1"/>
          </p:cNvSpPr>
          <p:nvPr/>
        </p:nvSpPr>
        <p:spPr bwMode="auto">
          <a:xfrm rot="-1462018">
            <a:off x="5162550" y="2081213"/>
            <a:ext cx="604838" cy="981075"/>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211981" name="Text Box 13"/>
          <p:cNvSpPr txBox="1">
            <a:spLocks noChangeArrowheads="1"/>
          </p:cNvSpPr>
          <p:nvPr/>
        </p:nvSpPr>
        <p:spPr bwMode="auto">
          <a:xfrm>
            <a:off x="6461125" y="2616200"/>
            <a:ext cx="2284413" cy="1373188"/>
          </a:xfrm>
          <a:prstGeom prst="rect">
            <a:avLst/>
          </a:prstGeom>
          <a:noFill/>
          <a:ln w="9525">
            <a:noFill/>
            <a:miter lim="800000"/>
            <a:headEnd/>
            <a:tailEnd/>
          </a:ln>
          <a:effectLst/>
        </p:spPr>
        <p:txBody>
          <a:bodyPr>
            <a:spAutoFit/>
          </a:bodyPr>
          <a:lstStyle/>
          <a:p>
            <a:pPr eaLnBrk="0" hangingPunct="0">
              <a:spcBef>
                <a:spcPct val="0"/>
              </a:spcBef>
              <a:defRPr/>
            </a:pPr>
            <a:r>
              <a:rPr lang="en-US" sz="2800" b="1">
                <a:solidFill>
                  <a:srgbClr val="00FF00"/>
                </a:solidFill>
                <a:effectLst>
                  <a:outerShdw blurRad="38100" dist="38100" dir="2700000" algn="tl">
                    <a:srgbClr val="000000"/>
                  </a:outerShdw>
                </a:effectLst>
                <a:latin typeface="Arial" pitchFamily="34" charset="0"/>
              </a:rPr>
              <a:t>Flanking=</a:t>
            </a:r>
          </a:p>
          <a:p>
            <a:pPr eaLnBrk="0" hangingPunct="0">
              <a:spcBef>
                <a:spcPct val="0"/>
              </a:spcBef>
              <a:defRPr/>
            </a:pPr>
            <a:r>
              <a:rPr lang="en-US" sz="2800" b="1">
                <a:solidFill>
                  <a:srgbClr val="00FF00"/>
                </a:solidFill>
                <a:effectLst>
                  <a:outerShdw blurRad="38100" dist="38100" dir="2700000" algn="tl">
                    <a:srgbClr val="000000"/>
                  </a:outerShdw>
                </a:effectLst>
                <a:latin typeface="Arial" pitchFamily="34" charset="0"/>
              </a:rPr>
              <a:t>Lower ROS </a:t>
            </a:r>
          </a:p>
          <a:p>
            <a:pPr eaLnBrk="0" hangingPunct="0">
              <a:spcBef>
                <a:spcPct val="0"/>
              </a:spcBef>
              <a:defRPr/>
            </a:pPr>
            <a:r>
              <a:rPr lang="en-US" sz="2800" b="1">
                <a:solidFill>
                  <a:srgbClr val="00FF00"/>
                </a:solidFill>
                <a:effectLst>
                  <a:outerShdw blurRad="38100" dist="38100" dir="2700000" algn="tl">
                    <a:srgbClr val="000000"/>
                  </a:outerShdw>
                </a:effectLst>
                <a:latin typeface="Arial" pitchFamily="34" charset="0"/>
              </a:rPr>
              <a:t>&amp; Intensity</a:t>
            </a:r>
          </a:p>
        </p:txBody>
      </p:sp>
      <p:sp>
        <p:nvSpPr>
          <p:cNvPr id="91150" name="Oval 14"/>
          <p:cNvSpPr>
            <a:spLocks noChangeArrowheads="1"/>
          </p:cNvSpPr>
          <p:nvPr/>
        </p:nvSpPr>
        <p:spPr bwMode="auto">
          <a:xfrm rot="1462018" flipH="1">
            <a:off x="3051175" y="2100263"/>
            <a:ext cx="604838" cy="981075"/>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51" name="Oval 15"/>
          <p:cNvSpPr>
            <a:spLocks noChangeArrowheads="1"/>
          </p:cNvSpPr>
          <p:nvPr/>
        </p:nvSpPr>
        <p:spPr bwMode="auto">
          <a:xfrm rot="1462018" flipH="1">
            <a:off x="5129213" y="3751263"/>
            <a:ext cx="604837" cy="981075"/>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1152" name="Line 16"/>
          <p:cNvSpPr>
            <a:spLocks noChangeShapeType="1"/>
          </p:cNvSpPr>
          <p:nvPr/>
        </p:nvSpPr>
        <p:spPr bwMode="auto">
          <a:xfrm flipV="1">
            <a:off x="3735388" y="4043363"/>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3" name="Line 17"/>
          <p:cNvSpPr>
            <a:spLocks noChangeShapeType="1"/>
          </p:cNvSpPr>
          <p:nvPr/>
        </p:nvSpPr>
        <p:spPr bwMode="auto">
          <a:xfrm flipV="1">
            <a:off x="5157788" y="405923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4" name="Line 18"/>
          <p:cNvSpPr>
            <a:spLocks noChangeShapeType="1"/>
          </p:cNvSpPr>
          <p:nvPr/>
        </p:nvSpPr>
        <p:spPr bwMode="auto">
          <a:xfrm flipV="1">
            <a:off x="5286375" y="39068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5" name="Line 19"/>
          <p:cNvSpPr>
            <a:spLocks noChangeShapeType="1"/>
          </p:cNvSpPr>
          <p:nvPr/>
        </p:nvSpPr>
        <p:spPr bwMode="auto">
          <a:xfrm flipH="1" flipV="1">
            <a:off x="3303588" y="3876675"/>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6" name="Line 20"/>
          <p:cNvSpPr>
            <a:spLocks noChangeShapeType="1"/>
          </p:cNvSpPr>
          <p:nvPr/>
        </p:nvSpPr>
        <p:spPr bwMode="auto">
          <a:xfrm flipV="1">
            <a:off x="3116263" y="2246313"/>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7" name="Line 21"/>
          <p:cNvSpPr>
            <a:spLocks noChangeShapeType="1"/>
          </p:cNvSpPr>
          <p:nvPr/>
        </p:nvSpPr>
        <p:spPr bwMode="auto">
          <a:xfrm flipH="1" flipV="1">
            <a:off x="5334000" y="2192338"/>
            <a:ext cx="441325" cy="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8" name="Line 22"/>
          <p:cNvSpPr>
            <a:spLocks noChangeShapeType="1"/>
          </p:cNvSpPr>
          <p:nvPr/>
        </p:nvSpPr>
        <p:spPr bwMode="auto">
          <a:xfrm flipV="1">
            <a:off x="3130550" y="2386013"/>
            <a:ext cx="1588"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59" name="Line 23"/>
          <p:cNvSpPr>
            <a:spLocks noChangeShapeType="1"/>
          </p:cNvSpPr>
          <p:nvPr/>
        </p:nvSpPr>
        <p:spPr bwMode="auto">
          <a:xfrm flipV="1">
            <a:off x="5872163" y="2185988"/>
            <a:ext cx="1587" cy="1257300"/>
          </a:xfrm>
          <a:prstGeom prst="line">
            <a:avLst/>
          </a:prstGeom>
          <a:noFill/>
          <a:ln w="38100">
            <a:solidFill>
              <a:schemeClr val="tx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0" name="Line 24"/>
          <p:cNvSpPr>
            <a:spLocks noChangeShapeType="1"/>
          </p:cNvSpPr>
          <p:nvPr/>
        </p:nvSpPr>
        <p:spPr bwMode="auto">
          <a:xfrm flipV="1">
            <a:off x="3752850" y="704850"/>
            <a:ext cx="1588" cy="1257300"/>
          </a:xfrm>
          <a:prstGeom prst="line">
            <a:avLst/>
          </a:prstGeom>
          <a:noFill/>
          <a:ln w="38100">
            <a:solidFill>
              <a:schemeClr val="tx2"/>
            </a:solidFill>
            <a:prstDash val="sysDot"/>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1" name="Line 25"/>
          <p:cNvSpPr>
            <a:spLocks noChangeShapeType="1"/>
          </p:cNvSpPr>
          <p:nvPr/>
        </p:nvSpPr>
        <p:spPr bwMode="auto">
          <a:xfrm flipV="1">
            <a:off x="5175250" y="720725"/>
            <a:ext cx="1588" cy="1257300"/>
          </a:xfrm>
          <a:prstGeom prst="line">
            <a:avLst/>
          </a:prstGeom>
          <a:noFill/>
          <a:ln w="38100">
            <a:solidFill>
              <a:schemeClr val="tx2"/>
            </a:solidFill>
            <a:prstDash val="sysDot"/>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2" name="Line 26"/>
          <p:cNvSpPr>
            <a:spLocks noChangeShapeType="1"/>
          </p:cNvSpPr>
          <p:nvPr/>
        </p:nvSpPr>
        <p:spPr bwMode="auto">
          <a:xfrm flipV="1">
            <a:off x="2832100" y="3803650"/>
            <a:ext cx="1588" cy="830263"/>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3" name="Line 27"/>
          <p:cNvSpPr>
            <a:spLocks noChangeShapeType="1"/>
          </p:cNvSpPr>
          <p:nvPr/>
        </p:nvSpPr>
        <p:spPr bwMode="auto">
          <a:xfrm flipH="1" flipV="1">
            <a:off x="6132513" y="3835400"/>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4" name="Line 28"/>
          <p:cNvSpPr>
            <a:spLocks noChangeShapeType="1"/>
          </p:cNvSpPr>
          <p:nvPr/>
        </p:nvSpPr>
        <p:spPr bwMode="auto">
          <a:xfrm flipV="1">
            <a:off x="3983038" y="2198688"/>
            <a:ext cx="1587" cy="830262"/>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1165" name="Line 29"/>
          <p:cNvSpPr>
            <a:spLocks noChangeShapeType="1"/>
          </p:cNvSpPr>
          <p:nvPr/>
        </p:nvSpPr>
        <p:spPr bwMode="auto">
          <a:xfrm flipH="1" flipV="1">
            <a:off x="4800600" y="2205038"/>
            <a:ext cx="0" cy="841375"/>
          </a:xfrm>
          <a:prstGeom prst="line">
            <a:avLst/>
          </a:prstGeom>
          <a:noFill/>
          <a:ln w="38100">
            <a:solidFill>
              <a:schemeClr val="accent2"/>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1773266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SC0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Disk Lines 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6338"/>
            <a:ext cx="41894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p:cNvSpPr txBox="1">
            <a:spLocks noChangeArrowheads="1"/>
          </p:cNvSpPr>
          <p:nvPr/>
        </p:nvSpPr>
        <p:spPr bwMode="auto">
          <a:xfrm>
            <a:off x="6808788" y="6356350"/>
            <a:ext cx="2301875" cy="457200"/>
          </a:xfrm>
          <a:prstGeom prst="rect">
            <a:avLst/>
          </a:prstGeom>
          <a:noFill/>
          <a:ln w="9525">
            <a:noFill/>
            <a:miter lim="800000"/>
            <a:headEnd/>
            <a:tailEnd/>
          </a:ln>
          <a:effectLst/>
        </p:spPr>
        <p:txBody>
          <a:bodyPr wrap="none">
            <a:spAutoFit/>
          </a:bodyPr>
          <a:lstStyle/>
          <a:p>
            <a:pPr>
              <a:defRPr/>
            </a:pPr>
            <a:r>
              <a:rPr lang="en-US">
                <a:solidFill>
                  <a:srgbClr val="FFFFFF"/>
                </a:solidFill>
                <a:effectLst>
                  <a:outerShdw blurRad="38100" dist="38100" dir="2700000" algn="tl">
                    <a:srgbClr val="000000"/>
                  </a:outerShdw>
                </a:effectLst>
                <a:latin typeface="Arial" pitchFamily="34" charset="0"/>
              </a:rPr>
              <a:t>Gil Dustin, BLM</a:t>
            </a:r>
          </a:p>
        </p:txBody>
      </p:sp>
    </p:spTree>
    <p:extLst>
      <p:ext uri="{BB962C8B-B14F-4D97-AF65-F5344CB8AC3E}">
        <p14:creationId xmlns:p14="http://schemas.microsoft.com/office/powerpoint/2010/main" val="415037873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DSC0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885825"/>
            <a:ext cx="7491413"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Text Box 3"/>
          <p:cNvSpPr txBox="1">
            <a:spLocks noChangeArrowheads="1"/>
          </p:cNvSpPr>
          <p:nvPr/>
        </p:nvSpPr>
        <p:spPr bwMode="auto">
          <a:xfrm>
            <a:off x="1257300" y="5916613"/>
            <a:ext cx="6632575" cy="579437"/>
          </a:xfrm>
          <a:prstGeom prst="rect">
            <a:avLst/>
          </a:prstGeom>
          <a:noFill/>
          <a:ln w="9525">
            <a:noFill/>
            <a:miter lim="800000"/>
            <a:headEnd/>
            <a:tailEnd/>
          </a:ln>
          <a:effectLst/>
        </p:spPr>
        <p:txBody>
          <a:bodyPr wrap="none">
            <a:spAutoFit/>
          </a:bodyPr>
          <a:lstStyle/>
          <a:p>
            <a:pPr>
              <a:defRPr/>
            </a:pPr>
            <a:r>
              <a:rPr lang="en-US" sz="3200" b="1">
                <a:solidFill>
                  <a:srgbClr val="FFFFFF"/>
                </a:solidFill>
                <a:effectLst>
                  <a:outerShdw blurRad="38100" dist="38100" dir="2700000" algn="tl">
                    <a:srgbClr val="000000"/>
                  </a:outerShdw>
                </a:effectLst>
                <a:latin typeface="Arial" pitchFamily="34" charset="0"/>
              </a:rPr>
              <a:t>Gil Dustin, BLM Salt Lake City UT</a:t>
            </a:r>
          </a:p>
        </p:txBody>
      </p:sp>
    </p:spTree>
    <p:extLst>
      <p:ext uri="{BB962C8B-B14F-4D97-AF65-F5344CB8AC3E}">
        <p14:creationId xmlns:p14="http://schemas.microsoft.com/office/powerpoint/2010/main" val="7383622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14272" y="-3744687"/>
            <a:ext cx="18990785" cy="11364685"/>
            <a:chOff x="-3833978" y="-644395"/>
            <a:chExt cx="16467855" cy="9258647"/>
          </a:xfrm>
        </p:grpSpPr>
        <p:pic>
          <p:nvPicPr>
            <p:cNvPr id="549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978" y="-644395"/>
              <a:ext cx="16467855" cy="925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31259" y="432231"/>
              <a:ext cx="9448800" cy="2873828"/>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 name="Rectangle 3"/>
            <p:cNvSpPr/>
            <p:nvPr/>
          </p:nvSpPr>
          <p:spPr bwMode="auto">
            <a:xfrm>
              <a:off x="-464047" y="6314396"/>
              <a:ext cx="9588398" cy="1741715"/>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2668104739"/>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SC00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941388"/>
            <a:ext cx="7412037"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Text Box 3"/>
          <p:cNvSpPr txBox="1">
            <a:spLocks noChangeArrowheads="1"/>
          </p:cNvSpPr>
          <p:nvPr/>
        </p:nvSpPr>
        <p:spPr bwMode="auto">
          <a:xfrm>
            <a:off x="1257300" y="5916613"/>
            <a:ext cx="6632575" cy="579437"/>
          </a:xfrm>
          <a:prstGeom prst="rect">
            <a:avLst/>
          </a:prstGeom>
          <a:noFill/>
          <a:ln w="9525">
            <a:noFill/>
            <a:miter lim="800000"/>
            <a:headEnd/>
            <a:tailEnd/>
          </a:ln>
          <a:effectLst/>
        </p:spPr>
        <p:txBody>
          <a:bodyPr wrap="none">
            <a:spAutoFit/>
          </a:bodyPr>
          <a:lstStyle/>
          <a:p>
            <a:pPr>
              <a:defRPr/>
            </a:pPr>
            <a:r>
              <a:rPr lang="en-US" sz="3200" b="1">
                <a:solidFill>
                  <a:srgbClr val="FFFFFF"/>
                </a:solidFill>
                <a:effectLst>
                  <a:outerShdw blurRad="38100" dist="38100" dir="2700000" algn="tl">
                    <a:srgbClr val="000000"/>
                  </a:outerShdw>
                </a:effectLst>
                <a:latin typeface="Arial" pitchFamily="34" charset="0"/>
              </a:rPr>
              <a:t>Gil Dustin, BLM Salt Lake City UT</a:t>
            </a:r>
          </a:p>
        </p:txBody>
      </p:sp>
    </p:spTree>
    <p:extLst>
      <p:ext uri="{BB962C8B-B14F-4D97-AF65-F5344CB8AC3E}">
        <p14:creationId xmlns:p14="http://schemas.microsoft.com/office/powerpoint/2010/main" val="251519124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752475" y="969963"/>
          <a:ext cx="7331075" cy="5357812"/>
        </p:xfrm>
        <a:graphic>
          <a:graphicData uri="http://schemas.openxmlformats.org/presentationml/2006/ole">
            <mc:AlternateContent xmlns:mc="http://schemas.openxmlformats.org/markup-compatibility/2006">
              <mc:Choice xmlns:v="urn:schemas-microsoft-com:vml" Requires="v">
                <p:oleObj spid="_x0000_s560133" name="Bitmap Image" r:id="rId4" imgW="5695238" imgH="4161905" progId="Paint.Picture">
                  <p:embed/>
                </p:oleObj>
              </mc:Choice>
              <mc:Fallback>
                <p:oleObj name="Bitmap Image" r:id="rId4" imgW="5695238" imgH="41619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969963"/>
                        <a:ext cx="7331075" cy="5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5" name="Text Box 3"/>
          <p:cNvSpPr txBox="1">
            <a:spLocks noChangeArrowheads="1"/>
          </p:cNvSpPr>
          <p:nvPr/>
        </p:nvSpPr>
        <p:spPr bwMode="auto">
          <a:xfrm>
            <a:off x="708025" y="5975350"/>
            <a:ext cx="300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1400" b="1" smtClean="0">
                <a:solidFill>
                  <a:srgbClr val="0000CC"/>
                </a:solidFill>
                <a:effectLst/>
                <a:latin typeface="Arial" charset="0"/>
              </a:rPr>
              <a:t>Gil Dustin, BLM Salt Lake City UT</a:t>
            </a:r>
          </a:p>
        </p:txBody>
      </p:sp>
    </p:spTree>
    <p:extLst>
      <p:ext uri="{BB962C8B-B14F-4D97-AF65-F5344CB8AC3E}">
        <p14:creationId xmlns:p14="http://schemas.microsoft.com/office/powerpoint/2010/main" val="227993297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b="1" smtClean="0"/>
              <a:t>Practical Implications</a:t>
            </a:r>
          </a:p>
        </p:txBody>
      </p:sp>
      <p:sp>
        <p:nvSpPr>
          <p:cNvPr id="96259" name="Rectangle 3"/>
          <p:cNvSpPr>
            <a:spLocks noGrp="1" noChangeArrowheads="1"/>
          </p:cNvSpPr>
          <p:nvPr>
            <p:ph type="body" idx="1"/>
          </p:nvPr>
        </p:nvSpPr>
        <p:spPr>
          <a:xfrm>
            <a:off x="246063" y="2120900"/>
            <a:ext cx="8655050" cy="4114800"/>
          </a:xfrm>
        </p:spPr>
        <p:txBody>
          <a:bodyPr/>
          <a:lstStyle/>
          <a:p>
            <a:r>
              <a:rPr lang="en-US" altLang="en-US" sz="2800" b="1" smtClean="0">
                <a:latin typeface="Arial" charset="0"/>
              </a:rPr>
              <a:t>Specific weather conditions (</a:t>
            </a:r>
            <a:r>
              <a:rPr lang="en-US" altLang="en-US" sz="2800" b="1" i="1" smtClean="0">
                <a:latin typeface="Arial" charset="0"/>
              </a:rPr>
              <a:t>i.e.</a:t>
            </a:r>
            <a:r>
              <a:rPr lang="en-US" altLang="en-US" sz="2800" b="1" smtClean="0">
                <a:latin typeface="Arial" charset="0"/>
              </a:rPr>
              <a:t> 99</a:t>
            </a:r>
            <a:r>
              <a:rPr lang="en-US" altLang="en-US" sz="2800" b="1" baseline="30000" smtClean="0">
                <a:latin typeface="Arial" charset="0"/>
              </a:rPr>
              <a:t>th</a:t>
            </a:r>
            <a:r>
              <a:rPr lang="en-US" altLang="en-US" sz="2800" b="1" smtClean="0">
                <a:latin typeface="Arial" charset="0"/>
              </a:rPr>
              <a:t> percentile) - </a:t>
            </a:r>
            <a:r>
              <a:rPr lang="en-US" altLang="en-US" sz="2800" b="1" smtClean="0">
                <a:solidFill>
                  <a:schemeClr val="tx2"/>
                </a:solidFill>
                <a:latin typeface="Arial" charset="0"/>
              </a:rPr>
              <a:t>ROS, fire shapes, sizes, general spread directions</a:t>
            </a:r>
            <a:endParaRPr lang="en-US" altLang="en-US" sz="2800" b="1" smtClean="0">
              <a:latin typeface="Arial" charset="0"/>
            </a:endParaRPr>
          </a:p>
          <a:p>
            <a:r>
              <a:rPr lang="en-US" altLang="en-US" sz="2800" b="1" smtClean="0">
                <a:latin typeface="Arial" charset="0"/>
              </a:rPr>
              <a:t>Treatments must overlap in heading direction</a:t>
            </a:r>
          </a:p>
          <a:p>
            <a:r>
              <a:rPr lang="en-US" altLang="en-US" sz="2800" b="1" smtClean="0">
                <a:latin typeface="Arial" charset="0"/>
              </a:rPr>
              <a:t>Scale independent (~10</a:t>
            </a:r>
            <a:r>
              <a:rPr lang="en-US" altLang="en-US" sz="2800" b="1" baseline="30000" smtClean="0">
                <a:latin typeface="Arial" charset="0"/>
              </a:rPr>
              <a:t>1</a:t>
            </a:r>
            <a:r>
              <a:rPr lang="en-US" altLang="en-US" sz="2800" b="1" smtClean="0">
                <a:latin typeface="Arial" charset="0"/>
              </a:rPr>
              <a:t>-10</a:t>
            </a:r>
            <a:r>
              <a:rPr lang="en-US" altLang="en-US" sz="2800" b="1" baseline="30000" smtClean="0">
                <a:latin typeface="Arial" charset="0"/>
              </a:rPr>
              <a:t>3</a:t>
            </a:r>
            <a:r>
              <a:rPr lang="en-US" altLang="en-US" sz="2800" b="1" smtClean="0">
                <a:latin typeface="Arial" charset="0"/>
              </a:rPr>
              <a:t>m)</a:t>
            </a:r>
          </a:p>
          <a:p>
            <a:r>
              <a:rPr lang="en-US" altLang="en-US" sz="2800" b="1" smtClean="0">
                <a:latin typeface="Arial" charset="0"/>
              </a:rPr>
              <a:t>Scale of patterns finer than fire sizes</a:t>
            </a:r>
          </a:p>
          <a:p>
            <a:r>
              <a:rPr lang="en-US" altLang="en-US" sz="2800" b="1" smtClean="0">
                <a:latin typeface="Arial" charset="0"/>
              </a:rPr>
              <a:t>Tradeoff between intensive and extensive treatment strategies</a:t>
            </a:r>
          </a:p>
          <a:p>
            <a:endParaRPr lang="en-US" altLang="en-US" sz="2800" b="1" smtClean="0">
              <a:latin typeface="Arial" charset="0"/>
            </a:endParaRPr>
          </a:p>
        </p:txBody>
      </p:sp>
    </p:spTree>
    <p:extLst>
      <p:ext uri="{BB962C8B-B14F-4D97-AF65-F5344CB8AC3E}">
        <p14:creationId xmlns:p14="http://schemas.microsoft.com/office/powerpoint/2010/main" val="2594202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b="1" smtClean="0"/>
              <a:t>Practical Implications</a:t>
            </a:r>
          </a:p>
        </p:txBody>
      </p:sp>
      <p:sp>
        <p:nvSpPr>
          <p:cNvPr id="97283" name="Rectangle 3"/>
          <p:cNvSpPr>
            <a:spLocks noGrp="1" noChangeArrowheads="1"/>
          </p:cNvSpPr>
          <p:nvPr>
            <p:ph type="body" idx="1"/>
          </p:nvPr>
        </p:nvSpPr>
        <p:spPr/>
        <p:txBody>
          <a:bodyPr/>
          <a:lstStyle/>
          <a:p>
            <a:r>
              <a:rPr lang="en-US" altLang="en-US" sz="2400" b="1" smtClean="0">
                <a:solidFill>
                  <a:schemeClr val="folHlink"/>
                </a:solidFill>
                <a:latin typeface="Arial" charset="0"/>
              </a:rPr>
              <a:t>Specific weather conditions (</a:t>
            </a:r>
            <a:r>
              <a:rPr lang="en-US" altLang="en-US" sz="2400" b="1" i="1" smtClean="0">
                <a:solidFill>
                  <a:schemeClr val="folHlink"/>
                </a:solidFill>
                <a:latin typeface="Arial" charset="0"/>
              </a:rPr>
              <a:t>i.e.</a:t>
            </a:r>
            <a:r>
              <a:rPr lang="en-US" altLang="en-US" sz="2400" b="1" smtClean="0">
                <a:solidFill>
                  <a:schemeClr val="folHlink"/>
                </a:solidFill>
                <a:latin typeface="Arial" charset="0"/>
              </a:rPr>
              <a:t> 99</a:t>
            </a:r>
            <a:r>
              <a:rPr lang="en-US" altLang="en-US" sz="2400" b="1" baseline="30000" smtClean="0">
                <a:solidFill>
                  <a:schemeClr val="folHlink"/>
                </a:solidFill>
                <a:latin typeface="Arial" charset="0"/>
              </a:rPr>
              <a:t>th</a:t>
            </a:r>
            <a:r>
              <a:rPr lang="en-US" altLang="en-US" sz="2400" b="1" smtClean="0">
                <a:solidFill>
                  <a:schemeClr val="folHlink"/>
                </a:solidFill>
                <a:latin typeface="Arial" charset="0"/>
              </a:rPr>
              <a:t> percentile) - ROS, fire shapes, sizes, spread directions</a:t>
            </a:r>
          </a:p>
          <a:p>
            <a:r>
              <a:rPr lang="en-US" altLang="en-US" sz="2400" b="1" smtClean="0">
                <a:solidFill>
                  <a:schemeClr val="folHlink"/>
                </a:solidFill>
                <a:latin typeface="Arial" charset="0"/>
              </a:rPr>
              <a:t>SPLATs overlap in heading direction</a:t>
            </a:r>
          </a:p>
          <a:p>
            <a:r>
              <a:rPr lang="en-US" altLang="en-US" sz="2400" b="1" smtClean="0">
                <a:solidFill>
                  <a:schemeClr val="folHlink"/>
                </a:solidFill>
                <a:latin typeface="Arial" charset="0"/>
              </a:rPr>
              <a:t>Scale of patterns finer than fire sizes</a:t>
            </a:r>
          </a:p>
          <a:p>
            <a:r>
              <a:rPr lang="en-US" altLang="en-US" sz="2400" b="1" smtClean="0">
                <a:solidFill>
                  <a:schemeClr val="folHlink"/>
                </a:solidFill>
                <a:latin typeface="Arial" charset="0"/>
              </a:rPr>
              <a:t>Scale independent (~10</a:t>
            </a:r>
            <a:r>
              <a:rPr lang="en-US" altLang="en-US" sz="2400" b="1" baseline="30000" smtClean="0">
                <a:solidFill>
                  <a:schemeClr val="folHlink"/>
                </a:solidFill>
                <a:latin typeface="Arial" charset="0"/>
              </a:rPr>
              <a:t>1</a:t>
            </a:r>
            <a:r>
              <a:rPr lang="en-US" altLang="en-US" sz="2400" b="1" smtClean="0">
                <a:solidFill>
                  <a:schemeClr val="folHlink"/>
                </a:solidFill>
                <a:latin typeface="Arial" charset="0"/>
              </a:rPr>
              <a:t>-10</a:t>
            </a:r>
            <a:r>
              <a:rPr lang="en-US" altLang="en-US" sz="2400" b="1" baseline="30000" smtClean="0">
                <a:solidFill>
                  <a:schemeClr val="folHlink"/>
                </a:solidFill>
                <a:latin typeface="Arial" charset="0"/>
              </a:rPr>
              <a:t>3</a:t>
            </a:r>
            <a:r>
              <a:rPr lang="en-US" altLang="en-US" sz="2400" b="1" smtClean="0">
                <a:solidFill>
                  <a:schemeClr val="folHlink"/>
                </a:solidFill>
                <a:latin typeface="Arial" charset="0"/>
              </a:rPr>
              <a:t>m)</a:t>
            </a:r>
          </a:p>
          <a:p>
            <a:r>
              <a:rPr lang="en-US" altLang="en-US" sz="2400" b="1" smtClean="0">
                <a:solidFill>
                  <a:schemeClr val="folHlink"/>
                </a:solidFill>
                <a:latin typeface="Arial" charset="0"/>
              </a:rPr>
              <a:t>Tradeoff between intensive and extensive treatment strategies</a:t>
            </a:r>
            <a:endParaRPr lang="en-US" altLang="en-US" b="1" smtClean="0">
              <a:latin typeface="Arial" charset="0"/>
            </a:endParaRPr>
          </a:p>
          <a:p>
            <a:r>
              <a:rPr lang="en-US" altLang="en-US" b="1" smtClean="0">
                <a:latin typeface="Arial" charset="0"/>
              </a:rPr>
              <a:t>Partial Overlap is flexible with spatial constraints</a:t>
            </a:r>
          </a:p>
          <a:p>
            <a:endParaRPr lang="en-US" altLang="en-US" b="1" smtClean="0">
              <a:latin typeface="Arial" charset="0"/>
            </a:endParaRPr>
          </a:p>
        </p:txBody>
      </p:sp>
    </p:spTree>
    <p:extLst>
      <p:ext uri="{BB962C8B-B14F-4D97-AF65-F5344CB8AC3E}">
        <p14:creationId xmlns:p14="http://schemas.microsoft.com/office/powerpoint/2010/main" val="2651488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b="1" smtClean="0"/>
              <a:t>Practical Implications</a:t>
            </a:r>
          </a:p>
        </p:txBody>
      </p:sp>
      <p:sp>
        <p:nvSpPr>
          <p:cNvPr id="98307" name="Rectangle 3"/>
          <p:cNvSpPr>
            <a:spLocks noGrp="1" noChangeArrowheads="1"/>
          </p:cNvSpPr>
          <p:nvPr>
            <p:ph type="body" idx="1"/>
          </p:nvPr>
        </p:nvSpPr>
        <p:spPr/>
        <p:txBody>
          <a:bodyPr/>
          <a:lstStyle/>
          <a:p>
            <a:pPr>
              <a:lnSpc>
                <a:spcPct val="90000"/>
              </a:lnSpc>
            </a:pPr>
            <a:r>
              <a:rPr lang="en-US" altLang="en-US" sz="2400" b="1" smtClean="0">
                <a:solidFill>
                  <a:schemeClr val="folHlink"/>
                </a:solidFill>
                <a:latin typeface="Arial" charset="0"/>
              </a:rPr>
              <a:t>Specific weather conditions (</a:t>
            </a:r>
            <a:r>
              <a:rPr lang="en-US" altLang="en-US" sz="2400" b="1" i="1" smtClean="0">
                <a:solidFill>
                  <a:schemeClr val="folHlink"/>
                </a:solidFill>
                <a:latin typeface="Arial" charset="0"/>
              </a:rPr>
              <a:t>i.e.</a:t>
            </a:r>
            <a:r>
              <a:rPr lang="en-US" altLang="en-US" sz="2400" b="1" smtClean="0">
                <a:solidFill>
                  <a:schemeClr val="folHlink"/>
                </a:solidFill>
                <a:latin typeface="Arial" charset="0"/>
              </a:rPr>
              <a:t> 99</a:t>
            </a:r>
            <a:r>
              <a:rPr lang="en-US" altLang="en-US" sz="2400" b="1" baseline="30000" smtClean="0">
                <a:solidFill>
                  <a:schemeClr val="folHlink"/>
                </a:solidFill>
                <a:latin typeface="Arial" charset="0"/>
              </a:rPr>
              <a:t>th</a:t>
            </a:r>
            <a:r>
              <a:rPr lang="en-US" altLang="en-US" sz="2400" b="1" smtClean="0">
                <a:solidFill>
                  <a:schemeClr val="folHlink"/>
                </a:solidFill>
                <a:latin typeface="Arial" charset="0"/>
              </a:rPr>
              <a:t> percentile) - ROS, fire shapes, sizes, spread direction</a:t>
            </a:r>
          </a:p>
          <a:p>
            <a:pPr>
              <a:lnSpc>
                <a:spcPct val="90000"/>
              </a:lnSpc>
            </a:pPr>
            <a:r>
              <a:rPr lang="en-US" altLang="en-US" sz="2400" b="1" smtClean="0">
                <a:solidFill>
                  <a:schemeClr val="folHlink"/>
                </a:solidFill>
                <a:latin typeface="Arial" charset="0"/>
              </a:rPr>
              <a:t>SPLATs overlap in heading direction</a:t>
            </a:r>
          </a:p>
          <a:p>
            <a:pPr>
              <a:lnSpc>
                <a:spcPct val="90000"/>
              </a:lnSpc>
            </a:pPr>
            <a:r>
              <a:rPr lang="en-US" altLang="en-US" sz="2400" b="1" smtClean="0">
                <a:solidFill>
                  <a:schemeClr val="folHlink"/>
                </a:solidFill>
                <a:latin typeface="Arial" charset="0"/>
              </a:rPr>
              <a:t>Scale of patterns finer than fire sizes (</a:t>
            </a:r>
            <a:r>
              <a:rPr lang="en-US" altLang="en-US" sz="2400" b="1" i="1" smtClean="0">
                <a:solidFill>
                  <a:schemeClr val="folHlink"/>
                </a:solidFill>
                <a:latin typeface="Arial" charset="0"/>
              </a:rPr>
              <a:t>e.g.</a:t>
            </a:r>
            <a:r>
              <a:rPr lang="en-US" altLang="en-US" sz="2400" b="1" smtClean="0">
                <a:solidFill>
                  <a:schemeClr val="folHlink"/>
                </a:solidFill>
                <a:latin typeface="Arial" charset="0"/>
              </a:rPr>
              <a:t> </a:t>
            </a:r>
            <a:r>
              <a:rPr lang="en-US" altLang="en-US" sz="2400" b="1" i="1" smtClean="0">
                <a:solidFill>
                  <a:schemeClr val="folHlink"/>
                </a:solidFill>
                <a:latin typeface="Arial" charset="0"/>
              </a:rPr>
              <a:t>S</a:t>
            </a:r>
            <a:r>
              <a:rPr lang="en-US" altLang="en-US" sz="2400" b="1" smtClean="0">
                <a:solidFill>
                  <a:schemeClr val="folHlink"/>
                </a:solidFill>
                <a:latin typeface="Arial" charset="0"/>
              </a:rPr>
              <a:t>&lt;fire length)</a:t>
            </a:r>
          </a:p>
          <a:p>
            <a:pPr>
              <a:lnSpc>
                <a:spcPct val="90000"/>
              </a:lnSpc>
            </a:pPr>
            <a:r>
              <a:rPr lang="en-US" altLang="en-US" sz="2400" b="1" smtClean="0">
                <a:solidFill>
                  <a:schemeClr val="folHlink"/>
                </a:solidFill>
                <a:latin typeface="Arial" charset="0"/>
              </a:rPr>
              <a:t>Scale independent (~10</a:t>
            </a:r>
            <a:r>
              <a:rPr lang="en-US" altLang="en-US" sz="2400" b="1" baseline="30000" smtClean="0">
                <a:solidFill>
                  <a:schemeClr val="folHlink"/>
                </a:solidFill>
                <a:latin typeface="Arial" charset="0"/>
              </a:rPr>
              <a:t>1</a:t>
            </a:r>
            <a:r>
              <a:rPr lang="en-US" altLang="en-US" sz="2400" b="1" smtClean="0">
                <a:solidFill>
                  <a:schemeClr val="folHlink"/>
                </a:solidFill>
                <a:latin typeface="Arial" charset="0"/>
              </a:rPr>
              <a:t>-10</a:t>
            </a:r>
            <a:r>
              <a:rPr lang="en-US" altLang="en-US" sz="2400" b="1" baseline="30000" smtClean="0">
                <a:solidFill>
                  <a:schemeClr val="folHlink"/>
                </a:solidFill>
                <a:latin typeface="Arial" charset="0"/>
              </a:rPr>
              <a:t>3</a:t>
            </a:r>
            <a:r>
              <a:rPr lang="en-US" altLang="en-US" sz="2400" b="1" smtClean="0">
                <a:solidFill>
                  <a:schemeClr val="folHlink"/>
                </a:solidFill>
                <a:latin typeface="Arial" charset="0"/>
              </a:rPr>
              <a:t>m)</a:t>
            </a:r>
          </a:p>
          <a:p>
            <a:pPr>
              <a:lnSpc>
                <a:spcPct val="90000"/>
              </a:lnSpc>
            </a:pPr>
            <a:r>
              <a:rPr lang="en-US" altLang="en-US" sz="2400" b="1" smtClean="0">
                <a:solidFill>
                  <a:schemeClr val="folHlink"/>
                </a:solidFill>
                <a:latin typeface="Arial" charset="0"/>
              </a:rPr>
              <a:t>Tradeoff between intensive and extensive treatment strategies</a:t>
            </a:r>
            <a:endParaRPr lang="en-US" altLang="en-US" b="1" smtClean="0">
              <a:latin typeface="Arial" charset="0"/>
            </a:endParaRPr>
          </a:p>
          <a:p>
            <a:pPr>
              <a:lnSpc>
                <a:spcPct val="90000"/>
              </a:lnSpc>
            </a:pPr>
            <a:r>
              <a:rPr lang="en-US" altLang="en-US" b="1" smtClean="0">
                <a:latin typeface="Arial" charset="0"/>
              </a:rPr>
              <a:t>Flexible with spatial constraints</a:t>
            </a:r>
          </a:p>
          <a:p>
            <a:pPr>
              <a:lnSpc>
                <a:spcPct val="90000"/>
              </a:lnSpc>
            </a:pPr>
            <a:r>
              <a:rPr lang="en-US" altLang="en-US" b="1" smtClean="0">
                <a:latin typeface="Arial" charset="0"/>
              </a:rPr>
              <a:t>Reduced intensities within fire area</a:t>
            </a:r>
          </a:p>
        </p:txBody>
      </p:sp>
    </p:spTree>
    <p:extLst>
      <p:ext uri="{BB962C8B-B14F-4D97-AF65-F5344CB8AC3E}">
        <p14:creationId xmlns:p14="http://schemas.microsoft.com/office/powerpoint/2010/main" val="1410705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86575"/>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spcBef>
                <a:spcPct val="0"/>
              </a:spcBef>
            </a:pPr>
            <a:endParaRPr lang="en-US" altLang="en-US" smtClean="0">
              <a:solidFill>
                <a:srgbClr val="FFFFFF"/>
              </a:solidFill>
              <a:effectLst/>
              <a:latin typeface="Arial" charset="0"/>
            </a:endParaRPr>
          </a:p>
        </p:txBody>
      </p:sp>
      <p:sp>
        <p:nvSpPr>
          <p:cNvPr id="99331" name="Rectangle 3"/>
          <p:cNvSpPr>
            <a:spLocks noChangeArrowheads="1"/>
          </p:cNvSpPr>
          <p:nvPr/>
        </p:nvSpPr>
        <p:spPr bwMode="auto">
          <a:xfrm>
            <a:off x="1231900" y="398463"/>
            <a:ext cx="6423025" cy="60182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32" name="Freeform 4"/>
          <p:cNvSpPr>
            <a:spLocks/>
          </p:cNvSpPr>
          <p:nvPr/>
        </p:nvSpPr>
        <p:spPr bwMode="auto">
          <a:xfrm>
            <a:off x="3000375" y="893763"/>
            <a:ext cx="412750" cy="731837"/>
          </a:xfrm>
          <a:custGeom>
            <a:avLst/>
            <a:gdLst>
              <a:gd name="T0" fmla="*/ 2147483647 w 260"/>
              <a:gd name="T1" fmla="*/ 2147483647 h 461"/>
              <a:gd name="T2" fmla="*/ 2147483647 w 260"/>
              <a:gd name="T3" fmla="*/ 2147483647 h 461"/>
              <a:gd name="T4" fmla="*/ 2147483647 w 260"/>
              <a:gd name="T5" fmla="*/ 2147483647 h 461"/>
              <a:gd name="T6" fmla="*/ 2147483647 w 260"/>
              <a:gd name="T7" fmla="*/ 2147483647 h 461"/>
              <a:gd name="T8" fmla="*/ 2147483647 w 260"/>
              <a:gd name="T9" fmla="*/ 2147483647 h 461"/>
              <a:gd name="T10" fmla="*/ 2147483647 w 260"/>
              <a:gd name="T11" fmla="*/ 2147483647 h 461"/>
              <a:gd name="T12" fmla="*/ 2147483647 w 260"/>
              <a:gd name="T13" fmla="*/ 2147483647 h 461"/>
              <a:gd name="T14" fmla="*/ 2147483647 w 260"/>
              <a:gd name="T15" fmla="*/ 2147483647 h 461"/>
              <a:gd name="T16" fmla="*/ 2147483647 w 260"/>
              <a:gd name="T17" fmla="*/ 2147483647 h 4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0"/>
              <a:gd name="T28" fmla="*/ 0 h 461"/>
              <a:gd name="T29" fmla="*/ 260 w 260"/>
              <a:gd name="T30" fmla="*/ 461 h 4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0" h="461">
                <a:moveTo>
                  <a:pt x="180" y="113"/>
                </a:moveTo>
                <a:cubicBezTo>
                  <a:pt x="151" y="81"/>
                  <a:pt x="56" y="0"/>
                  <a:pt x="28" y="20"/>
                </a:cubicBezTo>
                <a:cubicBezTo>
                  <a:pt x="0" y="40"/>
                  <a:pt x="7" y="183"/>
                  <a:pt x="11" y="231"/>
                </a:cubicBezTo>
                <a:cubicBezTo>
                  <a:pt x="15" y="279"/>
                  <a:pt x="33" y="276"/>
                  <a:pt x="53" y="307"/>
                </a:cubicBezTo>
                <a:cubicBezTo>
                  <a:pt x="73" y="338"/>
                  <a:pt x="100" y="391"/>
                  <a:pt x="130" y="417"/>
                </a:cubicBezTo>
                <a:cubicBezTo>
                  <a:pt x="160" y="443"/>
                  <a:pt x="210" y="461"/>
                  <a:pt x="231" y="460"/>
                </a:cubicBezTo>
                <a:cubicBezTo>
                  <a:pt x="252" y="459"/>
                  <a:pt x="260" y="450"/>
                  <a:pt x="256" y="409"/>
                </a:cubicBezTo>
                <a:cubicBezTo>
                  <a:pt x="252" y="368"/>
                  <a:pt x="214" y="260"/>
                  <a:pt x="206" y="215"/>
                </a:cubicBezTo>
                <a:cubicBezTo>
                  <a:pt x="198" y="170"/>
                  <a:pt x="209" y="145"/>
                  <a:pt x="180" y="113"/>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3" name="Freeform 5"/>
          <p:cNvSpPr>
            <a:spLocks/>
          </p:cNvSpPr>
          <p:nvPr/>
        </p:nvSpPr>
        <p:spPr bwMode="auto">
          <a:xfrm>
            <a:off x="4025900" y="588963"/>
            <a:ext cx="1222375" cy="1562100"/>
          </a:xfrm>
          <a:custGeom>
            <a:avLst/>
            <a:gdLst>
              <a:gd name="T0" fmla="*/ 2147483647 w 770"/>
              <a:gd name="T1" fmla="*/ 2147483647 h 984"/>
              <a:gd name="T2" fmla="*/ 2147483647 w 770"/>
              <a:gd name="T3" fmla="*/ 2147483647 h 984"/>
              <a:gd name="T4" fmla="*/ 2147483647 w 770"/>
              <a:gd name="T5" fmla="*/ 2147483647 h 984"/>
              <a:gd name="T6" fmla="*/ 2147483647 w 770"/>
              <a:gd name="T7" fmla="*/ 2147483647 h 984"/>
              <a:gd name="T8" fmla="*/ 2147483647 w 770"/>
              <a:gd name="T9" fmla="*/ 2147483647 h 984"/>
              <a:gd name="T10" fmla="*/ 2147483647 w 770"/>
              <a:gd name="T11" fmla="*/ 2147483647 h 984"/>
              <a:gd name="T12" fmla="*/ 2147483647 w 770"/>
              <a:gd name="T13" fmla="*/ 2147483647 h 984"/>
              <a:gd name="T14" fmla="*/ 2147483647 w 770"/>
              <a:gd name="T15" fmla="*/ 2147483647 h 984"/>
              <a:gd name="T16" fmla="*/ 2147483647 w 770"/>
              <a:gd name="T17" fmla="*/ 2147483647 h 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0"/>
              <a:gd name="T28" fmla="*/ 0 h 984"/>
              <a:gd name="T29" fmla="*/ 770 w 770"/>
              <a:gd name="T30" fmla="*/ 984 h 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0" h="984">
                <a:moveTo>
                  <a:pt x="732" y="35"/>
                </a:moveTo>
                <a:cubicBezTo>
                  <a:pt x="693" y="0"/>
                  <a:pt x="580" y="28"/>
                  <a:pt x="482" y="42"/>
                </a:cubicBezTo>
                <a:cubicBezTo>
                  <a:pt x="384" y="56"/>
                  <a:pt x="218" y="47"/>
                  <a:pt x="143" y="119"/>
                </a:cubicBezTo>
                <a:cubicBezTo>
                  <a:pt x="68" y="191"/>
                  <a:pt x="46" y="336"/>
                  <a:pt x="33" y="474"/>
                </a:cubicBezTo>
                <a:cubicBezTo>
                  <a:pt x="20" y="612"/>
                  <a:pt x="0" y="910"/>
                  <a:pt x="67" y="947"/>
                </a:cubicBezTo>
                <a:cubicBezTo>
                  <a:pt x="134" y="984"/>
                  <a:pt x="353" y="771"/>
                  <a:pt x="437" y="694"/>
                </a:cubicBezTo>
                <a:cubicBezTo>
                  <a:pt x="521" y="617"/>
                  <a:pt x="526" y="559"/>
                  <a:pt x="570" y="486"/>
                </a:cubicBezTo>
                <a:cubicBezTo>
                  <a:pt x="615" y="414"/>
                  <a:pt x="679" y="321"/>
                  <a:pt x="709" y="255"/>
                </a:cubicBezTo>
                <a:cubicBezTo>
                  <a:pt x="738" y="190"/>
                  <a:pt x="770" y="70"/>
                  <a:pt x="732" y="35"/>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4" name="Freeform 6"/>
          <p:cNvSpPr>
            <a:spLocks/>
          </p:cNvSpPr>
          <p:nvPr/>
        </p:nvSpPr>
        <p:spPr bwMode="auto">
          <a:xfrm rot="-2672943">
            <a:off x="1920875" y="3656013"/>
            <a:ext cx="1973263" cy="1773237"/>
          </a:xfrm>
          <a:custGeom>
            <a:avLst/>
            <a:gdLst>
              <a:gd name="T0" fmla="*/ 2147483647 w 914"/>
              <a:gd name="T1" fmla="*/ 2147483647 h 1015"/>
              <a:gd name="T2" fmla="*/ 2147483647 w 914"/>
              <a:gd name="T3" fmla="*/ 2147483647 h 1015"/>
              <a:gd name="T4" fmla="*/ 2147483647 w 914"/>
              <a:gd name="T5" fmla="*/ 2147483647 h 1015"/>
              <a:gd name="T6" fmla="*/ 2147483647 w 914"/>
              <a:gd name="T7" fmla="*/ 2147483647 h 1015"/>
              <a:gd name="T8" fmla="*/ 2147483647 w 914"/>
              <a:gd name="T9" fmla="*/ 2147483647 h 1015"/>
              <a:gd name="T10" fmla="*/ 2147483647 w 914"/>
              <a:gd name="T11" fmla="*/ 2147483647 h 1015"/>
              <a:gd name="T12" fmla="*/ 2147483647 w 914"/>
              <a:gd name="T13" fmla="*/ 2147483647 h 1015"/>
              <a:gd name="T14" fmla="*/ 2147483647 w 914"/>
              <a:gd name="T15" fmla="*/ 2147483647 h 1015"/>
              <a:gd name="T16" fmla="*/ 2147483647 w 914"/>
              <a:gd name="T17" fmla="*/ 2147483647 h 1015"/>
              <a:gd name="T18" fmla="*/ 2147483647 w 914"/>
              <a:gd name="T19" fmla="*/ 2147483647 h 1015"/>
              <a:gd name="T20" fmla="*/ 2147483647 w 914"/>
              <a:gd name="T21" fmla="*/ 2147483647 h 1015"/>
              <a:gd name="T22" fmla="*/ 2147483647 w 914"/>
              <a:gd name="T23" fmla="*/ 2147483647 h 1015"/>
              <a:gd name="T24" fmla="*/ 2147483647 w 914"/>
              <a:gd name="T25" fmla="*/ 2147483647 h 1015"/>
              <a:gd name="T26" fmla="*/ 2147483647 w 914"/>
              <a:gd name="T27" fmla="*/ 2147483647 h 1015"/>
              <a:gd name="T28" fmla="*/ 2147483647 w 914"/>
              <a:gd name="T29" fmla="*/ 2147483647 h 10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1015"/>
              <a:gd name="T47" fmla="*/ 914 w 914"/>
              <a:gd name="T48" fmla="*/ 1015 h 10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1015">
                <a:moveTo>
                  <a:pt x="235" y="13"/>
                </a:moveTo>
                <a:cubicBezTo>
                  <a:pt x="179" y="26"/>
                  <a:pt x="30" y="112"/>
                  <a:pt x="15" y="156"/>
                </a:cubicBezTo>
                <a:cubicBezTo>
                  <a:pt x="0" y="200"/>
                  <a:pt x="97" y="250"/>
                  <a:pt x="142" y="275"/>
                </a:cubicBezTo>
                <a:cubicBezTo>
                  <a:pt x="187" y="300"/>
                  <a:pt x="260" y="203"/>
                  <a:pt x="285" y="308"/>
                </a:cubicBezTo>
                <a:cubicBezTo>
                  <a:pt x="310" y="413"/>
                  <a:pt x="267" y="801"/>
                  <a:pt x="294" y="908"/>
                </a:cubicBezTo>
                <a:cubicBezTo>
                  <a:pt x="321" y="1015"/>
                  <a:pt x="387" y="956"/>
                  <a:pt x="446" y="951"/>
                </a:cubicBezTo>
                <a:cubicBezTo>
                  <a:pt x="505" y="946"/>
                  <a:pt x="577" y="908"/>
                  <a:pt x="649" y="875"/>
                </a:cubicBezTo>
                <a:cubicBezTo>
                  <a:pt x="721" y="842"/>
                  <a:pt x="840" y="790"/>
                  <a:pt x="877" y="756"/>
                </a:cubicBezTo>
                <a:cubicBezTo>
                  <a:pt x="914" y="722"/>
                  <a:pt x="869" y="731"/>
                  <a:pt x="868" y="672"/>
                </a:cubicBezTo>
                <a:cubicBezTo>
                  <a:pt x="867" y="613"/>
                  <a:pt x="912" y="447"/>
                  <a:pt x="868" y="401"/>
                </a:cubicBezTo>
                <a:cubicBezTo>
                  <a:pt x="824" y="355"/>
                  <a:pt x="655" y="366"/>
                  <a:pt x="606" y="393"/>
                </a:cubicBezTo>
                <a:cubicBezTo>
                  <a:pt x="557" y="420"/>
                  <a:pt x="583" y="580"/>
                  <a:pt x="573" y="562"/>
                </a:cubicBezTo>
                <a:cubicBezTo>
                  <a:pt x="563" y="544"/>
                  <a:pt x="584" y="363"/>
                  <a:pt x="547" y="283"/>
                </a:cubicBezTo>
                <a:cubicBezTo>
                  <a:pt x="510" y="203"/>
                  <a:pt x="401" y="126"/>
                  <a:pt x="353" y="80"/>
                </a:cubicBezTo>
                <a:cubicBezTo>
                  <a:pt x="305" y="34"/>
                  <a:pt x="291" y="0"/>
                  <a:pt x="235" y="13"/>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5" name="Freeform 7"/>
          <p:cNvSpPr>
            <a:spLocks/>
          </p:cNvSpPr>
          <p:nvPr/>
        </p:nvSpPr>
        <p:spPr bwMode="auto">
          <a:xfrm rot="-4058510">
            <a:off x="5007769" y="3091656"/>
            <a:ext cx="2279650" cy="1849438"/>
          </a:xfrm>
          <a:custGeom>
            <a:avLst/>
            <a:gdLst>
              <a:gd name="T0" fmla="*/ 2147483647 w 1275"/>
              <a:gd name="T1" fmla="*/ 2147483647 h 1022"/>
              <a:gd name="T2" fmla="*/ 2147483647 w 1275"/>
              <a:gd name="T3" fmla="*/ 2147483647 h 1022"/>
              <a:gd name="T4" fmla="*/ 2147483647 w 1275"/>
              <a:gd name="T5" fmla="*/ 2147483647 h 1022"/>
              <a:gd name="T6" fmla="*/ 2147483647 w 1275"/>
              <a:gd name="T7" fmla="*/ 2147483647 h 1022"/>
              <a:gd name="T8" fmla="*/ 2147483647 w 1275"/>
              <a:gd name="T9" fmla="*/ 2147483647 h 1022"/>
              <a:gd name="T10" fmla="*/ 2147483647 w 1275"/>
              <a:gd name="T11" fmla="*/ 2147483647 h 1022"/>
              <a:gd name="T12" fmla="*/ 2147483647 w 1275"/>
              <a:gd name="T13" fmla="*/ 2147483647 h 1022"/>
              <a:gd name="T14" fmla="*/ 2147483647 w 1275"/>
              <a:gd name="T15" fmla="*/ 2147483647 h 1022"/>
              <a:gd name="T16" fmla="*/ 2147483647 w 1275"/>
              <a:gd name="T17" fmla="*/ 2147483647 h 1022"/>
              <a:gd name="T18" fmla="*/ 2147483647 w 1275"/>
              <a:gd name="T19" fmla="*/ 2147483647 h 1022"/>
              <a:gd name="T20" fmla="*/ 2147483647 w 1275"/>
              <a:gd name="T21" fmla="*/ 2147483647 h 1022"/>
              <a:gd name="T22" fmla="*/ 2147483647 w 1275"/>
              <a:gd name="T23" fmla="*/ 2147483647 h 1022"/>
              <a:gd name="T24" fmla="*/ 2147483647 w 1275"/>
              <a:gd name="T25" fmla="*/ 2147483647 h 1022"/>
              <a:gd name="T26" fmla="*/ 2147483647 w 1275"/>
              <a:gd name="T27" fmla="*/ 2147483647 h 1022"/>
              <a:gd name="T28" fmla="*/ 2147483647 w 1275"/>
              <a:gd name="T29" fmla="*/ 2147483647 h 1022"/>
              <a:gd name="T30" fmla="*/ 2147483647 w 1275"/>
              <a:gd name="T31" fmla="*/ 2147483647 h 1022"/>
              <a:gd name="T32" fmla="*/ 2147483647 w 1275"/>
              <a:gd name="T33" fmla="*/ 2147483647 h 10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5"/>
              <a:gd name="T52" fmla="*/ 0 h 1022"/>
              <a:gd name="T53" fmla="*/ 1275 w 1275"/>
              <a:gd name="T54" fmla="*/ 1022 h 10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5" h="1022">
                <a:moveTo>
                  <a:pt x="64" y="404"/>
                </a:moveTo>
                <a:cubicBezTo>
                  <a:pt x="40" y="445"/>
                  <a:pt x="0" y="559"/>
                  <a:pt x="30" y="598"/>
                </a:cubicBezTo>
                <a:cubicBezTo>
                  <a:pt x="60" y="637"/>
                  <a:pt x="177" y="615"/>
                  <a:pt x="242" y="640"/>
                </a:cubicBezTo>
                <a:cubicBezTo>
                  <a:pt x="307" y="665"/>
                  <a:pt x="336" y="702"/>
                  <a:pt x="419" y="750"/>
                </a:cubicBezTo>
                <a:cubicBezTo>
                  <a:pt x="502" y="798"/>
                  <a:pt x="605" y="886"/>
                  <a:pt x="740" y="928"/>
                </a:cubicBezTo>
                <a:cubicBezTo>
                  <a:pt x="875" y="970"/>
                  <a:pt x="1185" y="1022"/>
                  <a:pt x="1230" y="1004"/>
                </a:cubicBezTo>
                <a:cubicBezTo>
                  <a:pt x="1275" y="986"/>
                  <a:pt x="1062" y="881"/>
                  <a:pt x="1011" y="818"/>
                </a:cubicBezTo>
                <a:cubicBezTo>
                  <a:pt x="960" y="755"/>
                  <a:pt x="939" y="691"/>
                  <a:pt x="926" y="623"/>
                </a:cubicBezTo>
                <a:cubicBezTo>
                  <a:pt x="913" y="555"/>
                  <a:pt x="938" y="458"/>
                  <a:pt x="934" y="412"/>
                </a:cubicBezTo>
                <a:cubicBezTo>
                  <a:pt x="930" y="366"/>
                  <a:pt x="955" y="326"/>
                  <a:pt x="901" y="344"/>
                </a:cubicBezTo>
                <a:cubicBezTo>
                  <a:pt x="847" y="362"/>
                  <a:pt x="686" y="514"/>
                  <a:pt x="613" y="522"/>
                </a:cubicBezTo>
                <a:cubicBezTo>
                  <a:pt x="540" y="530"/>
                  <a:pt x="486" y="447"/>
                  <a:pt x="461" y="395"/>
                </a:cubicBezTo>
                <a:cubicBezTo>
                  <a:pt x="436" y="343"/>
                  <a:pt x="475" y="272"/>
                  <a:pt x="461" y="209"/>
                </a:cubicBezTo>
                <a:cubicBezTo>
                  <a:pt x="447" y="146"/>
                  <a:pt x="409" y="30"/>
                  <a:pt x="377" y="15"/>
                </a:cubicBezTo>
                <a:cubicBezTo>
                  <a:pt x="345" y="0"/>
                  <a:pt x="301" y="60"/>
                  <a:pt x="267" y="116"/>
                </a:cubicBezTo>
                <a:cubicBezTo>
                  <a:pt x="233" y="172"/>
                  <a:pt x="208" y="305"/>
                  <a:pt x="174" y="353"/>
                </a:cubicBezTo>
                <a:cubicBezTo>
                  <a:pt x="140" y="401"/>
                  <a:pt x="88" y="363"/>
                  <a:pt x="64" y="404"/>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6" name="Freeform 8"/>
          <p:cNvSpPr>
            <a:spLocks/>
          </p:cNvSpPr>
          <p:nvPr/>
        </p:nvSpPr>
        <p:spPr bwMode="auto">
          <a:xfrm>
            <a:off x="6429375" y="655638"/>
            <a:ext cx="1184275" cy="1603375"/>
          </a:xfrm>
          <a:custGeom>
            <a:avLst/>
            <a:gdLst>
              <a:gd name="T0" fmla="*/ 2147483647 w 746"/>
              <a:gd name="T1" fmla="*/ 2147483647 h 1010"/>
              <a:gd name="T2" fmla="*/ 2147483647 w 746"/>
              <a:gd name="T3" fmla="*/ 2147483647 h 1010"/>
              <a:gd name="T4" fmla="*/ 2147483647 w 746"/>
              <a:gd name="T5" fmla="*/ 2147483647 h 1010"/>
              <a:gd name="T6" fmla="*/ 2147483647 w 746"/>
              <a:gd name="T7" fmla="*/ 2147483647 h 1010"/>
              <a:gd name="T8" fmla="*/ 2147483647 w 746"/>
              <a:gd name="T9" fmla="*/ 2147483647 h 1010"/>
              <a:gd name="T10" fmla="*/ 2147483647 w 746"/>
              <a:gd name="T11" fmla="*/ 2147483647 h 1010"/>
              <a:gd name="T12" fmla="*/ 2147483647 w 746"/>
              <a:gd name="T13" fmla="*/ 2147483647 h 1010"/>
              <a:gd name="T14" fmla="*/ 2147483647 w 746"/>
              <a:gd name="T15" fmla="*/ 2147483647 h 1010"/>
              <a:gd name="T16" fmla="*/ 2147483647 w 746"/>
              <a:gd name="T17" fmla="*/ 2147483647 h 1010"/>
              <a:gd name="T18" fmla="*/ 2147483647 w 746"/>
              <a:gd name="T19" fmla="*/ 2147483647 h 1010"/>
              <a:gd name="T20" fmla="*/ 2147483647 w 746"/>
              <a:gd name="T21" fmla="*/ 2147483647 h 1010"/>
              <a:gd name="T22" fmla="*/ 2147483647 w 746"/>
              <a:gd name="T23" fmla="*/ 2147483647 h 1010"/>
              <a:gd name="T24" fmla="*/ 2147483647 w 746"/>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6"/>
              <a:gd name="T40" fmla="*/ 0 h 1010"/>
              <a:gd name="T41" fmla="*/ 746 w 746"/>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6" h="1010">
                <a:moveTo>
                  <a:pt x="200" y="829"/>
                </a:moveTo>
                <a:cubicBezTo>
                  <a:pt x="207" y="878"/>
                  <a:pt x="200" y="935"/>
                  <a:pt x="217" y="965"/>
                </a:cubicBezTo>
                <a:cubicBezTo>
                  <a:pt x="234" y="995"/>
                  <a:pt x="265" y="1004"/>
                  <a:pt x="302" y="1007"/>
                </a:cubicBezTo>
                <a:cubicBezTo>
                  <a:pt x="339" y="1010"/>
                  <a:pt x="378" y="1001"/>
                  <a:pt x="437" y="981"/>
                </a:cubicBezTo>
                <a:cubicBezTo>
                  <a:pt x="496" y="961"/>
                  <a:pt x="613" y="922"/>
                  <a:pt x="657" y="888"/>
                </a:cubicBezTo>
                <a:cubicBezTo>
                  <a:pt x="701" y="854"/>
                  <a:pt x="694" y="877"/>
                  <a:pt x="699" y="779"/>
                </a:cubicBezTo>
                <a:cubicBezTo>
                  <a:pt x="704" y="681"/>
                  <a:pt x="746" y="418"/>
                  <a:pt x="690" y="297"/>
                </a:cubicBezTo>
                <a:cubicBezTo>
                  <a:pt x="634" y="176"/>
                  <a:pt x="426" y="91"/>
                  <a:pt x="361" y="52"/>
                </a:cubicBezTo>
                <a:cubicBezTo>
                  <a:pt x="296" y="13"/>
                  <a:pt x="347" y="0"/>
                  <a:pt x="302" y="60"/>
                </a:cubicBezTo>
                <a:cubicBezTo>
                  <a:pt x="257" y="120"/>
                  <a:pt x="138" y="308"/>
                  <a:pt x="90" y="415"/>
                </a:cubicBezTo>
                <a:cubicBezTo>
                  <a:pt x="42" y="522"/>
                  <a:pt x="0" y="661"/>
                  <a:pt x="14" y="703"/>
                </a:cubicBezTo>
                <a:cubicBezTo>
                  <a:pt x="28" y="745"/>
                  <a:pt x="145" y="651"/>
                  <a:pt x="175" y="669"/>
                </a:cubicBezTo>
                <a:cubicBezTo>
                  <a:pt x="205" y="687"/>
                  <a:pt x="193" y="780"/>
                  <a:pt x="200" y="829"/>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7" name="Freeform 9"/>
          <p:cNvSpPr>
            <a:spLocks/>
          </p:cNvSpPr>
          <p:nvPr/>
        </p:nvSpPr>
        <p:spPr bwMode="auto">
          <a:xfrm>
            <a:off x="4038600" y="5345113"/>
            <a:ext cx="971550" cy="952500"/>
          </a:xfrm>
          <a:custGeom>
            <a:avLst/>
            <a:gdLst>
              <a:gd name="T0" fmla="*/ 2147483647 w 511"/>
              <a:gd name="T1" fmla="*/ 2147483647 h 574"/>
              <a:gd name="T2" fmla="*/ 2147483647 w 511"/>
              <a:gd name="T3" fmla="*/ 2147483647 h 574"/>
              <a:gd name="T4" fmla="*/ 2147483647 w 511"/>
              <a:gd name="T5" fmla="*/ 2147483647 h 574"/>
              <a:gd name="T6" fmla="*/ 2147483647 w 511"/>
              <a:gd name="T7" fmla="*/ 2147483647 h 574"/>
              <a:gd name="T8" fmla="*/ 2147483647 w 511"/>
              <a:gd name="T9" fmla="*/ 2147483647 h 574"/>
              <a:gd name="T10" fmla="*/ 2147483647 w 511"/>
              <a:gd name="T11" fmla="*/ 2147483647 h 574"/>
              <a:gd name="T12" fmla="*/ 2147483647 w 511"/>
              <a:gd name="T13" fmla="*/ 2147483647 h 574"/>
              <a:gd name="T14" fmla="*/ 0 60000 65536"/>
              <a:gd name="T15" fmla="*/ 0 60000 65536"/>
              <a:gd name="T16" fmla="*/ 0 60000 65536"/>
              <a:gd name="T17" fmla="*/ 0 60000 65536"/>
              <a:gd name="T18" fmla="*/ 0 60000 65536"/>
              <a:gd name="T19" fmla="*/ 0 60000 65536"/>
              <a:gd name="T20" fmla="*/ 0 60000 65536"/>
              <a:gd name="T21" fmla="*/ 0 w 511"/>
              <a:gd name="T22" fmla="*/ 0 h 574"/>
              <a:gd name="T23" fmla="*/ 511 w 511"/>
              <a:gd name="T24" fmla="*/ 574 h 5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1" h="574">
                <a:moveTo>
                  <a:pt x="473" y="301"/>
                </a:moveTo>
                <a:cubicBezTo>
                  <a:pt x="445" y="225"/>
                  <a:pt x="381" y="60"/>
                  <a:pt x="312" y="30"/>
                </a:cubicBezTo>
                <a:cubicBezTo>
                  <a:pt x="243" y="0"/>
                  <a:pt x="104" y="67"/>
                  <a:pt x="59" y="123"/>
                </a:cubicBezTo>
                <a:cubicBezTo>
                  <a:pt x="14" y="179"/>
                  <a:pt x="0" y="296"/>
                  <a:pt x="42" y="368"/>
                </a:cubicBezTo>
                <a:cubicBezTo>
                  <a:pt x="84" y="440"/>
                  <a:pt x="239" y="534"/>
                  <a:pt x="312" y="554"/>
                </a:cubicBezTo>
                <a:cubicBezTo>
                  <a:pt x="385" y="574"/>
                  <a:pt x="451" y="528"/>
                  <a:pt x="481" y="487"/>
                </a:cubicBezTo>
                <a:cubicBezTo>
                  <a:pt x="511" y="446"/>
                  <a:pt x="501" y="377"/>
                  <a:pt x="473" y="301"/>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8" name="Freeform 10"/>
          <p:cNvSpPr>
            <a:spLocks/>
          </p:cNvSpPr>
          <p:nvPr/>
        </p:nvSpPr>
        <p:spPr bwMode="auto">
          <a:xfrm>
            <a:off x="1368425" y="542925"/>
            <a:ext cx="1463675" cy="1198563"/>
          </a:xfrm>
          <a:custGeom>
            <a:avLst/>
            <a:gdLst>
              <a:gd name="T0" fmla="*/ 2147483647 w 922"/>
              <a:gd name="T1" fmla="*/ 2147483647 h 755"/>
              <a:gd name="T2" fmla="*/ 2147483647 w 922"/>
              <a:gd name="T3" fmla="*/ 2147483647 h 755"/>
              <a:gd name="T4" fmla="*/ 2147483647 w 922"/>
              <a:gd name="T5" fmla="*/ 2147483647 h 755"/>
              <a:gd name="T6" fmla="*/ 2147483647 w 922"/>
              <a:gd name="T7" fmla="*/ 2147483647 h 755"/>
              <a:gd name="T8" fmla="*/ 2147483647 w 922"/>
              <a:gd name="T9" fmla="*/ 2147483647 h 755"/>
              <a:gd name="T10" fmla="*/ 2147483647 w 922"/>
              <a:gd name="T11" fmla="*/ 2147483647 h 755"/>
              <a:gd name="T12" fmla="*/ 2147483647 w 922"/>
              <a:gd name="T13" fmla="*/ 2147483647 h 755"/>
              <a:gd name="T14" fmla="*/ 2147483647 w 922"/>
              <a:gd name="T15" fmla="*/ 2147483647 h 755"/>
              <a:gd name="T16" fmla="*/ 2147483647 w 922"/>
              <a:gd name="T17" fmla="*/ 2147483647 h 755"/>
              <a:gd name="T18" fmla="*/ 2147483647 w 922"/>
              <a:gd name="T19" fmla="*/ 2147483647 h 7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2"/>
              <a:gd name="T31" fmla="*/ 0 h 755"/>
              <a:gd name="T32" fmla="*/ 922 w 922"/>
              <a:gd name="T33" fmla="*/ 755 h 7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2" h="755">
                <a:moveTo>
                  <a:pt x="566" y="72"/>
                </a:moveTo>
                <a:cubicBezTo>
                  <a:pt x="506" y="65"/>
                  <a:pt x="335" y="0"/>
                  <a:pt x="245" y="55"/>
                </a:cubicBezTo>
                <a:cubicBezTo>
                  <a:pt x="155" y="110"/>
                  <a:pt x="50" y="290"/>
                  <a:pt x="25" y="402"/>
                </a:cubicBezTo>
                <a:cubicBezTo>
                  <a:pt x="0" y="514"/>
                  <a:pt x="44" y="707"/>
                  <a:pt x="93" y="731"/>
                </a:cubicBezTo>
                <a:cubicBezTo>
                  <a:pt x="142" y="755"/>
                  <a:pt x="210" y="584"/>
                  <a:pt x="321" y="545"/>
                </a:cubicBezTo>
                <a:cubicBezTo>
                  <a:pt x="432" y="506"/>
                  <a:pt x="663" y="512"/>
                  <a:pt x="760" y="495"/>
                </a:cubicBezTo>
                <a:cubicBezTo>
                  <a:pt x="857" y="478"/>
                  <a:pt x="886" y="493"/>
                  <a:pt x="904" y="444"/>
                </a:cubicBezTo>
                <a:cubicBezTo>
                  <a:pt x="922" y="395"/>
                  <a:pt x="919" y="257"/>
                  <a:pt x="870" y="199"/>
                </a:cubicBezTo>
                <a:cubicBezTo>
                  <a:pt x="821" y="141"/>
                  <a:pt x="660" y="119"/>
                  <a:pt x="608" y="97"/>
                </a:cubicBezTo>
                <a:cubicBezTo>
                  <a:pt x="556" y="75"/>
                  <a:pt x="626" y="79"/>
                  <a:pt x="566" y="72"/>
                </a:cubicBez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39" name="Freeform 11"/>
          <p:cNvSpPr>
            <a:spLocks/>
          </p:cNvSpPr>
          <p:nvPr/>
        </p:nvSpPr>
        <p:spPr bwMode="auto">
          <a:xfrm>
            <a:off x="6788150" y="5741988"/>
            <a:ext cx="871538" cy="684212"/>
          </a:xfrm>
          <a:custGeom>
            <a:avLst/>
            <a:gdLst>
              <a:gd name="T0" fmla="*/ 2147483647 w 549"/>
              <a:gd name="T1" fmla="*/ 2147483647 h 431"/>
              <a:gd name="T2" fmla="*/ 2147483647 w 549"/>
              <a:gd name="T3" fmla="*/ 0 h 431"/>
              <a:gd name="T4" fmla="*/ 2147483647 w 549"/>
              <a:gd name="T5" fmla="*/ 2147483647 h 431"/>
              <a:gd name="T6" fmla="*/ 2147483647 w 549"/>
              <a:gd name="T7" fmla="*/ 2147483647 h 431"/>
              <a:gd name="T8" fmla="*/ 2147483647 w 549"/>
              <a:gd name="T9" fmla="*/ 2147483647 h 431"/>
              <a:gd name="T10" fmla="*/ 2147483647 w 549"/>
              <a:gd name="T11" fmla="*/ 2147483647 h 431"/>
              <a:gd name="T12" fmla="*/ 2147483647 w 549"/>
              <a:gd name="T13" fmla="*/ 2147483647 h 431"/>
              <a:gd name="T14" fmla="*/ 0 w 549"/>
              <a:gd name="T15" fmla="*/ 2147483647 h 431"/>
              <a:gd name="T16" fmla="*/ 2147483647 w 549"/>
              <a:gd name="T17" fmla="*/ 2147483647 h 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9"/>
              <a:gd name="T28" fmla="*/ 0 h 431"/>
              <a:gd name="T29" fmla="*/ 549 w 549"/>
              <a:gd name="T30" fmla="*/ 431 h 4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9" h="431">
                <a:moveTo>
                  <a:pt x="540" y="431"/>
                </a:moveTo>
                <a:lnTo>
                  <a:pt x="549" y="0"/>
                </a:lnTo>
                <a:lnTo>
                  <a:pt x="439" y="17"/>
                </a:lnTo>
                <a:lnTo>
                  <a:pt x="346" y="186"/>
                </a:lnTo>
                <a:lnTo>
                  <a:pt x="219" y="195"/>
                </a:lnTo>
                <a:lnTo>
                  <a:pt x="118" y="262"/>
                </a:lnTo>
                <a:lnTo>
                  <a:pt x="59" y="338"/>
                </a:lnTo>
                <a:lnTo>
                  <a:pt x="0" y="423"/>
                </a:lnTo>
                <a:lnTo>
                  <a:pt x="540" y="431"/>
                </a:lnTo>
                <a:close/>
              </a:path>
            </a:pathLst>
          </a:custGeom>
          <a:solidFill>
            <a:srgbClr val="00FF00"/>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nvGrpSpPr>
          <p:cNvPr id="2" name="Group 12"/>
          <p:cNvGrpSpPr>
            <a:grpSpLocks/>
          </p:cNvGrpSpPr>
          <p:nvPr/>
        </p:nvGrpSpPr>
        <p:grpSpPr bwMode="auto">
          <a:xfrm>
            <a:off x="1103313" y="552450"/>
            <a:ext cx="6438900" cy="5680075"/>
            <a:chOff x="695" y="348"/>
            <a:chExt cx="4056" cy="3578"/>
          </a:xfrm>
        </p:grpSpPr>
        <p:sp>
          <p:nvSpPr>
            <p:cNvPr id="99346" name="Oval 13"/>
            <p:cNvSpPr>
              <a:spLocks noChangeArrowheads="1"/>
            </p:cNvSpPr>
            <p:nvPr/>
          </p:nvSpPr>
          <p:spPr bwMode="auto">
            <a:xfrm rot="2990990">
              <a:off x="1210" y="1987"/>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nvGrpSpPr>
            <p:cNvPr id="99347" name="Group 14"/>
            <p:cNvGrpSpPr>
              <a:grpSpLocks/>
            </p:cNvGrpSpPr>
            <p:nvPr/>
          </p:nvGrpSpPr>
          <p:grpSpPr bwMode="auto">
            <a:xfrm>
              <a:off x="695" y="348"/>
              <a:ext cx="4056" cy="3578"/>
              <a:chOff x="695" y="348"/>
              <a:chExt cx="4056" cy="3578"/>
            </a:xfrm>
          </p:grpSpPr>
          <p:sp>
            <p:nvSpPr>
              <p:cNvPr id="99348" name="Oval 15"/>
              <p:cNvSpPr>
                <a:spLocks noChangeArrowheads="1"/>
              </p:cNvSpPr>
              <p:nvPr/>
            </p:nvSpPr>
            <p:spPr bwMode="auto">
              <a:xfrm rot="2990990">
                <a:off x="3575" y="1149"/>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49" name="Oval 16"/>
              <p:cNvSpPr>
                <a:spLocks noChangeArrowheads="1"/>
              </p:cNvSpPr>
              <p:nvPr/>
            </p:nvSpPr>
            <p:spPr bwMode="auto">
              <a:xfrm rot="2990990">
                <a:off x="975" y="1313"/>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0" name="Oval 17"/>
              <p:cNvSpPr>
                <a:spLocks noChangeArrowheads="1"/>
              </p:cNvSpPr>
              <p:nvPr/>
            </p:nvSpPr>
            <p:spPr bwMode="auto">
              <a:xfrm rot="2990990">
                <a:off x="3163" y="569"/>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1" name="Oval 18"/>
              <p:cNvSpPr>
                <a:spLocks noChangeArrowheads="1"/>
              </p:cNvSpPr>
              <p:nvPr/>
            </p:nvSpPr>
            <p:spPr bwMode="auto">
              <a:xfrm rot="2990990">
                <a:off x="2132" y="1474"/>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2" name="Oval 19"/>
              <p:cNvSpPr>
                <a:spLocks noChangeArrowheads="1"/>
              </p:cNvSpPr>
              <p:nvPr/>
            </p:nvSpPr>
            <p:spPr bwMode="auto">
              <a:xfrm rot="2990990">
                <a:off x="1711" y="2919"/>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3" name="Oval 20"/>
              <p:cNvSpPr>
                <a:spLocks noChangeArrowheads="1"/>
              </p:cNvSpPr>
              <p:nvPr/>
            </p:nvSpPr>
            <p:spPr bwMode="auto">
              <a:xfrm rot="2990990">
                <a:off x="2693" y="2449"/>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4" name="Oval 21"/>
              <p:cNvSpPr>
                <a:spLocks noChangeArrowheads="1"/>
              </p:cNvSpPr>
              <p:nvPr/>
            </p:nvSpPr>
            <p:spPr bwMode="auto">
              <a:xfrm rot="2990990">
                <a:off x="3744" y="2740"/>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5" name="Oval 22"/>
              <p:cNvSpPr>
                <a:spLocks noChangeArrowheads="1"/>
              </p:cNvSpPr>
              <p:nvPr/>
            </p:nvSpPr>
            <p:spPr bwMode="auto">
              <a:xfrm rot="2990990">
                <a:off x="950" y="2879"/>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6" name="Oval 23"/>
              <p:cNvSpPr>
                <a:spLocks noChangeArrowheads="1"/>
              </p:cNvSpPr>
              <p:nvPr/>
            </p:nvSpPr>
            <p:spPr bwMode="auto">
              <a:xfrm rot="2990990">
                <a:off x="1494" y="939"/>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7" name="Oval 24"/>
              <p:cNvSpPr>
                <a:spLocks noChangeArrowheads="1"/>
              </p:cNvSpPr>
              <p:nvPr/>
            </p:nvSpPr>
            <p:spPr bwMode="auto">
              <a:xfrm rot="2990990">
                <a:off x="2388" y="166"/>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8" name="Oval 25"/>
              <p:cNvSpPr>
                <a:spLocks noChangeArrowheads="1"/>
              </p:cNvSpPr>
              <p:nvPr/>
            </p:nvSpPr>
            <p:spPr bwMode="auto">
              <a:xfrm rot="2990990">
                <a:off x="920" y="278"/>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59" name="Oval 26"/>
              <p:cNvSpPr>
                <a:spLocks noChangeArrowheads="1"/>
              </p:cNvSpPr>
              <p:nvPr/>
            </p:nvSpPr>
            <p:spPr bwMode="auto">
              <a:xfrm rot="2990990">
                <a:off x="3639" y="1798"/>
                <a:ext cx="825" cy="1189"/>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60" name="Oval 27"/>
              <p:cNvSpPr>
                <a:spLocks noChangeArrowheads="1"/>
              </p:cNvSpPr>
              <p:nvPr/>
            </p:nvSpPr>
            <p:spPr bwMode="auto">
              <a:xfrm rot="2990990">
                <a:off x="2447" y="1672"/>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99361" name="Oval 28"/>
              <p:cNvSpPr>
                <a:spLocks noChangeArrowheads="1"/>
              </p:cNvSpPr>
              <p:nvPr/>
            </p:nvSpPr>
            <p:spPr bwMode="auto">
              <a:xfrm rot="2990990">
                <a:off x="877" y="766"/>
                <a:ext cx="825" cy="1189"/>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grpSp>
      </p:grpSp>
      <p:grpSp>
        <p:nvGrpSpPr>
          <p:cNvPr id="4" name="Group 29"/>
          <p:cNvGrpSpPr>
            <a:grpSpLocks/>
          </p:cNvGrpSpPr>
          <p:nvPr/>
        </p:nvGrpSpPr>
        <p:grpSpPr bwMode="auto">
          <a:xfrm>
            <a:off x="890588" y="165100"/>
            <a:ext cx="7832725" cy="6586538"/>
            <a:chOff x="561" y="104"/>
            <a:chExt cx="4934" cy="4149"/>
          </a:xfrm>
        </p:grpSpPr>
        <p:sp>
          <p:nvSpPr>
            <p:cNvPr id="99342" name="Line 30"/>
            <p:cNvSpPr>
              <a:spLocks noChangeShapeType="1"/>
            </p:cNvSpPr>
            <p:nvPr/>
          </p:nvSpPr>
          <p:spPr bwMode="auto">
            <a:xfrm flipV="1">
              <a:off x="1631" y="456"/>
              <a:ext cx="2509" cy="21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43" name="Line 31"/>
            <p:cNvSpPr>
              <a:spLocks noChangeShapeType="1"/>
            </p:cNvSpPr>
            <p:nvPr/>
          </p:nvSpPr>
          <p:spPr bwMode="auto">
            <a:xfrm flipV="1">
              <a:off x="2986" y="2141"/>
              <a:ext cx="2509" cy="21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44" name="Line 32"/>
            <p:cNvSpPr>
              <a:spLocks noChangeShapeType="1"/>
            </p:cNvSpPr>
            <p:nvPr/>
          </p:nvSpPr>
          <p:spPr bwMode="auto">
            <a:xfrm flipV="1">
              <a:off x="1947" y="1355"/>
              <a:ext cx="2509" cy="21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99345" name="Line 33"/>
            <p:cNvSpPr>
              <a:spLocks noChangeShapeType="1"/>
            </p:cNvSpPr>
            <p:nvPr/>
          </p:nvSpPr>
          <p:spPr bwMode="auto">
            <a:xfrm flipV="1">
              <a:off x="561" y="104"/>
              <a:ext cx="2509" cy="21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spTree>
    <p:extLst>
      <p:ext uri="{BB962C8B-B14F-4D97-AF65-F5344CB8AC3E}">
        <p14:creationId xmlns:p14="http://schemas.microsoft.com/office/powerpoint/2010/main" val="1872785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6886575"/>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spcBef>
                <a:spcPct val="0"/>
              </a:spcBef>
            </a:pPr>
            <a:endParaRPr lang="en-US" altLang="en-US" smtClean="0">
              <a:solidFill>
                <a:srgbClr val="FFFFFF"/>
              </a:solidFill>
              <a:effectLst/>
              <a:latin typeface="Arial" charset="0"/>
            </a:endParaRPr>
          </a:p>
        </p:txBody>
      </p:sp>
      <p:sp>
        <p:nvSpPr>
          <p:cNvPr id="100355" name="Rectangle 3"/>
          <p:cNvSpPr>
            <a:spLocks noChangeArrowheads="1"/>
          </p:cNvSpPr>
          <p:nvPr/>
        </p:nvSpPr>
        <p:spPr bwMode="auto">
          <a:xfrm>
            <a:off x="1231900" y="398463"/>
            <a:ext cx="6423025" cy="6018212"/>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56" name="Freeform 4"/>
          <p:cNvSpPr>
            <a:spLocks/>
          </p:cNvSpPr>
          <p:nvPr/>
        </p:nvSpPr>
        <p:spPr bwMode="auto">
          <a:xfrm>
            <a:off x="4987925" y="2052638"/>
            <a:ext cx="411163" cy="901700"/>
          </a:xfrm>
          <a:custGeom>
            <a:avLst/>
            <a:gdLst>
              <a:gd name="T0" fmla="*/ 2147483647 w 259"/>
              <a:gd name="T1" fmla="*/ 2147483647 h 568"/>
              <a:gd name="T2" fmla="*/ 2147483647 w 259"/>
              <a:gd name="T3" fmla="*/ 2147483647 h 568"/>
              <a:gd name="T4" fmla="*/ 2147483647 w 259"/>
              <a:gd name="T5" fmla="*/ 2147483647 h 568"/>
              <a:gd name="T6" fmla="*/ 2147483647 w 259"/>
              <a:gd name="T7" fmla="*/ 2147483647 h 568"/>
              <a:gd name="T8" fmla="*/ 2147483647 w 259"/>
              <a:gd name="T9" fmla="*/ 2147483647 h 568"/>
              <a:gd name="T10" fmla="*/ 2147483647 w 259"/>
              <a:gd name="T11" fmla="*/ 2147483647 h 568"/>
              <a:gd name="T12" fmla="*/ 2147483647 w 259"/>
              <a:gd name="T13" fmla="*/ 2147483647 h 568"/>
              <a:gd name="T14" fmla="*/ 2147483647 w 259"/>
              <a:gd name="T15" fmla="*/ 2147483647 h 568"/>
              <a:gd name="T16" fmla="*/ 2147483647 w 259"/>
              <a:gd name="T17" fmla="*/ 2147483647 h 568"/>
              <a:gd name="T18" fmla="*/ 2147483647 w 259"/>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9"/>
              <a:gd name="T31" fmla="*/ 0 h 568"/>
              <a:gd name="T32" fmla="*/ 259 w 259"/>
              <a:gd name="T33" fmla="*/ 568 h 5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9" h="568">
                <a:moveTo>
                  <a:pt x="155" y="228"/>
                </a:moveTo>
                <a:cubicBezTo>
                  <a:pt x="141" y="198"/>
                  <a:pt x="150" y="115"/>
                  <a:pt x="127" y="80"/>
                </a:cubicBezTo>
                <a:cubicBezTo>
                  <a:pt x="104" y="45"/>
                  <a:pt x="36" y="0"/>
                  <a:pt x="18" y="17"/>
                </a:cubicBezTo>
                <a:cubicBezTo>
                  <a:pt x="0" y="34"/>
                  <a:pt x="8" y="134"/>
                  <a:pt x="16" y="182"/>
                </a:cubicBezTo>
                <a:cubicBezTo>
                  <a:pt x="24" y="230"/>
                  <a:pt x="43" y="261"/>
                  <a:pt x="66" y="304"/>
                </a:cubicBezTo>
                <a:cubicBezTo>
                  <a:pt x="89" y="346"/>
                  <a:pt x="125" y="396"/>
                  <a:pt x="154" y="440"/>
                </a:cubicBezTo>
                <a:cubicBezTo>
                  <a:pt x="184" y="483"/>
                  <a:pt x="226" y="556"/>
                  <a:pt x="242" y="562"/>
                </a:cubicBezTo>
                <a:cubicBezTo>
                  <a:pt x="259" y="568"/>
                  <a:pt x="259" y="525"/>
                  <a:pt x="253" y="475"/>
                </a:cubicBezTo>
                <a:cubicBezTo>
                  <a:pt x="248" y="426"/>
                  <a:pt x="227" y="307"/>
                  <a:pt x="210" y="266"/>
                </a:cubicBezTo>
                <a:cubicBezTo>
                  <a:pt x="194" y="225"/>
                  <a:pt x="169" y="260"/>
                  <a:pt x="155" y="228"/>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57" name="Freeform 5"/>
          <p:cNvSpPr>
            <a:spLocks/>
          </p:cNvSpPr>
          <p:nvPr/>
        </p:nvSpPr>
        <p:spPr bwMode="auto">
          <a:xfrm rot="-2433592">
            <a:off x="6007100" y="5337175"/>
            <a:ext cx="1577975" cy="685800"/>
          </a:xfrm>
          <a:custGeom>
            <a:avLst/>
            <a:gdLst>
              <a:gd name="T0" fmla="*/ 2147483647 w 994"/>
              <a:gd name="T1" fmla="*/ 2147483647 h 592"/>
              <a:gd name="T2" fmla="*/ 2147483647 w 994"/>
              <a:gd name="T3" fmla="*/ 2147483647 h 592"/>
              <a:gd name="T4" fmla="*/ 2147483647 w 994"/>
              <a:gd name="T5" fmla="*/ 2147483647 h 592"/>
              <a:gd name="T6" fmla="*/ 2147483647 w 994"/>
              <a:gd name="T7" fmla="*/ 2147483647 h 592"/>
              <a:gd name="T8" fmla="*/ 2147483647 w 994"/>
              <a:gd name="T9" fmla="*/ 2147483647 h 592"/>
              <a:gd name="T10" fmla="*/ 2147483647 w 994"/>
              <a:gd name="T11" fmla="*/ 2147483647 h 592"/>
              <a:gd name="T12" fmla="*/ 2147483647 w 994"/>
              <a:gd name="T13" fmla="*/ 2147483647 h 592"/>
              <a:gd name="T14" fmla="*/ 2147483647 w 994"/>
              <a:gd name="T15" fmla="*/ 2147483647 h 592"/>
              <a:gd name="T16" fmla="*/ 2147483647 w 994"/>
              <a:gd name="T17" fmla="*/ 2147483647 h 592"/>
              <a:gd name="T18" fmla="*/ 2147483647 w 994"/>
              <a:gd name="T19" fmla="*/ 2147483647 h 592"/>
              <a:gd name="T20" fmla="*/ 2147483647 w 994"/>
              <a:gd name="T21" fmla="*/ 2147483647 h 5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4"/>
              <a:gd name="T34" fmla="*/ 0 h 592"/>
              <a:gd name="T35" fmla="*/ 994 w 994"/>
              <a:gd name="T36" fmla="*/ 592 h 5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4" h="592">
                <a:moveTo>
                  <a:pt x="795" y="354"/>
                </a:moveTo>
                <a:cubicBezTo>
                  <a:pt x="733" y="296"/>
                  <a:pt x="678" y="84"/>
                  <a:pt x="567" y="42"/>
                </a:cubicBezTo>
                <a:cubicBezTo>
                  <a:pt x="456" y="0"/>
                  <a:pt x="212" y="69"/>
                  <a:pt x="128" y="101"/>
                </a:cubicBezTo>
                <a:cubicBezTo>
                  <a:pt x="44" y="133"/>
                  <a:pt x="70" y="184"/>
                  <a:pt x="60" y="236"/>
                </a:cubicBezTo>
                <a:cubicBezTo>
                  <a:pt x="50" y="288"/>
                  <a:pt x="0" y="364"/>
                  <a:pt x="69" y="413"/>
                </a:cubicBezTo>
                <a:cubicBezTo>
                  <a:pt x="138" y="462"/>
                  <a:pt x="380" y="505"/>
                  <a:pt x="474" y="532"/>
                </a:cubicBezTo>
                <a:cubicBezTo>
                  <a:pt x="568" y="559"/>
                  <a:pt x="570" y="566"/>
                  <a:pt x="635" y="574"/>
                </a:cubicBezTo>
                <a:cubicBezTo>
                  <a:pt x="700" y="582"/>
                  <a:pt x="805" y="592"/>
                  <a:pt x="863" y="582"/>
                </a:cubicBezTo>
                <a:cubicBezTo>
                  <a:pt x="921" y="572"/>
                  <a:pt x="968" y="547"/>
                  <a:pt x="981" y="515"/>
                </a:cubicBezTo>
                <a:cubicBezTo>
                  <a:pt x="994" y="483"/>
                  <a:pt x="970" y="416"/>
                  <a:pt x="939" y="388"/>
                </a:cubicBezTo>
                <a:cubicBezTo>
                  <a:pt x="908" y="360"/>
                  <a:pt x="871" y="365"/>
                  <a:pt x="795" y="354"/>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58" name="Freeform 6"/>
          <p:cNvSpPr>
            <a:spLocks/>
          </p:cNvSpPr>
          <p:nvPr/>
        </p:nvSpPr>
        <p:spPr bwMode="auto">
          <a:xfrm>
            <a:off x="1390650" y="5727700"/>
            <a:ext cx="268288" cy="576263"/>
          </a:xfrm>
          <a:custGeom>
            <a:avLst/>
            <a:gdLst>
              <a:gd name="T0" fmla="*/ 2147483647 w 474"/>
              <a:gd name="T1" fmla="*/ 2147483647 h 574"/>
              <a:gd name="T2" fmla="*/ 2147483647 w 474"/>
              <a:gd name="T3" fmla="*/ 2147483647 h 574"/>
              <a:gd name="T4" fmla="*/ 2147483647 w 474"/>
              <a:gd name="T5" fmla="*/ 2147483647 h 574"/>
              <a:gd name="T6" fmla="*/ 2147483647 w 474"/>
              <a:gd name="T7" fmla="*/ 2147483647 h 574"/>
              <a:gd name="T8" fmla="*/ 2147483647 w 474"/>
              <a:gd name="T9" fmla="*/ 2147483647 h 574"/>
              <a:gd name="T10" fmla="*/ 2147483647 w 474"/>
              <a:gd name="T11" fmla="*/ 2147483647 h 574"/>
              <a:gd name="T12" fmla="*/ 2147483647 w 474"/>
              <a:gd name="T13" fmla="*/ 2147483647 h 574"/>
              <a:gd name="T14" fmla="*/ 2147483647 w 474"/>
              <a:gd name="T15" fmla="*/ 2147483647 h 574"/>
              <a:gd name="T16" fmla="*/ 2147483647 w 474"/>
              <a:gd name="T17" fmla="*/ 2147483647 h 574"/>
              <a:gd name="T18" fmla="*/ 2147483647 w 474"/>
              <a:gd name="T19" fmla="*/ 2147483647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574"/>
              <a:gd name="T32" fmla="*/ 474 w 474"/>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574">
                <a:moveTo>
                  <a:pt x="53" y="110"/>
                </a:moveTo>
                <a:cubicBezTo>
                  <a:pt x="19" y="158"/>
                  <a:pt x="6" y="270"/>
                  <a:pt x="3" y="322"/>
                </a:cubicBezTo>
                <a:cubicBezTo>
                  <a:pt x="0" y="374"/>
                  <a:pt x="3" y="386"/>
                  <a:pt x="37" y="423"/>
                </a:cubicBezTo>
                <a:cubicBezTo>
                  <a:pt x="71" y="460"/>
                  <a:pt x="148" y="517"/>
                  <a:pt x="206" y="541"/>
                </a:cubicBezTo>
                <a:cubicBezTo>
                  <a:pt x="264" y="565"/>
                  <a:pt x="339" y="574"/>
                  <a:pt x="383" y="567"/>
                </a:cubicBezTo>
                <a:cubicBezTo>
                  <a:pt x="427" y="560"/>
                  <a:pt x="462" y="537"/>
                  <a:pt x="468" y="499"/>
                </a:cubicBezTo>
                <a:cubicBezTo>
                  <a:pt x="474" y="461"/>
                  <a:pt x="435" y="369"/>
                  <a:pt x="417" y="338"/>
                </a:cubicBezTo>
                <a:cubicBezTo>
                  <a:pt x="399" y="307"/>
                  <a:pt x="393" y="364"/>
                  <a:pt x="358" y="313"/>
                </a:cubicBezTo>
                <a:cubicBezTo>
                  <a:pt x="323" y="262"/>
                  <a:pt x="257" y="68"/>
                  <a:pt x="206" y="34"/>
                </a:cubicBezTo>
                <a:cubicBezTo>
                  <a:pt x="155" y="0"/>
                  <a:pt x="87" y="62"/>
                  <a:pt x="53" y="11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59" name="Freeform 7"/>
          <p:cNvSpPr>
            <a:spLocks/>
          </p:cNvSpPr>
          <p:nvPr/>
        </p:nvSpPr>
        <p:spPr bwMode="auto">
          <a:xfrm>
            <a:off x="2009775" y="638175"/>
            <a:ext cx="822325" cy="627063"/>
          </a:xfrm>
          <a:custGeom>
            <a:avLst/>
            <a:gdLst>
              <a:gd name="T0" fmla="*/ 2147483647 w 518"/>
              <a:gd name="T1" fmla="*/ 2147483647 h 395"/>
              <a:gd name="T2" fmla="*/ 2147483647 w 518"/>
              <a:gd name="T3" fmla="*/ 2147483647 h 395"/>
              <a:gd name="T4" fmla="*/ 2147483647 w 518"/>
              <a:gd name="T5" fmla="*/ 2147483647 h 395"/>
              <a:gd name="T6" fmla="*/ 2147483647 w 518"/>
              <a:gd name="T7" fmla="*/ 2147483647 h 395"/>
              <a:gd name="T8" fmla="*/ 2147483647 w 518"/>
              <a:gd name="T9" fmla="*/ 2147483647 h 395"/>
              <a:gd name="T10" fmla="*/ 2147483647 w 518"/>
              <a:gd name="T11" fmla="*/ 2147483647 h 395"/>
              <a:gd name="T12" fmla="*/ 2147483647 w 518"/>
              <a:gd name="T13" fmla="*/ 2147483647 h 395"/>
              <a:gd name="T14" fmla="*/ 2147483647 w 518"/>
              <a:gd name="T15" fmla="*/ 2147483647 h 395"/>
              <a:gd name="T16" fmla="*/ 2147483647 w 518"/>
              <a:gd name="T17" fmla="*/ 2147483647 h 395"/>
              <a:gd name="T18" fmla="*/ 2147483647 w 518"/>
              <a:gd name="T19" fmla="*/ 2147483647 h 395"/>
              <a:gd name="T20" fmla="*/ 2147483647 w 518"/>
              <a:gd name="T21" fmla="*/ 2147483647 h 395"/>
              <a:gd name="T22" fmla="*/ 2147483647 w 518"/>
              <a:gd name="T23" fmla="*/ 2147483647 h 395"/>
              <a:gd name="T24" fmla="*/ 2147483647 w 518"/>
              <a:gd name="T25" fmla="*/ 2147483647 h 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8"/>
              <a:gd name="T40" fmla="*/ 0 h 395"/>
              <a:gd name="T41" fmla="*/ 518 w 518"/>
              <a:gd name="T42" fmla="*/ 395 h 3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8" h="395">
                <a:moveTo>
                  <a:pt x="407" y="147"/>
                </a:moveTo>
                <a:cubicBezTo>
                  <a:pt x="380" y="122"/>
                  <a:pt x="322" y="78"/>
                  <a:pt x="263" y="54"/>
                </a:cubicBezTo>
                <a:cubicBezTo>
                  <a:pt x="204" y="30"/>
                  <a:pt x="94" y="0"/>
                  <a:pt x="52" y="4"/>
                </a:cubicBezTo>
                <a:cubicBezTo>
                  <a:pt x="10" y="8"/>
                  <a:pt x="0" y="50"/>
                  <a:pt x="10" y="80"/>
                </a:cubicBezTo>
                <a:cubicBezTo>
                  <a:pt x="20" y="110"/>
                  <a:pt x="74" y="153"/>
                  <a:pt x="111" y="181"/>
                </a:cubicBezTo>
                <a:cubicBezTo>
                  <a:pt x="148" y="209"/>
                  <a:pt x="205" y="224"/>
                  <a:pt x="230" y="249"/>
                </a:cubicBezTo>
                <a:cubicBezTo>
                  <a:pt x="255" y="274"/>
                  <a:pt x="249" y="313"/>
                  <a:pt x="263" y="333"/>
                </a:cubicBezTo>
                <a:cubicBezTo>
                  <a:pt x="277" y="353"/>
                  <a:pt x="287" y="359"/>
                  <a:pt x="314" y="367"/>
                </a:cubicBezTo>
                <a:cubicBezTo>
                  <a:pt x="341" y="375"/>
                  <a:pt x="396" y="381"/>
                  <a:pt x="424" y="384"/>
                </a:cubicBezTo>
                <a:cubicBezTo>
                  <a:pt x="452" y="387"/>
                  <a:pt x="469" y="395"/>
                  <a:pt x="483" y="384"/>
                </a:cubicBezTo>
                <a:cubicBezTo>
                  <a:pt x="497" y="373"/>
                  <a:pt x="518" y="346"/>
                  <a:pt x="508" y="316"/>
                </a:cubicBezTo>
                <a:cubicBezTo>
                  <a:pt x="498" y="286"/>
                  <a:pt x="444" y="237"/>
                  <a:pt x="424" y="206"/>
                </a:cubicBezTo>
                <a:cubicBezTo>
                  <a:pt x="404" y="175"/>
                  <a:pt x="434" y="172"/>
                  <a:pt x="407" y="147"/>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0" name="Freeform 8"/>
          <p:cNvSpPr>
            <a:spLocks/>
          </p:cNvSpPr>
          <p:nvPr/>
        </p:nvSpPr>
        <p:spPr bwMode="auto">
          <a:xfrm rot="1057573">
            <a:off x="3067050" y="952500"/>
            <a:ext cx="454025" cy="630238"/>
          </a:xfrm>
          <a:custGeom>
            <a:avLst/>
            <a:gdLst>
              <a:gd name="T0" fmla="*/ 2147483647 w 211"/>
              <a:gd name="T1" fmla="*/ 2147483647 h 228"/>
              <a:gd name="T2" fmla="*/ 2147483647 w 211"/>
              <a:gd name="T3" fmla="*/ 0 h 228"/>
              <a:gd name="T4" fmla="*/ 2147483647 w 211"/>
              <a:gd name="T5" fmla="*/ 2147483647 h 228"/>
              <a:gd name="T6" fmla="*/ 2147483647 w 211"/>
              <a:gd name="T7" fmla="*/ 2147483647 h 228"/>
              <a:gd name="T8" fmla="*/ 2147483647 w 211"/>
              <a:gd name="T9" fmla="*/ 2147483647 h 228"/>
              <a:gd name="T10" fmla="*/ 2147483647 w 211"/>
              <a:gd name="T11" fmla="*/ 2147483647 h 228"/>
              <a:gd name="T12" fmla="*/ 2147483647 w 211"/>
              <a:gd name="T13" fmla="*/ 2147483647 h 228"/>
              <a:gd name="T14" fmla="*/ 2147483647 w 211"/>
              <a:gd name="T15" fmla="*/ 2147483647 h 228"/>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228"/>
              <a:gd name="T26" fmla="*/ 211 w 211"/>
              <a:gd name="T27" fmla="*/ 228 h 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228">
                <a:moveTo>
                  <a:pt x="122" y="59"/>
                </a:moveTo>
                <a:cubicBezTo>
                  <a:pt x="95" y="35"/>
                  <a:pt x="49" y="0"/>
                  <a:pt x="29" y="0"/>
                </a:cubicBezTo>
                <a:cubicBezTo>
                  <a:pt x="9" y="0"/>
                  <a:pt x="0" y="34"/>
                  <a:pt x="4" y="59"/>
                </a:cubicBezTo>
                <a:cubicBezTo>
                  <a:pt x="8" y="84"/>
                  <a:pt x="37" y="129"/>
                  <a:pt x="55" y="152"/>
                </a:cubicBezTo>
                <a:cubicBezTo>
                  <a:pt x="73" y="175"/>
                  <a:pt x="90" y="183"/>
                  <a:pt x="114" y="194"/>
                </a:cubicBezTo>
                <a:cubicBezTo>
                  <a:pt x="138" y="205"/>
                  <a:pt x="185" y="228"/>
                  <a:pt x="198" y="220"/>
                </a:cubicBezTo>
                <a:cubicBezTo>
                  <a:pt x="211" y="212"/>
                  <a:pt x="203" y="171"/>
                  <a:pt x="190" y="144"/>
                </a:cubicBezTo>
                <a:cubicBezTo>
                  <a:pt x="177" y="117"/>
                  <a:pt x="149" y="83"/>
                  <a:pt x="122" y="5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1" name="Freeform 9"/>
          <p:cNvSpPr>
            <a:spLocks/>
          </p:cNvSpPr>
          <p:nvPr/>
        </p:nvSpPr>
        <p:spPr bwMode="auto">
          <a:xfrm>
            <a:off x="1301750" y="533400"/>
            <a:ext cx="542925" cy="504825"/>
          </a:xfrm>
          <a:custGeom>
            <a:avLst/>
            <a:gdLst>
              <a:gd name="T0" fmla="*/ 2147483647 w 351"/>
              <a:gd name="T1" fmla="*/ 2147483647 h 258"/>
              <a:gd name="T2" fmla="*/ 2147483647 w 351"/>
              <a:gd name="T3" fmla="*/ 2147483647 h 258"/>
              <a:gd name="T4" fmla="*/ 2147483647 w 351"/>
              <a:gd name="T5" fmla="*/ 2147483647 h 258"/>
              <a:gd name="T6" fmla="*/ 2147483647 w 351"/>
              <a:gd name="T7" fmla="*/ 2147483647 h 258"/>
              <a:gd name="T8" fmla="*/ 2147483647 w 351"/>
              <a:gd name="T9" fmla="*/ 2147483647 h 258"/>
              <a:gd name="T10" fmla="*/ 2147483647 w 351"/>
              <a:gd name="T11" fmla="*/ 2147483647 h 258"/>
              <a:gd name="T12" fmla="*/ 2147483647 w 351"/>
              <a:gd name="T13" fmla="*/ 2147483647 h 258"/>
              <a:gd name="T14" fmla="*/ 0 60000 65536"/>
              <a:gd name="T15" fmla="*/ 0 60000 65536"/>
              <a:gd name="T16" fmla="*/ 0 60000 65536"/>
              <a:gd name="T17" fmla="*/ 0 60000 65536"/>
              <a:gd name="T18" fmla="*/ 0 60000 65536"/>
              <a:gd name="T19" fmla="*/ 0 60000 65536"/>
              <a:gd name="T20" fmla="*/ 0 60000 65536"/>
              <a:gd name="T21" fmla="*/ 0 w 351"/>
              <a:gd name="T22" fmla="*/ 0 h 258"/>
              <a:gd name="T23" fmla="*/ 351 w 351"/>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258">
                <a:moveTo>
                  <a:pt x="42" y="11"/>
                </a:moveTo>
                <a:cubicBezTo>
                  <a:pt x="84" y="22"/>
                  <a:pt x="273" y="132"/>
                  <a:pt x="312" y="171"/>
                </a:cubicBezTo>
                <a:cubicBezTo>
                  <a:pt x="351" y="210"/>
                  <a:pt x="302" y="236"/>
                  <a:pt x="278" y="247"/>
                </a:cubicBezTo>
                <a:cubicBezTo>
                  <a:pt x="254" y="258"/>
                  <a:pt x="196" y="252"/>
                  <a:pt x="169" y="239"/>
                </a:cubicBezTo>
                <a:cubicBezTo>
                  <a:pt x="142" y="226"/>
                  <a:pt x="136" y="194"/>
                  <a:pt x="118" y="171"/>
                </a:cubicBezTo>
                <a:cubicBezTo>
                  <a:pt x="100" y="148"/>
                  <a:pt x="70" y="130"/>
                  <a:pt x="59" y="103"/>
                </a:cubicBezTo>
                <a:cubicBezTo>
                  <a:pt x="48" y="76"/>
                  <a:pt x="0" y="0"/>
                  <a:pt x="42" y="1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2" name="Freeform 10"/>
          <p:cNvSpPr>
            <a:spLocks/>
          </p:cNvSpPr>
          <p:nvPr/>
        </p:nvSpPr>
        <p:spPr bwMode="auto">
          <a:xfrm>
            <a:off x="1370013" y="1306513"/>
            <a:ext cx="746125" cy="538162"/>
          </a:xfrm>
          <a:custGeom>
            <a:avLst/>
            <a:gdLst>
              <a:gd name="T0" fmla="*/ 2147483647 w 470"/>
              <a:gd name="T1" fmla="*/ 2147483647 h 339"/>
              <a:gd name="T2" fmla="*/ 2147483647 w 470"/>
              <a:gd name="T3" fmla="*/ 2147483647 h 339"/>
              <a:gd name="T4" fmla="*/ 2147483647 w 470"/>
              <a:gd name="T5" fmla="*/ 2147483647 h 339"/>
              <a:gd name="T6" fmla="*/ 2147483647 w 470"/>
              <a:gd name="T7" fmla="*/ 2147483647 h 339"/>
              <a:gd name="T8" fmla="*/ 2147483647 w 470"/>
              <a:gd name="T9" fmla="*/ 2147483647 h 339"/>
              <a:gd name="T10" fmla="*/ 2147483647 w 470"/>
              <a:gd name="T11" fmla="*/ 2147483647 h 339"/>
              <a:gd name="T12" fmla="*/ 2147483647 w 470"/>
              <a:gd name="T13" fmla="*/ 2147483647 h 339"/>
              <a:gd name="T14" fmla="*/ 2147483647 w 470"/>
              <a:gd name="T15" fmla="*/ 2147483647 h 339"/>
              <a:gd name="T16" fmla="*/ 2147483647 w 470"/>
              <a:gd name="T17" fmla="*/ 2147483647 h 339"/>
              <a:gd name="T18" fmla="*/ 2147483647 w 470"/>
              <a:gd name="T19" fmla="*/ 2147483647 h 339"/>
              <a:gd name="T20" fmla="*/ 2147483647 w 470"/>
              <a:gd name="T21" fmla="*/ 2147483647 h 339"/>
              <a:gd name="T22" fmla="*/ 2147483647 w 470"/>
              <a:gd name="T23" fmla="*/ 2147483647 h 3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0"/>
              <a:gd name="T37" fmla="*/ 0 h 339"/>
              <a:gd name="T38" fmla="*/ 470 w 470"/>
              <a:gd name="T39" fmla="*/ 339 h 3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0" h="339">
                <a:moveTo>
                  <a:pt x="235" y="73"/>
                </a:moveTo>
                <a:cubicBezTo>
                  <a:pt x="204" y="51"/>
                  <a:pt x="164" y="22"/>
                  <a:pt x="126" y="14"/>
                </a:cubicBezTo>
                <a:cubicBezTo>
                  <a:pt x="88" y="6"/>
                  <a:pt x="0" y="0"/>
                  <a:pt x="7" y="22"/>
                </a:cubicBezTo>
                <a:cubicBezTo>
                  <a:pt x="14" y="44"/>
                  <a:pt x="135" y="103"/>
                  <a:pt x="168" y="149"/>
                </a:cubicBezTo>
                <a:cubicBezTo>
                  <a:pt x="201" y="195"/>
                  <a:pt x="188" y="270"/>
                  <a:pt x="202" y="301"/>
                </a:cubicBezTo>
                <a:cubicBezTo>
                  <a:pt x="216" y="332"/>
                  <a:pt x="221" y="331"/>
                  <a:pt x="252" y="335"/>
                </a:cubicBezTo>
                <a:cubicBezTo>
                  <a:pt x="283" y="339"/>
                  <a:pt x="357" y="330"/>
                  <a:pt x="388" y="326"/>
                </a:cubicBezTo>
                <a:cubicBezTo>
                  <a:pt x="419" y="322"/>
                  <a:pt x="425" y="323"/>
                  <a:pt x="438" y="309"/>
                </a:cubicBezTo>
                <a:cubicBezTo>
                  <a:pt x="451" y="295"/>
                  <a:pt x="470" y="263"/>
                  <a:pt x="464" y="242"/>
                </a:cubicBezTo>
                <a:cubicBezTo>
                  <a:pt x="458" y="221"/>
                  <a:pt x="429" y="199"/>
                  <a:pt x="404" y="183"/>
                </a:cubicBezTo>
                <a:cubicBezTo>
                  <a:pt x="379" y="167"/>
                  <a:pt x="337" y="169"/>
                  <a:pt x="312" y="149"/>
                </a:cubicBezTo>
                <a:cubicBezTo>
                  <a:pt x="287" y="129"/>
                  <a:pt x="266" y="95"/>
                  <a:pt x="235" y="73"/>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3" name="Freeform 11"/>
          <p:cNvSpPr>
            <a:spLocks/>
          </p:cNvSpPr>
          <p:nvPr/>
        </p:nvSpPr>
        <p:spPr bwMode="auto">
          <a:xfrm>
            <a:off x="1989138" y="1509713"/>
            <a:ext cx="1084262" cy="866775"/>
          </a:xfrm>
          <a:custGeom>
            <a:avLst/>
            <a:gdLst>
              <a:gd name="T0" fmla="*/ 2147483647 w 683"/>
              <a:gd name="T1" fmla="*/ 2147483647 h 546"/>
              <a:gd name="T2" fmla="*/ 2147483647 w 683"/>
              <a:gd name="T3" fmla="*/ 2147483647 h 546"/>
              <a:gd name="T4" fmla="*/ 2147483647 w 683"/>
              <a:gd name="T5" fmla="*/ 2147483647 h 546"/>
              <a:gd name="T6" fmla="*/ 2147483647 w 683"/>
              <a:gd name="T7" fmla="*/ 2147483647 h 546"/>
              <a:gd name="T8" fmla="*/ 2147483647 w 683"/>
              <a:gd name="T9" fmla="*/ 2147483647 h 546"/>
              <a:gd name="T10" fmla="*/ 2147483647 w 683"/>
              <a:gd name="T11" fmla="*/ 2147483647 h 546"/>
              <a:gd name="T12" fmla="*/ 2147483647 w 683"/>
              <a:gd name="T13" fmla="*/ 2147483647 h 546"/>
              <a:gd name="T14" fmla="*/ 2147483647 w 683"/>
              <a:gd name="T15" fmla="*/ 2147483647 h 546"/>
              <a:gd name="T16" fmla="*/ 2147483647 w 683"/>
              <a:gd name="T17" fmla="*/ 2147483647 h 546"/>
              <a:gd name="T18" fmla="*/ 2147483647 w 683"/>
              <a:gd name="T19" fmla="*/ 2147483647 h 546"/>
              <a:gd name="T20" fmla="*/ 2147483647 w 683"/>
              <a:gd name="T21" fmla="*/ 2147483647 h 546"/>
              <a:gd name="T22" fmla="*/ 2147483647 w 683"/>
              <a:gd name="T23" fmla="*/ 2147483647 h 5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3"/>
              <a:gd name="T37" fmla="*/ 0 h 546"/>
              <a:gd name="T38" fmla="*/ 683 w 683"/>
              <a:gd name="T39" fmla="*/ 546 h 5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3" h="546">
                <a:moveTo>
                  <a:pt x="673" y="507"/>
                </a:moveTo>
                <a:cubicBezTo>
                  <a:pt x="683" y="469"/>
                  <a:pt x="506" y="281"/>
                  <a:pt x="445" y="200"/>
                </a:cubicBezTo>
                <a:cubicBezTo>
                  <a:pt x="384" y="120"/>
                  <a:pt x="341" y="46"/>
                  <a:pt x="310" y="23"/>
                </a:cubicBezTo>
                <a:cubicBezTo>
                  <a:pt x="279" y="0"/>
                  <a:pt x="258" y="23"/>
                  <a:pt x="259" y="61"/>
                </a:cubicBezTo>
                <a:cubicBezTo>
                  <a:pt x="260" y="98"/>
                  <a:pt x="289" y="201"/>
                  <a:pt x="319" y="247"/>
                </a:cubicBezTo>
                <a:cubicBezTo>
                  <a:pt x="349" y="292"/>
                  <a:pt x="479" y="318"/>
                  <a:pt x="437" y="330"/>
                </a:cubicBezTo>
                <a:cubicBezTo>
                  <a:pt x="395" y="342"/>
                  <a:pt x="130" y="300"/>
                  <a:pt x="65" y="317"/>
                </a:cubicBezTo>
                <a:cubicBezTo>
                  <a:pt x="0" y="334"/>
                  <a:pt x="37" y="403"/>
                  <a:pt x="48" y="433"/>
                </a:cubicBezTo>
                <a:cubicBezTo>
                  <a:pt x="59" y="463"/>
                  <a:pt x="98" y="496"/>
                  <a:pt x="133" y="498"/>
                </a:cubicBezTo>
                <a:cubicBezTo>
                  <a:pt x="168" y="499"/>
                  <a:pt x="217" y="454"/>
                  <a:pt x="259" y="443"/>
                </a:cubicBezTo>
                <a:cubicBezTo>
                  <a:pt x="301" y="432"/>
                  <a:pt x="317" y="422"/>
                  <a:pt x="386" y="433"/>
                </a:cubicBezTo>
                <a:cubicBezTo>
                  <a:pt x="455" y="444"/>
                  <a:pt x="663" y="546"/>
                  <a:pt x="673" y="507"/>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4" name="Freeform 12"/>
          <p:cNvSpPr>
            <a:spLocks/>
          </p:cNvSpPr>
          <p:nvPr/>
        </p:nvSpPr>
        <p:spPr bwMode="auto">
          <a:xfrm>
            <a:off x="3192463" y="1827213"/>
            <a:ext cx="669925" cy="581025"/>
          </a:xfrm>
          <a:custGeom>
            <a:avLst/>
            <a:gdLst>
              <a:gd name="T0" fmla="*/ 2147483647 w 422"/>
              <a:gd name="T1" fmla="*/ 2147483647 h 366"/>
              <a:gd name="T2" fmla="*/ 2147483647 w 422"/>
              <a:gd name="T3" fmla="*/ 2147483647 h 366"/>
              <a:gd name="T4" fmla="*/ 2147483647 w 422"/>
              <a:gd name="T5" fmla="*/ 2147483647 h 366"/>
              <a:gd name="T6" fmla="*/ 2147483647 w 422"/>
              <a:gd name="T7" fmla="*/ 2147483647 h 366"/>
              <a:gd name="T8" fmla="*/ 2147483647 w 422"/>
              <a:gd name="T9" fmla="*/ 2147483647 h 366"/>
              <a:gd name="T10" fmla="*/ 2147483647 w 422"/>
              <a:gd name="T11" fmla="*/ 2147483647 h 366"/>
              <a:gd name="T12" fmla="*/ 2147483647 w 422"/>
              <a:gd name="T13" fmla="*/ 2147483647 h 366"/>
              <a:gd name="T14" fmla="*/ 0 60000 65536"/>
              <a:gd name="T15" fmla="*/ 0 60000 65536"/>
              <a:gd name="T16" fmla="*/ 0 60000 65536"/>
              <a:gd name="T17" fmla="*/ 0 60000 65536"/>
              <a:gd name="T18" fmla="*/ 0 60000 65536"/>
              <a:gd name="T19" fmla="*/ 0 60000 65536"/>
              <a:gd name="T20" fmla="*/ 0 60000 65536"/>
              <a:gd name="T21" fmla="*/ 0 w 422"/>
              <a:gd name="T22" fmla="*/ 0 h 366"/>
              <a:gd name="T23" fmla="*/ 422 w 422"/>
              <a:gd name="T24" fmla="*/ 366 h 3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366">
                <a:moveTo>
                  <a:pt x="186" y="159"/>
                </a:moveTo>
                <a:cubicBezTo>
                  <a:pt x="132" y="110"/>
                  <a:pt x="121" y="14"/>
                  <a:pt x="93" y="7"/>
                </a:cubicBezTo>
                <a:cubicBezTo>
                  <a:pt x="65" y="0"/>
                  <a:pt x="0" y="80"/>
                  <a:pt x="17" y="117"/>
                </a:cubicBezTo>
                <a:cubicBezTo>
                  <a:pt x="34" y="154"/>
                  <a:pt x="156" y="188"/>
                  <a:pt x="194" y="227"/>
                </a:cubicBezTo>
                <a:cubicBezTo>
                  <a:pt x="232" y="266"/>
                  <a:pt x="208" y="340"/>
                  <a:pt x="245" y="353"/>
                </a:cubicBezTo>
                <a:cubicBezTo>
                  <a:pt x="282" y="366"/>
                  <a:pt x="422" y="334"/>
                  <a:pt x="414" y="303"/>
                </a:cubicBezTo>
                <a:cubicBezTo>
                  <a:pt x="406" y="272"/>
                  <a:pt x="240" y="208"/>
                  <a:pt x="186" y="15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5" name="Freeform 13"/>
          <p:cNvSpPr>
            <a:spLocks/>
          </p:cNvSpPr>
          <p:nvPr/>
        </p:nvSpPr>
        <p:spPr bwMode="auto">
          <a:xfrm>
            <a:off x="4467225" y="1135063"/>
            <a:ext cx="642938" cy="515937"/>
          </a:xfrm>
          <a:custGeom>
            <a:avLst/>
            <a:gdLst>
              <a:gd name="T0" fmla="*/ 2147483647 w 405"/>
              <a:gd name="T1" fmla="*/ 2147483647 h 325"/>
              <a:gd name="T2" fmla="*/ 2147483647 w 405"/>
              <a:gd name="T3" fmla="*/ 2147483647 h 325"/>
              <a:gd name="T4" fmla="*/ 2147483647 w 405"/>
              <a:gd name="T5" fmla="*/ 2147483647 h 325"/>
              <a:gd name="T6" fmla="*/ 2147483647 w 405"/>
              <a:gd name="T7" fmla="*/ 2147483647 h 325"/>
              <a:gd name="T8" fmla="*/ 2147483647 w 405"/>
              <a:gd name="T9" fmla="*/ 2147483647 h 325"/>
              <a:gd name="T10" fmla="*/ 2147483647 w 405"/>
              <a:gd name="T11" fmla="*/ 2147483647 h 325"/>
              <a:gd name="T12" fmla="*/ 2147483647 w 405"/>
              <a:gd name="T13" fmla="*/ 2147483647 h 325"/>
              <a:gd name="T14" fmla="*/ 2147483647 w 405"/>
              <a:gd name="T15" fmla="*/ 2147483647 h 325"/>
              <a:gd name="T16" fmla="*/ 2147483647 w 405"/>
              <a:gd name="T17" fmla="*/ 2147483647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5"/>
              <a:gd name="T28" fmla="*/ 0 h 325"/>
              <a:gd name="T29" fmla="*/ 405 w 405"/>
              <a:gd name="T30" fmla="*/ 325 h 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5" h="325">
                <a:moveTo>
                  <a:pt x="397" y="265"/>
                </a:moveTo>
                <a:cubicBezTo>
                  <a:pt x="389" y="240"/>
                  <a:pt x="317" y="207"/>
                  <a:pt x="296" y="172"/>
                </a:cubicBezTo>
                <a:cubicBezTo>
                  <a:pt x="275" y="137"/>
                  <a:pt x="293" y="82"/>
                  <a:pt x="270" y="54"/>
                </a:cubicBezTo>
                <a:cubicBezTo>
                  <a:pt x="247" y="26"/>
                  <a:pt x="202" y="0"/>
                  <a:pt x="160" y="3"/>
                </a:cubicBezTo>
                <a:cubicBezTo>
                  <a:pt x="118" y="6"/>
                  <a:pt x="0" y="43"/>
                  <a:pt x="17" y="71"/>
                </a:cubicBezTo>
                <a:cubicBezTo>
                  <a:pt x="34" y="99"/>
                  <a:pt x="214" y="138"/>
                  <a:pt x="262" y="172"/>
                </a:cubicBezTo>
                <a:cubicBezTo>
                  <a:pt x="310" y="206"/>
                  <a:pt x="290" y="249"/>
                  <a:pt x="304" y="274"/>
                </a:cubicBezTo>
                <a:cubicBezTo>
                  <a:pt x="318" y="299"/>
                  <a:pt x="332" y="325"/>
                  <a:pt x="346" y="325"/>
                </a:cubicBezTo>
                <a:cubicBezTo>
                  <a:pt x="360" y="325"/>
                  <a:pt x="405" y="290"/>
                  <a:pt x="397" y="265"/>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6" name="Freeform 14"/>
          <p:cNvSpPr>
            <a:spLocks/>
          </p:cNvSpPr>
          <p:nvPr/>
        </p:nvSpPr>
        <p:spPr bwMode="auto">
          <a:xfrm>
            <a:off x="2233613" y="3738563"/>
            <a:ext cx="742950" cy="730250"/>
          </a:xfrm>
          <a:custGeom>
            <a:avLst/>
            <a:gdLst>
              <a:gd name="T0" fmla="*/ 2147483647 w 468"/>
              <a:gd name="T1" fmla="*/ 2147483647 h 460"/>
              <a:gd name="T2" fmla="*/ 2147483647 w 468"/>
              <a:gd name="T3" fmla="*/ 2147483647 h 460"/>
              <a:gd name="T4" fmla="*/ 2147483647 w 468"/>
              <a:gd name="T5" fmla="*/ 2147483647 h 460"/>
              <a:gd name="T6" fmla="*/ 2147483647 w 468"/>
              <a:gd name="T7" fmla="*/ 2147483647 h 460"/>
              <a:gd name="T8" fmla="*/ 2147483647 w 468"/>
              <a:gd name="T9" fmla="*/ 2147483647 h 460"/>
              <a:gd name="T10" fmla="*/ 2147483647 w 468"/>
              <a:gd name="T11" fmla="*/ 2147483647 h 460"/>
              <a:gd name="T12" fmla="*/ 2147483647 w 468"/>
              <a:gd name="T13" fmla="*/ 2147483647 h 460"/>
              <a:gd name="T14" fmla="*/ 2147483647 w 468"/>
              <a:gd name="T15" fmla="*/ 2147483647 h 460"/>
              <a:gd name="T16" fmla="*/ 2147483647 w 468"/>
              <a:gd name="T17" fmla="*/ 2147483647 h 460"/>
              <a:gd name="T18" fmla="*/ 2147483647 w 468"/>
              <a:gd name="T19" fmla="*/ 2147483647 h 460"/>
              <a:gd name="T20" fmla="*/ 2147483647 w 468"/>
              <a:gd name="T21" fmla="*/ 2147483647 h 460"/>
              <a:gd name="T22" fmla="*/ 2147483647 w 468"/>
              <a:gd name="T23" fmla="*/ 2147483647 h 460"/>
              <a:gd name="T24" fmla="*/ 2147483647 w 468"/>
              <a:gd name="T25" fmla="*/ 2147483647 h 460"/>
              <a:gd name="T26" fmla="*/ 2147483647 w 468"/>
              <a:gd name="T27" fmla="*/ 2147483647 h 4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8"/>
              <a:gd name="T43" fmla="*/ 0 h 460"/>
              <a:gd name="T44" fmla="*/ 468 w 468"/>
              <a:gd name="T45" fmla="*/ 460 h 4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8" h="460">
                <a:moveTo>
                  <a:pt x="182" y="45"/>
                </a:moveTo>
                <a:cubicBezTo>
                  <a:pt x="179" y="39"/>
                  <a:pt x="125" y="6"/>
                  <a:pt x="97" y="3"/>
                </a:cubicBezTo>
                <a:cubicBezTo>
                  <a:pt x="69" y="0"/>
                  <a:pt x="26" y="13"/>
                  <a:pt x="13" y="28"/>
                </a:cubicBezTo>
                <a:cubicBezTo>
                  <a:pt x="0" y="43"/>
                  <a:pt x="8" y="75"/>
                  <a:pt x="21" y="96"/>
                </a:cubicBezTo>
                <a:cubicBezTo>
                  <a:pt x="34" y="117"/>
                  <a:pt x="61" y="116"/>
                  <a:pt x="89" y="155"/>
                </a:cubicBezTo>
                <a:cubicBezTo>
                  <a:pt x="117" y="194"/>
                  <a:pt x="156" y="284"/>
                  <a:pt x="190" y="332"/>
                </a:cubicBezTo>
                <a:cubicBezTo>
                  <a:pt x="224" y="380"/>
                  <a:pt x="249" y="424"/>
                  <a:pt x="291" y="442"/>
                </a:cubicBezTo>
                <a:cubicBezTo>
                  <a:pt x="333" y="460"/>
                  <a:pt x="420" y="460"/>
                  <a:pt x="444" y="442"/>
                </a:cubicBezTo>
                <a:cubicBezTo>
                  <a:pt x="468" y="424"/>
                  <a:pt x="445" y="360"/>
                  <a:pt x="435" y="332"/>
                </a:cubicBezTo>
                <a:cubicBezTo>
                  <a:pt x="425" y="304"/>
                  <a:pt x="404" y="293"/>
                  <a:pt x="384" y="273"/>
                </a:cubicBezTo>
                <a:cubicBezTo>
                  <a:pt x="364" y="253"/>
                  <a:pt x="342" y="249"/>
                  <a:pt x="317" y="214"/>
                </a:cubicBezTo>
                <a:cubicBezTo>
                  <a:pt x="292" y="179"/>
                  <a:pt x="266" y="91"/>
                  <a:pt x="232" y="62"/>
                </a:cubicBezTo>
                <a:cubicBezTo>
                  <a:pt x="198" y="33"/>
                  <a:pt x="122" y="40"/>
                  <a:pt x="114" y="37"/>
                </a:cubicBezTo>
                <a:cubicBezTo>
                  <a:pt x="106" y="34"/>
                  <a:pt x="185" y="51"/>
                  <a:pt x="182" y="45"/>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7" name="Freeform 15"/>
          <p:cNvSpPr>
            <a:spLocks/>
          </p:cNvSpPr>
          <p:nvPr/>
        </p:nvSpPr>
        <p:spPr bwMode="auto">
          <a:xfrm>
            <a:off x="2738438" y="4829175"/>
            <a:ext cx="430212" cy="247650"/>
          </a:xfrm>
          <a:custGeom>
            <a:avLst/>
            <a:gdLst>
              <a:gd name="T0" fmla="*/ 2147483647 w 271"/>
              <a:gd name="T1" fmla="*/ 2147483647 h 156"/>
              <a:gd name="T2" fmla="*/ 2147483647 w 271"/>
              <a:gd name="T3" fmla="*/ 2147483647 h 156"/>
              <a:gd name="T4" fmla="*/ 2147483647 w 271"/>
              <a:gd name="T5" fmla="*/ 2147483647 h 156"/>
              <a:gd name="T6" fmla="*/ 2147483647 w 271"/>
              <a:gd name="T7" fmla="*/ 0 h 156"/>
              <a:gd name="T8" fmla="*/ 2147483647 w 271"/>
              <a:gd name="T9" fmla="*/ 2147483647 h 156"/>
              <a:gd name="T10" fmla="*/ 2147483647 w 271"/>
              <a:gd name="T11" fmla="*/ 2147483647 h 156"/>
              <a:gd name="T12" fmla="*/ 2147483647 w 271"/>
              <a:gd name="T13" fmla="*/ 2147483647 h 156"/>
              <a:gd name="T14" fmla="*/ 2147483647 w 271"/>
              <a:gd name="T15" fmla="*/ 2147483647 h 156"/>
              <a:gd name="T16" fmla="*/ 2147483647 w 271"/>
              <a:gd name="T17" fmla="*/ 2147483647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
              <a:gd name="T28" fmla="*/ 0 h 156"/>
              <a:gd name="T29" fmla="*/ 271 w 271"/>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 h="156">
                <a:moveTo>
                  <a:pt x="261" y="102"/>
                </a:moveTo>
                <a:cubicBezTo>
                  <a:pt x="271" y="88"/>
                  <a:pt x="198" y="81"/>
                  <a:pt x="176" y="68"/>
                </a:cubicBezTo>
                <a:cubicBezTo>
                  <a:pt x="154" y="55"/>
                  <a:pt x="147" y="37"/>
                  <a:pt x="126" y="26"/>
                </a:cubicBezTo>
                <a:cubicBezTo>
                  <a:pt x="105" y="15"/>
                  <a:pt x="69" y="0"/>
                  <a:pt x="49" y="0"/>
                </a:cubicBezTo>
                <a:cubicBezTo>
                  <a:pt x="29" y="0"/>
                  <a:pt x="14" y="12"/>
                  <a:pt x="7" y="26"/>
                </a:cubicBezTo>
                <a:cubicBezTo>
                  <a:pt x="0" y="40"/>
                  <a:pt x="1" y="67"/>
                  <a:pt x="7" y="85"/>
                </a:cubicBezTo>
                <a:cubicBezTo>
                  <a:pt x="13" y="103"/>
                  <a:pt x="23" y="125"/>
                  <a:pt x="41" y="136"/>
                </a:cubicBezTo>
                <a:cubicBezTo>
                  <a:pt x="59" y="147"/>
                  <a:pt x="79" y="156"/>
                  <a:pt x="117" y="153"/>
                </a:cubicBezTo>
                <a:cubicBezTo>
                  <a:pt x="155" y="150"/>
                  <a:pt x="251" y="116"/>
                  <a:pt x="261" y="102"/>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8" name="Freeform 16"/>
          <p:cNvSpPr>
            <a:spLocks/>
          </p:cNvSpPr>
          <p:nvPr/>
        </p:nvSpPr>
        <p:spPr bwMode="auto">
          <a:xfrm>
            <a:off x="4144963" y="5400675"/>
            <a:ext cx="779462" cy="488950"/>
          </a:xfrm>
          <a:custGeom>
            <a:avLst/>
            <a:gdLst>
              <a:gd name="T0" fmla="*/ 2147483647 w 491"/>
              <a:gd name="T1" fmla="*/ 2147483647 h 308"/>
              <a:gd name="T2" fmla="*/ 2147483647 w 491"/>
              <a:gd name="T3" fmla="*/ 2147483647 h 308"/>
              <a:gd name="T4" fmla="*/ 2147483647 w 491"/>
              <a:gd name="T5" fmla="*/ 2147483647 h 308"/>
              <a:gd name="T6" fmla="*/ 2147483647 w 491"/>
              <a:gd name="T7" fmla="*/ 2147483647 h 308"/>
              <a:gd name="T8" fmla="*/ 2147483647 w 491"/>
              <a:gd name="T9" fmla="*/ 2147483647 h 308"/>
              <a:gd name="T10" fmla="*/ 2147483647 w 491"/>
              <a:gd name="T11" fmla="*/ 2147483647 h 308"/>
              <a:gd name="T12" fmla="*/ 2147483647 w 491"/>
              <a:gd name="T13" fmla="*/ 2147483647 h 308"/>
              <a:gd name="T14" fmla="*/ 2147483647 w 491"/>
              <a:gd name="T15" fmla="*/ 2147483647 h 308"/>
              <a:gd name="T16" fmla="*/ 2147483647 w 491"/>
              <a:gd name="T17" fmla="*/ 2147483647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1"/>
              <a:gd name="T28" fmla="*/ 0 h 308"/>
              <a:gd name="T29" fmla="*/ 491 w 491"/>
              <a:gd name="T30" fmla="*/ 308 h 3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1" h="308">
                <a:moveTo>
                  <a:pt x="372" y="89"/>
                </a:moveTo>
                <a:cubicBezTo>
                  <a:pt x="326" y="58"/>
                  <a:pt x="248" y="43"/>
                  <a:pt x="195" y="30"/>
                </a:cubicBezTo>
                <a:cubicBezTo>
                  <a:pt x="142" y="17"/>
                  <a:pt x="81" y="0"/>
                  <a:pt x="51" y="13"/>
                </a:cubicBezTo>
                <a:cubicBezTo>
                  <a:pt x="21" y="26"/>
                  <a:pt x="0" y="82"/>
                  <a:pt x="17" y="106"/>
                </a:cubicBezTo>
                <a:cubicBezTo>
                  <a:pt x="34" y="130"/>
                  <a:pt x="106" y="138"/>
                  <a:pt x="152" y="156"/>
                </a:cubicBezTo>
                <a:cubicBezTo>
                  <a:pt x="198" y="174"/>
                  <a:pt x="247" y="191"/>
                  <a:pt x="296" y="216"/>
                </a:cubicBezTo>
                <a:cubicBezTo>
                  <a:pt x="345" y="241"/>
                  <a:pt x="419" y="308"/>
                  <a:pt x="448" y="308"/>
                </a:cubicBezTo>
                <a:cubicBezTo>
                  <a:pt x="477" y="308"/>
                  <a:pt x="491" y="258"/>
                  <a:pt x="473" y="216"/>
                </a:cubicBezTo>
                <a:cubicBezTo>
                  <a:pt x="455" y="174"/>
                  <a:pt x="418" y="120"/>
                  <a:pt x="372" y="8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69" name="Freeform 17"/>
          <p:cNvSpPr>
            <a:spLocks/>
          </p:cNvSpPr>
          <p:nvPr/>
        </p:nvSpPr>
        <p:spPr bwMode="auto">
          <a:xfrm>
            <a:off x="4649788" y="6002338"/>
            <a:ext cx="600075" cy="412750"/>
          </a:xfrm>
          <a:custGeom>
            <a:avLst/>
            <a:gdLst>
              <a:gd name="T0" fmla="*/ 2147483647 w 378"/>
              <a:gd name="T1" fmla="*/ 2147483647 h 260"/>
              <a:gd name="T2" fmla="*/ 2147483647 w 378"/>
              <a:gd name="T3" fmla="*/ 2147483647 h 260"/>
              <a:gd name="T4" fmla="*/ 2147483647 w 378"/>
              <a:gd name="T5" fmla="*/ 2147483647 h 260"/>
              <a:gd name="T6" fmla="*/ 2147483647 w 378"/>
              <a:gd name="T7" fmla="*/ 2147483647 h 260"/>
              <a:gd name="T8" fmla="*/ 2147483647 w 378"/>
              <a:gd name="T9" fmla="*/ 2147483647 h 260"/>
              <a:gd name="T10" fmla="*/ 2147483647 w 378"/>
              <a:gd name="T11" fmla="*/ 2147483647 h 260"/>
              <a:gd name="T12" fmla="*/ 2147483647 w 378"/>
              <a:gd name="T13" fmla="*/ 2147483647 h 260"/>
              <a:gd name="T14" fmla="*/ 2147483647 w 378"/>
              <a:gd name="T15" fmla="*/ 2147483647 h 260"/>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260"/>
              <a:gd name="T26" fmla="*/ 378 w 378"/>
              <a:gd name="T27" fmla="*/ 260 h 2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8" h="260">
                <a:moveTo>
                  <a:pt x="375" y="216"/>
                </a:moveTo>
                <a:cubicBezTo>
                  <a:pt x="378" y="184"/>
                  <a:pt x="368" y="83"/>
                  <a:pt x="333" y="55"/>
                </a:cubicBezTo>
                <a:cubicBezTo>
                  <a:pt x="298" y="27"/>
                  <a:pt x="216" y="54"/>
                  <a:pt x="164" y="47"/>
                </a:cubicBezTo>
                <a:cubicBezTo>
                  <a:pt x="112" y="40"/>
                  <a:pt x="40" y="0"/>
                  <a:pt x="20" y="13"/>
                </a:cubicBezTo>
                <a:cubicBezTo>
                  <a:pt x="0" y="26"/>
                  <a:pt x="24" y="99"/>
                  <a:pt x="46" y="123"/>
                </a:cubicBezTo>
                <a:cubicBezTo>
                  <a:pt x="68" y="147"/>
                  <a:pt x="110" y="136"/>
                  <a:pt x="155" y="157"/>
                </a:cubicBezTo>
                <a:cubicBezTo>
                  <a:pt x="200" y="178"/>
                  <a:pt x="279" y="240"/>
                  <a:pt x="316" y="250"/>
                </a:cubicBezTo>
                <a:cubicBezTo>
                  <a:pt x="353" y="260"/>
                  <a:pt x="372" y="248"/>
                  <a:pt x="375" y="216"/>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0" name="Freeform 18"/>
          <p:cNvSpPr>
            <a:spLocks/>
          </p:cNvSpPr>
          <p:nvPr/>
        </p:nvSpPr>
        <p:spPr bwMode="auto">
          <a:xfrm>
            <a:off x="6794500" y="650875"/>
            <a:ext cx="784225" cy="730250"/>
          </a:xfrm>
          <a:custGeom>
            <a:avLst/>
            <a:gdLst>
              <a:gd name="T0" fmla="*/ 2147483647 w 494"/>
              <a:gd name="T1" fmla="*/ 2147483647 h 460"/>
              <a:gd name="T2" fmla="*/ 2147483647 w 494"/>
              <a:gd name="T3" fmla="*/ 2147483647 h 460"/>
              <a:gd name="T4" fmla="*/ 2147483647 w 494"/>
              <a:gd name="T5" fmla="*/ 2147483647 h 460"/>
              <a:gd name="T6" fmla="*/ 2147483647 w 494"/>
              <a:gd name="T7" fmla="*/ 2147483647 h 460"/>
              <a:gd name="T8" fmla="*/ 2147483647 w 494"/>
              <a:gd name="T9" fmla="*/ 2147483647 h 460"/>
              <a:gd name="T10" fmla="*/ 2147483647 w 494"/>
              <a:gd name="T11" fmla="*/ 2147483647 h 460"/>
              <a:gd name="T12" fmla="*/ 2147483647 w 494"/>
              <a:gd name="T13" fmla="*/ 2147483647 h 460"/>
              <a:gd name="T14" fmla="*/ 2147483647 w 494"/>
              <a:gd name="T15" fmla="*/ 2147483647 h 460"/>
              <a:gd name="T16" fmla="*/ 2147483647 w 494"/>
              <a:gd name="T17" fmla="*/ 2147483647 h 460"/>
              <a:gd name="T18" fmla="*/ 2147483647 w 494"/>
              <a:gd name="T19" fmla="*/ 2147483647 h 460"/>
              <a:gd name="T20" fmla="*/ 2147483647 w 494"/>
              <a:gd name="T21" fmla="*/ 2147483647 h 460"/>
              <a:gd name="T22" fmla="*/ 2147483647 w 494"/>
              <a:gd name="T23" fmla="*/ 2147483647 h 4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
              <a:gd name="T37" fmla="*/ 0 h 460"/>
              <a:gd name="T38" fmla="*/ 494 w 494"/>
              <a:gd name="T39" fmla="*/ 460 h 4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 h="460">
                <a:moveTo>
                  <a:pt x="21" y="207"/>
                </a:moveTo>
                <a:cubicBezTo>
                  <a:pt x="35" y="239"/>
                  <a:pt x="55" y="263"/>
                  <a:pt x="89" y="300"/>
                </a:cubicBezTo>
                <a:cubicBezTo>
                  <a:pt x="123" y="337"/>
                  <a:pt x="176" y="400"/>
                  <a:pt x="224" y="427"/>
                </a:cubicBezTo>
                <a:cubicBezTo>
                  <a:pt x="272" y="454"/>
                  <a:pt x="332" y="460"/>
                  <a:pt x="376" y="460"/>
                </a:cubicBezTo>
                <a:cubicBezTo>
                  <a:pt x="420" y="460"/>
                  <a:pt x="478" y="452"/>
                  <a:pt x="486" y="427"/>
                </a:cubicBezTo>
                <a:cubicBezTo>
                  <a:pt x="494" y="402"/>
                  <a:pt x="452" y="343"/>
                  <a:pt x="427" y="308"/>
                </a:cubicBezTo>
                <a:cubicBezTo>
                  <a:pt x="402" y="273"/>
                  <a:pt x="371" y="251"/>
                  <a:pt x="334" y="215"/>
                </a:cubicBezTo>
                <a:cubicBezTo>
                  <a:pt x="297" y="179"/>
                  <a:pt x="239" y="120"/>
                  <a:pt x="207" y="89"/>
                </a:cubicBezTo>
                <a:cubicBezTo>
                  <a:pt x="175" y="58"/>
                  <a:pt x="164" y="42"/>
                  <a:pt x="139" y="29"/>
                </a:cubicBezTo>
                <a:cubicBezTo>
                  <a:pt x="114" y="16"/>
                  <a:pt x="77" y="0"/>
                  <a:pt x="55" y="13"/>
                </a:cubicBezTo>
                <a:cubicBezTo>
                  <a:pt x="33" y="26"/>
                  <a:pt x="8" y="72"/>
                  <a:pt x="4" y="106"/>
                </a:cubicBezTo>
                <a:cubicBezTo>
                  <a:pt x="0" y="140"/>
                  <a:pt x="7" y="175"/>
                  <a:pt x="21" y="207"/>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1" name="Freeform 19"/>
          <p:cNvSpPr>
            <a:spLocks/>
          </p:cNvSpPr>
          <p:nvPr/>
        </p:nvSpPr>
        <p:spPr bwMode="auto">
          <a:xfrm>
            <a:off x="7243763" y="1692275"/>
            <a:ext cx="411162" cy="720725"/>
          </a:xfrm>
          <a:custGeom>
            <a:avLst/>
            <a:gdLst>
              <a:gd name="T0" fmla="*/ 2147483647 w 259"/>
              <a:gd name="T1" fmla="*/ 2147483647 h 454"/>
              <a:gd name="T2" fmla="*/ 2147483647 w 259"/>
              <a:gd name="T3" fmla="*/ 2147483647 h 454"/>
              <a:gd name="T4" fmla="*/ 2147483647 w 259"/>
              <a:gd name="T5" fmla="*/ 2147483647 h 454"/>
              <a:gd name="T6" fmla="*/ 2147483647 w 259"/>
              <a:gd name="T7" fmla="*/ 2147483647 h 454"/>
              <a:gd name="T8" fmla="*/ 2147483647 w 259"/>
              <a:gd name="T9" fmla="*/ 2147483647 h 454"/>
              <a:gd name="T10" fmla="*/ 2147483647 w 259"/>
              <a:gd name="T11" fmla="*/ 2147483647 h 454"/>
              <a:gd name="T12" fmla="*/ 0 60000 65536"/>
              <a:gd name="T13" fmla="*/ 0 60000 65536"/>
              <a:gd name="T14" fmla="*/ 0 60000 65536"/>
              <a:gd name="T15" fmla="*/ 0 60000 65536"/>
              <a:gd name="T16" fmla="*/ 0 60000 65536"/>
              <a:gd name="T17" fmla="*/ 0 60000 65536"/>
              <a:gd name="T18" fmla="*/ 0 w 259"/>
              <a:gd name="T19" fmla="*/ 0 h 454"/>
              <a:gd name="T20" fmla="*/ 259 w 259"/>
              <a:gd name="T21" fmla="*/ 454 h 454"/>
            </a:gdLst>
            <a:ahLst/>
            <a:cxnLst>
              <a:cxn ang="T12">
                <a:pos x="T0" y="T1"/>
              </a:cxn>
              <a:cxn ang="T13">
                <a:pos x="T2" y="T3"/>
              </a:cxn>
              <a:cxn ang="T14">
                <a:pos x="T4" y="T5"/>
              </a:cxn>
              <a:cxn ang="T15">
                <a:pos x="T6" y="T7"/>
              </a:cxn>
              <a:cxn ang="T16">
                <a:pos x="T8" y="T9"/>
              </a:cxn>
              <a:cxn ang="T17">
                <a:pos x="T10" y="T11"/>
              </a:cxn>
            </a:cxnLst>
            <a:rect l="T18" t="T19" r="T20" b="T21"/>
            <a:pathLst>
              <a:path w="259" h="454">
                <a:moveTo>
                  <a:pt x="169" y="151"/>
                </a:moveTo>
                <a:cubicBezTo>
                  <a:pt x="149" y="119"/>
                  <a:pt x="56" y="0"/>
                  <a:pt x="34" y="7"/>
                </a:cubicBezTo>
                <a:cubicBezTo>
                  <a:pt x="12" y="14"/>
                  <a:pt x="34" y="154"/>
                  <a:pt x="34" y="193"/>
                </a:cubicBezTo>
                <a:cubicBezTo>
                  <a:pt x="34" y="232"/>
                  <a:pt x="0" y="203"/>
                  <a:pt x="34" y="244"/>
                </a:cubicBezTo>
                <a:cubicBezTo>
                  <a:pt x="68" y="285"/>
                  <a:pt x="215" y="454"/>
                  <a:pt x="237" y="438"/>
                </a:cubicBezTo>
                <a:cubicBezTo>
                  <a:pt x="259" y="422"/>
                  <a:pt x="183" y="211"/>
                  <a:pt x="169" y="15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2" name="Freeform 20"/>
          <p:cNvSpPr>
            <a:spLocks/>
          </p:cNvSpPr>
          <p:nvPr/>
        </p:nvSpPr>
        <p:spPr bwMode="auto">
          <a:xfrm>
            <a:off x="5878513" y="660400"/>
            <a:ext cx="830262" cy="1155700"/>
          </a:xfrm>
          <a:custGeom>
            <a:avLst/>
            <a:gdLst>
              <a:gd name="T0" fmla="*/ 2147483647 w 523"/>
              <a:gd name="T1" fmla="*/ 2147483647 h 728"/>
              <a:gd name="T2" fmla="*/ 2147483647 w 523"/>
              <a:gd name="T3" fmla="*/ 2147483647 h 728"/>
              <a:gd name="T4" fmla="*/ 2147483647 w 523"/>
              <a:gd name="T5" fmla="*/ 2147483647 h 728"/>
              <a:gd name="T6" fmla="*/ 2147483647 w 523"/>
              <a:gd name="T7" fmla="*/ 2147483647 h 728"/>
              <a:gd name="T8" fmla="*/ 2147483647 w 523"/>
              <a:gd name="T9" fmla="*/ 2147483647 h 728"/>
              <a:gd name="T10" fmla="*/ 2147483647 w 523"/>
              <a:gd name="T11" fmla="*/ 2147483647 h 728"/>
              <a:gd name="T12" fmla="*/ 2147483647 w 523"/>
              <a:gd name="T13" fmla="*/ 2147483647 h 728"/>
              <a:gd name="T14" fmla="*/ 2147483647 w 523"/>
              <a:gd name="T15" fmla="*/ 2147483647 h 728"/>
              <a:gd name="T16" fmla="*/ 2147483647 w 523"/>
              <a:gd name="T17" fmla="*/ 2147483647 h 728"/>
              <a:gd name="T18" fmla="*/ 2147483647 w 523"/>
              <a:gd name="T19" fmla="*/ 2147483647 h 728"/>
              <a:gd name="T20" fmla="*/ 2147483647 w 523"/>
              <a:gd name="T21" fmla="*/ 2147483647 h 728"/>
              <a:gd name="T22" fmla="*/ 2147483647 w 523"/>
              <a:gd name="T23" fmla="*/ 2147483647 h 728"/>
              <a:gd name="T24" fmla="*/ 2147483647 w 523"/>
              <a:gd name="T25" fmla="*/ 2147483647 h 728"/>
              <a:gd name="T26" fmla="*/ 2147483647 w 523"/>
              <a:gd name="T27" fmla="*/ 214748364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3"/>
              <a:gd name="T43" fmla="*/ 0 h 728"/>
              <a:gd name="T44" fmla="*/ 523 w 523"/>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3" h="728">
                <a:moveTo>
                  <a:pt x="455" y="429"/>
                </a:moveTo>
                <a:cubicBezTo>
                  <a:pt x="444" y="371"/>
                  <a:pt x="446" y="274"/>
                  <a:pt x="421" y="218"/>
                </a:cubicBezTo>
                <a:cubicBezTo>
                  <a:pt x="396" y="162"/>
                  <a:pt x="365" y="126"/>
                  <a:pt x="303" y="91"/>
                </a:cubicBezTo>
                <a:cubicBezTo>
                  <a:pt x="241" y="56"/>
                  <a:pt x="98" y="0"/>
                  <a:pt x="49" y="6"/>
                </a:cubicBezTo>
                <a:cubicBezTo>
                  <a:pt x="0" y="12"/>
                  <a:pt x="7" y="86"/>
                  <a:pt x="7" y="125"/>
                </a:cubicBezTo>
                <a:cubicBezTo>
                  <a:pt x="7" y="164"/>
                  <a:pt x="19" y="201"/>
                  <a:pt x="49" y="243"/>
                </a:cubicBezTo>
                <a:cubicBezTo>
                  <a:pt x="79" y="285"/>
                  <a:pt x="162" y="356"/>
                  <a:pt x="184" y="378"/>
                </a:cubicBezTo>
                <a:cubicBezTo>
                  <a:pt x="206" y="400"/>
                  <a:pt x="153" y="343"/>
                  <a:pt x="184" y="378"/>
                </a:cubicBezTo>
                <a:cubicBezTo>
                  <a:pt x="215" y="413"/>
                  <a:pt x="332" y="538"/>
                  <a:pt x="370" y="590"/>
                </a:cubicBezTo>
                <a:cubicBezTo>
                  <a:pt x="408" y="642"/>
                  <a:pt x="394" y="668"/>
                  <a:pt x="412" y="691"/>
                </a:cubicBezTo>
                <a:cubicBezTo>
                  <a:pt x="430" y="714"/>
                  <a:pt x="462" y="728"/>
                  <a:pt x="480" y="725"/>
                </a:cubicBezTo>
                <a:cubicBezTo>
                  <a:pt x="498" y="722"/>
                  <a:pt x="521" y="701"/>
                  <a:pt x="522" y="674"/>
                </a:cubicBezTo>
                <a:cubicBezTo>
                  <a:pt x="523" y="647"/>
                  <a:pt x="498" y="599"/>
                  <a:pt x="488" y="564"/>
                </a:cubicBezTo>
                <a:cubicBezTo>
                  <a:pt x="478" y="529"/>
                  <a:pt x="466" y="487"/>
                  <a:pt x="455" y="42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3" name="Freeform 21"/>
          <p:cNvSpPr>
            <a:spLocks/>
          </p:cNvSpPr>
          <p:nvPr/>
        </p:nvSpPr>
        <p:spPr bwMode="auto">
          <a:xfrm>
            <a:off x="4976813" y="3902075"/>
            <a:ext cx="958850" cy="679450"/>
          </a:xfrm>
          <a:custGeom>
            <a:avLst/>
            <a:gdLst>
              <a:gd name="T0" fmla="*/ 2147483647 w 1221"/>
              <a:gd name="T1" fmla="*/ 2147483647 h 648"/>
              <a:gd name="T2" fmla="*/ 2147483647 w 1221"/>
              <a:gd name="T3" fmla="*/ 2147483647 h 648"/>
              <a:gd name="T4" fmla="*/ 2147483647 w 1221"/>
              <a:gd name="T5" fmla="*/ 2147483647 h 648"/>
              <a:gd name="T6" fmla="*/ 2147483647 w 1221"/>
              <a:gd name="T7" fmla="*/ 2147483647 h 648"/>
              <a:gd name="T8" fmla="*/ 2147483647 w 1221"/>
              <a:gd name="T9" fmla="*/ 2147483647 h 648"/>
              <a:gd name="T10" fmla="*/ 2147483647 w 1221"/>
              <a:gd name="T11" fmla="*/ 2147483647 h 648"/>
              <a:gd name="T12" fmla="*/ 2147483647 w 1221"/>
              <a:gd name="T13" fmla="*/ 2147483647 h 648"/>
              <a:gd name="T14" fmla="*/ 2147483647 w 1221"/>
              <a:gd name="T15" fmla="*/ 2147483647 h 648"/>
              <a:gd name="T16" fmla="*/ 2147483647 w 1221"/>
              <a:gd name="T17" fmla="*/ 2147483647 h 648"/>
              <a:gd name="T18" fmla="*/ 2147483647 w 1221"/>
              <a:gd name="T19" fmla="*/ 2147483647 h 648"/>
              <a:gd name="T20" fmla="*/ 2147483647 w 1221"/>
              <a:gd name="T21" fmla="*/ 2147483647 h 648"/>
              <a:gd name="T22" fmla="*/ 2147483647 w 1221"/>
              <a:gd name="T23" fmla="*/ 2147483647 h 648"/>
              <a:gd name="T24" fmla="*/ 2147483647 w 1221"/>
              <a:gd name="T25" fmla="*/ 2147483647 h 648"/>
              <a:gd name="T26" fmla="*/ 2147483647 w 1221"/>
              <a:gd name="T27" fmla="*/ 2147483647 h 648"/>
              <a:gd name="T28" fmla="*/ 2147483647 w 1221"/>
              <a:gd name="T29" fmla="*/ 2147483647 h 648"/>
              <a:gd name="T30" fmla="*/ 2147483647 w 1221"/>
              <a:gd name="T31" fmla="*/ 2147483647 h 648"/>
              <a:gd name="T32" fmla="*/ 2147483647 w 1221"/>
              <a:gd name="T33" fmla="*/ 2147483647 h 648"/>
              <a:gd name="T34" fmla="*/ 2147483647 w 1221"/>
              <a:gd name="T35" fmla="*/ 2147483647 h 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1"/>
              <a:gd name="T55" fmla="*/ 0 h 648"/>
              <a:gd name="T56" fmla="*/ 1221 w 1221"/>
              <a:gd name="T57" fmla="*/ 648 h 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1" h="648">
                <a:moveTo>
                  <a:pt x="321" y="60"/>
                </a:moveTo>
                <a:cubicBezTo>
                  <a:pt x="270" y="42"/>
                  <a:pt x="161" y="0"/>
                  <a:pt x="110" y="10"/>
                </a:cubicBezTo>
                <a:cubicBezTo>
                  <a:pt x="59" y="20"/>
                  <a:pt x="31" y="84"/>
                  <a:pt x="17" y="120"/>
                </a:cubicBezTo>
                <a:cubicBezTo>
                  <a:pt x="3" y="156"/>
                  <a:pt x="0" y="209"/>
                  <a:pt x="25" y="229"/>
                </a:cubicBezTo>
                <a:cubicBezTo>
                  <a:pt x="50" y="249"/>
                  <a:pt x="94" y="208"/>
                  <a:pt x="169" y="238"/>
                </a:cubicBezTo>
                <a:cubicBezTo>
                  <a:pt x="244" y="268"/>
                  <a:pt x="389" y="363"/>
                  <a:pt x="473" y="407"/>
                </a:cubicBezTo>
                <a:cubicBezTo>
                  <a:pt x="557" y="451"/>
                  <a:pt x="617" y="472"/>
                  <a:pt x="676" y="500"/>
                </a:cubicBezTo>
                <a:cubicBezTo>
                  <a:pt x="735" y="528"/>
                  <a:pt x="769" y="558"/>
                  <a:pt x="828" y="576"/>
                </a:cubicBezTo>
                <a:cubicBezTo>
                  <a:pt x="887" y="594"/>
                  <a:pt x="969" y="599"/>
                  <a:pt x="1031" y="610"/>
                </a:cubicBezTo>
                <a:cubicBezTo>
                  <a:pt x="1093" y="621"/>
                  <a:pt x="1179" y="648"/>
                  <a:pt x="1200" y="644"/>
                </a:cubicBezTo>
                <a:cubicBezTo>
                  <a:pt x="1221" y="640"/>
                  <a:pt x="1185" y="610"/>
                  <a:pt x="1158" y="584"/>
                </a:cubicBezTo>
                <a:cubicBezTo>
                  <a:pt x="1131" y="558"/>
                  <a:pt x="1074" y="519"/>
                  <a:pt x="1039" y="491"/>
                </a:cubicBezTo>
                <a:cubicBezTo>
                  <a:pt x="1004" y="463"/>
                  <a:pt x="994" y="439"/>
                  <a:pt x="946" y="415"/>
                </a:cubicBezTo>
                <a:cubicBezTo>
                  <a:pt x="898" y="391"/>
                  <a:pt x="804" y="366"/>
                  <a:pt x="752" y="348"/>
                </a:cubicBezTo>
                <a:cubicBezTo>
                  <a:pt x="700" y="330"/>
                  <a:pt x="673" y="326"/>
                  <a:pt x="634" y="306"/>
                </a:cubicBezTo>
                <a:cubicBezTo>
                  <a:pt x="595" y="286"/>
                  <a:pt x="552" y="260"/>
                  <a:pt x="515" y="229"/>
                </a:cubicBezTo>
                <a:cubicBezTo>
                  <a:pt x="478" y="198"/>
                  <a:pt x="448" y="148"/>
                  <a:pt x="414" y="120"/>
                </a:cubicBezTo>
                <a:cubicBezTo>
                  <a:pt x="380" y="92"/>
                  <a:pt x="372" y="78"/>
                  <a:pt x="321" y="6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4" name="Freeform 22"/>
          <p:cNvSpPr>
            <a:spLocks/>
          </p:cNvSpPr>
          <p:nvPr/>
        </p:nvSpPr>
        <p:spPr bwMode="auto">
          <a:xfrm>
            <a:off x="4895850" y="3103563"/>
            <a:ext cx="757238" cy="585787"/>
          </a:xfrm>
          <a:custGeom>
            <a:avLst/>
            <a:gdLst>
              <a:gd name="T0" fmla="*/ 2147483647 w 477"/>
              <a:gd name="T1" fmla="*/ 2147483647 h 369"/>
              <a:gd name="T2" fmla="*/ 2147483647 w 477"/>
              <a:gd name="T3" fmla="*/ 2147483647 h 369"/>
              <a:gd name="T4" fmla="*/ 2147483647 w 477"/>
              <a:gd name="T5" fmla="*/ 2147483647 h 369"/>
              <a:gd name="T6" fmla="*/ 2147483647 w 477"/>
              <a:gd name="T7" fmla="*/ 2147483647 h 369"/>
              <a:gd name="T8" fmla="*/ 2147483647 w 477"/>
              <a:gd name="T9" fmla="*/ 2147483647 h 369"/>
              <a:gd name="T10" fmla="*/ 2147483647 w 477"/>
              <a:gd name="T11" fmla="*/ 2147483647 h 369"/>
              <a:gd name="T12" fmla="*/ 2147483647 w 477"/>
              <a:gd name="T13" fmla="*/ 2147483647 h 369"/>
              <a:gd name="T14" fmla="*/ 2147483647 w 477"/>
              <a:gd name="T15" fmla="*/ 2147483647 h 369"/>
              <a:gd name="T16" fmla="*/ 2147483647 w 477"/>
              <a:gd name="T17" fmla="*/ 2147483647 h 369"/>
              <a:gd name="T18" fmla="*/ 2147483647 w 477"/>
              <a:gd name="T19" fmla="*/ 2147483647 h 369"/>
              <a:gd name="T20" fmla="*/ 2147483647 w 477"/>
              <a:gd name="T21" fmla="*/ 2147483647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7"/>
              <a:gd name="T34" fmla="*/ 0 h 369"/>
              <a:gd name="T35" fmla="*/ 477 w 477"/>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7" h="369">
                <a:moveTo>
                  <a:pt x="423" y="175"/>
                </a:moveTo>
                <a:cubicBezTo>
                  <a:pt x="399" y="153"/>
                  <a:pt x="351" y="118"/>
                  <a:pt x="288" y="90"/>
                </a:cubicBezTo>
                <a:cubicBezTo>
                  <a:pt x="225" y="62"/>
                  <a:pt x="84" y="0"/>
                  <a:pt x="42" y="6"/>
                </a:cubicBezTo>
                <a:cubicBezTo>
                  <a:pt x="0" y="12"/>
                  <a:pt x="24" y="96"/>
                  <a:pt x="34" y="124"/>
                </a:cubicBezTo>
                <a:cubicBezTo>
                  <a:pt x="44" y="152"/>
                  <a:pt x="64" y="153"/>
                  <a:pt x="102" y="175"/>
                </a:cubicBezTo>
                <a:cubicBezTo>
                  <a:pt x="140" y="197"/>
                  <a:pt x="221" y="229"/>
                  <a:pt x="262" y="259"/>
                </a:cubicBezTo>
                <a:cubicBezTo>
                  <a:pt x="303" y="289"/>
                  <a:pt x="323" y="335"/>
                  <a:pt x="347" y="352"/>
                </a:cubicBezTo>
                <a:cubicBezTo>
                  <a:pt x="371" y="369"/>
                  <a:pt x="385" y="364"/>
                  <a:pt x="406" y="361"/>
                </a:cubicBezTo>
                <a:cubicBezTo>
                  <a:pt x="427" y="358"/>
                  <a:pt x="469" y="358"/>
                  <a:pt x="473" y="335"/>
                </a:cubicBezTo>
                <a:cubicBezTo>
                  <a:pt x="477" y="312"/>
                  <a:pt x="442" y="255"/>
                  <a:pt x="431" y="225"/>
                </a:cubicBezTo>
                <a:cubicBezTo>
                  <a:pt x="420" y="195"/>
                  <a:pt x="447" y="197"/>
                  <a:pt x="423" y="175"/>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5" name="Freeform 23"/>
          <p:cNvSpPr>
            <a:spLocks/>
          </p:cNvSpPr>
          <p:nvPr/>
        </p:nvSpPr>
        <p:spPr bwMode="auto">
          <a:xfrm>
            <a:off x="6726238" y="4300538"/>
            <a:ext cx="774700" cy="609600"/>
          </a:xfrm>
          <a:custGeom>
            <a:avLst/>
            <a:gdLst>
              <a:gd name="T0" fmla="*/ 2147483647 w 488"/>
              <a:gd name="T1" fmla="*/ 2147483647 h 384"/>
              <a:gd name="T2" fmla="*/ 2147483647 w 488"/>
              <a:gd name="T3" fmla="*/ 2147483647 h 384"/>
              <a:gd name="T4" fmla="*/ 2147483647 w 488"/>
              <a:gd name="T5" fmla="*/ 2147483647 h 384"/>
              <a:gd name="T6" fmla="*/ 2147483647 w 488"/>
              <a:gd name="T7" fmla="*/ 2147483647 h 384"/>
              <a:gd name="T8" fmla="*/ 2147483647 w 488"/>
              <a:gd name="T9" fmla="*/ 2147483647 h 384"/>
              <a:gd name="T10" fmla="*/ 2147483647 w 488"/>
              <a:gd name="T11" fmla="*/ 2147483647 h 384"/>
              <a:gd name="T12" fmla="*/ 2147483647 w 488"/>
              <a:gd name="T13" fmla="*/ 2147483647 h 384"/>
              <a:gd name="T14" fmla="*/ 2147483647 w 488"/>
              <a:gd name="T15" fmla="*/ 2147483647 h 384"/>
              <a:gd name="T16" fmla="*/ 2147483647 w 488"/>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8"/>
              <a:gd name="T28" fmla="*/ 0 h 384"/>
              <a:gd name="T29" fmla="*/ 488 w 488"/>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8" h="384">
                <a:moveTo>
                  <a:pt x="132" y="21"/>
                </a:moveTo>
                <a:cubicBezTo>
                  <a:pt x="70" y="10"/>
                  <a:pt x="28" y="0"/>
                  <a:pt x="14" y="21"/>
                </a:cubicBezTo>
                <a:cubicBezTo>
                  <a:pt x="0" y="42"/>
                  <a:pt x="16" y="109"/>
                  <a:pt x="47" y="148"/>
                </a:cubicBezTo>
                <a:cubicBezTo>
                  <a:pt x="78" y="187"/>
                  <a:pt x="160" y="224"/>
                  <a:pt x="199" y="258"/>
                </a:cubicBezTo>
                <a:cubicBezTo>
                  <a:pt x="238" y="292"/>
                  <a:pt x="252" y="331"/>
                  <a:pt x="284" y="351"/>
                </a:cubicBezTo>
                <a:cubicBezTo>
                  <a:pt x="316" y="371"/>
                  <a:pt x="360" y="384"/>
                  <a:pt x="394" y="376"/>
                </a:cubicBezTo>
                <a:cubicBezTo>
                  <a:pt x="428" y="368"/>
                  <a:pt x="488" y="348"/>
                  <a:pt x="487" y="300"/>
                </a:cubicBezTo>
                <a:cubicBezTo>
                  <a:pt x="486" y="252"/>
                  <a:pt x="444" y="135"/>
                  <a:pt x="385" y="89"/>
                </a:cubicBezTo>
                <a:cubicBezTo>
                  <a:pt x="326" y="43"/>
                  <a:pt x="194" y="32"/>
                  <a:pt x="132" y="2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6" name="Freeform 24"/>
          <p:cNvSpPr>
            <a:spLocks/>
          </p:cNvSpPr>
          <p:nvPr/>
        </p:nvSpPr>
        <p:spPr bwMode="auto">
          <a:xfrm>
            <a:off x="6734175" y="2535238"/>
            <a:ext cx="831850" cy="1171575"/>
          </a:xfrm>
          <a:custGeom>
            <a:avLst/>
            <a:gdLst>
              <a:gd name="T0" fmla="*/ 2147483647 w 499"/>
              <a:gd name="T1" fmla="*/ 2147483647 h 679"/>
              <a:gd name="T2" fmla="*/ 2147483647 w 499"/>
              <a:gd name="T3" fmla="*/ 2147483647 h 679"/>
              <a:gd name="T4" fmla="*/ 2147483647 w 499"/>
              <a:gd name="T5" fmla="*/ 2147483647 h 679"/>
              <a:gd name="T6" fmla="*/ 2147483647 w 499"/>
              <a:gd name="T7" fmla="*/ 2147483647 h 679"/>
              <a:gd name="T8" fmla="*/ 2147483647 w 499"/>
              <a:gd name="T9" fmla="*/ 2147483647 h 679"/>
              <a:gd name="T10" fmla="*/ 2147483647 w 499"/>
              <a:gd name="T11" fmla="*/ 2147483647 h 679"/>
              <a:gd name="T12" fmla="*/ 2147483647 w 499"/>
              <a:gd name="T13" fmla="*/ 2147483647 h 679"/>
              <a:gd name="T14" fmla="*/ 2147483647 w 499"/>
              <a:gd name="T15" fmla="*/ 2147483647 h 679"/>
              <a:gd name="T16" fmla="*/ 2147483647 w 499"/>
              <a:gd name="T17" fmla="*/ 2147483647 h 679"/>
              <a:gd name="T18" fmla="*/ 2147483647 w 499"/>
              <a:gd name="T19" fmla="*/ 2147483647 h 6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9"/>
              <a:gd name="T31" fmla="*/ 0 h 679"/>
              <a:gd name="T32" fmla="*/ 499 w 499"/>
              <a:gd name="T33" fmla="*/ 679 h 6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9" h="679">
                <a:moveTo>
                  <a:pt x="439" y="271"/>
                </a:moveTo>
                <a:cubicBezTo>
                  <a:pt x="384" y="196"/>
                  <a:pt x="232" y="34"/>
                  <a:pt x="160" y="17"/>
                </a:cubicBezTo>
                <a:cubicBezTo>
                  <a:pt x="88" y="0"/>
                  <a:pt x="0" y="124"/>
                  <a:pt x="8" y="169"/>
                </a:cubicBezTo>
                <a:cubicBezTo>
                  <a:pt x="16" y="214"/>
                  <a:pt x="173" y="237"/>
                  <a:pt x="211" y="288"/>
                </a:cubicBezTo>
                <a:cubicBezTo>
                  <a:pt x="249" y="339"/>
                  <a:pt x="222" y="414"/>
                  <a:pt x="236" y="474"/>
                </a:cubicBezTo>
                <a:cubicBezTo>
                  <a:pt x="250" y="534"/>
                  <a:pt x="271" y="623"/>
                  <a:pt x="295" y="651"/>
                </a:cubicBezTo>
                <a:cubicBezTo>
                  <a:pt x="319" y="679"/>
                  <a:pt x="349" y="646"/>
                  <a:pt x="380" y="643"/>
                </a:cubicBezTo>
                <a:cubicBezTo>
                  <a:pt x="411" y="640"/>
                  <a:pt x="463" y="664"/>
                  <a:pt x="481" y="634"/>
                </a:cubicBezTo>
                <a:cubicBezTo>
                  <a:pt x="499" y="604"/>
                  <a:pt x="494" y="523"/>
                  <a:pt x="490" y="465"/>
                </a:cubicBezTo>
                <a:cubicBezTo>
                  <a:pt x="486" y="407"/>
                  <a:pt x="494" y="346"/>
                  <a:pt x="439" y="27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7" name="Freeform 25"/>
          <p:cNvSpPr>
            <a:spLocks/>
          </p:cNvSpPr>
          <p:nvPr/>
        </p:nvSpPr>
        <p:spPr bwMode="auto">
          <a:xfrm>
            <a:off x="2914650" y="2819400"/>
            <a:ext cx="376238" cy="914400"/>
          </a:xfrm>
          <a:custGeom>
            <a:avLst/>
            <a:gdLst>
              <a:gd name="T0" fmla="*/ 2147483647 w 237"/>
              <a:gd name="T1" fmla="*/ 2147483647 h 576"/>
              <a:gd name="T2" fmla="*/ 2147483647 w 237"/>
              <a:gd name="T3" fmla="*/ 2147483647 h 576"/>
              <a:gd name="T4" fmla="*/ 2147483647 w 237"/>
              <a:gd name="T5" fmla="*/ 2147483647 h 576"/>
              <a:gd name="T6" fmla="*/ 2147483647 w 237"/>
              <a:gd name="T7" fmla="*/ 2147483647 h 576"/>
              <a:gd name="T8" fmla="*/ 2147483647 w 237"/>
              <a:gd name="T9" fmla="*/ 2147483647 h 576"/>
              <a:gd name="T10" fmla="*/ 2147483647 w 237"/>
              <a:gd name="T11" fmla="*/ 2147483647 h 576"/>
              <a:gd name="T12" fmla="*/ 2147483647 w 237"/>
              <a:gd name="T13" fmla="*/ 2147483647 h 576"/>
              <a:gd name="T14" fmla="*/ 2147483647 w 237"/>
              <a:gd name="T15" fmla="*/ 2147483647 h 576"/>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576"/>
              <a:gd name="T26" fmla="*/ 237 w 237"/>
              <a:gd name="T27" fmla="*/ 576 h 5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576">
                <a:moveTo>
                  <a:pt x="217" y="18"/>
                </a:moveTo>
                <a:cubicBezTo>
                  <a:pt x="207" y="62"/>
                  <a:pt x="237" y="196"/>
                  <a:pt x="217" y="286"/>
                </a:cubicBezTo>
                <a:cubicBezTo>
                  <a:pt x="197" y="376"/>
                  <a:pt x="134" y="538"/>
                  <a:pt x="99" y="557"/>
                </a:cubicBezTo>
                <a:cubicBezTo>
                  <a:pt x="64" y="576"/>
                  <a:pt x="12" y="441"/>
                  <a:pt x="6" y="402"/>
                </a:cubicBezTo>
                <a:cubicBezTo>
                  <a:pt x="0" y="363"/>
                  <a:pt x="50" y="361"/>
                  <a:pt x="65" y="325"/>
                </a:cubicBezTo>
                <a:cubicBezTo>
                  <a:pt x="80" y="288"/>
                  <a:pt x="95" y="230"/>
                  <a:pt x="99" y="180"/>
                </a:cubicBezTo>
                <a:cubicBezTo>
                  <a:pt x="103" y="131"/>
                  <a:pt x="71" y="54"/>
                  <a:pt x="91" y="27"/>
                </a:cubicBezTo>
                <a:cubicBezTo>
                  <a:pt x="111" y="0"/>
                  <a:pt x="191" y="20"/>
                  <a:pt x="217" y="18"/>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8" name="Freeform 26"/>
          <p:cNvSpPr>
            <a:spLocks/>
          </p:cNvSpPr>
          <p:nvPr/>
        </p:nvSpPr>
        <p:spPr bwMode="auto">
          <a:xfrm>
            <a:off x="3051175" y="3994150"/>
            <a:ext cx="1441450" cy="1330325"/>
          </a:xfrm>
          <a:custGeom>
            <a:avLst/>
            <a:gdLst>
              <a:gd name="T0" fmla="*/ 2147483647 w 908"/>
              <a:gd name="T1" fmla="*/ 2147483647 h 838"/>
              <a:gd name="T2" fmla="*/ 2147483647 w 908"/>
              <a:gd name="T3" fmla="*/ 2147483647 h 838"/>
              <a:gd name="T4" fmla="*/ 2147483647 w 908"/>
              <a:gd name="T5" fmla="*/ 2147483647 h 838"/>
              <a:gd name="T6" fmla="*/ 2147483647 w 908"/>
              <a:gd name="T7" fmla="*/ 2147483647 h 838"/>
              <a:gd name="T8" fmla="*/ 2147483647 w 908"/>
              <a:gd name="T9" fmla="*/ 2147483647 h 838"/>
              <a:gd name="T10" fmla="*/ 2147483647 w 908"/>
              <a:gd name="T11" fmla="*/ 2147483647 h 838"/>
              <a:gd name="T12" fmla="*/ 2147483647 w 908"/>
              <a:gd name="T13" fmla="*/ 2147483647 h 838"/>
              <a:gd name="T14" fmla="*/ 2147483647 w 908"/>
              <a:gd name="T15" fmla="*/ 2147483647 h 838"/>
              <a:gd name="T16" fmla="*/ 2147483647 w 908"/>
              <a:gd name="T17" fmla="*/ 2147483647 h 8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8"/>
              <a:gd name="T28" fmla="*/ 0 h 838"/>
              <a:gd name="T29" fmla="*/ 908 w 908"/>
              <a:gd name="T30" fmla="*/ 838 h 8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8" h="838">
                <a:moveTo>
                  <a:pt x="89" y="2"/>
                </a:moveTo>
                <a:cubicBezTo>
                  <a:pt x="178" y="4"/>
                  <a:pt x="490" y="96"/>
                  <a:pt x="626" y="223"/>
                </a:cubicBezTo>
                <a:cubicBezTo>
                  <a:pt x="762" y="350"/>
                  <a:pt x="897" y="696"/>
                  <a:pt x="903" y="766"/>
                </a:cubicBezTo>
                <a:cubicBezTo>
                  <a:pt x="908" y="838"/>
                  <a:pt x="708" y="693"/>
                  <a:pt x="661" y="650"/>
                </a:cubicBezTo>
                <a:cubicBezTo>
                  <a:pt x="614" y="607"/>
                  <a:pt x="670" y="528"/>
                  <a:pt x="621" y="510"/>
                </a:cubicBezTo>
                <a:cubicBezTo>
                  <a:pt x="572" y="492"/>
                  <a:pt x="412" y="574"/>
                  <a:pt x="368" y="543"/>
                </a:cubicBezTo>
                <a:cubicBezTo>
                  <a:pt x="324" y="512"/>
                  <a:pt x="404" y="379"/>
                  <a:pt x="358" y="324"/>
                </a:cubicBezTo>
                <a:cubicBezTo>
                  <a:pt x="312" y="269"/>
                  <a:pt x="138" y="266"/>
                  <a:pt x="93" y="212"/>
                </a:cubicBezTo>
                <a:cubicBezTo>
                  <a:pt x="48" y="158"/>
                  <a:pt x="0" y="0"/>
                  <a:pt x="89" y="2"/>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79" name="Freeform 27"/>
          <p:cNvSpPr>
            <a:spLocks/>
          </p:cNvSpPr>
          <p:nvPr/>
        </p:nvSpPr>
        <p:spPr bwMode="auto">
          <a:xfrm>
            <a:off x="3930650" y="625475"/>
            <a:ext cx="312738" cy="746125"/>
          </a:xfrm>
          <a:custGeom>
            <a:avLst/>
            <a:gdLst>
              <a:gd name="T0" fmla="*/ 2147483647 w 197"/>
              <a:gd name="T1" fmla="*/ 2147483647 h 470"/>
              <a:gd name="T2" fmla="*/ 2147483647 w 197"/>
              <a:gd name="T3" fmla="*/ 2147483647 h 470"/>
              <a:gd name="T4" fmla="*/ 2147483647 w 197"/>
              <a:gd name="T5" fmla="*/ 2147483647 h 470"/>
              <a:gd name="T6" fmla="*/ 2147483647 w 197"/>
              <a:gd name="T7" fmla="*/ 2147483647 h 470"/>
              <a:gd name="T8" fmla="*/ 2147483647 w 197"/>
              <a:gd name="T9" fmla="*/ 2147483647 h 470"/>
              <a:gd name="T10" fmla="*/ 2147483647 w 197"/>
              <a:gd name="T11" fmla="*/ 2147483647 h 470"/>
              <a:gd name="T12" fmla="*/ 2147483647 w 197"/>
              <a:gd name="T13" fmla="*/ 2147483647 h 470"/>
              <a:gd name="T14" fmla="*/ 2147483647 w 197"/>
              <a:gd name="T15" fmla="*/ 2147483647 h 470"/>
              <a:gd name="T16" fmla="*/ 2147483647 w 197"/>
              <a:gd name="T17" fmla="*/ 2147483647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470"/>
              <a:gd name="T29" fmla="*/ 197 w 197"/>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470">
                <a:moveTo>
                  <a:pt x="185" y="181"/>
                </a:moveTo>
                <a:cubicBezTo>
                  <a:pt x="181" y="122"/>
                  <a:pt x="195" y="40"/>
                  <a:pt x="168" y="20"/>
                </a:cubicBezTo>
                <a:cubicBezTo>
                  <a:pt x="141" y="0"/>
                  <a:pt x="50" y="37"/>
                  <a:pt x="25" y="62"/>
                </a:cubicBezTo>
                <a:cubicBezTo>
                  <a:pt x="0" y="87"/>
                  <a:pt x="5" y="133"/>
                  <a:pt x="16" y="172"/>
                </a:cubicBezTo>
                <a:cubicBezTo>
                  <a:pt x="27" y="211"/>
                  <a:pt x="77" y="255"/>
                  <a:pt x="92" y="299"/>
                </a:cubicBezTo>
                <a:cubicBezTo>
                  <a:pt x="107" y="343"/>
                  <a:pt x="95" y="407"/>
                  <a:pt x="109" y="434"/>
                </a:cubicBezTo>
                <a:cubicBezTo>
                  <a:pt x="123" y="461"/>
                  <a:pt x="163" y="470"/>
                  <a:pt x="177" y="460"/>
                </a:cubicBezTo>
                <a:cubicBezTo>
                  <a:pt x="191" y="450"/>
                  <a:pt x="191" y="423"/>
                  <a:pt x="194" y="375"/>
                </a:cubicBezTo>
                <a:cubicBezTo>
                  <a:pt x="197" y="327"/>
                  <a:pt x="189" y="240"/>
                  <a:pt x="185" y="18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80" name="Oval 28"/>
          <p:cNvSpPr>
            <a:spLocks noChangeArrowheads="1"/>
          </p:cNvSpPr>
          <p:nvPr/>
        </p:nvSpPr>
        <p:spPr bwMode="auto">
          <a:xfrm rot="2990990">
            <a:off x="5675313" y="1824038"/>
            <a:ext cx="1309687" cy="1887537"/>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81" name="Oval 29"/>
          <p:cNvSpPr>
            <a:spLocks noChangeArrowheads="1"/>
          </p:cNvSpPr>
          <p:nvPr/>
        </p:nvSpPr>
        <p:spPr bwMode="auto">
          <a:xfrm rot="2990990">
            <a:off x="1547813" y="2084388"/>
            <a:ext cx="1309687" cy="1887537"/>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82" name="Oval 30"/>
          <p:cNvSpPr>
            <a:spLocks noChangeArrowheads="1"/>
          </p:cNvSpPr>
          <p:nvPr/>
        </p:nvSpPr>
        <p:spPr bwMode="auto">
          <a:xfrm rot="2990990">
            <a:off x="5021263" y="903288"/>
            <a:ext cx="1309687" cy="1887537"/>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83" name="Oval 31"/>
          <p:cNvSpPr>
            <a:spLocks noChangeArrowheads="1"/>
          </p:cNvSpPr>
          <p:nvPr/>
        </p:nvSpPr>
        <p:spPr bwMode="auto">
          <a:xfrm rot="2990990">
            <a:off x="3384550" y="2339975"/>
            <a:ext cx="1309688" cy="1887538"/>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84" name="Oval 32"/>
          <p:cNvSpPr>
            <a:spLocks noChangeArrowheads="1"/>
          </p:cNvSpPr>
          <p:nvPr/>
        </p:nvSpPr>
        <p:spPr bwMode="auto">
          <a:xfrm rot="2990990">
            <a:off x="2716213" y="4633913"/>
            <a:ext cx="1309687" cy="1887537"/>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385" name="Freeform 33"/>
          <p:cNvSpPr>
            <a:spLocks/>
          </p:cNvSpPr>
          <p:nvPr/>
        </p:nvSpPr>
        <p:spPr bwMode="auto">
          <a:xfrm rot="2629536">
            <a:off x="5835650" y="4454525"/>
            <a:ext cx="1073150" cy="679450"/>
          </a:xfrm>
          <a:custGeom>
            <a:avLst/>
            <a:gdLst>
              <a:gd name="T0" fmla="*/ 2147483647 w 1221"/>
              <a:gd name="T1" fmla="*/ 2147483647 h 648"/>
              <a:gd name="T2" fmla="*/ 2147483647 w 1221"/>
              <a:gd name="T3" fmla="*/ 2147483647 h 648"/>
              <a:gd name="T4" fmla="*/ 2147483647 w 1221"/>
              <a:gd name="T5" fmla="*/ 2147483647 h 648"/>
              <a:gd name="T6" fmla="*/ 2147483647 w 1221"/>
              <a:gd name="T7" fmla="*/ 2147483647 h 648"/>
              <a:gd name="T8" fmla="*/ 2147483647 w 1221"/>
              <a:gd name="T9" fmla="*/ 2147483647 h 648"/>
              <a:gd name="T10" fmla="*/ 2147483647 w 1221"/>
              <a:gd name="T11" fmla="*/ 2147483647 h 648"/>
              <a:gd name="T12" fmla="*/ 2147483647 w 1221"/>
              <a:gd name="T13" fmla="*/ 2147483647 h 648"/>
              <a:gd name="T14" fmla="*/ 2147483647 w 1221"/>
              <a:gd name="T15" fmla="*/ 2147483647 h 648"/>
              <a:gd name="T16" fmla="*/ 2147483647 w 1221"/>
              <a:gd name="T17" fmla="*/ 2147483647 h 648"/>
              <a:gd name="T18" fmla="*/ 2147483647 w 1221"/>
              <a:gd name="T19" fmla="*/ 2147483647 h 648"/>
              <a:gd name="T20" fmla="*/ 2147483647 w 1221"/>
              <a:gd name="T21" fmla="*/ 2147483647 h 648"/>
              <a:gd name="T22" fmla="*/ 2147483647 w 1221"/>
              <a:gd name="T23" fmla="*/ 2147483647 h 648"/>
              <a:gd name="T24" fmla="*/ 2147483647 w 1221"/>
              <a:gd name="T25" fmla="*/ 2147483647 h 648"/>
              <a:gd name="T26" fmla="*/ 2147483647 w 1221"/>
              <a:gd name="T27" fmla="*/ 2147483647 h 648"/>
              <a:gd name="T28" fmla="*/ 2147483647 w 1221"/>
              <a:gd name="T29" fmla="*/ 2147483647 h 648"/>
              <a:gd name="T30" fmla="*/ 2147483647 w 1221"/>
              <a:gd name="T31" fmla="*/ 2147483647 h 648"/>
              <a:gd name="T32" fmla="*/ 2147483647 w 1221"/>
              <a:gd name="T33" fmla="*/ 2147483647 h 648"/>
              <a:gd name="T34" fmla="*/ 2147483647 w 1221"/>
              <a:gd name="T35" fmla="*/ 2147483647 h 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1"/>
              <a:gd name="T55" fmla="*/ 0 h 648"/>
              <a:gd name="T56" fmla="*/ 1221 w 1221"/>
              <a:gd name="T57" fmla="*/ 648 h 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1" h="648">
                <a:moveTo>
                  <a:pt x="321" y="60"/>
                </a:moveTo>
                <a:cubicBezTo>
                  <a:pt x="270" y="42"/>
                  <a:pt x="161" y="0"/>
                  <a:pt x="110" y="10"/>
                </a:cubicBezTo>
                <a:cubicBezTo>
                  <a:pt x="59" y="20"/>
                  <a:pt x="31" y="84"/>
                  <a:pt x="17" y="120"/>
                </a:cubicBezTo>
                <a:cubicBezTo>
                  <a:pt x="3" y="156"/>
                  <a:pt x="0" y="209"/>
                  <a:pt x="25" y="229"/>
                </a:cubicBezTo>
                <a:cubicBezTo>
                  <a:pt x="50" y="249"/>
                  <a:pt x="94" y="208"/>
                  <a:pt x="169" y="238"/>
                </a:cubicBezTo>
                <a:cubicBezTo>
                  <a:pt x="244" y="268"/>
                  <a:pt x="389" y="363"/>
                  <a:pt x="473" y="407"/>
                </a:cubicBezTo>
                <a:cubicBezTo>
                  <a:pt x="557" y="451"/>
                  <a:pt x="617" y="472"/>
                  <a:pt x="676" y="500"/>
                </a:cubicBezTo>
                <a:cubicBezTo>
                  <a:pt x="735" y="528"/>
                  <a:pt x="769" y="558"/>
                  <a:pt x="828" y="576"/>
                </a:cubicBezTo>
                <a:cubicBezTo>
                  <a:pt x="887" y="594"/>
                  <a:pt x="969" y="599"/>
                  <a:pt x="1031" y="610"/>
                </a:cubicBezTo>
                <a:cubicBezTo>
                  <a:pt x="1093" y="621"/>
                  <a:pt x="1179" y="648"/>
                  <a:pt x="1200" y="644"/>
                </a:cubicBezTo>
                <a:cubicBezTo>
                  <a:pt x="1221" y="640"/>
                  <a:pt x="1185" y="610"/>
                  <a:pt x="1158" y="584"/>
                </a:cubicBezTo>
                <a:cubicBezTo>
                  <a:pt x="1131" y="558"/>
                  <a:pt x="1074" y="519"/>
                  <a:pt x="1039" y="491"/>
                </a:cubicBezTo>
                <a:cubicBezTo>
                  <a:pt x="1004" y="463"/>
                  <a:pt x="994" y="439"/>
                  <a:pt x="946" y="415"/>
                </a:cubicBezTo>
                <a:cubicBezTo>
                  <a:pt x="898" y="391"/>
                  <a:pt x="804" y="366"/>
                  <a:pt x="752" y="348"/>
                </a:cubicBezTo>
                <a:cubicBezTo>
                  <a:pt x="700" y="330"/>
                  <a:pt x="673" y="326"/>
                  <a:pt x="634" y="306"/>
                </a:cubicBezTo>
                <a:cubicBezTo>
                  <a:pt x="595" y="286"/>
                  <a:pt x="552" y="260"/>
                  <a:pt x="515" y="229"/>
                </a:cubicBezTo>
                <a:cubicBezTo>
                  <a:pt x="478" y="198"/>
                  <a:pt x="448" y="148"/>
                  <a:pt x="414" y="120"/>
                </a:cubicBezTo>
                <a:cubicBezTo>
                  <a:pt x="380" y="92"/>
                  <a:pt x="372" y="78"/>
                  <a:pt x="321" y="6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86" name="Freeform 34"/>
          <p:cNvSpPr>
            <a:spLocks/>
          </p:cNvSpPr>
          <p:nvPr/>
        </p:nvSpPr>
        <p:spPr bwMode="auto">
          <a:xfrm>
            <a:off x="4181475" y="1989138"/>
            <a:ext cx="588963" cy="563562"/>
          </a:xfrm>
          <a:custGeom>
            <a:avLst/>
            <a:gdLst>
              <a:gd name="T0" fmla="*/ 2147483647 w 371"/>
              <a:gd name="T1" fmla="*/ 2147483647 h 355"/>
              <a:gd name="T2" fmla="*/ 2147483647 w 371"/>
              <a:gd name="T3" fmla="*/ 2147483647 h 355"/>
              <a:gd name="T4" fmla="*/ 2147483647 w 371"/>
              <a:gd name="T5" fmla="*/ 2147483647 h 355"/>
              <a:gd name="T6" fmla="*/ 2147483647 w 371"/>
              <a:gd name="T7" fmla="*/ 2147483647 h 355"/>
              <a:gd name="T8" fmla="*/ 2147483647 w 371"/>
              <a:gd name="T9" fmla="*/ 2147483647 h 355"/>
              <a:gd name="T10" fmla="*/ 2147483647 w 371"/>
              <a:gd name="T11" fmla="*/ 2147483647 h 355"/>
              <a:gd name="T12" fmla="*/ 2147483647 w 371"/>
              <a:gd name="T13" fmla="*/ 2147483647 h 355"/>
              <a:gd name="T14" fmla="*/ 2147483647 w 371"/>
              <a:gd name="T15" fmla="*/ 2147483647 h 355"/>
              <a:gd name="T16" fmla="*/ 2147483647 w 371"/>
              <a:gd name="T17" fmla="*/ 2147483647 h 355"/>
              <a:gd name="T18" fmla="*/ 2147483647 w 371"/>
              <a:gd name="T19" fmla="*/ 2147483647 h 3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355"/>
              <a:gd name="T32" fmla="*/ 371 w 371"/>
              <a:gd name="T33" fmla="*/ 355 h 3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355">
                <a:moveTo>
                  <a:pt x="175" y="108"/>
                </a:moveTo>
                <a:cubicBezTo>
                  <a:pt x="152" y="92"/>
                  <a:pt x="131" y="25"/>
                  <a:pt x="103" y="13"/>
                </a:cubicBezTo>
                <a:cubicBezTo>
                  <a:pt x="77" y="0"/>
                  <a:pt x="28" y="13"/>
                  <a:pt x="14" y="33"/>
                </a:cubicBezTo>
                <a:cubicBezTo>
                  <a:pt x="0" y="53"/>
                  <a:pt x="4" y="104"/>
                  <a:pt x="19" y="132"/>
                </a:cubicBezTo>
                <a:cubicBezTo>
                  <a:pt x="35" y="159"/>
                  <a:pt x="61" y="165"/>
                  <a:pt x="105" y="199"/>
                </a:cubicBezTo>
                <a:cubicBezTo>
                  <a:pt x="149" y="233"/>
                  <a:pt x="239" y="317"/>
                  <a:pt x="281" y="336"/>
                </a:cubicBezTo>
                <a:cubicBezTo>
                  <a:pt x="323" y="355"/>
                  <a:pt x="349" y="327"/>
                  <a:pt x="360" y="312"/>
                </a:cubicBezTo>
                <a:cubicBezTo>
                  <a:pt x="371" y="297"/>
                  <a:pt x="359" y="286"/>
                  <a:pt x="346" y="245"/>
                </a:cubicBezTo>
                <a:cubicBezTo>
                  <a:pt x="333" y="204"/>
                  <a:pt x="309" y="88"/>
                  <a:pt x="281" y="65"/>
                </a:cubicBezTo>
                <a:cubicBezTo>
                  <a:pt x="253" y="42"/>
                  <a:pt x="197" y="99"/>
                  <a:pt x="175" y="108"/>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87" name="Freeform 35"/>
          <p:cNvSpPr>
            <a:spLocks/>
          </p:cNvSpPr>
          <p:nvPr/>
        </p:nvSpPr>
        <p:spPr bwMode="auto">
          <a:xfrm>
            <a:off x="3989388" y="1738313"/>
            <a:ext cx="133350" cy="279400"/>
          </a:xfrm>
          <a:custGeom>
            <a:avLst/>
            <a:gdLst>
              <a:gd name="T0" fmla="*/ 2147483647 w 84"/>
              <a:gd name="T1" fmla="*/ 2147483647 h 176"/>
              <a:gd name="T2" fmla="*/ 2147483647 w 84"/>
              <a:gd name="T3" fmla="*/ 2147483647 h 176"/>
              <a:gd name="T4" fmla="*/ 2147483647 w 84"/>
              <a:gd name="T5" fmla="*/ 2147483647 h 176"/>
              <a:gd name="T6" fmla="*/ 2147483647 w 84"/>
              <a:gd name="T7" fmla="*/ 2147483647 h 176"/>
              <a:gd name="T8" fmla="*/ 2147483647 w 84"/>
              <a:gd name="T9" fmla="*/ 2147483647 h 176"/>
              <a:gd name="T10" fmla="*/ 0 60000 65536"/>
              <a:gd name="T11" fmla="*/ 0 60000 65536"/>
              <a:gd name="T12" fmla="*/ 0 60000 65536"/>
              <a:gd name="T13" fmla="*/ 0 60000 65536"/>
              <a:gd name="T14" fmla="*/ 0 60000 65536"/>
              <a:gd name="T15" fmla="*/ 0 w 84"/>
              <a:gd name="T16" fmla="*/ 0 h 176"/>
              <a:gd name="T17" fmla="*/ 84 w 84"/>
              <a:gd name="T18" fmla="*/ 176 h 176"/>
            </a:gdLst>
            <a:ahLst/>
            <a:cxnLst>
              <a:cxn ang="T10">
                <a:pos x="T0" y="T1"/>
              </a:cxn>
              <a:cxn ang="T11">
                <a:pos x="T2" y="T3"/>
              </a:cxn>
              <a:cxn ang="T12">
                <a:pos x="T4" y="T5"/>
              </a:cxn>
              <a:cxn ang="T13">
                <a:pos x="T6" y="T7"/>
              </a:cxn>
              <a:cxn ang="T14">
                <a:pos x="T8" y="T9"/>
              </a:cxn>
            </a:cxnLst>
            <a:rect l="T15" t="T16" r="T17" b="T18"/>
            <a:pathLst>
              <a:path w="84" h="176">
                <a:moveTo>
                  <a:pt x="81" y="113"/>
                </a:moveTo>
                <a:cubicBezTo>
                  <a:pt x="78" y="85"/>
                  <a:pt x="26" y="0"/>
                  <a:pt x="13" y="3"/>
                </a:cubicBezTo>
                <a:cubicBezTo>
                  <a:pt x="0" y="6"/>
                  <a:pt x="1" y="102"/>
                  <a:pt x="4" y="130"/>
                </a:cubicBezTo>
                <a:cubicBezTo>
                  <a:pt x="7" y="158"/>
                  <a:pt x="15" y="168"/>
                  <a:pt x="30" y="172"/>
                </a:cubicBezTo>
                <a:cubicBezTo>
                  <a:pt x="45" y="176"/>
                  <a:pt x="84" y="141"/>
                  <a:pt x="81" y="113"/>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88" name="Freeform 36"/>
          <p:cNvSpPr>
            <a:spLocks/>
          </p:cNvSpPr>
          <p:nvPr/>
        </p:nvSpPr>
        <p:spPr bwMode="auto">
          <a:xfrm>
            <a:off x="3641725" y="5807075"/>
            <a:ext cx="198438" cy="282575"/>
          </a:xfrm>
          <a:custGeom>
            <a:avLst/>
            <a:gdLst>
              <a:gd name="T0" fmla="*/ 2147483647 w 125"/>
              <a:gd name="T1" fmla="*/ 2147483647 h 178"/>
              <a:gd name="T2" fmla="*/ 2147483647 w 125"/>
              <a:gd name="T3" fmla="*/ 2147483647 h 178"/>
              <a:gd name="T4" fmla="*/ 2147483647 w 125"/>
              <a:gd name="T5" fmla="*/ 2147483647 h 178"/>
              <a:gd name="T6" fmla="*/ 2147483647 w 125"/>
              <a:gd name="T7" fmla="*/ 2147483647 h 178"/>
              <a:gd name="T8" fmla="*/ 2147483647 w 125"/>
              <a:gd name="T9" fmla="*/ 2147483647 h 178"/>
              <a:gd name="T10" fmla="*/ 2147483647 w 125"/>
              <a:gd name="T11" fmla="*/ 2147483647 h 178"/>
              <a:gd name="T12" fmla="*/ 0 60000 65536"/>
              <a:gd name="T13" fmla="*/ 0 60000 65536"/>
              <a:gd name="T14" fmla="*/ 0 60000 65536"/>
              <a:gd name="T15" fmla="*/ 0 60000 65536"/>
              <a:gd name="T16" fmla="*/ 0 60000 65536"/>
              <a:gd name="T17" fmla="*/ 0 60000 65536"/>
              <a:gd name="T18" fmla="*/ 0 w 125"/>
              <a:gd name="T19" fmla="*/ 0 h 178"/>
              <a:gd name="T20" fmla="*/ 125 w 125"/>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125" h="178">
                <a:moveTo>
                  <a:pt x="106" y="1"/>
                </a:moveTo>
                <a:cubicBezTo>
                  <a:pt x="89" y="0"/>
                  <a:pt x="26" y="54"/>
                  <a:pt x="13" y="77"/>
                </a:cubicBezTo>
                <a:cubicBezTo>
                  <a:pt x="0" y="100"/>
                  <a:pt x="20" y="121"/>
                  <a:pt x="30" y="137"/>
                </a:cubicBezTo>
                <a:cubicBezTo>
                  <a:pt x="40" y="153"/>
                  <a:pt x="58" y="178"/>
                  <a:pt x="72" y="170"/>
                </a:cubicBezTo>
                <a:cubicBezTo>
                  <a:pt x="86" y="162"/>
                  <a:pt x="103" y="111"/>
                  <a:pt x="114" y="86"/>
                </a:cubicBezTo>
                <a:cubicBezTo>
                  <a:pt x="125" y="61"/>
                  <a:pt x="123" y="2"/>
                  <a:pt x="106" y="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89" name="Freeform 37"/>
          <p:cNvSpPr>
            <a:spLocks/>
          </p:cNvSpPr>
          <p:nvPr/>
        </p:nvSpPr>
        <p:spPr bwMode="auto">
          <a:xfrm>
            <a:off x="3857625" y="5476875"/>
            <a:ext cx="193675" cy="214313"/>
          </a:xfrm>
          <a:custGeom>
            <a:avLst/>
            <a:gdLst>
              <a:gd name="T0" fmla="*/ 2147483647 w 122"/>
              <a:gd name="T1" fmla="*/ 2147483647 h 135"/>
              <a:gd name="T2" fmla="*/ 2147483647 w 122"/>
              <a:gd name="T3" fmla="*/ 2147483647 h 135"/>
              <a:gd name="T4" fmla="*/ 2147483647 w 122"/>
              <a:gd name="T5" fmla="*/ 2147483647 h 135"/>
              <a:gd name="T6" fmla="*/ 2147483647 w 122"/>
              <a:gd name="T7" fmla="*/ 2147483647 h 135"/>
              <a:gd name="T8" fmla="*/ 2147483647 w 122"/>
              <a:gd name="T9" fmla="*/ 2147483647 h 135"/>
              <a:gd name="T10" fmla="*/ 2147483647 w 122"/>
              <a:gd name="T11" fmla="*/ 2147483647 h 135"/>
              <a:gd name="T12" fmla="*/ 0 60000 65536"/>
              <a:gd name="T13" fmla="*/ 0 60000 65536"/>
              <a:gd name="T14" fmla="*/ 0 60000 65536"/>
              <a:gd name="T15" fmla="*/ 0 60000 65536"/>
              <a:gd name="T16" fmla="*/ 0 60000 65536"/>
              <a:gd name="T17" fmla="*/ 0 60000 65536"/>
              <a:gd name="T18" fmla="*/ 0 w 122"/>
              <a:gd name="T19" fmla="*/ 0 h 135"/>
              <a:gd name="T20" fmla="*/ 122 w 122"/>
              <a:gd name="T21" fmla="*/ 135 h 135"/>
            </a:gdLst>
            <a:ahLst/>
            <a:cxnLst>
              <a:cxn ang="T12">
                <a:pos x="T0" y="T1"/>
              </a:cxn>
              <a:cxn ang="T13">
                <a:pos x="T2" y="T3"/>
              </a:cxn>
              <a:cxn ang="T14">
                <a:pos x="T4" y="T5"/>
              </a:cxn>
              <a:cxn ang="T15">
                <a:pos x="T6" y="T7"/>
              </a:cxn>
              <a:cxn ang="T16">
                <a:pos x="T8" y="T9"/>
              </a:cxn>
              <a:cxn ang="T17">
                <a:pos x="T10" y="T11"/>
              </a:cxn>
            </a:cxnLst>
            <a:rect l="T18" t="T19" r="T20" b="T21"/>
            <a:pathLst>
              <a:path w="122" h="135">
                <a:moveTo>
                  <a:pt x="80" y="23"/>
                </a:moveTo>
                <a:cubicBezTo>
                  <a:pt x="64" y="3"/>
                  <a:pt x="33" y="0"/>
                  <a:pt x="20" y="7"/>
                </a:cubicBezTo>
                <a:cubicBezTo>
                  <a:pt x="7" y="14"/>
                  <a:pt x="0" y="49"/>
                  <a:pt x="4" y="66"/>
                </a:cubicBezTo>
                <a:cubicBezTo>
                  <a:pt x="8" y="83"/>
                  <a:pt x="28" y="98"/>
                  <a:pt x="46" y="108"/>
                </a:cubicBezTo>
                <a:cubicBezTo>
                  <a:pt x="64" y="118"/>
                  <a:pt x="104" y="135"/>
                  <a:pt x="113" y="125"/>
                </a:cubicBezTo>
                <a:cubicBezTo>
                  <a:pt x="122" y="115"/>
                  <a:pt x="96" y="43"/>
                  <a:pt x="80" y="23"/>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0" name="Freeform 38"/>
          <p:cNvSpPr>
            <a:spLocks/>
          </p:cNvSpPr>
          <p:nvPr/>
        </p:nvSpPr>
        <p:spPr bwMode="auto">
          <a:xfrm>
            <a:off x="4067175" y="5948363"/>
            <a:ext cx="328613" cy="301625"/>
          </a:xfrm>
          <a:custGeom>
            <a:avLst/>
            <a:gdLst>
              <a:gd name="T0" fmla="*/ 2147483647 w 207"/>
              <a:gd name="T1" fmla="*/ 2147483647 h 190"/>
              <a:gd name="T2" fmla="*/ 2147483647 w 207"/>
              <a:gd name="T3" fmla="*/ 2147483647 h 190"/>
              <a:gd name="T4" fmla="*/ 2147483647 w 207"/>
              <a:gd name="T5" fmla="*/ 2147483647 h 190"/>
              <a:gd name="T6" fmla="*/ 2147483647 w 207"/>
              <a:gd name="T7" fmla="*/ 2147483647 h 190"/>
              <a:gd name="T8" fmla="*/ 2147483647 w 207"/>
              <a:gd name="T9" fmla="*/ 2147483647 h 190"/>
              <a:gd name="T10" fmla="*/ 2147483647 w 207"/>
              <a:gd name="T11" fmla="*/ 2147483647 h 190"/>
              <a:gd name="T12" fmla="*/ 2147483647 w 207"/>
              <a:gd name="T13" fmla="*/ 2147483647 h 190"/>
              <a:gd name="T14" fmla="*/ 2147483647 w 207"/>
              <a:gd name="T15" fmla="*/ 2147483647 h 190"/>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190"/>
              <a:gd name="T26" fmla="*/ 207 w 207"/>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190">
                <a:moveTo>
                  <a:pt x="100" y="98"/>
                </a:moveTo>
                <a:cubicBezTo>
                  <a:pt x="72" y="77"/>
                  <a:pt x="30" y="10"/>
                  <a:pt x="15" y="5"/>
                </a:cubicBezTo>
                <a:cubicBezTo>
                  <a:pt x="0" y="0"/>
                  <a:pt x="3" y="44"/>
                  <a:pt x="7" y="65"/>
                </a:cubicBezTo>
                <a:cubicBezTo>
                  <a:pt x="11" y="86"/>
                  <a:pt x="26" y="114"/>
                  <a:pt x="41" y="132"/>
                </a:cubicBezTo>
                <a:cubicBezTo>
                  <a:pt x="56" y="150"/>
                  <a:pt x="75" y="165"/>
                  <a:pt x="100" y="174"/>
                </a:cubicBezTo>
                <a:cubicBezTo>
                  <a:pt x="125" y="183"/>
                  <a:pt x="179" y="190"/>
                  <a:pt x="193" y="183"/>
                </a:cubicBezTo>
                <a:cubicBezTo>
                  <a:pt x="207" y="176"/>
                  <a:pt x="192" y="146"/>
                  <a:pt x="184" y="132"/>
                </a:cubicBezTo>
                <a:cubicBezTo>
                  <a:pt x="176" y="118"/>
                  <a:pt x="128" y="119"/>
                  <a:pt x="100" y="98"/>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1" name="Freeform 39"/>
          <p:cNvSpPr>
            <a:spLocks/>
          </p:cNvSpPr>
          <p:nvPr/>
        </p:nvSpPr>
        <p:spPr bwMode="auto">
          <a:xfrm>
            <a:off x="6643688" y="2001838"/>
            <a:ext cx="549275" cy="374650"/>
          </a:xfrm>
          <a:custGeom>
            <a:avLst/>
            <a:gdLst>
              <a:gd name="T0" fmla="*/ 2147483647 w 346"/>
              <a:gd name="T1" fmla="*/ 2147483647 h 236"/>
              <a:gd name="T2" fmla="*/ 2147483647 w 346"/>
              <a:gd name="T3" fmla="*/ 2147483647 h 236"/>
              <a:gd name="T4" fmla="*/ 2147483647 w 346"/>
              <a:gd name="T5" fmla="*/ 2147483647 h 236"/>
              <a:gd name="T6" fmla="*/ 2147483647 w 346"/>
              <a:gd name="T7" fmla="*/ 2147483647 h 236"/>
              <a:gd name="T8" fmla="*/ 2147483647 w 346"/>
              <a:gd name="T9" fmla="*/ 2147483647 h 236"/>
              <a:gd name="T10" fmla="*/ 2147483647 w 346"/>
              <a:gd name="T11" fmla="*/ 2147483647 h 236"/>
              <a:gd name="T12" fmla="*/ 2147483647 w 346"/>
              <a:gd name="T13" fmla="*/ 2147483647 h 236"/>
              <a:gd name="T14" fmla="*/ 2147483647 w 346"/>
              <a:gd name="T15" fmla="*/ 2147483647 h 236"/>
              <a:gd name="T16" fmla="*/ 2147483647 w 346"/>
              <a:gd name="T17" fmla="*/ 2147483647 h 236"/>
              <a:gd name="T18" fmla="*/ 2147483647 w 346"/>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6"/>
              <a:gd name="T31" fmla="*/ 0 h 236"/>
              <a:gd name="T32" fmla="*/ 346 w 346"/>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6" h="236">
                <a:moveTo>
                  <a:pt x="336" y="218"/>
                </a:moveTo>
                <a:cubicBezTo>
                  <a:pt x="346" y="200"/>
                  <a:pt x="332" y="89"/>
                  <a:pt x="319" y="57"/>
                </a:cubicBezTo>
                <a:cubicBezTo>
                  <a:pt x="306" y="25"/>
                  <a:pt x="278" y="32"/>
                  <a:pt x="260" y="24"/>
                </a:cubicBezTo>
                <a:cubicBezTo>
                  <a:pt x="242" y="16"/>
                  <a:pt x="236" y="10"/>
                  <a:pt x="209" y="7"/>
                </a:cubicBezTo>
                <a:cubicBezTo>
                  <a:pt x="182" y="4"/>
                  <a:pt x="133" y="0"/>
                  <a:pt x="99" y="7"/>
                </a:cubicBezTo>
                <a:cubicBezTo>
                  <a:pt x="65" y="14"/>
                  <a:pt x="0" y="41"/>
                  <a:pt x="6" y="49"/>
                </a:cubicBezTo>
                <a:cubicBezTo>
                  <a:pt x="12" y="57"/>
                  <a:pt x="98" y="47"/>
                  <a:pt x="133" y="57"/>
                </a:cubicBezTo>
                <a:cubicBezTo>
                  <a:pt x="168" y="67"/>
                  <a:pt x="196" y="90"/>
                  <a:pt x="217" y="108"/>
                </a:cubicBezTo>
                <a:cubicBezTo>
                  <a:pt x="238" y="126"/>
                  <a:pt x="247" y="150"/>
                  <a:pt x="260" y="167"/>
                </a:cubicBezTo>
                <a:cubicBezTo>
                  <a:pt x="273" y="184"/>
                  <a:pt x="326" y="236"/>
                  <a:pt x="336" y="218"/>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2" name="Freeform 40"/>
          <p:cNvSpPr>
            <a:spLocks/>
          </p:cNvSpPr>
          <p:nvPr/>
        </p:nvSpPr>
        <p:spPr bwMode="auto">
          <a:xfrm>
            <a:off x="1752600" y="3411538"/>
            <a:ext cx="422275" cy="354012"/>
          </a:xfrm>
          <a:custGeom>
            <a:avLst/>
            <a:gdLst>
              <a:gd name="T0" fmla="*/ 2147483647 w 266"/>
              <a:gd name="T1" fmla="*/ 2147483647 h 223"/>
              <a:gd name="T2" fmla="*/ 2147483647 w 266"/>
              <a:gd name="T3" fmla="*/ 2147483647 h 223"/>
              <a:gd name="T4" fmla="*/ 2147483647 w 266"/>
              <a:gd name="T5" fmla="*/ 2147483647 h 223"/>
              <a:gd name="T6" fmla="*/ 2147483647 w 266"/>
              <a:gd name="T7" fmla="*/ 2147483647 h 223"/>
              <a:gd name="T8" fmla="*/ 2147483647 w 266"/>
              <a:gd name="T9" fmla="*/ 2147483647 h 223"/>
              <a:gd name="T10" fmla="*/ 2147483647 w 266"/>
              <a:gd name="T11" fmla="*/ 2147483647 h 223"/>
              <a:gd name="T12" fmla="*/ 0 60000 65536"/>
              <a:gd name="T13" fmla="*/ 0 60000 65536"/>
              <a:gd name="T14" fmla="*/ 0 60000 65536"/>
              <a:gd name="T15" fmla="*/ 0 60000 65536"/>
              <a:gd name="T16" fmla="*/ 0 60000 65536"/>
              <a:gd name="T17" fmla="*/ 0 60000 65536"/>
              <a:gd name="T18" fmla="*/ 0 w 266"/>
              <a:gd name="T19" fmla="*/ 0 h 223"/>
              <a:gd name="T20" fmla="*/ 266 w 266"/>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266" h="223">
                <a:moveTo>
                  <a:pt x="79" y="6"/>
                </a:moveTo>
                <a:cubicBezTo>
                  <a:pt x="120" y="12"/>
                  <a:pt x="246" y="123"/>
                  <a:pt x="256" y="158"/>
                </a:cubicBezTo>
                <a:cubicBezTo>
                  <a:pt x="266" y="193"/>
                  <a:pt x="163" y="223"/>
                  <a:pt x="138" y="217"/>
                </a:cubicBezTo>
                <a:cubicBezTo>
                  <a:pt x="113" y="211"/>
                  <a:pt x="125" y="139"/>
                  <a:pt x="104" y="124"/>
                </a:cubicBezTo>
                <a:cubicBezTo>
                  <a:pt x="83" y="109"/>
                  <a:pt x="22" y="141"/>
                  <a:pt x="11" y="124"/>
                </a:cubicBezTo>
                <a:cubicBezTo>
                  <a:pt x="0" y="107"/>
                  <a:pt x="38" y="0"/>
                  <a:pt x="79" y="6"/>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3" name="Freeform 41"/>
          <p:cNvSpPr>
            <a:spLocks/>
          </p:cNvSpPr>
          <p:nvPr/>
        </p:nvSpPr>
        <p:spPr bwMode="auto">
          <a:xfrm>
            <a:off x="2468563" y="3278188"/>
            <a:ext cx="276225" cy="288925"/>
          </a:xfrm>
          <a:custGeom>
            <a:avLst/>
            <a:gdLst>
              <a:gd name="T0" fmla="*/ 2147483647 w 174"/>
              <a:gd name="T1" fmla="*/ 2147483647 h 182"/>
              <a:gd name="T2" fmla="*/ 2147483647 w 174"/>
              <a:gd name="T3" fmla="*/ 2147483647 h 182"/>
              <a:gd name="T4" fmla="*/ 0 w 174"/>
              <a:gd name="T5" fmla="*/ 2147483647 h 182"/>
              <a:gd name="T6" fmla="*/ 2147483647 w 174"/>
              <a:gd name="T7" fmla="*/ 2147483647 h 182"/>
              <a:gd name="T8" fmla="*/ 2147483647 w 174"/>
              <a:gd name="T9" fmla="*/ 2147483647 h 182"/>
              <a:gd name="T10" fmla="*/ 2147483647 w 174"/>
              <a:gd name="T11" fmla="*/ 2147483647 h 182"/>
              <a:gd name="T12" fmla="*/ 0 60000 65536"/>
              <a:gd name="T13" fmla="*/ 0 60000 65536"/>
              <a:gd name="T14" fmla="*/ 0 60000 65536"/>
              <a:gd name="T15" fmla="*/ 0 60000 65536"/>
              <a:gd name="T16" fmla="*/ 0 60000 65536"/>
              <a:gd name="T17" fmla="*/ 0 60000 65536"/>
              <a:gd name="T18" fmla="*/ 0 w 174"/>
              <a:gd name="T19" fmla="*/ 0 h 182"/>
              <a:gd name="T20" fmla="*/ 174 w 174"/>
              <a:gd name="T21" fmla="*/ 182 h 182"/>
            </a:gdLst>
            <a:ahLst/>
            <a:cxnLst>
              <a:cxn ang="T12">
                <a:pos x="T0" y="T1"/>
              </a:cxn>
              <a:cxn ang="T13">
                <a:pos x="T2" y="T3"/>
              </a:cxn>
              <a:cxn ang="T14">
                <a:pos x="T4" y="T5"/>
              </a:cxn>
              <a:cxn ang="T15">
                <a:pos x="T6" y="T7"/>
              </a:cxn>
              <a:cxn ang="T16">
                <a:pos x="T8" y="T9"/>
              </a:cxn>
              <a:cxn ang="T17">
                <a:pos x="T10" y="T11"/>
              </a:cxn>
            </a:cxnLst>
            <a:rect l="T18" t="T19" r="T20" b="T21"/>
            <a:pathLst>
              <a:path w="174" h="182">
                <a:moveTo>
                  <a:pt x="143" y="99"/>
                </a:moveTo>
                <a:cubicBezTo>
                  <a:pt x="122" y="71"/>
                  <a:pt x="49" y="12"/>
                  <a:pt x="25" y="6"/>
                </a:cubicBezTo>
                <a:cubicBezTo>
                  <a:pt x="1" y="0"/>
                  <a:pt x="0" y="41"/>
                  <a:pt x="0" y="65"/>
                </a:cubicBezTo>
                <a:cubicBezTo>
                  <a:pt x="0" y="89"/>
                  <a:pt x="0" y="131"/>
                  <a:pt x="25" y="149"/>
                </a:cubicBezTo>
                <a:cubicBezTo>
                  <a:pt x="50" y="167"/>
                  <a:pt x="130" y="182"/>
                  <a:pt x="152" y="175"/>
                </a:cubicBezTo>
                <a:cubicBezTo>
                  <a:pt x="174" y="168"/>
                  <a:pt x="164" y="127"/>
                  <a:pt x="143" y="9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4" name="Freeform 42"/>
          <p:cNvSpPr>
            <a:spLocks/>
          </p:cNvSpPr>
          <p:nvPr/>
        </p:nvSpPr>
        <p:spPr bwMode="auto">
          <a:xfrm>
            <a:off x="3714750" y="5118100"/>
            <a:ext cx="279400" cy="360363"/>
          </a:xfrm>
          <a:custGeom>
            <a:avLst/>
            <a:gdLst>
              <a:gd name="T0" fmla="*/ 2147483647 w 176"/>
              <a:gd name="T1" fmla="*/ 2147483647 h 227"/>
              <a:gd name="T2" fmla="*/ 2147483647 w 176"/>
              <a:gd name="T3" fmla="*/ 2147483647 h 227"/>
              <a:gd name="T4" fmla="*/ 2147483647 w 176"/>
              <a:gd name="T5" fmla="*/ 2147483647 h 227"/>
              <a:gd name="T6" fmla="*/ 2147483647 w 176"/>
              <a:gd name="T7" fmla="*/ 2147483647 h 227"/>
              <a:gd name="T8" fmla="*/ 2147483647 w 176"/>
              <a:gd name="T9" fmla="*/ 2147483647 h 227"/>
              <a:gd name="T10" fmla="*/ 2147483647 w 176"/>
              <a:gd name="T11" fmla="*/ 2147483647 h 227"/>
              <a:gd name="T12" fmla="*/ 2147483647 w 176"/>
              <a:gd name="T13" fmla="*/ 2147483647 h 227"/>
              <a:gd name="T14" fmla="*/ 2147483647 w 176"/>
              <a:gd name="T15" fmla="*/ 2147483647 h 227"/>
              <a:gd name="T16" fmla="*/ 2147483647 w 176"/>
              <a:gd name="T17" fmla="*/ 2147483647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
              <a:gd name="T28" fmla="*/ 0 h 227"/>
              <a:gd name="T29" fmla="*/ 176 w 176"/>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 h="227">
                <a:moveTo>
                  <a:pt x="153" y="4"/>
                </a:moveTo>
                <a:cubicBezTo>
                  <a:pt x="132" y="0"/>
                  <a:pt x="57" y="16"/>
                  <a:pt x="43" y="30"/>
                </a:cubicBezTo>
                <a:cubicBezTo>
                  <a:pt x="29" y="44"/>
                  <a:pt x="72" y="76"/>
                  <a:pt x="68" y="89"/>
                </a:cubicBezTo>
                <a:cubicBezTo>
                  <a:pt x="64" y="102"/>
                  <a:pt x="29" y="92"/>
                  <a:pt x="18" y="106"/>
                </a:cubicBezTo>
                <a:cubicBezTo>
                  <a:pt x="7" y="120"/>
                  <a:pt x="0" y="155"/>
                  <a:pt x="1" y="173"/>
                </a:cubicBezTo>
                <a:cubicBezTo>
                  <a:pt x="2" y="191"/>
                  <a:pt x="8" y="227"/>
                  <a:pt x="26" y="216"/>
                </a:cubicBezTo>
                <a:cubicBezTo>
                  <a:pt x="44" y="205"/>
                  <a:pt x="86" y="133"/>
                  <a:pt x="110" y="106"/>
                </a:cubicBezTo>
                <a:cubicBezTo>
                  <a:pt x="134" y="79"/>
                  <a:pt x="164" y="70"/>
                  <a:pt x="170" y="55"/>
                </a:cubicBezTo>
                <a:cubicBezTo>
                  <a:pt x="176" y="40"/>
                  <a:pt x="174" y="8"/>
                  <a:pt x="153" y="4"/>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5" name="Freeform 43"/>
          <p:cNvSpPr>
            <a:spLocks/>
          </p:cNvSpPr>
          <p:nvPr/>
        </p:nvSpPr>
        <p:spPr bwMode="auto">
          <a:xfrm>
            <a:off x="4151313" y="1460500"/>
            <a:ext cx="339725" cy="150813"/>
          </a:xfrm>
          <a:custGeom>
            <a:avLst/>
            <a:gdLst>
              <a:gd name="T0" fmla="*/ 2147483647 w 214"/>
              <a:gd name="T1" fmla="*/ 2147483647 h 95"/>
              <a:gd name="T2" fmla="*/ 2147483647 w 214"/>
              <a:gd name="T3" fmla="*/ 2147483647 h 95"/>
              <a:gd name="T4" fmla="*/ 2147483647 w 214"/>
              <a:gd name="T5" fmla="*/ 2147483647 h 95"/>
              <a:gd name="T6" fmla="*/ 2147483647 w 214"/>
              <a:gd name="T7" fmla="*/ 2147483647 h 95"/>
              <a:gd name="T8" fmla="*/ 2147483647 w 214"/>
              <a:gd name="T9" fmla="*/ 2147483647 h 95"/>
              <a:gd name="T10" fmla="*/ 0 60000 65536"/>
              <a:gd name="T11" fmla="*/ 0 60000 65536"/>
              <a:gd name="T12" fmla="*/ 0 60000 65536"/>
              <a:gd name="T13" fmla="*/ 0 60000 65536"/>
              <a:gd name="T14" fmla="*/ 0 60000 65536"/>
              <a:gd name="T15" fmla="*/ 0 w 214"/>
              <a:gd name="T16" fmla="*/ 0 h 95"/>
              <a:gd name="T17" fmla="*/ 214 w 214"/>
              <a:gd name="T18" fmla="*/ 95 h 95"/>
            </a:gdLst>
            <a:ahLst/>
            <a:cxnLst>
              <a:cxn ang="T10">
                <a:pos x="T0" y="T1"/>
              </a:cxn>
              <a:cxn ang="T11">
                <a:pos x="T2" y="T3"/>
              </a:cxn>
              <a:cxn ang="T12">
                <a:pos x="T4" y="T5"/>
              </a:cxn>
              <a:cxn ang="T13">
                <a:pos x="T6" y="T7"/>
              </a:cxn>
              <a:cxn ang="T14">
                <a:pos x="T8" y="T9"/>
              </a:cxn>
            </a:cxnLst>
            <a:rect l="T15" t="T16" r="T17" b="T18"/>
            <a:pathLst>
              <a:path w="214" h="95">
                <a:moveTo>
                  <a:pt x="114" y="1"/>
                </a:moveTo>
                <a:cubicBezTo>
                  <a:pt x="80" y="2"/>
                  <a:pt x="0" y="28"/>
                  <a:pt x="4" y="43"/>
                </a:cubicBezTo>
                <a:cubicBezTo>
                  <a:pt x="8" y="58"/>
                  <a:pt x="106" y="95"/>
                  <a:pt x="140" y="94"/>
                </a:cubicBezTo>
                <a:cubicBezTo>
                  <a:pt x="174" y="93"/>
                  <a:pt x="214" y="46"/>
                  <a:pt x="207" y="35"/>
                </a:cubicBezTo>
                <a:cubicBezTo>
                  <a:pt x="200" y="24"/>
                  <a:pt x="148" y="0"/>
                  <a:pt x="114" y="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6" name="Freeform 44"/>
          <p:cNvSpPr>
            <a:spLocks/>
          </p:cNvSpPr>
          <p:nvPr/>
        </p:nvSpPr>
        <p:spPr bwMode="auto">
          <a:xfrm>
            <a:off x="7313613" y="4049713"/>
            <a:ext cx="203200" cy="355600"/>
          </a:xfrm>
          <a:custGeom>
            <a:avLst/>
            <a:gdLst>
              <a:gd name="T0" fmla="*/ 2147483647 w 128"/>
              <a:gd name="T1" fmla="*/ 2147483647 h 224"/>
              <a:gd name="T2" fmla="*/ 2147483647 w 128"/>
              <a:gd name="T3" fmla="*/ 2147483647 h 224"/>
              <a:gd name="T4" fmla="*/ 2147483647 w 128"/>
              <a:gd name="T5" fmla="*/ 2147483647 h 224"/>
              <a:gd name="T6" fmla="*/ 2147483647 w 128"/>
              <a:gd name="T7" fmla="*/ 2147483647 h 224"/>
              <a:gd name="T8" fmla="*/ 2147483647 w 128"/>
              <a:gd name="T9" fmla="*/ 2147483647 h 224"/>
              <a:gd name="T10" fmla="*/ 2147483647 w 128"/>
              <a:gd name="T11" fmla="*/ 2147483647 h 224"/>
              <a:gd name="T12" fmla="*/ 0 60000 65536"/>
              <a:gd name="T13" fmla="*/ 0 60000 65536"/>
              <a:gd name="T14" fmla="*/ 0 60000 65536"/>
              <a:gd name="T15" fmla="*/ 0 60000 65536"/>
              <a:gd name="T16" fmla="*/ 0 60000 65536"/>
              <a:gd name="T17" fmla="*/ 0 60000 65536"/>
              <a:gd name="T18" fmla="*/ 0 w 128"/>
              <a:gd name="T19" fmla="*/ 0 h 224"/>
              <a:gd name="T20" fmla="*/ 128 w 128"/>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128" h="224">
                <a:moveTo>
                  <a:pt x="91" y="10"/>
                </a:moveTo>
                <a:cubicBezTo>
                  <a:pt x="73" y="0"/>
                  <a:pt x="14" y="39"/>
                  <a:pt x="7" y="60"/>
                </a:cubicBezTo>
                <a:cubicBezTo>
                  <a:pt x="0" y="81"/>
                  <a:pt x="31" y="110"/>
                  <a:pt x="49" y="137"/>
                </a:cubicBezTo>
                <a:cubicBezTo>
                  <a:pt x="67" y="164"/>
                  <a:pt x="106" y="224"/>
                  <a:pt x="117" y="221"/>
                </a:cubicBezTo>
                <a:cubicBezTo>
                  <a:pt x="128" y="218"/>
                  <a:pt x="121" y="155"/>
                  <a:pt x="117" y="120"/>
                </a:cubicBezTo>
                <a:cubicBezTo>
                  <a:pt x="113" y="85"/>
                  <a:pt x="109" y="20"/>
                  <a:pt x="91" y="1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7" name="Freeform 45"/>
          <p:cNvSpPr>
            <a:spLocks/>
          </p:cNvSpPr>
          <p:nvPr/>
        </p:nvSpPr>
        <p:spPr bwMode="auto">
          <a:xfrm>
            <a:off x="4827588" y="1778000"/>
            <a:ext cx="219075" cy="344488"/>
          </a:xfrm>
          <a:custGeom>
            <a:avLst/>
            <a:gdLst>
              <a:gd name="T0" fmla="*/ 2147483647 w 138"/>
              <a:gd name="T1" fmla="*/ 2147483647 h 217"/>
              <a:gd name="T2" fmla="*/ 2147483647 w 138"/>
              <a:gd name="T3" fmla="*/ 2147483647 h 217"/>
              <a:gd name="T4" fmla="*/ 2147483647 w 138"/>
              <a:gd name="T5" fmla="*/ 2147483647 h 217"/>
              <a:gd name="T6" fmla="*/ 2147483647 w 138"/>
              <a:gd name="T7" fmla="*/ 2147483647 h 217"/>
              <a:gd name="T8" fmla="*/ 2147483647 w 138"/>
              <a:gd name="T9" fmla="*/ 2147483647 h 217"/>
              <a:gd name="T10" fmla="*/ 2147483647 w 138"/>
              <a:gd name="T11" fmla="*/ 2147483647 h 217"/>
              <a:gd name="T12" fmla="*/ 0 60000 65536"/>
              <a:gd name="T13" fmla="*/ 0 60000 65536"/>
              <a:gd name="T14" fmla="*/ 0 60000 65536"/>
              <a:gd name="T15" fmla="*/ 0 60000 65536"/>
              <a:gd name="T16" fmla="*/ 0 60000 65536"/>
              <a:gd name="T17" fmla="*/ 0 60000 65536"/>
              <a:gd name="T18" fmla="*/ 0 w 138"/>
              <a:gd name="T19" fmla="*/ 0 h 217"/>
              <a:gd name="T20" fmla="*/ 138 w 138"/>
              <a:gd name="T21" fmla="*/ 217 h 217"/>
            </a:gdLst>
            <a:ahLst/>
            <a:cxnLst>
              <a:cxn ang="T12">
                <a:pos x="T0" y="T1"/>
              </a:cxn>
              <a:cxn ang="T13">
                <a:pos x="T2" y="T3"/>
              </a:cxn>
              <a:cxn ang="T14">
                <a:pos x="T4" y="T5"/>
              </a:cxn>
              <a:cxn ang="T15">
                <a:pos x="T6" y="T7"/>
              </a:cxn>
              <a:cxn ang="T16">
                <a:pos x="T8" y="T9"/>
              </a:cxn>
              <a:cxn ang="T17">
                <a:pos x="T10" y="T11"/>
              </a:cxn>
            </a:cxnLst>
            <a:rect l="T18" t="T19" r="T20" b="T21"/>
            <a:pathLst>
              <a:path w="138" h="217">
                <a:moveTo>
                  <a:pt x="128" y="21"/>
                </a:moveTo>
                <a:cubicBezTo>
                  <a:pt x="118" y="0"/>
                  <a:pt x="36" y="24"/>
                  <a:pt x="18" y="38"/>
                </a:cubicBezTo>
                <a:cubicBezTo>
                  <a:pt x="0" y="52"/>
                  <a:pt x="12" y="77"/>
                  <a:pt x="18" y="105"/>
                </a:cubicBezTo>
                <a:cubicBezTo>
                  <a:pt x="24" y="133"/>
                  <a:pt x="42" y="197"/>
                  <a:pt x="52" y="207"/>
                </a:cubicBezTo>
                <a:cubicBezTo>
                  <a:pt x="62" y="217"/>
                  <a:pt x="64" y="195"/>
                  <a:pt x="77" y="165"/>
                </a:cubicBezTo>
                <a:cubicBezTo>
                  <a:pt x="90" y="135"/>
                  <a:pt x="138" y="42"/>
                  <a:pt x="128" y="21"/>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8" name="Freeform 46"/>
          <p:cNvSpPr>
            <a:spLocks/>
          </p:cNvSpPr>
          <p:nvPr/>
        </p:nvSpPr>
        <p:spPr bwMode="auto">
          <a:xfrm>
            <a:off x="6799263" y="4806950"/>
            <a:ext cx="228600" cy="260350"/>
          </a:xfrm>
          <a:custGeom>
            <a:avLst/>
            <a:gdLst>
              <a:gd name="T0" fmla="*/ 2147483647 w 144"/>
              <a:gd name="T1" fmla="*/ 2147483647 h 164"/>
              <a:gd name="T2" fmla="*/ 2147483647 w 144"/>
              <a:gd name="T3" fmla="*/ 2147483647 h 164"/>
              <a:gd name="T4" fmla="*/ 2147483647 w 144"/>
              <a:gd name="T5" fmla="*/ 2147483647 h 164"/>
              <a:gd name="T6" fmla="*/ 2147483647 w 144"/>
              <a:gd name="T7" fmla="*/ 2147483647 h 164"/>
              <a:gd name="T8" fmla="*/ 2147483647 w 144"/>
              <a:gd name="T9" fmla="*/ 2147483647 h 164"/>
              <a:gd name="T10" fmla="*/ 0 60000 65536"/>
              <a:gd name="T11" fmla="*/ 0 60000 65536"/>
              <a:gd name="T12" fmla="*/ 0 60000 65536"/>
              <a:gd name="T13" fmla="*/ 0 60000 65536"/>
              <a:gd name="T14" fmla="*/ 0 60000 65536"/>
              <a:gd name="T15" fmla="*/ 0 w 144"/>
              <a:gd name="T16" fmla="*/ 0 h 164"/>
              <a:gd name="T17" fmla="*/ 144 w 144"/>
              <a:gd name="T18" fmla="*/ 164 h 164"/>
            </a:gdLst>
            <a:ahLst/>
            <a:cxnLst>
              <a:cxn ang="T10">
                <a:pos x="T0" y="T1"/>
              </a:cxn>
              <a:cxn ang="T11">
                <a:pos x="T2" y="T3"/>
              </a:cxn>
              <a:cxn ang="T12">
                <a:pos x="T4" y="T5"/>
              </a:cxn>
              <a:cxn ang="T13">
                <a:pos x="T6" y="T7"/>
              </a:cxn>
              <a:cxn ang="T14">
                <a:pos x="T8" y="T9"/>
              </a:cxn>
            </a:cxnLst>
            <a:rect l="T15" t="T16" r="T17" b="T18"/>
            <a:pathLst>
              <a:path w="144" h="164">
                <a:moveTo>
                  <a:pt x="26" y="14"/>
                </a:moveTo>
                <a:cubicBezTo>
                  <a:pt x="18" y="28"/>
                  <a:pt x="0" y="118"/>
                  <a:pt x="18" y="141"/>
                </a:cubicBezTo>
                <a:cubicBezTo>
                  <a:pt x="36" y="164"/>
                  <a:pt x="128" y="164"/>
                  <a:pt x="136" y="150"/>
                </a:cubicBezTo>
                <a:cubicBezTo>
                  <a:pt x="144" y="136"/>
                  <a:pt x="87" y="80"/>
                  <a:pt x="69" y="57"/>
                </a:cubicBezTo>
                <a:cubicBezTo>
                  <a:pt x="51" y="34"/>
                  <a:pt x="34" y="0"/>
                  <a:pt x="26" y="14"/>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399" name="Freeform 47"/>
          <p:cNvSpPr>
            <a:spLocks/>
          </p:cNvSpPr>
          <p:nvPr/>
        </p:nvSpPr>
        <p:spPr bwMode="auto">
          <a:xfrm>
            <a:off x="7042150" y="5003800"/>
            <a:ext cx="223838" cy="285750"/>
          </a:xfrm>
          <a:custGeom>
            <a:avLst/>
            <a:gdLst>
              <a:gd name="T0" fmla="*/ 2147483647 w 141"/>
              <a:gd name="T1" fmla="*/ 2147483647 h 180"/>
              <a:gd name="T2" fmla="*/ 2147483647 w 141"/>
              <a:gd name="T3" fmla="*/ 2147483647 h 180"/>
              <a:gd name="T4" fmla="*/ 2147483647 w 141"/>
              <a:gd name="T5" fmla="*/ 2147483647 h 180"/>
              <a:gd name="T6" fmla="*/ 2147483647 w 141"/>
              <a:gd name="T7" fmla="*/ 2147483647 h 180"/>
              <a:gd name="T8" fmla="*/ 2147483647 w 141"/>
              <a:gd name="T9" fmla="*/ 0 h 180"/>
              <a:gd name="T10" fmla="*/ 0 w 141"/>
              <a:gd name="T11" fmla="*/ 2147483647 h 180"/>
              <a:gd name="T12" fmla="*/ 2147483647 w 141"/>
              <a:gd name="T13" fmla="*/ 2147483647 h 180"/>
              <a:gd name="T14" fmla="*/ 2147483647 w 141"/>
              <a:gd name="T15" fmla="*/ 2147483647 h 180"/>
              <a:gd name="T16" fmla="*/ 2147483647 w 141"/>
              <a:gd name="T17" fmla="*/ 2147483647 h 180"/>
              <a:gd name="T18" fmla="*/ 2147483647 w 141"/>
              <a:gd name="T19" fmla="*/ 2147483647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80"/>
              <a:gd name="T32" fmla="*/ 141 w 141"/>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80">
                <a:moveTo>
                  <a:pt x="127" y="76"/>
                </a:moveTo>
                <a:cubicBezTo>
                  <a:pt x="121" y="68"/>
                  <a:pt x="115" y="60"/>
                  <a:pt x="110" y="51"/>
                </a:cubicBezTo>
                <a:cubicBezTo>
                  <a:pt x="106" y="43"/>
                  <a:pt x="108" y="32"/>
                  <a:pt x="102" y="26"/>
                </a:cubicBezTo>
                <a:cubicBezTo>
                  <a:pt x="96" y="20"/>
                  <a:pt x="84" y="21"/>
                  <a:pt x="76" y="17"/>
                </a:cubicBezTo>
                <a:cubicBezTo>
                  <a:pt x="67" y="12"/>
                  <a:pt x="59" y="6"/>
                  <a:pt x="51" y="0"/>
                </a:cubicBezTo>
                <a:cubicBezTo>
                  <a:pt x="18" y="12"/>
                  <a:pt x="12" y="26"/>
                  <a:pt x="0" y="59"/>
                </a:cubicBezTo>
                <a:cubicBezTo>
                  <a:pt x="3" y="79"/>
                  <a:pt x="1" y="100"/>
                  <a:pt x="9" y="119"/>
                </a:cubicBezTo>
                <a:cubicBezTo>
                  <a:pt x="12" y="126"/>
                  <a:pt x="75" y="172"/>
                  <a:pt x="85" y="178"/>
                </a:cubicBezTo>
                <a:cubicBezTo>
                  <a:pt x="126" y="163"/>
                  <a:pt x="100" y="180"/>
                  <a:pt x="118" y="144"/>
                </a:cubicBezTo>
                <a:cubicBezTo>
                  <a:pt x="141" y="97"/>
                  <a:pt x="139" y="143"/>
                  <a:pt x="127" y="76"/>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0" name="Freeform 48"/>
          <p:cNvSpPr>
            <a:spLocks/>
          </p:cNvSpPr>
          <p:nvPr/>
        </p:nvSpPr>
        <p:spPr bwMode="auto">
          <a:xfrm>
            <a:off x="1381125" y="2736850"/>
            <a:ext cx="258763" cy="617538"/>
          </a:xfrm>
          <a:custGeom>
            <a:avLst/>
            <a:gdLst>
              <a:gd name="T0" fmla="*/ 2147483647 w 163"/>
              <a:gd name="T1" fmla="*/ 0 h 389"/>
              <a:gd name="T2" fmla="*/ 2147483647 w 163"/>
              <a:gd name="T3" fmla="*/ 2147483647 h 389"/>
              <a:gd name="T4" fmla="*/ 0 w 163"/>
              <a:gd name="T5" fmla="*/ 2147483647 h 389"/>
              <a:gd name="T6" fmla="*/ 2147483647 w 163"/>
              <a:gd name="T7" fmla="*/ 2147483647 h 389"/>
              <a:gd name="T8" fmla="*/ 2147483647 w 163"/>
              <a:gd name="T9" fmla="*/ 2147483647 h 389"/>
              <a:gd name="T10" fmla="*/ 2147483647 w 163"/>
              <a:gd name="T11" fmla="*/ 2147483647 h 389"/>
              <a:gd name="T12" fmla="*/ 2147483647 w 163"/>
              <a:gd name="T13" fmla="*/ 2147483647 h 389"/>
              <a:gd name="T14" fmla="*/ 2147483647 w 163"/>
              <a:gd name="T15" fmla="*/ 0 h 389"/>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389"/>
              <a:gd name="T26" fmla="*/ 163 w 163"/>
              <a:gd name="T27" fmla="*/ 389 h 3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389">
                <a:moveTo>
                  <a:pt x="43" y="0"/>
                </a:moveTo>
                <a:cubicBezTo>
                  <a:pt x="36" y="28"/>
                  <a:pt x="34" y="57"/>
                  <a:pt x="26" y="85"/>
                </a:cubicBezTo>
                <a:cubicBezTo>
                  <a:pt x="20" y="106"/>
                  <a:pt x="7" y="124"/>
                  <a:pt x="0" y="144"/>
                </a:cubicBezTo>
                <a:cubicBezTo>
                  <a:pt x="7" y="209"/>
                  <a:pt x="18" y="302"/>
                  <a:pt x="51" y="363"/>
                </a:cubicBezTo>
                <a:cubicBezTo>
                  <a:pt x="64" y="387"/>
                  <a:pt x="123" y="387"/>
                  <a:pt x="136" y="389"/>
                </a:cubicBezTo>
                <a:cubicBezTo>
                  <a:pt x="162" y="333"/>
                  <a:pt x="163" y="273"/>
                  <a:pt x="127" y="220"/>
                </a:cubicBezTo>
                <a:cubicBezTo>
                  <a:pt x="117" y="128"/>
                  <a:pt x="144" y="60"/>
                  <a:pt x="59" y="34"/>
                </a:cubicBezTo>
                <a:cubicBezTo>
                  <a:pt x="41" y="6"/>
                  <a:pt x="43" y="19"/>
                  <a:pt x="43" y="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1" name="Freeform 49"/>
          <p:cNvSpPr>
            <a:spLocks/>
          </p:cNvSpPr>
          <p:nvPr/>
        </p:nvSpPr>
        <p:spPr bwMode="auto">
          <a:xfrm>
            <a:off x="1319213" y="3487738"/>
            <a:ext cx="292100" cy="352425"/>
          </a:xfrm>
          <a:custGeom>
            <a:avLst/>
            <a:gdLst>
              <a:gd name="T0" fmla="*/ 2147483647 w 184"/>
              <a:gd name="T1" fmla="*/ 2147483647 h 222"/>
              <a:gd name="T2" fmla="*/ 2147483647 w 184"/>
              <a:gd name="T3" fmla="*/ 2147483647 h 222"/>
              <a:gd name="T4" fmla="*/ 2147483647 w 184"/>
              <a:gd name="T5" fmla="*/ 2147483647 h 222"/>
              <a:gd name="T6" fmla="*/ 2147483647 w 184"/>
              <a:gd name="T7" fmla="*/ 2147483647 h 222"/>
              <a:gd name="T8" fmla="*/ 2147483647 w 184"/>
              <a:gd name="T9" fmla="*/ 2147483647 h 222"/>
              <a:gd name="T10" fmla="*/ 2147483647 w 184"/>
              <a:gd name="T11" fmla="*/ 2147483647 h 222"/>
              <a:gd name="T12" fmla="*/ 2147483647 w 184"/>
              <a:gd name="T13" fmla="*/ 2147483647 h 222"/>
              <a:gd name="T14" fmla="*/ 2147483647 w 184"/>
              <a:gd name="T15" fmla="*/ 0 h 222"/>
              <a:gd name="T16" fmla="*/ 2147483647 w 184"/>
              <a:gd name="T17" fmla="*/ 2147483647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222"/>
              <a:gd name="T29" fmla="*/ 184 w 184"/>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222">
                <a:moveTo>
                  <a:pt x="22" y="59"/>
                </a:moveTo>
                <a:cubicBezTo>
                  <a:pt x="32" y="144"/>
                  <a:pt x="32" y="166"/>
                  <a:pt x="115" y="186"/>
                </a:cubicBezTo>
                <a:cubicBezTo>
                  <a:pt x="126" y="192"/>
                  <a:pt x="138" y="197"/>
                  <a:pt x="149" y="203"/>
                </a:cubicBezTo>
                <a:cubicBezTo>
                  <a:pt x="158" y="208"/>
                  <a:pt x="165" y="222"/>
                  <a:pt x="175" y="220"/>
                </a:cubicBezTo>
                <a:cubicBezTo>
                  <a:pt x="184" y="218"/>
                  <a:pt x="180" y="203"/>
                  <a:pt x="183" y="195"/>
                </a:cubicBezTo>
                <a:cubicBezTo>
                  <a:pt x="170" y="125"/>
                  <a:pt x="169" y="73"/>
                  <a:pt x="98" y="51"/>
                </a:cubicBezTo>
                <a:cubicBezTo>
                  <a:pt x="81" y="40"/>
                  <a:pt x="65" y="28"/>
                  <a:pt x="48" y="17"/>
                </a:cubicBezTo>
                <a:cubicBezTo>
                  <a:pt x="39" y="11"/>
                  <a:pt x="22" y="0"/>
                  <a:pt x="22" y="0"/>
                </a:cubicBezTo>
                <a:cubicBezTo>
                  <a:pt x="0" y="36"/>
                  <a:pt x="2" y="17"/>
                  <a:pt x="22" y="59"/>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2" name="Freeform 50"/>
          <p:cNvSpPr>
            <a:spLocks/>
          </p:cNvSpPr>
          <p:nvPr/>
        </p:nvSpPr>
        <p:spPr bwMode="auto">
          <a:xfrm rot="-1387671">
            <a:off x="2682875" y="2339975"/>
            <a:ext cx="200025" cy="777875"/>
          </a:xfrm>
          <a:custGeom>
            <a:avLst/>
            <a:gdLst>
              <a:gd name="T0" fmla="*/ 2147483647 w 235"/>
              <a:gd name="T1" fmla="*/ 2147483647 h 288"/>
              <a:gd name="T2" fmla="*/ 2147483647 w 235"/>
              <a:gd name="T3" fmla="*/ 2147483647 h 288"/>
              <a:gd name="T4" fmla="*/ 2147483647 w 235"/>
              <a:gd name="T5" fmla="*/ 2147483647 h 288"/>
              <a:gd name="T6" fmla="*/ 2147483647 w 235"/>
              <a:gd name="T7" fmla="*/ 2147483647 h 288"/>
              <a:gd name="T8" fmla="*/ 2147483647 w 235"/>
              <a:gd name="T9" fmla="*/ 2147483647 h 288"/>
              <a:gd name="T10" fmla="*/ 2147483647 w 235"/>
              <a:gd name="T11" fmla="*/ 2147483647 h 288"/>
              <a:gd name="T12" fmla="*/ 2147483647 w 235"/>
              <a:gd name="T13" fmla="*/ 2147483647 h 288"/>
              <a:gd name="T14" fmla="*/ 2147483647 w 235"/>
              <a:gd name="T15" fmla="*/ 2147483647 h 288"/>
              <a:gd name="T16" fmla="*/ 0 60000 65536"/>
              <a:gd name="T17" fmla="*/ 0 60000 65536"/>
              <a:gd name="T18" fmla="*/ 0 60000 65536"/>
              <a:gd name="T19" fmla="*/ 0 60000 65536"/>
              <a:gd name="T20" fmla="*/ 0 60000 65536"/>
              <a:gd name="T21" fmla="*/ 0 60000 65536"/>
              <a:gd name="T22" fmla="*/ 0 60000 65536"/>
              <a:gd name="T23" fmla="*/ 0 60000 65536"/>
              <a:gd name="T24" fmla="*/ 0 w 235"/>
              <a:gd name="T25" fmla="*/ 0 h 288"/>
              <a:gd name="T26" fmla="*/ 235 w 235"/>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5" h="288">
                <a:moveTo>
                  <a:pt x="108" y="5"/>
                </a:moveTo>
                <a:cubicBezTo>
                  <a:pt x="80" y="2"/>
                  <a:pt x="30" y="11"/>
                  <a:pt x="15" y="22"/>
                </a:cubicBezTo>
                <a:cubicBezTo>
                  <a:pt x="0" y="33"/>
                  <a:pt x="7" y="44"/>
                  <a:pt x="15" y="72"/>
                </a:cubicBezTo>
                <a:cubicBezTo>
                  <a:pt x="23" y="100"/>
                  <a:pt x="38" y="159"/>
                  <a:pt x="66" y="191"/>
                </a:cubicBezTo>
                <a:cubicBezTo>
                  <a:pt x="94" y="223"/>
                  <a:pt x="156" y="257"/>
                  <a:pt x="184" y="267"/>
                </a:cubicBezTo>
                <a:cubicBezTo>
                  <a:pt x="212" y="277"/>
                  <a:pt x="235" y="288"/>
                  <a:pt x="235" y="250"/>
                </a:cubicBezTo>
                <a:cubicBezTo>
                  <a:pt x="235" y="212"/>
                  <a:pt x="204" y="78"/>
                  <a:pt x="184" y="39"/>
                </a:cubicBezTo>
                <a:cubicBezTo>
                  <a:pt x="164" y="0"/>
                  <a:pt x="136" y="8"/>
                  <a:pt x="108" y="5"/>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3" name="Freeform 51"/>
          <p:cNvSpPr>
            <a:spLocks/>
          </p:cNvSpPr>
          <p:nvPr/>
        </p:nvSpPr>
        <p:spPr bwMode="auto">
          <a:xfrm rot="-1932811">
            <a:off x="1973263" y="5772150"/>
            <a:ext cx="268287" cy="576263"/>
          </a:xfrm>
          <a:custGeom>
            <a:avLst/>
            <a:gdLst>
              <a:gd name="T0" fmla="*/ 2147483647 w 474"/>
              <a:gd name="T1" fmla="*/ 2147483647 h 574"/>
              <a:gd name="T2" fmla="*/ 2147483647 w 474"/>
              <a:gd name="T3" fmla="*/ 2147483647 h 574"/>
              <a:gd name="T4" fmla="*/ 2147483647 w 474"/>
              <a:gd name="T5" fmla="*/ 2147483647 h 574"/>
              <a:gd name="T6" fmla="*/ 2147483647 w 474"/>
              <a:gd name="T7" fmla="*/ 2147483647 h 574"/>
              <a:gd name="T8" fmla="*/ 2147483647 w 474"/>
              <a:gd name="T9" fmla="*/ 2147483647 h 574"/>
              <a:gd name="T10" fmla="*/ 2147483647 w 474"/>
              <a:gd name="T11" fmla="*/ 2147483647 h 574"/>
              <a:gd name="T12" fmla="*/ 2147483647 w 474"/>
              <a:gd name="T13" fmla="*/ 2147483647 h 574"/>
              <a:gd name="T14" fmla="*/ 2147483647 w 474"/>
              <a:gd name="T15" fmla="*/ 2147483647 h 574"/>
              <a:gd name="T16" fmla="*/ 2147483647 w 474"/>
              <a:gd name="T17" fmla="*/ 2147483647 h 574"/>
              <a:gd name="T18" fmla="*/ 2147483647 w 474"/>
              <a:gd name="T19" fmla="*/ 2147483647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574"/>
              <a:gd name="T32" fmla="*/ 474 w 474"/>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574">
                <a:moveTo>
                  <a:pt x="53" y="110"/>
                </a:moveTo>
                <a:cubicBezTo>
                  <a:pt x="19" y="158"/>
                  <a:pt x="6" y="270"/>
                  <a:pt x="3" y="322"/>
                </a:cubicBezTo>
                <a:cubicBezTo>
                  <a:pt x="0" y="374"/>
                  <a:pt x="3" y="386"/>
                  <a:pt x="37" y="423"/>
                </a:cubicBezTo>
                <a:cubicBezTo>
                  <a:pt x="71" y="460"/>
                  <a:pt x="148" y="517"/>
                  <a:pt x="206" y="541"/>
                </a:cubicBezTo>
                <a:cubicBezTo>
                  <a:pt x="264" y="565"/>
                  <a:pt x="339" y="574"/>
                  <a:pt x="383" y="567"/>
                </a:cubicBezTo>
                <a:cubicBezTo>
                  <a:pt x="427" y="560"/>
                  <a:pt x="462" y="537"/>
                  <a:pt x="468" y="499"/>
                </a:cubicBezTo>
                <a:cubicBezTo>
                  <a:pt x="474" y="461"/>
                  <a:pt x="435" y="369"/>
                  <a:pt x="417" y="338"/>
                </a:cubicBezTo>
                <a:cubicBezTo>
                  <a:pt x="399" y="307"/>
                  <a:pt x="393" y="364"/>
                  <a:pt x="358" y="313"/>
                </a:cubicBezTo>
                <a:cubicBezTo>
                  <a:pt x="323" y="262"/>
                  <a:pt x="257" y="68"/>
                  <a:pt x="206" y="34"/>
                </a:cubicBezTo>
                <a:cubicBezTo>
                  <a:pt x="155" y="0"/>
                  <a:pt x="87" y="62"/>
                  <a:pt x="53" y="11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4" name="Freeform 52"/>
          <p:cNvSpPr>
            <a:spLocks/>
          </p:cNvSpPr>
          <p:nvPr/>
        </p:nvSpPr>
        <p:spPr bwMode="auto">
          <a:xfrm>
            <a:off x="1400175" y="5080000"/>
            <a:ext cx="268288" cy="576263"/>
          </a:xfrm>
          <a:custGeom>
            <a:avLst/>
            <a:gdLst>
              <a:gd name="T0" fmla="*/ 2147483647 w 474"/>
              <a:gd name="T1" fmla="*/ 2147483647 h 574"/>
              <a:gd name="T2" fmla="*/ 2147483647 w 474"/>
              <a:gd name="T3" fmla="*/ 2147483647 h 574"/>
              <a:gd name="T4" fmla="*/ 2147483647 w 474"/>
              <a:gd name="T5" fmla="*/ 2147483647 h 574"/>
              <a:gd name="T6" fmla="*/ 2147483647 w 474"/>
              <a:gd name="T7" fmla="*/ 2147483647 h 574"/>
              <a:gd name="T8" fmla="*/ 2147483647 w 474"/>
              <a:gd name="T9" fmla="*/ 2147483647 h 574"/>
              <a:gd name="T10" fmla="*/ 2147483647 w 474"/>
              <a:gd name="T11" fmla="*/ 2147483647 h 574"/>
              <a:gd name="T12" fmla="*/ 2147483647 w 474"/>
              <a:gd name="T13" fmla="*/ 2147483647 h 574"/>
              <a:gd name="T14" fmla="*/ 2147483647 w 474"/>
              <a:gd name="T15" fmla="*/ 2147483647 h 574"/>
              <a:gd name="T16" fmla="*/ 2147483647 w 474"/>
              <a:gd name="T17" fmla="*/ 2147483647 h 574"/>
              <a:gd name="T18" fmla="*/ 2147483647 w 474"/>
              <a:gd name="T19" fmla="*/ 2147483647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574"/>
              <a:gd name="T32" fmla="*/ 474 w 474"/>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574">
                <a:moveTo>
                  <a:pt x="53" y="110"/>
                </a:moveTo>
                <a:cubicBezTo>
                  <a:pt x="19" y="158"/>
                  <a:pt x="6" y="270"/>
                  <a:pt x="3" y="322"/>
                </a:cubicBezTo>
                <a:cubicBezTo>
                  <a:pt x="0" y="374"/>
                  <a:pt x="3" y="386"/>
                  <a:pt x="37" y="423"/>
                </a:cubicBezTo>
                <a:cubicBezTo>
                  <a:pt x="71" y="460"/>
                  <a:pt x="148" y="517"/>
                  <a:pt x="206" y="541"/>
                </a:cubicBezTo>
                <a:cubicBezTo>
                  <a:pt x="264" y="565"/>
                  <a:pt x="339" y="574"/>
                  <a:pt x="383" y="567"/>
                </a:cubicBezTo>
                <a:cubicBezTo>
                  <a:pt x="427" y="560"/>
                  <a:pt x="462" y="537"/>
                  <a:pt x="468" y="499"/>
                </a:cubicBezTo>
                <a:cubicBezTo>
                  <a:pt x="474" y="461"/>
                  <a:pt x="435" y="369"/>
                  <a:pt x="417" y="338"/>
                </a:cubicBezTo>
                <a:cubicBezTo>
                  <a:pt x="399" y="307"/>
                  <a:pt x="393" y="364"/>
                  <a:pt x="358" y="313"/>
                </a:cubicBezTo>
                <a:cubicBezTo>
                  <a:pt x="323" y="262"/>
                  <a:pt x="257" y="68"/>
                  <a:pt x="206" y="34"/>
                </a:cubicBezTo>
                <a:cubicBezTo>
                  <a:pt x="155" y="0"/>
                  <a:pt x="87" y="62"/>
                  <a:pt x="53" y="11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5" name="Freeform 53"/>
          <p:cNvSpPr>
            <a:spLocks/>
          </p:cNvSpPr>
          <p:nvPr/>
        </p:nvSpPr>
        <p:spPr bwMode="auto">
          <a:xfrm>
            <a:off x="3513138" y="5053013"/>
            <a:ext cx="193675" cy="214312"/>
          </a:xfrm>
          <a:custGeom>
            <a:avLst/>
            <a:gdLst>
              <a:gd name="T0" fmla="*/ 2147483647 w 122"/>
              <a:gd name="T1" fmla="*/ 2147483647 h 135"/>
              <a:gd name="T2" fmla="*/ 2147483647 w 122"/>
              <a:gd name="T3" fmla="*/ 2147483647 h 135"/>
              <a:gd name="T4" fmla="*/ 2147483647 w 122"/>
              <a:gd name="T5" fmla="*/ 2147483647 h 135"/>
              <a:gd name="T6" fmla="*/ 2147483647 w 122"/>
              <a:gd name="T7" fmla="*/ 2147483647 h 135"/>
              <a:gd name="T8" fmla="*/ 2147483647 w 122"/>
              <a:gd name="T9" fmla="*/ 2147483647 h 135"/>
              <a:gd name="T10" fmla="*/ 2147483647 w 122"/>
              <a:gd name="T11" fmla="*/ 2147483647 h 135"/>
              <a:gd name="T12" fmla="*/ 0 60000 65536"/>
              <a:gd name="T13" fmla="*/ 0 60000 65536"/>
              <a:gd name="T14" fmla="*/ 0 60000 65536"/>
              <a:gd name="T15" fmla="*/ 0 60000 65536"/>
              <a:gd name="T16" fmla="*/ 0 60000 65536"/>
              <a:gd name="T17" fmla="*/ 0 60000 65536"/>
              <a:gd name="T18" fmla="*/ 0 w 122"/>
              <a:gd name="T19" fmla="*/ 0 h 135"/>
              <a:gd name="T20" fmla="*/ 122 w 122"/>
              <a:gd name="T21" fmla="*/ 135 h 135"/>
            </a:gdLst>
            <a:ahLst/>
            <a:cxnLst>
              <a:cxn ang="T12">
                <a:pos x="T0" y="T1"/>
              </a:cxn>
              <a:cxn ang="T13">
                <a:pos x="T2" y="T3"/>
              </a:cxn>
              <a:cxn ang="T14">
                <a:pos x="T4" y="T5"/>
              </a:cxn>
              <a:cxn ang="T15">
                <a:pos x="T6" y="T7"/>
              </a:cxn>
              <a:cxn ang="T16">
                <a:pos x="T8" y="T9"/>
              </a:cxn>
              <a:cxn ang="T17">
                <a:pos x="T10" y="T11"/>
              </a:cxn>
            </a:cxnLst>
            <a:rect l="T18" t="T19" r="T20" b="T21"/>
            <a:pathLst>
              <a:path w="122" h="135">
                <a:moveTo>
                  <a:pt x="80" y="23"/>
                </a:moveTo>
                <a:cubicBezTo>
                  <a:pt x="64" y="3"/>
                  <a:pt x="33" y="0"/>
                  <a:pt x="20" y="7"/>
                </a:cubicBezTo>
                <a:cubicBezTo>
                  <a:pt x="7" y="14"/>
                  <a:pt x="0" y="49"/>
                  <a:pt x="4" y="66"/>
                </a:cubicBezTo>
                <a:cubicBezTo>
                  <a:pt x="8" y="83"/>
                  <a:pt x="28" y="98"/>
                  <a:pt x="46" y="108"/>
                </a:cubicBezTo>
                <a:cubicBezTo>
                  <a:pt x="64" y="118"/>
                  <a:pt x="104" y="135"/>
                  <a:pt x="113" y="125"/>
                </a:cubicBezTo>
                <a:cubicBezTo>
                  <a:pt x="122" y="115"/>
                  <a:pt x="96" y="43"/>
                  <a:pt x="80" y="23"/>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6" name="Freeform 54"/>
          <p:cNvSpPr>
            <a:spLocks/>
          </p:cNvSpPr>
          <p:nvPr/>
        </p:nvSpPr>
        <p:spPr bwMode="auto">
          <a:xfrm rot="-2051736">
            <a:off x="1766888" y="2963863"/>
            <a:ext cx="80962" cy="415925"/>
          </a:xfrm>
          <a:custGeom>
            <a:avLst/>
            <a:gdLst>
              <a:gd name="T0" fmla="*/ 2147483647 w 474"/>
              <a:gd name="T1" fmla="*/ 2147483647 h 574"/>
              <a:gd name="T2" fmla="*/ 2147483647 w 474"/>
              <a:gd name="T3" fmla="*/ 2147483647 h 574"/>
              <a:gd name="T4" fmla="*/ 2147483647 w 474"/>
              <a:gd name="T5" fmla="*/ 2147483647 h 574"/>
              <a:gd name="T6" fmla="*/ 2147483647 w 474"/>
              <a:gd name="T7" fmla="*/ 2147483647 h 574"/>
              <a:gd name="T8" fmla="*/ 2147483647 w 474"/>
              <a:gd name="T9" fmla="*/ 2147483647 h 574"/>
              <a:gd name="T10" fmla="*/ 2147483647 w 474"/>
              <a:gd name="T11" fmla="*/ 2147483647 h 574"/>
              <a:gd name="T12" fmla="*/ 2147483647 w 474"/>
              <a:gd name="T13" fmla="*/ 2147483647 h 574"/>
              <a:gd name="T14" fmla="*/ 2147483647 w 474"/>
              <a:gd name="T15" fmla="*/ 2147483647 h 574"/>
              <a:gd name="T16" fmla="*/ 2147483647 w 474"/>
              <a:gd name="T17" fmla="*/ 2147483647 h 574"/>
              <a:gd name="T18" fmla="*/ 2147483647 w 474"/>
              <a:gd name="T19" fmla="*/ 2147483647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4"/>
              <a:gd name="T31" fmla="*/ 0 h 574"/>
              <a:gd name="T32" fmla="*/ 474 w 474"/>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4" h="574">
                <a:moveTo>
                  <a:pt x="53" y="110"/>
                </a:moveTo>
                <a:cubicBezTo>
                  <a:pt x="19" y="158"/>
                  <a:pt x="6" y="270"/>
                  <a:pt x="3" y="322"/>
                </a:cubicBezTo>
                <a:cubicBezTo>
                  <a:pt x="0" y="374"/>
                  <a:pt x="3" y="386"/>
                  <a:pt x="37" y="423"/>
                </a:cubicBezTo>
                <a:cubicBezTo>
                  <a:pt x="71" y="460"/>
                  <a:pt x="148" y="517"/>
                  <a:pt x="206" y="541"/>
                </a:cubicBezTo>
                <a:cubicBezTo>
                  <a:pt x="264" y="565"/>
                  <a:pt x="339" y="574"/>
                  <a:pt x="383" y="567"/>
                </a:cubicBezTo>
                <a:cubicBezTo>
                  <a:pt x="427" y="560"/>
                  <a:pt x="462" y="537"/>
                  <a:pt x="468" y="499"/>
                </a:cubicBezTo>
                <a:cubicBezTo>
                  <a:pt x="474" y="461"/>
                  <a:pt x="435" y="369"/>
                  <a:pt x="417" y="338"/>
                </a:cubicBezTo>
                <a:cubicBezTo>
                  <a:pt x="399" y="307"/>
                  <a:pt x="393" y="364"/>
                  <a:pt x="358" y="313"/>
                </a:cubicBezTo>
                <a:cubicBezTo>
                  <a:pt x="323" y="262"/>
                  <a:pt x="257" y="68"/>
                  <a:pt x="206" y="34"/>
                </a:cubicBezTo>
                <a:cubicBezTo>
                  <a:pt x="155" y="0"/>
                  <a:pt x="87" y="62"/>
                  <a:pt x="53" y="110"/>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07" name="Oval 55"/>
          <p:cNvSpPr>
            <a:spLocks noChangeArrowheads="1"/>
          </p:cNvSpPr>
          <p:nvPr/>
        </p:nvSpPr>
        <p:spPr bwMode="auto">
          <a:xfrm rot="2990990">
            <a:off x="4275138" y="3887788"/>
            <a:ext cx="1309687" cy="1887537"/>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08" name="Oval 56"/>
          <p:cNvSpPr>
            <a:spLocks noChangeArrowheads="1"/>
          </p:cNvSpPr>
          <p:nvPr/>
        </p:nvSpPr>
        <p:spPr bwMode="auto">
          <a:xfrm rot="2990990">
            <a:off x="5943600" y="4349750"/>
            <a:ext cx="1309688"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09" name="Oval 57"/>
          <p:cNvSpPr>
            <a:spLocks noChangeArrowheads="1"/>
          </p:cNvSpPr>
          <p:nvPr/>
        </p:nvSpPr>
        <p:spPr bwMode="auto">
          <a:xfrm rot="2990990">
            <a:off x="1508125" y="4570413"/>
            <a:ext cx="1309687"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0" name="Oval 58"/>
          <p:cNvSpPr>
            <a:spLocks noChangeArrowheads="1"/>
          </p:cNvSpPr>
          <p:nvPr/>
        </p:nvSpPr>
        <p:spPr bwMode="auto">
          <a:xfrm rot="2990990">
            <a:off x="2371725" y="1490663"/>
            <a:ext cx="1309687"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1" name="Oval 59"/>
          <p:cNvSpPr>
            <a:spLocks noChangeArrowheads="1"/>
          </p:cNvSpPr>
          <p:nvPr/>
        </p:nvSpPr>
        <p:spPr bwMode="auto">
          <a:xfrm rot="2990990">
            <a:off x="3790950" y="263525"/>
            <a:ext cx="1309688"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2" name="Oval 60"/>
          <p:cNvSpPr>
            <a:spLocks noChangeArrowheads="1"/>
          </p:cNvSpPr>
          <p:nvPr/>
        </p:nvSpPr>
        <p:spPr bwMode="auto">
          <a:xfrm rot="2990990">
            <a:off x="1460500" y="441325"/>
            <a:ext cx="1309688"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3" name="Oval 61"/>
          <p:cNvSpPr>
            <a:spLocks noChangeArrowheads="1"/>
          </p:cNvSpPr>
          <p:nvPr/>
        </p:nvSpPr>
        <p:spPr bwMode="auto">
          <a:xfrm rot="2990990">
            <a:off x="1920875" y="3154363"/>
            <a:ext cx="1309687" cy="1887538"/>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4" name="Oval 62"/>
          <p:cNvSpPr>
            <a:spLocks noChangeArrowheads="1"/>
          </p:cNvSpPr>
          <p:nvPr/>
        </p:nvSpPr>
        <p:spPr bwMode="auto">
          <a:xfrm rot="2990990">
            <a:off x="5776913" y="2854325"/>
            <a:ext cx="1309688" cy="1887537"/>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5" name="Oval 63"/>
          <p:cNvSpPr>
            <a:spLocks noChangeArrowheads="1"/>
          </p:cNvSpPr>
          <p:nvPr/>
        </p:nvSpPr>
        <p:spPr bwMode="auto">
          <a:xfrm rot="2990990">
            <a:off x="3884613" y="2654300"/>
            <a:ext cx="1309688" cy="1887537"/>
          </a:xfrm>
          <a:prstGeom prst="ellipse">
            <a:avLst/>
          </a:prstGeom>
          <a:noFill/>
          <a:ln w="38100">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6" name="Oval 64"/>
          <p:cNvSpPr>
            <a:spLocks noChangeArrowheads="1"/>
          </p:cNvSpPr>
          <p:nvPr/>
        </p:nvSpPr>
        <p:spPr bwMode="auto">
          <a:xfrm rot="2990990">
            <a:off x="1392238" y="1216025"/>
            <a:ext cx="1309688" cy="1887537"/>
          </a:xfrm>
          <a:prstGeom prst="ellipse">
            <a:avLst/>
          </a:pr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0417" name="Freeform 65"/>
          <p:cNvSpPr>
            <a:spLocks/>
          </p:cNvSpPr>
          <p:nvPr/>
        </p:nvSpPr>
        <p:spPr bwMode="auto">
          <a:xfrm>
            <a:off x="5464175" y="4624388"/>
            <a:ext cx="571500" cy="819150"/>
          </a:xfrm>
          <a:custGeom>
            <a:avLst/>
            <a:gdLst>
              <a:gd name="T0" fmla="*/ 2147483647 w 360"/>
              <a:gd name="T1" fmla="*/ 2147483647 h 516"/>
              <a:gd name="T2" fmla="*/ 2147483647 w 360"/>
              <a:gd name="T3" fmla="*/ 2147483647 h 516"/>
              <a:gd name="T4" fmla="*/ 2147483647 w 360"/>
              <a:gd name="T5" fmla="*/ 2147483647 h 516"/>
              <a:gd name="T6" fmla="*/ 2147483647 w 360"/>
              <a:gd name="T7" fmla="*/ 2147483647 h 516"/>
              <a:gd name="T8" fmla="*/ 2147483647 w 360"/>
              <a:gd name="T9" fmla="*/ 2147483647 h 516"/>
              <a:gd name="T10" fmla="*/ 2147483647 w 360"/>
              <a:gd name="T11" fmla="*/ 2147483647 h 516"/>
              <a:gd name="T12" fmla="*/ 2147483647 w 360"/>
              <a:gd name="T13" fmla="*/ 2147483647 h 516"/>
              <a:gd name="T14" fmla="*/ 2147483647 w 360"/>
              <a:gd name="T15" fmla="*/ 2147483647 h 516"/>
              <a:gd name="T16" fmla="*/ 2147483647 w 360"/>
              <a:gd name="T17" fmla="*/ 2147483647 h 516"/>
              <a:gd name="T18" fmla="*/ 2147483647 w 360"/>
              <a:gd name="T19" fmla="*/ 2147483647 h 516"/>
              <a:gd name="T20" fmla="*/ 2147483647 w 360"/>
              <a:gd name="T21" fmla="*/ 2147483647 h 5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516"/>
              <a:gd name="T35" fmla="*/ 360 w 360"/>
              <a:gd name="T36" fmla="*/ 516 h 5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516">
                <a:moveTo>
                  <a:pt x="166" y="273"/>
                </a:moveTo>
                <a:cubicBezTo>
                  <a:pt x="139" y="235"/>
                  <a:pt x="134" y="83"/>
                  <a:pt x="107" y="45"/>
                </a:cubicBezTo>
                <a:cubicBezTo>
                  <a:pt x="80" y="7"/>
                  <a:pt x="12" y="0"/>
                  <a:pt x="6" y="45"/>
                </a:cubicBezTo>
                <a:cubicBezTo>
                  <a:pt x="0" y="90"/>
                  <a:pt x="42" y="239"/>
                  <a:pt x="73" y="315"/>
                </a:cubicBezTo>
                <a:cubicBezTo>
                  <a:pt x="104" y="391"/>
                  <a:pt x="164" y="486"/>
                  <a:pt x="191" y="501"/>
                </a:cubicBezTo>
                <a:cubicBezTo>
                  <a:pt x="218" y="516"/>
                  <a:pt x="217" y="432"/>
                  <a:pt x="234" y="408"/>
                </a:cubicBezTo>
                <a:cubicBezTo>
                  <a:pt x="251" y="384"/>
                  <a:pt x="279" y="379"/>
                  <a:pt x="293" y="358"/>
                </a:cubicBezTo>
                <a:cubicBezTo>
                  <a:pt x="307" y="337"/>
                  <a:pt x="308" y="306"/>
                  <a:pt x="318" y="282"/>
                </a:cubicBezTo>
                <a:cubicBezTo>
                  <a:pt x="328" y="258"/>
                  <a:pt x="360" y="215"/>
                  <a:pt x="352" y="214"/>
                </a:cubicBezTo>
                <a:cubicBezTo>
                  <a:pt x="344" y="213"/>
                  <a:pt x="294" y="262"/>
                  <a:pt x="267" y="273"/>
                </a:cubicBezTo>
                <a:cubicBezTo>
                  <a:pt x="240" y="284"/>
                  <a:pt x="193" y="311"/>
                  <a:pt x="166" y="273"/>
                </a:cubicBezTo>
                <a:close/>
              </a:path>
            </a:pathLst>
          </a:custGeom>
          <a:solidFill>
            <a:schemeClr val="accent1"/>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nvGrpSpPr>
          <p:cNvPr id="2" name="Group 66"/>
          <p:cNvGrpSpPr>
            <a:grpSpLocks/>
          </p:cNvGrpSpPr>
          <p:nvPr/>
        </p:nvGrpSpPr>
        <p:grpSpPr bwMode="auto">
          <a:xfrm>
            <a:off x="1247775" y="442913"/>
            <a:ext cx="6372225" cy="5849937"/>
            <a:chOff x="786" y="279"/>
            <a:chExt cx="4014" cy="3685"/>
          </a:xfrm>
        </p:grpSpPr>
        <p:sp>
          <p:nvSpPr>
            <p:cNvPr id="100419" name="Freeform 67"/>
            <p:cNvSpPr>
              <a:spLocks/>
            </p:cNvSpPr>
            <p:nvPr/>
          </p:nvSpPr>
          <p:spPr bwMode="auto">
            <a:xfrm>
              <a:off x="786" y="279"/>
              <a:ext cx="1504" cy="1741"/>
            </a:xfrm>
            <a:custGeom>
              <a:avLst/>
              <a:gdLst>
                <a:gd name="T0" fmla="*/ 0 w 1504"/>
                <a:gd name="T1" fmla="*/ 1741 h 1741"/>
                <a:gd name="T2" fmla="*/ 93 w 1504"/>
                <a:gd name="T3" fmla="*/ 1673 h 1741"/>
                <a:gd name="T4" fmla="*/ 25 w 1504"/>
                <a:gd name="T5" fmla="*/ 1504 h 1741"/>
                <a:gd name="T6" fmla="*/ 524 w 1504"/>
                <a:gd name="T7" fmla="*/ 1132 h 1741"/>
                <a:gd name="T8" fmla="*/ 448 w 1504"/>
                <a:gd name="T9" fmla="*/ 1031 h 1741"/>
                <a:gd name="T10" fmla="*/ 735 w 1504"/>
                <a:gd name="T11" fmla="*/ 811 h 1741"/>
                <a:gd name="T12" fmla="*/ 676 w 1504"/>
                <a:gd name="T13" fmla="*/ 727 h 1741"/>
                <a:gd name="T14" fmla="*/ 1208 w 1504"/>
                <a:gd name="T15" fmla="*/ 338 h 1741"/>
                <a:gd name="T16" fmla="*/ 1166 w 1504"/>
                <a:gd name="T17" fmla="*/ 228 h 1741"/>
                <a:gd name="T18" fmla="*/ 1504 w 1504"/>
                <a:gd name="T19" fmla="*/ 0 h 17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4"/>
                <a:gd name="T31" fmla="*/ 0 h 1741"/>
                <a:gd name="T32" fmla="*/ 1504 w 1504"/>
                <a:gd name="T33" fmla="*/ 1741 h 17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4" h="1741">
                  <a:moveTo>
                    <a:pt x="0" y="1741"/>
                  </a:moveTo>
                  <a:lnTo>
                    <a:pt x="93" y="1673"/>
                  </a:lnTo>
                  <a:lnTo>
                    <a:pt x="25" y="1504"/>
                  </a:lnTo>
                  <a:lnTo>
                    <a:pt x="524" y="1132"/>
                  </a:lnTo>
                  <a:lnTo>
                    <a:pt x="448" y="1031"/>
                  </a:lnTo>
                  <a:lnTo>
                    <a:pt x="735" y="811"/>
                  </a:lnTo>
                  <a:lnTo>
                    <a:pt x="676" y="727"/>
                  </a:lnTo>
                  <a:lnTo>
                    <a:pt x="1208" y="338"/>
                  </a:lnTo>
                  <a:lnTo>
                    <a:pt x="1166" y="228"/>
                  </a:lnTo>
                  <a:lnTo>
                    <a:pt x="1504" y="0"/>
                  </a:ln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20" name="Freeform 68"/>
            <p:cNvSpPr>
              <a:spLocks/>
            </p:cNvSpPr>
            <p:nvPr/>
          </p:nvSpPr>
          <p:spPr bwMode="auto">
            <a:xfrm>
              <a:off x="1073" y="769"/>
              <a:ext cx="3727" cy="2172"/>
            </a:xfrm>
            <a:custGeom>
              <a:avLst/>
              <a:gdLst>
                <a:gd name="T0" fmla="*/ 0 w 3727"/>
                <a:gd name="T1" fmla="*/ 2172 h 2172"/>
                <a:gd name="T2" fmla="*/ 465 w 3727"/>
                <a:gd name="T3" fmla="*/ 1842 h 2172"/>
                <a:gd name="T4" fmla="*/ 304 w 3727"/>
                <a:gd name="T5" fmla="*/ 1614 h 2172"/>
                <a:gd name="T6" fmla="*/ 524 w 3727"/>
                <a:gd name="T7" fmla="*/ 1454 h 2172"/>
                <a:gd name="T8" fmla="*/ 634 w 3727"/>
                <a:gd name="T9" fmla="*/ 1572 h 2172"/>
                <a:gd name="T10" fmla="*/ 744 w 3727"/>
                <a:gd name="T11" fmla="*/ 1471 h 2172"/>
                <a:gd name="T12" fmla="*/ 820 w 3727"/>
                <a:gd name="T13" fmla="*/ 1572 h 2172"/>
                <a:gd name="T14" fmla="*/ 1775 w 3727"/>
                <a:gd name="T15" fmla="*/ 761 h 2172"/>
                <a:gd name="T16" fmla="*/ 1851 w 3727"/>
                <a:gd name="T17" fmla="*/ 871 h 2172"/>
                <a:gd name="T18" fmla="*/ 2079 w 3727"/>
                <a:gd name="T19" fmla="*/ 710 h 2172"/>
                <a:gd name="T20" fmla="*/ 2003 w 3727"/>
                <a:gd name="T21" fmla="*/ 583 h 2172"/>
                <a:gd name="T22" fmla="*/ 2780 w 3727"/>
                <a:gd name="T23" fmla="*/ 0 h 2172"/>
                <a:gd name="T24" fmla="*/ 3084 w 3727"/>
                <a:gd name="T25" fmla="*/ 414 h 2172"/>
                <a:gd name="T26" fmla="*/ 3431 w 3727"/>
                <a:gd name="T27" fmla="*/ 51 h 2172"/>
                <a:gd name="T28" fmla="*/ 3642 w 3727"/>
                <a:gd name="T29" fmla="*/ 237 h 2172"/>
                <a:gd name="T30" fmla="*/ 3727 w 3727"/>
                <a:gd name="T31" fmla="*/ 135 h 2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7"/>
                <a:gd name="T49" fmla="*/ 0 h 2172"/>
                <a:gd name="T50" fmla="*/ 3727 w 3727"/>
                <a:gd name="T51" fmla="*/ 2172 h 2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7" h="2172">
                  <a:moveTo>
                    <a:pt x="0" y="2172"/>
                  </a:moveTo>
                  <a:lnTo>
                    <a:pt x="465" y="1842"/>
                  </a:lnTo>
                  <a:lnTo>
                    <a:pt x="304" y="1614"/>
                  </a:lnTo>
                  <a:lnTo>
                    <a:pt x="524" y="1454"/>
                  </a:lnTo>
                  <a:lnTo>
                    <a:pt x="634" y="1572"/>
                  </a:lnTo>
                  <a:lnTo>
                    <a:pt x="744" y="1471"/>
                  </a:lnTo>
                  <a:lnTo>
                    <a:pt x="820" y="1572"/>
                  </a:lnTo>
                  <a:lnTo>
                    <a:pt x="1775" y="761"/>
                  </a:lnTo>
                  <a:lnTo>
                    <a:pt x="1851" y="871"/>
                  </a:lnTo>
                  <a:lnTo>
                    <a:pt x="2079" y="710"/>
                  </a:lnTo>
                  <a:lnTo>
                    <a:pt x="2003" y="583"/>
                  </a:lnTo>
                  <a:lnTo>
                    <a:pt x="2780" y="0"/>
                  </a:lnTo>
                  <a:lnTo>
                    <a:pt x="3084" y="414"/>
                  </a:lnTo>
                  <a:lnTo>
                    <a:pt x="3431" y="51"/>
                  </a:lnTo>
                  <a:lnTo>
                    <a:pt x="3642" y="237"/>
                  </a:lnTo>
                  <a:lnTo>
                    <a:pt x="3727" y="135"/>
                  </a:ln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21" name="Freeform 69"/>
            <p:cNvSpPr>
              <a:spLocks/>
            </p:cNvSpPr>
            <p:nvPr/>
          </p:nvSpPr>
          <p:spPr bwMode="auto">
            <a:xfrm>
              <a:off x="1808" y="1403"/>
              <a:ext cx="2958" cy="2214"/>
            </a:xfrm>
            <a:custGeom>
              <a:avLst/>
              <a:gdLst>
                <a:gd name="T0" fmla="*/ 0 w 2958"/>
                <a:gd name="T1" fmla="*/ 2214 h 2214"/>
                <a:gd name="T2" fmla="*/ 423 w 2958"/>
                <a:gd name="T3" fmla="*/ 1859 h 2214"/>
                <a:gd name="T4" fmla="*/ 355 w 2958"/>
                <a:gd name="T5" fmla="*/ 1800 h 2214"/>
                <a:gd name="T6" fmla="*/ 490 w 2958"/>
                <a:gd name="T7" fmla="*/ 1673 h 2214"/>
                <a:gd name="T8" fmla="*/ 626 w 2958"/>
                <a:gd name="T9" fmla="*/ 1808 h 2214"/>
                <a:gd name="T10" fmla="*/ 972 w 2958"/>
                <a:gd name="T11" fmla="*/ 1944 h 2214"/>
                <a:gd name="T12" fmla="*/ 1580 w 2958"/>
                <a:gd name="T13" fmla="*/ 1361 h 2214"/>
                <a:gd name="T14" fmla="*/ 1268 w 2958"/>
                <a:gd name="T15" fmla="*/ 1166 h 2214"/>
                <a:gd name="T16" fmla="*/ 1580 w 2958"/>
                <a:gd name="T17" fmla="*/ 870 h 2214"/>
                <a:gd name="T18" fmla="*/ 1716 w 2958"/>
                <a:gd name="T19" fmla="*/ 989 h 2214"/>
                <a:gd name="T20" fmla="*/ 2459 w 2958"/>
                <a:gd name="T21" fmla="*/ 380 h 2214"/>
                <a:gd name="T22" fmla="*/ 2442 w 2958"/>
                <a:gd name="T23" fmla="*/ 321 h 2214"/>
                <a:gd name="T24" fmla="*/ 2654 w 2958"/>
                <a:gd name="T25" fmla="*/ 76 h 2214"/>
                <a:gd name="T26" fmla="*/ 2730 w 2958"/>
                <a:gd name="T27" fmla="*/ 127 h 2214"/>
                <a:gd name="T28" fmla="*/ 2831 w 2958"/>
                <a:gd name="T29" fmla="*/ 0 h 2214"/>
                <a:gd name="T30" fmla="*/ 2958 w 2958"/>
                <a:gd name="T31" fmla="*/ 169 h 2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58"/>
                <a:gd name="T49" fmla="*/ 0 h 2214"/>
                <a:gd name="T50" fmla="*/ 2958 w 2958"/>
                <a:gd name="T51" fmla="*/ 2214 h 2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58" h="2214">
                  <a:moveTo>
                    <a:pt x="0" y="2214"/>
                  </a:moveTo>
                  <a:lnTo>
                    <a:pt x="423" y="1859"/>
                  </a:lnTo>
                  <a:lnTo>
                    <a:pt x="355" y="1800"/>
                  </a:lnTo>
                  <a:lnTo>
                    <a:pt x="490" y="1673"/>
                  </a:lnTo>
                  <a:lnTo>
                    <a:pt x="626" y="1808"/>
                  </a:lnTo>
                  <a:lnTo>
                    <a:pt x="972" y="1944"/>
                  </a:lnTo>
                  <a:lnTo>
                    <a:pt x="1580" y="1361"/>
                  </a:lnTo>
                  <a:lnTo>
                    <a:pt x="1268" y="1166"/>
                  </a:lnTo>
                  <a:lnTo>
                    <a:pt x="1580" y="870"/>
                  </a:lnTo>
                  <a:lnTo>
                    <a:pt x="1716" y="989"/>
                  </a:lnTo>
                  <a:lnTo>
                    <a:pt x="2459" y="380"/>
                  </a:lnTo>
                  <a:lnTo>
                    <a:pt x="2442" y="321"/>
                  </a:lnTo>
                  <a:lnTo>
                    <a:pt x="2654" y="76"/>
                  </a:lnTo>
                  <a:lnTo>
                    <a:pt x="2730" y="127"/>
                  </a:lnTo>
                  <a:lnTo>
                    <a:pt x="2831" y="0"/>
                  </a:lnTo>
                  <a:lnTo>
                    <a:pt x="2958" y="169"/>
                  </a:ln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0422" name="Freeform 70"/>
            <p:cNvSpPr>
              <a:spLocks/>
            </p:cNvSpPr>
            <p:nvPr/>
          </p:nvSpPr>
          <p:spPr bwMode="auto">
            <a:xfrm>
              <a:off x="3338" y="2307"/>
              <a:ext cx="1445" cy="1657"/>
            </a:xfrm>
            <a:custGeom>
              <a:avLst/>
              <a:gdLst>
                <a:gd name="T0" fmla="*/ 0 w 1445"/>
                <a:gd name="T1" fmla="*/ 1657 h 1657"/>
                <a:gd name="T2" fmla="*/ 693 w 1445"/>
                <a:gd name="T3" fmla="*/ 1040 h 1657"/>
                <a:gd name="T4" fmla="*/ 769 w 1445"/>
                <a:gd name="T5" fmla="*/ 1116 h 1657"/>
                <a:gd name="T6" fmla="*/ 1014 w 1445"/>
                <a:gd name="T7" fmla="*/ 896 h 1657"/>
                <a:gd name="T8" fmla="*/ 904 w 1445"/>
                <a:gd name="T9" fmla="*/ 761 h 1657"/>
                <a:gd name="T10" fmla="*/ 1056 w 1445"/>
                <a:gd name="T11" fmla="*/ 626 h 1657"/>
                <a:gd name="T12" fmla="*/ 870 w 1445"/>
                <a:gd name="T13" fmla="*/ 473 h 1657"/>
                <a:gd name="T14" fmla="*/ 1301 w 1445"/>
                <a:gd name="T15" fmla="*/ 0 h 1657"/>
                <a:gd name="T16" fmla="*/ 1394 w 1445"/>
                <a:gd name="T17" fmla="*/ 85 h 1657"/>
                <a:gd name="T18" fmla="*/ 1445 w 1445"/>
                <a:gd name="T19" fmla="*/ 26 h 16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5"/>
                <a:gd name="T31" fmla="*/ 0 h 1657"/>
                <a:gd name="T32" fmla="*/ 1445 w 1445"/>
                <a:gd name="T33" fmla="*/ 1657 h 16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5" h="1657">
                  <a:moveTo>
                    <a:pt x="0" y="1657"/>
                  </a:moveTo>
                  <a:lnTo>
                    <a:pt x="693" y="1040"/>
                  </a:lnTo>
                  <a:lnTo>
                    <a:pt x="769" y="1116"/>
                  </a:lnTo>
                  <a:lnTo>
                    <a:pt x="1014" y="896"/>
                  </a:lnTo>
                  <a:lnTo>
                    <a:pt x="904" y="761"/>
                  </a:lnTo>
                  <a:lnTo>
                    <a:pt x="1056" y="626"/>
                  </a:lnTo>
                  <a:lnTo>
                    <a:pt x="870" y="473"/>
                  </a:lnTo>
                  <a:lnTo>
                    <a:pt x="1301" y="0"/>
                  </a:lnTo>
                  <a:lnTo>
                    <a:pt x="1394" y="85"/>
                  </a:lnTo>
                  <a:lnTo>
                    <a:pt x="1445" y="26"/>
                  </a:ln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spTree>
    <p:extLst>
      <p:ext uri="{BB962C8B-B14F-4D97-AF65-F5344CB8AC3E}">
        <p14:creationId xmlns:p14="http://schemas.microsoft.com/office/powerpoint/2010/main" val="1314773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smtClean="0"/>
              <a:t>Applications of Theory</a:t>
            </a:r>
          </a:p>
        </p:txBody>
      </p:sp>
      <p:sp>
        <p:nvSpPr>
          <p:cNvPr id="230403" name="Rectangle 3"/>
          <p:cNvSpPr>
            <a:spLocks noGrp="1" noChangeArrowheads="1"/>
          </p:cNvSpPr>
          <p:nvPr>
            <p:ph type="body" idx="1"/>
          </p:nvPr>
        </p:nvSpPr>
        <p:spPr/>
        <p:txBody>
          <a:bodyPr/>
          <a:lstStyle/>
          <a:p>
            <a:r>
              <a:rPr lang="en-US" altLang="en-US" smtClean="0">
                <a:latin typeface="Arial" charset="0"/>
                <a:cs typeface="Arial" charset="0"/>
              </a:rPr>
              <a:t>Apply topological principles to real conditions (heterogeneity)</a:t>
            </a:r>
          </a:p>
          <a:p>
            <a:r>
              <a:rPr lang="en-US" altLang="en-US" smtClean="0">
                <a:latin typeface="Arial" charset="0"/>
                <a:cs typeface="Arial" charset="0"/>
              </a:rPr>
              <a:t>Accommodate conflicts with other resource objectives</a:t>
            </a:r>
          </a:p>
          <a:p>
            <a:r>
              <a:rPr lang="en-US" altLang="en-US" smtClean="0">
                <a:latin typeface="Arial" charset="0"/>
                <a:cs typeface="Arial" charset="0"/>
              </a:rPr>
              <a:t>Scheduling (space, time)</a:t>
            </a:r>
          </a:p>
          <a:p>
            <a:r>
              <a:rPr lang="en-US" altLang="en-US" smtClean="0">
                <a:latin typeface="Arial" charset="0"/>
                <a:cs typeface="Arial" charset="0"/>
              </a:rPr>
              <a:t>Examine long-term impacts (~20-50 yrs, simulations)</a:t>
            </a:r>
          </a:p>
        </p:txBody>
      </p:sp>
    </p:spTree>
    <p:extLst>
      <p:ext uri="{BB962C8B-B14F-4D97-AF65-F5344CB8AC3E}">
        <p14:creationId xmlns:p14="http://schemas.microsoft.com/office/powerpoint/2010/main" val="117285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0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0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0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0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smtClean="0"/>
              <a:t>BWCA, Minnesota</a:t>
            </a:r>
          </a:p>
        </p:txBody>
      </p:sp>
      <p:pic>
        <p:nvPicPr>
          <p:cNvPr id="102403" name="Picture 3" descr="st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800225"/>
            <a:ext cx="86693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4" name="Group 4"/>
          <p:cNvGrpSpPr>
            <a:grpSpLocks/>
          </p:cNvGrpSpPr>
          <p:nvPr/>
        </p:nvGrpSpPr>
        <p:grpSpPr bwMode="auto">
          <a:xfrm>
            <a:off x="5016500" y="2698750"/>
            <a:ext cx="342900" cy="120650"/>
            <a:chOff x="485" y="1441"/>
            <a:chExt cx="4785" cy="1691"/>
          </a:xfrm>
        </p:grpSpPr>
        <p:sp>
          <p:nvSpPr>
            <p:cNvPr id="102406" name="Freeform 5"/>
            <p:cNvSpPr>
              <a:spLocks/>
            </p:cNvSpPr>
            <p:nvPr/>
          </p:nvSpPr>
          <p:spPr bwMode="auto">
            <a:xfrm>
              <a:off x="485" y="1441"/>
              <a:ext cx="4785" cy="1691"/>
            </a:xfrm>
            <a:custGeom>
              <a:avLst/>
              <a:gdLst>
                <a:gd name="T0" fmla="*/ 0 w 4785"/>
                <a:gd name="T1" fmla="*/ 155 h 1691"/>
                <a:gd name="T2" fmla="*/ 8 w 4785"/>
                <a:gd name="T3" fmla="*/ 420 h 1691"/>
                <a:gd name="T4" fmla="*/ 55 w 4785"/>
                <a:gd name="T5" fmla="*/ 420 h 1691"/>
                <a:gd name="T6" fmla="*/ 187 w 4785"/>
                <a:gd name="T7" fmla="*/ 459 h 1691"/>
                <a:gd name="T8" fmla="*/ 187 w 4785"/>
                <a:gd name="T9" fmla="*/ 584 h 1691"/>
                <a:gd name="T10" fmla="*/ 429 w 4785"/>
                <a:gd name="T11" fmla="*/ 615 h 1691"/>
                <a:gd name="T12" fmla="*/ 515 w 4785"/>
                <a:gd name="T13" fmla="*/ 576 h 1691"/>
                <a:gd name="T14" fmla="*/ 663 w 4785"/>
                <a:gd name="T15" fmla="*/ 654 h 1691"/>
                <a:gd name="T16" fmla="*/ 865 w 4785"/>
                <a:gd name="T17" fmla="*/ 771 h 1691"/>
                <a:gd name="T18" fmla="*/ 1029 w 4785"/>
                <a:gd name="T19" fmla="*/ 896 h 1691"/>
                <a:gd name="T20" fmla="*/ 1286 w 4785"/>
                <a:gd name="T21" fmla="*/ 1028 h 1691"/>
                <a:gd name="T22" fmla="*/ 1411 w 4785"/>
                <a:gd name="T23" fmla="*/ 1145 h 1691"/>
                <a:gd name="T24" fmla="*/ 1691 w 4785"/>
                <a:gd name="T25" fmla="*/ 1153 h 1691"/>
                <a:gd name="T26" fmla="*/ 1995 w 4785"/>
                <a:gd name="T27" fmla="*/ 1067 h 1691"/>
                <a:gd name="T28" fmla="*/ 2034 w 4785"/>
                <a:gd name="T29" fmla="*/ 1137 h 1691"/>
                <a:gd name="T30" fmla="*/ 1722 w 4785"/>
                <a:gd name="T31" fmla="*/ 1184 h 1691"/>
                <a:gd name="T32" fmla="*/ 1434 w 4785"/>
                <a:gd name="T33" fmla="*/ 1301 h 1691"/>
                <a:gd name="T34" fmla="*/ 1489 w 4785"/>
                <a:gd name="T35" fmla="*/ 1550 h 1691"/>
                <a:gd name="T36" fmla="*/ 1637 w 4785"/>
                <a:gd name="T37" fmla="*/ 1636 h 1691"/>
                <a:gd name="T38" fmla="*/ 1980 w 4785"/>
                <a:gd name="T39" fmla="*/ 1683 h 1691"/>
                <a:gd name="T40" fmla="*/ 2346 w 4785"/>
                <a:gd name="T41" fmla="*/ 1691 h 1691"/>
                <a:gd name="T42" fmla="*/ 2884 w 4785"/>
                <a:gd name="T43" fmla="*/ 1652 h 1691"/>
                <a:gd name="T44" fmla="*/ 3094 w 4785"/>
                <a:gd name="T45" fmla="*/ 1527 h 1691"/>
                <a:gd name="T46" fmla="*/ 3694 w 4785"/>
                <a:gd name="T47" fmla="*/ 1317 h 1691"/>
                <a:gd name="T48" fmla="*/ 3858 w 4785"/>
                <a:gd name="T49" fmla="*/ 1254 h 1691"/>
                <a:gd name="T50" fmla="*/ 3951 w 4785"/>
                <a:gd name="T51" fmla="*/ 950 h 1691"/>
                <a:gd name="T52" fmla="*/ 4154 w 4785"/>
                <a:gd name="T53" fmla="*/ 927 h 1691"/>
                <a:gd name="T54" fmla="*/ 4707 w 4785"/>
                <a:gd name="T55" fmla="*/ 888 h 1691"/>
                <a:gd name="T56" fmla="*/ 4785 w 4785"/>
                <a:gd name="T57" fmla="*/ 794 h 1691"/>
                <a:gd name="T58" fmla="*/ 4613 w 4785"/>
                <a:gd name="T59" fmla="*/ 662 h 1691"/>
                <a:gd name="T60" fmla="*/ 3748 w 4785"/>
                <a:gd name="T61" fmla="*/ 709 h 1691"/>
                <a:gd name="T62" fmla="*/ 3663 w 4785"/>
                <a:gd name="T63" fmla="*/ 623 h 1691"/>
                <a:gd name="T64" fmla="*/ 3265 w 4785"/>
                <a:gd name="T65" fmla="*/ 701 h 1691"/>
                <a:gd name="T66" fmla="*/ 3094 w 4785"/>
                <a:gd name="T67" fmla="*/ 288 h 1691"/>
                <a:gd name="T68" fmla="*/ 2533 w 4785"/>
                <a:gd name="T69" fmla="*/ 553 h 1691"/>
                <a:gd name="T70" fmla="*/ 2229 w 4785"/>
                <a:gd name="T71" fmla="*/ 826 h 1691"/>
                <a:gd name="T72" fmla="*/ 1909 w 4785"/>
                <a:gd name="T73" fmla="*/ 833 h 1691"/>
                <a:gd name="T74" fmla="*/ 1715 w 4785"/>
                <a:gd name="T75" fmla="*/ 896 h 1691"/>
                <a:gd name="T76" fmla="*/ 1746 w 4785"/>
                <a:gd name="T77" fmla="*/ 685 h 1691"/>
                <a:gd name="T78" fmla="*/ 1528 w 4785"/>
                <a:gd name="T79" fmla="*/ 724 h 1691"/>
                <a:gd name="T80" fmla="*/ 1442 w 4785"/>
                <a:gd name="T81" fmla="*/ 670 h 1691"/>
                <a:gd name="T82" fmla="*/ 1411 w 4785"/>
                <a:gd name="T83" fmla="*/ 428 h 1691"/>
                <a:gd name="T84" fmla="*/ 1169 w 4785"/>
                <a:gd name="T85" fmla="*/ 420 h 1691"/>
                <a:gd name="T86" fmla="*/ 974 w 4785"/>
                <a:gd name="T87" fmla="*/ 303 h 1691"/>
                <a:gd name="T88" fmla="*/ 842 w 4785"/>
                <a:gd name="T89" fmla="*/ 93 h 1691"/>
                <a:gd name="T90" fmla="*/ 741 w 4785"/>
                <a:gd name="T91" fmla="*/ 7 h 1691"/>
                <a:gd name="T92" fmla="*/ 476 w 4785"/>
                <a:gd name="T93" fmla="*/ 0 h 1691"/>
                <a:gd name="T94" fmla="*/ 289 w 4785"/>
                <a:gd name="T95" fmla="*/ 31 h 1691"/>
                <a:gd name="T96" fmla="*/ 281 w 4785"/>
                <a:gd name="T97" fmla="*/ 218 h 1691"/>
                <a:gd name="T98" fmla="*/ 289 w 4785"/>
                <a:gd name="T99" fmla="*/ 327 h 1691"/>
                <a:gd name="T100" fmla="*/ 141 w 4785"/>
                <a:gd name="T101" fmla="*/ 389 h 1691"/>
                <a:gd name="T102" fmla="*/ 0 w 4785"/>
                <a:gd name="T103" fmla="*/ 155 h 16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85"/>
                <a:gd name="T157" fmla="*/ 0 h 1691"/>
                <a:gd name="T158" fmla="*/ 4785 w 4785"/>
                <a:gd name="T159" fmla="*/ 1691 h 16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85" h="1691">
                  <a:moveTo>
                    <a:pt x="0" y="155"/>
                  </a:moveTo>
                  <a:lnTo>
                    <a:pt x="8" y="420"/>
                  </a:lnTo>
                  <a:lnTo>
                    <a:pt x="55" y="420"/>
                  </a:lnTo>
                  <a:lnTo>
                    <a:pt x="187" y="459"/>
                  </a:lnTo>
                  <a:lnTo>
                    <a:pt x="187" y="584"/>
                  </a:lnTo>
                  <a:lnTo>
                    <a:pt x="429" y="615"/>
                  </a:lnTo>
                  <a:lnTo>
                    <a:pt x="515" y="576"/>
                  </a:lnTo>
                  <a:lnTo>
                    <a:pt x="663" y="654"/>
                  </a:lnTo>
                  <a:lnTo>
                    <a:pt x="865" y="771"/>
                  </a:lnTo>
                  <a:lnTo>
                    <a:pt x="1029" y="896"/>
                  </a:lnTo>
                  <a:lnTo>
                    <a:pt x="1286" y="1028"/>
                  </a:lnTo>
                  <a:lnTo>
                    <a:pt x="1411" y="1145"/>
                  </a:lnTo>
                  <a:lnTo>
                    <a:pt x="1691" y="1153"/>
                  </a:lnTo>
                  <a:lnTo>
                    <a:pt x="1995" y="1067"/>
                  </a:lnTo>
                  <a:lnTo>
                    <a:pt x="2034" y="1137"/>
                  </a:lnTo>
                  <a:lnTo>
                    <a:pt x="1722" y="1184"/>
                  </a:lnTo>
                  <a:lnTo>
                    <a:pt x="1434" y="1301"/>
                  </a:lnTo>
                  <a:lnTo>
                    <a:pt x="1489" y="1550"/>
                  </a:lnTo>
                  <a:lnTo>
                    <a:pt x="1637" y="1636"/>
                  </a:lnTo>
                  <a:lnTo>
                    <a:pt x="1980" y="1683"/>
                  </a:lnTo>
                  <a:lnTo>
                    <a:pt x="2346" y="1691"/>
                  </a:lnTo>
                  <a:lnTo>
                    <a:pt x="2884" y="1652"/>
                  </a:lnTo>
                  <a:lnTo>
                    <a:pt x="3094" y="1527"/>
                  </a:lnTo>
                  <a:lnTo>
                    <a:pt x="3694" y="1317"/>
                  </a:lnTo>
                  <a:lnTo>
                    <a:pt x="3858" y="1254"/>
                  </a:lnTo>
                  <a:lnTo>
                    <a:pt x="3951" y="950"/>
                  </a:lnTo>
                  <a:lnTo>
                    <a:pt x="4154" y="927"/>
                  </a:lnTo>
                  <a:lnTo>
                    <a:pt x="4707" y="888"/>
                  </a:lnTo>
                  <a:lnTo>
                    <a:pt x="4785" y="794"/>
                  </a:lnTo>
                  <a:lnTo>
                    <a:pt x="4613" y="662"/>
                  </a:lnTo>
                  <a:lnTo>
                    <a:pt x="3748" y="709"/>
                  </a:lnTo>
                  <a:lnTo>
                    <a:pt x="3663" y="623"/>
                  </a:lnTo>
                  <a:lnTo>
                    <a:pt x="3265" y="701"/>
                  </a:lnTo>
                  <a:lnTo>
                    <a:pt x="3094" y="288"/>
                  </a:lnTo>
                  <a:lnTo>
                    <a:pt x="2533" y="553"/>
                  </a:lnTo>
                  <a:lnTo>
                    <a:pt x="2229" y="826"/>
                  </a:lnTo>
                  <a:lnTo>
                    <a:pt x="1909" y="833"/>
                  </a:lnTo>
                  <a:lnTo>
                    <a:pt x="1715" y="896"/>
                  </a:lnTo>
                  <a:lnTo>
                    <a:pt x="1746" y="685"/>
                  </a:lnTo>
                  <a:lnTo>
                    <a:pt x="1528" y="724"/>
                  </a:lnTo>
                  <a:lnTo>
                    <a:pt x="1442" y="670"/>
                  </a:lnTo>
                  <a:lnTo>
                    <a:pt x="1411" y="428"/>
                  </a:lnTo>
                  <a:lnTo>
                    <a:pt x="1169" y="420"/>
                  </a:lnTo>
                  <a:lnTo>
                    <a:pt x="974" y="303"/>
                  </a:lnTo>
                  <a:lnTo>
                    <a:pt x="842" y="93"/>
                  </a:lnTo>
                  <a:lnTo>
                    <a:pt x="741" y="7"/>
                  </a:lnTo>
                  <a:lnTo>
                    <a:pt x="476" y="0"/>
                  </a:lnTo>
                  <a:lnTo>
                    <a:pt x="289" y="31"/>
                  </a:lnTo>
                  <a:lnTo>
                    <a:pt x="281" y="218"/>
                  </a:lnTo>
                  <a:lnTo>
                    <a:pt x="289" y="327"/>
                  </a:lnTo>
                  <a:lnTo>
                    <a:pt x="141" y="389"/>
                  </a:lnTo>
                  <a:lnTo>
                    <a:pt x="0" y="155"/>
                  </a:lnTo>
                  <a:close/>
                </a:path>
              </a:pathLst>
            </a:custGeom>
            <a:solidFill>
              <a:srgbClr val="FF0000"/>
            </a:solidFill>
            <a:ln w="25400">
              <a:solidFill>
                <a:schemeClr val="bg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2407" name="Freeform 6"/>
            <p:cNvSpPr>
              <a:spLocks/>
            </p:cNvSpPr>
            <p:nvPr/>
          </p:nvSpPr>
          <p:spPr bwMode="auto">
            <a:xfrm>
              <a:off x="609" y="2120"/>
              <a:ext cx="849" cy="670"/>
            </a:xfrm>
            <a:custGeom>
              <a:avLst/>
              <a:gdLst>
                <a:gd name="T0" fmla="*/ 257 w 849"/>
                <a:gd name="T1" fmla="*/ 46 h 670"/>
                <a:gd name="T2" fmla="*/ 234 w 849"/>
                <a:gd name="T3" fmla="*/ 319 h 670"/>
                <a:gd name="T4" fmla="*/ 0 w 849"/>
                <a:gd name="T5" fmla="*/ 358 h 670"/>
                <a:gd name="T6" fmla="*/ 23 w 849"/>
                <a:gd name="T7" fmla="*/ 654 h 670"/>
                <a:gd name="T8" fmla="*/ 358 w 849"/>
                <a:gd name="T9" fmla="*/ 670 h 670"/>
                <a:gd name="T10" fmla="*/ 678 w 849"/>
                <a:gd name="T11" fmla="*/ 662 h 670"/>
                <a:gd name="T12" fmla="*/ 693 w 849"/>
                <a:gd name="T13" fmla="*/ 522 h 670"/>
                <a:gd name="T14" fmla="*/ 732 w 849"/>
                <a:gd name="T15" fmla="*/ 460 h 670"/>
                <a:gd name="T16" fmla="*/ 810 w 849"/>
                <a:gd name="T17" fmla="*/ 389 h 670"/>
                <a:gd name="T18" fmla="*/ 849 w 849"/>
                <a:gd name="T19" fmla="*/ 304 h 670"/>
                <a:gd name="T20" fmla="*/ 724 w 849"/>
                <a:gd name="T21" fmla="*/ 280 h 670"/>
                <a:gd name="T22" fmla="*/ 693 w 849"/>
                <a:gd name="T23" fmla="*/ 109 h 670"/>
                <a:gd name="T24" fmla="*/ 584 w 849"/>
                <a:gd name="T25" fmla="*/ 171 h 670"/>
                <a:gd name="T26" fmla="*/ 421 w 849"/>
                <a:gd name="T27" fmla="*/ 202 h 670"/>
                <a:gd name="T28" fmla="*/ 397 w 849"/>
                <a:gd name="T29" fmla="*/ 0 h 670"/>
                <a:gd name="T30" fmla="*/ 257 w 849"/>
                <a:gd name="T31" fmla="*/ 46 h 6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9"/>
                <a:gd name="T49" fmla="*/ 0 h 670"/>
                <a:gd name="T50" fmla="*/ 849 w 849"/>
                <a:gd name="T51" fmla="*/ 670 h 6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9" h="670">
                  <a:moveTo>
                    <a:pt x="257" y="46"/>
                  </a:moveTo>
                  <a:lnTo>
                    <a:pt x="234" y="319"/>
                  </a:lnTo>
                  <a:lnTo>
                    <a:pt x="0" y="358"/>
                  </a:lnTo>
                  <a:lnTo>
                    <a:pt x="23" y="654"/>
                  </a:lnTo>
                  <a:lnTo>
                    <a:pt x="358" y="670"/>
                  </a:lnTo>
                  <a:lnTo>
                    <a:pt x="678" y="662"/>
                  </a:lnTo>
                  <a:lnTo>
                    <a:pt x="693" y="522"/>
                  </a:lnTo>
                  <a:lnTo>
                    <a:pt x="732" y="460"/>
                  </a:lnTo>
                  <a:lnTo>
                    <a:pt x="810" y="389"/>
                  </a:lnTo>
                  <a:lnTo>
                    <a:pt x="849" y="304"/>
                  </a:lnTo>
                  <a:lnTo>
                    <a:pt x="724" y="280"/>
                  </a:lnTo>
                  <a:lnTo>
                    <a:pt x="693" y="109"/>
                  </a:lnTo>
                  <a:lnTo>
                    <a:pt x="584" y="171"/>
                  </a:lnTo>
                  <a:lnTo>
                    <a:pt x="421" y="202"/>
                  </a:lnTo>
                  <a:lnTo>
                    <a:pt x="397" y="0"/>
                  </a:lnTo>
                  <a:lnTo>
                    <a:pt x="257" y="46"/>
                  </a:lnTo>
                  <a:close/>
                </a:path>
              </a:pathLst>
            </a:custGeom>
            <a:solidFill>
              <a:srgbClr val="FF0000"/>
            </a:solidFill>
            <a:ln w="25400">
              <a:solidFill>
                <a:schemeClr val="bg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sp>
        <p:nvSpPr>
          <p:cNvPr id="102405" name="Oval 7"/>
          <p:cNvSpPr>
            <a:spLocks noChangeArrowheads="1"/>
          </p:cNvSpPr>
          <p:nvPr/>
        </p:nvSpPr>
        <p:spPr bwMode="auto">
          <a:xfrm>
            <a:off x="4833938" y="2365375"/>
            <a:ext cx="742950" cy="7239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Tree>
    <p:extLst>
      <p:ext uri="{BB962C8B-B14F-4D97-AF65-F5344CB8AC3E}">
        <p14:creationId xmlns:p14="http://schemas.microsoft.com/office/powerpoint/2010/main" val="880764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7954963" y="4356100"/>
            <a:ext cx="663575" cy="1903413"/>
            <a:chOff x="2692" y="1443"/>
            <a:chExt cx="418" cy="1199"/>
          </a:xfrm>
        </p:grpSpPr>
        <p:sp>
          <p:nvSpPr>
            <p:cNvPr id="103433" name="Rectangle 3"/>
            <p:cNvSpPr>
              <a:spLocks noChangeArrowheads="1"/>
            </p:cNvSpPr>
            <p:nvPr/>
          </p:nvSpPr>
          <p:spPr bwMode="auto">
            <a:xfrm>
              <a:off x="2692" y="1464"/>
              <a:ext cx="232" cy="132"/>
            </a:xfrm>
            <a:prstGeom prst="rect">
              <a:avLst/>
            </a:prstGeom>
            <a:solidFill>
              <a:srgbClr val="FFC60F"/>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34" name="Rectangle 4"/>
            <p:cNvSpPr>
              <a:spLocks noChangeArrowheads="1"/>
            </p:cNvSpPr>
            <p:nvPr/>
          </p:nvSpPr>
          <p:spPr bwMode="auto">
            <a:xfrm>
              <a:off x="2968" y="144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5</a:t>
              </a:r>
              <a:endParaRPr lang="en-US" altLang="en-US" smtClean="0">
                <a:solidFill>
                  <a:srgbClr val="FFFFFF"/>
                </a:solidFill>
                <a:effectLst/>
                <a:latin typeface="Times New Roman" pitchFamily="18" charset="0"/>
              </a:endParaRPr>
            </a:p>
          </p:txBody>
        </p:sp>
        <p:sp>
          <p:nvSpPr>
            <p:cNvPr id="103435" name="Rectangle 5"/>
            <p:cNvSpPr>
              <a:spLocks noChangeArrowheads="1"/>
            </p:cNvSpPr>
            <p:nvPr/>
          </p:nvSpPr>
          <p:spPr bwMode="auto">
            <a:xfrm>
              <a:off x="2692" y="1613"/>
              <a:ext cx="232" cy="129"/>
            </a:xfrm>
            <a:prstGeom prst="rect">
              <a:avLst/>
            </a:prstGeom>
            <a:solidFill>
              <a:srgbClr val="DCCE00"/>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36" name="Rectangle 6"/>
            <p:cNvSpPr>
              <a:spLocks noChangeArrowheads="1"/>
            </p:cNvSpPr>
            <p:nvPr/>
          </p:nvSpPr>
          <p:spPr bwMode="auto">
            <a:xfrm>
              <a:off x="2968" y="158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6</a:t>
              </a:r>
              <a:endParaRPr lang="en-US" altLang="en-US" smtClean="0">
                <a:solidFill>
                  <a:srgbClr val="FFFFFF"/>
                </a:solidFill>
                <a:effectLst/>
                <a:latin typeface="Times New Roman" pitchFamily="18" charset="0"/>
              </a:endParaRPr>
            </a:p>
          </p:txBody>
        </p:sp>
        <p:sp>
          <p:nvSpPr>
            <p:cNvPr id="103437" name="Rectangle 7"/>
            <p:cNvSpPr>
              <a:spLocks noChangeArrowheads="1"/>
            </p:cNvSpPr>
            <p:nvPr/>
          </p:nvSpPr>
          <p:spPr bwMode="auto">
            <a:xfrm>
              <a:off x="2692" y="1759"/>
              <a:ext cx="232" cy="129"/>
            </a:xfrm>
            <a:prstGeom prst="rect">
              <a:avLst/>
            </a:prstGeom>
            <a:solidFill>
              <a:srgbClr val="CA00DC"/>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38" name="Rectangle 8"/>
            <p:cNvSpPr>
              <a:spLocks noChangeArrowheads="1"/>
            </p:cNvSpPr>
            <p:nvPr/>
          </p:nvSpPr>
          <p:spPr bwMode="auto">
            <a:xfrm>
              <a:off x="2968" y="1735"/>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8</a:t>
              </a:r>
              <a:endParaRPr lang="en-US" altLang="en-US" smtClean="0">
                <a:solidFill>
                  <a:srgbClr val="FFFFFF"/>
                </a:solidFill>
                <a:effectLst/>
                <a:latin typeface="Times New Roman" pitchFamily="18" charset="0"/>
              </a:endParaRPr>
            </a:p>
          </p:txBody>
        </p:sp>
        <p:sp>
          <p:nvSpPr>
            <p:cNvPr id="103439" name="Rectangle 9"/>
            <p:cNvSpPr>
              <a:spLocks noChangeArrowheads="1"/>
            </p:cNvSpPr>
            <p:nvPr/>
          </p:nvSpPr>
          <p:spPr bwMode="auto">
            <a:xfrm>
              <a:off x="2692" y="1905"/>
              <a:ext cx="232" cy="129"/>
            </a:xfrm>
            <a:prstGeom prst="rect">
              <a:avLst/>
            </a:prstGeom>
            <a:solidFill>
              <a:srgbClr val="14A4AC"/>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40" name="Rectangle 10"/>
            <p:cNvSpPr>
              <a:spLocks noChangeArrowheads="1"/>
            </p:cNvSpPr>
            <p:nvPr/>
          </p:nvSpPr>
          <p:spPr bwMode="auto">
            <a:xfrm>
              <a:off x="2968" y="1884"/>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9</a:t>
              </a:r>
              <a:endParaRPr lang="en-US" altLang="en-US" smtClean="0">
                <a:solidFill>
                  <a:srgbClr val="FFFFFF"/>
                </a:solidFill>
                <a:effectLst/>
                <a:latin typeface="Times New Roman" pitchFamily="18" charset="0"/>
              </a:endParaRPr>
            </a:p>
          </p:txBody>
        </p:sp>
        <p:sp>
          <p:nvSpPr>
            <p:cNvPr id="103441" name="Rectangle 11"/>
            <p:cNvSpPr>
              <a:spLocks noChangeArrowheads="1"/>
            </p:cNvSpPr>
            <p:nvPr/>
          </p:nvSpPr>
          <p:spPr bwMode="auto">
            <a:xfrm>
              <a:off x="2692" y="2051"/>
              <a:ext cx="232" cy="129"/>
            </a:xfrm>
            <a:prstGeom prst="rect">
              <a:avLst/>
            </a:prstGeom>
            <a:solidFill>
              <a:srgbClr val="018200"/>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42" name="Rectangle 12"/>
            <p:cNvSpPr>
              <a:spLocks noChangeArrowheads="1"/>
            </p:cNvSpPr>
            <p:nvPr/>
          </p:nvSpPr>
          <p:spPr bwMode="auto">
            <a:xfrm>
              <a:off x="2968" y="2030"/>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1</a:t>
              </a:r>
              <a:endParaRPr lang="en-US" altLang="en-US" smtClean="0">
                <a:solidFill>
                  <a:srgbClr val="FFFFFF"/>
                </a:solidFill>
                <a:effectLst/>
                <a:latin typeface="Times New Roman" pitchFamily="18" charset="0"/>
              </a:endParaRPr>
            </a:p>
          </p:txBody>
        </p:sp>
        <p:sp>
          <p:nvSpPr>
            <p:cNvPr id="103443" name="Rectangle 13"/>
            <p:cNvSpPr>
              <a:spLocks noChangeArrowheads="1"/>
            </p:cNvSpPr>
            <p:nvPr/>
          </p:nvSpPr>
          <p:spPr bwMode="auto">
            <a:xfrm>
              <a:off x="3030" y="2030"/>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0</a:t>
              </a:r>
              <a:endParaRPr lang="en-US" altLang="en-US" smtClean="0">
                <a:solidFill>
                  <a:srgbClr val="FFFFFF"/>
                </a:solidFill>
                <a:effectLst/>
                <a:latin typeface="Times New Roman" pitchFamily="18" charset="0"/>
              </a:endParaRPr>
            </a:p>
          </p:txBody>
        </p:sp>
        <p:sp>
          <p:nvSpPr>
            <p:cNvPr id="103444" name="Rectangle 14"/>
            <p:cNvSpPr>
              <a:spLocks noChangeArrowheads="1"/>
            </p:cNvSpPr>
            <p:nvPr/>
          </p:nvSpPr>
          <p:spPr bwMode="auto">
            <a:xfrm>
              <a:off x="2692" y="2197"/>
              <a:ext cx="232" cy="129"/>
            </a:xfrm>
            <a:prstGeom prst="rect">
              <a:avLst/>
            </a:prstGeom>
            <a:solidFill>
              <a:srgbClr val="FF0000"/>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45" name="Rectangle 15"/>
            <p:cNvSpPr>
              <a:spLocks noChangeArrowheads="1"/>
            </p:cNvSpPr>
            <p:nvPr/>
          </p:nvSpPr>
          <p:spPr bwMode="auto">
            <a:xfrm>
              <a:off x="2968" y="217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1</a:t>
              </a:r>
              <a:endParaRPr lang="en-US" altLang="en-US" smtClean="0">
                <a:solidFill>
                  <a:srgbClr val="FFFFFF"/>
                </a:solidFill>
                <a:effectLst/>
                <a:latin typeface="Times New Roman" pitchFamily="18" charset="0"/>
              </a:endParaRPr>
            </a:p>
          </p:txBody>
        </p:sp>
        <p:sp>
          <p:nvSpPr>
            <p:cNvPr id="103446" name="Rectangle 16"/>
            <p:cNvSpPr>
              <a:spLocks noChangeArrowheads="1"/>
            </p:cNvSpPr>
            <p:nvPr/>
          </p:nvSpPr>
          <p:spPr bwMode="auto">
            <a:xfrm>
              <a:off x="3030" y="217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3</a:t>
              </a:r>
              <a:endParaRPr lang="en-US" altLang="en-US" smtClean="0">
                <a:solidFill>
                  <a:srgbClr val="FFFFFF"/>
                </a:solidFill>
                <a:effectLst/>
                <a:latin typeface="Times New Roman" pitchFamily="18" charset="0"/>
              </a:endParaRPr>
            </a:p>
          </p:txBody>
        </p:sp>
        <p:sp>
          <p:nvSpPr>
            <p:cNvPr id="103447" name="Rectangle 17"/>
            <p:cNvSpPr>
              <a:spLocks noChangeArrowheads="1"/>
            </p:cNvSpPr>
            <p:nvPr/>
          </p:nvSpPr>
          <p:spPr bwMode="auto">
            <a:xfrm>
              <a:off x="2692" y="2343"/>
              <a:ext cx="232" cy="130"/>
            </a:xfrm>
            <a:prstGeom prst="rect">
              <a:avLst/>
            </a:prstGeom>
            <a:solidFill>
              <a:srgbClr val="0000FF"/>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48" name="Rectangle 18"/>
            <p:cNvSpPr>
              <a:spLocks noChangeArrowheads="1"/>
            </p:cNvSpPr>
            <p:nvPr/>
          </p:nvSpPr>
          <p:spPr bwMode="auto">
            <a:xfrm>
              <a:off x="2968" y="232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9</a:t>
              </a:r>
              <a:endParaRPr lang="en-US" altLang="en-US" smtClean="0">
                <a:solidFill>
                  <a:srgbClr val="FFFFFF"/>
                </a:solidFill>
                <a:effectLst/>
                <a:latin typeface="Times New Roman" pitchFamily="18" charset="0"/>
              </a:endParaRPr>
            </a:p>
          </p:txBody>
        </p:sp>
        <p:sp>
          <p:nvSpPr>
            <p:cNvPr id="103449" name="Rectangle 19"/>
            <p:cNvSpPr>
              <a:spLocks noChangeArrowheads="1"/>
            </p:cNvSpPr>
            <p:nvPr/>
          </p:nvSpPr>
          <p:spPr bwMode="auto">
            <a:xfrm>
              <a:off x="3030" y="232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8</a:t>
              </a:r>
              <a:endParaRPr lang="en-US" altLang="en-US" smtClean="0">
                <a:solidFill>
                  <a:srgbClr val="FFFFFF"/>
                </a:solidFill>
                <a:effectLst/>
                <a:latin typeface="Times New Roman" pitchFamily="18" charset="0"/>
              </a:endParaRPr>
            </a:p>
          </p:txBody>
        </p:sp>
        <p:sp>
          <p:nvSpPr>
            <p:cNvPr id="103450" name="Rectangle 20"/>
            <p:cNvSpPr>
              <a:spLocks noChangeArrowheads="1"/>
            </p:cNvSpPr>
            <p:nvPr/>
          </p:nvSpPr>
          <p:spPr bwMode="auto">
            <a:xfrm>
              <a:off x="2692" y="2490"/>
              <a:ext cx="232" cy="129"/>
            </a:xfrm>
            <a:prstGeom prst="rect">
              <a:avLst/>
            </a:prstGeom>
            <a:solidFill>
              <a:srgbClr val="787878"/>
            </a:solidFill>
            <a:ln w="4763">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03451" name="Rectangle 21"/>
            <p:cNvSpPr>
              <a:spLocks noChangeArrowheads="1"/>
            </p:cNvSpPr>
            <p:nvPr/>
          </p:nvSpPr>
          <p:spPr bwMode="auto">
            <a:xfrm>
              <a:off x="2968" y="246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9</a:t>
              </a:r>
              <a:endParaRPr lang="en-US" altLang="en-US" smtClean="0">
                <a:solidFill>
                  <a:srgbClr val="FFFFFF"/>
                </a:solidFill>
                <a:effectLst/>
                <a:latin typeface="Times New Roman" pitchFamily="18" charset="0"/>
              </a:endParaRPr>
            </a:p>
          </p:txBody>
        </p:sp>
        <p:sp>
          <p:nvSpPr>
            <p:cNvPr id="103452" name="Rectangle 22"/>
            <p:cNvSpPr>
              <a:spLocks noChangeArrowheads="1"/>
            </p:cNvSpPr>
            <p:nvPr/>
          </p:nvSpPr>
          <p:spPr bwMode="auto">
            <a:xfrm>
              <a:off x="3030" y="246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smtClean="0">
                  <a:solidFill>
                    <a:srgbClr val="FFFFFF"/>
                  </a:solidFill>
                  <a:effectLst/>
                  <a:latin typeface="Arial" charset="0"/>
                </a:rPr>
                <a:t>9</a:t>
              </a:r>
              <a:endParaRPr lang="en-US" altLang="en-US" smtClean="0">
                <a:solidFill>
                  <a:srgbClr val="FFFFFF"/>
                </a:solidFill>
                <a:effectLst/>
                <a:latin typeface="Times New Roman" pitchFamily="18" charset="0"/>
              </a:endParaRPr>
            </a:p>
          </p:txBody>
        </p:sp>
      </p:grpSp>
      <p:pic>
        <p:nvPicPr>
          <p:cNvPr id="103427" name="Picture 23" descr="fuels_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3860800"/>
            <a:ext cx="70104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24"/>
          <p:cNvSpPr txBox="1">
            <a:spLocks noChangeArrowheads="1"/>
          </p:cNvSpPr>
          <p:nvPr/>
        </p:nvSpPr>
        <p:spPr bwMode="auto">
          <a:xfrm>
            <a:off x="6964363" y="3841750"/>
            <a:ext cx="19129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mtClean="0">
                <a:solidFill>
                  <a:srgbClr val="FFFFFF"/>
                </a:solidFill>
                <a:effectLst/>
                <a:latin typeface="Arial" charset="0"/>
              </a:rPr>
              <a:t>Surface Fuel</a:t>
            </a:r>
          </a:p>
          <a:p>
            <a:pPr eaLnBrk="0" hangingPunct="0">
              <a:spcBef>
                <a:spcPct val="0"/>
              </a:spcBef>
            </a:pPr>
            <a:r>
              <a:rPr lang="en-US" altLang="en-US" smtClean="0">
                <a:solidFill>
                  <a:srgbClr val="FFFFFF"/>
                </a:solidFill>
                <a:effectLst/>
                <a:latin typeface="Arial" charset="0"/>
              </a:rPr>
              <a:t>Model</a:t>
            </a:r>
          </a:p>
        </p:txBody>
      </p:sp>
      <p:sp>
        <p:nvSpPr>
          <p:cNvPr id="103429" name="Line 25"/>
          <p:cNvSpPr>
            <a:spLocks noChangeShapeType="1"/>
          </p:cNvSpPr>
          <p:nvPr/>
        </p:nvSpPr>
        <p:spPr bwMode="auto">
          <a:xfrm>
            <a:off x="3892550" y="4167188"/>
            <a:ext cx="1747838" cy="0"/>
          </a:xfrm>
          <a:prstGeom prst="line">
            <a:avLst/>
          </a:prstGeom>
          <a:noFill/>
          <a:ln w="25400">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3430" name="Text Box 26"/>
          <p:cNvSpPr txBox="1">
            <a:spLocks noChangeArrowheads="1"/>
          </p:cNvSpPr>
          <p:nvPr/>
        </p:nvSpPr>
        <p:spPr bwMode="auto">
          <a:xfrm>
            <a:off x="4257675" y="3852863"/>
            <a:ext cx="108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r>
              <a:rPr lang="en-US" altLang="en-US" sz="1800" b="1" smtClean="0">
                <a:solidFill>
                  <a:srgbClr val="FFFFFF"/>
                </a:solidFill>
                <a:effectLst/>
                <a:latin typeface="Arial" charset="0"/>
              </a:rPr>
              <a:t>25 miles</a:t>
            </a:r>
          </a:p>
        </p:txBody>
      </p:sp>
      <p:sp>
        <p:nvSpPr>
          <p:cNvPr id="103431" name="Rectangle 27"/>
          <p:cNvSpPr>
            <a:spLocks noGrp="1" noChangeArrowheads="1"/>
          </p:cNvSpPr>
          <p:nvPr>
            <p:ph type="title"/>
          </p:nvPr>
        </p:nvSpPr>
        <p:spPr/>
        <p:txBody>
          <a:bodyPr/>
          <a:lstStyle/>
          <a:p>
            <a:r>
              <a:rPr lang="en-US" altLang="en-US" smtClean="0"/>
              <a:t>BWCA, Minnesota</a:t>
            </a:r>
          </a:p>
        </p:txBody>
      </p:sp>
      <p:sp>
        <p:nvSpPr>
          <p:cNvPr id="103432" name="Rectangle 28"/>
          <p:cNvSpPr>
            <a:spLocks noGrp="1" noChangeArrowheads="1"/>
          </p:cNvSpPr>
          <p:nvPr>
            <p:ph type="body" idx="1"/>
          </p:nvPr>
        </p:nvSpPr>
        <p:spPr/>
        <p:txBody>
          <a:bodyPr/>
          <a:lstStyle/>
          <a:p>
            <a:r>
              <a:rPr lang="en-US" altLang="en-US" sz="3600" b="1" smtClean="0">
                <a:latin typeface="Arial" charset="0"/>
              </a:rPr>
              <a:t>~200,000 ha of blowdown July 4th 1999</a:t>
            </a:r>
          </a:p>
          <a:p>
            <a:r>
              <a:rPr lang="en-US" altLang="en-US" sz="3600" b="1" smtClean="0">
                <a:latin typeface="Arial" charset="0"/>
              </a:rPr>
              <a:t>Swath from west to east</a:t>
            </a:r>
          </a:p>
          <a:p>
            <a:endParaRPr lang="en-US" altLang="en-US" sz="3600" b="1" smtClean="0">
              <a:latin typeface="Arial" charset="0"/>
            </a:endParaRPr>
          </a:p>
          <a:p>
            <a:endParaRPr lang="en-US" altLang="en-US" sz="3600" b="1" smtClean="0">
              <a:latin typeface="Arial" charset="0"/>
            </a:endParaRPr>
          </a:p>
        </p:txBody>
      </p:sp>
    </p:spTree>
    <p:extLst>
      <p:ext uri="{BB962C8B-B14F-4D97-AF65-F5344CB8AC3E}">
        <p14:creationId xmlns:p14="http://schemas.microsoft.com/office/powerpoint/2010/main" val="3916408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4" y="-1379314"/>
            <a:ext cx="14651264" cy="823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74172" y="-391885"/>
            <a:ext cx="8490858" cy="2106386"/>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 name="Rectangle 3"/>
          <p:cNvSpPr/>
          <p:nvPr/>
        </p:nvSpPr>
        <p:spPr bwMode="auto">
          <a:xfrm>
            <a:off x="-174172" y="4789714"/>
            <a:ext cx="7474857" cy="1719943"/>
          </a:xfrm>
          <a:prstGeom prst="rect">
            <a:avLst/>
          </a:prstGeom>
          <a:solidFill>
            <a:schemeClr val="tx2">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 name="Straight Connector 4"/>
          <p:cNvCxnSpPr/>
          <p:nvPr/>
        </p:nvCxnSpPr>
        <p:spPr bwMode="auto">
          <a:xfrm>
            <a:off x="1727200" y="4152900"/>
            <a:ext cx="4686300" cy="0"/>
          </a:xfrm>
          <a:prstGeom prst="line">
            <a:avLst/>
          </a:pr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65414956"/>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175"/>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87640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bdfuel_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1624013"/>
            <a:ext cx="6808787"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p:txBody>
          <a:bodyPr/>
          <a:lstStyle/>
          <a:p>
            <a:r>
              <a:rPr lang="en-US" altLang="en-US" b="1" smtClean="0">
                <a:solidFill>
                  <a:schemeClr val="tx1"/>
                </a:solidFill>
                <a:latin typeface="Arial" charset="0"/>
              </a:rPr>
              <a:t>Overlapping Treatment Pattern</a:t>
            </a:r>
          </a:p>
        </p:txBody>
      </p:sp>
      <p:sp>
        <p:nvSpPr>
          <p:cNvPr id="236548" name="Text Box 4"/>
          <p:cNvSpPr txBox="1">
            <a:spLocks noChangeArrowheads="1"/>
          </p:cNvSpPr>
          <p:nvPr/>
        </p:nvSpPr>
        <p:spPr bwMode="auto">
          <a:xfrm>
            <a:off x="336550" y="2106613"/>
            <a:ext cx="8466138" cy="2654300"/>
          </a:xfrm>
          <a:prstGeom prst="rect">
            <a:avLst/>
          </a:prstGeom>
          <a:noFill/>
          <a:ln w="9525">
            <a:noFill/>
            <a:miter lim="800000"/>
            <a:headEnd/>
            <a:tailEnd/>
          </a:ln>
          <a:effectLst/>
        </p:spPr>
        <p:txBody>
          <a:bodyPr wrap="none">
            <a:spAutoFit/>
          </a:bodyPr>
          <a:lstStyle/>
          <a:p>
            <a:pPr eaLnBrk="0" hangingPunct="0">
              <a:spcBef>
                <a:spcPct val="0"/>
              </a:spcBef>
              <a:buFontTx/>
              <a:buChar char="•"/>
              <a:defRPr/>
            </a:pPr>
            <a:r>
              <a:rPr lang="en-US" sz="2800" b="1">
                <a:solidFill>
                  <a:srgbClr val="FFFFFF"/>
                </a:solidFill>
                <a:effectLst>
                  <a:outerShdw blurRad="38100" dist="38100" dir="2700000" algn="tl">
                    <a:srgbClr val="000000"/>
                  </a:outerShdw>
                </a:effectLst>
                <a:latin typeface="Arial" pitchFamily="34" charset="0"/>
              </a:rPr>
              <a:t>Increase continuity of lakes (burn islands, </a:t>
            </a:r>
          </a:p>
          <a:p>
            <a:pPr eaLnBrk="0" hangingPunct="0">
              <a:spcBef>
                <a:spcPct val="0"/>
              </a:spcBef>
              <a:defRPr/>
            </a:pPr>
            <a:r>
              <a:rPr lang="en-US" sz="2800" b="1">
                <a:solidFill>
                  <a:srgbClr val="FFFFFF"/>
                </a:solidFill>
                <a:effectLst>
                  <a:outerShdw blurRad="38100" dist="38100" dir="2700000" algn="tl">
                    <a:srgbClr val="000000"/>
                  </a:outerShdw>
                </a:effectLst>
                <a:latin typeface="Arial" pitchFamily="34" charset="0"/>
              </a:rPr>
              <a:t>peninsulas, isthmuses)</a:t>
            </a:r>
          </a:p>
          <a:p>
            <a:pPr eaLnBrk="0" hangingPunct="0">
              <a:spcBef>
                <a:spcPct val="0"/>
              </a:spcBef>
              <a:defRPr/>
            </a:pPr>
            <a:endParaRPr lang="en-US" sz="2800" b="1">
              <a:solidFill>
                <a:srgbClr val="FFFFFF"/>
              </a:solidFill>
              <a:effectLst>
                <a:outerShdw blurRad="38100" dist="38100" dir="2700000" algn="tl">
                  <a:srgbClr val="000000"/>
                </a:outerShdw>
              </a:effectLst>
              <a:latin typeface="Arial" pitchFamily="34" charset="0"/>
            </a:endParaRPr>
          </a:p>
          <a:p>
            <a:pPr eaLnBrk="0" hangingPunct="0">
              <a:spcBef>
                <a:spcPct val="0"/>
              </a:spcBef>
              <a:buFontTx/>
              <a:buChar char="•"/>
              <a:defRPr/>
            </a:pPr>
            <a:r>
              <a:rPr lang="en-US" sz="2800" b="1">
                <a:solidFill>
                  <a:srgbClr val="FFFFFF"/>
                </a:solidFill>
                <a:effectLst>
                  <a:outerShdw blurRad="38100" dist="38100" dir="2700000" algn="tl">
                    <a:srgbClr val="000000"/>
                  </a:outerShdw>
                </a:effectLst>
                <a:latin typeface="Arial" pitchFamily="34" charset="0"/>
              </a:rPr>
              <a:t>Decrease continuity of fuels (treatment patches)</a:t>
            </a:r>
          </a:p>
          <a:p>
            <a:pPr eaLnBrk="0" hangingPunct="0">
              <a:spcBef>
                <a:spcPct val="0"/>
              </a:spcBef>
              <a:buFontTx/>
              <a:buChar char="•"/>
              <a:defRPr/>
            </a:pPr>
            <a:endParaRPr lang="en-US" sz="2800" b="1">
              <a:solidFill>
                <a:srgbClr val="FFFFFF"/>
              </a:solidFill>
              <a:effectLst>
                <a:outerShdw blurRad="38100" dist="38100" dir="2700000" algn="tl">
                  <a:srgbClr val="000000"/>
                </a:outerShdw>
              </a:effectLst>
              <a:latin typeface="Arial" pitchFamily="34" charset="0"/>
            </a:endParaRPr>
          </a:p>
          <a:p>
            <a:pPr eaLnBrk="0" hangingPunct="0">
              <a:spcBef>
                <a:spcPct val="0"/>
              </a:spcBef>
              <a:buFontTx/>
              <a:buChar char="•"/>
              <a:defRPr/>
            </a:pPr>
            <a:r>
              <a:rPr lang="en-US" sz="2800" b="1">
                <a:solidFill>
                  <a:srgbClr val="FFFFFF"/>
                </a:solidFill>
                <a:effectLst>
                  <a:outerShdw blurRad="38100" dist="38100" dir="2700000" algn="tl">
                    <a:srgbClr val="000000"/>
                  </a:outerShdw>
                </a:effectLst>
                <a:latin typeface="Arial" pitchFamily="34" charset="0"/>
              </a:rPr>
              <a:t>Primary spread direction (from west)</a:t>
            </a:r>
          </a:p>
        </p:txBody>
      </p:sp>
    </p:spTree>
    <p:extLst>
      <p:ext uri="{BB962C8B-B14F-4D97-AF65-F5344CB8AC3E}">
        <p14:creationId xmlns:p14="http://schemas.microsoft.com/office/powerpoint/2010/main" val="22847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dfuel_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1624013"/>
            <a:ext cx="6808787"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422400" y="2293938"/>
            <a:ext cx="5649913" cy="3465512"/>
            <a:chOff x="896" y="1445"/>
            <a:chExt cx="3559" cy="2183"/>
          </a:xfrm>
        </p:grpSpPr>
        <p:sp>
          <p:nvSpPr>
            <p:cNvPr id="106501" name="Freeform 4"/>
            <p:cNvSpPr>
              <a:spLocks/>
            </p:cNvSpPr>
            <p:nvPr/>
          </p:nvSpPr>
          <p:spPr bwMode="auto">
            <a:xfrm>
              <a:off x="2940" y="2851"/>
              <a:ext cx="461" cy="588"/>
            </a:xfrm>
            <a:custGeom>
              <a:avLst/>
              <a:gdLst>
                <a:gd name="T0" fmla="*/ 230 w 461"/>
                <a:gd name="T1" fmla="*/ 31 h 588"/>
                <a:gd name="T2" fmla="*/ 52 w 461"/>
                <a:gd name="T3" fmla="*/ 142 h 588"/>
                <a:gd name="T4" fmla="*/ 0 w 461"/>
                <a:gd name="T5" fmla="*/ 253 h 588"/>
                <a:gd name="T6" fmla="*/ 8 w 461"/>
                <a:gd name="T7" fmla="*/ 505 h 588"/>
                <a:gd name="T8" fmla="*/ 52 w 461"/>
                <a:gd name="T9" fmla="*/ 571 h 588"/>
                <a:gd name="T10" fmla="*/ 97 w 461"/>
                <a:gd name="T11" fmla="*/ 586 h 588"/>
                <a:gd name="T12" fmla="*/ 208 w 461"/>
                <a:gd name="T13" fmla="*/ 579 h 588"/>
                <a:gd name="T14" fmla="*/ 252 w 461"/>
                <a:gd name="T15" fmla="*/ 549 h 588"/>
                <a:gd name="T16" fmla="*/ 275 w 461"/>
                <a:gd name="T17" fmla="*/ 534 h 588"/>
                <a:gd name="T18" fmla="*/ 289 w 461"/>
                <a:gd name="T19" fmla="*/ 512 h 588"/>
                <a:gd name="T20" fmla="*/ 312 w 461"/>
                <a:gd name="T21" fmla="*/ 490 h 588"/>
                <a:gd name="T22" fmla="*/ 319 w 461"/>
                <a:gd name="T23" fmla="*/ 468 h 588"/>
                <a:gd name="T24" fmla="*/ 356 w 461"/>
                <a:gd name="T25" fmla="*/ 416 h 588"/>
                <a:gd name="T26" fmla="*/ 415 w 461"/>
                <a:gd name="T27" fmla="*/ 320 h 588"/>
                <a:gd name="T28" fmla="*/ 445 w 461"/>
                <a:gd name="T29" fmla="*/ 223 h 588"/>
                <a:gd name="T30" fmla="*/ 363 w 461"/>
                <a:gd name="T31" fmla="*/ 23 h 588"/>
                <a:gd name="T32" fmla="*/ 319 w 461"/>
                <a:gd name="T33" fmla="*/ 1 h 588"/>
                <a:gd name="T34" fmla="*/ 252 w 461"/>
                <a:gd name="T35" fmla="*/ 8 h 588"/>
                <a:gd name="T36" fmla="*/ 215 w 461"/>
                <a:gd name="T37" fmla="*/ 45 h 588"/>
                <a:gd name="T38" fmla="*/ 230 w 461"/>
                <a:gd name="T39" fmla="*/ 31 h 5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1"/>
                <a:gd name="T61" fmla="*/ 0 h 588"/>
                <a:gd name="T62" fmla="*/ 461 w 461"/>
                <a:gd name="T63" fmla="*/ 588 h 5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1" h="588">
                  <a:moveTo>
                    <a:pt x="230" y="31"/>
                  </a:moveTo>
                  <a:cubicBezTo>
                    <a:pt x="177" y="65"/>
                    <a:pt x="92" y="91"/>
                    <a:pt x="52" y="142"/>
                  </a:cubicBezTo>
                  <a:cubicBezTo>
                    <a:pt x="23" y="179"/>
                    <a:pt x="15" y="211"/>
                    <a:pt x="0" y="253"/>
                  </a:cubicBezTo>
                  <a:cubicBezTo>
                    <a:pt x="3" y="337"/>
                    <a:pt x="3" y="421"/>
                    <a:pt x="8" y="505"/>
                  </a:cubicBezTo>
                  <a:cubicBezTo>
                    <a:pt x="9" y="527"/>
                    <a:pt x="33" y="561"/>
                    <a:pt x="52" y="571"/>
                  </a:cubicBezTo>
                  <a:cubicBezTo>
                    <a:pt x="66" y="579"/>
                    <a:pt x="97" y="586"/>
                    <a:pt x="97" y="586"/>
                  </a:cubicBezTo>
                  <a:cubicBezTo>
                    <a:pt x="134" y="584"/>
                    <a:pt x="172" y="588"/>
                    <a:pt x="208" y="579"/>
                  </a:cubicBezTo>
                  <a:cubicBezTo>
                    <a:pt x="225" y="575"/>
                    <a:pt x="237" y="559"/>
                    <a:pt x="252" y="549"/>
                  </a:cubicBezTo>
                  <a:cubicBezTo>
                    <a:pt x="260" y="544"/>
                    <a:pt x="275" y="534"/>
                    <a:pt x="275" y="534"/>
                  </a:cubicBezTo>
                  <a:cubicBezTo>
                    <a:pt x="280" y="527"/>
                    <a:pt x="283" y="519"/>
                    <a:pt x="289" y="512"/>
                  </a:cubicBezTo>
                  <a:cubicBezTo>
                    <a:pt x="296" y="504"/>
                    <a:pt x="306" y="499"/>
                    <a:pt x="312" y="490"/>
                  </a:cubicBezTo>
                  <a:cubicBezTo>
                    <a:pt x="316" y="484"/>
                    <a:pt x="315" y="475"/>
                    <a:pt x="319" y="468"/>
                  </a:cubicBezTo>
                  <a:cubicBezTo>
                    <a:pt x="330" y="450"/>
                    <a:pt x="356" y="416"/>
                    <a:pt x="356" y="416"/>
                  </a:cubicBezTo>
                  <a:cubicBezTo>
                    <a:pt x="367" y="380"/>
                    <a:pt x="394" y="351"/>
                    <a:pt x="415" y="320"/>
                  </a:cubicBezTo>
                  <a:cubicBezTo>
                    <a:pt x="430" y="298"/>
                    <a:pt x="438" y="251"/>
                    <a:pt x="445" y="223"/>
                  </a:cubicBezTo>
                  <a:cubicBezTo>
                    <a:pt x="436" y="85"/>
                    <a:pt x="461" y="89"/>
                    <a:pt x="363" y="23"/>
                  </a:cubicBezTo>
                  <a:cubicBezTo>
                    <a:pt x="334" y="3"/>
                    <a:pt x="350" y="11"/>
                    <a:pt x="319" y="1"/>
                  </a:cubicBezTo>
                  <a:cubicBezTo>
                    <a:pt x="297" y="3"/>
                    <a:pt x="273" y="0"/>
                    <a:pt x="252" y="8"/>
                  </a:cubicBezTo>
                  <a:cubicBezTo>
                    <a:pt x="220" y="20"/>
                    <a:pt x="259" y="45"/>
                    <a:pt x="215" y="45"/>
                  </a:cubicBezTo>
                  <a:cubicBezTo>
                    <a:pt x="208" y="45"/>
                    <a:pt x="225" y="36"/>
                    <a:pt x="230" y="31"/>
                  </a:cubicBez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2" name="Freeform 5"/>
            <p:cNvSpPr>
              <a:spLocks/>
            </p:cNvSpPr>
            <p:nvPr/>
          </p:nvSpPr>
          <p:spPr bwMode="auto">
            <a:xfrm>
              <a:off x="896" y="2963"/>
              <a:ext cx="602" cy="665"/>
            </a:xfrm>
            <a:custGeom>
              <a:avLst/>
              <a:gdLst>
                <a:gd name="T0" fmla="*/ 237 w 602"/>
                <a:gd name="T1" fmla="*/ 15 h 665"/>
                <a:gd name="T2" fmla="*/ 111 w 602"/>
                <a:gd name="T3" fmla="*/ 22 h 665"/>
                <a:gd name="T4" fmla="*/ 52 w 602"/>
                <a:gd name="T5" fmla="*/ 74 h 665"/>
                <a:gd name="T6" fmla="*/ 0 w 602"/>
                <a:gd name="T7" fmla="*/ 193 h 665"/>
                <a:gd name="T8" fmla="*/ 8 w 602"/>
                <a:gd name="T9" fmla="*/ 371 h 665"/>
                <a:gd name="T10" fmla="*/ 119 w 602"/>
                <a:gd name="T11" fmla="*/ 533 h 665"/>
                <a:gd name="T12" fmla="*/ 274 w 602"/>
                <a:gd name="T13" fmla="*/ 630 h 665"/>
                <a:gd name="T14" fmla="*/ 348 w 602"/>
                <a:gd name="T15" fmla="*/ 659 h 665"/>
                <a:gd name="T16" fmla="*/ 467 w 602"/>
                <a:gd name="T17" fmla="*/ 652 h 665"/>
                <a:gd name="T18" fmla="*/ 556 w 602"/>
                <a:gd name="T19" fmla="*/ 548 h 665"/>
                <a:gd name="T20" fmla="*/ 334 w 602"/>
                <a:gd name="T21" fmla="*/ 52 h 665"/>
                <a:gd name="T22" fmla="*/ 171 w 602"/>
                <a:gd name="T23" fmla="*/ 0 h 665"/>
                <a:gd name="T24" fmla="*/ 237 w 602"/>
                <a:gd name="T25" fmla="*/ 15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665"/>
                <a:gd name="T41" fmla="*/ 602 w 602"/>
                <a:gd name="T42" fmla="*/ 665 h 6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665">
                  <a:moveTo>
                    <a:pt x="237" y="15"/>
                  </a:moveTo>
                  <a:cubicBezTo>
                    <a:pt x="195" y="17"/>
                    <a:pt x="153" y="16"/>
                    <a:pt x="111" y="22"/>
                  </a:cubicBezTo>
                  <a:cubicBezTo>
                    <a:pt x="90" y="25"/>
                    <a:pt x="69" y="62"/>
                    <a:pt x="52" y="74"/>
                  </a:cubicBezTo>
                  <a:cubicBezTo>
                    <a:pt x="28" y="110"/>
                    <a:pt x="15" y="152"/>
                    <a:pt x="0" y="193"/>
                  </a:cubicBezTo>
                  <a:cubicBezTo>
                    <a:pt x="3" y="252"/>
                    <a:pt x="4" y="312"/>
                    <a:pt x="8" y="371"/>
                  </a:cubicBezTo>
                  <a:cubicBezTo>
                    <a:pt x="13" y="443"/>
                    <a:pt x="72" y="486"/>
                    <a:pt x="119" y="533"/>
                  </a:cubicBezTo>
                  <a:cubicBezTo>
                    <a:pt x="161" y="575"/>
                    <a:pt x="222" y="604"/>
                    <a:pt x="274" y="630"/>
                  </a:cubicBezTo>
                  <a:cubicBezTo>
                    <a:pt x="298" y="642"/>
                    <a:pt x="348" y="659"/>
                    <a:pt x="348" y="659"/>
                  </a:cubicBezTo>
                  <a:cubicBezTo>
                    <a:pt x="388" y="657"/>
                    <a:pt x="429" y="665"/>
                    <a:pt x="467" y="652"/>
                  </a:cubicBezTo>
                  <a:cubicBezTo>
                    <a:pt x="497" y="642"/>
                    <a:pt x="538" y="576"/>
                    <a:pt x="556" y="548"/>
                  </a:cubicBezTo>
                  <a:cubicBezTo>
                    <a:pt x="602" y="359"/>
                    <a:pt x="537" y="116"/>
                    <a:pt x="334" y="52"/>
                  </a:cubicBezTo>
                  <a:cubicBezTo>
                    <a:pt x="295" y="26"/>
                    <a:pt x="217" y="0"/>
                    <a:pt x="171" y="0"/>
                  </a:cubicBezTo>
                  <a:lnTo>
                    <a:pt x="237" y="15"/>
                  </a:ln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3" name="Freeform 6"/>
            <p:cNvSpPr>
              <a:spLocks/>
            </p:cNvSpPr>
            <p:nvPr/>
          </p:nvSpPr>
          <p:spPr bwMode="auto">
            <a:xfrm>
              <a:off x="1717" y="2167"/>
              <a:ext cx="484" cy="404"/>
            </a:xfrm>
            <a:custGeom>
              <a:avLst/>
              <a:gdLst>
                <a:gd name="T0" fmla="*/ 312 w 484"/>
                <a:gd name="T1" fmla="*/ 55 h 404"/>
                <a:gd name="T2" fmla="*/ 209 w 484"/>
                <a:gd name="T3" fmla="*/ 18 h 404"/>
                <a:gd name="T4" fmla="*/ 164 w 484"/>
                <a:gd name="T5" fmla="*/ 3 h 404"/>
                <a:gd name="T6" fmla="*/ 38 w 484"/>
                <a:gd name="T7" fmla="*/ 41 h 404"/>
                <a:gd name="T8" fmla="*/ 142 w 484"/>
                <a:gd name="T9" fmla="*/ 315 h 404"/>
                <a:gd name="T10" fmla="*/ 187 w 484"/>
                <a:gd name="T11" fmla="*/ 344 h 404"/>
                <a:gd name="T12" fmla="*/ 320 w 484"/>
                <a:gd name="T13" fmla="*/ 404 h 404"/>
                <a:gd name="T14" fmla="*/ 453 w 484"/>
                <a:gd name="T15" fmla="*/ 329 h 404"/>
                <a:gd name="T16" fmla="*/ 475 w 484"/>
                <a:gd name="T17" fmla="*/ 285 h 404"/>
                <a:gd name="T18" fmla="*/ 461 w 484"/>
                <a:gd name="T19" fmla="*/ 144 h 404"/>
                <a:gd name="T20" fmla="*/ 261 w 484"/>
                <a:gd name="T21" fmla="*/ 48 h 404"/>
                <a:gd name="T22" fmla="*/ 312 w 484"/>
                <a:gd name="T23" fmla="*/ 55 h 4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4"/>
                <a:gd name="T37" fmla="*/ 0 h 404"/>
                <a:gd name="T38" fmla="*/ 484 w 484"/>
                <a:gd name="T39" fmla="*/ 404 h 4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4" h="404">
                  <a:moveTo>
                    <a:pt x="312" y="55"/>
                  </a:moveTo>
                  <a:cubicBezTo>
                    <a:pt x="279" y="34"/>
                    <a:pt x="246" y="29"/>
                    <a:pt x="209" y="18"/>
                  </a:cubicBezTo>
                  <a:cubicBezTo>
                    <a:pt x="194" y="13"/>
                    <a:pt x="164" y="3"/>
                    <a:pt x="164" y="3"/>
                  </a:cubicBezTo>
                  <a:cubicBezTo>
                    <a:pt x="98" y="10"/>
                    <a:pt x="79" y="0"/>
                    <a:pt x="38" y="41"/>
                  </a:cubicBezTo>
                  <a:cubicBezTo>
                    <a:pt x="0" y="162"/>
                    <a:pt x="55" y="242"/>
                    <a:pt x="142" y="315"/>
                  </a:cubicBezTo>
                  <a:cubicBezTo>
                    <a:pt x="178" y="345"/>
                    <a:pt x="148" y="332"/>
                    <a:pt x="187" y="344"/>
                  </a:cubicBezTo>
                  <a:cubicBezTo>
                    <a:pt x="232" y="374"/>
                    <a:pt x="270" y="386"/>
                    <a:pt x="320" y="404"/>
                  </a:cubicBezTo>
                  <a:cubicBezTo>
                    <a:pt x="389" y="391"/>
                    <a:pt x="402" y="364"/>
                    <a:pt x="453" y="329"/>
                  </a:cubicBezTo>
                  <a:cubicBezTo>
                    <a:pt x="461" y="317"/>
                    <a:pt x="475" y="301"/>
                    <a:pt x="475" y="285"/>
                  </a:cubicBezTo>
                  <a:cubicBezTo>
                    <a:pt x="475" y="238"/>
                    <a:pt x="484" y="185"/>
                    <a:pt x="461" y="144"/>
                  </a:cubicBezTo>
                  <a:cubicBezTo>
                    <a:pt x="424" y="78"/>
                    <a:pt x="335" y="48"/>
                    <a:pt x="261" y="48"/>
                  </a:cubicBezTo>
                  <a:lnTo>
                    <a:pt x="312" y="55"/>
                  </a:ln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4" name="Freeform 7"/>
            <p:cNvSpPr>
              <a:spLocks/>
            </p:cNvSpPr>
            <p:nvPr/>
          </p:nvSpPr>
          <p:spPr bwMode="auto">
            <a:xfrm>
              <a:off x="2518" y="1756"/>
              <a:ext cx="252" cy="318"/>
            </a:xfrm>
            <a:custGeom>
              <a:avLst/>
              <a:gdLst>
                <a:gd name="T0" fmla="*/ 200 w 252"/>
                <a:gd name="T1" fmla="*/ 29 h 318"/>
                <a:gd name="T2" fmla="*/ 52 w 252"/>
                <a:gd name="T3" fmla="*/ 52 h 318"/>
                <a:gd name="T4" fmla="*/ 15 w 252"/>
                <a:gd name="T5" fmla="*/ 118 h 318"/>
                <a:gd name="T6" fmla="*/ 0 w 252"/>
                <a:gd name="T7" fmla="*/ 163 h 318"/>
                <a:gd name="T8" fmla="*/ 104 w 252"/>
                <a:gd name="T9" fmla="*/ 318 h 318"/>
                <a:gd name="T10" fmla="*/ 163 w 252"/>
                <a:gd name="T11" fmla="*/ 311 h 318"/>
                <a:gd name="T12" fmla="*/ 208 w 252"/>
                <a:gd name="T13" fmla="*/ 281 h 318"/>
                <a:gd name="T14" fmla="*/ 237 w 252"/>
                <a:gd name="T15" fmla="*/ 237 h 318"/>
                <a:gd name="T16" fmla="*/ 252 w 252"/>
                <a:gd name="T17" fmla="*/ 192 h 318"/>
                <a:gd name="T18" fmla="*/ 245 w 252"/>
                <a:gd name="T19" fmla="*/ 81 h 318"/>
                <a:gd name="T20" fmla="*/ 97 w 252"/>
                <a:gd name="T21" fmla="*/ 22 h 318"/>
                <a:gd name="T22" fmla="*/ 52 w 252"/>
                <a:gd name="T23" fmla="*/ 0 h 318"/>
                <a:gd name="T24" fmla="*/ 200 w 252"/>
                <a:gd name="T25" fmla="*/ 29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2"/>
                <a:gd name="T40" fmla="*/ 0 h 318"/>
                <a:gd name="T41" fmla="*/ 252 w 252"/>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2" h="318">
                  <a:moveTo>
                    <a:pt x="200" y="29"/>
                  </a:moveTo>
                  <a:cubicBezTo>
                    <a:pt x="142" y="34"/>
                    <a:pt x="103" y="34"/>
                    <a:pt x="52" y="52"/>
                  </a:cubicBezTo>
                  <a:cubicBezTo>
                    <a:pt x="22" y="97"/>
                    <a:pt x="27" y="82"/>
                    <a:pt x="15" y="118"/>
                  </a:cubicBezTo>
                  <a:cubicBezTo>
                    <a:pt x="10" y="133"/>
                    <a:pt x="0" y="163"/>
                    <a:pt x="0" y="163"/>
                  </a:cubicBezTo>
                  <a:cubicBezTo>
                    <a:pt x="10" y="256"/>
                    <a:pt x="13" y="289"/>
                    <a:pt x="104" y="318"/>
                  </a:cubicBezTo>
                  <a:cubicBezTo>
                    <a:pt x="124" y="316"/>
                    <a:pt x="144" y="318"/>
                    <a:pt x="163" y="311"/>
                  </a:cubicBezTo>
                  <a:cubicBezTo>
                    <a:pt x="180" y="305"/>
                    <a:pt x="208" y="281"/>
                    <a:pt x="208" y="281"/>
                  </a:cubicBezTo>
                  <a:cubicBezTo>
                    <a:pt x="218" y="266"/>
                    <a:pt x="227" y="252"/>
                    <a:pt x="237" y="237"/>
                  </a:cubicBezTo>
                  <a:cubicBezTo>
                    <a:pt x="246" y="224"/>
                    <a:pt x="252" y="192"/>
                    <a:pt x="252" y="192"/>
                  </a:cubicBezTo>
                  <a:cubicBezTo>
                    <a:pt x="250" y="155"/>
                    <a:pt x="249" y="118"/>
                    <a:pt x="245" y="81"/>
                  </a:cubicBezTo>
                  <a:cubicBezTo>
                    <a:pt x="237" y="13"/>
                    <a:pt x="135" y="25"/>
                    <a:pt x="97" y="22"/>
                  </a:cubicBezTo>
                  <a:cubicBezTo>
                    <a:pt x="62" y="5"/>
                    <a:pt x="77" y="12"/>
                    <a:pt x="52" y="0"/>
                  </a:cubicBezTo>
                  <a:lnTo>
                    <a:pt x="200" y="29"/>
                  </a:ln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5" name="Freeform 8"/>
            <p:cNvSpPr>
              <a:spLocks/>
            </p:cNvSpPr>
            <p:nvPr/>
          </p:nvSpPr>
          <p:spPr bwMode="auto">
            <a:xfrm>
              <a:off x="2481" y="2401"/>
              <a:ext cx="728" cy="515"/>
            </a:xfrm>
            <a:custGeom>
              <a:avLst/>
              <a:gdLst>
                <a:gd name="T0" fmla="*/ 697 w 728"/>
                <a:gd name="T1" fmla="*/ 325 h 515"/>
                <a:gd name="T2" fmla="*/ 645 w 728"/>
                <a:gd name="T3" fmla="*/ 273 h 515"/>
                <a:gd name="T4" fmla="*/ 467 w 728"/>
                <a:gd name="T5" fmla="*/ 221 h 515"/>
                <a:gd name="T6" fmla="*/ 422 w 728"/>
                <a:gd name="T7" fmla="*/ 207 h 515"/>
                <a:gd name="T8" fmla="*/ 378 w 728"/>
                <a:gd name="T9" fmla="*/ 95 h 515"/>
                <a:gd name="T10" fmla="*/ 156 w 728"/>
                <a:gd name="T11" fmla="*/ 7 h 515"/>
                <a:gd name="T12" fmla="*/ 0 w 728"/>
                <a:gd name="T13" fmla="*/ 95 h 515"/>
                <a:gd name="T14" fmla="*/ 8 w 728"/>
                <a:gd name="T15" fmla="*/ 170 h 515"/>
                <a:gd name="T16" fmla="*/ 97 w 728"/>
                <a:gd name="T17" fmla="*/ 251 h 515"/>
                <a:gd name="T18" fmla="*/ 245 w 728"/>
                <a:gd name="T19" fmla="*/ 362 h 515"/>
                <a:gd name="T20" fmla="*/ 378 w 728"/>
                <a:gd name="T21" fmla="*/ 458 h 515"/>
                <a:gd name="T22" fmla="*/ 497 w 728"/>
                <a:gd name="T23" fmla="*/ 510 h 515"/>
                <a:gd name="T24" fmla="*/ 645 w 728"/>
                <a:gd name="T25" fmla="*/ 481 h 515"/>
                <a:gd name="T26" fmla="*/ 697 w 728"/>
                <a:gd name="T27" fmla="*/ 414 h 515"/>
                <a:gd name="T28" fmla="*/ 608 w 728"/>
                <a:gd name="T29" fmla="*/ 288 h 515"/>
                <a:gd name="T30" fmla="*/ 578 w 728"/>
                <a:gd name="T31" fmla="*/ 273 h 515"/>
                <a:gd name="T32" fmla="*/ 556 w 728"/>
                <a:gd name="T33" fmla="*/ 251 h 515"/>
                <a:gd name="T34" fmla="*/ 615 w 728"/>
                <a:gd name="T35" fmla="*/ 244 h 515"/>
                <a:gd name="T36" fmla="*/ 697 w 728"/>
                <a:gd name="T37" fmla="*/ 325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8"/>
                <a:gd name="T58" fmla="*/ 0 h 515"/>
                <a:gd name="T59" fmla="*/ 728 w 728"/>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8" h="515">
                  <a:moveTo>
                    <a:pt x="697" y="325"/>
                  </a:moveTo>
                  <a:cubicBezTo>
                    <a:pt x="686" y="296"/>
                    <a:pt x="674" y="284"/>
                    <a:pt x="645" y="273"/>
                  </a:cubicBezTo>
                  <a:cubicBezTo>
                    <a:pt x="590" y="233"/>
                    <a:pt x="535" y="228"/>
                    <a:pt x="467" y="221"/>
                  </a:cubicBezTo>
                  <a:cubicBezTo>
                    <a:pt x="452" y="216"/>
                    <a:pt x="430" y="220"/>
                    <a:pt x="422" y="207"/>
                  </a:cubicBezTo>
                  <a:cubicBezTo>
                    <a:pt x="401" y="173"/>
                    <a:pt x="399" y="127"/>
                    <a:pt x="378" y="95"/>
                  </a:cubicBezTo>
                  <a:cubicBezTo>
                    <a:pt x="347" y="46"/>
                    <a:pt x="211" y="17"/>
                    <a:pt x="156" y="7"/>
                  </a:cubicBezTo>
                  <a:cubicBezTo>
                    <a:pt x="42" y="15"/>
                    <a:pt x="34" y="0"/>
                    <a:pt x="0" y="95"/>
                  </a:cubicBezTo>
                  <a:cubicBezTo>
                    <a:pt x="3" y="120"/>
                    <a:pt x="2" y="145"/>
                    <a:pt x="8" y="170"/>
                  </a:cubicBezTo>
                  <a:cubicBezTo>
                    <a:pt x="16" y="207"/>
                    <a:pt x="76" y="230"/>
                    <a:pt x="97" y="251"/>
                  </a:cubicBezTo>
                  <a:cubicBezTo>
                    <a:pt x="143" y="297"/>
                    <a:pt x="191" y="326"/>
                    <a:pt x="245" y="362"/>
                  </a:cubicBezTo>
                  <a:cubicBezTo>
                    <a:pt x="289" y="392"/>
                    <a:pt x="326" y="441"/>
                    <a:pt x="378" y="458"/>
                  </a:cubicBezTo>
                  <a:cubicBezTo>
                    <a:pt x="420" y="487"/>
                    <a:pt x="448" y="499"/>
                    <a:pt x="497" y="510"/>
                  </a:cubicBezTo>
                  <a:cubicBezTo>
                    <a:pt x="546" y="507"/>
                    <a:pt x="604" y="515"/>
                    <a:pt x="645" y="481"/>
                  </a:cubicBezTo>
                  <a:cubicBezTo>
                    <a:pt x="667" y="463"/>
                    <a:pt x="697" y="414"/>
                    <a:pt x="697" y="414"/>
                  </a:cubicBezTo>
                  <a:cubicBezTo>
                    <a:pt x="728" y="315"/>
                    <a:pt x="684" y="302"/>
                    <a:pt x="608" y="288"/>
                  </a:cubicBezTo>
                  <a:cubicBezTo>
                    <a:pt x="598" y="283"/>
                    <a:pt x="587" y="279"/>
                    <a:pt x="578" y="273"/>
                  </a:cubicBezTo>
                  <a:cubicBezTo>
                    <a:pt x="570" y="267"/>
                    <a:pt x="556" y="251"/>
                    <a:pt x="556" y="251"/>
                  </a:cubicBezTo>
                  <a:lnTo>
                    <a:pt x="615" y="244"/>
                  </a:lnTo>
                  <a:lnTo>
                    <a:pt x="697" y="325"/>
                  </a:ln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6" name="Freeform 9"/>
            <p:cNvSpPr>
              <a:spLocks/>
            </p:cNvSpPr>
            <p:nvPr/>
          </p:nvSpPr>
          <p:spPr bwMode="auto">
            <a:xfrm>
              <a:off x="3349" y="1445"/>
              <a:ext cx="510" cy="600"/>
            </a:xfrm>
            <a:custGeom>
              <a:avLst/>
              <a:gdLst>
                <a:gd name="T0" fmla="*/ 503 w 510"/>
                <a:gd name="T1" fmla="*/ 192 h 600"/>
                <a:gd name="T2" fmla="*/ 443 w 510"/>
                <a:gd name="T3" fmla="*/ 88 h 600"/>
                <a:gd name="T4" fmla="*/ 436 w 510"/>
                <a:gd name="T5" fmla="*/ 66 h 600"/>
                <a:gd name="T6" fmla="*/ 369 w 510"/>
                <a:gd name="T7" fmla="*/ 37 h 600"/>
                <a:gd name="T8" fmla="*/ 169 w 510"/>
                <a:gd name="T9" fmla="*/ 51 h 600"/>
                <a:gd name="T10" fmla="*/ 125 w 510"/>
                <a:gd name="T11" fmla="*/ 81 h 600"/>
                <a:gd name="T12" fmla="*/ 103 w 510"/>
                <a:gd name="T13" fmla="*/ 96 h 600"/>
                <a:gd name="T14" fmla="*/ 66 w 510"/>
                <a:gd name="T15" fmla="*/ 140 h 600"/>
                <a:gd name="T16" fmla="*/ 43 w 510"/>
                <a:gd name="T17" fmla="*/ 185 h 600"/>
                <a:gd name="T18" fmla="*/ 243 w 510"/>
                <a:gd name="T19" fmla="*/ 600 h 600"/>
                <a:gd name="T20" fmla="*/ 354 w 510"/>
                <a:gd name="T21" fmla="*/ 592 h 600"/>
                <a:gd name="T22" fmla="*/ 451 w 510"/>
                <a:gd name="T23" fmla="*/ 474 h 600"/>
                <a:gd name="T24" fmla="*/ 488 w 510"/>
                <a:gd name="T25" fmla="*/ 363 h 600"/>
                <a:gd name="T26" fmla="*/ 495 w 510"/>
                <a:gd name="T27" fmla="*/ 318 h 600"/>
                <a:gd name="T28" fmla="*/ 510 w 510"/>
                <a:gd name="T29" fmla="*/ 237 h 600"/>
                <a:gd name="T30" fmla="*/ 503 w 510"/>
                <a:gd name="T31" fmla="*/ 192 h 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0"/>
                <a:gd name="T49" fmla="*/ 0 h 600"/>
                <a:gd name="T50" fmla="*/ 510 w 510"/>
                <a:gd name="T51" fmla="*/ 600 h 6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0" h="600">
                  <a:moveTo>
                    <a:pt x="503" y="192"/>
                  </a:moveTo>
                  <a:cubicBezTo>
                    <a:pt x="493" y="147"/>
                    <a:pt x="473" y="120"/>
                    <a:pt x="443" y="88"/>
                  </a:cubicBezTo>
                  <a:cubicBezTo>
                    <a:pt x="441" y="81"/>
                    <a:pt x="441" y="71"/>
                    <a:pt x="436" y="66"/>
                  </a:cubicBezTo>
                  <a:cubicBezTo>
                    <a:pt x="430" y="60"/>
                    <a:pt x="379" y="40"/>
                    <a:pt x="369" y="37"/>
                  </a:cubicBezTo>
                  <a:cubicBezTo>
                    <a:pt x="315" y="0"/>
                    <a:pt x="229" y="32"/>
                    <a:pt x="169" y="51"/>
                  </a:cubicBezTo>
                  <a:cubicBezTo>
                    <a:pt x="154" y="61"/>
                    <a:pt x="140" y="71"/>
                    <a:pt x="125" y="81"/>
                  </a:cubicBezTo>
                  <a:cubicBezTo>
                    <a:pt x="118" y="86"/>
                    <a:pt x="103" y="96"/>
                    <a:pt x="103" y="96"/>
                  </a:cubicBezTo>
                  <a:cubicBezTo>
                    <a:pt x="92" y="112"/>
                    <a:pt x="77" y="124"/>
                    <a:pt x="66" y="140"/>
                  </a:cubicBezTo>
                  <a:cubicBezTo>
                    <a:pt x="57" y="154"/>
                    <a:pt x="52" y="171"/>
                    <a:pt x="43" y="185"/>
                  </a:cubicBezTo>
                  <a:cubicBezTo>
                    <a:pt x="0" y="363"/>
                    <a:pt x="53" y="559"/>
                    <a:pt x="243" y="600"/>
                  </a:cubicBezTo>
                  <a:cubicBezTo>
                    <a:pt x="280" y="597"/>
                    <a:pt x="317" y="596"/>
                    <a:pt x="354" y="592"/>
                  </a:cubicBezTo>
                  <a:cubicBezTo>
                    <a:pt x="410" y="586"/>
                    <a:pt x="424" y="513"/>
                    <a:pt x="451" y="474"/>
                  </a:cubicBezTo>
                  <a:cubicBezTo>
                    <a:pt x="463" y="437"/>
                    <a:pt x="475" y="400"/>
                    <a:pt x="488" y="363"/>
                  </a:cubicBezTo>
                  <a:cubicBezTo>
                    <a:pt x="490" y="348"/>
                    <a:pt x="492" y="333"/>
                    <a:pt x="495" y="318"/>
                  </a:cubicBezTo>
                  <a:cubicBezTo>
                    <a:pt x="500" y="291"/>
                    <a:pt x="510" y="237"/>
                    <a:pt x="510" y="237"/>
                  </a:cubicBezTo>
                  <a:cubicBezTo>
                    <a:pt x="502" y="202"/>
                    <a:pt x="503" y="217"/>
                    <a:pt x="503" y="192"/>
                  </a:cubicBez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7" name="Freeform 10"/>
            <p:cNvSpPr>
              <a:spLocks/>
            </p:cNvSpPr>
            <p:nvPr/>
          </p:nvSpPr>
          <p:spPr bwMode="auto">
            <a:xfrm>
              <a:off x="3936" y="2689"/>
              <a:ext cx="382" cy="335"/>
            </a:xfrm>
            <a:custGeom>
              <a:avLst/>
              <a:gdLst>
                <a:gd name="T0" fmla="*/ 382 w 382"/>
                <a:gd name="T1" fmla="*/ 126 h 335"/>
                <a:gd name="T2" fmla="*/ 182 w 382"/>
                <a:gd name="T3" fmla="*/ 0 h 335"/>
                <a:gd name="T4" fmla="*/ 41 w 382"/>
                <a:gd name="T5" fmla="*/ 52 h 335"/>
                <a:gd name="T6" fmla="*/ 12 w 382"/>
                <a:gd name="T7" fmla="*/ 119 h 335"/>
                <a:gd name="T8" fmla="*/ 27 w 382"/>
                <a:gd name="T9" fmla="*/ 245 h 335"/>
                <a:gd name="T10" fmla="*/ 49 w 382"/>
                <a:gd name="T11" fmla="*/ 259 h 335"/>
                <a:gd name="T12" fmla="*/ 219 w 382"/>
                <a:gd name="T13" fmla="*/ 333 h 335"/>
                <a:gd name="T14" fmla="*/ 271 w 382"/>
                <a:gd name="T15" fmla="*/ 326 h 335"/>
                <a:gd name="T16" fmla="*/ 301 w 382"/>
                <a:gd name="T17" fmla="*/ 282 h 335"/>
                <a:gd name="T18" fmla="*/ 323 w 382"/>
                <a:gd name="T19" fmla="*/ 193 h 335"/>
                <a:gd name="T20" fmla="*/ 286 w 382"/>
                <a:gd name="T21" fmla="*/ 44 h 335"/>
                <a:gd name="T22" fmla="*/ 330 w 382"/>
                <a:gd name="T23" fmla="*/ 74 h 335"/>
                <a:gd name="T24" fmla="*/ 382 w 382"/>
                <a:gd name="T25" fmla="*/ 12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35"/>
                <a:gd name="T41" fmla="*/ 382 w 382"/>
                <a:gd name="T42" fmla="*/ 335 h 3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35">
                  <a:moveTo>
                    <a:pt x="382" y="126"/>
                  </a:moveTo>
                  <a:cubicBezTo>
                    <a:pt x="331" y="52"/>
                    <a:pt x="267" y="20"/>
                    <a:pt x="182" y="0"/>
                  </a:cubicBezTo>
                  <a:cubicBezTo>
                    <a:pt x="83" y="9"/>
                    <a:pt x="111" y="7"/>
                    <a:pt x="41" y="52"/>
                  </a:cubicBezTo>
                  <a:cubicBezTo>
                    <a:pt x="33" y="77"/>
                    <a:pt x="20" y="94"/>
                    <a:pt x="12" y="119"/>
                  </a:cubicBezTo>
                  <a:cubicBezTo>
                    <a:pt x="15" y="161"/>
                    <a:pt x="0" y="212"/>
                    <a:pt x="27" y="245"/>
                  </a:cubicBezTo>
                  <a:cubicBezTo>
                    <a:pt x="32" y="252"/>
                    <a:pt x="42" y="253"/>
                    <a:pt x="49" y="259"/>
                  </a:cubicBezTo>
                  <a:cubicBezTo>
                    <a:pt x="100" y="302"/>
                    <a:pt x="153" y="321"/>
                    <a:pt x="219" y="333"/>
                  </a:cubicBezTo>
                  <a:cubicBezTo>
                    <a:pt x="236" y="331"/>
                    <a:pt x="256" y="335"/>
                    <a:pt x="271" y="326"/>
                  </a:cubicBezTo>
                  <a:cubicBezTo>
                    <a:pt x="286" y="317"/>
                    <a:pt x="301" y="282"/>
                    <a:pt x="301" y="282"/>
                  </a:cubicBezTo>
                  <a:cubicBezTo>
                    <a:pt x="310" y="253"/>
                    <a:pt x="315" y="223"/>
                    <a:pt x="323" y="193"/>
                  </a:cubicBezTo>
                  <a:cubicBezTo>
                    <a:pt x="318" y="147"/>
                    <a:pt x="322" y="80"/>
                    <a:pt x="286" y="44"/>
                  </a:cubicBezTo>
                  <a:lnTo>
                    <a:pt x="330" y="74"/>
                  </a:lnTo>
                  <a:lnTo>
                    <a:pt x="382" y="126"/>
                  </a:ln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sp>
          <p:nvSpPr>
            <p:cNvPr id="106508" name="Freeform 11"/>
            <p:cNvSpPr>
              <a:spLocks/>
            </p:cNvSpPr>
            <p:nvPr/>
          </p:nvSpPr>
          <p:spPr bwMode="auto">
            <a:xfrm>
              <a:off x="4207" y="3135"/>
              <a:ext cx="248" cy="439"/>
            </a:xfrm>
            <a:custGeom>
              <a:avLst/>
              <a:gdLst>
                <a:gd name="T0" fmla="*/ 230 w 248"/>
                <a:gd name="T1" fmla="*/ 243 h 439"/>
                <a:gd name="T2" fmla="*/ 222 w 248"/>
                <a:gd name="T3" fmla="*/ 73 h 439"/>
                <a:gd name="T4" fmla="*/ 163 w 248"/>
                <a:gd name="T5" fmla="*/ 21 h 439"/>
                <a:gd name="T6" fmla="*/ 141 w 248"/>
                <a:gd name="T7" fmla="*/ 6 h 439"/>
                <a:gd name="T8" fmla="*/ 52 w 248"/>
                <a:gd name="T9" fmla="*/ 21 h 439"/>
                <a:gd name="T10" fmla="*/ 22 w 248"/>
                <a:gd name="T11" fmla="*/ 65 h 439"/>
                <a:gd name="T12" fmla="*/ 0 w 248"/>
                <a:gd name="T13" fmla="*/ 236 h 439"/>
                <a:gd name="T14" fmla="*/ 30 w 248"/>
                <a:gd name="T15" fmla="*/ 361 h 439"/>
                <a:gd name="T16" fmla="*/ 74 w 248"/>
                <a:gd name="T17" fmla="*/ 399 h 439"/>
                <a:gd name="T18" fmla="*/ 119 w 248"/>
                <a:gd name="T19" fmla="*/ 413 h 439"/>
                <a:gd name="T20" fmla="*/ 230 w 248"/>
                <a:gd name="T21" fmla="*/ 399 h 439"/>
                <a:gd name="T22" fmla="*/ 230 w 248"/>
                <a:gd name="T23" fmla="*/ 243 h 4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439"/>
                <a:gd name="T38" fmla="*/ 248 w 248"/>
                <a:gd name="T39" fmla="*/ 439 h 4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439">
                  <a:moveTo>
                    <a:pt x="230" y="243"/>
                  </a:moveTo>
                  <a:cubicBezTo>
                    <a:pt x="247" y="189"/>
                    <a:pt x="248" y="124"/>
                    <a:pt x="222" y="73"/>
                  </a:cubicBezTo>
                  <a:cubicBezTo>
                    <a:pt x="205" y="40"/>
                    <a:pt x="199" y="45"/>
                    <a:pt x="163" y="21"/>
                  </a:cubicBezTo>
                  <a:cubicBezTo>
                    <a:pt x="156" y="16"/>
                    <a:pt x="141" y="6"/>
                    <a:pt x="141" y="6"/>
                  </a:cubicBezTo>
                  <a:cubicBezTo>
                    <a:pt x="111" y="9"/>
                    <a:pt x="73" y="0"/>
                    <a:pt x="52" y="21"/>
                  </a:cubicBezTo>
                  <a:cubicBezTo>
                    <a:pt x="39" y="34"/>
                    <a:pt x="22" y="65"/>
                    <a:pt x="22" y="65"/>
                  </a:cubicBezTo>
                  <a:cubicBezTo>
                    <a:pt x="2" y="127"/>
                    <a:pt x="4" y="161"/>
                    <a:pt x="0" y="236"/>
                  </a:cubicBezTo>
                  <a:cubicBezTo>
                    <a:pt x="4" y="281"/>
                    <a:pt x="0" y="325"/>
                    <a:pt x="30" y="361"/>
                  </a:cubicBezTo>
                  <a:cubicBezTo>
                    <a:pt x="40" y="374"/>
                    <a:pt x="58" y="392"/>
                    <a:pt x="74" y="399"/>
                  </a:cubicBezTo>
                  <a:cubicBezTo>
                    <a:pt x="88" y="405"/>
                    <a:pt x="119" y="413"/>
                    <a:pt x="119" y="413"/>
                  </a:cubicBezTo>
                  <a:cubicBezTo>
                    <a:pt x="158" y="439"/>
                    <a:pt x="202" y="439"/>
                    <a:pt x="230" y="399"/>
                  </a:cubicBezTo>
                  <a:cubicBezTo>
                    <a:pt x="245" y="349"/>
                    <a:pt x="230" y="243"/>
                    <a:pt x="230" y="243"/>
                  </a:cubicBezTo>
                  <a:close/>
                </a:path>
              </a:pathLst>
            </a:custGeom>
            <a:solidFill>
              <a:schemeClr val="accent1">
                <a:alpha val="50195"/>
              </a:schemeClr>
            </a:solidFill>
            <a:ln w="9525">
              <a:solidFill>
                <a:schemeClr val="tx1"/>
              </a:solidFill>
              <a:round/>
              <a:headEnd/>
              <a:tailEnd/>
            </a:ln>
          </p:spPr>
          <p:txBody>
            <a:bodyPr wrap="none" anchor="ctr"/>
            <a:lstStyle/>
            <a:p>
              <a:pPr eaLnBrk="0" hangingPunct="0">
                <a:spcBef>
                  <a:spcPct val="0"/>
                </a:spcBef>
              </a:pPr>
              <a:endParaRPr lang="en-US" sz="1800" smtClean="0">
                <a:solidFill>
                  <a:srgbClr val="FFFFFF"/>
                </a:solidFill>
                <a:effectLst/>
                <a:latin typeface="Tahoma" pitchFamily="34" charset="0"/>
              </a:endParaRPr>
            </a:p>
          </p:txBody>
        </p:sp>
      </p:grpSp>
      <p:sp>
        <p:nvSpPr>
          <p:cNvPr id="106500" name="Rectangle 12"/>
          <p:cNvSpPr>
            <a:spLocks noGrp="1" noChangeArrowheads="1"/>
          </p:cNvSpPr>
          <p:nvPr>
            <p:ph type="title"/>
          </p:nvPr>
        </p:nvSpPr>
        <p:spPr/>
        <p:txBody>
          <a:bodyPr/>
          <a:lstStyle/>
          <a:p>
            <a:r>
              <a:rPr lang="en-US" altLang="en-US" b="1" smtClean="0">
                <a:solidFill>
                  <a:schemeClr val="tx1"/>
                </a:solidFill>
                <a:latin typeface="Arial" charset="0"/>
              </a:rPr>
              <a:t>Overlapping Treatment Pattern</a:t>
            </a:r>
          </a:p>
        </p:txBody>
      </p:sp>
    </p:spTree>
    <p:extLst>
      <p:ext uri="{BB962C8B-B14F-4D97-AF65-F5344CB8AC3E}">
        <p14:creationId xmlns:p14="http://schemas.microsoft.com/office/powerpoint/2010/main" val="26820222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295275" y="487363"/>
          <a:ext cx="9859963" cy="5676900"/>
        </p:xfrm>
        <a:graphic>
          <a:graphicData uri="http://schemas.openxmlformats.org/presentationml/2006/ole">
            <mc:AlternateContent xmlns:mc="http://schemas.openxmlformats.org/markup-compatibility/2006">
              <mc:Choice xmlns:v="urn:schemas-microsoft-com:vml" Requires="v">
                <p:oleObj spid="_x0000_s561157" name="Bitmap Image" r:id="rId4" imgW="10507542" imgH="6047619" progId="Paint.Picture">
                  <p:embed/>
                </p:oleObj>
              </mc:Choice>
              <mc:Fallback>
                <p:oleObj name="Bitmap Image" r:id="rId4" imgW="10507542" imgH="6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487363"/>
                        <a:ext cx="9859963"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76728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PIM2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70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0"/>
            <a:ext cx="899477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497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20060715_burned_areas_70000 with GR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13" y="0"/>
            <a:ext cx="989965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2173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20060724_Cavity_Fire_MN_SUF_060253_progression_11x17_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14313"/>
            <a:ext cx="6591300" cy="1018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4080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g_1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113"/>
            <a:ext cx="7250113"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5043488" y="411163"/>
            <a:ext cx="179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FFFFFF"/>
                </a:solidFill>
                <a:effectLst/>
                <a:latin typeface="Times New Roman" pitchFamily="18" charset="0"/>
              </a:rPr>
              <a:t>Flagstaff Arizona</a:t>
            </a:r>
          </a:p>
        </p:txBody>
      </p:sp>
      <p:grpSp>
        <p:nvGrpSpPr>
          <p:cNvPr id="112644" name="Group 4"/>
          <p:cNvGrpSpPr>
            <a:grpSpLocks/>
          </p:cNvGrpSpPr>
          <p:nvPr/>
        </p:nvGrpSpPr>
        <p:grpSpPr bwMode="auto">
          <a:xfrm>
            <a:off x="1143000" y="2667000"/>
            <a:ext cx="1676400" cy="1677988"/>
            <a:chOff x="720" y="1680"/>
            <a:chExt cx="1056" cy="1057"/>
          </a:xfrm>
        </p:grpSpPr>
        <p:sp>
          <p:nvSpPr>
            <p:cNvPr id="112646" name="Text Box 5"/>
            <p:cNvSpPr txBox="1">
              <a:spLocks noChangeArrowheads="1"/>
            </p:cNvSpPr>
            <p:nvPr/>
          </p:nvSpPr>
          <p:spPr bwMode="auto">
            <a:xfrm>
              <a:off x="720" y="2160"/>
              <a:ext cx="100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0"/>
                </a:spcBef>
              </a:pPr>
              <a:r>
                <a:rPr lang="en-US" altLang="en-US" sz="1800" smtClean="0">
                  <a:solidFill>
                    <a:srgbClr val="FFFFFF"/>
                  </a:solidFill>
                  <a:effectLst/>
                  <a:latin typeface="Times New Roman" pitchFamily="18" charset="0"/>
                </a:rPr>
                <a:t>Fuel Treatment</a:t>
              </a:r>
            </a:p>
            <a:p>
              <a:pPr>
                <a:spcBef>
                  <a:spcPct val="0"/>
                </a:spcBef>
              </a:pPr>
              <a:r>
                <a:rPr lang="en-US" altLang="en-US" sz="1800" smtClean="0">
                  <a:solidFill>
                    <a:srgbClr val="FFFFFF"/>
                  </a:solidFill>
                  <a:effectLst/>
                  <a:latin typeface="Times New Roman" pitchFamily="18" charset="0"/>
                </a:rPr>
                <a:t>Optimization</a:t>
              </a:r>
            </a:p>
            <a:p>
              <a:pPr>
                <a:spcBef>
                  <a:spcPct val="0"/>
                </a:spcBef>
              </a:pPr>
              <a:r>
                <a:rPr lang="en-US" altLang="en-US" sz="1800" smtClean="0">
                  <a:solidFill>
                    <a:srgbClr val="FFFFFF"/>
                  </a:solidFill>
                  <a:effectLst/>
                  <a:latin typeface="Times New Roman" pitchFamily="18" charset="0"/>
                </a:rPr>
                <a:t>Analysis Area</a:t>
              </a:r>
            </a:p>
          </p:txBody>
        </p:sp>
        <p:sp>
          <p:nvSpPr>
            <p:cNvPr id="112647" name="Rectangle 6"/>
            <p:cNvSpPr>
              <a:spLocks noChangeArrowheads="1"/>
            </p:cNvSpPr>
            <p:nvPr/>
          </p:nvSpPr>
          <p:spPr bwMode="auto">
            <a:xfrm>
              <a:off x="720" y="2208"/>
              <a:ext cx="1008" cy="5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spcBef>
                  <a:spcPct val="0"/>
                </a:spcBef>
              </a:pPr>
              <a:endParaRPr lang="en-US" altLang="en-US" sz="1800" smtClean="0">
                <a:solidFill>
                  <a:srgbClr val="FFFFFF"/>
                </a:solidFill>
                <a:effectLst/>
              </a:endParaRPr>
            </a:p>
          </p:txBody>
        </p:sp>
        <p:sp>
          <p:nvSpPr>
            <p:cNvPr id="112648" name="Line 7"/>
            <p:cNvSpPr>
              <a:spLocks noChangeShapeType="1"/>
            </p:cNvSpPr>
            <p:nvPr/>
          </p:nvSpPr>
          <p:spPr bwMode="auto">
            <a:xfrm flipV="1">
              <a:off x="1248" y="1680"/>
              <a:ext cx="528" cy="5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grpSp>
      <p:sp>
        <p:nvSpPr>
          <p:cNvPr id="112645" name="Line 8"/>
          <p:cNvSpPr>
            <a:spLocks noChangeShapeType="1"/>
          </p:cNvSpPr>
          <p:nvPr/>
        </p:nvSpPr>
        <p:spPr bwMode="auto">
          <a:xfrm flipH="1">
            <a:off x="3757613" y="747713"/>
            <a:ext cx="1617662" cy="546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FFFFFF"/>
              </a:solidFill>
              <a:effectLst/>
              <a:latin typeface="Tahoma" pitchFamily="34" charset="0"/>
            </a:endParaRPr>
          </a:p>
        </p:txBody>
      </p:sp>
    </p:spTree>
    <p:extLst>
      <p:ext uri="{BB962C8B-B14F-4D97-AF65-F5344CB8AC3E}">
        <p14:creationId xmlns:p14="http://schemas.microsoft.com/office/powerpoint/2010/main" val="188586730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oco_firehist_pp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88" y="-714375"/>
            <a:ext cx="10134601"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 Box 3"/>
          <p:cNvSpPr txBox="1">
            <a:spLocks noChangeArrowheads="1"/>
          </p:cNvSpPr>
          <p:nvPr/>
        </p:nvSpPr>
        <p:spPr bwMode="auto">
          <a:xfrm>
            <a:off x="4594225" y="6200775"/>
            <a:ext cx="14541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b="1">
                <a:solidFill>
                  <a:srgbClr val="FFFFFF"/>
                </a:solidFill>
                <a:effectLst>
                  <a:outerShdw blurRad="38100" dist="38100" dir="2700000" algn="tl">
                    <a:srgbClr val="000000"/>
                  </a:outerShdw>
                </a:effectLst>
                <a:latin typeface="Arial" pitchFamily="34" charset="0"/>
              </a:rPr>
              <a:t>Flagstaff</a:t>
            </a:r>
          </a:p>
        </p:txBody>
      </p:sp>
    </p:spTree>
    <p:extLst>
      <p:ext uri="{BB962C8B-B14F-4D97-AF65-F5344CB8AC3E}">
        <p14:creationId xmlns:p14="http://schemas.microsoft.com/office/powerpoint/2010/main" val="1375641729"/>
      </p:ext>
    </p:extLst>
  </p:cSld>
  <p:clrMapOvr>
    <a:masterClrMapping/>
  </p:clrMapOvr>
  <p:transition/>
</p:sld>
</file>

<file path=ppt/theme/theme1.xml><?xml version="1.0" encoding="utf-8"?>
<a:theme xmlns:a="http://schemas.openxmlformats.org/drawingml/2006/main" name="rmrs design">
  <a:themeElements>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000000"/>
      </a:folHlink>
    </a:clrScheme>
    <a:fontScheme name="rmr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rmrs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mrs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mrs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mrs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mrs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mrs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mrs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Zesty">
  <a:themeElements>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Zesty">
  <a:themeElements>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Zesty">
  <a:themeElements>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Zesty">
  <a:themeElements>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mrs design">
  <a:themeElements>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000000"/>
      </a:folHlink>
    </a:clrScheme>
    <a:fontScheme name="rmr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rmrs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mrs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mrs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mrs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mrs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mrs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mrs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Settings\rgraham\Application Data\Microsoft\Templates\rmrs design.pot</Template>
  <TotalTime>6132</TotalTime>
  <Words>4496</Words>
  <Application>Microsoft Office PowerPoint</Application>
  <PresentationFormat>On-screen Show (4:3)</PresentationFormat>
  <Paragraphs>1106</Paragraphs>
  <Slides>144</Slides>
  <Notes>69</Notes>
  <HiddenSlides>0</HiddenSlides>
  <MMClips>0</MMClips>
  <ScaleCrop>false</ScaleCrop>
  <HeadingPairs>
    <vt:vector size="6" baseType="variant">
      <vt:variant>
        <vt:lpstr>Theme</vt:lpstr>
      </vt:variant>
      <vt:variant>
        <vt:i4>8</vt:i4>
      </vt:variant>
      <vt:variant>
        <vt:lpstr>Embedded OLE Servers</vt:lpstr>
      </vt:variant>
      <vt:variant>
        <vt:i4>5</vt:i4>
      </vt:variant>
      <vt:variant>
        <vt:lpstr>Slide Titles</vt:lpstr>
      </vt:variant>
      <vt:variant>
        <vt:i4>144</vt:i4>
      </vt:variant>
    </vt:vector>
  </HeadingPairs>
  <TitlesOfParts>
    <vt:vector size="157" baseType="lpstr">
      <vt:lpstr>rmrs design</vt:lpstr>
      <vt:lpstr>Ocean</vt:lpstr>
      <vt:lpstr>Office Theme</vt:lpstr>
      <vt:lpstr>Zesty</vt:lpstr>
      <vt:lpstr>1_Zesty</vt:lpstr>
      <vt:lpstr>2_Zesty</vt:lpstr>
      <vt:lpstr>3_Zesty</vt:lpstr>
      <vt:lpstr>1_rmrs design</vt:lpstr>
      <vt:lpstr>Slide</vt:lpstr>
      <vt:lpstr>Photo Editor Photo</vt:lpstr>
      <vt:lpstr>Bitmap Image</vt:lpstr>
      <vt:lpstr>Microsoft Equation 3.0</vt:lpstr>
      <vt:lpstr>Microsoft PowerPoint Presentation</vt:lpstr>
      <vt:lpstr>Landscape Fuel Management and Risk Reduction</vt:lpstr>
      <vt:lpstr>Main Points</vt:lpstr>
      <vt:lpstr>PowerPoint Presentation</vt:lpstr>
      <vt:lpstr>Comparison of Modeled Annual Burn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Fire Regime</vt:lpstr>
      <vt:lpstr>Modern Situation</vt:lpstr>
      <vt:lpstr>Options for Changing Wildfire Risk?</vt:lpstr>
      <vt:lpstr>PowerPoint Presentation</vt:lpstr>
      <vt:lpstr>PowerPoint Presentation</vt:lpstr>
      <vt:lpstr>PowerPoint Presentation</vt:lpstr>
      <vt:lpstr>PowerPoint Presentation</vt:lpstr>
      <vt:lpstr>Hayman Fire (June 2002)</vt:lpstr>
      <vt:lpstr>Prescribed Burns and Wildfires</vt:lpstr>
      <vt:lpstr>Sheepnose Shelterwood (2001)</vt:lpstr>
      <vt:lpstr>Polhemus Prescribed Burn</vt:lpstr>
      <vt:lpstr>Thinning and Fire Behavior, Banff NP</vt:lpstr>
      <vt:lpstr>PowerPoint Presentation</vt:lpstr>
      <vt:lpstr>PowerPoint Presentation</vt:lpstr>
      <vt:lpstr>PowerPoint Presentation</vt:lpstr>
      <vt:lpstr>Thinning and Fire Behavior, Banff NP</vt:lpstr>
      <vt:lpstr>PowerPoint Presentation</vt:lpstr>
      <vt:lpstr>PowerPoint Presentation</vt:lpstr>
      <vt:lpstr>PowerPoint Presentation</vt:lpstr>
      <vt:lpstr>PowerPoint Presentation</vt:lpstr>
      <vt:lpstr>Treatment Effects- Stand Level</vt:lpstr>
      <vt:lpstr>Treatment Effects- Stand Level</vt:lpstr>
      <vt:lpstr>Options for Changing Wildfire Risk?</vt:lpstr>
      <vt:lpstr>2 Strategies for  Landscape Fuel Treatments</vt:lpstr>
      <vt:lpstr>Fuel Breaks: fire containment</vt:lpstr>
      <vt:lpstr>PowerPoint Presentation</vt:lpstr>
      <vt:lpstr>PowerPoint Presentation</vt:lpstr>
      <vt:lpstr>PowerPoint Presentation</vt:lpstr>
      <vt:lpstr>PowerPoint Presentation</vt:lpstr>
      <vt:lpstr>2 Strategies for  Landscape Fuel Treatments</vt:lpstr>
      <vt:lpstr>Area Treatments: Fire Modification</vt:lpstr>
      <vt:lpstr>Possible Treatment Criteria</vt:lpstr>
      <vt:lpstr>Possible Treatment Criteria</vt:lpstr>
      <vt:lpstr>Possible Treatment Criteria</vt:lpstr>
      <vt:lpstr>Possible Treatment Criteria</vt:lpstr>
      <vt:lpstr>Problems &amp; Questions</vt:lpstr>
      <vt:lpstr>PowerPoint Presentation</vt:lpstr>
      <vt:lpstr>PowerPoint Presentation</vt:lpstr>
      <vt:lpstr>Examples of Area- Treatment Effects</vt:lpstr>
      <vt:lpstr>PowerPoint Presentation</vt:lpstr>
      <vt:lpstr>PowerPoint Presentation</vt:lpstr>
      <vt:lpstr>PowerPoint Presentation</vt:lpstr>
      <vt:lpstr>PowerPoint Presentation</vt:lpstr>
      <vt:lpstr>PowerPoint Presentation</vt:lpstr>
      <vt:lpstr>PowerPoint Presentation</vt:lpstr>
      <vt:lpstr>Random Treatments</vt:lpstr>
      <vt:lpstr>Complete Overlap</vt:lpstr>
      <vt:lpstr>PowerPoint Presentation</vt:lpstr>
      <vt:lpstr>Parallel Strips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Implications</vt:lpstr>
      <vt:lpstr>Practical Implications</vt:lpstr>
      <vt:lpstr>Practical Implications</vt:lpstr>
      <vt:lpstr>PowerPoint Presentation</vt:lpstr>
      <vt:lpstr>PowerPoint Presentation</vt:lpstr>
      <vt:lpstr>Applications of Theory</vt:lpstr>
      <vt:lpstr>BWCA, Minnesota</vt:lpstr>
      <vt:lpstr>BWCA, Minnesota</vt:lpstr>
      <vt:lpstr>PowerPoint Presentation</vt:lpstr>
      <vt:lpstr>Overlapping Treatment Pattern</vt:lpstr>
      <vt:lpstr>Overlapping Treatment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Frequent Questions</vt:lpstr>
      <vt:lpstr>Summary: Main Points</vt:lpstr>
      <vt:lpstr>Challenge for Fuel Treatments</vt:lpstr>
      <vt:lpstr>PowerPoint Presentation</vt:lpstr>
      <vt:lpstr>Risk : Actuarial Definition</vt:lpstr>
      <vt:lpstr>Risk : Actuarial Recipe</vt:lpstr>
      <vt:lpstr>Fire Risk Management</vt:lpstr>
      <vt:lpstr>Fire Risk Management</vt:lpstr>
      <vt:lpstr>Probabilities</vt:lpstr>
      <vt:lpstr>PowerPoint Presentation</vt:lpstr>
      <vt:lpstr>PowerPoint Presentation</vt:lpstr>
      <vt:lpstr>Probabilities</vt:lpstr>
      <vt:lpstr>Fire Behavior Varies by Spread Direction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Area- Treatment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Random Treatments</vt:lpstr>
      <vt:lpstr>Complete Overlap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Main Points</vt:lpstr>
    </vt:vector>
  </TitlesOfParts>
  <Company>USDA 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Hayman Wildfire Case Study Analysis</dc:title>
  <dc:creator>Russell Graham</dc:creator>
  <cp:lastModifiedBy>USDA Forest Service</cp:lastModifiedBy>
  <cp:revision>92</cp:revision>
  <dcterms:created xsi:type="dcterms:W3CDTF">2002-09-20T18:14:32Z</dcterms:created>
  <dcterms:modified xsi:type="dcterms:W3CDTF">2014-01-15T15:45:43Z</dcterms:modified>
</cp:coreProperties>
</file>