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91" r:id="rId4"/>
    <p:sldMasterId id="2147483696" r:id="rId5"/>
    <p:sldMasterId id="2147483698" r:id="rId6"/>
  </p:sldMasterIdLst>
  <p:notesMasterIdLst>
    <p:notesMasterId r:id="rId72"/>
  </p:notesMasterIdLst>
  <p:handoutMasterIdLst>
    <p:handoutMasterId r:id="rId73"/>
  </p:handoutMasterIdLst>
  <p:sldIdLst>
    <p:sldId id="496" r:id="rId7"/>
    <p:sldId id="466" r:id="rId8"/>
    <p:sldId id="414" r:id="rId9"/>
    <p:sldId id="517" r:id="rId10"/>
    <p:sldId id="482" r:id="rId11"/>
    <p:sldId id="484" r:id="rId12"/>
    <p:sldId id="469" r:id="rId13"/>
    <p:sldId id="518" r:id="rId14"/>
    <p:sldId id="519" r:id="rId15"/>
    <p:sldId id="445" r:id="rId16"/>
    <p:sldId id="450" r:id="rId17"/>
    <p:sldId id="459" r:id="rId18"/>
    <p:sldId id="515" r:id="rId19"/>
    <p:sldId id="516" r:id="rId20"/>
    <p:sldId id="447" r:id="rId21"/>
    <p:sldId id="448" r:id="rId22"/>
    <p:sldId id="529" r:id="rId23"/>
    <p:sldId id="531" r:id="rId24"/>
    <p:sldId id="530" r:id="rId25"/>
    <p:sldId id="524" r:id="rId26"/>
    <p:sldId id="523" r:id="rId27"/>
    <p:sldId id="297" r:id="rId28"/>
    <p:sldId id="324" r:id="rId29"/>
    <p:sldId id="520" r:id="rId30"/>
    <p:sldId id="470" r:id="rId31"/>
    <p:sldId id="471" r:id="rId32"/>
    <p:sldId id="472" r:id="rId33"/>
    <p:sldId id="473" r:id="rId34"/>
    <p:sldId id="474" r:id="rId35"/>
    <p:sldId id="475" r:id="rId36"/>
    <p:sldId id="476" r:id="rId37"/>
    <p:sldId id="477" r:id="rId38"/>
    <p:sldId id="366" r:id="rId39"/>
    <p:sldId id="521" r:id="rId40"/>
    <p:sldId id="467" r:id="rId41"/>
    <p:sldId id="468" r:id="rId42"/>
    <p:sldId id="268" r:id="rId43"/>
    <p:sldId id="492" r:id="rId44"/>
    <p:sldId id="490" r:id="rId45"/>
    <p:sldId id="479" r:id="rId46"/>
    <p:sldId id="480" r:id="rId47"/>
    <p:sldId id="481" r:id="rId48"/>
    <p:sldId id="430" r:id="rId49"/>
    <p:sldId id="386" r:id="rId50"/>
    <p:sldId id="387" r:id="rId51"/>
    <p:sldId id="388" r:id="rId52"/>
    <p:sldId id="534" r:id="rId53"/>
    <p:sldId id="536" r:id="rId54"/>
    <p:sldId id="493" r:id="rId55"/>
    <p:sldId id="491" r:id="rId56"/>
    <p:sldId id="431" r:id="rId57"/>
    <p:sldId id="444" r:id="rId58"/>
    <p:sldId id="443" r:id="rId59"/>
    <p:sldId id="390" r:id="rId60"/>
    <p:sldId id="465" r:id="rId61"/>
    <p:sldId id="537" r:id="rId62"/>
    <p:sldId id="533" r:id="rId63"/>
    <p:sldId id="429" r:id="rId64"/>
    <p:sldId id="383" r:id="rId65"/>
    <p:sldId id="384" r:id="rId66"/>
    <p:sldId id="538" r:id="rId67"/>
    <p:sldId id="522" r:id="rId68"/>
    <p:sldId id="401" r:id="rId69"/>
    <p:sldId id="403" r:id="rId70"/>
    <p:sldId id="478" r:id="rId7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99"/>
    <a:srgbClr val="000000"/>
    <a:srgbClr val="FF0000"/>
    <a:srgbClr val="FFCC99"/>
    <a:srgbClr val="FFFFCC"/>
    <a:srgbClr val="F8F8F8"/>
    <a:srgbClr val="FF3399"/>
    <a:srgbClr val="CC9900"/>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99" autoAdjust="0"/>
    <p:restoredTop sz="74970" autoAdjust="0"/>
  </p:normalViewPr>
  <p:slideViewPr>
    <p:cSldViewPr>
      <p:cViewPr>
        <p:scale>
          <a:sx n="67" d="100"/>
          <a:sy n="67" d="100"/>
        </p:scale>
        <p:origin x="-1315" y="-58"/>
      </p:cViewPr>
      <p:guideLst>
        <p:guide orient="horz" pos="2160"/>
        <p:guide pos="2880"/>
      </p:guideLst>
    </p:cSldViewPr>
  </p:slideViewPr>
  <p:notesTextViewPr>
    <p:cViewPr>
      <p:scale>
        <a:sx n="1" d="1"/>
        <a:sy n="1" d="1"/>
      </p:scale>
      <p:origin x="0" y="0"/>
    </p:cViewPr>
  </p:notesTextViewPr>
  <p:sorterViewPr>
    <p:cViewPr>
      <p:scale>
        <a:sx n="43" d="100"/>
        <a:sy n="4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E88655C9-BB82-4B71-B065-0A1077C13A41}" type="datetimeFigureOut">
              <a:rPr lang="en-US" smtClean="0"/>
              <a:t>1/14/2014</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F592119C-9DCB-49FE-AD74-06DE6430B16A}" type="slidenum">
              <a:rPr lang="en-US" smtClean="0"/>
              <a:t>‹#›</a:t>
            </a:fld>
            <a:endParaRPr lang="en-US"/>
          </a:p>
        </p:txBody>
      </p:sp>
    </p:spTree>
    <p:extLst>
      <p:ext uri="{BB962C8B-B14F-4D97-AF65-F5344CB8AC3E}">
        <p14:creationId xmlns:p14="http://schemas.microsoft.com/office/powerpoint/2010/main" val="13499126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DDF2B45D-8C77-4A2B-8CA8-43D74E4BCD1C}" type="datetimeFigureOut">
              <a:rPr lang="en-US" smtClean="0"/>
              <a:t>1/14/2014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6255CB08-DE23-45E6-9275-04D376CB7AF9}" type="slidenum">
              <a:rPr lang="en-US" smtClean="0"/>
              <a:t>‹#›</a:t>
            </a:fld>
            <a:endParaRPr lang="en-US"/>
          </a:p>
        </p:txBody>
      </p:sp>
    </p:spTree>
    <p:extLst>
      <p:ext uri="{BB962C8B-B14F-4D97-AF65-F5344CB8AC3E}">
        <p14:creationId xmlns:p14="http://schemas.microsoft.com/office/powerpoint/2010/main" val="1769120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defRPr>
            </a:lvl1pPr>
            <a:lvl2pPr marL="785372" indent="-302066" eaLnBrk="0" hangingPunct="0">
              <a:spcBef>
                <a:spcPct val="30000"/>
              </a:spcBef>
              <a:defRPr sz="1300">
                <a:solidFill>
                  <a:schemeClr val="tx1"/>
                </a:solidFill>
                <a:latin typeface="Arial" charset="0"/>
              </a:defRPr>
            </a:lvl2pPr>
            <a:lvl3pPr marL="1208265" indent="-241653" eaLnBrk="0" hangingPunct="0">
              <a:spcBef>
                <a:spcPct val="30000"/>
              </a:spcBef>
              <a:defRPr sz="1300">
                <a:solidFill>
                  <a:schemeClr val="tx1"/>
                </a:solidFill>
                <a:latin typeface="Arial" charset="0"/>
              </a:defRPr>
            </a:lvl3pPr>
            <a:lvl4pPr marL="1691571" indent="-241653" eaLnBrk="0" hangingPunct="0">
              <a:spcBef>
                <a:spcPct val="30000"/>
              </a:spcBef>
              <a:defRPr sz="1300">
                <a:solidFill>
                  <a:schemeClr val="tx1"/>
                </a:solidFill>
                <a:latin typeface="Arial" charset="0"/>
              </a:defRPr>
            </a:lvl4pPr>
            <a:lvl5pPr marL="2174878" indent="-241653" eaLnBrk="0" hangingPunct="0">
              <a:spcBef>
                <a:spcPct val="30000"/>
              </a:spcBef>
              <a:defRPr sz="1300">
                <a:solidFill>
                  <a:schemeClr val="tx1"/>
                </a:solidFill>
                <a:latin typeface="Arial" charset="0"/>
              </a:defRPr>
            </a:lvl5pPr>
            <a:lvl6pPr marL="2658184" indent="-241653" eaLnBrk="0" fontAlgn="base" hangingPunct="0">
              <a:spcBef>
                <a:spcPct val="30000"/>
              </a:spcBef>
              <a:spcAft>
                <a:spcPct val="0"/>
              </a:spcAft>
              <a:defRPr sz="1300">
                <a:solidFill>
                  <a:schemeClr val="tx1"/>
                </a:solidFill>
                <a:latin typeface="Arial" charset="0"/>
              </a:defRPr>
            </a:lvl6pPr>
            <a:lvl7pPr marL="3141490" indent="-241653" eaLnBrk="0" fontAlgn="base" hangingPunct="0">
              <a:spcBef>
                <a:spcPct val="30000"/>
              </a:spcBef>
              <a:spcAft>
                <a:spcPct val="0"/>
              </a:spcAft>
              <a:defRPr sz="1300">
                <a:solidFill>
                  <a:schemeClr val="tx1"/>
                </a:solidFill>
                <a:latin typeface="Arial" charset="0"/>
              </a:defRPr>
            </a:lvl7pPr>
            <a:lvl8pPr marL="3624796" indent="-241653" eaLnBrk="0" fontAlgn="base" hangingPunct="0">
              <a:spcBef>
                <a:spcPct val="30000"/>
              </a:spcBef>
              <a:spcAft>
                <a:spcPct val="0"/>
              </a:spcAft>
              <a:defRPr sz="1300">
                <a:solidFill>
                  <a:schemeClr val="tx1"/>
                </a:solidFill>
                <a:latin typeface="Arial" charset="0"/>
              </a:defRPr>
            </a:lvl8pPr>
            <a:lvl9pPr marL="4108102" indent="-241653"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1F1CFF32-2CA1-426F-919A-A5E1E361B9E9}" type="slidenum">
              <a:rPr lang="en-US" altLang="en-US" smtClean="0"/>
              <a:pPr eaLnBrk="1" hangingPunct="1">
                <a:spcBef>
                  <a:spcPct val="0"/>
                </a:spcBef>
              </a:pPr>
              <a:t>2</a:t>
            </a:fld>
            <a:endParaRPr lang="en-US" altLang="en-US" dirty="0" smtClean="0"/>
          </a:p>
        </p:txBody>
      </p:sp>
      <p:sp>
        <p:nvSpPr>
          <p:cNvPr id="88067" name="Rectangle 2"/>
          <p:cNvSpPr>
            <a:spLocks noGrp="1" noRot="1" noChangeAspect="1" noChangeArrowheads="1" noTextEdit="1"/>
          </p:cNvSpPr>
          <p:nvPr>
            <p:ph type="sldImg"/>
          </p:nvPr>
        </p:nvSpPr>
        <p:spPr>
          <a:xfrm>
            <a:off x="1266825" y="727075"/>
            <a:ext cx="4783138" cy="3586163"/>
          </a:xfrm>
          <a:ln/>
        </p:spPr>
      </p:sp>
      <p:sp>
        <p:nvSpPr>
          <p:cNvPr id="88068" name="Rectangle 3"/>
          <p:cNvSpPr>
            <a:spLocks noGrp="1" noChangeArrowheads="1"/>
          </p:cNvSpPr>
          <p:nvPr>
            <p:ph type="body" idx="1"/>
          </p:nvPr>
        </p:nvSpPr>
        <p:spPr>
          <a:xfrm>
            <a:off x="975360" y="4560570"/>
            <a:ext cx="5364480" cy="4320540"/>
          </a:xfrm>
          <a:noFill/>
        </p:spPr>
        <p:txBody>
          <a:bodyPr/>
          <a:lstStyle/>
          <a:p>
            <a:pPr eaLnBrk="1" hangingPunct="1"/>
            <a:r>
              <a:rPr lang="en-US" altLang="en-US" sz="700" b="1" u="sng" dirty="0"/>
              <a:t>NE Calif.:</a:t>
            </a:r>
            <a:r>
              <a:rPr lang="en-US" altLang="en-US" sz="700" dirty="0"/>
              <a:t/>
            </a:r>
            <a:br>
              <a:rPr lang="en-US" altLang="en-US" sz="700" dirty="0"/>
            </a:br>
            <a:r>
              <a:rPr lang="en-US" altLang="en-US" sz="700" dirty="0"/>
              <a:t/>
            </a:r>
            <a:br>
              <a:rPr lang="en-US" altLang="en-US" sz="700" dirty="0"/>
            </a:br>
            <a:r>
              <a:rPr lang="en-US" altLang="en-US" sz="700" dirty="0"/>
              <a:t>- PPT range 15” to 70”</a:t>
            </a:r>
            <a:br>
              <a:rPr lang="en-US" altLang="en-US" sz="700" dirty="0"/>
            </a:br>
            <a:r>
              <a:rPr lang="en-US" altLang="en-US" sz="700" dirty="0"/>
              <a:t/>
            </a:r>
            <a:br>
              <a:rPr lang="en-US" altLang="en-US" sz="700" dirty="0"/>
            </a:br>
            <a:r>
              <a:rPr lang="en-US" altLang="en-US" sz="700" dirty="0"/>
              <a:t>- mostly well-drained, volcanic, stable soils on moderate terrain</a:t>
            </a:r>
            <a:br>
              <a:rPr lang="en-US" altLang="en-US" sz="700" dirty="0"/>
            </a:br>
            <a:r>
              <a:rPr lang="en-US" altLang="en-US" sz="700" dirty="0"/>
              <a:t/>
            </a:r>
            <a:br>
              <a:rPr lang="en-US" altLang="en-US" sz="700" dirty="0"/>
            </a:br>
            <a:r>
              <a:rPr lang="en-US" altLang="en-US" sz="700" dirty="0"/>
              <a:t>-mixed conifer to eastside pine w/ true fir @ high elev.</a:t>
            </a:r>
            <a:br>
              <a:rPr lang="en-US" altLang="en-US" sz="700" dirty="0"/>
            </a:br>
            <a:r>
              <a:rPr lang="en-US" altLang="en-US" sz="700" dirty="0"/>
              <a:t/>
            </a:r>
            <a:br>
              <a:rPr lang="en-US" altLang="en-US" sz="700" dirty="0"/>
            </a:br>
            <a:r>
              <a:rPr lang="en-US" altLang="en-US" sz="700" dirty="0"/>
              <a:t>-heavy white fir mortality during periodic droughts</a:t>
            </a:r>
            <a:br>
              <a:rPr lang="en-US" altLang="en-US" sz="700" dirty="0"/>
            </a:br>
            <a:r>
              <a:rPr lang="en-US" altLang="en-US" sz="700" dirty="0"/>
              <a:t/>
            </a:r>
            <a:br>
              <a:rPr lang="en-US" altLang="en-US" sz="700" dirty="0"/>
            </a:br>
            <a:r>
              <a:rPr lang="en-US" altLang="en-US" sz="700" dirty="0"/>
              <a:t>- long dry summers &amp; frequent dry lightning</a:t>
            </a:r>
            <a:br>
              <a:rPr lang="en-US" altLang="en-US" sz="700" dirty="0"/>
            </a:br>
            <a:r>
              <a:rPr lang="en-US" altLang="en-US" sz="700" dirty="0"/>
              <a:t/>
            </a:r>
            <a:br>
              <a:rPr lang="en-US" altLang="en-US" sz="700" dirty="0"/>
            </a:br>
            <a:r>
              <a:rPr lang="en-US" altLang="en-US" sz="700" dirty="0"/>
              <a:t>- markets for wood fuel chips</a:t>
            </a:r>
            <a:br>
              <a:rPr lang="en-US" altLang="en-US" sz="700" dirty="0"/>
            </a:br>
            <a:endParaRPr lang="en-US" altLang="en-US" sz="7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55CB08-DE23-45E6-9275-04D376CB7AF9}" type="slidenum">
              <a:rPr lang="en-US" smtClean="0"/>
              <a:t>15</a:t>
            </a:fld>
            <a:endParaRPr lang="en-US"/>
          </a:p>
        </p:txBody>
      </p:sp>
    </p:spTree>
    <p:extLst>
      <p:ext uri="{BB962C8B-B14F-4D97-AF65-F5344CB8AC3E}">
        <p14:creationId xmlns:p14="http://schemas.microsoft.com/office/powerpoint/2010/main" val="3468679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55CB08-DE23-45E6-9275-04D376CB7AF9}" type="slidenum">
              <a:rPr lang="en-US" smtClean="0"/>
              <a:t>16</a:t>
            </a:fld>
            <a:endParaRPr lang="en-US"/>
          </a:p>
        </p:txBody>
      </p:sp>
    </p:spTree>
    <p:extLst>
      <p:ext uri="{BB962C8B-B14F-4D97-AF65-F5344CB8AC3E}">
        <p14:creationId xmlns:p14="http://schemas.microsoft.com/office/powerpoint/2010/main" val="3891598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474E1B-3673-458F-AE27-21C2A230FDEB}" type="slidenum">
              <a:rPr lang="en-US">
                <a:solidFill>
                  <a:prstClr val="black"/>
                </a:solidFill>
              </a:rPr>
              <a:pPr/>
              <a:t>17</a:t>
            </a:fld>
            <a:endParaRPr lang="en-US">
              <a:solidFill>
                <a:prstClr val="black"/>
              </a:solidFill>
            </a:endParaRPr>
          </a:p>
        </p:txBody>
      </p:sp>
      <p:sp>
        <p:nvSpPr>
          <p:cNvPr id="1405954" name="Rectangle 2"/>
          <p:cNvSpPr>
            <a:spLocks noGrp="1" noRot="1" noChangeAspect="1" noChangeArrowheads="1" noTextEdit="1"/>
          </p:cNvSpPr>
          <p:nvPr>
            <p:ph type="sldImg"/>
          </p:nvPr>
        </p:nvSpPr>
        <p:spPr>
          <a:ln/>
        </p:spPr>
      </p:sp>
      <p:sp>
        <p:nvSpPr>
          <p:cNvPr id="1405955" name="Rectangle 3"/>
          <p:cNvSpPr>
            <a:spLocks noGrp="1" noChangeArrowheads="1"/>
          </p:cNvSpPr>
          <p:nvPr>
            <p:ph type="body" idx="1"/>
          </p:nvPr>
        </p:nvSpPr>
        <p:spPr>
          <a:xfrm>
            <a:off x="974727" y="4560889"/>
            <a:ext cx="5365750" cy="4321175"/>
          </a:xfrm>
        </p:spPr>
        <p:txBody>
          <a:bodyPr/>
          <a:lstStyle/>
          <a:p>
            <a:r>
              <a:rPr lang="en-US" dirty="0" smtClean="0"/>
              <a:t>Once</a:t>
            </a:r>
            <a:r>
              <a:rPr lang="en-US" baseline="0" dirty="0" smtClean="0"/>
              <a:t> trees reach this age when roots are well established and provided they are free to grow,</a:t>
            </a:r>
          </a:p>
          <a:p>
            <a:r>
              <a:rPr lang="en-US" baseline="0" dirty="0" smtClean="0"/>
              <a:t>Annual leader and diameter growth increases rapidly.</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474E1B-3673-458F-AE27-21C2A230FDEB}" type="slidenum">
              <a:rPr lang="en-US">
                <a:solidFill>
                  <a:prstClr val="black"/>
                </a:solidFill>
              </a:rPr>
              <a:pPr/>
              <a:t>18</a:t>
            </a:fld>
            <a:endParaRPr lang="en-US">
              <a:solidFill>
                <a:prstClr val="black"/>
              </a:solidFill>
            </a:endParaRPr>
          </a:p>
        </p:txBody>
      </p:sp>
      <p:sp>
        <p:nvSpPr>
          <p:cNvPr id="1405954" name="Rectangle 2"/>
          <p:cNvSpPr>
            <a:spLocks noGrp="1" noRot="1" noChangeAspect="1" noChangeArrowheads="1" noTextEdit="1"/>
          </p:cNvSpPr>
          <p:nvPr>
            <p:ph type="sldImg"/>
          </p:nvPr>
        </p:nvSpPr>
        <p:spPr>
          <a:ln/>
        </p:spPr>
      </p:sp>
      <p:sp>
        <p:nvSpPr>
          <p:cNvPr id="1405955" name="Rectangle 3"/>
          <p:cNvSpPr>
            <a:spLocks noGrp="1" noChangeArrowheads="1"/>
          </p:cNvSpPr>
          <p:nvPr>
            <p:ph type="body" idx="1"/>
          </p:nvPr>
        </p:nvSpPr>
        <p:spPr>
          <a:xfrm>
            <a:off x="974727" y="4560889"/>
            <a:ext cx="5365750" cy="4321175"/>
          </a:xfrm>
        </p:spPr>
        <p:txBody>
          <a:bodyPr/>
          <a:lstStyle/>
          <a:p>
            <a:r>
              <a:rPr lang="en-US" dirty="0" smtClean="0"/>
              <a:t>Once</a:t>
            </a:r>
            <a:r>
              <a:rPr lang="en-US" baseline="0" dirty="0" smtClean="0"/>
              <a:t> trees reach this age when roots are well established and provided they are free to grow,</a:t>
            </a:r>
          </a:p>
          <a:p>
            <a:r>
              <a:rPr lang="en-US" baseline="0" dirty="0" smtClean="0"/>
              <a:t>Annual leader and diameter growth increases rapidly.</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474E1B-3673-458F-AE27-21C2A230FDEB}" type="slidenum">
              <a:rPr lang="en-US">
                <a:solidFill>
                  <a:prstClr val="black"/>
                </a:solidFill>
              </a:rPr>
              <a:pPr/>
              <a:t>19</a:t>
            </a:fld>
            <a:endParaRPr lang="en-US">
              <a:solidFill>
                <a:prstClr val="black"/>
              </a:solidFill>
            </a:endParaRPr>
          </a:p>
        </p:txBody>
      </p:sp>
      <p:sp>
        <p:nvSpPr>
          <p:cNvPr id="1405954" name="Rectangle 2"/>
          <p:cNvSpPr>
            <a:spLocks noGrp="1" noRot="1" noChangeAspect="1" noChangeArrowheads="1" noTextEdit="1"/>
          </p:cNvSpPr>
          <p:nvPr>
            <p:ph type="sldImg"/>
          </p:nvPr>
        </p:nvSpPr>
        <p:spPr>
          <a:ln/>
        </p:spPr>
      </p:sp>
      <p:sp>
        <p:nvSpPr>
          <p:cNvPr id="1405955" name="Rectangle 3"/>
          <p:cNvSpPr>
            <a:spLocks noGrp="1" noChangeArrowheads="1"/>
          </p:cNvSpPr>
          <p:nvPr>
            <p:ph type="body" idx="1"/>
          </p:nvPr>
        </p:nvSpPr>
        <p:spPr>
          <a:xfrm>
            <a:off x="974727" y="4560889"/>
            <a:ext cx="5365750" cy="4321175"/>
          </a:xfrm>
        </p:spPr>
        <p:txBody>
          <a:bodyPr/>
          <a:lstStyle/>
          <a:p>
            <a:r>
              <a:rPr lang="en-US" dirty="0" smtClean="0"/>
              <a:t>Once</a:t>
            </a:r>
            <a:r>
              <a:rPr lang="en-US" baseline="0" dirty="0" smtClean="0"/>
              <a:t> trees reach this age when roots are well established and provided they are free to grow,</a:t>
            </a:r>
          </a:p>
          <a:p>
            <a:r>
              <a:rPr lang="en-US" baseline="0" dirty="0" smtClean="0"/>
              <a:t>Annual leader and diameter growth increases rapidly.</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474E1B-3673-458F-AE27-21C2A230FDEB}" type="slidenum">
              <a:rPr lang="en-US">
                <a:solidFill>
                  <a:prstClr val="black"/>
                </a:solidFill>
              </a:rPr>
              <a:pPr/>
              <a:t>20</a:t>
            </a:fld>
            <a:endParaRPr lang="en-US">
              <a:solidFill>
                <a:prstClr val="black"/>
              </a:solidFill>
            </a:endParaRPr>
          </a:p>
        </p:txBody>
      </p:sp>
      <p:sp>
        <p:nvSpPr>
          <p:cNvPr id="1405954" name="Rectangle 2"/>
          <p:cNvSpPr>
            <a:spLocks noGrp="1" noRot="1" noChangeAspect="1" noChangeArrowheads="1" noTextEdit="1"/>
          </p:cNvSpPr>
          <p:nvPr>
            <p:ph type="sldImg"/>
          </p:nvPr>
        </p:nvSpPr>
        <p:spPr>
          <a:ln/>
        </p:spPr>
      </p:sp>
      <p:sp>
        <p:nvSpPr>
          <p:cNvPr id="1405955" name="Rectangle 3"/>
          <p:cNvSpPr>
            <a:spLocks noGrp="1" noChangeArrowheads="1"/>
          </p:cNvSpPr>
          <p:nvPr>
            <p:ph type="body" idx="1"/>
          </p:nvPr>
        </p:nvSpPr>
        <p:spPr>
          <a:xfrm>
            <a:off x="974727" y="4560889"/>
            <a:ext cx="5365750" cy="4321175"/>
          </a:xfrm>
        </p:spPr>
        <p:txBody>
          <a:bodyPr/>
          <a:lstStyle/>
          <a:p>
            <a:r>
              <a:rPr lang="en-US" dirty="0" smtClean="0"/>
              <a:t>Once</a:t>
            </a:r>
            <a:r>
              <a:rPr lang="en-US" baseline="0" dirty="0" smtClean="0"/>
              <a:t> trees reach this age when roots are well established and provided they are free to grow,</a:t>
            </a:r>
          </a:p>
          <a:p>
            <a:r>
              <a:rPr lang="en-US" baseline="0" dirty="0" smtClean="0"/>
              <a:t>Annual leader and diameter growth increases rapidly.</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4AC5C9-4958-4A28-A020-325D5C0BA86C}" type="slidenum">
              <a:rPr lang="en-US" altLang="en-US"/>
              <a:pPr/>
              <a:t>21</a:t>
            </a:fld>
            <a:endParaRPr lang="en-US" altLang="en-US"/>
          </a:p>
        </p:txBody>
      </p:sp>
      <p:sp>
        <p:nvSpPr>
          <p:cNvPr id="1329154" name="Rectangle 2"/>
          <p:cNvSpPr>
            <a:spLocks noGrp="1" noRot="1" noChangeAspect="1" noChangeArrowheads="1" noTextEdit="1"/>
          </p:cNvSpPr>
          <p:nvPr>
            <p:ph type="sldImg"/>
          </p:nvPr>
        </p:nvSpPr>
        <p:spPr>
          <a:ln/>
        </p:spPr>
      </p:sp>
      <p:sp>
        <p:nvSpPr>
          <p:cNvPr id="1329155" name="Rectangle 3"/>
          <p:cNvSpPr>
            <a:spLocks noGrp="1" noChangeArrowheads="1"/>
          </p:cNvSpPr>
          <p:nvPr>
            <p:ph type="body" idx="1"/>
          </p:nvPr>
        </p:nvSpPr>
        <p:spPr>
          <a:xfrm>
            <a:off x="974725" y="4560888"/>
            <a:ext cx="5365750" cy="4321175"/>
          </a:xfrm>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55CB08-DE23-45E6-9275-04D376CB7AF9}" type="slidenum">
              <a:rPr lang="en-US" smtClean="0"/>
              <a:t>22</a:t>
            </a:fld>
            <a:endParaRPr lang="en-US"/>
          </a:p>
        </p:txBody>
      </p:sp>
    </p:spTree>
    <p:extLst>
      <p:ext uri="{BB962C8B-B14F-4D97-AF65-F5344CB8AC3E}">
        <p14:creationId xmlns:p14="http://schemas.microsoft.com/office/powerpoint/2010/main" val="2693442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474E1B-3673-458F-AE27-21C2A230FDEB}" type="slidenum">
              <a:rPr lang="en-US">
                <a:solidFill>
                  <a:prstClr val="black"/>
                </a:solidFill>
              </a:rPr>
              <a:pPr/>
              <a:t>23</a:t>
            </a:fld>
            <a:endParaRPr lang="en-US">
              <a:solidFill>
                <a:prstClr val="black"/>
              </a:solidFill>
            </a:endParaRPr>
          </a:p>
        </p:txBody>
      </p:sp>
      <p:sp>
        <p:nvSpPr>
          <p:cNvPr id="1405954" name="Rectangle 2"/>
          <p:cNvSpPr>
            <a:spLocks noGrp="1" noRot="1" noChangeAspect="1" noChangeArrowheads="1" noTextEdit="1"/>
          </p:cNvSpPr>
          <p:nvPr>
            <p:ph type="sldImg"/>
          </p:nvPr>
        </p:nvSpPr>
        <p:spPr>
          <a:ln/>
        </p:spPr>
      </p:sp>
      <p:sp>
        <p:nvSpPr>
          <p:cNvPr id="1405955" name="Rectangle 3"/>
          <p:cNvSpPr>
            <a:spLocks noGrp="1" noChangeArrowheads="1"/>
          </p:cNvSpPr>
          <p:nvPr>
            <p:ph type="body" idx="1"/>
          </p:nvPr>
        </p:nvSpPr>
        <p:spPr>
          <a:xfrm>
            <a:off x="974727" y="4560889"/>
            <a:ext cx="5365750" cy="4321175"/>
          </a:xfrm>
        </p:spPr>
        <p:txBody>
          <a:bodyPr/>
          <a:lstStyle/>
          <a:p>
            <a:r>
              <a:rPr lang="en-US" dirty="0" smtClean="0"/>
              <a:t>Local</a:t>
            </a:r>
            <a:r>
              <a:rPr lang="en-US" baseline="0" dirty="0" smtClean="0"/>
              <a:t> biomass market allows us to pre-commercially thin some plantations to improve growth and reduce fuel loading</a:t>
            </a:r>
            <a:endParaRPr lang="en-US" dirty="0" smtClean="0"/>
          </a:p>
          <a:p>
            <a:r>
              <a:rPr lang="en-US" dirty="0" smtClean="0"/>
              <a:t>So that for this plantation</a:t>
            </a:r>
            <a:r>
              <a:rPr lang="en-US" baseline="0" dirty="0" smtClean="0"/>
              <a:t> in only 10 to 15 years until commercial saw-log thin.</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55CB08-DE23-45E6-9275-04D376CB7AF9}" type="slidenum">
              <a:rPr lang="en-US" smtClean="0"/>
              <a:t>24</a:t>
            </a:fld>
            <a:endParaRPr lang="en-US"/>
          </a:p>
        </p:txBody>
      </p:sp>
    </p:spTree>
    <p:extLst>
      <p:ext uri="{BB962C8B-B14F-4D97-AF65-F5344CB8AC3E}">
        <p14:creationId xmlns:p14="http://schemas.microsoft.com/office/powerpoint/2010/main" val="401282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55CB08-DE23-45E6-9275-04D376CB7AF9}" type="slidenum">
              <a:rPr lang="en-US" smtClean="0"/>
              <a:t>3</a:t>
            </a:fld>
            <a:endParaRPr lang="en-US" dirty="0"/>
          </a:p>
        </p:txBody>
      </p:sp>
    </p:spTree>
    <p:extLst>
      <p:ext uri="{BB962C8B-B14F-4D97-AF65-F5344CB8AC3E}">
        <p14:creationId xmlns:p14="http://schemas.microsoft.com/office/powerpoint/2010/main" val="401282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p:spPr>
        <p:txBody>
          <a:bodyPr/>
          <a:lstStyle/>
          <a:p>
            <a:endParaRPr lang="en-US" altLang="en-US" smtClean="0"/>
          </a:p>
        </p:txBody>
      </p:sp>
      <p:sp>
        <p:nvSpPr>
          <p:cNvPr id="109572" name="Slide Number Placeholder 3"/>
          <p:cNvSpPr>
            <a:spLocks noGrp="1"/>
          </p:cNvSpPr>
          <p:nvPr>
            <p:ph type="sldNum" sz="quarter" idx="5"/>
          </p:nvPr>
        </p:nvSpPr>
        <p:spPr>
          <a:noFill/>
        </p:spPr>
        <p:txBody>
          <a:bodyPr/>
          <a:lstStyle>
            <a:lvl1pPr eaLnBrk="0" hangingPunct="0">
              <a:spcBef>
                <a:spcPct val="30000"/>
              </a:spcBef>
              <a:defRPr sz="1300">
                <a:solidFill>
                  <a:schemeClr val="tx1"/>
                </a:solidFill>
                <a:latin typeface="Arial" charset="0"/>
              </a:defRPr>
            </a:lvl1pPr>
            <a:lvl2pPr marL="785372" indent="-302066" eaLnBrk="0" hangingPunct="0">
              <a:spcBef>
                <a:spcPct val="30000"/>
              </a:spcBef>
              <a:defRPr sz="1300">
                <a:solidFill>
                  <a:schemeClr val="tx1"/>
                </a:solidFill>
                <a:latin typeface="Arial" charset="0"/>
              </a:defRPr>
            </a:lvl2pPr>
            <a:lvl3pPr marL="1208265" indent="-241653" eaLnBrk="0" hangingPunct="0">
              <a:spcBef>
                <a:spcPct val="30000"/>
              </a:spcBef>
              <a:defRPr sz="1300">
                <a:solidFill>
                  <a:schemeClr val="tx1"/>
                </a:solidFill>
                <a:latin typeface="Arial" charset="0"/>
              </a:defRPr>
            </a:lvl3pPr>
            <a:lvl4pPr marL="1691571" indent="-241653" eaLnBrk="0" hangingPunct="0">
              <a:spcBef>
                <a:spcPct val="30000"/>
              </a:spcBef>
              <a:defRPr sz="1300">
                <a:solidFill>
                  <a:schemeClr val="tx1"/>
                </a:solidFill>
                <a:latin typeface="Arial" charset="0"/>
              </a:defRPr>
            </a:lvl4pPr>
            <a:lvl5pPr marL="2174878" indent="-241653" eaLnBrk="0" hangingPunct="0">
              <a:spcBef>
                <a:spcPct val="30000"/>
              </a:spcBef>
              <a:defRPr sz="1300">
                <a:solidFill>
                  <a:schemeClr val="tx1"/>
                </a:solidFill>
                <a:latin typeface="Arial" charset="0"/>
              </a:defRPr>
            </a:lvl5pPr>
            <a:lvl6pPr marL="2658184" indent="-241653" eaLnBrk="0" fontAlgn="base" hangingPunct="0">
              <a:spcBef>
                <a:spcPct val="30000"/>
              </a:spcBef>
              <a:spcAft>
                <a:spcPct val="0"/>
              </a:spcAft>
              <a:defRPr sz="1300">
                <a:solidFill>
                  <a:schemeClr val="tx1"/>
                </a:solidFill>
                <a:latin typeface="Arial" charset="0"/>
              </a:defRPr>
            </a:lvl6pPr>
            <a:lvl7pPr marL="3141490" indent="-241653" eaLnBrk="0" fontAlgn="base" hangingPunct="0">
              <a:spcBef>
                <a:spcPct val="30000"/>
              </a:spcBef>
              <a:spcAft>
                <a:spcPct val="0"/>
              </a:spcAft>
              <a:defRPr sz="1300">
                <a:solidFill>
                  <a:schemeClr val="tx1"/>
                </a:solidFill>
                <a:latin typeface="Arial" charset="0"/>
              </a:defRPr>
            </a:lvl7pPr>
            <a:lvl8pPr marL="3624796" indent="-241653" eaLnBrk="0" fontAlgn="base" hangingPunct="0">
              <a:spcBef>
                <a:spcPct val="30000"/>
              </a:spcBef>
              <a:spcAft>
                <a:spcPct val="0"/>
              </a:spcAft>
              <a:defRPr sz="1300">
                <a:solidFill>
                  <a:schemeClr val="tx1"/>
                </a:solidFill>
                <a:latin typeface="Arial" charset="0"/>
              </a:defRPr>
            </a:lvl8pPr>
            <a:lvl9pPr marL="4108102" indent="-241653"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01976ADF-D939-4185-8AC3-F8FBB3E44555}" type="slidenum">
              <a:rPr lang="en-US" altLang="en-US" smtClean="0"/>
              <a:pPr eaLnBrk="1" hangingPunct="1">
                <a:spcBef>
                  <a:spcPct val="0"/>
                </a:spcBef>
              </a:pPr>
              <a:t>25</a:t>
            </a:fld>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p:spPr>
        <p:txBody>
          <a:bodyPr/>
          <a:lstStyle/>
          <a:p>
            <a:endParaRPr lang="en-US" altLang="en-US" smtClean="0"/>
          </a:p>
        </p:txBody>
      </p:sp>
      <p:sp>
        <p:nvSpPr>
          <p:cNvPr id="110596" name="Slide Number Placeholder 3"/>
          <p:cNvSpPr>
            <a:spLocks noGrp="1"/>
          </p:cNvSpPr>
          <p:nvPr>
            <p:ph type="sldNum" sz="quarter" idx="5"/>
          </p:nvPr>
        </p:nvSpPr>
        <p:spPr>
          <a:noFill/>
        </p:spPr>
        <p:txBody>
          <a:bodyPr/>
          <a:lstStyle>
            <a:lvl1pPr eaLnBrk="0" hangingPunct="0">
              <a:spcBef>
                <a:spcPct val="30000"/>
              </a:spcBef>
              <a:defRPr sz="1300">
                <a:solidFill>
                  <a:schemeClr val="tx1"/>
                </a:solidFill>
                <a:latin typeface="Arial" charset="0"/>
              </a:defRPr>
            </a:lvl1pPr>
            <a:lvl2pPr marL="785372" indent="-302066" eaLnBrk="0" hangingPunct="0">
              <a:spcBef>
                <a:spcPct val="30000"/>
              </a:spcBef>
              <a:defRPr sz="1300">
                <a:solidFill>
                  <a:schemeClr val="tx1"/>
                </a:solidFill>
                <a:latin typeface="Arial" charset="0"/>
              </a:defRPr>
            </a:lvl2pPr>
            <a:lvl3pPr marL="1208265" indent="-241653" eaLnBrk="0" hangingPunct="0">
              <a:spcBef>
                <a:spcPct val="30000"/>
              </a:spcBef>
              <a:defRPr sz="1300">
                <a:solidFill>
                  <a:schemeClr val="tx1"/>
                </a:solidFill>
                <a:latin typeface="Arial" charset="0"/>
              </a:defRPr>
            </a:lvl3pPr>
            <a:lvl4pPr marL="1691571" indent="-241653" eaLnBrk="0" hangingPunct="0">
              <a:spcBef>
                <a:spcPct val="30000"/>
              </a:spcBef>
              <a:defRPr sz="1300">
                <a:solidFill>
                  <a:schemeClr val="tx1"/>
                </a:solidFill>
                <a:latin typeface="Arial" charset="0"/>
              </a:defRPr>
            </a:lvl4pPr>
            <a:lvl5pPr marL="2174878" indent="-241653" eaLnBrk="0" hangingPunct="0">
              <a:spcBef>
                <a:spcPct val="30000"/>
              </a:spcBef>
              <a:defRPr sz="1300">
                <a:solidFill>
                  <a:schemeClr val="tx1"/>
                </a:solidFill>
                <a:latin typeface="Arial" charset="0"/>
              </a:defRPr>
            </a:lvl5pPr>
            <a:lvl6pPr marL="2658184" indent="-241653" eaLnBrk="0" fontAlgn="base" hangingPunct="0">
              <a:spcBef>
                <a:spcPct val="30000"/>
              </a:spcBef>
              <a:spcAft>
                <a:spcPct val="0"/>
              </a:spcAft>
              <a:defRPr sz="1300">
                <a:solidFill>
                  <a:schemeClr val="tx1"/>
                </a:solidFill>
                <a:latin typeface="Arial" charset="0"/>
              </a:defRPr>
            </a:lvl6pPr>
            <a:lvl7pPr marL="3141490" indent="-241653" eaLnBrk="0" fontAlgn="base" hangingPunct="0">
              <a:spcBef>
                <a:spcPct val="30000"/>
              </a:spcBef>
              <a:spcAft>
                <a:spcPct val="0"/>
              </a:spcAft>
              <a:defRPr sz="1300">
                <a:solidFill>
                  <a:schemeClr val="tx1"/>
                </a:solidFill>
                <a:latin typeface="Arial" charset="0"/>
              </a:defRPr>
            </a:lvl7pPr>
            <a:lvl8pPr marL="3624796" indent="-241653" eaLnBrk="0" fontAlgn="base" hangingPunct="0">
              <a:spcBef>
                <a:spcPct val="30000"/>
              </a:spcBef>
              <a:spcAft>
                <a:spcPct val="0"/>
              </a:spcAft>
              <a:defRPr sz="1300">
                <a:solidFill>
                  <a:schemeClr val="tx1"/>
                </a:solidFill>
                <a:latin typeface="Arial" charset="0"/>
              </a:defRPr>
            </a:lvl8pPr>
            <a:lvl9pPr marL="4108102" indent="-241653"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AA76E3C1-B880-4CA2-AFD8-CDD713615385}" type="slidenum">
              <a:rPr lang="en-US" altLang="en-US" smtClean="0"/>
              <a:pPr eaLnBrk="1" hangingPunct="1">
                <a:spcBef>
                  <a:spcPct val="0"/>
                </a:spcBef>
              </a:pPr>
              <a:t>26</a:t>
            </a:fld>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p:spPr>
        <p:txBody>
          <a:bodyPr/>
          <a:lstStyle/>
          <a:p>
            <a:endParaRPr lang="en-US" altLang="en-US" smtClean="0"/>
          </a:p>
        </p:txBody>
      </p:sp>
      <p:sp>
        <p:nvSpPr>
          <p:cNvPr id="111620" name="Slide Number Placeholder 3"/>
          <p:cNvSpPr>
            <a:spLocks noGrp="1"/>
          </p:cNvSpPr>
          <p:nvPr>
            <p:ph type="sldNum" sz="quarter" idx="5"/>
          </p:nvPr>
        </p:nvSpPr>
        <p:spPr>
          <a:noFill/>
        </p:spPr>
        <p:txBody>
          <a:bodyPr/>
          <a:lstStyle>
            <a:lvl1pPr eaLnBrk="0" hangingPunct="0">
              <a:spcBef>
                <a:spcPct val="30000"/>
              </a:spcBef>
              <a:defRPr sz="1300">
                <a:solidFill>
                  <a:schemeClr val="tx1"/>
                </a:solidFill>
                <a:latin typeface="Arial" charset="0"/>
              </a:defRPr>
            </a:lvl1pPr>
            <a:lvl2pPr marL="785372" indent="-302066" eaLnBrk="0" hangingPunct="0">
              <a:spcBef>
                <a:spcPct val="30000"/>
              </a:spcBef>
              <a:defRPr sz="1300">
                <a:solidFill>
                  <a:schemeClr val="tx1"/>
                </a:solidFill>
                <a:latin typeface="Arial" charset="0"/>
              </a:defRPr>
            </a:lvl2pPr>
            <a:lvl3pPr marL="1208265" indent="-241653" eaLnBrk="0" hangingPunct="0">
              <a:spcBef>
                <a:spcPct val="30000"/>
              </a:spcBef>
              <a:defRPr sz="1300">
                <a:solidFill>
                  <a:schemeClr val="tx1"/>
                </a:solidFill>
                <a:latin typeface="Arial" charset="0"/>
              </a:defRPr>
            </a:lvl3pPr>
            <a:lvl4pPr marL="1691571" indent="-241653" eaLnBrk="0" hangingPunct="0">
              <a:spcBef>
                <a:spcPct val="30000"/>
              </a:spcBef>
              <a:defRPr sz="1300">
                <a:solidFill>
                  <a:schemeClr val="tx1"/>
                </a:solidFill>
                <a:latin typeface="Arial" charset="0"/>
              </a:defRPr>
            </a:lvl4pPr>
            <a:lvl5pPr marL="2174878" indent="-241653" eaLnBrk="0" hangingPunct="0">
              <a:spcBef>
                <a:spcPct val="30000"/>
              </a:spcBef>
              <a:defRPr sz="1300">
                <a:solidFill>
                  <a:schemeClr val="tx1"/>
                </a:solidFill>
                <a:latin typeface="Arial" charset="0"/>
              </a:defRPr>
            </a:lvl5pPr>
            <a:lvl6pPr marL="2658184" indent="-241653" eaLnBrk="0" fontAlgn="base" hangingPunct="0">
              <a:spcBef>
                <a:spcPct val="30000"/>
              </a:spcBef>
              <a:spcAft>
                <a:spcPct val="0"/>
              </a:spcAft>
              <a:defRPr sz="1300">
                <a:solidFill>
                  <a:schemeClr val="tx1"/>
                </a:solidFill>
                <a:latin typeface="Arial" charset="0"/>
              </a:defRPr>
            </a:lvl6pPr>
            <a:lvl7pPr marL="3141490" indent="-241653" eaLnBrk="0" fontAlgn="base" hangingPunct="0">
              <a:spcBef>
                <a:spcPct val="30000"/>
              </a:spcBef>
              <a:spcAft>
                <a:spcPct val="0"/>
              </a:spcAft>
              <a:defRPr sz="1300">
                <a:solidFill>
                  <a:schemeClr val="tx1"/>
                </a:solidFill>
                <a:latin typeface="Arial" charset="0"/>
              </a:defRPr>
            </a:lvl7pPr>
            <a:lvl8pPr marL="3624796" indent="-241653" eaLnBrk="0" fontAlgn="base" hangingPunct="0">
              <a:spcBef>
                <a:spcPct val="30000"/>
              </a:spcBef>
              <a:spcAft>
                <a:spcPct val="0"/>
              </a:spcAft>
              <a:defRPr sz="1300">
                <a:solidFill>
                  <a:schemeClr val="tx1"/>
                </a:solidFill>
                <a:latin typeface="Arial" charset="0"/>
              </a:defRPr>
            </a:lvl8pPr>
            <a:lvl9pPr marL="4108102" indent="-241653"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B702F0BE-1267-4DFC-B12B-31081BCBA34A}" type="slidenum">
              <a:rPr lang="en-US" altLang="en-US" smtClean="0"/>
              <a:pPr eaLnBrk="1" hangingPunct="1">
                <a:spcBef>
                  <a:spcPct val="0"/>
                </a:spcBef>
              </a:pPr>
              <a:t>27</a:t>
            </a:fld>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p:spPr>
        <p:txBody>
          <a:bodyPr/>
          <a:lstStyle/>
          <a:p>
            <a:endParaRPr lang="en-US" altLang="en-US" smtClean="0"/>
          </a:p>
        </p:txBody>
      </p:sp>
      <p:sp>
        <p:nvSpPr>
          <p:cNvPr id="112644" name="Slide Number Placeholder 3"/>
          <p:cNvSpPr>
            <a:spLocks noGrp="1"/>
          </p:cNvSpPr>
          <p:nvPr>
            <p:ph type="sldNum" sz="quarter" idx="5"/>
          </p:nvPr>
        </p:nvSpPr>
        <p:spPr>
          <a:noFill/>
        </p:spPr>
        <p:txBody>
          <a:bodyPr/>
          <a:lstStyle>
            <a:lvl1pPr eaLnBrk="0" hangingPunct="0">
              <a:spcBef>
                <a:spcPct val="30000"/>
              </a:spcBef>
              <a:defRPr sz="1300">
                <a:solidFill>
                  <a:schemeClr val="tx1"/>
                </a:solidFill>
                <a:latin typeface="Arial" charset="0"/>
              </a:defRPr>
            </a:lvl1pPr>
            <a:lvl2pPr marL="785372" indent="-302066" eaLnBrk="0" hangingPunct="0">
              <a:spcBef>
                <a:spcPct val="30000"/>
              </a:spcBef>
              <a:defRPr sz="1300">
                <a:solidFill>
                  <a:schemeClr val="tx1"/>
                </a:solidFill>
                <a:latin typeface="Arial" charset="0"/>
              </a:defRPr>
            </a:lvl2pPr>
            <a:lvl3pPr marL="1208265" indent="-241653" eaLnBrk="0" hangingPunct="0">
              <a:spcBef>
                <a:spcPct val="30000"/>
              </a:spcBef>
              <a:defRPr sz="1300">
                <a:solidFill>
                  <a:schemeClr val="tx1"/>
                </a:solidFill>
                <a:latin typeface="Arial" charset="0"/>
              </a:defRPr>
            </a:lvl3pPr>
            <a:lvl4pPr marL="1691571" indent="-241653" eaLnBrk="0" hangingPunct="0">
              <a:spcBef>
                <a:spcPct val="30000"/>
              </a:spcBef>
              <a:defRPr sz="1300">
                <a:solidFill>
                  <a:schemeClr val="tx1"/>
                </a:solidFill>
                <a:latin typeface="Arial" charset="0"/>
              </a:defRPr>
            </a:lvl4pPr>
            <a:lvl5pPr marL="2174878" indent="-241653" eaLnBrk="0" hangingPunct="0">
              <a:spcBef>
                <a:spcPct val="30000"/>
              </a:spcBef>
              <a:defRPr sz="1300">
                <a:solidFill>
                  <a:schemeClr val="tx1"/>
                </a:solidFill>
                <a:latin typeface="Arial" charset="0"/>
              </a:defRPr>
            </a:lvl5pPr>
            <a:lvl6pPr marL="2658184" indent="-241653" eaLnBrk="0" fontAlgn="base" hangingPunct="0">
              <a:spcBef>
                <a:spcPct val="30000"/>
              </a:spcBef>
              <a:spcAft>
                <a:spcPct val="0"/>
              </a:spcAft>
              <a:defRPr sz="1300">
                <a:solidFill>
                  <a:schemeClr val="tx1"/>
                </a:solidFill>
                <a:latin typeface="Arial" charset="0"/>
              </a:defRPr>
            </a:lvl6pPr>
            <a:lvl7pPr marL="3141490" indent="-241653" eaLnBrk="0" fontAlgn="base" hangingPunct="0">
              <a:spcBef>
                <a:spcPct val="30000"/>
              </a:spcBef>
              <a:spcAft>
                <a:spcPct val="0"/>
              </a:spcAft>
              <a:defRPr sz="1300">
                <a:solidFill>
                  <a:schemeClr val="tx1"/>
                </a:solidFill>
                <a:latin typeface="Arial" charset="0"/>
              </a:defRPr>
            </a:lvl7pPr>
            <a:lvl8pPr marL="3624796" indent="-241653" eaLnBrk="0" fontAlgn="base" hangingPunct="0">
              <a:spcBef>
                <a:spcPct val="30000"/>
              </a:spcBef>
              <a:spcAft>
                <a:spcPct val="0"/>
              </a:spcAft>
              <a:defRPr sz="1300">
                <a:solidFill>
                  <a:schemeClr val="tx1"/>
                </a:solidFill>
                <a:latin typeface="Arial" charset="0"/>
              </a:defRPr>
            </a:lvl8pPr>
            <a:lvl9pPr marL="4108102" indent="-241653"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E397F54D-73E0-4266-A93A-8137A624649A}" type="slidenum">
              <a:rPr lang="en-US" altLang="en-US" smtClean="0"/>
              <a:pPr eaLnBrk="1" hangingPunct="1">
                <a:spcBef>
                  <a:spcPct val="0"/>
                </a:spcBef>
              </a:pPr>
              <a:t>28</a:t>
            </a:fld>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p:spPr>
        <p:txBody>
          <a:bodyPr/>
          <a:lstStyle/>
          <a:p>
            <a:r>
              <a:rPr lang="en-US" altLang="en-US" smtClean="0"/>
              <a:t>Considering adjoining mature timberstand was destroyed by the Moonlight Fire this unit experienced very good survival.  Even so more complete brush control and earlier PCT and/or wider initial spacing would have likely increased survival on this part of the Cooks Fire plantation.</a:t>
            </a:r>
          </a:p>
          <a:p>
            <a:r>
              <a:rPr lang="en-US" altLang="en-US" smtClean="0"/>
              <a:t>The 40-acre unit to the south was not accessible for follow up brush treatment that occurred on this northern unit of the Cooks Fire Plantation and so with heavy brush suffered much more mortality during Moonlight Fire.</a:t>
            </a:r>
          </a:p>
        </p:txBody>
      </p:sp>
      <p:sp>
        <p:nvSpPr>
          <p:cNvPr id="113668" name="Slide Number Placeholder 3"/>
          <p:cNvSpPr>
            <a:spLocks noGrp="1"/>
          </p:cNvSpPr>
          <p:nvPr>
            <p:ph type="sldNum" sz="quarter" idx="5"/>
          </p:nvPr>
        </p:nvSpPr>
        <p:spPr>
          <a:noFill/>
        </p:spPr>
        <p:txBody>
          <a:bodyPr/>
          <a:lstStyle>
            <a:lvl1pPr eaLnBrk="0" hangingPunct="0">
              <a:spcBef>
                <a:spcPct val="30000"/>
              </a:spcBef>
              <a:defRPr sz="1300">
                <a:solidFill>
                  <a:schemeClr val="tx1"/>
                </a:solidFill>
                <a:latin typeface="Arial" charset="0"/>
              </a:defRPr>
            </a:lvl1pPr>
            <a:lvl2pPr marL="785372" indent="-302066" eaLnBrk="0" hangingPunct="0">
              <a:spcBef>
                <a:spcPct val="30000"/>
              </a:spcBef>
              <a:defRPr sz="1300">
                <a:solidFill>
                  <a:schemeClr val="tx1"/>
                </a:solidFill>
                <a:latin typeface="Arial" charset="0"/>
              </a:defRPr>
            </a:lvl2pPr>
            <a:lvl3pPr marL="1208265" indent="-241653" eaLnBrk="0" hangingPunct="0">
              <a:spcBef>
                <a:spcPct val="30000"/>
              </a:spcBef>
              <a:defRPr sz="1300">
                <a:solidFill>
                  <a:schemeClr val="tx1"/>
                </a:solidFill>
                <a:latin typeface="Arial" charset="0"/>
              </a:defRPr>
            </a:lvl3pPr>
            <a:lvl4pPr marL="1691571" indent="-241653" eaLnBrk="0" hangingPunct="0">
              <a:spcBef>
                <a:spcPct val="30000"/>
              </a:spcBef>
              <a:defRPr sz="1300">
                <a:solidFill>
                  <a:schemeClr val="tx1"/>
                </a:solidFill>
                <a:latin typeface="Arial" charset="0"/>
              </a:defRPr>
            </a:lvl4pPr>
            <a:lvl5pPr marL="2174878" indent="-241653" eaLnBrk="0" hangingPunct="0">
              <a:spcBef>
                <a:spcPct val="30000"/>
              </a:spcBef>
              <a:defRPr sz="1300">
                <a:solidFill>
                  <a:schemeClr val="tx1"/>
                </a:solidFill>
                <a:latin typeface="Arial" charset="0"/>
              </a:defRPr>
            </a:lvl5pPr>
            <a:lvl6pPr marL="2658184" indent="-241653" eaLnBrk="0" fontAlgn="base" hangingPunct="0">
              <a:spcBef>
                <a:spcPct val="30000"/>
              </a:spcBef>
              <a:spcAft>
                <a:spcPct val="0"/>
              </a:spcAft>
              <a:defRPr sz="1300">
                <a:solidFill>
                  <a:schemeClr val="tx1"/>
                </a:solidFill>
                <a:latin typeface="Arial" charset="0"/>
              </a:defRPr>
            </a:lvl6pPr>
            <a:lvl7pPr marL="3141490" indent="-241653" eaLnBrk="0" fontAlgn="base" hangingPunct="0">
              <a:spcBef>
                <a:spcPct val="30000"/>
              </a:spcBef>
              <a:spcAft>
                <a:spcPct val="0"/>
              </a:spcAft>
              <a:defRPr sz="1300">
                <a:solidFill>
                  <a:schemeClr val="tx1"/>
                </a:solidFill>
                <a:latin typeface="Arial" charset="0"/>
              </a:defRPr>
            </a:lvl7pPr>
            <a:lvl8pPr marL="3624796" indent="-241653" eaLnBrk="0" fontAlgn="base" hangingPunct="0">
              <a:spcBef>
                <a:spcPct val="30000"/>
              </a:spcBef>
              <a:spcAft>
                <a:spcPct val="0"/>
              </a:spcAft>
              <a:defRPr sz="1300">
                <a:solidFill>
                  <a:schemeClr val="tx1"/>
                </a:solidFill>
                <a:latin typeface="Arial" charset="0"/>
              </a:defRPr>
            </a:lvl8pPr>
            <a:lvl9pPr marL="4108102" indent="-241653"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36320753-1BB9-45CD-934C-EE1BF30AEB94}" type="slidenum">
              <a:rPr lang="en-US" altLang="en-US" smtClean="0"/>
              <a:pPr eaLnBrk="1" hangingPunct="1">
                <a:spcBef>
                  <a:spcPct val="0"/>
                </a:spcBef>
              </a:pPr>
              <a:t>29</a:t>
            </a:fld>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defRPr>
            </a:lvl1pPr>
            <a:lvl2pPr marL="785372" indent="-302066" eaLnBrk="0" hangingPunct="0">
              <a:spcBef>
                <a:spcPct val="30000"/>
              </a:spcBef>
              <a:defRPr sz="1300">
                <a:solidFill>
                  <a:schemeClr val="tx1"/>
                </a:solidFill>
                <a:latin typeface="Arial" charset="0"/>
              </a:defRPr>
            </a:lvl2pPr>
            <a:lvl3pPr marL="1208265" indent="-241653" eaLnBrk="0" hangingPunct="0">
              <a:spcBef>
                <a:spcPct val="30000"/>
              </a:spcBef>
              <a:defRPr sz="1300">
                <a:solidFill>
                  <a:schemeClr val="tx1"/>
                </a:solidFill>
                <a:latin typeface="Arial" charset="0"/>
              </a:defRPr>
            </a:lvl3pPr>
            <a:lvl4pPr marL="1691571" indent="-241653" eaLnBrk="0" hangingPunct="0">
              <a:spcBef>
                <a:spcPct val="30000"/>
              </a:spcBef>
              <a:defRPr sz="1300">
                <a:solidFill>
                  <a:schemeClr val="tx1"/>
                </a:solidFill>
                <a:latin typeface="Arial" charset="0"/>
              </a:defRPr>
            </a:lvl4pPr>
            <a:lvl5pPr marL="2174878" indent="-241653" eaLnBrk="0" hangingPunct="0">
              <a:spcBef>
                <a:spcPct val="30000"/>
              </a:spcBef>
              <a:defRPr sz="1300">
                <a:solidFill>
                  <a:schemeClr val="tx1"/>
                </a:solidFill>
                <a:latin typeface="Arial" charset="0"/>
              </a:defRPr>
            </a:lvl5pPr>
            <a:lvl6pPr marL="2658184" indent="-241653" eaLnBrk="0" fontAlgn="base" hangingPunct="0">
              <a:spcBef>
                <a:spcPct val="30000"/>
              </a:spcBef>
              <a:spcAft>
                <a:spcPct val="0"/>
              </a:spcAft>
              <a:defRPr sz="1300">
                <a:solidFill>
                  <a:schemeClr val="tx1"/>
                </a:solidFill>
                <a:latin typeface="Arial" charset="0"/>
              </a:defRPr>
            </a:lvl6pPr>
            <a:lvl7pPr marL="3141490" indent="-241653" eaLnBrk="0" fontAlgn="base" hangingPunct="0">
              <a:spcBef>
                <a:spcPct val="30000"/>
              </a:spcBef>
              <a:spcAft>
                <a:spcPct val="0"/>
              </a:spcAft>
              <a:defRPr sz="1300">
                <a:solidFill>
                  <a:schemeClr val="tx1"/>
                </a:solidFill>
                <a:latin typeface="Arial" charset="0"/>
              </a:defRPr>
            </a:lvl7pPr>
            <a:lvl8pPr marL="3624796" indent="-241653" eaLnBrk="0" fontAlgn="base" hangingPunct="0">
              <a:spcBef>
                <a:spcPct val="30000"/>
              </a:spcBef>
              <a:spcAft>
                <a:spcPct val="0"/>
              </a:spcAft>
              <a:defRPr sz="1300">
                <a:solidFill>
                  <a:schemeClr val="tx1"/>
                </a:solidFill>
                <a:latin typeface="Arial" charset="0"/>
              </a:defRPr>
            </a:lvl8pPr>
            <a:lvl9pPr marL="4108102" indent="-241653"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FF42BDBA-09C7-4D95-992C-7E4439B1CFDA}" type="slidenum">
              <a:rPr lang="en-US" altLang="en-US" smtClean="0">
                <a:solidFill>
                  <a:srgbClr val="000000"/>
                </a:solidFill>
              </a:rPr>
              <a:pPr eaLnBrk="1" hangingPunct="1">
                <a:spcBef>
                  <a:spcPct val="0"/>
                </a:spcBef>
              </a:pPr>
              <a:t>30</a:t>
            </a:fld>
            <a:endParaRPr lang="en-US" altLang="en-US" smtClean="0">
              <a:solidFill>
                <a:srgbClr val="000000"/>
              </a:solidFill>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xfrm>
            <a:off x="975360" y="4560570"/>
            <a:ext cx="5364480" cy="4322207"/>
          </a:xfrm>
          <a:noFill/>
        </p:spPr>
        <p:txBody>
          <a:bodyPr/>
          <a:lstStyle/>
          <a:p>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defRPr>
            </a:lvl1pPr>
            <a:lvl2pPr marL="785372" indent="-302066" eaLnBrk="0" hangingPunct="0">
              <a:spcBef>
                <a:spcPct val="30000"/>
              </a:spcBef>
              <a:defRPr sz="1300">
                <a:solidFill>
                  <a:schemeClr val="tx1"/>
                </a:solidFill>
                <a:latin typeface="Arial" charset="0"/>
              </a:defRPr>
            </a:lvl2pPr>
            <a:lvl3pPr marL="1208265" indent="-241653" eaLnBrk="0" hangingPunct="0">
              <a:spcBef>
                <a:spcPct val="30000"/>
              </a:spcBef>
              <a:defRPr sz="1300">
                <a:solidFill>
                  <a:schemeClr val="tx1"/>
                </a:solidFill>
                <a:latin typeface="Arial" charset="0"/>
              </a:defRPr>
            </a:lvl3pPr>
            <a:lvl4pPr marL="1691571" indent="-241653" eaLnBrk="0" hangingPunct="0">
              <a:spcBef>
                <a:spcPct val="30000"/>
              </a:spcBef>
              <a:defRPr sz="1300">
                <a:solidFill>
                  <a:schemeClr val="tx1"/>
                </a:solidFill>
                <a:latin typeface="Arial" charset="0"/>
              </a:defRPr>
            </a:lvl4pPr>
            <a:lvl5pPr marL="2174878" indent="-241653" eaLnBrk="0" hangingPunct="0">
              <a:spcBef>
                <a:spcPct val="30000"/>
              </a:spcBef>
              <a:defRPr sz="1300">
                <a:solidFill>
                  <a:schemeClr val="tx1"/>
                </a:solidFill>
                <a:latin typeface="Arial" charset="0"/>
              </a:defRPr>
            </a:lvl5pPr>
            <a:lvl6pPr marL="2658184" indent="-241653" eaLnBrk="0" fontAlgn="base" hangingPunct="0">
              <a:spcBef>
                <a:spcPct val="30000"/>
              </a:spcBef>
              <a:spcAft>
                <a:spcPct val="0"/>
              </a:spcAft>
              <a:defRPr sz="1300">
                <a:solidFill>
                  <a:schemeClr val="tx1"/>
                </a:solidFill>
                <a:latin typeface="Arial" charset="0"/>
              </a:defRPr>
            </a:lvl6pPr>
            <a:lvl7pPr marL="3141490" indent="-241653" eaLnBrk="0" fontAlgn="base" hangingPunct="0">
              <a:spcBef>
                <a:spcPct val="30000"/>
              </a:spcBef>
              <a:spcAft>
                <a:spcPct val="0"/>
              </a:spcAft>
              <a:defRPr sz="1300">
                <a:solidFill>
                  <a:schemeClr val="tx1"/>
                </a:solidFill>
                <a:latin typeface="Arial" charset="0"/>
              </a:defRPr>
            </a:lvl7pPr>
            <a:lvl8pPr marL="3624796" indent="-241653" eaLnBrk="0" fontAlgn="base" hangingPunct="0">
              <a:spcBef>
                <a:spcPct val="30000"/>
              </a:spcBef>
              <a:spcAft>
                <a:spcPct val="0"/>
              </a:spcAft>
              <a:defRPr sz="1300">
                <a:solidFill>
                  <a:schemeClr val="tx1"/>
                </a:solidFill>
                <a:latin typeface="Arial" charset="0"/>
              </a:defRPr>
            </a:lvl8pPr>
            <a:lvl9pPr marL="4108102" indent="-241653"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6485C59B-9907-446F-A459-DBD9B3721E49}" type="slidenum">
              <a:rPr lang="en-US" altLang="en-US" smtClean="0">
                <a:solidFill>
                  <a:srgbClr val="000000"/>
                </a:solidFill>
              </a:rPr>
              <a:pPr eaLnBrk="1" hangingPunct="1">
                <a:spcBef>
                  <a:spcPct val="0"/>
                </a:spcBef>
              </a:pPr>
              <a:t>31</a:t>
            </a:fld>
            <a:endParaRPr lang="en-US" altLang="en-US" smtClean="0">
              <a:solidFill>
                <a:srgbClr val="000000"/>
              </a:solidFill>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xfrm>
            <a:off x="975360" y="4560570"/>
            <a:ext cx="5364480" cy="4322207"/>
          </a:xfrm>
          <a:noFill/>
        </p:spPr>
        <p:txBody>
          <a:bodyPr/>
          <a:lstStyle/>
          <a:p>
            <a:pPr>
              <a:spcBef>
                <a:spcPct val="0"/>
              </a:spcBef>
            </a:pPr>
            <a:r>
              <a:rPr lang="en-US" altLang="en-US" smtClean="0">
                <a:solidFill>
                  <a:srgbClr val="EAEAEA"/>
                </a:solidFill>
              </a:rPr>
              <a:t>With current technology and methods seedlings grow very fast to PCT size.</a:t>
            </a:r>
          </a:p>
          <a:p>
            <a:pPr>
              <a:spcBef>
                <a:spcPct val="0"/>
              </a:spcBef>
            </a:pPr>
            <a:r>
              <a:rPr lang="en-US" altLang="en-US" smtClean="0">
                <a:solidFill>
                  <a:srgbClr val="EAEAEA"/>
                </a:solidFill>
              </a:rPr>
              <a:t>Looking back would have PCT’d at age 7 instead of age 9.</a:t>
            </a:r>
          </a:p>
          <a:p>
            <a:pPr>
              <a:spcBef>
                <a:spcPct val="0"/>
              </a:spcBef>
            </a:pPr>
            <a:r>
              <a:rPr lang="en-US" altLang="en-US" smtClean="0">
                <a:solidFill>
                  <a:srgbClr val="EAEAEA"/>
                </a:solidFill>
              </a:rPr>
              <a:t>AND every year you wait to PCT the resulting slash increases....... </a:t>
            </a:r>
          </a:p>
          <a:p>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defRPr>
            </a:lvl1pPr>
            <a:lvl2pPr marL="785372" indent="-302066" eaLnBrk="0" hangingPunct="0">
              <a:spcBef>
                <a:spcPct val="30000"/>
              </a:spcBef>
              <a:defRPr sz="1300">
                <a:solidFill>
                  <a:schemeClr val="tx1"/>
                </a:solidFill>
                <a:latin typeface="Arial" charset="0"/>
              </a:defRPr>
            </a:lvl2pPr>
            <a:lvl3pPr marL="1208265" indent="-241653" eaLnBrk="0" hangingPunct="0">
              <a:spcBef>
                <a:spcPct val="30000"/>
              </a:spcBef>
              <a:defRPr sz="1300">
                <a:solidFill>
                  <a:schemeClr val="tx1"/>
                </a:solidFill>
                <a:latin typeface="Arial" charset="0"/>
              </a:defRPr>
            </a:lvl3pPr>
            <a:lvl4pPr marL="1691571" indent="-241653" eaLnBrk="0" hangingPunct="0">
              <a:spcBef>
                <a:spcPct val="30000"/>
              </a:spcBef>
              <a:defRPr sz="1300">
                <a:solidFill>
                  <a:schemeClr val="tx1"/>
                </a:solidFill>
                <a:latin typeface="Arial" charset="0"/>
              </a:defRPr>
            </a:lvl4pPr>
            <a:lvl5pPr marL="2174878" indent="-241653" eaLnBrk="0" hangingPunct="0">
              <a:spcBef>
                <a:spcPct val="30000"/>
              </a:spcBef>
              <a:defRPr sz="1300">
                <a:solidFill>
                  <a:schemeClr val="tx1"/>
                </a:solidFill>
                <a:latin typeface="Arial" charset="0"/>
              </a:defRPr>
            </a:lvl5pPr>
            <a:lvl6pPr marL="2658184" indent="-241653" eaLnBrk="0" fontAlgn="base" hangingPunct="0">
              <a:spcBef>
                <a:spcPct val="30000"/>
              </a:spcBef>
              <a:spcAft>
                <a:spcPct val="0"/>
              </a:spcAft>
              <a:defRPr sz="1300">
                <a:solidFill>
                  <a:schemeClr val="tx1"/>
                </a:solidFill>
                <a:latin typeface="Arial" charset="0"/>
              </a:defRPr>
            </a:lvl6pPr>
            <a:lvl7pPr marL="3141490" indent="-241653" eaLnBrk="0" fontAlgn="base" hangingPunct="0">
              <a:spcBef>
                <a:spcPct val="30000"/>
              </a:spcBef>
              <a:spcAft>
                <a:spcPct val="0"/>
              </a:spcAft>
              <a:defRPr sz="1300">
                <a:solidFill>
                  <a:schemeClr val="tx1"/>
                </a:solidFill>
                <a:latin typeface="Arial" charset="0"/>
              </a:defRPr>
            </a:lvl7pPr>
            <a:lvl8pPr marL="3624796" indent="-241653" eaLnBrk="0" fontAlgn="base" hangingPunct="0">
              <a:spcBef>
                <a:spcPct val="30000"/>
              </a:spcBef>
              <a:spcAft>
                <a:spcPct val="0"/>
              </a:spcAft>
              <a:defRPr sz="1300">
                <a:solidFill>
                  <a:schemeClr val="tx1"/>
                </a:solidFill>
                <a:latin typeface="Arial" charset="0"/>
              </a:defRPr>
            </a:lvl8pPr>
            <a:lvl9pPr marL="4108102" indent="-241653"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7B5CDA99-E6B7-446C-BA80-3B0ABDD7BA16}" type="slidenum">
              <a:rPr lang="en-US" altLang="en-US" smtClean="0">
                <a:solidFill>
                  <a:srgbClr val="000000"/>
                </a:solidFill>
              </a:rPr>
              <a:pPr eaLnBrk="1" hangingPunct="1">
                <a:spcBef>
                  <a:spcPct val="0"/>
                </a:spcBef>
              </a:pPr>
              <a:t>32</a:t>
            </a:fld>
            <a:endParaRPr lang="en-US" altLang="en-US" smtClean="0">
              <a:solidFill>
                <a:srgbClr val="000000"/>
              </a:solidFill>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xfrm>
            <a:off x="975360" y="4560570"/>
            <a:ext cx="5364480" cy="4322207"/>
          </a:xfrm>
          <a:noFill/>
        </p:spPr>
        <p:txBody>
          <a:bodyPr/>
          <a:lstStyle/>
          <a:p>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PCT slash has</a:t>
            </a:r>
            <a:r>
              <a:rPr lang="en-US" baseline="0" dirty="0" smtClean="0"/>
              <a:t> started to break down and within a few more years will be insignificant since PCT was completed at age 7 and initial planting density was not too high.</a:t>
            </a:r>
            <a:endParaRPr lang="en-US" dirty="0"/>
          </a:p>
        </p:txBody>
      </p:sp>
      <p:sp>
        <p:nvSpPr>
          <p:cNvPr id="4" name="Slide Number Placeholder 3"/>
          <p:cNvSpPr>
            <a:spLocks noGrp="1"/>
          </p:cNvSpPr>
          <p:nvPr>
            <p:ph type="sldNum" sz="quarter" idx="10"/>
          </p:nvPr>
        </p:nvSpPr>
        <p:spPr/>
        <p:txBody>
          <a:bodyPr/>
          <a:lstStyle/>
          <a:p>
            <a:fld id="{6255CB08-DE23-45E6-9275-04D376CB7AF9}" type="slidenum">
              <a:rPr lang="en-US" smtClean="0"/>
              <a:t>33</a:t>
            </a:fld>
            <a:endParaRPr lang="en-US"/>
          </a:p>
        </p:txBody>
      </p:sp>
    </p:spTree>
    <p:extLst>
      <p:ext uri="{BB962C8B-B14F-4D97-AF65-F5344CB8AC3E}">
        <p14:creationId xmlns:p14="http://schemas.microsoft.com/office/powerpoint/2010/main" val="20536821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p:spPr>
        <p:txBody>
          <a:bodyPr/>
          <a:lstStyle/>
          <a:p>
            <a:endParaRPr lang="en-US" altLang="en-US" smtClean="0"/>
          </a:p>
        </p:txBody>
      </p:sp>
      <p:sp>
        <p:nvSpPr>
          <p:cNvPr id="89092" name="Slide Number Placeholder 3"/>
          <p:cNvSpPr>
            <a:spLocks noGrp="1"/>
          </p:cNvSpPr>
          <p:nvPr>
            <p:ph type="sldNum" sz="quarter" idx="5"/>
          </p:nvPr>
        </p:nvSpPr>
        <p:spPr>
          <a:noFill/>
        </p:spPr>
        <p:txBody>
          <a:bodyPr/>
          <a:lstStyle>
            <a:lvl1pPr eaLnBrk="0" hangingPunct="0">
              <a:spcBef>
                <a:spcPct val="30000"/>
              </a:spcBef>
              <a:defRPr sz="1300">
                <a:solidFill>
                  <a:schemeClr val="tx1"/>
                </a:solidFill>
                <a:latin typeface="Arial" charset="0"/>
              </a:defRPr>
            </a:lvl1pPr>
            <a:lvl2pPr marL="785372" indent="-302066" eaLnBrk="0" hangingPunct="0">
              <a:spcBef>
                <a:spcPct val="30000"/>
              </a:spcBef>
              <a:defRPr sz="1300">
                <a:solidFill>
                  <a:schemeClr val="tx1"/>
                </a:solidFill>
                <a:latin typeface="Arial" charset="0"/>
              </a:defRPr>
            </a:lvl2pPr>
            <a:lvl3pPr marL="1208265" indent="-241653" eaLnBrk="0" hangingPunct="0">
              <a:spcBef>
                <a:spcPct val="30000"/>
              </a:spcBef>
              <a:defRPr sz="1300">
                <a:solidFill>
                  <a:schemeClr val="tx1"/>
                </a:solidFill>
                <a:latin typeface="Arial" charset="0"/>
              </a:defRPr>
            </a:lvl3pPr>
            <a:lvl4pPr marL="1691571" indent="-241653" eaLnBrk="0" hangingPunct="0">
              <a:spcBef>
                <a:spcPct val="30000"/>
              </a:spcBef>
              <a:defRPr sz="1300">
                <a:solidFill>
                  <a:schemeClr val="tx1"/>
                </a:solidFill>
                <a:latin typeface="Arial" charset="0"/>
              </a:defRPr>
            </a:lvl4pPr>
            <a:lvl5pPr marL="2174878" indent="-241653" eaLnBrk="0" hangingPunct="0">
              <a:spcBef>
                <a:spcPct val="30000"/>
              </a:spcBef>
              <a:defRPr sz="1300">
                <a:solidFill>
                  <a:schemeClr val="tx1"/>
                </a:solidFill>
                <a:latin typeface="Arial" charset="0"/>
              </a:defRPr>
            </a:lvl5pPr>
            <a:lvl6pPr marL="2658184" indent="-241653" eaLnBrk="0" fontAlgn="base" hangingPunct="0">
              <a:spcBef>
                <a:spcPct val="30000"/>
              </a:spcBef>
              <a:spcAft>
                <a:spcPct val="0"/>
              </a:spcAft>
              <a:defRPr sz="1300">
                <a:solidFill>
                  <a:schemeClr val="tx1"/>
                </a:solidFill>
                <a:latin typeface="Arial" charset="0"/>
              </a:defRPr>
            </a:lvl6pPr>
            <a:lvl7pPr marL="3141490" indent="-241653" eaLnBrk="0" fontAlgn="base" hangingPunct="0">
              <a:spcBef>
                <a:spcPct val="30000"/>
              </a:spcBef>
              <a:spcAft>
                <a:spcPct val="0"/>
              </a:spcAft>
              <a:defRPr sz="1300">
                <a:solidFill>
                  <a:schemeClr val="tx1"/>
                </a:solidFill>
                <a:latin typeface="Arial" charset="0"/>
              </a:defRPr>
            </a:lvl7pPr>
            <a:lvl8pPr marL="3624796" indent="-241653" eaLnBrk="0" fontAlgn="base" hangingPunct="0">
              <a:spcBef>
                <a:spcPct val="30000"/>
              </a:spcBef>
              <a:spcAft>
                <a:spcPct val="0"/>
              </a:spcAft>
              <a:defRPr sz="1300">
                <a:solidFill>
                  <a:schemeClr val="tx1"/>
                </a:solidFill>
                <a:latin typeface="Arial" charset="0"/>
              </a:defRPr>
            </a:lvl8pPr>
            <a:lvl9pPr marL="4108102" indent="-241653"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AA7B7719-71E3-4ADB-9444-6107734CC547}" type="slidenum">
              <a:rPr lang="en-US" altLang="en-US" smtClean="0"/>
              <a:pPr eaLnBrk="1" hangingPunct="1">
                <a:spcBef>
                  <a:spcPct val="0"/>
                </a:spcBef>
              </a:pPr>
              <a:t>35</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55CB08-DE23-45E6-9275-04D376CB7AF9}" type="slidenum">
              <a:rPr lang="en-US" smtClean="0"/>
              <a:t>4</a:t>
            </a:fld>
            <a:endParaRPr lang="en-US" dirty="0"/>
          </a:p>
        </p:txBody>
      </p:sp>
    </p:spTree>
    <p:extLst>
      <p:ext uri="{BB962C8B-B14F-4D97-AF65-F5344CB8AC3E}">
        <p14:creationId xmlns:p14="http://schemas.microsoft.com/office/powerpoint/2010/main" val="4012822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p:spPr>
        <p:txBody>
          <a:bodyPr/>
          <a:lstStyle/>
          <a:p>
            <a:endParaRPr lang="en-US" altLang="en-US" smtClean="0"/>
          </a:p>
        </p:txBody>
      </p:sp>
      <p:sp>
        <p:nvSpPr>
          <p:cNvPr id="90116" name="Slide Number Placeholder 3"/>
          <p:cNvSpPr>
            <a:spLocks noGrp="1"/>
          </p:cNvSpPr>
          <p:nvPr>
            <p:ph type="sldNum" sz="quarter" idx="5"/>
          </p:nvPr>
        </p:nvSpPr>
        <p:spPr>
          <a:noFill/>
        </p:spPr>
        <p:txBody>
          <a:bodyPr/>
          <a:lstStyle>
            <a:lvl1pPr eaLnBrk="0" hangingPunct="0">
              <a:spcBef>
                <a:spcPct val="30000"/>
              </a:spcBef>
              <a:defRPr sz="1300">
                <a:solidFill>
                  <a:schemeClr val="tx1"/>
                </a:solidFill>
                <a:latin typeface="Arial" charset="0"/>
              </a:defRPr>
            </a:lvl1pPr>
            <a:lvl2pPr marL="785372" indent="-302066" eaLnBrk="0" hangingPunct="0">
              <a:spcBef>
                <a:spcPct val="30000"/>
              </a:spcBef>
              <a:defRPr sz="1300">
                <a:solidFill>
                  <a:schemeClr val="tx1"/>
                </a:solidFill>
                <a:latin typeface="Arial" charset="0"/>
              </a:defRPr>
            </a:lvl2pPr>
            <a:lvl3pPr marL="1208265" indent="-241653" eaLnBrk="0" hangingPunct="0">
              <a:spcBef>
                <a:spcPct val="30000"/>
              </a:spcBef>
              <a:defRPr sz="1300">
                <a:solidFill>
                  <a:schemeClr val="tx1"/>
                </a:solidFill>
                <a:latin typeface="Arial" charset="0"/>
              </a:defRPr>
            </a:lvl3pPr>
            <a:lvl4pPr marL="1691571" indent="-241653" eaLnBrk="0" hangingPunct="0">
              <a:spcBef>
                <a:spcPct val="30000"/>
              </a:spcBef>
              <a:defRPr sz="1300">
                <a:solidFill>
                  <a:schemeClr val="tx1"/>
                </a:solidFill>
                <a:latin typeface="Arial" charset="0"/>
              </a:defRPr>
            </a:lvl4pPr>
            <a:lvl5pPr marL="2174878" indent="-241653" eaLnBrk="0" hangingPunct="0">
              <a:spcBef>
                <a:spcPct val="30000"/>
              </a:spcBef>
              <a:defRPr sz="1300">
                <a:solidFill>
                  <a:schemeClr val="tx1"/>
                </a:solidFill>
                <a:latin typeface="Arial" charset="0"/>
              </a:defRPr>
            </a:lvl5pPr>
            <a:lvl6pPr marL="2658184" indent="-241653" eaLnBrk="0" fontAlgn="base" hangingPunct="0">
              <a:spcBef>
                <a:spcPct val="30000"/>
              </a:spcBef>
              <a:spcAft>
                <a:spcPct val="0"/>
              </a:spcAft>
              <a:defRPr sz="1300">
                <a:solidFill>
                  <a:schemeClr val="tx1"/>
                </a:solidFill>
                <a:latin typeface="Arial" charset="0"/>
              </a:defRPr>
            </a:lvl6pPr>
            <a:lvl7pPr marL="3141490" indent="-241653" eaLnBrk="0" fontAlgn="base" hangingPunct="0">
              <a:spcBef>
                <a:spcPct val="30000"/>
              </a:spcBef>
              <a:spcAft>
                <a:spcPct val="0"/>
              </a:spcAft>
              <a:defRPr sz="1300">
                <a:solidFill>
                  <a:schemeClr val="tx1"/>
                </a:solidFill>
                <a:latin typeface="Arial" charset="0"/>
              </a:defRPr>
            </a:lvl7pPr>
            <a:lvl8pPr marL="3624796" indent="-241653" eaLnBrk="0" fontAlgn="base" hangingPunct="0">
              <a:spcBef>
                <a:spcPct val="30000"/>
              </a:spcBef>
              <a:spcAft>
                <a:spcPct val="0"/>
              </a:spcAft>
              <a:defRPr sz="1300">
                <a:solidFill>
                  <a:schemeClr val="tx1"/>
                </a:solidFill>
                <a:latin typeface="Arial" charset="0"/>
              </a:defRPr>
            </a:lvl8pPr>
            <a:lvl9pPr marL="4108102" indent="-241653"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83E3AB44-DAA5-449D-9C89-9BCDB730188B}" type="slidenum">
              <a:rPr lang="en-US" altLang="en-US" smtClean="0"/>
              <a:pPr eaLnBrk="1" hangingPunct="1">
                <a:spcBef>
                  <a:spcPct val="0"/>
                </a:spcBef>
              </a:pPr>
              <a:t>36</a:t>
            </a:fld>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AEBA79-4B4C-41BA-A7D2-EA5EB9D72A07}" type="slidenum">
              <a:rPr lang="en-US">
                <a:solidFill>
                  <a:prstClr val="black"/>
                </a:solidFill>
              </a:rPr>
              <a:pPr/>
              <a:t>37</a:t>
            </a:fld>
            <a:endParaRPr lang="en-US" dirty="0">
              <a:solidFill>
                <a:prstClr val="black"/>
              </a:solidFill>
            </a:endParaRPr>
          </a:p>
        </p:txBody>
      </p:sp>
      <p:sp>
        <p:nvSpPr>
          <p:cNvPr id="1359874" name="Rectangle 2"/>
          <p:cNvSpPr>
            <a:spLocks noGrp="1" noRot="1" noChangeAspect="1" noChangeArrowheads="1" noTextEdit="1"/>
          </p:cNvSpPr>
          <p:nvPr>
            <p:ph type="sldImg"/>
          </p:nvPr>
        </p:nvSpPr>
        <p:spPr>
          <a:ln/>
        </p:spPr>
      </p:sp>
      <p:sp>
        <p:nvSpPr>
          <p:cNvPr id="1359875" name="Rectangle 3"/>
          <p:cNvSpPr>
            <a:spLocks noGrp="1" noChangeArrowheads="1"/>
          </p:cNvSpPr>
          <p:nvPr>
            <p:ph type="body" idx="1"/>
          </p:nvPr>
        </p:nvSpPr>
        <p:spPr>
          <a:xfrm>
            <a:off x="974727" y="4560889"/>
            <a:ext cx="5365750" cy="4321175"/>
          </a:xfrm>
        </p:spPr>
        <p:txBody>
          <a:bodyPr/>
          <a:lstStyle/>
          <a:p>
            <a:r>
              <a:rPr lang="en-US" dirty="0" smtClean="0"/>
              <a:t>Note that recent</a:t>
            </a:r>
            <a:r>
              <a:rPr lang="en-US" baseline="0" dirty="0" smtClean="0"/>
              <a:t> brush control treatment was not needed for tree growth but completed to keep brush from growing over time into a fuel hazard in area near USFS “Wall of Shame”.</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p:spPr>
        <p:txBody>
          <a:bodyPr/>
          <a:lstStyle/>
          <a:p>
            <a:endParaRPr lang="en-US" altLang="en-US" smtClean="0"/>
          </a:p>
        </p:txBody>
      </p:sp>
      <p:sp>
        <p:nvSpPr>
          <p:cNvPr id="129028" name="Slide Number Placeholder 3"/>
          <p:cNvSpPr>
            <a:spLocks noGrp="1"/>
          </p:cNvSpPr>
          <p:nvPr>
            <p:ph type="sldNum" sz="quarter" idx="5"/>
          </p:nvPr>
        </p:nvSpPr>
        <p:spPr>
          <a:noFill/>
        </p:spPr>
        <p:txBody>
          <a:bodyPr/>
          <a:lstStyle>
            <a:lvl1pPr eaLnBrk="0" hangingPunct="0">
              <a:spcBef>
                <a:spcPct val="30000"/>
              </a:spcBef>
              <a:defRPr sz="1300">
                <a:solidFill>
                  <a:schemeClr val="tx1"/>
                </a:solidFill>
                <a:latin typeface="Arial" charset="0"/>
              </a:defRPr>
            </a:lvl1pPr>
            <a:lvl2pPr marL="785372" indent="-302066" eaLnBrk="0" hangingPunct="0">
              <a:spcBef>
                <a:spcPct val="30000"/>
              </a:spcBef>
              <a:defRPr sz="1300">
                <a:solidFill>
                  <a:schemeClr val="tx1"/>
                </a:solidFill>
                <a:latin typeface="Arial" charset="0"/>
              </a:defRPr>
            </a:lvl2pPr>
            <a:lvl3pPr marL="1208265" indent="-241653" eaLnBrk="0" hangingPunct="0">
              <a:spcBef>
                <a:spcPct val="30000"/>
              </a:spcBef>
              <a:defRPr sz="1300">
                <a:solidFill>
                  <a:schemeClr val="tx1"/>
                </a:solidFill>
                <a:latin typeface="Arial" charset="0"/>
              </a:defRPr>
            </a:lvl3pPr>
            <a:lvl4pPr marL="1691571" indent="-241653" eaLnBrk="0" hangingPunct="0">
              <a:spcBef>
                <a:spcPct val="30000"/>
              </a:spcBef>
              <a:defRPr sz="1300">
                <a:solidFill>
                  <a:schemeClr val="tx1"/>
                </a:solidFill>
                <a:latin typeface="Arial" charset="0"/>
              </a:defRPr>
            </a:lvl4pPr>
            <a:lvl5pPr marL="2174878" indent="-241653" eaLnBrk="0" hangingPunct="0">
              <a:spcBef>
                <a:spcPct val="30000"/>
              </a:spcBef>
              <a:defRPr sz="1300">
                <a:solidFill>
                  <a:schemeClr val="tx1"/>
                </a:solidFill>
                <a:latin typeface="Arial" charset="0"/>
              </a:defRPr>
            </a:lvl5pPr>
            <a:lvl6pPr marL="2658184" indent="-241653" eaLnBrk="0" fontAlgn="base" hangingPunct="0">
              <a:spcBef>
                <a:spcPct val="30000"/>
              </a:spcBef>
              <a:spcAft>
                <a:spcPct val="0"/>
              </a:spcAft>
              <a:defRPr sz="1300">
                <a:solidFill>
                  <a:schemeClr val="tx1"/>
                </a:solidFill>
                <a:latin typeface="Arial" charset="0"/>
              </a:defRPr>
            </a:lvl6pPr>
            <a:lvl7pPr marL="3141490" indent="-241653" eaLnBrk="0" fontAlgn="base" hangingPunct="0">
              <a:spcBef>
                <a:spcPct val="30000"/>
              </a:spcBef>
              <a:spcAft>
                <a:spcPct val="0"/>
              </a:spcAft>
              <a:defRPr sz="1300">
                <a:solidFill>
                  <a:schemeClr val="tx1"/>
                </a:solidFill>
                <a:latin typeface="Arial" charset="0"/>
              </a:defRPr>
            </a:lvl7pPr>
            <a:lvl8pPr marL="3624796" indent="-241653" eaLnBrk="0" fontAlgn="base" hangingPunct="0">
              <a:spcBef>
                <a:spcPct val="30000"/>
              </a:spcBef>
              <a:spcAft>
                <a:spcPct val="0"/>
              </a:spcAft>
              <a:defRPr sz="1300">
                <a:solidFill>
                  <a:schemeClr val="tx1"/>
                </a:solidFill>
                <a:latin typeface="Arial" charset="0"/>
              </a:defRPr>
            </a:lvl8pPr>
            <a:lvl9pPr marL="4108102" indent="-241653"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A802E07E-2A23-44FE-B587-A7B9F05F7FEA}" type="slidenum">
              <a:rPr lang="en-US" altLang="en-US" smtClean="0"/>
              <a:pPr eaLnBrk="1" hangingPunct="1">
                <a:spcBef>
                  <a:spcPct val="0"/>
                </a:spcBef>
              </a:pPr>
              <a:t>40</a:t>
            </a:fld>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defRPr>
            </a:lvl1pPr>
            <a:lvl2pPr marL="785372" indent="-302066" eaLnBrk="0" hangingPunct="0">
              <a:spcBef>
                <a:spcPct val="30000"/>
              </a:spcBef>
              <a:defRPr sz="1300">
                <a:solidFill>
                  <a:schemeClr val="tx1"/>
                </a:solidFill>
                <a:latin typeface="Arial" charset="0"/>
              </a:defRPr>
            </a:lvl2pPr>
            <a:lvl3pPr marL="1208265" indent="-241653" eaLnBrk="0" hangingPunct="0">
              <a:spcBef>
                <a:spcPct val="30000"/>
              </a:spcBef>
              <a:defRPr sz="1300">
                <a:solidFill>
                  <a:schemeClr val="tx1"/>
                </a:solidFill>
                <a:latin typeface="Arial" charset="0"/>
              </a:defRPr>
            </a:lvl3pPr>
            <a:lvl4pPr marL="1691571" indent="-241653" eaLnBrk="0" hangingPunct="0">
              <a:spcBef>
                <a:spcPct val="30000"/>
              </a:spcBef>
              <a:defRPr sz="1300">
                <a:solidFill>
                  <a:schemeClr val="tx1"/>
                </a:solidFill>
                <a:latin typeface="Arial" charset="0"/>
              </a:defRPr>
            </a:lvl4pPr>
            <a:lvl5pPr marL="2174878" indent="-241653" eaLnBrk="0" hangingPunct="0">
              <a:spcBef>
                <a:spcPct val="30000"/>
              </a:spcBef>
              <a:defRPr sz="1300">
                <a:solidFill>
                  <a:schemeClr val="tx1"/>
                </a:solidFill>
                <a:latin typeface="Arial" charset="0"/>
              </a:defRPr>
            </a:lvl5pPr>
            <a:lvl6pPr marL="2658184" indent="-241653" eaLnBrk="0" fontAlgn="base" hangingPunct="0">
              <a:spcBef>
                <a:spcPct val="30000"/>
              </a:spcBef>
              <a:spcAft>
                <a:spcPct val="0"/>
              </a:spcAft>
              <a:defRPr sz="1300">
                <a:solidFill>
                  <a:schemeClr val="tx1"/>
                </a:solidFill>
                <a:latin typeface="Arial" charset="0"/>
              </a:defRPr>
            </a:lvl6pPr>
            <a:lvl7pPr marL="3141490" indent="-241653" eaLnBrk="0" fontAlgn="base" hangingPunct="0">
              <a:spcBef>
                <a:spcPct val="30000"/>
              </a:spcBef>
              <a:spcAft>
                <a:spcPct val="0"/>
              </a:spcAft>
              <a:defRPr sz="1300">
                <a:solidFill>
                  <a:schemeClr val="tx1"/>
                </a:solidFill>
                <a:latin typeface="Arial" charset="0"/>
              </a:defRPr>
            </a:lvl7pPr>
            <a:lvl8pPr marL="3624796" indent="-241653" eaLnBrk="0" fontAlgn="base" hangingPunct="0">
              <a:spcBef>
                <a:spcPct val="30000"/>
              </a:spcBef>
              <a:spcAft>
                <a:spcPct val="0"/>
              </a:spcAft>
              <a:defRPr sz="1300">
                <a:solidFill>
                  <a:schemeClr val="tx1"/>
                </a:solidFill>
                <a:latin typeface="Arial" charset="0"/>
              </a:defRPr>
            </a:lvl8pPr>
            <a:lvl9pPr marL="4108102" indent="-241653"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2C055B72-F035-4535-89EA-C93CF9FE253B}" type="slidenum">
              <a:rPr lang="en-US" altLang="en-US" smtClean="0">
                <a:solidFill>
                  <a:srgbClr val="000000"/>
                </a:solidFill>
              </a:rPr>
              <a:pPr eaLnBrk="1" hangingPunct="1">
                <a:spcBef>
                  <a:spcPct val="0"/>
                </a:spcBef>
              </a:pPr>
              <a:t>41</a:t>
            </a:fld>
            <a:endParaRPr lang="en-US" altLang="en-US" smtClean="0">
              <a:solidFill>
                <a:srgbClr val="000000"/>
              </a:solidFill>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xfrm>
            <a:off x="975360" y="4560570"/>
            <a:ext cx="5364480" cy="4322207"/>
          </a:xfrm>
          <a:noFill/>
        </p:spPr>
        <p:txBody>
          <a:bodyPr/>
          <a:lstStyle/>
          <a:p>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charset="0"/>
              </a:defRPr>
            </a:lvl1pPr>
            <a:lvl2pPr marL="785372" indent="-302066" eaLnBrk="0" hangingPunct="0">
              <a:spcBef>
                <a:spcPct val="30000"/>
              </a:spcBef>
              <a:defRPr sz="1300">
                <a:solidFill>
                  <a:schemeClr val="tx1"/>
                </a:solidFill>
                <a:latin typeface="Arial" charset="0"/>
              </a:defRPr>
            </a:lvl2pPr>
            <a:lvl3pPr marL="1208265" indent="-241653" eaLnBrk="0" hangingPunct="0">
              <a:spcBef>
                <a:spcPct val="30000"/>
              </a:spcBef>
              <a:defRPr sz="1300">
                <a:solidFill>
                  <a:schemeClr val="tx1"/>
                </a:solidFill>
                <a:latin typeface="Arial" charset="0"/>
              </a:defRPr>
            </a:lvl3pPr>
            <a:lvl4pPr marL="1691571" indent="-241653" eaLnBrk="0" hangingPunct="0">
              <a:spcBef>
                <a:spcPct val="30000"/>
              </a:spcBef>
              <a:defRPr sz="1300">
                <a:solidFill>
                  <a:schemeClr val="tx1"/>
                </a:solidFill>
                <a:latin typeface="Arial" charset="0"/>
              </a:defRPr>
            </a:lvl4pPr>
            <a:lvl5pPr marL="2174878" indent="-241653" eaLnBrk="0" hangingPunct="0">
              <a:spcBef>
                <a:spcPct val="30000"/>
              </a:spcBef>
              <a:defRPr sz="1300">
                <a:solidFill>
                  <a:schemeClr val="tx1"/>
                </a:solidFill>
                <a:latin typeface="Arial" charset="0"/>
              </a:defRPr>
            </a:lvl5pPr>
            <a:lvl6pPr marL="2658184" indent="-241653" eaLnBrk="0" fontAlgn="base" hangingPunct="0">
              <a:spcBef>
                <a:spcPct val="30000"/>
              </a:spcBef>
              <a:spcAft>
                <a:spcPct val="0"/>
              </a:spcAft>
              <a:defRPr sz="1300">
                <a:solidFill>
                  <a:schemeClr val="tx1"/>
                </a:solidFill>
                <a:latin typeface="Arial" charset="0"/>
              </a:defRPr>
            </a:lvl6pPr>
            <a:lvl7pPr marL="3141490" indent="-241653" eaLnBrk="0" fontAlgn="base" hangingPunct="0">
              <a:spcBef>
                <a:spcPct val="30000"/>
              </a:spcBef>
              <a:spcAft>
                <a:spcPct val="0"/>
              </a:spcAft>
              <a:defRPr sz="1300">
                <a:solidFill>
                  <a:schemeClr val="tx1"/>
                </a:solidFill>
                <a:latin typeface="Arial" charset="0"/>
              </a:defRPr>
            </a:lvl7pPr>
            <a:lvl8pPr marL="3624796" indent="-241653" eaLnBrk="0" fontAlgn="base" hangingPunct="0">
              <a:spcBef>
                <a:spcPct val="30000"/>
              </a:spcBef>
              <a:spcAft>
                <a:spcPct val="0"/>
              </a:spcAft>
              <a:defRPr sz="1300">
                <a:solidFill>
                  <a:schemeClr val="tx1"/>
                </a:solidFill>
                <a:latin typeface="Arial" charset="0"/>
              </a:defRPr>
            </a:lvl8pPr>
            <a:lvl9pPr marL="4108102" indent="-241653"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D08E5809-EB1A-4B53-B401-284C95208755}" type="slidenum">
              <a:rPr lang="en-US" altLang="en-US" smtClean="0">
                <a:solidFill>
                  <a:srgbClr val="000000"/>
                </a:solidFill>
              </a:rPr>
              <a:pPr eaLnBrk="1" hangingPunct="1">
                <a:spcBef>
                  <a:spcPct val="0"/>
                </a:spcBef>
              </a:pPr>
              <a:t>42</a:t>
            </a:fld>
            <a:endParaRPr lang="en-US" altLang="en-US" smtClean="0">
              <a:solidFill>
                <a:srgbClr val="000000"/>
              </a:solidFill>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xfrm>
            <a:off x="975360" y="4560570"/>
            <a:ext cx="5364480" cy="4322207"/>
          </a:xfrm>
          <a:noFill/>
        </p:spPr>
        <p:txBody>
          <a:bodyPr/>
          <a:lstStyle/>
          <a:p>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474E1B-3673-458F-AE27-21C2A230FDEB}" type="slidenum">
              <a:rPr lang="en-US">
                <a:solidFill>
                  <a:prstClr val="black"/>
                </a:solidFill>
              </a:rPr>
              <a:pPr/>
              <a:t>43</a:t>
            </a:fld>
            <a:endParaRPr lang="en-US">
              <a:solidFill>
                <a:prstClr val="black"/>
              </a:solidFill>
            </a:endParaRPr>
          </a:p>
        </p:txBody>
      </p:sp>
      <p:sp>
        <p:nvSpPr>
          <p:cNvPr id="1405954" name="Rectangle 2"/>
          <p:cNvSpPr>
            <a:spLocks noGrp="1" noRot="1" noChangeAspect="1" noChangeArrowheads="1" noTextEdit="1"/>
          </p:cNvSpPr>
          <p:nvPr>
            <p:ph type="sldImg"/>
          </p:nvPr>
        </p:nvSpPr>
        <p:spPr>
          <a:ln/>
        </p:spPr>
      </p:sp>
      <p:sp>
        <p:nvSpPr>
          <p:cNvPr id="1405955" name="Rectangle 3"/>
          <p:cNvSpPr>
            <a:spLocks noGrp="1" noChangeArrowheads="1"/>
          </p:cNvSpPr>
          <p:nvPr>
            <p:ph type="body" idx="1"/>
          </p:nvPr>
        </p:nvSpPr>
        <p:spPr>
          <a:xfrm>
            <a:off x="974727" y="4560889"/>
            <a:ext cx="5365750" cy="4321175"/>
          </a:xfrm>
        </p:spPr>
        <p:txBody>
          <a:bodyPr/>
          <a:lstStyle/>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55CB08-DE23-45E6-9275-04D376CB7AF9}" type="slidenum">
              <a:rPr lang="en-US" smtClean="0"/>
              <a:t>44</a:t>
            </a:fld>
            <a:endParaRPr lang="en-US"/>
          </a:p>
        </p:txBody>
      </p:sp>
    </p:spTree>
    <p:extLst>
      <p:ext uri="{BB962C8B-B14F-4D97-AF65-F5344CB8AC3E}">
        <p14:creationId xmlns:p14="http://schemas.microsoft.com/office/powerpoint/2010/main" val="28817518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55CB08-DE23-45E6-9275-04D376CB7AF9}" type="slidenum">
              <a:rPr lang="en-US" smtClean="0"/>
              <a:t>45</a:t>
            </a:fld>
            <a:endParaRPr lang="en-US"/>
          </a:p>
        </p:txBody>
      </p:sp>
    </p:spTree>
    <p:extLst>
      <p:ext uri="{BB962C8B-B14F-4D97-AF65-F5344CB8AC3E}">
        <p14:creationId xmlns:p14="http://schemas.microsoft.com/office/powerpoint/2010/main" val="3239026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55CB08-DE23-45E6-9275-04D376CB7AF9}" type="slidenum">
              <a:rPr lang="en-US" smtClean="0"/>
              <a:t>46</a:t>
            </a:fld>
            <a:endParaRPr lang="en-US"/>
          </a:p>
        </p:txBody>
      </p:sp>
    </p:spTree>
    <p:extLst>
      <p:ext uri="{BB962C8B-B14F-4D97-AF65-F5344CB8AC3E}">
        <p14:creationId xmlns:p14="http://schemas.microsoft.com/office/powerpoint/2010/main" val="2061631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55CB08-DE23-45E6-9275-04D376CB7AF9}" type="slidenum">
              <a:rPr lang="en-US" smtClean="0"/>
              <a:t>47</a:t>
            </a:fld>
            <a:endParaRPr lang="en-US"/>
          </a:p>
        </p:txBody>
      </p:sp>
    </p:spTree>
    <p:extLst>
      <p:ext uri="{BB962C8B-B14F-4D97-AF65-F5344CB8AC3E}">
        <p14:creationId xmlns:p14="http://schemas.microsoft.com/office/powerpoint/2010/main" val="206163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p:spPr>
        <p:txBody>
          <a:bodyPr/>
          <a:lstStyle/>
          <a:p>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55CB08-DE23-45E6-9275-04D376CB7AF9}" type="slidenum">
              <a:rPr lang="en-US" smtClean="0"/>
              <a:t>48</a:t>
            </a:fld>
            <a:endParaRPr lang="en-US"/>
          </a:p>
        </p:txBody>
      </p:sp>
    </p:spTree>
    <p:extLst>
      <p:ext uri="{BB962C8B-B14F-4D97-AF65-F5344CB8AC3E}">
        <p14:creationId xmlns:p14="http://schemas.microsoft.com/office/powerpoint/2010/main" val="2061631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474E1B-3673-458F-AE27-21C2A230FDEB}" type="slidenum">
              <a:rPr lang="en-US">
                <a:solidFill>
                  <a:prstClr val="black"/>
                </a:solidFill>
              </a:rPr>
              <a:pPr/>
              <a:t>51</a:t>
            </a:fld>
            <a:endParaRPr lang="en-US">
              <a:solidFill>
                <a:prstClr val="black"/>
              </a:solidFill>
            </a:endParaRPr>
          </a:p>
        </p:txBody>
      </p:sp>
      <p:sp>
        <p:nvSpPr>
          <p:cNvPr id="1405954" name="Rectangle 2"/>
          <p:cNvSpPr>
            <a:spLocks noGrp="1" noRot="1" noChangeAspect="1" noChangeArrowheads="1" noTextEdit="1"/>
          </p:cNvSpPr>
          <p:nvPr>
            <p:ph type="sldImg"/>
          </p:nvPr>
        </p:nvSpPr>
        <p:spPr>
          <a:ln/>
        </p:spPr>
      </p:sp>
      <p:sp>
        <p:nvSpPr>
          <p:cNvPr id="1405955" name="Rectangle 3"/>
          <p:cNvSpPr>
            <a:spLocks noGrp="1" noChangeArrowheads="1"/>
          </p:cNvSpPr>
          <p:nvPr>
            <p:ph type="body" idx="1"/>
          </p:nvPr>
        </p:nvSpPr>
        <p:spPr>
          <a:xfrm>
            <a:off x="974727" y="4560889"/>
            <a:ext cx="5365750" cy="4321175"/>
          </a:xfrm>
        </p:spPr>
        <p:txBody>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474E1B-3673-458F-AE27-21C2A230FDEB}" type="slidenum">
              <a:rPr lang="en-US">
                <a:solidFill>
                  <a:prstClr val="black"/>
                </a:solidFill>
              </a:rPr>
              <a:pPr/>
              <a:t>52</a:t>
            </a:fld>
            <a:endParaRPr lang="en-US">
              <a:solidFill>
                <a:prstClr val="black"/>
              </a:solidFill>
            </a:endParaRPr>
          </a:p>
        </p:txBody>
      </p:sp>
      <p:sp>
        <p:nvSpPr>
          <p:cNvPr id="1405954" name="Rectangle 2"/>
          <p:cNvSpPr>
            <a:spLocks noGrp="1" noRot="1" noChangeAspect="1" noChangeArrowheads="1" noTextEdit="1"/>
          </p:cNvSpPr>
          <p:nvPr>
            <p:ph type="sldImg"/>
          </p:nvPr>
        </p:nvSpPr>
        <p:spPr>
          <a:ln/>
        </p:spPr>
      </p:sp>
      <p:sp>
        <p:nvSpPr>
          <p:cNvPr id="1405955" name="Rectangle 3"/>
          <p:cNvSpPr>
            <a:spLocks noGrp="1" noChangeArrowheads="1"/>
          </p:cNvSpPr>
          <p:nvPr>
            <p:ph type="body" idx="1"/>
          </p:nvPr>
        </p:nvSpPr>
        <p:spPr>
          <a:xfrm>
            <a:off x="974727" y="4560889"/>
            <a:ext cx="5365750" cy="4321175"/>
          </a:xfrm>
        </p:spPr>
        <p:txBody>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474E1B-3673-458F-AE27-21C2A230FDEB}" type="slidenum">
              <a:rPr lang="en-US">
                <a:solidFill>
                  <a:prstClr val="black"/>
                </a:solidFill>
              </a:rPr>
              <a:pPr/>
              <a:t>53</a:t>
            </a:fld>
            <a:endParaRPr lang="en-US">
              <a:solidFill>
                <a:prstClr val="black"/>
              </a:solidFill>
            </a:endParaRPr>
          </a:p>
        </p:txBody>
      </p:sp>
      <p:sp>
        <p:nvSpPr>
          <p:cNvPr id="1405954" name="Rectangle 2"/>
          <p:cNvSpPr>
            <a:spLocks noGrp="1" noRot="1" noChangeAspect="1" noChangeArrowheads="1" noTextEdit="1"/>
          </p:cNvSpPr>
          <p:nvPr>
            <p:ph type="sldImg"/>
          </p:nvPr>
        </p:nvSpPr>
        <p:spPr>
          <a:ln/>
        </p:spPr>
      </p:sp>
      <p:sp>
        <p:nvSpPr>
          <p:cNvPr id="1405955" name="Rectangle 3"/>
          <p:cNvSpPr>
            <a:spLocks noGrp="1" noChangeArrowheads="1"/>
          </p:cNvSpPr>
          <p:nvPr>
            <p:ph type="body" idx="1"/>
          </p:nvPr>
        </p:nvSpPr>
        <p:spPr>
          <a:xfrm>
            <a:off x="974727" y="4560889"/>
            <a:ext cx="5365750" cy="4321175"/>
          </a:xfrm>
        </p:spPr>
        <p:txBody>
          <a:bodyPr/>
          <a:lstStyle/>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55CB08-DE23-45E6-9275-04D376CB7AF9}" type="slidenum">
              <a:rPr lang="en-US" smtClean="0"/>
              <a:t>54</a:t>
            </a:fld>
            <a:endParaRPr lang="en-US" dirty="0"/>
          </a:p>
        </p:txBody>
      </p:sp>
    </p:spTree>
    <p:extLst>
      <p:ext uri="{BB962C8B-B14F-4D97-AF65-F5344CB8AC3E}">
        <p14:creationId xmlns:p14="http://schemas.microsoft.com/office/powerpoint/2010/main" val="22139084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474E1B-3673-458F-AE27-21C2A230FDEB}" type="slidenum">
              <a:rPr lang="en-US">
                <a:solidFill>
                  <a:prstClr val="black"/>
                </a:solidFill>
              </a:rPr>
              <a:pPr/>
              <a:t>55</a:t>
            </a:fld>
            <a:endParaRPr lang="en-US" dirty="0">
              <a:solidFill>
                <a:prstClr val="black"/>
              </a:solidFill>
            </a:endParaRPr>
          </a:p>
        </p:txBody>
      </p:sp>
      <p:sp>
        <p:nvSpPr>
          <p:cNvPr id="1405954" name="Rectangle 2"/>
          <p:cNvSpPr>
            <a:spLocks noGrp="1" noRot="1" noChangeAspect="1" noChangeArrowheads="1" noTextEdit="1"/>
          </p:cNvSpPr>
          <p:nvPr>
            <p:ph type="sldImg"/>
          </p:nvPr>
        </p:nvSpPr>
        <p:spPr>
          <a:ln/>
        </p:spPr>
      </p:sp>
      <p:sp>
        <p:nvSpPr>
          <p:cNvPr id="1405955" name="Rectangle 3"/>
          <p:cNvSpPr>
            <a:spLocks noGrp="1" noChangeArrowheads="1"/>
          </p:cNvSpPr>
          <p:nvPr>
            <p:ph type="body" idx="1"/>
          </p:nvPr>
        </p:nvSpPr>
        <p:spPr>
          <a:xfrm>
            <a:off x="974727" y="4560889"/>
            <a:ext cx="5365750" cy="4321175"/>
          </a:xfrm>
        </p:spPr>
        <p:txBody>
          <a:bodyPr/>
          <a:lstStyle/>
          <a:p>
            <a:r>
              <a:rPr lang="en-US" sz="1200" kern="1200" dirty="0" smtClean="0">
                <a:solidFill>
                  <a:schemeClr val="tx1"/>
                </a:solidFill>
                <a:effectLst/>
                <a:latin typeface="+mn-lt"/>
                <a:ea typeface="+mn-ea"/>
                <a:cs typeface="+mn-cs"/>
              </a:rPr>
              <a:t>We do</a:t>
            </a:r>
            <a:r>
              <a:rPr lang="en-US" sz="1200" kern="1200" baseline="0" dirty="0" smtClean="0">
                <a:solidFill>
                  <a:schemeClr val="tx1"/>
                </a:solidFill>
                <a:effectLst/>
                <a:latin typeface="+mn-lt"/>
                <a:ea typeface="+mn-ea"/>
                <a:cs typeface="+mn-cs"/>
              </a:rPr>
              <a:t> not cut </a:t>
            </a:r>
            <a:r>
              <a:rPr lang="en-US" sz="1200" kern="1200" dirty="0" smtClean="0">
                <a:solidFill>
                  <a:schemeClr val="tx1"/>
                </a:solidFill>
                <a:effectLst/>
                <a:latin typeface="+mn-lt"/>
                <a:ea typeface="+mn-ea"/>
                <a:cs typeface="+mn-cs"/>
              </a:rPr>
              <a:t>down a dominant PP (these are NSTIA) that is well spaced from other PP in order to leave a much smaller RF, or cut down the smaller RF even if it is only 8 to 14 feet away from the PP when it likely won’t compete w/ the PP as much as a co-dominant PP would.  Total growth to first commercial thin of both, although slowed a bit, would be more than only one of them growing at total free to grow???.</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think this might be a case where overall productivity to first commercial thin might be better if PP are spaced at least 17 to 18’ apart but RF are retained (after thinning out to best of RF) even if it is between the well-spaced PP’s.  I think that the RF will grow to commercial size, albeit slower than it would if PP were removed, but that reduced growth to first commercial thin would not compensate for lost potential volume of PP from cutting it.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first we were instructing the crews to ignore the RF completely because of survival rates of initial RF planting, but due to seeding in and better survival for RF (&gt;90% many times now) we have them thin out to leave best RF even if it creates </a:t>
            </a:r>
            <a:r>
              <a:rPr lang="en-US" sz="1200" kern="1200" dirty="0" err="1" smtClean="0">
                <a:solidFill>
                  <a:schemeClr val="tx1"/>
                </a:solidFill>
                <a:effectLst/>
                <a:latin typeface="+mn-lt"/>
                <a:ea typeface="+mn-ea"/>
                <a:cs typeface="+mn-cs"/>
              </a:rPr>
              <a:t>tpa</a:t>
            </a:r>
            <a:r>
              <a:rPr lang="en-US" sz="1200" kern="1200" dirty="0" smtClean="0">
                <a:solidFill>
                  <a:schemeClr val="tx1"/>
                </a:solidFill>
                <a:effectLst/>
                <a:latin typeface="+mn-lt"/>
                <a:ea typeface="+mn-ea"/>
                <a:cs typeface="+mn-cs"/>
              </a:rPr>
              <a:t> &gt; 150 to 170……</a:t>
            </a:r>
          </a:p>
          <a:p>
            <a:endParaRPr lang="en-US" sz="1200" kern="1200" dirty="0" smtClean="0">
              <a:solidFill>
                <a:schemeClr val="tx1"/>
              </a:solidFill>
              <a:effectLst/>
              <a:latin typeface="+mn-lt"/>
              <a:ea typeface="+mn-ea"/>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474E1B-3673-458F-AE27-21C2A230FDEB}" type="slidenum">
              <a:rPr lang="en-US">
                <a:solidFill>
                  <a:prstClr val="black"/>
                </a:solidFill>
              </a:rPr>
              <a:pPr/>
              <a:t>56</a:t>
            </a:fld>
            <a:endParaRPr lang="en-US">
              <a:solidFill>
                <a:prstClr val="black"/>
              </a:solidFill>
            </a:endParaRPr>
          </a:p>
        </p:txBody>
      </p:sp>
      <p:sp>
        <p:nvSpPr>
          <p:cNvPr id="1405954" name="Rectangle 2"/>
          <p:cNvSpPr>
            <a:spLocks noGrp="1" noRot="1" noChangeAspect="1" noChangeArrowheads="1" noTextEdit="1"/>
          </p:cNvSpPr>
          <p:nvPr>
            <p:ph type="sldImg"/>
          </p:nvPr>
        </p:nvSpPr>
        <p:spPr>
          <a:ln/>
        </p:spPr>
      </p:sp>
      <p:sp>
        <p:nvSpPr>
          <p:cNvPr id="1405955" name="Rectangle 3"/>
          <p:cNvSpPr>
            <a:spLocks noGrp="1" noChangeArrowheads="1"/>
          </p:cNvSpPr>
          <p:nvPr>
            <p:ph type="body" idx="1"/>
          </p:nvPr>
        </p:nvSpPr>
        <p:spPr>
          <a:xfrm>
            <a:off x="974727" y="4560889"/>
            <a:ext cx="5365750" cy="4321175"/>
          </a:xfrm>
        </p:spPr>
        <p:txBody>
          <a:bodyPr/>
          <a:lstStyle/>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474E1B-3673-458F-AE27-21C2A230FDEB}" type="slidenum">
              <a:rPr lang="en-US">
                <a:solidFill>
                  <a:prstClr val="black"/>
                </a:solidFill>
              </a:rPr>
              <a:pPr/>
              <a:t>57</a:t>
            </a:fld>
            <a:endParaRPr lang="en-US">
              <a:solidFill>
                <a:prstClr val="black"/>
              </a:solidFill>
            </a:endParaRPr>
          </a:p>
        </p:txBody>
      </p:sp>
      <p:sp>
        <p:nvSpPr>
          <p:cNvPr id="1405954" name="Rectangle 2"/>
          <p:cNvSpPr>
            <a:spLocks noGrp="1" noRot="1" noChangeAspect="1" noChangeArrowheads="1" noTextEdit="1"/>
          </p:cNvSpPr>
          <p:nvPr>
            <p:ph type="sldImg"/>
          </p:nvPr>
        </p:nvSpPr>
        <p:spPr>
          <a:ln/>
        </p:spPr>
      </p:sp>
      <p:sp>
        <p:nvSpPr>
          <p:cNvPr id="1405955" name="Rectangle 3"/>
          <p:cNvSpPr>
            <a:spLocks noGrp="1" noChangeArrowheads="1"/>
          </p:cNvSpPr>
          <p:nvPr>
            <p:ph type="body" idx="1"/>
          </p:nvPr>
        </p:nvSpPr>
        <p:spPr>
          <a:xfrm>
            <a:off x="974727" y="4560889"/>
            <a:ext cx="5365750" cy="4321175"/>
          </a:xfrm>
        </p:spPr>
        <p:txBody>
          <a:bodyPr/>
          <a:lstStyle/>
          <a:p>
            <a:r>
              <a:rPr lang="en-US" sz="1200" kern="1200" dirty="0" smtClean="0">
                <a:solidFill>
                  <a:schemeClr val="tx1"/>
                </a:solidFill>
                <a:effectLst/>
                <a:latin typeface="+mn-lt"/>
                <a:ea typeface="+mn-ea"/>
                <a:cs typeface="+mn-cs"/>
              </a:rPr>
              <a:t>We do</a:t>
            </a:r>
            <a:r>
              <a:rPr lang="en-US" sz="1200" kern="1200" baseline="0" dirty="0" smtClean="0">
                <a:solidFill>
                  <a:schemeClr val="tx1"/>
                </a:solidFill>
                <a:effectLst/>
                <a:latin typeface="+mn-lt"/>
                <a:ea typeface="+mn-ea"/>
                <a:cs typeface="+mn-cs"/>
              </a:rPr>
              <a:t> not cut </a:t>
            </a:r>
            <a:r>
              <a:rPr lang="en-US" sz="1200" kern="1200" dirty="0" smtClean="0">
                <a:solidFill>
                  <a:schemeClr val="tx1"/>
                </a:solidFill>
                <a:effectLst/>
                <a:latin typeface="+mn-lt"/>
                <a:ea typeface="+mn-ea"/>
                <a:cs typeface="+mn-cs"/>
              </a:rPr>
              <a:t>down a dominant PP (these are NSTIA) that is well spaced from other PP in order to leave a much smaller RF, or cut down the smaller RF even if it is only 8 to 14 feet away from the PP when it likely won’t compete w/ the PP as much as a co-dominant PP would.  Total growth to first commercial thin of both, although slowed a bit, would be more than only one of them growing at total free to grow???.</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think this might be a case where overall productivity to first commercial thin might be better if PP are spaced at least 17 to 18’ apart but RF are retained (after thinning out to best of RF) even if it is between the well-spaced PP’s.  I think that the RF will grow to commercial size, albeit slower than it would if PP were removed, but that reduced growth to first commercial thin would not compensate for lost potential volume of PP from cutting it.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first we were instructing the crews to ignore the RF completely because of survival rates of initial RF planting, but due to seeding in and better survival for RF (&gt;90% many times now) we have them thin out to leave best RF even if it creates </a:t>
            </a:r>
            <a:r>
              <a:rPr lang="en-US" sz="1200" kern="1200" dirty="0" err="1" smtClean="0">
                <a:solidFill>
                  <a:schemeClr val="tx1"/>
                </a:solidFill>
                <a:effectLst/>
                <a:latin typeface="+mn-lt"/>
                <a:ea typeface="+mn-ea"/>
                <a:cs typeface="+mn-cs"/>
              </a:rPr>
              <a:t>tpa</a:t>
            </a:r>
            <a:r>
              <a:rPr lang="en-US" sz="1200" kern="1200" dirty="0" smtClean="0">
                <a:solidFill>
                  <a:schemeClr val="tx1"/>
                </a:solidFill>
                <a:effectLst/>
                <a:latin typeface="+mn-lt"/>
                <a:ea typeface="+mn-ea"/>
                <a:cs typeface="+mn-cs"/>
              </a:rPr>
              <a:t> &gt; 150 to 170……</a:t>
            </a:r>
          </a:p>
          <a:p>
            <a:endParaRPr lang="en-US" sz="1200" kern="1200" dirty="0" smtClean="0">
              <a:solidFill>
                <a:schemeClr val="tx1"/>
              </a:solidFill>
              <a:effectLst/>
              <a:latin typeface="+mn-lt"/>
              <a:ea typeface="+mn-ea"/>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474E1B-3673-458F-AE27-21C2A230FDEB}" type="slidenum">
              <a:rPr lang="en-US">
                <a:solidFill>
                  <a:prstClr val="black"/>
                </a:solidFill>
              </a:rPr>
              <a:pPr/>
              <a:t>58</a:t>
            </a:fld>
            <a:endParaRPr lang="en-US">
              <a:solidFill>
                <a:prstClr val="black"/>
              </a:solidFill>
            </a:endParaRPr>
          </a:p>
        </p:txBody>
      </p:sp>
      <p:sp>
        <p:nvSpPr>
          <p:cNvPr id="1405954" name="Rectangle 2"/>
          <p:cNvSpPr>
            <a:spLocks noGrp="1" noRot="1" noChangeAspect="1" noChangeArrowheads="1" noTextEdit="1"/>
          </p:cNvSpPr>
          <p:nvPr>
            <p:ph type="sldImg"/>
          </p:nvPr>
        </p:nvSpPr>
        <p:spPr>
          <a:ln/>
        </p:spPr>
      </p:sp>
      <p:sp>
        <p:nvSpPr>
          <p:cNvPr id="1405955" name="Rectangle 3"/>
          <p:cNvSpPr>
            <a:spLocks noGrp="1" noChangeArrowheads="1"/>
          </p:cNvSpPr>
          <p:nvPr>
            <p:ph type="body" idx="1"/>
          </p:nvPr>
        </p:nvSpPr>
        <p:spPr>
          <a:xfrm>
            <a:off x="974727" y="4560889"/>
            <a:ext cx="5365750" cy="4321175"/>
          </a:xfrm>
        </p:spPr>
        <p:txBody>
          <a:bodyPr/>
          <a:lstStyle/>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USFS piles and burned portions</a:t>
            </a:r>
            <a:r>
              <a:rPr lang="en-US" baseline="0" dirty="0" smtClean="0"/>
              <a:t> of “Wall of Shame” and then planted seedlings.</a:t>
            </a:r>
            <a:endParaRPr lang="en-US" dirty="0"/>
          </a:p>
        </p:txBody>
      </p:sp>
      <p:sp>
        <p:nvSpPr>
          <p:cNvPr id="4" name="Slide Number Placeholder 3"/>
          <p:cNvSpPr>
            <a:spLocks noGrp="1"/>
          </p:cNvSpPr>
          <p:nvPr>
            <p:ph type="sldNum" sz="quarter" idx="10"/>
          </p:nvPr>
        </p:nvSpPr>
        <p:spPr/>
        <p:txBody>
          <a:bodyPr/>
          <a:lstStyle/>
          <a:p>
            <a:fld id="{6255CB08-DE23-45E6-9275-04D376CB7AF9}" type="slidenum">
              <a:rPr lang="en-US" smtClean="0"/>
              <a:t>59</a:t>
            </a:fld>
            <a:endParaRPr lang="en-US"/>
          </a:p>
        </p:txBody>
      </p:sp>
    </p:spTree>
    <p:extLst>
      <p:ext uri="{BB962C8B-B14F-4D97-AF65-F5344CB8AC3E}">
        <p14:creationId xmlns:p14="http://schemas.microsoft.com/office/powerpoint/2010/main" val="4089959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55CB08-DE23-45E6-9275-04D376CB7AF9}" type="slidenum">
              <a:rPr lang="en-US" smtClean="0"/>
              <a:t>8</a:t>
            </a:fld>
            <a:endParaRPr lang="en-US" dirty="0"/>
          </a:p>
        </p:txBody>
      </p:sp>
    </p:spTree>
    <p:extLst>
      <p:ext uri="{BB962C8B-B14F-4D97-AF65-F5344CB8AC3E}">
        <p14:creationId xmlns:p14="http://schemas.microsoft.com/office/powerpoint/2010/main" val="4012822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55CB08-DE23-45E6-9275-04D376CB7AF9}" type="slidenum">
              <a:rPr lang="en-US" smtClean="0"/>
              <a:t>60</a:t>
            </a:fld>
            <a:endParaRPr lang="en-US"/>
          </a:p>
        </p:txBody>
      </p:sp>
    </p:spTree>
    <p:extLst>
      <p:ext uri="{BB962C8B-B14F-4D97-AF65-F5344CB8AC3E}">
        <p14:creationId xmlns:p14="http://schemas.microsoft.com/office/powerpoint/2010/main" val="7186233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USFS piles and burned portions</a:t>
            </a:r>
            <a:r>
              <a:rPr lang="en-US" baseline="0" dirty="0" smtClean="0"/>
              <a:t> of “Wall of Shame” and then planted seedlings.</a:t>
            </a:r>
            <a:endParaRPr lang="en-US" dirty="0"/>
          </a:p>
        </p:txBody>
      </p:sp>
      <p:sp>
        <p:nvSpPr>
          <p:cNvPr id="4" name="Slide Number Placeholder 3"/>
          <p:cNvSpPr>
            <a:spLocks noGrp="1"/>
          </p:cNvSpPr>
          <p:nvPr>
            <p:ph type="sldNum" sz="quarter" idx="10"/>
          </p:nvPr>
        </p:nvSpPr>
        <p:spPr/>
        <p:txBody>
          <a:bodyPr/>
          <a:lstStyle/>
          <a:p>
            <a:fld id="{6255CB08-DE23-45E6-9275-04D376CB7AF9}" type="slidenum">
              <a:rPr lang="en-US" smtClean="0"/>
              <a:t>62</a:t>
            </a:fld>
            <a:endParaRPr lang="en-US"/>
          </a:p>
        </p:txBody>
      </p:sp>
    </p:spTree>
    <p:extLst>
      <p:ext uri="{BB962C8B-B14F-4D97-AF65-F5344CB8AC3E}">
        <p14:creationId xmlns:p14="http://schemas.microsoft.com/office/powerpoint/2010/main" val="40899598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55CB08-DE23-45E6-9275-04D376CB7AF9}" type="slidenum">
              <a:rPr lang="en-US" smtClean="0"/>
              <a:t>63</a:t>
            </a:fld>
            <a:endParaRPr lang="en-US"/>
          </a:p>
        </p:txBody>
      </p:sp>
    </p:spTree>
    <p:extLst>
      <p:ext uri="{BB962C8B-B14F-4D97-AF65-F5344CB8AC3E}">
        <p14:creationId xmlns:p14="http://schemas.microsoft.com/office/powerpoint/2010/main" val="2560234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55CB08-DE23-45E6-9275-04D376CB7AF9}" type="slidenum">
              <a:rPr lang="en-US" smtClean="0"/>
              <a:t>64</a:t>
            </a:fld>
            <a:endParaRPr lang="en-US"/>
          </a:p>
        </p:txBody>
      </p:sp>
    </p:spTree>
    <p:extLst>
      <p:ext uri="{BB962C8B-B14F-4D97-AF65-F5344CB8AC3E}">
        <p14:creationId xmlns:p14="http://schemas.microsoft.com/office/powerpoint/2010/main" val="8244556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p:spPr>
        <p:txBody>
          <a:bodyPr/>
          <a:lstStyle/>
          <a:p>
            <a:r>
              <a:rPr lang="en-US" altLang="en-US" smtClean="0"/>
              <a:t>PCT slash has started to break down and within a few more years will be insignificant since PCT was completed at age 7 and initial planting density was not too high.</a:t>
            </a:r>
          </a:p>
        </p:txBody>
      </p:sp>
      <p:sp>
        <p:nvSpPr>
          <p:cNvPr id="132100" name="Slide Number Placeholder 3"/>
          <p:cNvSpPr>
            <a:spLocks noGrp="1"/>
          </p:cNvSpPr>
          <p:nvPr>
            <p:ph type="sldNum" sz="quarter" idx="5"/>
          </p:nvPr>
        </p:nvSpPr>
        <p:spPr>
          <a:noFill/>
        </p:spPr>
        <p:txBody>
          <a:bodyPr/>
          <a:lstStyle>
            <a:lvl1pPr eaLnBrk="0" hangingPunct="0">
              <a:spcBef>
                <a:spcPct val="30000"/>
              </a:spcBef>
              <a:defRPr sz="1300">
                <a:solidFill>
                  <a:schemeClr val="tx1"/>
                </a:solidFill>
                <a:latin typeface="Arial" charset="0"/>
              </a:defRPr>
            </a:lvl1pPr>
            <a:lvl2pPr marL="785372" indent="-302066" eaLnBrk="0" hangingPunct="0">
              <a:spcBef>
                <a:spcPct val="30000"/>
              </a:spcBef>
              <a:defRPr sz="1300">
                <a:solidFill>
                  <a:schemeClr val="tx1"/>
                </a:solidFill>
                <a:latin typeface="Arial" charset="0"/>
              </a:defRPr>
            </a:lvl2pPr>
            <a:lvl3pPr marL="1208265" indent="-241653" eaLnBrk="0" hangingPunct="0">
              <a:spcBef>
                <a:spcPct val="30000"/>
              </a:spcBef>
              <a:defRPr sz="1300">
                <a:solidFill>
                  <a:schemeClr val="tx1"/>
                </a:solidFill>
                <a:latin typeface="Arial" charset="0"/>
              </a:defRPr>
            </a:lvl3pPr>
            <a:lvl4pPr marL="1691571" indent="-241653" eaLnBrk="0" hangingPunct="0">
              <a:spcBef>
                <a:spcPct val="30000"/>
              </a:spcBef>
              <a:defRPr sz="1300">
                <a:solidFill>
                  <a:schemeClr val="tx1"/>
                </a:solidFill>
                <a:latin typeface="Arial" charset="0"/>
              </a:defRPr>
            </a:lvl4pPr>
            <a:lvl5pPr marL="2174878" indent="-241653" eaLnBrk="0" hangingPunct="0">
              <a:spcBef>
                <a:spcPct val="30000"/>
              </a:spcBef>
              <a:defRPr sz="1300">
                <a:solidFill>
                  <a:schemeClr val="tx1"/>
                </a:solidFill>
                <a:latin typeface="Arial" charset="0"/>
              </a:defRPr>
            </a:lvl5pPr>
            <a:lvl6pPr marL="2658184" indent="-241653" eaLnBrk="0" fontAlgn="base" hangingPunct="0">
              <a:spcBef>
                <a:spcPct val="30000"/>
              </a:spcBef>
              <a:spcAft>
                <a:spcPct val="0"/>
              </a:spcAft>
              <a:defRPr sz="1300">
                <a:solidFill>
                  <a:schemeClr val="tx1"/>
                </a:solidFill>
                <a:latin typeface="Arial" charset="0"/>
              </a:defRPr>
            </a:lvl6pPr>
            <a:lvl7pPr marL="3141490" indent="-241653" eaLnBrk="0" fontAlgn="base" hangingPunct="0">
              <a:spcBef>
                <a:spcPct val="30000"/>
              </a:spcBef>
              <a:spcAft>
                <a:spcPct val="0"/>
              </a:spcAft>
              <a:defRPr sz="1300">
                <a:solidFill>
                  <a:schemeClr val="tx1"/>
                </a:solidFill>
                <a:latin typeface="Arial" charset="0"/>
              </a:defRPr>
            </a:lvl7pPr>
            <a:lvl8pPr marL="3624796" indent="-241653" eaLnBrk="0" fontAlgn="base" hangingPunct="0">
              <a:spcBef>
                <a:spcPct val="30000"/>
              </a:spcBef>
              <a:spcAft>
                <a:spcPct val="0"/>
              </a:spcAft>
              <a:defRPr sz="1300">
                <a:solidFill>
                  <a:schemeClr val="tx1"/>
                </a:solidFill>
                <a:latin typeface="Arial" charset="0"/>
              </a:defRPr>
            </a:lvl8pPr>
            <a:lvl9pPr marL="4108102" indent="-241653" eaLnBrk="0" fontAlgn="base" hangingPunct="0">
              <a:spcBef>
                <a:spcPct val="30000"/>
              </a:spcBef>
              <a:spcAft>
                <a:spcPct val="0"/>
              </a:spcAft>
              <a:defRPr sz="1300">
                <a:solidFill>
                  <a:schemeClr val="tx1"/>
                </a:solidFill>
                <a:latin typeface="Arial" charset="0"/>
              </a:defRPr>
            </a:lvl9pPr>
          </a:lstStyle>
          <a:p>
            <a:pPr eaLnBrk="1" hangingPunct="1">
              <a:spcBef>
                <a:spcPct val="0"/>
              </a:spcBef>
            </a:pPr>
            <a:fld id="{8D541DF5-5AC0-41E9-9711-0B7D0C7868D1}" type="slidenum">
              <a:rPr lang="en-US" altLang="en-US" smtClean="0"/>
              <a:pPr eaLnBrk="1" hangingPunct="1">
                <a:spcBef>
                  <a:spcPct val="0"/>
                </a:spcBef>
              </a:pPr>
              <a:t>65</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55CB08-DE23-45E6-9275-04D376CB7AF9}" type="slidenum">
              <a:rPr lang="en-US" smtClean="0"/>
              <a:t>9</a:t>
            </a:fld>
            <a:endParaRPr lang="en-US" dirty="0"/>
          </a:p>
        </p:txBody>
      </p:sp>
    </p:spTree>
    <p:extLst>
      <p:ext uri="{BB962C8B-B14F-4D97-AF65-F5344CB8AC3E}">
        <p14:creationId xmlns:p14="http://schemas.microsoft.com/office/powerpoint/2010/main" val="401282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466" name="Rectangle 2"/>
          <p:cNvSpPr>
            <a:spLocks noGrp="1" noRot="1" noChangeAspect="1" noChangeArrowheads="1" noTextEdit="1"/>
          </p:cNvSpPr>
          <p:nvPr>
            <p:ph type="sldImg"/>
          </p:nvPr>
        </p:nvSpPr>
        <p:spPr>
          <a:xfrm>
            <a:off x="1257300" y="720725"/>
            <a:ext cx="4800600" cy="3600450"/>
          </a:xfrm>
          <a:ln/>
        </p:spPr>
      </p:sp>
      <p:sp>
        <p:nvSpPr>
          <p:cNvPr id="958467" name="Rectangle 3"/>
          <p:cNvSpPr>
            <a:spLocks noGrp="1" noChangeArrowheads="1"/>
          </p:cNvSpPr>
          <p:nvPr>
            <p:ph type="body" idx="1"/>
          </p:nvPr>
        </p:nvSpPr>
        <p:spPr>
          <a:xfrm>
            <a:off x="731839" y="4560889"/>
            <a:ext cx="5851525" cy="4319587"/>
          </a:xfrm>
        </p:spPr>
        <p:txBody>
          <a:bodyPr/>
          <a:lstStyle/>
          <a:p>
            <a:r>
              <a:rPr lang="en-US" dirty="0"/>
              <a:t>16 year old plantation on the 1990 Day Fire.  Plantation on left (foreground of upper left picture) is BLM that was planted without site prep spraying or </a:t>
            </a:r>
            <a:r>
              <a:rPr lang="en-US" dirty="0" err="1"/>
              <a:t>followup</a:t>
            </a:r>
            <a:r>
              <a:rPr lang="en-US"/>
              <a:t> weed control.</a:t>
            </a:r>
          </a:p>
          <a:p>
            <a:r>
              <a:rPr lang="en-US"/>
              <a:t>Plantation on right is on Red River Forests that was planted after site prep spray and followed by release spray treatment.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55CB08-DE23-45E6-9275-04D376CB7AF9}" type="slidenum">
              <a:rPr lang="en-US" smtClean="0"/>
              <a:t>11</a:t>
            </a:fld>
            <a:endParaRPr lang="en-US"/>
          </a:p>
        </p:txBody>
      </p:sp>
    </p:spTree>
    <p:extLst>
      <p:ext uri="{BB962C8B-B14F-4D97-AF65-F5344CB8AC3E}">
        <p14:creationId xmlns:p14="http://schemas.microsoft.com/office/powerpoint/2010/main" val="1667603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55CB08-DE23-45E6-9275-04D376CB7AF9}" type="slidenum">
              <a:rPr lang="en-US" smtClean="0"/>
              <a:t>12</a:t>
            </a:fld>
            <a:endParaRPr lang="en-US"/>
          </a:p>
        </p:txBody>
      </p:sp>
    </p:spTree>
    <p:extLst>
      <p:ext uri="{BB962C8B-B14F-4D97-AF65-F5344CB8AC3E}">
        <p14:creationId xmlns:p14="http://schemas.microsoft.com/office/powerpoint/2010/main" val="1197117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02A047-48D8-4D0E-A294-20D587A6DFD3}" type="datetimeFigureOut">
              <a:rPr lang="en-US" smtClean="0"/>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68EB64-3ADB-440B-BDD5-C7D48BD22304}" type="slidenum">
              <a:rPr lang="en-US" smtClean="0"/>
              <a:t>‹#›</a:t>
            </a:fld>
            <a:endParaRPr lang="en-US"/>
          </a:p>
        </p:txBody>
      </p:sp>
    </p:spTree>
    <p:extLst>
      <p:ext uri="{BB962C8B-B14F-4D97-AF65-F5344CB8AC3E}">
        <p14:creationId xmlns:p14="http://schemas.microsoft.com/office/powerpoint/2010/main" val="2652297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02A047-48D8-4D0E-A294-20D587A6DFD3}" type="datetimeFigureOut">
              <a:rPr lang="en-US" smtClean="0"/>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68EB64-3ADB-440B-BDD5-C7D48BD22304}" type="slidenum">
              <a:rPr lang="en-US" smtClean="0"/>
              <a:t>‹#›</a:t>
            </a:fld>
            <a:endParaRPr lang="en-US"/>
          </a:p>
        </p:txBody>
      </p:sp>
    </p:spTree>
    <p:extLst>
      <p:ext uri="{BB962C8B-B14F-4D97-AF65-F5344CB8AC3E}">
        <p14:creationId xmlns:p14="http://schemas.microsoft.com/office/powerpoint/2010/main" val="1769372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02A047-48D8-4D0E-A294-20D587A6DFD3}" type="datetimeFigureOut">
              <a:rPr lang="en-US" smtClean="0"/>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68EB64-3ADB-440B-BDD5-C7D48BD22304}" type="slidenum">
              <a:rPr lang="en-US" smtClean="0"/>
              <a:t>‹#›</a:t>
            </a:fld>
            <a:endParaRPr lang="en-US"/>
          </a:p>
        </p:txBody>
      </p:sp>
    </p:spTree>
    <p:extLst>
      <p:ext uri="{BB962C8B-B14F-4D97-AF65-F5344CB8AC3E}">
        <p14:creationId xmlns:p14="http://schemas.microsoft.com/office/powerpoint/2010/main" val="1429950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7522658"/>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7586" name="Group 2"/>
          <p:cNvGrpSpPr>
            <a:grpSpLocks/>
          </p:cNvGrpSpPr>
          <p:nvPr/>
        </p:nvGrpSpPr>
        <p:grpSpPr bwMode="auto">
          <a:xfrm>
            <a:off x="4716463" y="5345113"/>
            <a:ext cx="4427537" cy="1512887"/>
            <a:chOff x="2971" y="3367"/>
            <a:chExt cx="2789" cy="953"/>
          </a:xfrm>
        </p:grpSpPr>
        <p:sp>
          <p:nvSpPr>
            <p:cNvPr id="67587" name="Freeform 3"/>
            <p:cNvSpPr>
              <a:spLocks/>
            </p:cNvSpPr>
            <p:nvPr/>
          </p:nvSpPr>
          <p:spPr bwMode="ltGray">
            <a:xfrm>
              <a:off x="2971" y="3367"/>
              <a:ext cx="2789" cy="953"/>
            </a:xfrm>
            <a:custGeom>
              <a:avLst/>
              <a:gdLst>
                <a:gd name="T0" fmla="*/ 2768 w 2780"/>
                <a:gd name="T1" fmla="*/ 18 h 953"/>
                <a:gd name="T2" fmla="*/ 2678 w 2780"/>
                <a:gd name="T3" fmla="*/ 24 h 953"/>
                <a:gd name="T4" fmla="*/ 2613 w 2780"/>
                <a:gd name="T5" fmla="*/ 102 h 953"/>
                <a:gd name="T6" fmla="*/ 2511 w 2780"/>
                <a:gd name="T7" fmla="*/ 156 h 953"/>
                <a:gd name="T8" fmla="*/ 2505 w 2780"/>
                <a:gd name="T9" fmla="*/ 222 h 953"/>
                <a:gd name="T10" fmla="*/ 2487 w 2780"/>
                <a:gd name="T11" fmla="*/ 246 h 953"/>
                <a:gd name="T12" fmla="*/ 2469 w 2780"/>
                <a:gd name="T13" fmla="*/ 252 h 953"/>
                <a:gd name="T14" fmla="*/ 2397 w 2780"/>
                <a:gd name="T15" fmla="*/ 210 h 953"/>
                <a:gd name="T16" fmla="*/ 2260 w 2780"/>
                <a:gd name="T17" fmla="*/ 192 h 953"/>
                <a:gd name="T18" fmla="*/ 2236 w 2780"/>
                <a:gd name="T19" fmla="*/ 186 h 953"/>
                <a:gd name="T20" fmla="*/ 2218 w 2780"/>
                <a:gd name="T21" fmla="*/ 192 h 953"/>
                <a:gd name="T22" fmla="*/ 2146 w 2780"/>
                <a:gd name="T23" fmla="*/ 228 h 953"/>
                <a:gd name="T24" fmla="*/ 2110 w 2780"/>
                <a:gd name="T25" fmla="*/ 240 h 953"/>
                <a:gd name="T26" fmla="*/ 2086 w 2780"/>
                <a:gd name="T27" fmla="*/ 246 h 953"/>
                <a:gd name="T28" fmla="*/ 2074 w 2780"/>
                <a:gd name="T29" fmla="*/ 258 h 953"/>
                <a:gd name="T30" fmla="*/ 2074 w 2780"/>
                <a:gd name="T31" fmla="*/ 276 h 953"/>
                <a:gd name="T32" fmla="*/ 2051 w 2780"/>
                <a:gd name="T33" fmla="*/ 300 h 953"/>
                <a:gd name="T34" fmla="*/ 2033 w 2780"/>
                <a:gd name="T35" fmla="*/ 312 h 953"/>
                <a:gd name="T36" fmla="*/ 2021 w 2780"/>
                <a:gd name="T37" fmla="*/ 324 h 953"/>
                <a:gd name="T38" fmla="*/ 2009 w 2780"/>
                <a:gd name="T39" fmla="*/ 336 h 953"/>
                <a:gd name="T40" fmla="*/ 1979 w 2780"/>
                <a:gd name="T41" fmla="*/ 342 h 953"/>
                <a:gd name="T42" fmla="*/ 1913 w 2780"/>
                <a:gd name="T43" fmla="*/ 336 h 953"/>
                <a:gd name="T44" fmla="*/ 1877 w 2780"/>
                <a:gd name="T45" fmla="*/ 330 h 953"/>
                <a:gd name="T46" fmla="*/ 1865 w 2780"/>
                <a:gd name="T47" fmla="*/ 342 h 953"/>
                <a:gd name="T48" fmla="*/ 1853 w 2780"/>
                <a:gd name="T49" fmla="*/ 354 h 953"/>
                <a:gd name="T50" fmla="*/ 1823 w 2780"/>
                <a:gd name="T51" fmla="*/ 360 h 953"/>
                <a:gd name="T52" fmla="*/ 1764 w 2780"/>
                <a:gd name="T53" fmla="*/ 342 h 953"/>
                <a:gd name="T54" fmla="*/ 1740 w 2780"/>
                <a:gd name="T55" fmla="*/ 342 h 953"/>
                <a:gd name="T56" fmla="*/ 1716 w 2780"/>
                <a:gd name="T57" fmla="*/ 354 h 953"/>
                <a:gd name="T58" fmla="*/ 1656 w 2780"/>
                <a:gd name="T59" fmla="*/ 425 h 953"/>
                <a:gd name="T60" fmla="*/ 1614 w 2780"/>
                <a:gd name="T61" fmla="*/ 569 h 953"/>
                <a:gd name="T62" fmla="*/ 1614 w 2780"/>
                <a:gd name="T63" fmla="*/ 593 h 953"/>
                <a:gd name="T64" fmla="*/ 1620 w 2780"/>
                <a:gd name="T65" fmla="*/ 641 h 953"/>
                <a:gd name="T66" fmla="*/ 1638 w 2780"/>
                <a:gd name="T67" fmla="*/ 659 h 953"/>
                <a:gd name="T68" fmla="*/ 1632 w 2780"/>
                <a:gd name="T69" fmla="*/ 671 h 953"/>
                <a:gd name="T70" fmla="*/ 1620 w 2780"/>
                <a:gd name="T71" fmla="*/ 683 h 953"/>
                <a:gd name="T72" fmla="*/ 1542 w 2780"/>
                <a:gd name="T73" fmla="*/ 689 h 953"/>
                <a:gd name="T74" fmla="*/ 1465 w 2780"/>
                <a:gd name="T75" fmla="*/ 629 h 953"/>
                <a:gd name="T76" fmla="*/ 1333 w 2780"/>
                <a:gd name="T77" fmla="*/ 587 h 953"/>
                <a:gd name="T78" fmla="*/ 1184 w 2780"/>
                <a:gd name="T79" fmla="*/ 671 h 953"/>
                <a:gd name="T80" fmla="*/ 1016 w 2780"/>
                <a:gd name="T81" fmla="*/ 731 h 953"/>
                <a:gd name="T82" fmla="*/ 813 w 2780"/>
                <a:gd name="T83" fmla="*/ 743 h 953"/>
                <a:gd name="T84" fmla="*/ 628 w 2780"/>
                <a:gd name="T85" fmla="*/ 701 h 953"/>
                <a:gd name="T86" fmla="*/ 568 w 2780"/>
                <a:gd name="T87" fmla="*/ 695 h 953"/>
                <a:gd name="T88" fmla="*/ 556 w 2780"/>
                <a:gd name="T89" fmla="*/ 701 h 953"/>
                <a:gd name="T90" fmla="*/ 520 w 2780"/>
                <a:gd name="T91" fmla="*/ 731 h 953"/>
                <a:gd name="T92" fmla="*/ 436 w 2780"/>
                <a:gd name="T93" fmla="*/ 809 h 953"/>
                <a:gd name="T94" fmla="*/ 406 w 2780"/>
                <a:gd name="T95" fmla="*/ 821 h 953"/>
                <a:gd name="T96" fmla="*/ 382 w 2780"/>
                <a:gd name="T97" fmla="*/ 821 h 953"/>
                <a:gd name="T98" fmla="*/ 335 w 2780"/>
                <a:gd name="T99" fmla="*/ 827 h 953"/>
                <a:gd name="T100" fmla="*/ 209 w 2780"/>
                <a:gd name="T101" fmla="*/ 851 h 953"/>
                <a:gd name="T102" fmla="*/ 17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80 w 2780"/>
                <a:gd name="T115"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7588" name="Freeform 4"/>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7589" name="Freeform 5"/>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7590" name="Freeform 6"/>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7591" name="Freeform 7"/>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7592" name="Freeform 8"/>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7593" name="Freeform 9"/>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7594" name="Freeform 10"/>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7595" name="Freeform 11"/>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7596" name="Freeform 12"/>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7597" name="Freeform 13"/>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7598" name="Freeform 14"/>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7599" name="Freeform 15"/>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7600" name="Freeform 16"/>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7601" name="Freeform 17"/>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grpSp>
      <p:sp>
        <p:nvSpPr>
          <p:cNvPr id="67602" name="Rectangle 18"/>
          <p:cNvSpPr>
            <a:spLocks noGrp="1" noChangeArrowheads="1"/>
          </p:cNvSpPr>
          <p:nvPr>
            <p:ph type="ctrTitle" sz="quarter"/>
          </p:nvPr>
        </p:nvSpPr>
        <p:spPr>
          <a:xfrm>
            <a:off x="685800" y="1600200"/>
            <a:ext cx="7772400" cy="1828800"/>
          </a:xfrm>
        </p:spPr>
        <p:txBody>
          <a:bodyPr anchor="b"/>
          <a:lstStyle>
            <a:lvl1pPr>
              <a:defRPr sz="5700"/>
            </a:lvl1pPr>
          </a:lstStyle>
          <a:p>
            <a:pPr lvl="0"/>
            <a:r>
              <a:rPr lang="en-US" noProof="0" smtClean="0"/>
              <a:t>Click to edit Master title style</a:t>
            </a:r>
          </a:p>
        </p:txBody>
      </p:sp>
      <p:sp>
        <p:nvSpPr>
          <p:cNvPr id="67603"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2" charset="2"/>
              <a:buNone/>
              <a:defRPr sz="3600"/>
            </a:lvl1pPr>
          </a:lstStyle>
          <a:p>
            <a:pPr lvl="0"/>
            <a:r>
              <a:rPr lang="en-US" noProof="0" smtClean="0"/>
              <a:t>Click to edit Master subtitle style</a:t>
            </a:r>
          </a:p>
        </p:txBody>
      </p:sp>
      <p:sp>
        <p:nvSpPr>
          <p:cNvPr id="67604" name="Rectangle 20"/>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67605" name="Rectangle 21"/>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67606" name="Rectangle 22"/>
          <p:cNvSpPr>
            <a:spLocks noGrp="1" noChangeArrowheads="1"/>
          </p:cNvSpPr>
          <p:nvPr>
            <p:ph type="sldNum" sz="quarter" idx="4"/>
          </p:nvPr>
        </p:nvSpPr>
        <p:spPr/>
        <p:txBody>
          <a:bodyPr/>
          <a:lstStyle>
            <a:lvl1pPr>
              <a:defRPr/>
            </a:lvl1pPr>
          </a:lstStyle>
          <a:p>
            <a:fld id="{E91D3333-2DD1-431B-A794-E172B4A23F1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91443338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E4BF0BF-36DA-4BB8-B88B-D2DC869A1C9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39276618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ABAFEF7-C578-418E-9E78-9300F3BC5BB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13158437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C716EC09-70C9-4F56-A39B-E74C686E08B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147647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77059428-DA3F-4586-81E9-910C61581C2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332012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ED8DC249-6BED-4951-B1DB-5BFE9C11139E}"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22885044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3FCD4E50-8444-48BB-8411-8B31BD9D1C6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86381623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02A047-48D8-4D0E-A294-20D587A6DFD3}" type="datetimeFigureOut">
              <a:rPr lang="en-US" smtClean="0"/>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68EB64-3ADB-440B-BDD5-C7D48BD22304}" type="slidenum">
              <a:rPr lang="en-US" smtClean="0"/>
              <a:t>‹#›</a:t>
            </a:fld>
            <a:endParaRPr lang="en-US"/>
          </a:p>
        </p:txBody>
      </p:sp>
    </p:spTree>
    <p:extLst>
      <p:ext uri="{BB962C8B-B14F-4D97-AF65-F5344CB8AC3E}">
        <p14:creationId xmlns:p14="http://schemas.microsoft.com/office/powerpoint/2010/main" val="20649756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D6057981-1826-4A55-B5CD-DE342FCAADD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5559028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7024E24-B34C-4DBA-91DB-EB65F7FC046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18717057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AD8336BD-BFD3-4C72-917F-1859C01E78E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50587738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AE4F39BD-ED3A-4669-BB48-81E16048C3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81654856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3638"/>
            <a:ext cx="2133600" cy="457200"/>
          </a:xfrm>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a:xfrm>
            <a:off x="6553200" y="6243638"/>
            <a:ext cx="2133600" cy="457200"/>
          </a:xfrm>
        </p:spPr>
        <p:txBody>
          <a:bodyPr/>
          <a:lstStyle>
            <a:lvl1pPr>
              <a:defRPr/>
            </a:lvl1pPr>
          </a:lstStyle>
          <a:p>
            <a:fld id="{F741B802-5B47-4463-8D58-7F36137752A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3314622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3638"/>
            <a:ext cx="2133600" cy="457200"/>
          </a:xfrm>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a:xfrm>
            <a:off x="6553200" y="6243638"/>
            <a:ext cx="2133600" cy="457200"/>
          </a:xfrm>
        </p:spPr>
        <p:txBody>
          <a:bodyPr/>
          <a:lstStyle>
            <a:lvl1pPr>
              <a:defRPr/>
            </a:lvl1pPr>
          </a:lstStyle>
          <a:p>
            <a:fld id="{45AF6A34-7984-4424-AB71-79932FEFD3A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42873975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3638"/>
            <a:ext cx="2133600" cy="457200"/>
          </a:xfrm>
        </p:spPr>
        <p:txBody>
          <a:bodyPr/>
          <a:lstStyle>
            <a:lvl1pPr>
              <a:defRPr/>
            </a:lvl1pPr>
          </a:lstStyle>
          <a:p>
            <a:endParaRPr lang="en-US">
              <a:solidFill>
                <a:srgbClr val="EAEAEA"/>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srgbClr val="EAEAEA"/>
              </a:solidFill>
            </a:endParaRPr>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fld id="{3E8C92DD-486A-4632-A7D2-DD17C6CBB70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0235261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7586" name="Group 2"/>
          <p:cNvGrpSpPr>
            <a:grpSpLocks/>
          </p:cNvGrpSpPr>
          <p:nvPr/>
        </p:nvGrpSpPr>
        <p:grpSpPr bwMode="auto">
          <a:xfrm>
            <a:off x="4716463" y="5345113"/>
            <a:ext cx="4427537" cy="1512887"/>
            <a:chOff x="2971" y="3367"/>
            <a:chExt cx="2789" cy="953"/>
          </a:xfrm>
        </p:grpSpPr>
        <p:sp>
          <p:nvSpPr>
            <p:cNvPr id="67587" name="Freeform 3"/>
            <p:cNvSpPr>
              <a:spLocks/>
            </p:cNvSpPr>
            <p:nvPr/>
          </p:nvSpPr>
          <p:spPr bwMode="ltGray">
            <a:xfrm>
              <a:off x="2971" y="3367"/>
              <a:ext cx="2789" cy="953"/>
            </a:xfrm>
            <a:custGeom>
              <a:avLst/>
              <a:gdLst>
                <a:gd name="T0" fmla="*/ 2768 w 2780"/>
                <a:gd name="T1" fmla="*/ 18 h 953"/>
                <a:gd name="T2" fmla="*/ 2678 w 2780"/>
                <a:gd name="T3" fmla="*/ 24 h 953"/>
                <a:gd name="T4" fmla="*/ 2613 w 2780"/>
                <a:gd name="T5" fmla="*/ 102 h 953"/>
                <a:gd name="T6" fmla="*/ 2511 w 2780"/>
                <a:gd name="T7" fmla="*/ 156 h 953"/>
                <a:gd name="T8" fmla="*/ 2505 w 2780"/>
                <a:gd name="T9" fmla="*/ 222 h 953"/>
                <a:gd name="T10" fmla="*/ 2487 w 2780"/>
                <a:gd name="T11" fmla="*/ 246 h 953"/>
                <a:gd name="T12" fmla="*/ 2469 w 2780"/>
                <a:gd name="T13" fmla="*/ 252 h 953"/>
                <a:gd name="T14" fmla="*/ 2397 w 2780"/>
                <a:gd name="T15" fmla="*/ 210 h 953"/>
                <a:gd name="T16" fmla="*/ 2260 w 2780"/>
                <a:gd name="T17" fmla="*/ 192 h 953"/>
                <a:gd name="T18" fmla="*/ 2236 w 2780"/>
                <a:gd name="T19" fmla="*/ 186 h 953"/>
                <a:gd name="T20" fmla="*/ 2218 w 2780"/>
                <a:gd name="T21" fmla="*/ 192 h 953"/>
                <a:gd name="T22" fmla="*/ 2146 w 2780"/>
                <a:gd name="T23" fmla="*/ 228 h 953"/>
                <a:gd name="T24" fmla="*/ 2110 w 2780"/>
                <a:gd name="T25" fmla="*/ 240 h 953"/>
                <a:gd name="T26" fmla="*/ 2086 w 2780"/>
                <a:gd name="T27" fmla="*/ 246 h 953"/>
                <a:gd name="T28" fmla="*/ 2074 w 2780"/>
                <a:gd name="T29" fmla="*/ 258 h 953"/>
                <a:gd name="T30" fmla="*/ 2074 w 2780"/>
                <a:gd name="T31" fmla="*/ 276 h 953"/>
                <a:gd name="T32" fmla="*/ 2051 w 2780"/>
                <a:gd name="T33" fmla="*/ 300 h 953"/>
                <a:gd name="T34" fmla="*/ 2033 w 2780"/>
                <a:gd name="T35" fmla="*/ 312 h 953"/>
                <a:gd name="T36" fmla="*/ 2021 w 2780"/>
                <a:gd name="T37" fmla="*/ 324 h 953"/>
                <a:gd name="T38" fmla="*/ 2009 w 2780"/>
                <a:gd name="T39" fmla="*/ 336 h 953"/>
                <a:gd name="T40" fmla="*/ 1979 w 2780"/>
                <a:gd name="T41" fmla="*/ 342 h 953"/>
                <a:gd name="T42" fmla="*/ 1913 w 2780"/>
                <a:gd name="T43" fmla="*/ 336 h 953"/>
                <a:gd name="T44" fmla="*/ 1877 w 2780"/>
                <a:gd name="T45" fmla="*/ 330 h 953"/>
                <a:gd name="T46" fmla="*/ 1865 w 2780"/>
                <a:gd name="T47" fmla="*/ 342 h 953"/>
                <a:gd name="T48" fmla="*/ 1853 w 2780"/>
                <a:gd name="T49" fmla="*/ 354 h 953"/>
                <a:gd name="T50" fmla="*/ 1823 w 2780"/>
                <a:gd name="T51" fmla="*/ 360 h 953"/>
                <a:gd name="T52" fmla="*/ 1764 w 2780"/>
                <a:gd name="T53" fmla="*/ 342 h 953"/>
                <a:gd name="T54" fmla="*/ 1740 w 2780"/>
                <a:gd name="T55" fmla="*/ 342 h 953"/>
                <a:gd name="T56" fmla="*/ 1716 w 2780"/>
                <a:gd name="T57" fmla="*/ 354 h 953"/>
                <a:gd name="T58" fmla="*/ 1656 w 2780"/>
                <a:gd name="T59" fmla="*/ 425 h 953"/>
                <a:gd name="T60" fmla="*/ 1614 w 2780"/>
                <a:gd name="T61" fmla="*/ 569 h 953"/>
                <a:gd name="T62" fmla="*/ 1614 w 2780"/>
                <a:gd name="T63" fmla="*/ 593 h 953"/>
                <a:gd name="T64" fmla="*/ 1620 w 2780"/>
                <a:gd name="T65" fmla="*/ 641 h 953"/>
                <a:gd name="T66" fmla="*/ 1638 w 2780"/>
                <a:gd name="T67" fmla="*/ 659 h 953"/>
                <a:gd name="T68" fmla="*/ 1632 w 2780"/>
                <a:gd name="T69" fmla="*/ 671 h 953"/>
                <a:gd name="T70" fmla="*/ 1620 w 2780"/>
                <a:gd name="T71" fmla="*/ 683 h 953"/>
                <a:gd name="T72" fmla="*/ 1542 w 2780"/>
                <a:gd name="T73" fmla="*/ 689 h 953"/>
                <a:gd name="T74" fmla="*/ 1465 w 2780"/>
                <a:gd name="T75" fmla="*/ 629 h 953"/>
                <a:gd name="T76" fmla="*/ 1333 w 2780"/>
                <a:gd name="T77" fmla="*/ 587 h 953"/>
                <a:gd name="T78" fmla="*/ 1184 w 2780"/>
                <a:gd name="T79" fmla="*/ 671 h 953"/>
                <a:gd name="T80" fmla="*/ 1016 w 2780"/>
                <a:gd name="T81" fmla="*/ 731 h 953"/>
                <a:gd name="T82" fmla="*/ 813 w 2780"/>
                <a:gd name="T83" fmla="*/ 743 h 953"/>
                <a:gd name="T84" fmla="*/ 628 w 2780"/>
                <a:gd name="T85" fmla="*/ 701 h 953"/>
                <a:gd name="T86" fmla="*/ 568 w 2780"/>
                <a:gd name="T87" fmla="*/ 695 h 953"/>
                <a:gd name="T88" fmla="*/ 556 w 2780"/>
                <a:gd name="T89" fmla="*/ 701 h 953"/>
                <a:gd name="T90" fmla="*/ 520 w 2780"/>
                <a:gd name="T91" fmla="*/ 731 h 953"/>
                <a:gd name="T92" fmla="*/ 436 w 2780"/>
                <a:gd name="T93" fmla="*/ 809 h 953"/>
                <a:gd name="T94" fmla="*/ 406 w 2780"/>
                <a:gd name="T95" fmla="*/ 821 h 953"/>
                <a:gd name="T96" fmla="*/ 382 w 2780"/>
                <a:gd name="T97" fmla="*/ 821 h 953"/>
                <a:gd name="T98" fmla="*/ 335 w 2780"/>
                <a:gd name="T99" fmla="*/ 827 h 953"/>
                <a:gd name="T100" fmla="*/ 209 w 2780"/>
                <a:gd name="T101" fmla="*/ 851 h 953"/>
                <a:gd name="T102" fmla="*/ 17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80 w 2780"/>
                <a:gd name="T115"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7588" name="Freeform 4"/>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7589" name="Freeform 5"/>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7590" name="Freeform 6"/>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7591" name="Freeform 7"/>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7592" name="Freeform 8"/>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7593" name="Freeform 9"/>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7594" name="Freeform 10"/>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7595" name="Freeform 11"/>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7596" name="Freeform 12"/>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7597" name="Freeform 13"/>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7598" name="Freeform 14"/>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7599" name="Freeform 15"/>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7600" name="Freeform 16"/>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7601" name="Freeform 17"/>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grpSp>
      <p:sp>
        <p:nvSpPr>
          <p:cNvPr id="67602" name="Rectangle 18"/>
          <p:cNvSpPr>
            <a:spLocks noGrp="1" noChangeArrowheads="1"/>
          </p:cNvSpPr>
          <p:nvPr>
            <p:ph type="ctrTitle" sz="quarter"/>
          </p:nvPr>
        </p:nvSpPr>
        <p:spPr>
          <a:xfrm>
            <a:off x="685800" y="1600200"/>
            <a:ext cx="7772400" cy="1828800"/>
          </a:xfrm>
        </p:spPr>
        <p:txBody>
          <a:bodyPr anchor="b"/>
          <a:lstStyle>
            <a:lvl1pPr>
              <a:defRPr sz="5700"/>
            </a:lvl1pPr>
          </a:lstStyle>
          <a:p>
            <a:pPr lvl="0"/>
            <a:r>
              <a:rPr lang="en-US" noProof="0" smtClean="0"/>
              <a:t>Click to edit Master title style</a:t>
            </a:r>
          </a:p>
        </p:txBody>
      </p:sp>
      <p:sp>
        <p:nvSpPr>
          <p:cNvPr id="67603"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2" charset="2"/>
              <a:buNone/>
              <a:defRPr sz="3600"/>
            </a:lvl1pPr>
          </a:lstStyle>
          <a:p>
            <a:pPr lvl="0"/>
            <a:r>
              <a:rPr lang="en-US" noProof="0" smtClean="0"/>
              <a:t>Click to edit Master subtitle style</a:t>
            </a:r>
          </a:p>
        </p:txBody>
      </p:sp>
      <p:sp>
        <p:nvSpPr>
          <p:cNvPr id="67604" name="Rectangle 20"/>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67605" name="Rectangle 21"/>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67606" name="Rectangle 22"/>
          <p:cNvSpPr>
            <a:spLocks noGrp="1" noChangeArrowheads="1"/>
          </p:cNvSpPr>
          <p:nvPr>
            <p:ph type="sldNum" sz="quarter" idx="4"/>
          </p:nvPr>
        </p:nvSpPr>
        <p:spPr/>
        <p:txBody>
          <a:bodyPr/>
          <a:lstStyle>
            <a:lvl1pPr>
              <a:defRPr/>
            </a:lvl1pPr>
          </a:lstStyle>
          <a:p>
            <a:fld id="{E91D3333-2DD1-431B-A794-E172B4A23F1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96045188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E4BF0BF-36DA-4BB8-B88B-D2DC869A1C9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27332932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ABAFEF7-C578-418E-9E78-9300F3BC5BB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3064893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02A047-48D8-4D0E-A294-20D587A6DFD3}" type="datetimeFigureOut">
              <a:rPr lang="en-US" smtClean="0"/>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68EB64-3ADB-440B-BDD5-C7D48BD22304}" type="slidenum">
              <a:rPr lang="en-US" smtClean="0"/>
              <a:t>‹#›</a:t>
            </a:fld>
            <a:endParaRPr lang="en-US"/>
          </a:p>
        </p:txBody>
      </p:sp>
    </p:spTree>
    <p:extLst>
      <p:ext uri="{BB962C8B-B14F-4D97-AF65-F5344CB8AC3E}">
        <p14:creationId xmlns:p14="http://schemas.microsoft.com/office/powerpoint/2010/main" val="1514335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C716EC09-70C9-4F56-A39B-E74C686E08B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8362636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77059428-DA3F-4586-81E9-910C61581C2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4700261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ED8DC249-6BED-4951-B1DB-5BFE9C11139E}"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5728863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3FCD4E50-8444-48BB-8411-8B31BD9D1C6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22720875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D6057981-1826-4A55-B5CD-DE342FCAADD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06915661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7024E24-B34C-4DBA-91DB-EB65F7FC046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0597456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AD8336BD-BFD3-4C72-917F-1859C01E78E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89945411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AE4F39BD-ED3A-4669-BB48-81E16048C3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6672081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3638"/>
            <a:ext cx="2133600" cy="457200"/>
          </a:xfrm>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a:xfrm>
            <a:off x="6553200" y="6243638"/>
            <a:ext cx="2133600" cy="457200"/>
          </a:xfrm>
        </p:spPr>
        <p:txBody>
          <a:bodyPr/>
          <a:lstStyle>
            <a:lvl1pPr>
              <a:defRPr/>
            </a:lvl1pPr>
          </a:lstStyle>
          <a:p>
            <a:fld id="{F741B802-5B47-4463-8D58-7F36137752A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2697200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3638"/>
            <a:ext cx="2133600" cy="457200"/>
          </a:xfrm>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a:xfrm>
            <a:off x="6553200" y="6243638"/>
            <a:ext cx="2133600" cy="457200"/>
          </a:xfrm>
        </p:spPr>
        <p:txBody>
          <a:bodyPr/>
          <a:lstStyle>
            <a:lvl1pPr>
              <a:defRPr/>
            </a:lvl1pPr>
          </a:lstStyle>
          <a:p>
            <a:fld id="{45AF6A34-7984-4424-AB71-79932FEFD3A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99429932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02A047-48D8-4D0E-A294-20D587A6DFD3}" type="datetimeFigureOut">
              <a:rPr lang="en-US" smtClean="0"/>
              <a:t>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68EB64-3ADB-440B-BDD5-C7D48BD22304}" type="slidenum">
              <a:rPr lang="en-US" smtClean="0"/>
              <a:t>‹#›</a:t>
            </a:fld>
            <a:endParaRPr lang="en-US"/>
          </a:p>
        </p:txBody>
      </p:sp>
    </p:spTree>
    <p:extLst>
      <p:ext uri="{BB962C8B-B14F-4D97-AF65-F5344CB8AC3E}">
        <p14:creationId xmlns:p14="http://schemas.microsoft.com/office/powerpoint/2010/main" val="23012949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3638"/>
            <a:ext cx="2133600" cy="457200"/>
          </a:xfrm>
        </p:spPr>
        <p:txBody>
          <a:bodyPr/>
          <a:lstStyle>
            <a:lvl1pPr>
              <a:defRPr/>
            </a:lvl1pPr>
          </a:lstStyle>
          <a:p>
            <a:endParaRPr lang="en-US">
              <a:solidFill>
                <a:srgbClr val="EAEAEA"/>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srgbClr val="EAEAEA"/>
              </a:solidFill>
            </a:endParaRPr>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fld id="{3E8C92DD-486A-4632-A7D2-DD17C6CBB70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271831564"/>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031204"/>
      </p:ext>
    </p:extLst>
  </p:cSld>
  <p:clrMapOvr>
    <a:masterClrMapping/>
  </p:clrMapOvr>
  <p:transition>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38DEE4D-B54E-4F9E-A9C6-326A5646FF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64085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38DEE4D-B54E-4F9E-A9C6-326A5646FF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6408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02A047-48D8-4D0E-A294-20D587A6DFD3}" type="datetimeFigureOut">
              <a:rPr lang="en-US" smtClean="0"/>
              <a:t>1/14/2014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68EB64-3ADB-440B-BDD5-C7D48BD22304}" type="slidenum">
              <a:rPr lang="en-US" smtClean="0"/>
              <a:t>‹#›</a:t>
            </a:fld>
            <a:endParaRPr lang="en-US"/>
          </a:p>
        </p:txBody>
      </p:sp>
    </p:spTree>
    <p:extLst>
      <p:ext uri="{BB962C8B-B14F-4D97-AF65-F5344CB8AC3E}">
        <p14:creationId xmlns:p14="http://schemas.microsoft.com/office/powerpoint/2010/main" val="3859632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02A047-48D8-4D0E-A294-20D587A6DFD3}" type="datetimeFigureOut">
              <a:rPr lang="en-US" smtClean="0"/>
              <a:t>1/14/2014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68EB64-3ADB-440B-BDD5-C7D48BD22304}" type="slidenum">
              <a:rPr lang="en-US" smtClean="0"/>
              <a:t>‹#›</a:t>
            </a:fld>
            <a:endParaRPr lang="en-US"/>
          </a:p>
        </p:txBody>
      </p:sp>
    </p:spTree>
    <p:extLst>
      <p:ext uri="{BB962C8B-B14F-4D97-AF65-F5344CB8AC3E}">
        <p14:creationId xmlns:p14="http://schemas.microsoft.com/office/powerpoint/2010/main" val="2788338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02A047-48D8-4D0E-A294-20D587A6DFD3}" type="datetimeFigureOut">
              <a:rPr lang="en-US" smtClean="0"/>
              <a:t>1/14/2014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68EB64-3ADB-440B-BDD5-C7D48BD22304}" type="slidenum">
              <a:rPr lang="en-US" smtClean="0"/>
              <a:t>‹#›</a:t>
            </a:fld>
            <a:endParaRPr lang="en-US"/>
          </a:p>
        </p:txBody>
      </p:sp>
    </p:spTree>
    <p:extLst>
      <p:ext uri="{BB962C8B-B14F-4D97-AF65-F5344CB8AC3E}">
        <p14:creationId xmlns:p14="http://schemas.microsoft.com/office/powerpoint/2010/main" val="1590372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02A047-48D8-4D0E-A294-20D587A6DFD3}" type="datetimeFigureOut">
              <a:rPr lang="en-US" smtClean="0"/>
              <a:t>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68EB64-3ADB-440B-BDD5-C7D48BD22304}" type="slidenum">
              <a:rPr lang="en-US" smtClean="0"/>
              <a:t>‹#›</a:t>
            </a:fld>
            <a:endParaRPr lang="en-US"/>
          </a:p>
        </p:txBody>
      </p:sp>
    </p:spTree>
    <p:extLst>
      <p:ext uri="{BB962C8B-B14F-4D97-AF65-F5344CB8AC3E}">
        <p14:creationId xmlns:p14="http://schemas.microsoft.com/office/powerpoint/2010/main" val="2375372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02A047-48D8-4D0E-A294-20D587A6DFD3}" type="datetimeFigureOut">
              <a:rPr lang="en-US" smtClean="0"/>
              <a:t>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68EB64-3ADB-440B-BDD5-C7D48BD22304}" type="slidenum">
              <a:rPr lang="en-US" smtClean="0"/>
              <a:t>‹#›</a:t>
            </a:fld>
            <a:endParaRPr lang="en-US"/>
          </a:p>
        </p:txBody>
      </p:sp>
    </p:spTree>
    <p:extLst>
      <p:ext uri="{BB962C8B-B14F-4D97-AF65-F5344CB8AC3E}">
        <p14:creationId xmlns:p14="http://schemas.microsoft.com/office/powerpoint/2010/main" val="356343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02A047-48D8-4D0E-A294-20D587A6DFD3}" type="datetimeFigureOut">
              <a:rPr lang="en-US" smtClean="0"/>
              <a:t>1/14/2014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68EB64-3ADB-440B-BDD5-C7D48BD22304}" type="slidenum">
              <a:rPr lang="en-US" smtClean="0"/>
              <a:t>‹#›</a:t>
            </a:fld>
            <a:endParaRPr lang="en-US"/>
          </a:p>
        </p:txBody>
      </p:sp>
    </p:spTree>
    <p:extLst>
      <p:ext uri="{BB962C8B-B14F-4D97-AF65-F5344CB8AC3E}">
        <p14:creationId xmlns:p14="http://schemas.microsoft.com/office/powerpoint/2010/main" val="3156159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66562" name="Group 2"/>
          <p:cNvGrpSpPr>
            <a:grpSpLocks/>
          </p:cNvGrpSpPr>
          <p:nvPr/>
        </p:nvGrpSpPr>
        <p:grpSpPr bwMode="auto">
          <a:xfrm>
            <a:off x="4716463" y="5345113"/>
            <a:ext cx="4427537" cy="1512887"/>
            <a:chOff x="2971" y="3367"/>
            <a:chExt cx="2789" cy="953"/>
          </a:xfrm>
        </p:grpSpPr>
        <p:sp>
          <p:nvSpPr>
            <p:cNvPr id="66563" name="Freeform 3"/>
            <p:cNvSpPr>
              <a:spLocks/>
            </p:cNvSpPr>
            <p:nvPr/>
          </p:nvSpPr>
          <p:spPr bwMode="ltGray">
            <a:xfrm>
              <a:off x="2971" y="3367"/>
              <a:ext cx="2789" cy="953"/>
            </a:xfrm>
            <a:custGeom>
              <a:avLst/>
              <a:gdLst>
                <a:gd name="T0" fmla="*/ 2768 w 2780"/>
                <a:gd name="T1" fmla="*/ 18 h 953"/>
                <a:gd name="T2" fmla="*/ 2678 w 2780"/>
                <a:gd name="T3" fmla="*/ 24 h 953"/>
                <a:gd name="T4" fmla="*/ 2613 w 2780"/>
                <a:gd name="T5" fmla="*/ 102 h 953"/>
                <a:gd name="T6" fmla="*/ 2511 w 2780"/>
                <a:gd name="T7" fmla="*/ 156 h 953"/>
                <a:gd name="T8" fmla="*/ 2505 w 2780"/>
                <a:gd name="T9" fmla="*/ 222 h 953"/>
                <a:gd name="T10" fmla="*/ 2487 w 2780"/>
                <a:gd name="T11" fmla="*/ 246 h 953"/>
                <a:gd name="T12" fmla="*/ 2469 w 2780"/>
                <a:gd name="T13" fmla="*/ 252 h 953"/>
                <a:gd name="T14" fmla="*/ 2397 w 2780"/>
                <a:gd name="T15" fmla="*/ 210 h 953"/>
                <a:gd name="T16" fmla="*/ 2260 w 2780"/>
                <a:gd name="T17" fmla="*/ 192 h 953"/>
                <a:gd name="T18" fmla="*/ 2236 w 2780"/>
                <a:gd name="T19" fmla="*/ 186 h 953"/>
                <a:gd name="T20" fmla="*/ 2218 w 2780"/>
                <a:gd name="T21" fmla="*/ 192 h 953"/>
                <a:gd name="T22" fmla="*/ 2146 w 2780"/>
                <a:gd name="T23" fmla="*/ 228 h 953"/>
                <a:gd name="T24" fmla="*/ 2110 w 2780"/>
                <a:gd name="T25" fmla="*/ 240 h 953"/>
                <a:gd name="T26" fmla="*/ 2086 w 2780"/>
                <a:gd name="T27" fmla="*/ 246 h 953"/>
                <a:gd name="T28" fmla="*/ 2074 w 2780"/>
                <a:gd name="T29" fmla="*/ 258 h 953"/>
                <a:gd name="T30" fmla="*/ 2074 w 2780"/>
                <a:gd name="T31" fmla="*/ 276 h 953"/>
                <a:gd name="T32" fmla="*/ 2051 w 2780"/>
                <a:gd name="T33" fmla="*/ 300 h 953"/>
                <a:gd name="T34" fmla="*/ 2033 w 2780"/>
                <a:gd name="T35" fmla="*/ 312 h 953"/>
                <a:gd name="T36" fmla="*/ 2021 w 2780"/>
                <a:gd name="T37" fmla="*/ 324 h 953"/>
                <a:gd name="T38" fmla="*/ 2009 w 2780"/>
                <a:gd name="T39" fmla="*/ 336 h 953"/>
                <a:gd name="T40" fmla="*/ 1979 w 2780"/>
                <a:gd name="T41" fmla="*/ 342 h 953"/>
                <a:gd name="T42" fmla="*/ 1913 w 2780"/>
                <a:gd name="T43" fmla="*/ 336 h 953"/>
                <a:gd name="T44" fmla="*/ 1877 w 2780"/>
                <a:gd name="T45" fmla="*/ 330 h 953"/>
                <a:gd name="T46" fmla="*/ 1865 w 2780"/>
                <a:gd name="T47" fmla="*/ 342 h 953"/>
                <a:gd name="T48" fmla="*/ 1853 w 2780"/>
                <a:gd name="T49" fmla="*/ 354 h 953"/>
                <a:gd name="T50" fmla="*/ 1823 w 2780"/>
                <a:gd name="T51" fmla="*/ 360 h 953"/>
                <a:gd name="T52" fmla="*/ 1764 w 2780"/>
                <a:gd name="T53" fmla="*/ 342 h 953"/>
                <a:gd name="T54" fmla="*/ 1740 w 2780"/>
                <a:gd name="T55" fmla="*/ 342 h 953"/>
                <a:gd name="T56" fmla="*/ 1716 w 2780"/>
                <a:gd name="T57" fmla="*/ 354 h 953"/>
                <a:gd name="T58" fmla="*/ 1656 w 2780"/>
                <a:gd name="T59" fmla="*/ 425 h 953"/>
                <a:gd name="T60" fmla="*/ 1614 w 2780"/>
                <a:gd name="T61" fmla="*/ 569 h 953"/>
                <a:gd name="T62" fmla="*/ 1614 w 2780"/>
                <a:gd name="T63" fmla="*/ 593 h 953"/>
                <a:gd name="T64" fmla="*/ 1620 w 2780"/>
                <a:gd name="T65" fmla="*/ 641 h 953"/>
                <a:gd name="T66" fmla="*/ 1638 w 2780"/>
                <a:gd name="T67" fmla="*/ 659 h 953"/>
                <a:gd name="T68" fmla="*/ 1632 w 2780"/>
                <a:gd name="T69" fmla="*/ 671 h 953"/>
                <a:gd name="T70" fmla="*/ 1620 w 2780"/>
                <a:gd name="T71" fmla="*/ 683 h 953"/>
                <a:gd name="T72" fmla="*/ 1542 w 2780"/>
                <a:gd name="T73" fmla="*/ 689 h 953"/>
                <a:gd name="T74" fmla="*/ 1465 w 2780"/>
                <a:gd name="T75" fmla="*/ 629 h 953"/>
                <a:gd name="T76" fmla="*/ 1333 w 2780"/>
                <a:gd name="T77" fmla="*/ 587 h 953"/>
                <a:gd name="T78" fmla="*/ 1184 w 2780"/>
                <a:gd name="T79" fmla="*/ 671 h 953"/>
                <a:gd name="T80" fmla="*/ 1016 w 2780"/>
                <a:gd name="T81" fmla="*/ 731 h 953"/>
                <a:gd name="T82" fmla="*/ 813 w 2780"/>
                <a:gd name="T83" fmla="*/ 743 h 953"/>
                <a:gd name="T84" fmla="*/ 628 w 2780"/>
                <a:gd name="T85" fmla="*/ 701 h 953"/>
                <a:gd name="T86" fmla="*/ 568 w 2780"/>
                <a:gd name="T87" fmla="*/ 695 h 953"/>
                <a:gd name="T88" fmla="*/ 556 w 2780"/>
                <a:gd name="T89" fmla="*/ 701 h 953"/>
                <a:gd name="T90" fmla="*/ 520 w 2780"/>
                <a:gd name="T91" fmla="*/ 731 h 953"/>
                <a:gd name="T92" fmla="*/ 436 w 2780"/>
                <a:gd name="T93" fmla="*/ 809 h 953"/>
                <a:gd name="T94" fmla="*/ 406 w 2780"/>
                <a:gd name="T95" fmla="*/ 821 h 953"/>
                <a:gd name="T96" fmla="*/ 382 w 2780"/>
                <a:gd name="T97" fmla="*/ 821 h 953"/>
                <a:gd name="T98" fmla="*/ 335 w 2780"/>
                <a:gd name="T99" fmla="*/ 827 h 953"/>
                <a:gd name="T100" fmla="*/ 209 w 2780"/>
                <a:gd name="T101" fmla="*/ 851 h 953"/>
                <a:gd name="T102" fmla="*/ 17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80 w 2780"/>
                <a:gd name="T115"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6564" name="Freeform 4"/>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6565" name="Freeform 5"/>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6566" name="Freeform 6"/>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6567" name="Freeform 7"/>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6568" name="Freeform 8"/>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6569" name="Freeform 9"/>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6570" name="Freeform 10"/>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6571" name="Freeform 11"/>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6572" name="Freeform 12"/>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6573" name="Freeform 13"/>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6574" name="Freeform 14"/>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6575" name="Freeform 15"/>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6576" name="Freeform 16"/>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6577" name="Freeform 17"/>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grpSp>
      <p:sp>
        <p:nvSpPr>
          <p:cNvPr id="66578" name="Rectangle 18"/>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6579" name="Rectangle 19"/>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66580" name="Rectangle 2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66581" name="Rectangle 21"/>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fontAlgn="base">
              <a:spcBef>
                <a:spcPct val="0"/>
              </a:spcBef>
              <a:spcAft>
                <a:spcPct val="0"/>
              </a:spcAft>
            </a:pPr>
            <a:fld id="{EA756AFD-D06A-4487-9C75-2481CA61B41B}" type="slidenum">
              <a:rPr lang="en-US">
                <a:solidFill>
                  <a:srgbClr val="EAEAEA"/>
                </a:solidFill>
              </a:rPr>
              <a:pPr fontAlgn="base">
                <a:spcBef>
                  <a:spcPct val="0"/>
                </a:spcBef>
                <a:spcAft>
                  <a:spcPct val="0"/>
                </a:spcAft>
              </a:pPr>
              <a:t>‹#›</a:t>
            </a:fld>
            <a:endParaRPr lang="en-US">
              <a:solidFill>
                <a:srgbClr val="EAEAEA"/>
              </a:solidFill>
            </a:endParaRPr>
          </a:p>
        </p:txBody>
      </p:sp>
      <p:sp>
        <p:nvSpPr>
          <p:cNvPr id="66582" name="Rectangle 22"/>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19037834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fade/>
  </p:transition>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66562" name="Group 2"/>
          <p:cNvGrpSpPr>
            <a:grpSpLocks/>
          </p:cNvGrpSpPr>
          <p:nvPr/>
        </p:nvGrpSpPr>
        <p:grpSpPr bwMode="auto">
          <a:xfrm>
            <a:off x="4716463" y="5345113"/>
            <a:ext cx="4427537" cy="1512887"/>
            <a:chOff x="2971" y="3367"/>
            <a:chExt cx="2789" cy="953"/>
          </a:xfrm>
        </p:grpSpPr>
        <p:sp>
          <p:nvSpPr>
            <p:cNvPr id="66563" name="Freeform 3"/>
            <p:cNvSpPr>
              <a:spLocks/>
            </p:cNvSpPr>
            <p:nvPr/>
          </p:nvSpPr>
          <p:spPr bwMode="ltGray">
            <a:xfrm>
              <a:off x="2971" y="3367"/>
              <a:ext cx="2789" cy="953"/>
            </a:xfrm>
            <a:custGeom>
              <a:avLst/>
              <a:gdLst>
                <a:gd name="T0" fmla="*/ 2768 w 2780"/>
                <a:gd name="T1" fmla="*/ 18 h 953"/>
                <a:gd name="T2" fmla="*/ 2678 w 2780"/>
                <a:gd name="T3" fmla="*/ 24 h 953"/>
                <a:gd name="T4" fmla="*/ 2613 w 2780"/>
                <a:gd name="T5" fmla="*/ 102 h 953"/>
                <a:gd name="T6" fmla="*/ 2511 w 2780"/>
                <a:gd name="T7" fmla="*/ 156 h 953"/>
                <a:gd name="T8" fmla="*/ 2505 w 2780"/>
                <a:gd name="T9" fmla="*/ 222 h 953"/>
                <a:gd name="T10" fmla="*/ 2487 w 2780"/>
                <a:gd name="T11" fmla="*/ 246 h 953"/>
                <a:gd name="T12" fmla="*/ 2469 w 2780"/>
                <a:gd name="T13" fmla="*/ 252 h 953"/>
                <a:gd name="T14" fmla="*/ 2397 w 2780"/>
                <a:gd name="T15" fmla="*/ 210 h 953"/>
                <a:gd name="T16" fmla="*/ 2260 w 2780"/>
                <a:gd name="T17" fmla="*/ 192 h 953"/>
                <a:gd name="T18" fmla="*/ 2236 w 2780"/>
                <a:gd name="T19" fmla="*/ 186 h 953"/>
                <a:gd name="T20" fmla="*/ 2218 w 2780"/>
                <a:gd name="T21" fmla="*/ 192 h 953"/>
                <a:gd name="T22" fmla="*/ 2146 w 2780"/>
                <a:gd name="T23" fmla="*/ 228 h 953"/>
                <a:gd name="T24" fmla="*/ 2110 w 2780"/>
                <a:gd name="T25" fmla="*/ 240 h 953"/>
                <a:gd name="T26" fmla="*/ 2086 w 2780"/>
                <a:gd name="T27" fmla="*/ 246 h 953"/>
                <a:gd name="T28" fmla="*/ 2074 w 2780"/>
                <a:gd name="T29" fmla="*/ 258 h 953"/>
                <a:gd name="T30" fmla="*/ 2074 w 2780"/>
                <a:gd name="T31" fmla="*/ 276 h 953"/>
                <a:gd name="T32" fmla="*/ 2051 w 2780"/>
                <a:gd name="T33" fmla="*/ 300 h 953"/>
                <a:gd name="T34" fmla="*/ 2033 w 2780"/>
                <a:gd name="T35" fmla="*/ 312 h 953"/>
                <a:gd name="T36" fmla="*/ 2021 w 2780"/>
                <a:gd name="T37" fmla="*/ 324 h 953"/>
                <a:gd name="T38" fmla="*/ 2009 w 2780"/>
                <a:gd name="T39" fmla="*/ 336 h 953"/>
                <a:gd name="T40" fmla="*/ 1979 w 2780"/>
                <a:gd name="T41" fmla="*/ 342 h 953"/>
                <a:gd name="T42" fmla="*/ 1913 w 2780"/>
                <a:gd name="T43" fmla="*/ 336 h 953"/>
                <a:gd name="T44" fmla="*/ 1877 w 2780"/>
                <a:gd name="T45" fmla="*/ 330 h 953"/>
                <a:gd name="T46" fmla="*/ 1865 w 2780"/>
                <a:gd name="T47" fmla="*/ 342 h 953"/>
                <a:gd name="T48" fmla="*/ 1853 w 2780"/>
                <a:gd name="T49" fmla="*/ 354 h 953"/>
                <a:gd name="T50" fmla="*/ 1823 w 2780"/>
                <a:gd name="T51" fmla="*/ 360 h 953"/>
                <a:gd name="T52" fmla="*/ 1764 w 2780"/>
                <a:gd name="T53" fmla="*/ 342 h 953"/>
                <a:gd name="T54" fmla="*/ 1740 w 2780"/>
                <a:gd name="T55" fmla="*/ 342 h 953"/>
                <a:gd name="T56" fmla="*/ 1716 w 2780"/>
                <a:gd name="T57" fmla="*/ 354 h 953"/>
                <a:gd name="T58" fmla="*/ 1656 w 2780"/>
                <a:gd name="T59" fmla="*/ 425 h 953"/>
                <a:gd name="T60" fmla="*/ 1614 w 2780"/>
                <a:gd name="T61" fmla="*/ 569 h 953"/>
                <a:gd name="T62" fmla="*/ 1614 w 2780"/>
                <a:gd name="T63" fmla="*/ 593 h 953"/>
                <a:gd name="T64" fmla="*/ 1620 w 2780"/>
                <a:gd name="T65" fmla="*/ 641 h 953"/>
                <a:gd name="T66" fmla="*/ 1638 w 2780"/>
                <a:gd name="T67" fmla="*/ 659 h 953"/>
                <a:gd name="T68" fmla="*/ 1632 w 2780"/>
                <a:gd name="T69" fmla="*/ 671 h 953"/>
                <a:gd name="T70" fmla="*/ 1620 w 2780"/>
                <a:gd name="T71" fmla="*/ 683 h 953"/>
                <a:gd name="T72" fmla="*/ 1542 w 2780"/>
                <a:gd name="T73" fmla="*/ 689 h 953"/>
                <a:gd name="T74" fmla="*/ 1465 w 2780"/>
                <a:gd name="T75" fmla="*/ 629 h 953"/>
                <a:gd name="T76" fmla="*/ 1333 w 2780"/>
                <a:gd name="T77" fmla="*/ 587 h 953"/>
                <a:gd name="T78" fmla="*/ 1184 w 2780"/>
                <a:gd name="T79" fmla="*/ 671 h 953"/>
                <a:gd name="T80" fmla="*/ 1016 w 2780"/>
                <a:gd name="T81" fmla="*/ 731 h 953"/>
                <a:gd name="T82" fmla="*/ 813 w 2780"/>
                <a:gd name="T83" fmla="*/ 743 h 953"/>
                <a:gd name="T84" fmla="*/ 628 w 2780"/>
                <a:gd name="T85" fmla="*/ 701 h 953"/>
                <a:gd name="T86" fmla="*/ 568 w 2780"/>
                <a:gd name="T87" fmla="*/ 695 h 953"/>
                <a:gd name="T88" fmla="*/ 556 w 2780"/>
                <a:gd name="T89" fmla="*/ 701 h 953"/>
                <a:gd name="T90" fmla="*/ 520 w 2780"/>
                <a:gd name="T91" fmla="*/ 731 h 953"/>
                <a:gd name="T92" fmla="*/ 436 w 2780"/>
                <a:gd name="T93" fmla="*/ 809 h 953"/>
                <a:gd name="T94" fmla="*/ 406 w 2780"/>
                <a:gd name="T95" fmla="*/ 821 h 953"/>
                <a:gd name="T96" fmla="*/ 382 w 2780"/>
                <a:gd name="T97" fmla="*/ 821 h 953"/>
                <a:gd name="T98" fmla="*/ 335 w 2780"/>
                <a:gd name="T99" fmla="*/ 827 h 953"/>
                <a:gd name="T100" fmla="*/ 209 w 2780"/>
                <a:gd name="T101" fmla="*/ 851 h 953"/>
                <a:gd name="T102" fmla="*/ 17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80 w 2780"/>
                <a:gd name="T115"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6564" name="Freeform 4"/>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6565" name="Freeform 5"/>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6566" name="Freeform 6"/>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6567" name="Freeform 7"/>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6568" name="Freeform 8"/>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6569" name="Freeform 9"/>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6570" name="Freeform 10"/>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6571" name="Freeform 11"/>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6572" name="Freeform 12"/>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6573" name="Freeform 13"/>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6574" name="Freeform 14"/>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6575" name="Freeform 15"/>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6576" name="Freeform 16"/>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66577" name="Freeform 17"/>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grpSp>
      <p:sp>
        <p:nvSpPr>
          <p:cNvPr id="66578" name="Rectangle 18"/>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6579" name="Rectangle 19"/>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66580" name="Rectangle 2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66581" name="Rectangle 21"/>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fontAlgn="base">
              <a:spcBef>
                <a:spcPct val="0"/>
              </a:spcBef>
              <a:spcAft>
                <a:spcPct val="0"/>
              </a:spcAft>
            </a:pPr>
            <a:fld id="{EA756AFD-D06A-4487-9C75-2481CA61B41B}" type="slidenum">
              <a:rPr lang="en-US">
                <a:solidFill>
                  <a:srgbClr val="EAEAEA"/>
                </a:solidFill>
              </a:rPr>
              <a:pPr fontAlgn="base">
                <a:spcBef>
                  <a:spcPct val="0"/>
                </a:spcBef>
                <a:spcAft>
                  <a:spcPct val="0"/>
                </a:spcAft>
              </a:pPr>
              <a:t>‹#›</a:t>
            </a:fld>
            <a:endParaRPr lang="en-US">
              <a:solidFill>
                <a:srgbClr val="EAEAEA"/>
              </a:solidFill>
            </a:endParaRPr>
          </a:p>
        </p:txBody>
      </p:sp>
      <p:sp>
        <p:nvSpPr>
          <p:cNvPr id="66582" name="Rectangle 22"/>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855327084"/>
      </p:ext>
    </p:extLst>
  </p:cSld>
  <p:clrMap bg1="dk2" tx1="lt1" bg2="dk1"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ransition>
    <p:fade/>
  </p:transition>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92" r:id="rId1"/>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latin typeface="+mn-lt"/>
              </a:defRPr>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chemeClr val="tx1"/>
                </a:solidFill>
                <a:latin typeface="+mn-lt"/>
              </a:defRPr>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mn-lt"/>
              </a:defRPr>
            </a:lvl1pPr>
          </a:lstStyle>
          <a:p>
            <a:pPr fontAlgn="base">
              <a:spcBef>
                <a:spcPct val="0"/>
              </a:spcBef>
              <a:spcAft>
                <a:spcPct val="0"/>
              </a:spcAft>
            </a:pPr>
            <a:fld id="{82AC5FE3-0258-4CA0-A594-F1C1A8DFE478}"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97"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latin typeface="+mn-lt"/>
              </a:defRPr>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chemeClr val="tx1"/>
                </a:solidFill>
                <a:latin typeface="+mn-lt"/>
              </a:defRPr>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mn-lt"/>
              </a:defRPr>
            </a:lvl1pPr>
          </a:lstStyle>
          <a:p>
            <a:pPr fontAlgn="base">
              <a:spcBef>
                <a:spcPct val="0"/>
              </a:spcBef>
              <a:spcAft>
                <a:spcPct val="0"/>
              </a:spcAft>
            </a:pPr>
            <a:fld id="{82AC5FE3-0258-4CA0-A594-F1C1A8DFE478}"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99"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2.xml"/><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8.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42.emf"/><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5.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1.xml"/><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3.xml"/><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4.xml"/><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6.xml"/><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8.xml"/><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12192" y="6096"/>
            <a:ext cx="9144000" cy="6858000"/>
          </a:xfrm>
        </p:spPr>
      </p:pic>
      <p:sp>
        <p:nvSpPr>
          <p:cNvPr id="5" name="Rectangle 4"/>
          <p:cNvSpPr/>
          <p:nvPr/>
        </p:nvSpPr>
        <p:spPr>
          <a:xfrm>
            <a:off x="533400" y="139005"/>
            <a:ext cx="8229600" cy="1261884"/>
          </a:xfrm>
          <a:prstGeom prst="rect">
            <a:avLst/>
          </a:prstGeom>
        </p:spPr>
        <p:txBody>
          <a:bodyPr wrap="square">
            <a:spAutoFit/>
          </a:bodyPr>
          <a:lstStyle/>
          <a:p>
            <a:pPr algn="ctr"/>
            <a:r>
              <a:rPr lang="en-US" sz="2800" b="1" i="1" dirty="0" smtClean="0"/>
              <a:t>Role of Vegetation </a:t>
            </a:r>
            <a:r>
              <a:rPr lang="en-US" sz="2800" b="1" i="1" dirty="0"/>
              <a:t>Management </a:t>
            </a:r>
            <a:r>
              <a:rPr lang="en-US" sz="2800" b="1" i="1" dirty="0" smtClean="0"/>
              <a:t>in Protecting  </a:t>
            </a:r>
            <a:r>
              <a:rPr lang="en-US" sz="2800" b="1" i="1" dirty="0"/>
              <a:t>Plantation Investments </a:t>
            </a:r>
            <a:r>
              <a:rPr lang="en-US" sz="2800" b="1" i="1" dirty="0" smtClean="0"/>
              <a:t>from Wildfire:</a:t>
            </a:r>
          </a:p>
          <a:p>
            <a:pPr algn="ctr"/>
            <a:r>
              <a:rPr lang="en-US" sz="2000" b="1" i="1" dirty="0" smtClean="0"/>
              <a:t>Some considerations, examples and lessons learned </a:t>
            </a:r>
          </a:p>
        </p:txBody>
      </p:sp>
      <p:sp>
        <p:nvSpPr>
          <p:cNvPr id="6" name="Rectangle 5"/>
          <p:cNvSpPr/>
          <p:nvPr/>
        </p:nvSpPr>
        <p:spPr>
          <a:xfrm>
            <a:off x="1752600" y="4267200"/>
            <a:ext cx="5791200" cy="1200329"/>
          </a:xfrm>
          <a:prstGeom prst="rect">
            <a:avLst/>
          </a:prstGeom>
        </p:spPr>
        <p:txBody>
          <a:bodyPr wrap="square">
            <a:spAutoFit/>
          </a:bodyPr>
          <a:lstStyle/>
          <a:p>
            <a:pPr algn="ctr"/>
            <a:r>
              <a:rPr lang="en-US" sz="2400" b="1" dirty="0">
                <a:solidFill>
                  <a:srgbClr val="FFFF00"/>
                </a:solidFill>
              </a:rPr>
              <a:t>35th Annual</a:t>
            </a:r>
          </a:p>
          <a:p>
            <a:pPr algn="ctr"/>
            <a:r>
              <a:rPr lang="en-US" sz="2400" b="1" dirty="0">
                <a:solidFill>
                  <a:srgbClr val="FFFF00"/>
                </a:solidFill>
              </a:rPr>
              <a:t>Forest Vegetation Management Conference</a:t>
            </a:r>
          </a:p>
          <a:p>
            <a:pPr algn="ctr"/>
            <a:r>
              <a:rPr lang="en-US" sz="2400" b="1" i="1" dirty="0" smtClean="0">
                <a:solidFill>
                  <a:srgbClr val="FFFF00"/>
                </a:solidFill>
              </a:rPr>
              <a:t>Fire </a:t>
            </a:r>
            <a:r>
              <a:rPr lang="en-US" sz="2400" b="1" i="1" dirty="0">
                <a:solidFill>
                  <a:srgbClr val="FFFF00"/>
                </a:solidFill>
              </a:rPr>
              <a:t>Resilient Reforestation</a:t>
            </a:r>
          </a:p>
        </p:txBody>
      </p:sp>
      <p:sp>
        <p:nvSpPr>
          <p:cNvPr id="7" name="TextBox 6"/>
          <p:cNvSpPr txBox="1"/>
          <p:nvPr/>
        </p:nvSpPr>
        <p:spPr>
          <a:xfrm>
            <a:off x="5724096" y="1600200"/>
            <a:ext cx="3386376" cy="707886"/>
          </a:xfrm>
          <a:prstGeom prst="rect">
            <a:avLst/>
          </a:prstGeom>
          <a:noFill/>
        </p:spPr>
        <p:txBody>
          <a:bodyPr wrap="none" rtlCol="0">
            <a:spAutoFit/>
          </a:bodyPr>
          <a:lstStyle/>
          <a:p>
            <a:r>
              <a:rPr lang="en-US" sz="2000" b="1" dirty="0" smtClean="0">
                <a:solidFill>
                  <a:schemeClr val="tx1">
                    <a:lumMod val="75000"/>
                    <a:lumOff val="25000"/>
                  </a:schemeClr>
                </a:solidFill>
              </a:rPr>
              <a:t>Bob Rynearson</a:t>
            </a:r>
          </a:p>
          <a:p>
            <a:r>
              <a:rPr lang="en-US" sz="2000" b="1" dirty="0" smtClean="0">
                <a:solidFill>
                  <a:schemeClr val="tx1">
                    <a:lumMod val="75000"/>
                    <a:lumOff val="25000"/>
                  </a:schemeClr>
                </a:solidFill>
              </a:rPr>
              <a:t>W. M. Beaty &amp; Associates, Inc</a:t>
            </a:r>
            <a:r>
              <a:rPr lang="en-US" b="1" dirty="0" smtClean="0">
                <a:solidFill>
                  <a:schemeClr val="tx1">
                    <a:lumMod val="75000"/>
                    <a:lumOff val="25000"/>
                  </a:schemeClr>
                </a:solidFill>
              </a:rPr>
              <a:t>.</a:t>
            </a:r>
            <a:endParaRPr lang="en-US" b="1" dirty="0">
              <a:solidFill>
                <a:schemeClr val="tx1">
                  <a:lumMod val="75000"/>
                  <a:lumOff val="25000"/>
                </a:schemeClr>
              </a:solidFill>
            </a:endParaRPr>
          </a:p>
        </p:txBody>
      </p:sp>
    </p:spTree>
    <p:extLst>
      <p:ext uri="{BB962C8B-B14F-4D97-AF65-F5344CB8AC3E}">
        <p14:creationId xmlns:p14="http://schemas.microsoft.com/office/powerpoint/2010/main" val="2382296025"/>
      </p:ext>
    </p:extLst>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7442" name="Picture 2" descr="P8310017"/>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4572000" y="3886200"/>
            <a:ext cx="3810000" cy="2857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57443" name="Picture 3" descr="Copy of P83100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3886200"/>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957444" name="Picture 4" descr="P83100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8600" y="723900"/>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957445" name="Picture 5" descr="Copy of P831002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2000" y="723900"/>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957446" name="Text Box 6"/>
          <p:cNvSpPr txBox="1">
            <a:spLocks noChangeArrowheads="1"/>
          </p:cNvSpPr>
          <p:nvPr/>
        </p:nvSpPr>
        <p:spPr bwMode="auto">
          <a:xfrm>
            <a:off x="152400" y="0"/>
            <a:ext cx="8991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800" b="1" dirty="0">
                <a:latin typeface="Verdana" pitchFamily="34" charset="0"/>
              </a:rPr>
              <a:t>16 year old plantation Modoc Co.:  both areas planted after wildfire </a:t>
            </a:r>
          </a:p>
          <a:p>
            <a:pPr algn="ctr"/>
            <a:r>
              <a:rPr lang="en-US" sz="1800" b="1" dirty="0">
                <a:latin typeface="Verdana" pitchFamily="34" charset="0"/>
              </a:rPr>
              <a:t>No weed control (L) vs. weed control (R) </a:t>
            </a:r>
          </a:p>
          <a:p>
            <a:pPr algn="ctr"/>
            <a:r>
              <a:rPr lang="en-US" sz="2000" b="1" dirty="0">
                <a:latin typeface="Verdana" pitchFamily="34" charset="0"/>
              </a:rPr>
              <a:t>				</a:t>
            </a:r>
            <a:endParaRPr lang="en-US" sz="1600" dirty="0">
              <a:latin typeface="Verdana" pitchFamily="34"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017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81400" y="1219200"/>
            <a:ext cx="50292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99FF99"/>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0179" name="Rectangle 3"/>
          <p:cNvSpPr>
            <a:spLocks noChangeArrowheads="1"/>
          </p:cNvSpPr>
          <p:nvPr/>
        </p:nvSpPr>
        <p:spPr bwMode="auto">
          <a:xfrm>
            <a:off x="5410200" y="41910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b="1" i="1">
                <a:latin typeface="Arial" charset="0"/>
              </a:rPr>
              <a:t>F</a:t>
            </a:r>
          </a:p>
        </p:txBody>
      </p:sp>
      <p:grpSp>
        <p:nvGrpSpPr>
          <p:cNvPr id="690180" name="Group 4"/>
          <p:cNvGrpSpPr>
            <a:grpSpLocks/>
          </p:cNvGrpSpPr>
          <p:nvPr/>
        </p:nvGrpSpPr>
        <p:grpSpPr bwMode="auto">
          <a:xfrm>
            <a:off x="228600" y="1219200"/>
            <a:ext cx="3124200" cy="4191000"/>
            <a:chOff x="144" y="768"/>
            <a:chExt cx="1968" cy="2640"/>
          </a:xfrm>
        </p:grpSpPr>
        <p:grpSp>
          <p:nvGrpSpPr>
            <p:cNvPr id="690181" name="Group 5"/>
            <p:cNvGrpSpPr>
              <a:grpSpLocks/>
            </p:cNvGrpSpPr>
            <p:nvPr/>
          </p:nvGrpSpPr>
          <p:grpSpPr bwMode="auto">
            <a:xfrm>
              <a:off x="144" y="768"/>
              <a:ext cx="1968" cy="2640"/>
              <a:chOff x="240" y="624"/>
              <a:chExt cx="2269" cy="2928"/>
            </a:xfrm>
          </p:grpSpPr>
          <p:grpSp>
            <p:nvGrpSpPr>
              <p:cNvPr id="690182" name="Group 6"/>
              <p:cNvGrpSpPr>
                <a:grpSpLocks/>
              </p:cNvGrpSpPr>
              <p:nvPr/>
            </p:nvGrpSpPr>
            <p:grpSpPr bwMode="auto">
              <a:xfrm>
                <a:off x="240" y="624"/>
                <a:ext cx="2269" cy="2928"/>
                <a:chOff x="4778" y="99"/>
                <a:chExt cx="901" cy="1197"/>
              </a:xfrm>
            </p:grpSpPr>
            <p:sp>
              <p:nvSpPr>
                <p:cNvPr id="690183" name="Rectangle 7"/>
                <p:cNvSpPr>
                  <a:spLocks noChangeArrowheads="1"/>
                </p:cNvSpPr>
                <p:nvPr/>
              </p:nvSpPr>
              <p:spPr bwMode="auto">
                <a:xfrm>
                  <a:off x="4778" y="239"/>
                  <a:ext cx="873" cy="105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0184" name="Rectangle 8"/>
                <p:cNvSpPr>
                  <a:spLocks noChangeArrowheads="1"/>
                </p:cNvSpPr>
                <p:nvPr/>
              </p:nvSpPr>
              <p:spPr bwMode="auto">
                <a:xfrm>
                  <a:off x="4857" y="294"/>
                  <a:ext cx="158" cy="12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b="1">
                    <a:solidFill>
                      <a:schemeClr val="bg1"/>
                    </a:solidFill>
                    <a:latin typeface="Arial" charset="0"/>
                  </a:endParaRPr>
                </a:p>
              </p:txBody>
            </p:sp>
            <p:sp>
              <p:nvSpPr>
                <p:cNvPr id="690185" name="Rectangle 9"/>
                <p:cNvSpPr>
                  <a:spLocks noChangeArrowheads="1"/>
                </p:cNvSpPr>
                <p:nvPr/>
              </p:nvSpPr>
              <p:spPr bwMode="auto">
                <a:xfrm>
                  <a:off x="4857" y="456"/>
                  <a:ext cx="158" cy="126"/>
                </a:xfrm>
                <a:prstGeom prst="rect">
                  <a:avLst/>
                </a:prstGeom>
                <a:solidFill>
                  <a:srgbClr val="FF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0186" name="Rectangle 10"/>
                <p:cNvSpPr>
                  <a:spLocks noChangeArrowheads="1"/>
                </p:cNvSpPr>
                <p:nvPr/>
              </p:nvSpPr>
              <p:spPr bwMode="auto">
                <a:xfrm>
                  <a:off x="4857" y="620"/>
                  <a:ext cx="158" cy="12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0187" name="Rectangle 11"/>
                <p:cNvSpPr>
                  <a:spLocks noChangeArrowheads="1"/>
                </p:cNvSpPr>
                <p:nvPr/>
              </p:nvSpPr>
              <p:spPr bwMode="auto">
                <a:xfrm>
                  <a:off x="4857" y="782"/>
                  <a:ext cx="158" cy="126"/>
                </a:xfrm>
                <a:prstGeom prst="rect">
                  <a:avLst/>
                </a:prstGeom>
                <a:solidFill>
                  <a:srgbClr val="FF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b="1">
                    <a:solidFill>
                      <a:srgbClr val="FFFFFF"/>
                    </a:solidFill>
                    <a:latin typeface="Arial" charset="0"/>
                  </a:endParaRPr>
                </a:p>
              </p:txBody>
            </p:sp>
            <p:sp>
              <p:nvSpPr>
                <p:cNvPr id="690188" name="Rectangle 12"/>
                <p:cNvSpPr>
                  <a:spLocks noChangeArrowheads="1"/>
                </p:cNvSpPr>
                <p:nvPr/>
              </p:nvSpPr>
              <p:spPr bwMode="auto">
                <a:xfrm>
                  <a:off x="4857" y="950"/>
                  <a:ext cx="158" cy="126"/>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0189" name="Rectangle 13"/>
                <p:cNvSpPr>
                  <a:spLocks noChangeArrowheads="1"/>
                </p:cNvSpPr>
                <p:nvPr/>
              </p:nvSpPr>
              <p:spPr bwMode="auto">
                <a:xfrm>
                  <a:off x="4857" y="1111"/>
                  <a:ext cx="158" cy="126"/>
                </a:xfrm>
                <a:prstGeom prst="rect">
                  <a:avLst/>
                </a:prstGeom>
                <a:solidFill>
                  <a:srgbClr val="8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0190" name="Rectangle 14"/>
                <p:cNvSpPr>
                  <a:spLocks noChangeArrowheads="1"/>
                </p:cNvSpPr>
                <p:nvPr/>
              </p:nvSpPr>
              <p:spPr bwMode="auto">
                <a:xfrm>
                  <a:off x="5060" y="294"/>
                  <a:ext cx="158" cy="126"/>
                </a:xfrm>
                <a:prstGeom prst="rect">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0191" name="Rectangle 15"/>
                <p:cNvSpPr>
                  <a:spLocks noChangeArrowheads="1"/>
                </p:cNvSpPr>
                <p:nvPr/>
              </p:nvSpPr>
              <p:spPr bwMode="auto">
                <a:xfrm>
                  <a:off x="5060" y="456"/>
                  <a:ext cx="158" cy="126"/>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0192" name="Rectangle 16"/>
                <p:cNvSpPr>
                  <a:spLocks noChangeArrowheads="1"/>
                </p:cNvSpPr>
                <p:nvPr/>
              </p:nvSpPr>
              <p:spPr bwMode="auto">
                <a:xfrm>
                  <a:off x="5060" y="620"/>
                  <a:ext cx="158" cy="126"/>
                </a:xfrm>
                <a:prstGeom prst="rect">
                  <a:avLst/>
                </a:prstGeom>
                <a:solidFill>
                  <a:srgbClr val="8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0193" name="Rectangle 17"/>
                <p:cNvSpPr>
                  <a:spLocks noChangeArrowheads="1"/>
                </p:cNvSpPr>
                <p:nvPr/>
              </p:nvSpPr>
              <p:spPr bwMode="auto">
                <a:xfrm>
                  <a:off x="5060" y="782"/>
                  <a:ext cx="158" cy="12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0194" name="Rectangle 18"/>
                <p:cNvSpPr>
                  <a:spLocks noChangeArrowheads="1"/>
                </p:cNvSpPr>
                <p:nvPr/>
              </p:nvSpPr>
              <p:spPr bwMode="auto">
                <a:xfrm>
                  <a:off x="5060" y="950"/>
                  <a:ext cx="158" cy="126"/>
                </a:xfrm>
                <a:prstGeom prst="rect">
                  <a:avLst/>
                </a:prstGeom>
                <a:solidFill>
                  <a:srgbClr val="FF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0195" name="Rectangle 19"/>
                <p:cNvSpPr>
                  <a:spLocks noChangeArrowheads="1"/>
                </p:cNvSpPr>
                <p:nvPr/>
              </p:nvSpPr>
              <p:spPr bwMode="auto">
                <a:xfrm>
                  <a:off x="5060" y="1111"/>
                  <a:ext cx="158" cy="126"/>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0196" name="Rectangle 20"/>
                <p:cNvSpPr>
                  <a:spLocks noChangeArrowheads="1"/>
                </p:cNvSpPr>
                <p:nvPr/>
              </p:nvSpPr>
              <p:spPr bwMode="auto">
                <a:xfrm>
                  <a:off x="5259" y="294"/>
                  <a:ext cx="158" cy="126"/>
                </a:xfrm>
                <a:prstGeom prst="rect">
                  <a:avLst/>
                </a:prstGeom>
                <a:solidFill>
                  <a:srgbClr val="FF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0197" name="Rectangle 21"/>
                <p:cNvSpPr>
                  <a:spLocks noChangeArrowheads="1"/>
                </p:cNvSpPr>
                <p:nvPr/>
              </p:nvSpPr>
              <p:spPr bwMode="auto">
                <a:xfrm>
                  <a:off x="5259" y="456"/>
                  <a:ext cx="158" cy="126"/>
                </a:xfrm>
                <a:prstGeom prst="rect">
                  <a:avLst/>
                </a:prstGeom>
                <a:solidFill>
                  <a:srgbClr val="FF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0198" name="Rectangle 22"/>
                <p:cNvSpPr>
                  <a:spLocks noChangeArrowheads="1"/>
                </p:cNvSpPr>
                <p:nvPr/>
              </p:nvSpPr>
              <p:spPr bwMode="auto">
                <a:xfrm>
                  <a:off x="5259" y="620"/>
                  <a:ext cx="158" cy="126"/>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0199" name="Rectangle 23"/>
                <p:cNvSpPr>
                  <a:spLocks noChangeArrowheads="1"/>
                </p:cNvSpPr>
                <p:nvPr/>
              </p:nvSpPr>
              <p:spPr bwMode="auto">
                <a:xfrm>
                  <a:off x="5259" y="782"/>
                  <a:ext cx="158" cy="12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0200" name="Rectangle 24"/>
                <p:cNvSpPr>
                  <a:spLocks noChangeArrowheads="1"/>
                </p:cNvSpPr>
                <p:nvPr/>
              </p:nvSpPr>
              <p:spPr bwMode="auto">
                <a:xfrm>
                  <a:off x="5259" y="950"/>
                  <a:ext cx="158" cy="126"/>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0201" name="Rectangle 25"/>
                <p:cNvSpPr>
                  <a:spLocks noChangeArrowheads="1"/>
                </p:cNvSpPr>
                <p:nvPr/>
              </p:nvSpPr>
              <p:spPr bwMode="auto">
                <a:xfrm>
                  <a:off x="5259" y="1111"/>
                  <a:ext cx="158" cy="126"/>
                </a:xfrm>
                <a:prstGeom prst="rect">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0202" name="Rectangle 26"/>
                <p:cNvSpPr>
                  <a:spLocks noChangeArrowheads="1"/>
                </p:cNvSpPr>
                <p:nvPr/>
              </p:nvSpPr>
              <p:spPr bwMode="auto">
                <a:xfrm>
                  <a:off x="5459" y="294"/>
                  <a:ext cx="158" cy="12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0203" name="Rectangle 27"/>
                <p:cNvSpPr>
                  <a:spLocks noChangeArrowheads="1"/>
                </p:cNvSpPr>
                <p:nvPr/>
              </p:nvSpPr>
              <p:spPr bwMode="auto">
                <a:xfrm>
                  <a:off x="5459" y="456"/>
                  <a:ext cx="158" cy="12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0204" name="Rectangle 28"/>
                <p:cNvSpPr>
                  <a:spLocks noChangeArrowheads="1"/>
                </p:cNvSpPr>
                <p:nvPr/>
              </p:nvSpPr>
              <p:spPr bwMode="auto">
                <a:xfrm>
                  <a:off x="5459" y="620"/>
                  <a:ext cx="158" cy="126"/>
                </a:xfrm>
                <a:prstGeom prst="rect">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0205" name="Rectangle 29"/>
                <p:cNvSpPr>
                  <a:spLocks noChangeArrowheads="1"/>
                </p:cNvSpPr>
                <p:nvPr/>
              </p:nvSpPr>
              <p:spPr bwMode="auto">
                <a:xfrm>
                  <a:off x="5459" y="782"/>
                  <a:ext cx="158" cy="126"/>
                </a:xfrm>
                <a:prstGeom prst="rect">
                  <a:avLst/>
                </a:prstGeom>
                <a:solidFill>
                  <a:srgbClr val="8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0206" name="Rectangle 30"/>
                <p:cNvSpPr>
                  <a:spLocks noChangeArrowheads="1"/>
                </p:cNvSpPr>
                <p:nvPr/>
              </p:nvSpPr>
              <p:spPr bwMode="auto">
                <a:xfrm>
                  <a:off x="5459" y="950"/>
                  <a:ext cx="158" cy="126"/>
                </a:xfrm>
                <a:prstGeom prst="rect">
                  <a:avLst/>
                </a:prstGeom>
                <a:solidFill>
                  <a:srgbClr val="FF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0207" name="Rectangle 31"/>
                <p:cNvSpPr>
                  <a:spLocks noChangeArrowheads="1"/>
                </p:cNvSpPr>
                <p:nvPr/>
              </p:nvSpPr>
              <p:spPr bwMode="auto">
                <a:xfrm>
                  <a:off x="5459" y="1111"/>
                  <a:ext cx="158" cy="126"/>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0208" name="Rectangle 32"/>
                <p:cNvSpPr>
                  <a:spLocks noChangeArrowheads="1"/>
                </p:cNvSpPr>
                <p:nvPr/>
              </p:nvSpPr>
              <p:spPr bwMode="auto">
                <a:xfrm>
                  <a:off x="5330" y="99"/>
                  <a:ext cx="1"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endParaRPr lang="en-US" sz="2400">
                    <a:solidFill>
                      <a:schemeClr val="bg1"/>
                    </a:solidFill>
                    <a:latin typeface="Times New Roman" pitchFamily="18" charset="0"/>
                  </a:endParaRPr>
                </a:p>
              </p:txBody>
            </p:sp>
            <p:sp>
              <p:nvSpPr>
                <p:cNvPr id="690209" name="Rectangle 33"/>
                <p:cNvSpPr>
                  <a:spLocks noChangeArrowheads="1"/>
                </p:cNvSpPr>
                <p:nvPr/>
              </p:nvSpPr>
              <p:spPr bwMode="auto">
                <a:xfrm rot="5400000">
                  <a:off x="5627" y="302"/>
                  <a:ext cx="104"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wrap="none" lIns="0" tIns="0" rIns="0" bIns="0">
                  <a:spAutoFit/>
                </a:bodyPr>
                <a:lstStyle/>
                <a:p>
                  <a:pPr eaLnBrk="1" hangingPunct="1"/>
                  <a:endParaRPr lang="en-US" sz="2400">
                    <a:solidFill>
                      <a:schemeClr val="bg1"/>
                    </a:solidFill>
                    <a:latin typeface="Times New Roman" pitchFamily="18" charset="0"/>
                  </a:endParaRPr>
                </a:p>
              </p:txBody>
            </p:sp>
          </p:grpSp>
          <p:sp>
            <p:nvSpPr>
              <p:cNvPr id="690210" name="Rectangle 34"/>
              <p:cNvSpPr>
                <a:spLocks noChangeArrowheads="1"/>
              </p:cNvSpPr>
              <p:nvPr/>
            </p:nvSpPr>
            <p:spPr bwMode="auto">
              <a:xfrm>
                <a:off x="384" y="1056"/>
                <a:ext cx="2016" cy="2400"/>
              </a:xfrm>
              <a:prstGeom prst="rect">
                <a:avLst/>
              </a:prstGeom>
              <a:noFill/>
              <a:ln w="9525">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90211" name="Text Box 35"/>
            <p:cNvSpPr txBox="1">
              <a:spLocks noChangeArrowheads="1"/>
            </p:cNvSpPr>
            <p:nvPr/>
          </p:nvSpPr>
          <p:spPr bwMode="auto">
            <a:xfrm>
              <a:off x="336" y="3024"/>
              <a:ext cx="2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b="1">
                  <a:latin typeface="Arial" charset="0"/>
                </a:rPr>
                <a:t>HI</a:t>
              </a:r>
            </a:p>
          </p:txBody>
        </p:sp>
        <p:sp>
          <p:nvSpPr>
            <p:cNvPr id="690212" name="Text Box 36"/>
            <p:cNvSpPr txBox="1">
              <a:spLocks noChangeArrowheads="1"/>
            </p:cNvSpPr>
            <p:nvPr/>
          </p:nvSpPr>
          <p:spPr bwMode="auto">
            <a:xfrm>
              <a:off x="356" y="2688"/>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b="1">
                  <a:solidFill>
                    <a:schemeClr val="bg1"/>
                  </a:solidFill>
                  <a:latin typeface="Arial" charset="0"/>
                </a:rPr>
                <a:t>C</a:t>
              </a:r>
            </a:p>
          </p:txBody>
        </p:sp>
        <p:sp>
          <p:nvSpPr>
            <p:cNvPr id="690213" name="Text Box 37"/>
            <p:cNvSpPr txBox="1">
              <a:spLocks noChangeArrowheads="1"/>
            </p:cNvSpPr>
            <p:nvPr/>
          </p:nvSpPr>
          <p:spPr bwMode="auto">
            <a:xfrm>
              <a:off x="292" y="2304"/>
              <a:ext cx="3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b="1">
                  <a:latin typeface="Arial" charset="0"/>
                </a:rPr>
                <a:t>HFI</a:t>
              </a:r>
            </a:p>
          </p:txBody>
        </p:sp>
        <p:sp>
          <p:nvSpPr>
            <p:cNvPr id="690214" name="Text Box 38"/>
            <p:cNvSpPr txBox="1">
              <a:spLocks noChangeArrowheads="1"/>
            </p:cNvSpPr>
            <p:nvPr/>
          </p:nvSpPr>
          <p:spPr bwMode="auto">
            <a:xfrm>
              <a:off x="344" y="1920"/>
              <a:ext cx="2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b="1">
                  <a:latin typeface="Arial" charset="0"/>
                </a:rPr>
                <a:t>FI</a:t>
              </a:r>
            </a:p>
          </p:txBody>
        </p:sp>
        <p:sp>
          <p:nvSpPr>
            <p:cNvPr id="690215" name="Text Box 39"/>
            <p:cNvSpPr txBox="1">
              <a:spLocks noChangeArrowheads="1"/>
            </p:cNvSpPr>
            <p:nvPr/>
          </p:nvSpPr>
          <p:spPr bwMode="auto">
            <a:xfrm>
              <a:off x="364" y="1584"/>
              <a:ext cx="2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b="1">
                  <a:solidFill>
                    <a:srgbClr val="FFFFFF"/>
                  </a:solidFill>
                  <a:latin typeface="Arial" charset="0"/>
                </a:rPr>
                <a:t>F</a:t>
              </a:r>
            </a:p>
          </p:txBody>
        </p:sp>
        <p:sp>
          <p:nvSpPr>
            <p:cNvPr id="690216" name="Text Box 40"/>
            <p:cNvSpPr txBox="1">
              <a:spLocks noChangeArrowheads="1"/>
            </p:cNvSpPr>
            <p:nvPr/>
          </p:nvSpPr>
          <p:spPr bwMode="auto">
            <a:xfrm>
              <a:off x="312" y="1230"/>
              <a:ext cx="3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b="1">
                  <a:solidFill>
                    <a:schemeClr val="bg1"/>
                  </a:solidFill>
                  <a:latin typeface="Arial" charset="0"/>
                </a:rPr>
                <a:t>HF</a:t>
              </a:r>
            </a:p>
          </p:txBody>
        </p:sp>
        <p:sp>
          <p:nvSpPr>
            <p:cNvPr id="690217" name="Text Box 41"/>
            <p:cNvSpPr txBox="1">
              <a:spLocks noChangeArrowheads="1"/>
            </p:cNvSpPr>
            <p:nvPr/>
          </p:nvSpPr>
          <p:spPr bwMode="auto">
            <a:xfrm>
              <a:off x="816" y="3024"/>
              <a:ext cx="2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b="1">
                  <a:solidFill>
                    <a:schemeClr val="bg1"/>
                  </a:solidFill>
                  <a:latin typeface="Arial" charset="0"/>
                </a:rPr>
                <a:t>H</a:t>
              </a:r>
            </a:p>
          </p:txBody>
        </p:sp>
        <p:sp>
          <p:nvSpPr>
            <p:cNvPr id="690218" name="Rectangle 42"/>
            <p:cNvSpPr>
              <a:spLocks noChangeArrowheads="1"/>
            </p:cNvSpPr>
            <p:nvPr/>
          </p:nvSpPr>
          <p:spPr bwMode="auto">
            <a:xfrm>
              <a:off x="840" y="2666"/>
              <a:ext cx="2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b="1">
                  <a:solidFill>
                    <a:srgbClr val="FFFFFF"/>
                  </a:solidFill>
                  <a:latin typeface="Arial" charset="0"/>
                </a:rPr>
                <a:t>F</a:t>
              </a:r>
            </a:p>
          </p:txBody>
        </p:sp>
      </p:grpSp>
      <p:sp>
        <p:nvSpPr>
          <p:cNvPr id="690219" name="Text Box 43"/>
          <p:cNvSpPr txBox="1">
            <a:spLocks noChangeArrowheads="1"/>
          </p:cNvSpPr>
          <p:nvPr/>
        </p:nvSpPr>
        <p:spPr bwMode="auto">
          <a:xfrm>
            <a:off x="4495800" y="41910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b="1" i="1">
                <a:solidFill>
                  <a:srgbClr val="FFFFFF"/>
                </a:solidFill>
                <a:latin typeface="Arial" charset="0"/>
              </a:rPr>
              <a:t>C</a:t>
            </a:r>
          </a:p>
        </p:txBody>
      </p:sp>
      <p:sp>
        <p:nvSpPr>
          <p:cNvPr id="690220" name="Text Box 44"/>
          <p:cNvSpPr txBox="1">
            <a:spLocks noChangeArrowheads="1"/>
          </p:cNvSpPr>
          <p:nvPr/>
        </p:nvSpPr>
        <p:spPr bwMode="auto">
          <a:xfrm>
            <a:off x="1993900" y="4814888"/>
            <a:ext cx="24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b="1">
                <a:latin typeface="Arial" charset="0"/>
              </a:rPr>
              <a:t>I</a:t>
            </a:r>
          </a:p>
        </p:txBody>
      </p:sp>
      <p:sp>
        <p:nvSpPr>
          <p:cNvPr id="690221" name="Rectangle 45"/>
          <p:cNvSpPr>
            <a:spLocks noChangeArrowheads="1"/>
          </p:cNvSpPr>
          <p:nvPr/>
        </p:nvSpPr>
        <p:spPr bwMode="auto">
          <a:xfrm>
            <a:off x="4572000" y="2819400"/>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b="1" i="1">
                <a:solidFill>
                  <a:srgbClr val="FFFFFF"/>
                </a:solidFill>
                <a:latin typeface="Arial" charset="0"/>
              </a:rPr>
              <a:t>HF</a:t>
            </a:r>
          </a:p>
        </p:txBody>
      </p:sp>
      <p:sp>
        <p:nvSpPr>
          <p:cNvPr id="690222" name="Line 46"/>
          <p:cNvSpPr>
            <a:spLocks noChangeShapeType="1"/>
          </p:cNvSpPr>
          <p:nvPr/>
        </p:nvSpPr>
        <p:spPr bwMode="auto">
          <a:xfrm rot="21433138" flipV="1">
            <a:off x="3895725" y="5334000"/>
            <a:ext cx="1512888" cy="33338"/>
          </a:xfrm>
          <a:prstGeom prst="line">
            <a:avLst/>
          </a:prstGeom>
          <a:noFill/>
          <a:ln w="28575">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0223" name="Line 47"/>
          <p:cNvSpPr>
            <a:spLocks noChangeShapeType="1"/>
          </p:cNvSpPr>
          <p:nvPr/>
        </p:nvSpPr>
        <p:spPr bwMode="auto">
          <a:xfrm flipH="1">
            <a:off x="5791200" y="5105400"/>
            <a:ext cx="2514600" cy="152400"/>
          </a:xfrm>
          <a:prstGeom prst="line">
            <a:avLst/>
          </a:prstGeom>
          <a:noFill/>
          <a:ln w="28575">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0224" name="Line 48"/>
          <p:cNvSpPr>
            <a:spLocks noChangeShapeType="1"/>
          </p:cNvSpPr>
          <p:nvPr/>
        </p:nvSpPr>
        <p:spPr bwMode="auto">
          <a:xfrm flipH="1">
            <a:off x="3895725" y="2819400"/>
            <a:ext cx="566738" cy="2600325"/>
          </a:xfrm>
          <a:prstGeom prst="line">
            <a:avLst/>
          </a:prstGeom>
          <a:noFill/>
          <a:ln w="28575">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0225" name="Line 49"/>
          <p:cNvSpPr>
            <a:spLocks noChangeShapeType="1"/>
          </p:cNvSpPr>
          <p:nvPr/>
        </p:nvSpPr>
        <p:spPr bwMode="auto">
          <a:xfrm flipV="1">
            <a:off x="4495800" y="2743200"/>
            <a:ext cx="2743200" cy="76200"/>
          </a:xfrm>
          <a:prstGeom prst="line">
            <a:avLst/>
          </a:prstGeom>
          <a:noFill/>
          <a:ln w="19050">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0226" name="Line 50"/>
          <p:cNvSpPr>
            <a:spLocks noChangeShapeType="1"/>
          </p:cNvSpPr>
          <p:nvPr/>
        </p:nvSpPr>
        <p:spPr bwMode="auto">
          <a:xfrm>
            <a:off x="7210425" y="2743200"/>
            <a:ext cx="1095375" cy="2362200"/>
          </a:xfrm>
          <a:prstGeom prst="line">
            <a:avLst/>
          </a:prstGeom>
          <a:noFill/>
          <a:ln w="28575">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0227" name="Text Box 51"/>
          <p:cNvSpPr txBox="1">
            <a:spLocks noChangeArrowheads="1"/>
          </p:cNvSpPr>
          <p:nvPr/>
        </p:nvSpPr>
        <p:spPr bwMode="auto">
          <a:xfrm>
            <a:off x="426874" y="46904"/>
            <a:ext cx="757412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dirty="0" smtClean="0">
                <a:solidFill>
                  <a:srgbClr val="FFFF66"/>
                </a:solidFill>
                <a:latin typeface="Arial" charset="0"/>
              </a:rPr>
              <a:t>PSW “Garden of Eden” Study </a:t>
            </a:r>
          </a:p>
          <a:p>
            <a:pPr algn="ctr"/>
            <a:r>
              <a:rPr lang="en-US" sz="2400" dirty="0" smtClean="0">
                <a:solidFill>
                  <a:srgbClr val="FFFF66"/>
                </a:solidFill>
                <a:latin typeface="Arial" charset="0"/>
              </a:rPr>
              <a:t>Whitmore Study Site - W.M </a:t>
            </a:r>
            <a:r>
              <a:rPr lang="en-US" sz="2400" dirty="0">
                <a:solidFill>
                  <a:srgbClr val="FFFF66"/>
                </a:solidFill>
                <a:latin typeface="Arial" charset="0"/>
              </a:rPr>
              <a:t>Beaty</a:t>
            </a:r>
          </a:p>
        </p:txBody>
      </p:sp>
      <p:sp>
        <p:nvSpPr>
          <p:cNvPr id="690228" name="Text Box 52"/>
          <p:cNvSpPr txBox="1">
            <a:spLocks noChangeArrowheads="1"/>
          </p:cNvSpPr>
          <p:nvPr/>
        </p:nvSpPr>
        <p:spPr bwMode="auto">
          <a:xfrm>
            <a:off x="6172200" y="33528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b="1" i="1">
                <a:solidFill>
                  <a:srgbClr val="FFFFFF"/>
                </a:solidFill>
                <a:latin typeface="Arial" charset="0"/>
              </a:rPr>
              <a:t>H</a:t>
            </a:r>
          </a:p>
        </p:txBody>
      </p:sp>
      <p:sp>
        <p:nvSpPr>
          <p:cNvPr id="690229" name="Rectangle 53"/>
          <p:cNvSpPr>
            <a:spLocks noChangeArrowheads="1"/>
          </p:cNvSpPr>
          <p:nvPr/>
        </p:nvSpPr>
        <p:spPr bwMode="auto">
          <a:xfrm>
            <a:off x="5410200" y="47244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b="1" i="1">
                <a:solidFill>
                  <a:srgbClr val="FFFFFF"/>
                </a:solidFill>
                <a:latin typeface="Arial" charset="0"/>
              </a:rPr>
              <a:t>H</a:t>
            </a:r>
          </a:p>
        </p:txBody>
      </p:sp>
      <p:sp>
        <p:nvSpPr>
          <p:cNvPr id="690230" name="Rectangle 54"/>
          <p:cNvSpPr>
            <a:spLocks noChangeArrowheads="1"/>
          </p:cNvSpPr>
          <p:nvPr/>
        </p:nvSpPr>
        <p:spPr bwMode="auto">
          <a:xfrm>
            <a:off x="6324600" y="41910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b="1" i="1">
                <a:solidFill>
                  <a:srgbClr val="FFFFFF"/>
                </a:solidFill>
                <a:latin typeface="Arial" charset="0"/>
              </a:rPr>
              <a:t>H</a:t>
            </a:r>
          </a:p>
        </p:txBody>
      </p:sp>
      <p:sp>
        <p:nvSpPr>
          <p:cNvPr id="690231" name="Rectangle 55"/>
          <p:cNvSpPr>
            <a:spLocks noChangeArrowheads="1"/>
          </p:cNvSpPr>
          <p:nvPr/>
        </p:nvSpPr>
        <p:spPr bwMode="auto">
          <a:xfrm>
            <a:off x="5410200" y="30480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b="1" i="1">
                <a:solidFill>
                  <a:srgbClr val="FFFFFF"/>
                </a:solidFill>
                <a:latin typeface="Arial" charset="0"/>
              </a:rPr>
              <a:t>C</a:t>
            </a:r>
          </a:p>
        </p:txBody>
      </p:sp>
      <p:sp>
        <p:nvSpPr>
          <p:cNvPr id="690232" name="Rectangle 56"/>
          <p:cNvSpPr>
            <a:spLocks noChangeArrowheads="1"/>
          </p:cNvSpPr>
          <p:nvPr/>
        </p:nvSpPr>
        <p:spPr bwMode="auto">
          <a:xfrm>
            <a:off x="7467600" y="46482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b="1" i="1">
                <a:solidFill>
                  <a:srgbClr val="FFFFFF"/>
                </a:solidFill>
                <a:latin typeface="Arial" charset="0"/>
              </a:rPr>
              <a:t>C</a:t>
            </a:r>
          </a:p>
        </p:txBody>
      </p:sp>
      <p:sp>
        <p:nvSpPr>
          <p:cNvPr id="690233" name="Rectangle 57"/>
          <p:cNvSpPr>
            <a:spLocks noChangeArrowheads="1"/>
          </p:cNvSpPr>
          <p:nvPr/>
        </p:nvSpPr>
        <p:spPr bwMode="auto">
          <a:xfrm>
            <a:off x="6705600" y="2743200"/>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b="1" i="1">
                <a:solidFill>
                  <a:srgbClr val="FFFFFF"/>
                </a:solidFill>
                <a:latin typeface="Arial" charset="0"/>
              </a:rPr>
              <a:t>HF</a:t>
            </a:r>
          </a:p>
        </p:txBody>
      </p:sp>
      <p:sp>
        <p:nvSpPr>
          <p:cNvPr id="690234" name="Rectangle 58"/>
          <p:cNvSpPr>
            <a:spLocks noChangeArrowheads="1"/>
          </p:cNvSpPr>
          <p:nvPr/>
        </p:nvSpPr>
        <p:spPr bwMode="auto">
          <a:xfrm>
            <a:off x="5334000" y="3810000"/>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b="1" i="1">
                <a:solidFill>
                  <a:srgbClr val="FFFFFF"/>
                </a:solidFill>
                <a:latin typeface="Arial" charset="0"/>
              </a:rPr>
              <a:t>HF</a:t>
            </a:r>
          </a:p>
        </p:txBody>
      </p:sp>
      <p:sp>
        <p:nvSpPr>
          <p:cNvPr id="690235" name="Rectangle 59"/>
          <p:cNvSpPr>
            <a:spLocks noChangeArrowheads="1"/>
          </p:cNvSpPr>
          <p:nvPr/>
        </p:nvSpPr>
        <p:spPr bwMode="auto">
          <a:xfrm>
            <a:off x="4572000" y="33528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b="1" i="1">
                <a:latin typeface="Arial" charset="0"/>
              </a:rPr>
              <a:t>F</a:t>
            </a:r>
          </a:p>
        </p:txBody>
      </p:sp>
      <p:sp>
        <p:nvSpPr>
          <p:cNvPr id="690236" name="Rectangle 60"/>
          <p:cNvSpPr>
            <a:spLocks noChangeArrowheads="1"/>
          </p:cNvSpPr>
          <p:nvPr/>
        </p:nvSpPr>
        <p:spPr bwMode="auto">
          <a:xfrm>
            <a:off x="6096000" y="29718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b="1" i="1">
                <a:latin typeface="Arial" charset="0"/>
              </a:rPr>
              <a:t>F</a:t>
            </a: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ChangeArrowheads="1"/>
          </p:cNvSpPr>
          <p:nvPr/>
        </p:nvSpPr>
        <p:spPr bwMode="auto">
          <a:xfrm>
            <a:off x="5410200" y="41910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i="1">
                <a:solidFill>
                  <a:schemeClr val="tx1"/>
                </a:solidFill>
              </a:rPr>
              <a:t>F</a:t>
            </a:r>
          </a:p>
        </p:txBody>
      </p:sp>
      <p:sp>
        <p:nvSpPr>
          <p:cNvPr id="376836" name="Rectangle 4"/>
          <p:cNvSpPr>
            <a:spLocks noChangeArrowheads="1"/>
          </p:cNvSpPr>
          <p:nvPr/>
        </p:nvSpPr>
        <p:spPr bwMode="auto">
          <a:xfrm>
            <a:off x="1206500" y="4762500"/>
            <a:ext cx="547688" cy="44132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6837" name="Rectangle 5"/>
          <p:cNvSpPr>
            <a:spLocks noChangeArrowheads="1"/>
          </p:cNvSpPr>
          <p:nvPr/>
        </p:nvSpPr>
        <p:spPr bwMode="auto">
          <a:xfrm>
            <a:off x="2143125" y="1219200"/>
            <a:ext cx="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sz="2400" b="0">
              <a:solidFill>
                <a:schemeClr val="bg1"/>
              </a:solidFill>
              <a:latin typeface="Times New Roman" pitchFamily="18" charset="0"/>
            </a:endParaRPr>
          </a:p>
        </p:txBody>
      </p:sp>
      <p:sp>
        <p:nvSpPr>
          <p:cNvPr id="376838" name="Rectangle 6"/>
          <p:cNvSpPr>
            <a:spLocks noChangeArrowheads="1"/>
          </p:cNvSpPr>
          <p:nvPr/>
        </p:nvSpPr>
        <p:spPr bwMode="auto">
          <a:xfrm rot="5400000">
            <a:off x="3167062" y="1933576"/>
            <a:ext cx="36512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wrap="none" lIns="0" tIns="0" rIns="0" bIns="0">
            <a:spAutoFit/>
          </a:bodyPr>
          <a:lstStyle/>
          <a:p>
            <a:endParaRPr lang="en-US" sz="2400" b="0">
              <a:solidFill>
                <a:schemeClr val="bg1"/>
              </a:solidFill>
              <a:latin typeface="Times New Roman" pitchFamily="18" charset="0"/>
            </a:endParaRPr>
          </a:p>
        </p:txBody>
      </p:sp>
      <p:grpSp>
        <p:nvGrpSpPr>
          <p:cNvPr id="376840" name="Group 8"/>
          <p:cNvGrpSpPr>
            <a:grpSpLocks/>
          </p:cNvGrpSpPr>
          <p:nvPr/>
        </p:nvGrpSpPr>
        <p:grpSpPr bwMode="auto">
          <a:xfrm>
            <a:off x="503238" y="4198938"/>
            <a:ext cx="547687" cy="441325"/>
            <a:chOff x="317" y="2645"/>
            <a:chExt cx="345" cy="278"/>
          </a:xfrm>
        </p:grpSpPr>
        <p:sp>
          <p:nvSpPr>
            <p:cNvPr id="376841" name="Rectangle 9"/>
            <p:cNvSpPr>
              <a:spLocks noChangeArrowheads="1"/>
            </p:cNvSpPr>
            <p:nvPr/>
          </p:nvSpPr>
          <p:spPr bwMode="auto">
            <a:xfrm>
              <a:off x="317" y="2645"/>
              <a:ext cx="345" cy="278"/>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6842" name="Text Box 10"/>
            <p:cNvSpPr txBox="1">
              <a:spLocks noChangeArrowheads="1"/>
            </p:cNvSpPr>
            <p:nvPr/>
          </p:nvSpPr>
          <p:spPr bwMode="auto">
            <a:xfrm>
              <a:off x="356" y="2688"/>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C</a:t>
              </a:r>
            </a:p>
          </p:txBody>
        </p:sp>
      </p:grpSp>
      <p:sp>
        <p:nvSpPr>
          <p:cNvPr id="376843" name="Text Box 11"/>
          <p:cNvSpPr txBox="1">
            <a:spLocks noChangeArrowheads="1"/>
          </p:cNvSpPr>
          <p:nvPr/>
        </p:nvSpPr>
        <p:spPr bwMode="auto">
          <a:xfrm>
            <a:off x="546100" y="3048000"/>
            <a:ext cx="38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FI</a:t>
            </a:r>
          </a:p>
        </p:txBody>
      </p:sp>
      <p:sp>
        <p:nvSpPr>
          <p:cNvPr id="376850" name="Text Box 18"/>
          <p:cNvSpPr txBox="1">
            <a:spLocks noChangeArrowheads="1"/>
          </p:cNvSpPr>
          <p:nvPr/>
        </p:nvSpPr>
        <p:spPr bwMode="auto">
          <a:xfrm>
            <a:off x="1295400" y="48006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a:solidFill>
                  <a:schemeClr val="bg1"/>
                </a:solidFill>
              </a:rPr>
              <a:t>H</a:t>
            </a:r>
          </a:p>
        </p:txBody>
      </p:sp>
      <p:sp>
        <p:nvSpPr>
          <p:cNvPr id="376854" name="Text Box 22"/>
          <p:cNvSpPr txBox="1">
            <a:spLocks noChangeArrowheads="1"/>
          </p:cNvSpPr>
          <p:nvPr/>
        </p:nvSpPr>
        <p:spPr bwMode="auto">
          <a:xfrm>
            <a:off x="4495800" y="4191000"/>
            <a:ext cx="349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i="1">
                <a:solidFill>
                  <a:srgbClr val="FFFFFF"/>
                </a:solidFill>
              </a:rPr>
              <a:t>C</a:t>
            </a:r>
          </a:p>
        </p:txBody>
      </p:sp>
      <p:sp>
        <p:nvSpPr>
          <p:cNvPr id="376855" name="Text Box 23"/>
          <p:cNvSpPr txBox="1">
            <a:spLocks noChangeArrowheads="1"/>
          </p:cNvSpPr>
          <p:nvPr/>
        </p:nvSpPr>
        <p:spPr bwMode="auto">
          <a:xfrm>
            <a:off x="1993900" y="4814888"/>
            <a:ext cx="24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I</a:t>
            </a:r>
          </a:p>
        </p:txBody>
      </p:sp>
      <p:sp>
        <p:nvSpPr>
          <p:cNvPr id="376856" name="Rectangle 24"/>
          <p:cNvSpPr>
            <a:spLocks noChangeArrowheads="1"/>
          </p:cNvSpPr>
          <p:nvPr/>
        </p:nvSpPr>
        <p:spPr bwMode="auto">
          <a:xfrm>
            <a:off x="4495800" y="3810000"/>
            <a:ext cx="552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i="1">
                <a:solidFill>
                  <a:srgbClr val="FFFFFF"/>
                </a:solidFill>
              </a:rPr>
              <a:t>HFI</a:t>
            </a:r>
          </a:p>
        </p:txBody>
      </p:sp>
      <p:sp>
        <p:nvSpPr>
          <p:cNvPr id="376857" name="Line 25"/>
          <p:cNvSpPr>
            <a:spLocks noChangeShapeType="1"/>
          </p:cNvSpPr>
          <p:nvPr/>
        </p:nvSpPr>
        <p:spPr bwMode="auto">
          <a:xfrm rot="21433138" flipV="1">
            <a:off x="3895725" y="5334000"/>
            <a:ext cx="1512888" cy="33338"/>
          </a:xfrm>
          <a:prstGeom prst="line">
            <a:avLst/>
          </a:prstGeom>
          <a:noFill/>
          <a:ln w="28575">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6858" name="Line 26"/>
          <p:cNvSpPr>
            <a:spLocks noChangeShapeType="1"/>
          </p:cNvSpPr>
          <p:nvPr/>
        </p:nvSpPr>
        <p:spPr bwMode="auto">
          <a:xfrm flipH="1">
            <a:off x="5791200" y="5105400"/>
            <a:ext cx="2514600" cy="152400"/>
          </a:xfrm>
          <a:prstGeom prst="line">
            <a:avLst/>
          </a:prstGeom>
          <a:noFill/>
          <a:ln w="28575">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6859" name="Line 27"/>
          <p:cNvSpPr>
            <a:spLocks noChangeShapeType="1"/>
          </p:cNvSpPr>
          <p:nvPr/>
        </p:nvSpPr>
        <p:spPr bwMode="auto">
          <a:xfrm flipH="1">
            <a:off x="3895725" y="2819400"/>
            <a:ext cx="566738" cy="2600325"/>
          </a:xfrm>
          <a:prstGeom prst="line">
            <a:avLst/>
          </a:prstGeom>
          <a:noFill/>
          <a:ln w="28575">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6860" name="Line 28"/>
          <p:cNvSpPr>
            <a:spLocks noChangeShapeType="1"/>
          </p:cNvSpPr>
          <p:nvPr/>
        </p:nvSpPr>
        <p:spPr bwMode="auto">
          <a:xfrm flipV="1">
            <a:off x="4495800" y="2743200"/>
            <a:ext cx="2743200" cy="76200"/>
          </a:xfrm>
          <a:prstGeom prst="line">
            <a:avLst/>
          </a:prstGeom>
          <a:noFill/>
          <a:ln w="19050">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6861" name="Line 29"/>
          <p:cNvSpPr>
            <a:spLocks noChangeShapeType="1"/>
          </p:cNvSpPr>
          <p:nvPr/>
        </p:nvSpPr>
        <p:spPr bwMode="auto">
          <a:xfrm>
            <a:off x="7210425" y="2743200"/>
            <a:ext cx="1095375" cy="2362200"/>
          </a:xfrm>
          <a:prstGeom prst="line">
            <a:avLst/>
          </a:prstGeom>
          <a:noFill/>
          <a:ln w="28575">
            <a:solidFill>
              <a:schemeClr val="bg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76862" name="Picture 30" descr="Whitmore group"/>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289" y="-10717"/>
            <a:ext cx="9158289" cy="6868717"/>
          </a:xfrm>
          <a:prstGeom prst="rect">
            <a:avLst/>
          </a:prstGeom>
          <a:noFill/>
          <a:extLst>
            <a:ext uri="{909E8E84-426E-40DD-AFC4-6F175D3DCCD1}">
              <a14:hiddenFill xmlns:a14="http://schemas.microsoft.com/office/drawing/2010/main">
                <a:solidFill>
                  <a:srgbClr val="FFFFFF"/>
                </a:solidFill>
              </a14:hiddenFill>
            </a:ext>
          </a:extLst>
        </p:spPr>
      </p:pic>
      <p:sp>
        <p:nvSpPr>
          <p:cNvPr id="376863" name="Rectangle 31"/>
          <p:cNvSpPr>
            <a:spLocks noChangeArrowheads="1"/>
          </p:cNvSpPr>
          <p:nvPr/>
        </p:nvSpPr>
        <p:spPr bwMode="auto">
          <a:xfrm>
            <a:off x="115688" y="27364"/>
            <a:ext cx="4251723" cy="152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Aft>
                <a:spcPts val="600"/>
              </a:spcAft>
            </a:pPr>
            <a:r>
              <a:rPr lang="en-US" sz="2400" dirty="0" smtClean="0">
                <a:solidFill>
                  <a:srgbClr val="FFFF66"/>
                </a:solidFill>
              </a:rPr>
              <a:t>PSW Whitmore Study Site  W.M Beaty</a:t>
            </a:r>
          </a:p>
          <a:p>
            <a:r>
              <a:rPr lang="en-US" sz="2000" dirty="0" smtClean="0">
                <a:solidFill>
                  <a:srgbClr val="FFFF66"/>
                </a:solidFill>
              </a:rPr>
              <a:t>What does vegetation treatment buy you?</a:t>
            </a:r>
            <a:endParaRPr lang="en-US" sz="2000" dirty="0">
              <a:solidFill>
                <a:srgbClr val="FFFF66"/>
              </a:solidFill>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ChangeArrowheads="1"/>
          </p:cNvSpPr>
          <p:nvPr/>
        </p:nvSpPr>
        <p:spPr bwMode="auto">
          <a:xfrm>
            <a:off x="5410200" y="41910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i="1" smtClean="0">
                <a:solidFill>
                  <a:srgbClr val="000000"/>
                </a:solidFill>
                <a:latin typeface="Arial" charset="0"/>
              </a:rPr>
              <a:t>F</a:t>
            </a:r>
          </a:p>
        </p:txBody>
      </p:sp>
      <p:sp>
        <p:nvSpPr>
          <p:cNvPr id="415749" name="Rectangle 5"/>
          <p:cNvSpPr>
            <a:spLocks noChangeArrowheads="1"/>
          </p:cNvSpPr>
          <p:nvPr/>
        </p:nvSpPr>
        <p:spPr bwMode="auto">
          <a:xfrm>
            <a:off x="2143125" y="1219200"/>
            <a:ext cx="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endParaRPr lang="en-US" altLang="en-US" sz="2400" smtClean="0">
              <a:solidFill>
                <a:srgbClr val="FFFFFF"/>
              </a:solidFill>
            </a:endParaRPr>
          </a:p>
        </p:txBody>
      </p:sp>
      <p:sp>
        <p:nvSpPr>
          <p:cNvPr id="415750" name="Rectangle 6"/>
          <p:cNvSpPr>
            <a:spLocks noChangeArrowheads="1"/>
          </p:cNvSpPr>
          <p:nvPr/>
        </p:nvSpPr>
        <p:spPr bwMode="auto">
          <a:xfrm rot="5400000">
            <a:off x="3167062" y="1933576"/>
            <a:ext cx="36512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wrap="none" lIns="0" tIns="0" rIns="0" bIns="0">
            <a:spAutoFit/>
          </a:bodyPr>
          <a:lstStyle/>
          <a:p>
            <a:pPr fontAlgn="base">
              <a:spcBef>
                <a:spcPct val="0"/>
              </a:spcBef>
              <a:spcAft>
                <a:spcPct val="0"/>
              </a:spcAft>
            </a:pPr>
            <a:endParaRPr lang="en-US" altLang="en-US" sz="2400" smtClean="0">
              <a:solidFill>
                <a:srgbClr val="FFFFFF"/>
              </a:solidFill>
            </a:endParaRPr>
          </a:p>
        </p:txBody>
      </p:sp>
      <p:sp>
        <p:nvSpPr>
          <p:cNvPr id="415755" name="Text Box 11"/>
          <p:cNvSpPr txBox="1">
            <a:spLocks noChangeArrowheads="1"/>
          </p:cNvSpPr>
          <p:nvPr/>
        </p:nvSpPr>
        <p:spPr bwMode="auto">
          <a:xfrm>
            <a:off x="546100" y="3048000"/>
            <a:ext cx="38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smtClean="0">
                <a:solidFill>
                  <a:srgbClr val="000000"/>
                </a:solidFill>
                <a:latin typeface="Arial" charset="0"/>
              </a:rPr>
              <a:t>FI</a:t>
            </a:r>
          </a:p>
        </p:txBody>
      </p:sp>
      <p:sp>
        <p:nvSpPr>
          <p:cNvPr id="415767" name="Text Box 23"/>
          <p:cNvSpPr txBox="1">
            <a:spLocks noChangeArrowheads="1"/>
          </p:cNvSpPr>
          <p:nvPr/>
        </p:nvSpPr>
        <p:spPr bwMode="auto">
          <a:xfrm>
            <a:off x="1993900" y="4814888"/>
            <a:ext cx="24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smtClean="0">
                <a:solidFill>
                  <a:srgbClr val="000000"/>
                </a:solidFill>
                <a:latin typeface="Arial" charset="0"/>
              </a:rPr>
              <a:t>I</a:t>
            </a:r>
          </a:p>
        </p:txBody>
      </p:sp>
      <p:sp>
        <p:nvSpPr>
          <p:cNvPr id="415775" name="Rectangle 31"/>
          <p:cNvSpPr>
            <a:spLocks noChangeArrowheads="1"/>
          </p:cNvSpPr>
          <p:nvPr/>
        </p:nvSpPr>
        <p:spPr bwMode="auto">
          <a:xfrm>
            <a:off x="390526" y="152400"/>
            <a:ext cx="822007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altLang="en-US" sz="2800" b="1" dirty="0" smtClean="0">
                <a:solidFill>
                  <a:srgbClr val="FFFF66"/>
                </a:solidFill>
                <a:latin typeface="Arial" charset="0"/>
              </a:rPr>
              <a:t>PSW “Garden of Eden” Study</a:t>
            </a:r>
          </a:p>
          <a:p>
            <a:pPr algn="ctr" fontAlgn="base">
              <a:spcBef>
                <a:spcPct val="0"/>
              </a:spcBef>
              <a:spcAft>
                <a:spcPct val="0"/>
              </a:spcAft>
            </a:pPr>
            <a:r>
              <a:rPr lang="en-US" altLang="en-US" sz="2800" b="1" dirty="0" smtClean="0">
                <a:solidFill>
                  <a:srgbClr val="FFFF66"/>
                </a:solidFill>
                <a:latin typeface="Arial" charset="0"/>
              </a:rPr>
              <a:t>Whitmore Site - W. M.  Beaty &amp; Assoc.</a:t>
            </a:r>
          </a:p>
        </p:txBody>
      </p:sp>
      <p:sp>
        <p:nvSpPr>
          <p:cNvPr id="415797" name="Text Box 53"/>
          <p:cNvSpPr txBox="1">
            <a:spLocks noChangeArrowheads="1"/>
          </p:cNvSpPr>
          <p:nvPr/>
        </p:nvSpPr>
        <p:spPr bwMode="auto">
          <a:xfrm>
            <a:off x="3048000" y="4717237"/>
            <a:ext cx="382188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800" b="1" i="1" dirty="0" smtClean="0">
                <a:solidFill>
                  <a:srgbClr val="FFFFFF"/>
                </a:solidFill>
                <a:latin typeface="Arial" charset="0"/>
              </a:rPr>
              <a:t>Destructive sampling</a:t>
            </a:r>
          </a:p>
          <a:p>
            <a:pPr algn="ctr" fontAlgn="base">
              <a:spcBef>
                <a:spcPct val="0"/>
              </a:spcBef>
              <a:spcAft>
                <a:spcPct val="0"/>
              </a:spcAft>
            </a:pPr>
            <a:r>
              <a:rPr lang="en-US" altLang="en-US" sz="2800" b="1" i="1" dirty="0" smtClean="0">
                <a:solidFill>
                  <a:srgbClr val="FFFFFF"/>
                </a:solidFill>
                <a:latin typeface="Arial" charset="0"/>
              </a:rPr>
              <a:t>at 21 years</a:t>
            </a:r>
          </a:p>
        </p:txBody>
      </p:sp>
      <p:pic>
        <p:nvPicPr>
          <p:cNvPr id="415798" name="Picture 54" descr="IMG_0254_4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6" y="1584325"/>
            <a:ext cx="1965325" cy="2819400"/>
          </a:xfrm>
          <a:prstGeom prst="rect">
            <a:avLst/>
          </a:prstGeom>
          <a:noFill/>
          <a:ln w="9525">
            <a:solidFill>
              <a:srgbClr val="66FF33"/>
            </a:solidFill>
            <a:miter lim="800000"/>
            <a:headEnd/>
            <a:tailEnd/>
          </a:ln>
          <a:extLst>
            <a:ext uri="{909E8E84-426E-40DD-AFC4-6F175D3DCCD1}">
              <a14:hiddenFill xmlns:a14="http://schemas.microsoft.com/office/drawing/2010/main">
                <a:solidFill>
                  <a:srgbClr val="FFFFFF"/>
                </a:solidFill>
              </a14:hiddenFill>
            </a:ext>
          </a:extLst>
        </p:spPr>
      </p:pic>
      <p:pic>
        <p:nvPicPr>
          <p:cNvPr id="415800" name="Picture 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6" y="4814888"/>
            <a:ext cx="2514600" cy="1673225"/>
          </a:xfrm>
          <a:prstGeom prst="rect">
            <a:avLst/>
          </a:prstGeom>
          <a:noFill/>
          <a:ln w="19050">
            <a:solidFill>
              <a:srgbClr val="CC6600"/>
            </a:solidFill>
            <a:miter lim="800000"/>
            <a:headEnd/>
            <a:tailEnd/>
          </a:ln>
          <a:extLst>
            <a:ext uri="{909E8E84-426E-40DD-AFC4-6F175D3DCCD1}">
              <a14:hiddenFill xmlns:a14="http://schemas.microsoft.com/office/drawing/2010/main">
                <a:solidFill>
                  <a:srgbClr val="FFFFFF"/>
                </a:solidFill>
              </a14:hiddenFill>
            </a:ext>
          </a:extLst>
        </p:spPr>
      </p:pic>
      <p:pic>
        <p:nvPicPr>
          <p:cNvPr id="415802" name="Picture 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1300" y="1625600"/>
            <a:ext cx="3543300" cy="2657475"/>
          </a:xfrm>
          <a:prstGeom prst="rect">
            <a:avLst/>
          </a:prstGeom>
          <a:noFill/>
          <a:ln w="19050">
            <a:solidFill>
              <a:srgbClr val="3399FF"/>
            </a:solidFill>
            <a:miter lim="800000"/>
            <a:headEnd/>
            <a:tailEnd/>
          </a:ln>
          <a:extLst>
            <a:ext uri="{909E8E84-426E-40DD-AFC4-6F175D3DCCD1}">
              <a14:hiddenFill xmlns:a14="http://schemas.microsoft.com/office/drawing/2010/main">
                <a:solidFill>
                  <a:srgbClr val="FFFFFF"/>
                </a:solidFill>
              </a14:hiddenFill>
            </a:ext>
          </a:extLst>
        </p:spPr>
      </p:pic>
      <p:pic>
        <p:nvPicPr>
          <p:cNvPr id="415804" name="Picture 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373187"/>
            <a:ext cx="2428208" cy="3240087"/>
          </a:xfrm>
          <a:prstGeom prst="rect">
            <a:avLst/>
          </a:prstGeom>
          <a:noFill/>
          <a:ln w="19050">
            <a:solidFill>
              <a:srgbClr val="FFFFCC"/>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2352" name="Group 96"/>
          <p:cNvGrpSpPr>
            <a:grpSpLocks/>
          </p:cNvGrpSpPr>
          <p:nvPr/>
        </p:nvGrpSpPr>
        <p:grpSpPr bwMode="auto">
          <a:xfrm>
            <a:off x="87313" y="279400"/>
            <a:ext cx="9078912" cy="6623050"/>
            <a:chOff x="55" y="176"/>
            <a:chExt cx="5719" cy="4172"/>
          </a:xfrm>
        </p:grpSpPr>
        <p:sp>
          <p:nvSpPr>
            <p:cNvPr id="352267" name="Rectangle 11"/>
            <p:cNvSpPr>
              <a:spLocks noChangeArrowheads="1"/>
            </p:cNvSpPr>
            <p:nvPr/>
          </p:nvSpPr>
          <p:spPr bwMode="auto">
            <a:xfrm>
              <a:off x="761" y="847"/>
              <a:ext cx="2943" cy="31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264" name="AutoShape 8"/>
            <p:cNvSpPr>
              <a:spLocks noChangeAspect="1" noChangeArrowheads="1" noTextEdit="1"/>
            </p:cNvSpPr>
            <p:nvPr/>
          </p:nvSpPr>
          <p:spPr bwMode="auto">
            <a:xfrm>
              <a:off x="110" y="533"/>
              <a:ext cx="5664" cy="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260" name="Rectangle 4"/>
            <p:cNvSpPr>
              <a:spLocks noChangeArrowheads="1"/>
            </p:cNvSpPr>
            <p:nvPr/>
          </p:nvSpPr>
          <p:spPr bwMode="auto">
            <a:xfrm>
              <a:off x="262" y="3444"/>
              <a:ext cx="192" cy="144"/>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b="1" smtClean="0">
                <a:solidFill>
                  <a:srgbClr val="FFFF00"/>
                </a:solidFill>
                <a:latin typeface="Arial" charset="0"/>
              </a:endParaRPr>
            </a:p>
          </p:txBody>
        </p:sp>
        <p:sp>
          <p:nvSpPr>
            <p:cNvPr id="352261" name="Rectangle 5"/>
            <p:cNvSpPr>
              <a:spLocks noChangeArrowheads="1"/>
            </p:cNvSpPr>
            <p:nvPr/>
          </p:nvSpPr>
          <p:spPr bwMode="auto">
            <a:xfrm>
              <a:off x="197" y="3976"/>
              <a:ext cx="192" cy="144"/>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b="1" smtClean="0">
                <a:solidFill>
                  <a:srgbClr val="FFFF00"/>
                </a:solidFill>
                <a:latin typeface="Arial" charset="0"/>
              </a:endParaRPr>
            </a:p>
          </p:txBody>
        </p:sp>
        <p:sp>
          <p:nvSpPr>
            <p:cNvPr id="352266" name="Rectangle 10"/>
            <p:cNvSpPr>
              <a:spLocks noChangeArrowheads="1"/>
            </p:cNvSpPr>
            <p:nvPr/>
          </p:nvSpPr>
          <p:spPr bwMode="auto">
            <a:xfrm>
              <a:off x="168" y="591"/>
              <a:ext cx="5548" cy="37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268" name="Line 12"/>
            <p:cNvSpPr>
              <a:spLocks noChangeShapeType="1"/>
            </p:cNvSpPr>
            <p:nvPr/>
          </p:nvSpPr>
          <p:spPr bwMode="auto">
            <a:xfrm>
              <a:off x="761" y="4034"/>
              <a:ext cx="2943"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269" name="Line 13"/>
            <p:cNvSpPr>
              <a:spLocks noChangeShapeType="1"/>
            </p:cNvSpPr>
            <p:nvPr/>
          </p:nvSpPr>
          <p:spPr bwMode="auto">
            <a:xfrm>
              <a:off x="761" y="3499"/>
              <a:ext cx="2943"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270" name="Line 14"/>
            <p:cNvSpPr>
              <a:spLocks noChangeShapeType="1"/>
            </p:cNvSpPr>
            <p:nvPr/>
          </p:nvSpPr>
          <p:spPr bwMode="auto">
            <a:xfrm>
              <a:off x="761" y="2440"/>
              <a:ext cx="2943"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271" name="Line 15"/>
            <p:cNvSpPr>
              <a:spLocks noChangeShapeType="1"/>
            </p:cNvSpPr>
            <p:nvPr/>
          </p:nvSpPr>
          <p:spPr bwMode="auto">
            <a:xfrm>
              <a:off x="761" y="1905"/>
              <a:ext cx="2943"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272" name="Line 16"/>
            <p:cNvSpPr>
              <a:spLocks noChangeShapeType="1"/>
            </p:cNvSpPr>
            <p:nvPr/>
          </p:nvSpPr>
          <p:spPr bwMode="auto">
            <a:xfrm>
              <a:off x="761" y="1382"/>
              <a:ext cx="2943"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273" name="Line 17"/>
            <p:cNvSpPr>
              <a:spLocks noChangeShapeType="1"/>
            </p:cNvSpPr>
            <p:nvPr/>
          </p:nvSpPr>
          <p:spPr bwMode="auto">
            <a:xfrm>
              <a:off x="761" y="847"/>
              <a:ext cx="2943"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274" name="Rectangle 18"/>
            <p:cNvSpPr>
              <a:spLocks noChangeArrowheads="1"/>
            </p:cNvSpPr>
            <p:nvPr/>
          </p:nvSpPr>
          <p:spPr bwMode="auto">
            <a:xfrm>
              <a:off x="761" y="847"/>
              <a:ext cx="2943" cy="3187"/>
            </a:xfrm>
            <a:prstGeom prst="rect">
              <a:avLst/>
            </a:prstGeom>
            <a:noFill/>
            <a:ln w="55563">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275" name="Rectangle 19"/>
            <p:cNvSpPr>
              <a:spLocks noChangeArrowheads="1"/>
            </p:cNvSpPr>
            <p:nvPr/>
          </p:nvSpPr>
          <p:spPr bwMode="auto">
            <a:xfrm>
              <a:off x="936" y="2976"/>
              <a:ext cx="384" cy="81"/>
            </a:xfrm>
            <a:prstGeom prst="rect">
              <a:avLst/>
            </a:prstGeom>
            <a:solidFill>
              <a:srgbClr val="FFFF00"/>
            </a:solidFill>
            <a:ln w="19050">
              <a:solidFill>
                <a:srgbClr val="FFFF00"/>
              </a:solidFill>
              <a:miter lim="800000"/>
              <a:headEnd/>
              <a:tailEnd/>
            </a:ln>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277" name="Rectangle 21"/>
            <p:cNvSpPr>
              <a:spLocks noChangeArrowheads="1"/>
            </p:cNvSpPr>
            <p:nvPr/>
          </p:nvSpPr>
          <p:spPr bwMode="auto">
            <a:xfrm>
              <a:off x="2413" y="2976"/>
              <a:ext cx="384" cy="139"/>
            </a:xfrm>
            <a:prstGeom prst="rect">
              <a:avLst/>
            </a:prstGeom>
            <a:solidFill>
              <a:srgbClr val="FFFF00"/>
            </a:solidFill>
            <a:ln w="19050">
              <a:solidFill>
                <a:srgbClr val="FFFF00"/>
              </a:solidFill>
              <a:miter lim="800000"/>
              <a:headEnd/>
              <a:tailEnd/>
            </a:ln>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279" name="Rectangle 23"/>
            <p:cNvSpPr>
              <a:spLocks noChangeArrowheads="1"/>
            </p:cNvSpPr>
            <p:nvPr/>
          </p:nvSpPr>
          <p:spPr bwMode="auto">
            <a:xfrm>
              <a:off x="936" y="3057"/>
              <a:ext cx="384" cy="93"/>
            </a:xfrm>
            <a:prstGeom prst="rect">
              <a:avLst/>
            </a:prstGeom>
            <a:solidFill>
              <a:srgbClr val="FF6600"/>
            </a:solidFill>
            <a:ln w="19050">
              <a:solidFill>
                <a:srgbClr val="FFFF00"/>
              </a:solidFill>
              <a:miter lim="800000"/>
              <a:headEnd/>
              <a:tailEnd/>
            </a:ln>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281" name="Rectangle 25"/>
            <p:cNvSpPr>
              <a:spLocks noChangeArrowheads="1"/>
            </p:cNvSpPr>
            <p:nvPr/>
          </p:nvSpPr>
          <p:spPr bwMode="auto">
            <a:xfrm>
              <a:off x="2413" y="3115"/>
              <a:ext cx="384" cy="279"/>
            </a:xfrm>
            <a:prstGeom prst="rect">
              <a:avLst/>
            </a:prstGeom>
            <a:solidFill>
              <a:srgbClr val="FF6600"/>
            </a:solidFill>
            <a:ln w="19050">
              <a:solidFill>
                <a:srgbClr val="FFFF00"/>
              </a:solidFill>
              <a:miter lim="800000"/>
              <a:headEnd/>
              <a:tailEnd/>
            </a:ln>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283" name="Rectangle 27"/>
            <p:cNvSpPr>
              <a:spLocks noChangeArrowheads="1"/>
            </p:cNvSpPr>
            <p:nvPr/>
          </p:nvSpPr>
          <p:spPr bwMode="auto">
            <a:xfrm>
              <a:off x="936" y="3150"/>
              <a:ext cx="384" cy="430"/>
            </a:xfrm>
            <a:prstGeom prst="rect">
              <a:avLst/>
            </a:prstGeom>
            <a:solidFill>
              <a:srgbClr val="808000"/>
            </a:solidFill>
            <a:ln w="19050">
              <a:solidFill>
                <a:srgbClr val="FFFF00"/>
              </a:solidFill>
              <a:miter lim="800000"/>
              <a:headEnd/>
              <a:tailEnd/>
            </a:ln>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285" name="Rectangle 29"/>
            <p:cNvSpPr>
              <a:spLocks noChangeArrowheads="1"/>
            </p:cNvSpPr>
            <p:nvPr/>
          </p:nvSpPr>
          <p:spPr bwMode="auto">
            <a:xfrm>
              <a:off x="936" y="2789"/>
              <a:ext cx="384" cy="187"/>
            </a:xfrm>
            <a:prstGeom prst="rect">
              <a:avLst/>
            </a:prstGeom>
            <a:solidFill>
              <a:srgbClr val="FF9900"/>
            </a:solidFill>
            <a:ln w="19050">
              <a:solidFill>
                <a:srgbClr val="FFFF00"/>
              </a:solidFill>
              <a:miter lim="800000"/>
              <a:headEnd/>
              <a:tailEnd/>
            </a:ln>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287" name="Rectangle 31"/>
            <p:cNvSpPr>
              <a:spLocks noChangeArrowheads="1"/>
            </p:cNvSpPr>
            <p:nvPr/>
          </p:nvSpPr>
          <p:spPr bwMode="auto">
            <a:xfrm>
              <a:off x="2413" y="2778"/>
              <a:ext cx="384" cy="198"/>
            </a:xfrm>
            <a:prstGeom prst="rect">
              <a:avLst/>
            </a:prstGeom>
            <a:solidFill>
              <a:srgbClr val="FF9900"/>
            </a:solidFill>
            <a:ln w="19050">
              <a:solidFill>
                <a:srgbClr val="FFFF00"/>
              </a:solidFill>
              <a:miter lim="800000"/>
              <a:headEnd/>
              <a:tailEnd/>
            </a:ln>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289" name="Rectangle 33"/>
            <p:cNvSpPr>
              <a:spLocks noChangeArrowheads="1"/>
            </p:cNvSpPr>
            <p:nvPr/>
          </p:nvSpPr>
          <p:spPr bwMode="auto">
            <a:xfrm>
              <a:off x="936" y="1952"/>
              <a:ext cx="384" cy="837"/>
            </a:xfrm>
            <a:prstGeom prst="rect">
              <a:avLst/>
            </a:prstGeom>
            <a:solidFill>
              <a:srgbClr val="00FF00"/>
            </a:solidFill>
            <a:ln w="19050">
              <a:solidFill>
                <a:srgbClr val="FFFF00"/>
              </a:solidFill>
              <a:miter lim="800000"/>
              <a:headEnd/>
              <a:tailEnd/>
            </a:ln>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291" name="Rectangle 35"/>
            <p:cNvSpPr>
              <a:spLocks noChangeArrowheads="1"/>
            </p:cNvSpPr>
            <p:nvPr/>
          </p:nvSpPr>
          <p:spPr bwMode="auto">
            <a:xfrm>
              <a:off x="936" y="1638"/>
              <a:ext cx="384" cy="314"/>
            </a:xfrm>
            <a:prstGeom prst="rect">
              <a:avLst/>
            </a:prstGeom>
            <a:solidFill>
              <a:srgbClr val="800000"/>
            </a:solidFill>
            <a:ln w="19050">
              <a:solidFill>
                <a:srgbClr val="FFFF00"/>
              </a:solidFill>
              <a:miter lim="800000"/>
              <a:headEnd/>
              <a:tailEnd/>
            </a:ln>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293" name="Rectangle 37"/>
            <p:cNvSpPr>
              <a:spLocks noChangeArrowheads="1"/>
            </p:cNvSpPr>
            <p:nvPr/>
          </p:nvSpPr>
          <p:spPr bwMode="auto">
            <a:xfrm>
              <a:off x="2413" y="2022"/>
              <a:ext cx="384" cy="756"/>
            </a:xfrm>
            <a:prstGeom prst="rect">
              <a:avLst/>
            </a:prstGeom>
            <a:solidFill>
              <a:srgbClr val="800000"/>
            </a:solidFill>
            <a:ln w="19050">
              <a:solidFill>
                <a:srgbClr val="FFFF00"/>
              </a:solidFill>
              <a:miter lim="800000"/>
              <a:headEnd/>
              <a:tailEnd/>
            </a:ln>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295" name="Rectangle 39"/>
            <p:cNvSpPr>
              <a:spLocks noChangeArrowheads="1"/>
            </p:cNvSpPr>
            <p:nvPr/>
          </p:nvSpPr>
          <p:spPr bwMode="auto">
            <a:xfrm>
              <a:off x="936" y="1522"/>
              <a:ext cx="384" cy="116"/>
            </a:xfrm>
            <a:prstGeom prst="rect">
              <a:avLst/>
            </a:prstGeom>
            <a:solidFill>
              <a:srgbClr val="993300"/>
            </a:solidFill>
            <a:ln w="19050">
              <a:solidFill>
                <a:srgbClr val="FFFF00"/>
              </a:solidFill>
              <a:miter lim="800000"/>
              <a:headEnd/>
              <a:tailEnd/>
            </a:ln>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297" name="Rectangle 41"/>
            <p:cNvSpPr>
              <a:spLocks noChangeArrowheads="1"/>
            </p:cNvSpPr>
            <p:nvPr/>
          </p:nvSpPr>
          <p:spPr bwMode="auto">
            <a:xfrm>
              <a:off x="2413" y="1696"/>
              <a:ext cx="384" cy="326"/>
            </a:xfrm>
            <a:prstGeom prst="rect">
              <a:avLst/>
            </a:prstGeom>
            <a:solidFill>
              <a:srgbClr val="993300"/>
            </a:solidFill>
            <a:ln w="19050">
              <a:solidFill>
                <a:srgbClr val="FFFF00"/>
              </a:solidFill>
              <a:miter lim="800000"/>
              <a:headEnd/>
              <a:tailEnd/>
            </a:ln>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299" name="Rectangle 43"/>
            <p:cNvSpPr>
              <a:spLocks noChangeArrowheads="1"/>
            </p:cNvSpPr>
            <p:nvPr/>
          </p:nvSpPr>
          <p:spPr bwMode="auto">
            <a:xfrm>
              <a:off x="936" y="1487"/>
              <a:ext cx="384" cy="35"/>
            </a:xfrm>
            <a:prstGeom prst="rect">
              <a:avLst/>
            </a:prstGeom>
            <a:solidFill>
              <a:srgbClr val="008000"/>
            </a:solidFill>
            <a:ln w="19050">
              <a:solidFill>
                <a:srgbClr val="FFFF00"/>
              </a:solidFill>
              <a:miter lim="800000"/>
              <a:headEnd/>
              <a:tailEnd/>
            </a:ln>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301" name="Rectangle 45"/>
            <p:cNvSpPr>
              <a:spLocks noChangeArrowheads="1"/>
            </p:cNvSpPr>
            <p:nvPr/>
          </p:nvSpPr>
          <p:spPr bwMode="auto">
            <a:xfrm>
              <a:off x="2413" y="1615"/>
              <a:ext cx="384" cy="81"/>
            </a:xfrm>
            <a:prstGeom prst="rect">
              <a:avLst/>
            </a:prstGeom>
            <a:solidFill>
              <a:srgbClr val="008000"/>
            </a:solidFill>
            <a:ln w="19050">
              <a:solidFill>
                <a:srgbClr val="FFFF00"/>
              </a:solidFill>
              <a:miter lim="800000"/>
              <a:headEnd/>
              <a:tailEnd/>
            </a:ln>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303" name="Line 47"/>
            <p:cNvSpPr>
              <a:spLocks noChangeShapeType="1"/>
            </p:cNvSpPr>
            <p:nvPr/>
          </p:nvSpPr>
          <p:spPr bwMode="auto">
            <a:xfrm>
              <a:off x="761" y="847"/>
              <a:ext cx="1" cy="3187"/>
            </a:xfrm>
            <a:prstGeom prst="line">
              <a:avLst/>
            </a:prstGeom>
            <a:noFill/>
            <a:ln w="0">
              <a:solidFill>
                <a:srgbClr val="FFFFCC"/>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304" name="Line 48"/>
            <p:cNvSpPr>
              <a:spLocks noChangeShapeType="1"/>
            </p:cNvSpPr>
            <p:nvPr/>
          </p:nvSpPr>
          <p:spPr bwMode="auto">
            <a:xfrm>
              <a:off x="715" y="4034"/>
              <a:ext cx="46" cy="1"/>
            </a:xfrm>
            <a:prstGeom prst="line">
              <a:avLst/>
            </a:prstGeom>
            <a:noFill/>
            <a:ln w="0">
              <a:solidFill>
                <a:srgbClr val="FFFFCC"/>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305" name="Line 49"/>
            <p:cNvSpPr>
              <a:spLocks noChangeShapeType="1"/>
            </p:cNvSpPr>
            <p:nvPr/>
          </p:nvSpPr>
          <p:spPr bwMode="auto">
            <a:xfrm>
              <a:off x="715" y="3499"/>
              <a:ext cx="46" cy="1"/>
            </a:xfrm>
            <a:prstGeom prst="line">
              <a:avLst/>
            </a:prstGeom>
            <a:noFill/>
            <a:ln w="0">
              <a:solidFill>
                <a:srgbClr val="FFFFCC"/>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306" name="Line 50"/>
            <p:cNvSpPr>
              <a:spLocks noChangeShapeType="1"/>
            </p:cNvSpPr>
            <p:nvPr/>
          </p:nvSpPr>
          <p:spPr bwMode="auto">
            <a:xfrm>
              <a:off x="715" y="2976"/>
              <a:ext cx="46" cy="1"/>
            </a:xfrm>
            <a:prstGeom prst="line">
              <a:avLst/>
            </a:prstGeom>
            <a:noFill/>
            <a:ln w="0">
              <a:solidFill>
                <a:srgbClr val="FFFFCC"/>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307" name="Line 51"/>
            <p:cNvSpPr>
              <a:spLocks noChangeShapeType="1"/>
            </p:cNvSpPr>
            <p:nvPr/>
          </p:nvSpPr>
          <p:spPr bwMode="auto">
            <a:xfrm>
              <a:off x="715" y="2440"/>
              <a:ext cx="46" cy="1"/>
            </a:xfrm>
            <a:prstGeom prst="line">
              <a:avLst/>
            </a:prstGeom>
            <a:noFill/>
            <a:ln w="0">
              <a:solidFill>
                <a:srgbClr val="FFFFCC"/>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308" name="Line 52"/>
            <p:cNvSpPr>
              <a:spLocks noChangeShapeType="1"/>
            </p:cNvSpPr>
            <p:nvPr/>
          </p:nvSpPr>
          <p:spPr bwMode="auto">
            <a:xfrm>
              <a:off x="715" y="1905"/>
              <a:ext cx="46" cy="1"/>
            </a:xfrm>
            <a:prstGeom prst="line">
              <a:avLst/>
            </a:prstGeom>
            <a:noFill/>
            <a:ln w="0">
              <a:solidFill>
                <a:srgbClr val="FFFFCC"/>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309" name="Line 53"/>
            <p:cNvSpPr>
              <a:spLocks noChangeShapeType="1"/>
            </p:cNvSpPr>
            <p:nvPr/>
          </p:nvSpPr>
          <p:spPr bwMode="auto">
            <a:xfrm>
              <a:off x="715" y="1382"/>
              <a:ext cx="46" cy="1"/>
            </a:xfrm>
            <a:prstGeom prst="line">
              <a:avLst/>
            </a:prstGeom>
            <a:noFill/>
            <a:ln w="0">
              <a:solidFill>
                <a:srgbClr val="FFFFCC"/>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310" name="Line 54"/>
            <p:cNvSpPr>
              <a:spLocks noChangeShapeType="1"/>
            </p:cNvSpPr>
            <p:nvPr/>
          </p:nvSpPr>
          <p:spPr bwMode="auto">
            <a:xfrm>
              <a:off x="715" y="847"/>
              <a:ext cx="46" cy="1"/>
            </a:xfrm>
            <a:prstGeom prst="line">
              <a:avLst/>
            </a:prstGeom>
            <a:noFill/>
            <a:ln w="0">
              <a:solidFill>
                <a:srgbClr val="FFFFCC"/>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311" name="Line 55"/>
            <p:cNvSpPr>
              <a:spLocks noChangeShapeType="1"/>
            </p:cNvSpPr>
            <p:nvPr/>
          </p:nvSpPr>
          <p:spPr bwMode="auto">
            <a:xfrm>
              <a:off x="761" y="2976"/>
              <a:ext cx="2943" cy="1"/>
            </a:xfrm>
            <a:prstGeom prst="line">
              <a:avLst/>
            </a:prstGeom>
            <a:noFill/>
            <a:ln w="0">
              <a:solidFill>
                <a:srgbClr val="FFFFCC"/>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312" name="Line 56"/>
            <p:cNvSpPr>
              <a:spLocks noChangeShapeType="1"/>
            </p:cNvSpPr>
            <p:nvPr/>
          </p:nvSpPr>
          <p:spPr bwMode="auto">
            <a:xfrm flipV="1">
              <a:off x="1133" y="2941"/>
              <a:ext cx="1" cy="69"/>
            </a:xfrm>
            <a:prstGeom prst="line">
              <a:avLst/>
            </a:prstGeom>
            <a:noFill/>
            <a:ln w="0">
              <a:solidFill>
                <a:srgbClr val="FFFFCC"/>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313" name="Line 57"/>
            <p:cNvSpPr>
              <a:spLocks noChangeShapeType="1"/>
            </p:cNvSpPr>
            <p:nvPr/>
          </p:nvSpPr>
          <p:spPr bwMode="auto">
            <a:xfrm flipV="1">
              <a:off x="1866" y="2941"/>
              <a:ext cx="1" cy="69"/>
            </a:xfrm>
            <a:prstGeom prst="line">
              <a:avLst/>
            </a:prstGeom>
            <a:noFill/>
            <a:ln w="0">
              <a:solidFill>
                <a:srgbClr val="FFFFCC"/>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314" name="Line 58"/>
            <p:cNvSpPr>
              <a:spLocks noChangeShapeType="1"/>
            </p:cNvSpPr>
            <p:nvPr/>
          </p:nvSpPr>
          <p:spPr bwMode="auto">
            <a:xfrm flipV="1">
              <a:off x="2599" y="2941"/>
              <a:ext cx="1" cy="69"/>
            </a:xfrm>
            <a:prstGeom prst="line">
              <a:avLst/>
            </a:prstGeom>
            <a:noFill/>
            <a:ln w="0">
              <a:solidFill>
                <a:srgbClr val="FFFFCC"/>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315" name="Line 59"/>
            <p:cNvSpPr>
              <a:spLocks noChangeShapeType="1"/>
            </p:cNvSpPr>
            <p:nvPr/>
          </p:nvSpPr>
          <p:spPr bwMode="auto">
            <a:xfrm flipV="1">
              <a:off x="3332" y="2941"/>
              <a:ext cx="1" cy="69"/>
            </a:xfrm>
            <a:prstGeom prst="line">
              <a:avLst/>
            </a:prstGeom>
            <a:noFill/>
            <a:ln w="0">
              <a:solidFill>
                <a:srgbClr val="FFFFCC"/>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316" name="Line 60"/>
            <p:cNvSpPr>
              <a:spLocks noChangeShapeType="1"/>
            </p:cNvSpPr>
            <p:nvPr/>
          </p:nvSpPr>
          <p:spPr bwMode="auto">
            <a:xfrm flipV="1">
              <a:off x="761" y="2929"/>
              <a:ext cx="1" cy="93"/>
            </a:xfrm>
            <a:prstGeom prst="line">
              <a:avLst/>
            </a:prstGeom>
            <a:noFill/>
            <a:ln w="0">
              <a:solidFill>
                <a:srgbClr val="FFFFCC"/>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317" name="Line 61"/>
            <p:cNvSpPr>
              <a:spLocks noChangeShapeType="1"/>
            </p:cNvSpPr>
            <p:nvPr/>
          </p:nvSpPr>
          <p:spPr bwMode="auto">
            <a:xfrm flipV="1">
              <a:off x="1494" y="2929"/>
              <a:ext cx="1" cy="93"/>
            </a:xfrm>
            <a:prstGeom prst="line">
              <a:avLst/>
            </a:prstGeom>
            <a:noFill/>
            <a:ln w="0">
              <a:solidFill>
                <a:srgbClr val="FFFFCC"/>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318" name="Line 62"/>
            <p:cNvSpPr>
              <a:spLocks noChangeShapeType="1"/>
            </p:cNvSpPr>
            <p:nvPr/>
          </p:nvSpPr>
          <p:spPr bwMode="auto">
            <a:xfrm flipV="1">
              <a:off x="2238" y="2929"/>
              <a:ext cx="1" cy="93"/>
            </a:xfrm>
            <a:prstGeom prst="line">
              <a:avLst/>
            </a:prstGeom>
            <a:noFill/>
            <a:ln w="0">
              <a:solidFill>
                <a:srgbClr val="FFFFCC"/>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319" name="Line 63"/>
            <p:cNvSpPr>
              <a:spLocks noChangeShapeType="1"/>
            </p:cNvSpPr>
            <p:nvPr/>
          </p:nvSpPr>
          <p:spPr bwMode="auto">
            <a:xfrm flipV="1">
              <a:off x="2971" y="2929"/>
              <a:ext cx="1" cy="93"/>
            </a:xfrm>
            <a:prstGeom prst="line">
              <a:avLst/>
            </a:prstGeom>
            <a:noFill/>
            <a:ln w="0">
              <a:solidFill>
                <a:srgbClr val="FFFFCC"/>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320" name="Line 64"/>
            <p:cNvSpPr>
              <a:spLocks noChangeShapeType="1"/>
            </p:cNvSpPr>
            <p:nvPr/>
          </p:nvSpPr>
          <p:spPr bwMode="auto">
            <a:xfrm flipV="1">
              <a:off x="3704" y="2929"/>
              <a:ext cx="1" cy="93"/>
            </a:xfrm>
            <a:prstGeom prst="line">
              <a:avLst/>
            </a:prstGeom>
            <a:noFill/>
            <a:ln w="0">
              <a:solidFill>
                <a:srgbClr val="FFFFCC"/>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321" name="Rectangle 65"/>
            <p:cNvSpPr>
              <a:spLocks noChangeArrowheads="1"/>
            </p:cNvSpPr>
            <p:nvPr/>
          </p:nvSpPr>
          <p:spPr bwMode="auto">
            <a:xfrm>
              <a:off x="308" y="3941"/>
              <a:ext cx="32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en-US" sz="2000" b="1" smtClean="0">
                  <a:solidFill>
                    <a:srgbClr val="FFFFCC"/>
                  </a:solidFill>
                  <a:latin typeface="Arial" charset="0"/>
                </a:rPr>
                <a:t>-100</a:t>
              </a:r>
              <a:endParaRPr lang="en-US" altLang="en-US" sz="2400" b="1" smtClean="0">
                <a:solidFill>
                  <a:srgbClr val="FFFFCC"/>
                </a:solidFill>
                <a:latin typeface="Arial" charset="0"/>
              </a:endParaRPr>
            </a:p>
          </p:txBody>
        </p:sp>
        <p:sp>
          <p:nvSpPr>
            <p:cNvPr id="352322" name="Rectangle 66"/>
            <p:cNvSpPr>
              <a:spLocks noChangeArrowheads="1"/>
            </p:cNvSpPr>
            <p:nvPr/>
          </p:nvSpPr>
          <p:spPr bwMode="auto">
            <a:xfrm>
              <a:off x="401" y="3406"/>
              <a:ext cx="23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en-US" sz="2000" b="1" smtClean="0">
                  <a:solidFill>
                    <a:srgbClr val="FFFFCC"/>
                  </a:solidFill>
                  <a:latin typeface="Arial" charset="0"/>
                </a:rPr>
                <a:t>-50</a:t>
              </a:r>
              <a:endParaRPr lang="en-US" altLang="en-US" sz="2400" b="1" smtClean="0">
                <a:solidFill>
                  <a:srgbClr val="FFFFCC"/>
                </a:solidFill>
                <a:latin typeface="Arial" charset="0"/>
              </a:endParaRPr>
            </a:p>
          </p:txBody>
        </p:sp>
        <p:sp>
          <p:nvSpPr>
            <p:cNvPr id="352323" name="Rectangle 67"/>
            <p:cNvSpPr>
              <a:spLocks noChangeArrowheads="1"/>
            </p:cNvSpPr>
            <p:nvPr/>
          </p:nvSpPr>
          <p:spPr bwMode="auto">
            <a:xfrm>
              <a:off x="552" y="2882"/>
              <a:ext cx="8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en-US" sz="2000" b="1" smtClean="0">
                  <a:solidFill>
                    <a:srgbClr val="FFFFCC"/>
                  </a:solidFill>
                  <a:latin typeface="Arial" charset="0"/>
                </a:rPr>
                <a:t>0</a:t>
              </a:r>
              <a:endParaRPr lang="en-US" altLang="en-US" sz="2400" b="1" smtClean="0">
                <a:solidFill>
                  <a:srgbClr val="FFFFCC"/>
                </a:solidFill>
                <a:latin typeface="Arial" charset="0"/>
              </a:endParaRPr>
            </a:p>
          </p:txBody>
        </p:sp>
        <p:sp>
          <p:nvSpPr>
            <p:cNvPr id="352324" name="Rectangle 68"/>
            <p:cNvSpPr>
              <a:spLocks noChangeArrowheads="1"/>
            </p:cNvSpPr>
            <p:nvPr/>
          </p:nvSpPr>
          <p:spPr bwMode="auto">
            <a:xfrm>
              <a:off x="459" y="2347"/>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en-US" sz="2000" b="1" smtClean="0">
                  <a:solidFill>
                    <a:srgbClr val="FFFFCC"/>
                  </a:solidFill>
                  <a:latin typeface="Arial" charset="0"/>
                </a:rPr>
                <a:t>50</a:t>
              </a:r>
              <a:endParaRPr lang="en-US" altLang="en-US" sz="2400" b="1" smtClean="0">
                <a:solidFill>
                  <a:srgbClr val="FFFFCC"/>
                </a:solidFill>
                <a:latin typeface="Arial" charset="0"/>
              </a:endParaRPr>
            </a:p>
          </p:txBody>
        </p:sp>
        <p:sp>
          <p:nvSpPr>
            <p:cNvPr id="352325" name="Rectangle 69"/>
            <p:cNvSpPr>
              <a:spLocks noChangeArrowheads="1"/>
            </p:cNvSpPr>
            <p:nvPr/>
          </p:nvSpPr>
          <p:spPr bwMode="auto">
            <a:xfrm>
              <a:off x="366" y="1812"/>
              <a:ext cx="26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en-US" sz="2000" b="1" smtClean="0">
                  <a:solidFill>
                    <a:srgbClr val="FFFFCC"/>
                  </a:solidFill>
                  <a:latin typeface="Arial" charset="0"/>
                </a:rPr>
                <a:t>100</a:t>
              </a:r>
              <a:endParaRPr lang="en-US" altLang="en-US" sz="2400" b="1" smtClean="0">
                <a:solidFill>
                  <a:srgbClr val="FFFFCC"/>
                </a:solidFill>
                <a:latin typeface="Arial" charset="0"/>
              </a:endParaRPr>
            </a:p>
          </p:txBody>
        </p:sp>
        <p:sp>
          <p:nvSpPr>
            <p:cNvPr id="352326" name="Rectangle 70"/>
            <p:cNvSpPr>
              <a:spLocks noChangeArrowheads="1"/>
            </p:cNvSpPr>
            <p:nvPr/>
          </p:nvSpPr>
          <p:spPr bwMode="auto">
            <a:xfrm>
              <a:off x="366" y="1289"/>
              <a:ext cx="26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en-US" sz="2000" b="1" smtClean="0">
                  <a:solidFill>
                    <a:srgbClr val="FFFFCC"/>
                  </a:solidFill>
                  <a:latin typeface="Arial" charset="0"/>
                </a:rPr>
                <a:t>150</a:t>
              </a:r>
              <a:endParaRPr lang="en-US" altLang="en-US" sz="2400" b="1" smtClean="0">
                <a:solidFill>
                  <a:srgbClr val="FFFFCC"/>
                </a:solidFill>
                <a:latin typeface="Arial" charset="0"/>
              </a:endParaRPr>
            </a:p>
          </p:txBody>
        </p:sp>
        <p:sp>
          <p:nvSpPr>
            <p:cNvPr id="352327" name="Rectangle 71"/>
            <p:cNvSpPr>
              <a:spLocks noChangeArrowheads="1"/>
            </p:cNvSpPr>
            <p:nvPr/>
          </p:nvSpPr>
          <p:spPr bwMode="auto">
            <a:xfrm>
              <a:off x="366" y="754"/>
              <a:ext cx="26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en-US" sz="2000" b="1" smtClean="0">
                  <a:solidFill>
                    <a:srgbClr val="FFFFCC"/>
                  </a:solidFill>
                  <a:latin typeface="Arial" charset="0"/>
                </a:rPr>
                <a:t>200</a:t>
              </a:r>
              <a:endParaRPr lang="en-US" altLang="en-US" sz="2400" b="1" smtClean="0">
                <a:solidFill>
                  <a:srgbClr val="FFFFCC"/>
                </a:solidFill>
                <a:latin typeface="Arial" charset="0"/>
              </a:endParaRPr>
            </a:p>
          </p:txBody>
        </p:sp>
        <p:sp>
          <p:nvSpPr>
            <p:cNvPr id="352328" name="Rectangle 72"/>
            <p:cNvSpPr>
              <a:spLocks noChangeArrowheads="1"/>
            </p:cNvSpPr>
            <p:nvPr/>
          </p:nvSpPr>
          <p:spPr bwMode="auto">
            <a:xfrm>
              <a:off x="1087" y="3103"/>
              <a:ext cx="110" cy="18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en-US" sz="1900" b="1" smtClean="0">
                  <a:solidFill>
                    <a:srgbClr val="000000"/>
                  </a:solidFill>
                  <a:latin typeface="Arial" charset="0"/>
                </a:rPr>
                <a:t>C</a:t>
              </a:r>
              <a:endParaRPr lang="en-US" altLang="en-US" sz="2400" b="1" smtClean="0">
                <a:solidFill>
                  <a:srgbClr val="FFFFCC"/>
                </a:solidFill>
                <a:latin typeface="Arial" charset="0"/>
              </a:endParaRPr>
            </a:p>
          </p:txBody>
        </p:sp>
        <p:sp>
          <p:nvSpPr>
            <p:cNvPr id="352330" name="Rectangle 74"/>
            <p:cNvSpPr>
              <a:spLocks noChangeArrowheads="1"/>
            </p:cNvSpPr>
            <p:nvPr/>
          </p:nvSpPr>
          <p:spPr bwMode="auto">
            <a:xfrm>
              <a:off x="2552" y="3103"/>
              <a:ext cx="110" cy="18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en-US" sz="1900" b="1" smtClean="0">
                  <a:solidFill>
                    <a:srgbClr val="000000"/>
                  </a:solidFill>
                  <a:latin typeface="Arial" charset="0"/>
                </a:rPr>
                <a:t>H</a:t>
              </a:r>
              <a:endParaRPr lang="en-US" altLang="en-US" sz="2400" b="1" smtClean="0">
                <a:solidFill>
                  <a:srgbClr val="FFFFCC"/>
                </a:solidFill>
                <a:latin typeface="Arial" charset="0"/>
              </a:endParaRPr>
            </a:p>
          </p:txBody>
        </p:sp>
        <p:sp>
          <p:nvSpPr>
            <p:cNvPr id="352332" name="Rectangle 76"/>
            <p:cNvSpPr>
              <a:spLocks noChangeArrowheads="1"/>
            </p:cNvSpPr>
            <p:nvPr/>
          </p:nvSpPr>
          <p:spPr bwMode="auto">
            <a:xfrm>
              <a:off x="3832" y="1557"/>
              <a:ext cx="1826" cy="1767"/>
            </a:xfrm>
            <a:prstGeom prst="rect">
              <a:avLst/>
            </a:prstGeom>
            <a:solidFill>
              <a:srgbClr val="000000"/>
            </a:solidFill>
            <a:ln w="0">
              <a:solidFill>
                <a:srgbClr val="FFFF00"/>
              </a:solidFill>
              <a:miter lim="800000"/>
              <a:headEnd/>
              <a:tailEnd/>
            </a:ln>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333" name="Rectangle 77"/>
            <p:cNvSpPr>
              <a:spLocks noChangeArrowheads="1"/>
            </p:cNvSpPr>
            <p:nvPr/>
          </p:nvSpPr>
          <p:spPr bwMode="auto">
            <a:xfrm>
              <a:off x="3878" y="1638"/>
              <a:ext cx="70" cy="70"/>
            </a:xfrm>
            <a:prstGeom prst="rect">
              <a:avLst/>
            </a:prstGeom>
            <a:solidFill>
              <a:srgbClr val="008000"/>
            </a:solidFill>
            <a:ln w="19050">
              <a:solidFill>
                <a:srgbClr val="FFFF00"/>
              </a:solidFill>
              <a:miter lim="800000"/>
              <a:headEnd/>
              <a:tailEnd/>
            </a:ln>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334" name="Rectangle 78"/>
            <p:cNvSpPr>
              <a:spLocks noChangeArrowheads="1"/>
            </p:cNvSpPr>
            <p:nvPr/>
          </p:nvSpPr>
          <p:spPr bwMode="auto">
            <a:xfrm>
              <a:off x="3995" y="1591"/>
              <a:ext cx="75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en-US" sz="1600" b="1" smtClean="0">
                  <a:solidFill>
                    <a:srgbClr val="FFFFCC"/>
                  </a:solidFill>
                  <a:latin typeface="Arial" charset="0"/>
                </a:rPr>
                <a:t>Pine Foliage</a:t>
              </a:r>
              <a:endParaRPr lang="en-US" altLang="en-US" sz="2400" b="1" smtClean="0">
                <a:solidFill>
                  <a:srgbClr val="FFFFCC"/>
                </a:solidFill>
                <a:latin typeface="Arial" charset="0"/>
              </a:endParaRPr>
            </a:p>
          </p:txBody>
        </p:sp>
        <p:sp>
          <p:nvSpPr>
            <p:cNvPr id="352335" name="Rectangle 79"/>
            <p:cNvSpPr>
              <a:spLocks noChangeArrowheads="1"/>
            </p:cNvSpPr>
            <p:nvPr/>
          </p:nvSpPr>
          <p:spPr bwMode="auto">
            <a:xfrm>
              <a:off x="3878" y="1859"/>
              <a:ext cx="70" cy="70"/>
            </a:xfrm>
            <a:prstGeom prst="rect">
              <a:avLst/>
            </a:prstGeom>
            <a:solidFill>
              <a:srgbClr val="993300"/>
            </a:solidFill>
            <a:ln w="19050">
              <a:solidFill>
                <a:srgbClr val="FFFF00"/>
              </a:solidFill>
              <a:miter lim="800000"/>
              <a:headEnd/>
              <a:tailEnd/>
            </a:ln>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336" name="Rectangle 80"/>
            <p:cNvSpPr>
              <a:spLocks noChangeArrowheads="1"/>
            </p:cNvSpPr>
            <p:nvPr/>
          </p:nvSpPr>
          <p:spPr bwMode="auto">
            <a:xfrm>
              <a:off x="3995" y="1812"/>
              <a:ext cx="88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en-US" sz="1600" b="1" smtClean="0">
                  <a:solidFill>
                    <a:srgbClr val="FFFFCC"/>
                  </a:solidFill>
                  <a:latin typeface="Arial" charset="0"/>
                </a:rPr>
                <a:t>Pine Branches</a:t>
              </a:r>
              <a:endParaRPr lang="en-US" altLang="en-US" sz="2400" b="1" smtClean="0">
                <a:solidFill>
                  <a:srgbClr val="FFFFCC"/>
                </a:solidFill>
                <a:latin typeface="Arial" charset="0"/>
              </a:endParaRPr>
            </a:p>
          </p:txBody>
        </p:sp>
        <p:sp>
          <p:nvSpPr>
            <p:cNvPr id="352337" name="Rectangle 81"/>
            <p:cNvSpPr>
              <a:spLocks noChangeArrowheads="1"/>
            </p:cNvSpPr>
            <p:nvPr/>
          </p:nvSpPr>
          <p:spPr bwMode="auto">
            <a:xfrm>
              <a:off x="3878" y="2080"/>
              <a:ext cx="70" cy="70"/>
            </a:xfrm>
            <a:prstGeom prst="rect">
              <a:avLst/>
            </a:prstGeom>
            <a:solidFill>
              <a:srgbClr val="800000"/>
            </a:solidFill>
            <a:ln w="19050">
              <a:solidFill>
                <a:srgbClr val="FFFF00"/>
              </a:solidFill>
              <a:miter lim="800000"/>
              <a:headEnd/>
              <a:tailEnd/>
            </a:ln>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338" name="Rectangle 82"/>
            <p:cNvSpPr>
              <a:spLocks noChangeArrowheads="1"/>
            </p:cNvSpPr>
            <p:nvPr/>
          </p:nvSpPr>
          <p:spPr bwMode="auto">
            <a:xfrm>
              <a:off x="3995" y="2033"/>
              <a:ext cx="65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en-US" sz="1600" b="1" smtClean="0">
                  <a:solidFill>
                    <a:srgbClr val="FFFFCC"/>
                  </a:solidFill>
                  <a:latin typeface="Arial" charset="0"/>
                </a:rPr>
                <a:t>Pine Boles</a:t>
              </a:r>
              <a:endParaRPr lang="en-US" altLang="en-US" sz="2400" b="1" smtClean="0">
                <a:solidFill>
                  <a:srgbClr val="FFFFCC"/>
                </a:solidFill>
                <a:latin typeface="Arial" charset="0"/>
              </a:endParaRPr>
            </a:p>
          </p:txBody>
        </p:sp>
        <p:sp>
          <p:nvSpPr>
            <p:cNvPr id="352339" name="Rectangle 83"/>
            <p:cNvSpPr>
              <a:spLocks noChangeArrowheads="1"/>
            </p:cNvSpPr>
            <p:nvPr/>
          </p:nvSpPr>
          <p:spPr bwMode="auto">
            <a:xfrm>
              <a:off x="3878" y="2301"/>
              <a:ext cx="70" cy="70"/>
            </a:xfrm>
            <a:prstGeom prst="rect">
              <a:avLst/>
            </a:prstGeom>
            <a:solidFill>
              <a:srgbClr val="00FF00"/>
            </a:solidFill>
            <a:ln w="19050">
              <a:solidFill>
                <a:srgbClr val="FFFF00"/>
              </a:solidFill>
              <a:miter lim="800000"/>
              <a:headEnd/>
              <a:tailEnd/>
            </a:ln>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340" name="Rectangle 84"/>
            <p:cNvSpPr>
              <a:spLocks noChangeArrowheads="1"/>
            </p:cNvSpPr>
            <p:nvPr/>
          </p:nvSpPr>
          <p:spPr bwMode="auto">
            <a:xfrm>
              <a:off x="3995" y="2254"/>
              <a:ext cx="102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en-US" sz="1600" b="1" smtClean="0">
                  <a:solidFill>
                    <a:srgbClr val="FFFFCC"/>
                  </a:solidFill>
                  <a:latin typeface="Arial" charset="0"/>
                </a:rPr>
                <a:t>Understory Tops</a:t>
              </a:r>
              <a:endParaRPr lang="en-US" altLang="en-US" sz="2400" b="1" smtClean="0">
                <a:solidFill>
                  <a:srgbClr val="FFFFCC"/>
                </a:solidFill>
                <a:latin typeface="Arial" charset="0"/>
              </a:endParaRPr>
            </a:p>
          </p:txBody>
        </p:sp>
        <p:sp>
          <p:nvSpPr>
            <p:cNvPr id="352341" name="Rectangle 85"/>
            <p:cNvSpPr>
              <a:spLocks noChangeArrowheads="1"/>
            </p:cNvSpPr>
            <p:nvPr/>
          </p:nvSpPr>
          <p:spPr bwMode="auto">
            <a:xfrm>
              <a:off x="3878" y="2522"/>
              <a:ext cx="70" cy="70"/>
            </a:xfrm>
            <a:prstGeom prst="rect">
              <a:avLst/>
            </a:prstGeom>
            <a:solidFill>
              <a:srgbClr val="FF9900"/>
            </a:solidFill>
            <a:ln w="19050">
              <a:solidFill>
                <a:srgbClr val="FFFF00"/>
              </a:solidFill>
              <a:miter lim="800000"/>
              <a:headEnd/>
              <a:tailEnd/>
            </a:ln>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342" name="Rectangle 86"/>
            <p:cNvSpPr>
              <a:spLocks noChangeArrowheads="1"/>
            </p:cNvSpPr>
            <p:nvPr/>
          </p:nvSpPr>
          <p:spPr bwMode="auto">
            <a:xfrm>
              <a:off x="3995" y="2475"/>
              <a:ext cx="74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en-US" sz="1600" b="1" smtClean="0">
                  <a:solidFill>
                    <a:srgbClr val="FFFFCC"/>
                  </a:solidFill>
                  <a:latin typeface="Arial" charset="0"/>
                </a:rPr>
                <a:t>Forest Floor</a:t>
              </a:r>
              <a:endParaRPr lang="en-US" altLang="en-US" sz="2400" b="1" smtClean="0">
                <a:solidFill>
                  <a:srgbClr val="FFFFCC"/>
                </a:solidFill>
                <a:latin typeface="Arial" charset="0"/>
              </a:endParaRPr>
            </a:p>
          </p:txBody>
        </p:sp>
        <p:sp>
          <p:nvSpPr>
            <p:cNvPr id="352343" name="Rectangle 87"/>
            <p:cNvSpPr>
              <a:spLocks noChangeArrowheads="1"/>
            </p:cNvSpPr>
            <p:nvPr/>
          </p:nvSpPr>
          <p:spPr bwMode="auto">
            <a:xfrm>
              <a:off x="3878" y="2743"/>
              <a:ext cx="70" cy="70"/>
            </a:xfrm>
            <a:prstGeom prst="rect">
              <a:avLst/>
            </a:prstGeom>
            <a:solidFill>
              <a:srgbClr val="808000"/>
            </a:solidFill>
            <a:ln w="19050">
              <a:solidFill>
                <a:srgbClr val="FFFF00"/>
              </a:solidFill>
              <a:miter lim="800000"/>
              <a:headEnd/>
              <a:tailEnd/>
            </a:ln>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344" name="Rectangle 88"/>
            <p:cNvSpPr>
              <a:spLocks noChangeArrowheads="1"/>
            </p:cNvSpPr>
            <p:nvPr/>
          </p:nvSpPr>
          <p:spPr bwMode="auto">
            <a:xfrm>
              <a:off x="3995" y="2696"/>
              <a:ext cx="154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en-US" sz="1600" b="1" smtClean="0">
                  <a:solidFill>
                    <a:srgbClr val="FFFFCC"/>
                  </a:solidFill>
                  <a:latin typeface="Arial" charset="0"/>
                </a:rPr>
                <a:t>Understory Coarse Roots</a:t>
              </a:r>
              <a:endParaRPr lang="en-US" altLang="en-US" sz="2400" b="1" smtClean="0">
                <a:solidFill>
                  <a:srgbClr val="FFFFCC"/>
                </a:solidFill>
                <a:latin typeface="Arial" charset="0"/>
              </a:endParaRPr>
            </a:p>
          </p:txBody>
        </p:sp>
        <p:sp>
          <p:nvSpPr>
            <p:cNvPr id="352345" name="Rectangle 89"/>
            <p:cNvSpPr>
              <a:spLocks noChangeArrowheads="1"/>
            </p:cNvSpPr>
            <p:nvPr/>
          </p:nvSpPr>
          <p:spPr bwMode="auto">
            <a:xfrm>
              <a:off x="3878" y="2964"/>
              <a:ext cx="70" cy="70"/>
            </a:xfrm>
            <a:prstGeom prst="rect">
              <a:avLst/>
            </a:prstGeom>
            <a:solidFill>
              <a:srgbClr val="FF6600"/>
            </a:solidFill>
            <a:ln w="19050">
              <a:solidFill>
                <a:srgbClr val="FFFF00"/>
              </a:solidFill>
              <a:miter lim="800000"/>
              <a:headEnd/>
              <a:tailEnd/>
            </a:ln>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346" name="Rectangle 90"/>
            <p:cNvSpPr>
              <a:spLocks noChangeArrowheads="1"/>
            </p:cNvSpPr>
            <p:nvPr/>
          </p:nvSpPr>
          <p:spPr bwMode="auto">
            <a:xfrm>
              <a:off x="3995" y="2917"/>
              <a:ext cx="113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en-US" sz="1600" b="1" smtClean="0">
                  <a:solidFill>
                    <a:srgbClr val="FFFFCC"/>
                  </a:solidFill>
                  <a:latin typeface="Arial" charset="0"/>
                </a:rPr>
                <a:t>Pine Coarse Roots</a:t>
              </a:r>
              <a:endParaRPr lang="en-US" altLang="en-US" sz="2400" b="1" smtClean="0">
                <a:solidFill>
                  <a:srgbClr val="FFFFCC"/>
                </a:solidFill>
                <a:latin typeface="Arial" charset="0"/>
              </a:endParaRPr>
            </a:p>
          </p:txBody>
        </p:sp>
        <p:sp>
          <p:nvSpPr>
            <p:cNvPr id="352347" name="Rectangle 91"/>
            <p:cNvSpPr>
              <a:spLocks noChangeArrowheads="1"/>
            </p:cNvSpPr>
            <p:nvPr/>
          </p:nvSpPr>
          <p:spPr bwMode="auto">
            <a:xfrm>
              <a:off x="3878" y="3185"/>
              <a:ext cx="70" cy="70"/>
            </a:xfrm>
            <a:prstGeom prst="rect">
              <a:avLst/>
            </a:prstGeom>
            <a:solidFill>
              <a:srgbClr val="FFFF00"/>
            </a:solidFill>
            <a:ln w="19050">
              <a:solidFill>
                <a:srgbClr val="FFFF00"/>
              </a:solidFill>
              <a:miter lim="800000"/>
              <a:headEnd/>
              <a:tailEnd/>
            </a:ln>
          </p:spPr>
          <p:txBody>
            <a:bodyPr/>
            <a:lstStyle/>
            <a:p>
              <a:pPr fontAlgn="base">
                <a:spcBef>
                  <a:spcPct val="0"/>
                </a:spcBef>
                <a:spcAft>
                  <a:spcPct val="0"/>
                </a:spcAft>
              </a:pPr>
              <a:endParaRPr lang="en-US" sz="3600" b="1" smtClean="0">
                <a:solidFill>
                  <a:srgbClr val="FFFF00"/>
                </a:solidFill>
                <a:latin typeface="Arial" charset="0"/>
              </a:endParaRPr>
            </a:p>
          </p:txBody>
        </p:sp>
        <p:sp>
          <p:nvSpPr>
            <p:cNvPr id="352348" name="Rectangle 92"/>
            <p:cNvSpPr>
              <a:spLocks noChangeArrowheads="1"/>
            </p:cNvSpPr>
            <p:nvPr/>
          </p:nvSpPr>
          <p:spPr bwMode="auto">
            <a:xfrm>
              <a:off x="3995" y="3138"/>
              <a:ext cx="66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en-US" sz="1600" b="1" smtClean="0">
                  <a:solidFill>
                    <a:srgbClr val="FFFFCC"/>
                  </a:solidFill>
                  <a:latin typeface="Arial" charset="0"/>
                </a:rPr>
                <a:t>Fine Roots</a:t>
              </a:r>
              <a:endParaRPr lang="en-US" altLang="en-US" sz="2400" b="1" smtClean="0">
                <a:solidFill>
                  <a:srgbClr val="FFFFCC"/>
                </a:solidFill>
                <a:latin typeface="Arial" charset="0"/>
              </a:endParaRPr>
            </a:p>
          </p:txBody>
        </p:sp>
        <p:sp>
          <p:nvSpPr>
            <p:cNvPr id="352263" name="Text Box 7"/>
            <p:cNvSpPr txBox="1">
              <a:spLocks noChangeArrowheads="1"/>
            </p:cNvSpPr>
            <p:nvPr/>
          </p:nvSpPr>
          <p:spPr bwMode="auto">
            <a:xfrm rot="-5400000">
              <a:off x="-312" y="2255"/>
              <a:ext cx="102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b="1" i="1" smtClean="0">
                  <a:solidFill>
                    <a:srgbClr val="FFFFCC"/>
                  </a:solidFill>
                  <a:latin typeface="Arial" charset="0"/>
                </a:rPr>
                <a:t>Mg per ha</a:t>
              </a:r>
            </a:p>
          </p:txBody>
        </p:sp>
        <p:sp>
          <p:nvSpPr>
            <p:cNvPr id="352262" name="Rectangle 6"/>
            <p:cNvSpPr>
              <a:spLocks noChangeArrowheads="1"/>
            </p:cNvSpPr>
            <p:nvPr/>
          </p:nvSpPr>
          <p:spPr bwMode="auto">
            <a:xfrm>
              <a:off x="555" y="176"/>
              <a:ext cx="447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400" b="1" smtClean="0">
                  <a:solidFill>
                    <a:srgbClr val="FFFF66"/>
                  </a:solidFill>
                  <a:latin typeface="Arial" charset="0"/>
                </a:rPr>
                <a:t>WHITMORE STANDING BIOMASS AT 21 YEARS</a:t>
              </a:r>
            </a:p>
            <a:p>
              <a:pPr algn="ctr" fontAlgn="base">
                <a:spcBef>
                  <a:spcPct val="0"/>
                </a:spcBef>
                <a:spcAft>
                  <a:spcPct val="0"/>
                </a:spcAft>
              </a:pPr>
              <a:r>
                <a:rPr lang="en-US" altLang="en-US" sz="2400" b="1" smtClean="0">
                  <a:solidFill>
                    <a:srgbClr val="FFFF66"/>
                  </a:solidFill>
                  <a:latin typeface="Arial" charset="0"/>
                </a:rPr>
                <a:t>All Vegetation</a:t>
              </a:r>
            </a:p>
          </p:txBody>
        </p:sp>
        <p:sp>
          <p:nvSpPr>
            <p:cNvPr id="352350" name="Rectangle 94"/>
            <p:cNvSpPr>
              <a:spLocks noChangeArrowheads="1"/>
            </p:cNvSpPr>
            <p:nvPr/>
          </p:nvSpPr>
          <p:spPr bwMode="auto">
            <a:xfrm>
              <a:off x="144" y="3936"/>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b="1" smtClean="0">
                <a:solidFill>
                  <a:srgbClr val="FFFF00"/>
                </a:solidFill>
                <a:latin typeface="Arial" charset="0"/>
              </a:endParaRPr>
            </a:p>
          </p:txBody>
        </p:sp>
        <p:sp>
          <p:nvSpPr>
            <p:cNvPr id="352351" name="Rectangle 95"/>
            <p:cNvSpPr>
              <a:spLocks noChangeArrowheads="1"/>
            </p:cNvSpPr>
            <p:nvPr/>
          </p:nvSpPr>
          <p:spPr bwMode="auto">
            <a:xfrm>
              <a:off x="213" y="3447"/>
              <a:ext cx="240"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b="1" smtClean="0">
                <a:solidFill>
                  <a:srgbClr val="FFFF00"/>
                </a:solidFill>
                <a:latin typeface="Arial" charset="0"/>
              </a:endParaRPr>
            </a:p>
          </p:txBody>
        </p:sp>
      </p:grpSp>
      <p:grpSp>
        <p:nvGrpSpPr>
          <p:cNvPr id="352358" name="Group 102"/>
          <p:cNvGrpSpPr>
            <a:grpSpLocks/>
          </p:cNvGrpSpPr>
          <p:nvPr/>
        </p:nvGrpSpPr>
        <p:grpSpPr bwMode="auto">
          <a:xfrm>
            <a:off x="2209800" y="2362200"/>
            <a:ext cx="3513138" cy="1989138"/>
            <a:chOff x="1392" y="1488"/>
            <a:chExt cx="2213" cy="1253"/>
          </a:xfrm>
        </p:grpSpPr>
        <p:sp>
          <p:nvSpPr>
            <p:cNvPr id="352353" name="Text Box 97"/>
            <p:cNvSpPr txBox="1">
              <a:spLocks noChangeArrowheads="1"/>
            </p:cNvSpPr>
            <p:nvPr/>
          </p:nvSpPr>
          <p:spPr bwMode="auto">
            <a:xfrm>
              <a:off x="1488" y="1584"/>
              <a:ext cx="62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b="1" smtClean="0">
                  <a:solidFill>
                    <a:srgbClr val="FFFFCC"/>
                  </a:solidFill>
                  <a:latin typeface="Arial" charset="0"/>
                </a:rPr>
                <a:t>Trees</a:t>
              </a:r>
            </a:p>
          </p:txBody>
        </p:sp>
        <p:sp>
          <p:nvSpPr>
            <p:cNvPr id="352355" name="AutoShape 99"/>
            <p:cNvSpPr>
              <a:spLocks/>
            </p:cNvSpPr>
            <p:nvPr/>
          </p:nvSpPr>
          <p:spPr bwMode="auto">
            <a:xfrm>
              <a:off x="1392" y="1488"/>
              <a:ext cx="96" cy="480"/>
            </a:xfrm>
            <a:prstGeom prst="rightBrace">
              <a:avLst>
                <a:gd name="adj1" fmla="val 41667"/>
                <a:gd name="adj2" fmla="val 50000"/>
              </a:avLst>
            </a:pr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b="1" smtClean="0">
                <a:solidFill>
                  <a:srgbClr val="FFFF00"/>
                </a:solidFill>
                <a:latin typeface="Arial" charset="0"/>
              </a:endParaRPr>
            </a:p>
          </p:txBody>
        </p:sp>
        <p:sp>
          <p:nvSpPr>
            <p:cNvPr id="352356" name="AutoShape 100"/>
            <p:cNvSpPr>
              <a:spLocks/>
            </p:cNvSpPr>
            <p:nvPr/>
          </p:nvSpPr>
          <p:spPr bwMode="auto">
            <a:xfrm>
              <a:off x="2868" y="1594"/>
              <a:ext cx="87" cy="1147"/>
            </a:xfrm>
            <a:prstGeom prst="rightBrace">
              <a:avLst>
                <a:gd name="adj1" fmla="val 109866"/>
                <a:gd name="adj2" fmla="val 50000"/>
              </a:avLst>
            </a:pr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3600" b="1" smtClean="0">
                <a:solidFill>
                  <a:srgbClr val="FFFF00"/>
                </a:solidFill>
                <a:latin typeface="Arial" charset="0"/>
              </a:endParaRPr>
            </a:p>
          </p:txBody>
        </p:sp>
        <p:sp>
          <p:nvSpPr>
            <p:cNvPr id="352357" name="Rectangle 101"/>
            <p:cNvSpPr>
              <a:spLocks noChangeArrowheads="1"/>
            </p:cNvSpPr>
            <p:nvPr/>
          </p:nvSpPr>
          <p:spPr bwMode="auto">
            <a:xfrm>
              <a:off x="2976" y="2016"/>
              <a:ext cx="62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b="1" smtClean="0">
                  <a:solidFill>
                    <a:srgbClr val="FFFFCC"/>
                  </a:solidFill>
                  <a:latin typeface="Arial" charset="0"/>
                </a:rPr>
                <a:t>Trees</a:t>
              </a: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Text Box 2"/>
          <p:cNvSpPr txBox="1">
            <a:spLocks noChangeArrowheads="1"/>
          </p:cNvSpPr>
          <p:nvPr/>
        </p:nvSpPr>
        <p:spPr bwMode="auto">
          <a:xfrm>
            <a:off x="1617803" y="304800"/>
            <a:ext cx="68323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400" b="1" dirty="0">
                <a:solidFill>
                  <a:srgbClr val="FFFF00"/>
                </a:solidFill>
                <a:latin typeface="Arial" charset="0"/>
              </a:rPr>
              <a:t>WHITMORE: </a:t>
            </a:r>
            <a:r>
              <a:rPr lang="en-US" sz="2400" b="1" dirty="0" smtClean="0">
                <a:solidFill>
                  <a:srgbClr val="FFFF00"/>
                </a:solidFill>
                <a:latin typeface="Arial" charset="0"/>
              </a:rPr>
              <a:t>GROWTH WILDFIRE </a:t>
            </a:r>
            <a:r>
              <a:rPr lang="en-US" sz="2400" b="1" dirty="0">
                <a:solidFill>
                  <a:srgbClr val="FFFF00"/>
                </a:solidFill>
                <a:latin typeface="Arial" charset="0"/>
              </a:rPr>
              <a:t>EXCLUDED</a:t>
            </a:r>
          </a:p>
        </p:txBody>
      </p:sp>
      <p:sp>
        <p:nvSpPr>
          <p:cNvPr id="698371" name="AutoShape 3"/>
          <p:cNvSpPr>
            <a:spLocks noChangeAspect="1" noChangeArrowheads="1" noTextEdit="1"/>
          </p:cNvSpPr>
          <p:nvPr/>
        </p:nvSpPr>
        <p:spPr bwMode="auto">
          <a:xfrm>
            <a:off x="1295400" y="885825"/>
            <a:ext cx="7629525" cy="565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8372" name="Rectangle 4"/>
          <p:cNvSpPr>
            <a:spLocks noChangeArrowheads="1"/>
          </p:cNvSpPr>
          <p:nvPr/>
        </p:nvSpPr>
        <p:spPr bwMode="auto">
          <a:xfrm>
            <a:off x="1385888" y="976313"/>
            <a:ext cx="7450137" cy="54943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8373" name="Rectangle 5"/>
          <p:cNvSpPr>
            <a:spLocks noChangeArrowheads="1"/>
          </p:cNvSpPr>
          <p:nvPr/>
        </p:nvSpPr>
        <p:spPr bwMode="auto">
          <a:xfrm>
            <a:off x="1887538" y="1244600"/>
            <a:ext cx="6769100" cy="4005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b="1">
              <a:solidFill>
                <a:schemeClr val="bg1"/>
              </a:solidFill>
              <a:latin typeface="Arial" charset="0"/>
            </a:endParaRPr>
          </a:p>
        </p:txBody>
      </p:sp>
      <p:sp>
        <p:nvSpPr>
          <p:cNvPr id="698374" name="Line 6"/>
          <p:cNvSpPr>
            <a:spLocks noChangeShapeType="1"/>
          </p:cNvSpPr>
          <p:nvPr/>
        </p:nvSpPr>
        <p:spPr bwMode="auto">
          <a:xfrm>
            <a:off x="1887538" y="5249863"/>
            <a:ext cx="6769100" cy="158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8375" name="Line 7"/>
          <p:cNvSpPr>
            <a:spLocks noChangeShapeType="1"/>
          </p:cNvSpPr>
          <p:nvPr/>
        </p:nvSpPr>
        <p:spPr bwMode="auto">
          <a:xfrm>
            <a:off x="1887538" y="4584700"/>
            <a:ext cx="6769100" cy="1588"/>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8376" name="Line 8"/>
          <p:cNvSpPr>
            <a:spLocks noChangeShapeType="1"/>
          </p:cNvSpPr>
          <p:nvPr/>
        </p:nvSpPr>
        <p:spPr bwMode="auto">
          <a:xfrm>
            <a:off x="1887538" y="3921125"/>
            <a:ext cx="6769100" cy="1588"/>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8377" name="Line 9"/>
          <p:cNvSpPr>
            <a:spLocks noChangeShapeType="1"/>
          </p:cNvSpPr>
          <p:nvPr/>
        </p:nvSpPr>
        <p:spPr bwMode="auto">
          <a:xfrm>
            <a:off x="1887538" y="3255963"/>
            <a:ext cx="6769100" cy="158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8378" name="Line 10"/>
          <p:cNvSpPr>
            <a:spLocks noChangeShapeType="1"/>
          </p:cNvSpPr>
          <p:nvPr/>
        </p:nvSpPr>
        <p:spPr bwMode="auto">
          <a:xfrm>
            <a:off x="1887538" y="2573338"/>
            <a:ext cx="6769100" cy="158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8379" name="Line 11"/>
          <p:cNvSpPr>
            <a:spLocks noChangeShapeType="1"/>
          </p:cNvSpPr>
          <p:nvPr/>
        </p:nvSpPr>
        <p:spPr bwMode="auto">
          <a:xfrm>
            <a:off x="1887538" y="1909763"/>
            <a:ext cx="6769100" cy="158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8380" name="Line 12"/>
          <p:cNvSpPr>
            <a:spLocks noChangeShapeType="1"/>
          </p:cNvSpPr>
          <p:nvPr/>
        </p:nvSpPr>
        <p:spPr bwMode="auto">
          <a:xfrm>
            <a:off x="1887538" y="1244600"/>
            <a:ext cx="6769100" cy="1588"/>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8381" name="Rectangle 13"/>
          <p:cNvSpPr>
            <a:spLocks noChangeArrowheads="1"/>
          </p:cNvSpPr>
          <p:nvPr/>
        </p:nvSpPr>
        <p:spPr bwMode="auto">
          <a:xfrm>
            <a:off x="1887538" y="1244600"/>
            <a:ext cx="6769100" cy="4005263"/>
          </a:xfrm>
          <a:prstGeom prst="rect">
            <a:avLst/>
          </a:prstGeom>
          <a:noFill/>
          <a:ln w="53975">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8382" name="Rectangle 14"/>
          <p:cNvSpPr>
            <a:spLocks noChangeArrowheads="1"/>
          </p:cNvSpPr>
          <p:nvPr/>
        </p:nvSpPr>
        <p:spPr bwMode="auto">
          <a:xfrm>
            <a:off x="2265363" y="5230813"/>
            <a:ext cx="304800" cy="19050"/>
          </a:xfrm>
          <a:prstGeom prst="rect">
            <a:avLst/>
          </a:prstGeom>
          <a:solidFill>
            <a:srgbClr val="993300"/>
          </a:solidFill>
          <a:ln w="17463">
            <a:solidFill>
              <a:srgbClr val="FFFF00"/>
            </a:solidFill>
            <a:miter lim="800000"/>
            <a:headEnd/>
            <a:tailEnd/>
          </a:ln>
        </p:spPr>
        <p:txBody>
          <a:bodyPr/>
          <a:lstStyle/>
          <a:p>
            <a:endParaRPr lang="en-US"/>
          </a:p>
        </p:txBody>
      </p:sp>
      <p:sp>
        <p:nvSpPr>
          <p:cNvPr id="698383" name="Rectangle 15"/>
          <p:cNvSpPr>
            <a:spLocks noChangeArrowheads="1"/>
          </p:cNvSpPr>
          <p:nvPr/>
        </p:nvSpPr>
        <p:spPr bwMode="auto">
          <a:xfrm>
            <a:off x="1897063" y="5222875"/>
            <a:ext cx="304800" cy="17463"/>
          </a:xfrm>
          <a:prstGeom prst="rect">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8384" name="Rectangle 16"/>
          <p:cNvSpPr>
            <a:spLocks noChangeArrowheads="1"/>
          </p:cNvSpPr>
          <p:nvPr/>
        </p:nvSpPr>
        <p:spPr bwMode="auto">
          <a:xfrm>
            <a:off x="1906588" y="5230813"/>
            <a:ext cx="304800" cy="19050"/>
          </a:xfrm>
          <a:prstGeom prst="rect">
            <a:avLst/>
          </a:prstGeom>
          <a:noFill/>
          <a:ln w="17463">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8385" name="Rectangle 17"/>
          <p:cNvSpPr>
            <a:spLocks noChangeArrowheads="1"/>
          </p:cNvSpPr>
          <p:nvPr/>
        </p:nvSpPr>
        <p:spPr bwMode="auto">
          <a:xfrm>
            <a:off x="2265363" y="5176838"/>
            <a:ext cx="304800" cy="53975"/>
          </a:xfrm>
          <a:prstGeom prst="rect">
            <a:avLst/>
          </a:prstGeom>
          <a:noFill/>
          <a:ln w="17463">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8388" name="Line 20"/>
          <p:cNvSpPr>
            <a:spLocks noChangeShapeType="1"/>
          </p:cNvSpPr>
          <p:nvPr/>
        </p:nvSpPr>
        <p:spPr bwMode="auto">
          <a:xfrm>
            <a:off x="1887538" y="1244600"/>
            <a:ext cx="1587" cy="4005263"/>
          </a:xfrm>
          <a:prstGeom prst="line">
            <a:avLst/>
          </a:prstGeom>
          <a:noFill/>
          <a:ln w="0">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8389" name="Line 21"/>
          <p:cNvSpPr>
            <a:spLocks noChangeShapeType="1"/>
          </p:cNvSpPr>
          <p:nvPr/>
        </p:nvSpPr>
        <p:spPr bwMode="auto">
          <a:xfrm>
            <a:off x="1833563" y="5249863"/>
            <a:ext cx="53975" cy="1587"/>
          </a:xfrm>
          <a:prstGeom prst="line">
            <a:avLst/>
          </a:prstGeom>
          <a:noFill/>
          <a:ln w="0">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8390" name="Line 22"/>
          <p:cNvSpPr>
            <a:spLocks noChangeShapeType="1"/>
          </p:cNvSpPr>
          <p:nvPr/>
        </p:nvSpPr>
        <p:spPr bwMode="auto">
          <a:xfrm>
            <a:off x="1833563" y="4584700"/>
            <a:ext cx="53975" cy="1588"/>
          </a:xfrm>
          <a:prstGeom prst="line">
            <a:avLst/>
          </a:prstGeom>
          <a:noFill/>
          <a:ln w="0">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8391" name="Line 23"/>
          <p:cNvSpPr>
            <a:spLocks noChangeShapeType="1"/>
          </p:cNvSpPr>
          <p:nvPr/>
        </p:nvSpPr>
        <p:spPr bwMode="auto">
          <a:xfrm>
            <a:off x="1833563" y="3921125"/>
            <a:ext cx="53975" cy="1588"/>
          </a:xfrm>
          <a:prstGeom prst="line">
            <a:avLst/>
          </a:prstGeom>
          <a:noFill/>
          <a:ln w="0">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8392" name="Line 24"/>
          <p:cNvSpPr>
            <a:spLocks noChangeShapeType="1"/>
          </p:cNvSpPr>
          <p:nvPr/>
        </p:nvSpPr>
        <p:spPr bwMode="auto">
          <a:xfrm>
            <a:off x="1833563" y="3255963"/>
            <a:ext cx="53975" cy="1587"/>
          </a:xfrm>
          <a:prstGeom prst="line">
            <a:avLst/>
          </a:prstGeom>
          <a:noFill/>
          <a:ln w="0">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8393" name="Line 25"/>
          <p:cNvSpPr>
            <a:spLocks noChangeShapeType="1"/>
          </p:cNvSpPr>
          <p:nvPr/>
        </p:nvSpPr>
        <p:spPr bwMode="auto">
          <a:xfrm>
            <a:off x="1833563" y="2573338"/>
            <a:ext cx="53975" cy="1587"/>
          </a:xfrm>
          <a:prstGeom prst="line">
            <a:avLst/>
          </a:prstGeom>
          <a:noFill/>
          <a:ln w="0">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8394" name="Line 26"/>
          <p:cNvSpPr>
            <a:spLocks noChangeShapeType="1"/>
          </p:cNvSpPr>
          <p:nvPr/>
        </p:nvSpPr>
        <p:spPr bwMode="auto">
          <a:xfrm>
            <a:off x="1833563" y="1909763"/>
            <a:ext cx="53975" cy="1587"/>
          </a:xfrm>
          <a:prstGeom prst="line">
            <a:avLst/>
          </a:prstGeom>
          <a:noFill/>
          <a:ln w="0">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8395" name="Line 27"/>
          <p:cNvSpPr>
            <a:spLocks noChangeShapeType="1"/>
          </p:cNvSpPr>
          <p:nvPr/>
        </p:nvSpPr>
        <p:spPr bwMode="auto">
          <a:xfrm>
            <a:off x="1833563" y="1244600"/>
            <a:ext cx="53975" cy="1588"/>
          </a:xfrm>
          <a:prstGeom prst="line">
            <a:avLst/>
          </a:prstGeom>
          <a:noFill/>
          <a:ln w="0">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8396" name="Rectangle 28"/>
          <p:cNvSpPr>
            <a:spLocks noChangeArrowheads="1"/>
          </p:cNvSpPr>
          <p:nvPr/>
        </p:nvSpPr>
        <p:spPr bwMode="auto">
          <a:xfrm>
            <a:off x="1636713" y="5122863"/>
            <a:ext cx="1127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600" b="1">
                <a:solidFill>
                  <a:srgbClr val="FFFFCC"/>
                </a:solidFill>
                <a:latin typeface="Arial" charset="0"/>
              </a:rPr>
              <a:t>0</a:t>
            </a:r>
            <a:endParaRPr lang="en-US" sz="2400" b="1">
              <a:solidFill>
                <a:srgbClr val="FFFFCC"/>
              </a:solidFill>
              <a:latin typeface="Arial" charset="0"/>
            </a:endParaRPr>
          </a:p>
        </p:txBody>
      </p:sp>
      <p:sp>
        <p:nvSpPr>
          <p:cNvPr id="698397" name="Rectangle 29"/>
          <p:cNvSpPr>
            <a:spLocks noChangeArrowheads="1"/>
          </p:cNvSpPr>
          <p:nvPr/>
        </p:nvSpPr>
        <p:spPr bwMode="auto">
          <a:xfrm>
            <a:off x="1528763" y="4459288"/>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600" b="1">
                <a:solidFill>
                  <a:srgbClr val="FFFFCC"/>
                </a:solidFill>
                <a:latin typeface="Arial" charset="0"/>
              </a:rPr>
              <a:t>50</a:t>
            </a:r>
            <a:endParaRPr lang="en-US" sz="2400" b="1">
              <a:solidFill>
                <a:srgbClr val="FFFFCC"/>
              </a:solidFill>
              <a:latin typeface="Arial" charset="0"/>
            </a:endParaRPr>
          </a:p>
        </p:txBody>
      </p:sp>
      <p:sp>
        <p:nvSpPr>
          <p:cNvPr id="698398" name="Rectangle 30"/>
          <p:cNvSpPr>
            <a:spLocks noChangeArrowheads="1"/>
          </p:cNvSpPr>
          <p:nvPr/>
        </p:nvSpPr>
        <p:spPr bwMode="auto">
          <a:xfrm>
            <a:off x="1420813" y="3794125"/>
            <a:ext cx="338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600" b="1">
                <a:solidFill>
                  <a:srgbClr val="FFFFCC"/>
                </a:solidFill>
                <a:latin typeface="Arial" charset="0"/>
              </a:rPr>
              <a:t>100</a:t>
            </a:r>
            <a:endParaRPr lang="en-US" sz="2400" b="1">
              <a:solidFill>
                <a:srgbClr val="FFFFCC"/>
              </a:solidFill>
              <a:latin typeface="Arial" charset="0"/>
            </a:endParaRPr>
          </a:p>
        </p:txBody>
      </p:sp>
      <p:sp>
        <p:nvSpPr>
          <p:cNvPr id="698399" name="Rectangle 31"/>
          <p:cNvSpPr>
            <a:spLocks noChangeArrowheads="1"/>
          </p:cNvSpPr>
          <p:nvPr/>
        </p:nvSpPr>
        <p:spPr bwMode="auto">
          <a:xfrm>
            <a:off x="1420813" y="3130550"/>
            <a:ext cx="338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600" b="1">
                <a:solidFill>
                  <a:srgbClr val="FFFFCC"/>
                </a:solidFill>
                <a:latin typeface="Arial" charset="0"/>
              </a:rPr>
              <a:t>150</a:t>
            </a:r>
            <a:endParaRPr lang="en-US" sz="2400" b="1">
              <a:solidFill>
                <a:srgbClr val="FFFFCC"/>
              </a:solidFill>
              <a:latin typeface="Arial" charset="0"/>
            </a:endParaRPr>
          </a:p>
        </p:txBody>
      </p:sp>
      <p:sp>
        <p:nvSpPr>
          <p:cNvPr id="698400" name="Rectangle 32"/>
          <p:cNvSpPr>
            <a:spLocks noChangeArrowheads="1"/>
          </p:cNvSpPr>
          <p:nvPr/>
        </p:nvSpPr>
        <p:spPr bwMode="auto">
          <a:xfrm>
            <a:off x="1420813" y="2447925"/>
            <a:ext cx="338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600" b="1">
                <a:solidFill>
                  <a:srgbClr val="FFFFCC"/>
                </a:solidFill>
                <a:latin typeface="Arial" charset="0"/>
              </a:rPr>
              <a:t>200</a:t>
            </a:r>
            <a:endParaRPr lang="en-US" sz="2400" b="1">
              <a:solidFill>
                <a:srgbClr val="FFFFCC"/>
              </a:solidFill>
              <a:latin typeface="Arial" charset="0"/>
            </a:endParaRPr>
          </a:p>
        </p:txBody>
      </p:sp>
      <p:sp>
        <p:nvSpPr>
          <p:cNvPr id="698401" name="Rectangle 33"/>
          <p:cNvSpPr>
            <a:spLocks noChangeArrowheads="1"/>
          </p:cNvSpPr>
          <p:nvPr/>
        </p:nvSpPr>
        <p:spPr bwMode="auto">
          <a:xfrm>
            <a:off x="1420813" y="1784350"/>
            <a:ext cx="338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600" b="1">
                <a:solidFill>
                  <a:srgbClr val="FFFFCC"/>
                </a:solidFill>
                <a:latin typeface="Arial" charset="0"/>
              </a:rPr>
              <a:t>250</a:t>
            </a:r>
            <a:endParaRPr lang="en-US" sz="2400" b="1">
              <a:solidFill>
                <a:srgbClr val="FFFFCC"/>
              </a:solidFill>
              <a:latin typeface="Arial" charset="0"/>
            </a:endParaRPr>
          </a:p>
        </p:txBody>
      </p:sp>
      <p:sp>
        <p:nvSpPr>
          <p:cNvPr id="698402" name="Rectangle 34"/>
          <p:cNvSpPr>
            <a:spLocks noChangeArrowheads="1"/>
          </p:cNvSpPr>
          <p:nvPr/>
        </p:nvSpPr>
        <p:spPr bwMode="auto">
          <a:xfrm>
            <a:off x="1420813" y="1119188"/>
            <a:ext cx="338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600" b="1">
                <a:solidFill>
                  <a:srgbClr val="FFFFCC"/>
                </a:solidFill>
                <a:latin typeface="Arial" charset="0"/>
              </a:rPr>
              <a:t>300</a:t>
            </a:r>
            <a:endParaRPr lang="en-US" sz="2400" b="1">
              <a:solidFill>
                <a:srgbClr val="FFFFCC"/>
              </a:solidFill>
              <a:latin typeface="Arial" charset="0"/>
            </a:endParaRPr>
          </a:p>
        </p:txBody>
      </p:sp>
      <p:sp>
        <p:nvSpPr>
          <p:cNvPr id="698403" name="Rectangle 35"/>
          <p:cNvSpPr>
            <a:spLocks noChangeArrowheads="1"/>
          </p:cNvSpPr>
          <p:nvPr/>
        </p:nvSpPr>
        <p:spPr bwMode="auto">
          <a:xfrm>
            <a:off x="2479675" y="1603375"/>
            <a:ext cx="2298700" cy="1509713"/>
          </a:xfrm>
          <a:prstGeom prst="rect">
            <a:avLst/>
          </a:prstGeom>
          <a:solidFill>
            <a:srgbClr val="000000"/>
          </a:solidFill>
          <a:ln w="0">
            <a:solidFill>
              <a:srgbClr val="FFFF00"/>
            </a:solidFill>
            <a:miter lim="800000"/>
            <a:headEnd/>
            <a:tailEnd/>
          </a:ln>
        </p:spPr>
        <p:txBody>
          <a:bodyPr/>
          <a:lstStyle/>
          <a:p>
            <a:endParaRPr lang="en-US"/>
          </a:p>
        </p:txBody>
      </p:sp>
      <p:sp>
        <p:nvSpPr>
          <p:cNvPr id="698404" name="Rectangle 36"/>
          <p:cNvSpPr>
            <a:spLocks noChangeArrowheads="1"/>
          </p:cNvSpPr>
          <p:nvPr/>
        </p:nvSpPr>
        <p:spPr bwMode="auto">
          <a:xfrm>
            <a:off x="2570163" y="1747838"/>
            <a:ext cx="125412" cy="125412"/>
          </a:xfrm>
          <a:prstGeom prst="rect">
            <a:avLst/>
          </a:prstGeom>
          <a:solidFill>
            <a:srgbClr val="008000"/>
          </a:solidFill>
          <a:ln w="17463">
            <a:solidFill>
              <a:srgbClr val="FFFF00"/>
            </a:solidFill>
            <a:miter lim="800000"/>
            <a:headEnd/>
            <a:tailEnd/>
          </a:ln>
        </p:spPr>
        <p:txBody>
          <a:bodyPr/>
          <a:lstStyle/>
          <a:p>
            <a:endParaRPr lang="en-US"/>
          </a:p>
        </p:txBody>
      </p:sp>
      <p:sp>
        <p:nvSpPr>
          <p:cNvPr id="698405" name="Rectangle 37"/>
          <p:cNvSpPr>
            <a:spLocks noChangeArrowheads="1"/>
          </p:cNvSpPr>
          <p:nvPr/>
        </p:nvSpPr>
        <p:spPr bwMode="auto">
          <a:xfrm>
            <a:off x="2767013" y="1657350"/>
            <a:ext cx="88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  TREES</a:t>
            </a:r>
            <a:endParaRPr lang="en-US" sz="2400" b="1">
              <a:solidFill>
                <a:srgbClr val="FFFFCC"/>
              </a:solidFill>
              <a:latin typeface="Arial" charset="0"/>
            </a:endParaRPr>
          </a:p>
        </p:txBody>
      </p:sp>
      <p:sp>
        <p:nvSpPr>
          <p:cNvPr id="698406" name="Rectangle 38"/>
          <p:cNvSpPr>
            <a:spLocks noChangeArrowheads="1"/>
          </p:cNvSpPr>
          <p:nvPr/>
        </p:nvSpPr>
        <p:spPr bwMode="auto">
          <a:xfrm>
            <a:off x="2570163" y="2124075"/>
            <a:ext cx="125412" cy="127000"/>
          </a:xfrm>
          <a:prstGeom prst="rect">
            <a:avLst/>
          </a:prstGeom>
          <a:solidFill>
            <a:srgbClr val="FF9900"/>
          </a:solidFill>
          <a:ln w="17463">
            <a:solidFill>
              <a:srgbClr val="FFFF00"/>
            </a:solidFill>
            <a:miter lim="800000"/>
            <a:headEnd/>
            <a:tailEnd/>
          </a:ln>
        </p:spPr>
        <p:txBody>
          <a:bodyPr/>
          <a:lstStyle/>
          <a:p>
            <a:endParaRPr lang="en-US"/>
          </a:p>
        </p:txBody>
      </p:sp>
      <p:sp>
        <p:nvSpPr>
          <p:cNvPr id="698407" name="Rectangle 39"/>
          <p:cNvSpPr>
            <a:spLocks noChangeArrowheads="1"/>
          </p:cNvSpPr>
          <p:nvPr/>
        </p:nvSpPr>
        <p:spPr bwMode="auto">
          <a:xfrm>
            <a:off x="2767013" y="2035175"/>
            <a:ext cx="1092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  SHRUBS</a:t>
            </a:r>
            <a:endParaRPr lang="en-US" sz="2400" b="1">
              <a:solidFill>
                <a:srgbClr val="FFFFCC"/>
              </a:solidFill>
              <a:latin typeface="Arial" charset="0"/>
            </a:endParaRPr>
          </a:p>
        </p:txBody>
      </p:sp>
      <p:sp>
        <p:nvSpPr>
          <p:cNvPr id="698408" name="Rectangle 40" descr="Zig zag"/>
          <p:cNvSpPr>
            <a:spLocks noChangeArrowheads="1"/>
          </p:cNvSpPr>
          <p:nvPr/>
        </p:nvSpPr>
        <p:spPr bwMode="auto">
          <a:xfrm>
            <a:off x="2560638" y="2492375"/>
            <a:ext cx="125412" cy="127000"/>
          </a:xfrm>
          <a:prstGeom prst="rect">
            <a:avLst/>
          </a:prstGeom>
          <a:pattFill prst="zigZag">
            <a:fgClr>
              <a:srgbClr val="FFFF00"/>
            </a:fgClr>
            <a:bgClr>
              <a:srgbClr val="993300"/>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8409" name="Rectangle 41"/>
          <p:cNvSpPr>
            <a:spLocks noChangeArrowheads="1"/>
          </p:cNvSpPr>
          <p:nvPr/>
        </p:nvSpPr>
        <p:spPr bwMode="auto">
          <a:xfrm>
            <a:off x="2570163" y="2501900"/>
            <a:ext cx="125412" cy="125413"/>
          </a:xfrm>
          <a:prstGeom prst="rect">
            <a:avLst/>
          </a:prstGeom>
          <a:noFill/>
          <a:ln w="17463">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8410" name="Rectangle 42"/>
          <p:cNvSpPr>
            <a:spLocks noChangeArrowheads="1"/>
          </p:cNvSpPr>
          <p:nvPr/>
        </p:nvSpPr>
        <p:spPr bwMode="auto">
          <a:xfrm>
            <a:off x="2767013" y="2411413"/>
            <a:ext cx="1917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  FOREST FLOOR</a:t>
            </a:r>
            <a:endParaRPr lang="en-US" sz="2400" b="1">
              <a:solidFill>
                <a:srgbClr val="FFFFCC"/>
              </a:solidFill>
              <a:latin typeface="Arial" charset="0"/>
            </a:endParaRPr>
          </a:p>
        </p:txBody>
      </p:sp>
      <p:sp>
        <p:nvSpPr>
          <p:cNvPr id="698411" name="Rectangle 43"/>
          <p:cNvSpPr>
            <a:spLocks noChangeArrowheads="1"/>
          </p:cNvSpPr>
          <p:nvPr/>
        </p:nvSpPr>
        <p:spPr bwMode="auto">
          <a:xfrm>
            <a:off x="2570163" y="2879725"/>
            <a:ext cx="125412" cy="125413"/>
          </a:xfrm>
          <a:prstGeom prst="rect">
            <a:avLst/>
          </a:prstGeom>
          <a:solidFill>
            <a:srgbClr val="993300"/>
          </a:solidFill>
          <a:ln w="17463">
            <a:solidFill>
              <a:srgbClr val="FFFF00"/>
            </a:solidFill>
            <a:miter lim="800000"/>
            <a:headEnd/>
            <a:tailEnd/>
          </a:ln>
        </p:spPr>
        <p:txBody>
          <a:bodyPr/>
          <a:lstStyle/>
          <a:p>
            <a:endParaRPr lang="en-US"/>
          </a:p>
        </p:txBody>
      </p:sp>
      <p:sp>
        <p:nvSpPr>
          <p:cNvPr id="698412" name="Rectangle 44"/>
          <p:cNvSpPr>
            <a:spLocks noChangeArrowheads="1"/>
          </p:cNvSpPr>
          <p:nvPr/>
        </p:nvSpPr>
        <p:spPr bwMode="auto">
          <a:xfrm>
            <a:off x="2767013" y="2789238"/>
            <a:ext cx="939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  ROOTS</a:t>
            </a:r>
            <a:endParaRPr lang="en-US" sz="2400" b="1">
              <a:solidFill>
                <a:srgbClr val="FFFFCC"/>
              </a:solidFill>
              <a:latin typeface="Arial" charset="0"/>
            </a:endParaRPr>
          </a:p>
        </p:txBody>
      </p:sp>
      <p:grpSp>
        <p:nvGrpSpPr>
          <p:cNvPr id="698413" name="Group 45"/>
          <p:cNvGrpSpPr>
            <a:grpSpLocks/>
          </p:cNvGrpSpPr>
          <p:nvPr/>
        </p:nvGrpSpPr>
        <p:grpSpPr bwMode="auto">
          <a:xfrm>
            <a:off x="3352800" y="4208464"/>
            <a:ext cx="830263" cy="1985963"/>
            <a:chOff x="2093" y="2658"/>
            <a:chExt cx="523" cy="1251"/>
          </a:xfrm>
        </p:grpSpPr>
        <p:sp>
          <p:nvSpPr>
            <p:cNvPr id="698414" name="Rectangle 46"/>
            <p:cNvSpPr>
              <a:spLocks noChangeArrowheads="1"/>
            </p:cNvSpPr>
            <p:nvPr/>
          </p:nvSpPr>
          <p:spPr bwMode="auto">
            <a:xfrm>
              <a:off x="2150" y="3431"/>
              <a:ext cx="1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C</a:t>
              </a:r>
              <a:endParaRPr lang="en-US" sz="2400" b="1">
                <a:solidFill>
                  <a:srgbClr val="FFFFCC"/>
                </a:solidFill>
                <a:latin typeface="Arial" charset="0"/>
              </a:endParaRPr>
            </a:p>
          </p:txBody>
        </p:sp>
        <p:sp>
          <p:nvSpPr>
            <p:cNvPr id="698415" name="Rectangle 47"/>
            <p:cNvSpPr>
              <a:spLocks noChangeArrowheads="1"/>
            </p:cNvSpPr>
            <p:nvPr/>
          </p:nvSpPr>
          <p:spPr bwMode="auto">
            <a:xfrm>
              <a:off x="2377" y="3431"/>
              <a:ext cx="1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H</a:t>
              </a:r>
              <a:endParaRPr lang="en-US" sz="2400" b="1">
                <a:solidFill>
                  <a:srgbClr val="FFFFCC"/>
                </a:solidFill>
                <a:latin typeface="Arial" charset="0"/>
              </a:endParaRPr>
            </a:p>
          </p:txBody>
        </p:sp>
        <p:sp>
          <p:nvSpPr>
            <p:cNvPr id="698417" name="Rectangle 49"/>
            <p:cNvSpPr>
              <a:spLocks noChangeArrowheads="1"/>
            </p:cNvSpPr>
            <p:nvPr/>
          </p:nvSpPr>
          <p:spPr bwMode="auto">
            <a:xfrm>
              <a:off x="2352" y="3736"/>
              <a:ext cx="26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1" hangingPunct="1"/>
              <a:r>
                <a:rPr lang="en-US" b="1">
                  <a:solidFill>
                    <a:srgbClr val="FFFFCC"/>
                  </a:solidFill>
                  <a:latin typeface="Arial" charset="0"/>
                </a:rPr>
                <a:t>20</a:t>
              </a:r>
              <a:endParaRPr lang="en-US" sz="2400" b="1">
                <a:solidFill>
                  <a:srgbClr val="FFFFCC"/>
                </a:solidFill>
                <a:latin typeface="Arial" charset="0"/>
              </a:endParaRPr>
            </a:p>
          </p:txBody>
        </p:sp>
        <p:grpSp>
          <p:nvGrpSpPr>
            <p:cNvPr id="698418" name="Group 50"/>
            <p:cNvGrpSpPr>
              <a:grpSpLocks/>
            </p:cNvGrpSpPr>
            <p:nvPr/>
          </p:nvGrpSpPr>
          <p:grpSpPr bwMode="auto">
            <a:xfrm>
              <a:off x="2093" y="2658"/>
              <a:ext cx="194" cy="631"/>
              <a:chOff x="2093" y="2658"/>
              <a:chExt cx="194" cy="631"/>
            </a:xfrm>
          </p:grpSpPr>
          <p:sp>
            <p:nvSpPr>
              <p:cNvPr id="698419" name="Rectangle 51"/>
              <p:cNvSpPr>
                <a:spLocks noChangeArrowheads="1"/>
              </p:cNvSpPr>
              <p:nvPr/>
            </p:nvSpPr>
            <p:spPr bwMode="auto">
              <a:xfrm>
                <a:off x="2094" y="3165"/>
                <a:ext cx="193" cy="124"/>
              </a:xfrm>
              <a:prstGeom prst="rect">
                <a:avLst/>
              </a:prstGeom>
              <a:solidFill>
                <a:srgbClr val="993300"/>
              </a:solidFill>
              <a:ln w="19050">
                <a:solidFill>
                  <a:srgbClr val="FFFF00"/>
                </a:solidFill>
                <a:miter lim="800000"/>
                <a:headEnd/>
                <a:tailEnd/>
              </a:ln>
            </p:spPr>
            <p:txBody>
              <a:bodyPr/>
              <a:lstStyle/>
              <a:p>
                <a:endParaRPr lang="en-US"/>
              </a:p>
            </p:txBody>
          </p:sp>
          <p:grpSp>
            <p:nvGrpSpPr>
              <p:cNvPr id="698420" name="Group 52"/>
              <p:cNvGrpSpPr>
                <a:grpSpLocks/>
              </p:cNvGrpSpPr>
              <p:nvPr/>
            </p:nvGrpSpPr>
            <p:grpSpPr bwMode="auto">
              <a:xfrm>
                <a:off x="2093" y="2658"/>
                <a:ext cx="192" cy="503"/>
                <a:chOff x="2084" y="2646"/>
                <a:chExt cx="192" cy="503"/>
              </a:xfrm>
            </p:grpSpPr>
            <p:sp>
              <p:nvSpPr>
                <p:cNvPr id="698421" name="Rectangle 53"/>
                <p:cNvSpPr>
                  <a:spLocks noChangeArrowheads="1"/>
                </p:cNvSpPr>
                <p:nvPr/>
              </p:nvSpPr>
              <p:spPr bwMode="auto">
                <a:xfrm>
                  <a:off x="2084" y="2815"/>
                  <a:ext cx="192" cy="272"/>
                </a:xfrm>
                <a:prstGeom prst="rect">
                  <a:avLst/>
                </a:prstGeom>
                <a:solidFill>
                  <a:srgbClr val="FF9900"/>
                </a:solidFill>
                <a:ln w="19050">
                  <a:solidFill>
                    <a:srgbClr val="FFFF00"/>
                  </a:solidFill>
                  <a:miter lim="800000"/>
                  <a:headEnd/>
                  <a:tailEnd/>
                </a:ln>
              </p:spPr>
              <p:txBody>
                <a:bodyPr/>
                <a:lstStyle/>
                <a:p>
                  <a:endParaRPr lang="en-US"/>
                </a:p>
              </p:txBody>
            </p:sp>
            <p:sp>
              <p:nvSpPr>
                <p:cNvPr id="698422" name="Rectangle 54"/>
                <p:cNvSpPr>
                  <a:spLocks noChangeArrowheads="1"/>
                </p:cNvSpPr>
                <p:nvPr/>
              </p:nvSpPr>
              <p:spPr bwMode="auto">
                <a:xfrm>
                  <a:off x="2084" y="2646"/>
                  <a:ext cx="192" cy="169"/>
                </a:xfrm>
                <a:prstGeom prst="rect">
                  <a:avLst/>
                </a:prstGeom>
                <a:solidFill>
                  <a:srgbClr val="008000"/>
                </a:solidFill>
                <a:ln w="19050">
                  <a:solidFill>
                    <a:srgbClr val="FFFF00"/>
                  </a:solidFill>
                  <a:miter lim="800000"/>
                  <a:headEnd/>
                  <a:tailEnd/>
                </a:ln>
              </p:spPr>
              <p:txBody>
                <a:bodyPr/>
                <a:lstStyle/>
                <a:p>
                  <a:endParaRPr lang="en-US"/>
                </a:p>
              </p:txBody>
            </p:sp>
            <p:sp>
              <p:nvSpPr>
                <p:cNvPr id="698423" name="Rectangle 55" descr="Zig zag"/>
                <p:cNvSpPr>
                  <a:spLocks noChangeArrowheads="1"/>
                </p:cNvSpPr>
                <p:nvPr/>
              </p:nvSpPr>
              <p:spPr bwMode="auto">
                <a:xfrm>
                  <a:off x="2084" y="3081"/>
                  <a:ext cx="192" cy="68"/>
                </a:xfrm>
                <a:prstGeom prst="rect">
                  <a:avLst/>
                </a:prstGeom>
                <a:pattFill prst="zigZag">
                  <a:fgClr>
                    <a:srgbClr val="FFFF00"/>
                  </a:fgClr>
                  <a:bgClr>
                    <a:srgbClr val="CC3300"/>
                  </a:bgClr>
                </a:pattFill>
                <a:ln w="19050">
                  <a:solidFill>
                    <a:srgbClr val="FFFF00"/>
                  </a:solidFill>
                  <a:miter lim="800000"/>
                  <a:headEnd/>
                  <a:tailEnd/>
                </a:ln>
              </p:spPr>
              <p:txBody>
                <a:bodyPr/>
                <a:lstStyle/>
                <a:p>
                  <a:endParaRPr lang="en-US"/>
                </a:p>
              </p:txBody>
            </p:sp>
          </p:grpSp>
        </p:grpSp>
        <p:grpSp>
          <p:nvGrpSpPr>
            <p:cNvPr id="698424" name="Group 56"/>
            <p:cNvGrpSpPr>
              <a:grpSpLocks/>
            </p:cNvGrpSpPr>
            <p:nvPr/>
          </p:nvGrpSpPr>
          <p:grpSpPr bwMode="auto">
            <a:xfrm>
              <a:off x="2320" y="2764"/>
              <a:ext cx="193" cy="543"/>
              <a:chOff x="2320" y="2764"/>
              <a:chExt cx="193" cy="543"/>
            </a:xfrm>
          </p:grpSpPr>
          <p:sp>
            <p:nvSpPr>
              <p:cNvPr id="698425" name="Rectangle 57"/>
              <p:cNvSpPr>
                <a:spLocks noChangeArrowheads="1"/>
              </p:cNvSpPr>
              <p:nvPr/>
            </p:nvSpPr>
            <p:spPr bwMode="auto">
              <a:xfrm>
                <a:off x="2320" y="3227"/>
                <a:ext cx="192" cy="80"/>
              </a:xfrm>
              <a:prstGeom prst="rect">
                <a:avLst/>
              </a:prstGeom>
              <a:solidFill>
                <a:srgbClr val="993300"/>
              </a:solidFill>
              <a:ln w="17463">
                <a:solidFill>
                  <a:srgbClr val="FFFF00"/>
                </a:solidFill>
                <a:miter lim="800000"/>
                <a:headEnd/>
                <a:tailEnd/>
              </a:ln>
            </p:spPr>
            <p:txBody>
              <a:bodyPr/>
              <a:lstStyle/>
              <a:p>
                <a:endParaRPr lang="en-US"/>
              </a:p>
            </p:txBody>
          </p:sp>
          <p:sp>
            <p:nvSpPr>
              <p:cNvPr id="698426" name="Rectangle 58"/>
              <p:cNvSpPr>
                <a:spLocks noChangeArrowheads="1"/>
              </p:cNvSpPr>
              <p:nvPr/>
            </p:nvSpPr>
            <p:spPr bwMode="auto">
              <a:xfrm>
                <a:off x="2320" y="2764"/>
                <a:ext cx="192" cy="350"/>
              </a:xfrm>
              <a:prstGeom prst="rect">
                <a:avLst/>
              </a:prstGeom>
              <a:solidFill>
                <a:srgbClr val="008000"/>
              </a:solidFill>
              <a:ln w="17463">
                <a:solidFill>
                  <a:srgbClr val="FFFF00"/>
                </a:solidFill>
                <a:miter lim="800000"/>
                <a:headEnd/>
                <a:tailEnd/>
              </a:ln>
            </p:spPr>
            <p:txBody>
              <a:bodyPr/>
              <a:lstStyle/>
              <a:p>
                <a:endParaRPr lang="en-US"/>
              </a:p>
            </p:txBody>
          </p:sp>
          <p:sp>
            <p:nvSpPr>
              <p:cNvPr id="698427" name="Rectangle 59" descr="Zig zag"/>
              <p:cNvSpPr>
                <a:spLocks noChangeArrowheads="1"/>
              </p:cNvSpPr>
              <p:nvPr/>
            </p:nvSpPr>
            <p:spPr bwMode="auto">
              <a:xfrm>
                <a:off x="2320" y="3112"/>
                <a:ext cx="193" cy="113"/>
              </a:xfrm>
              <a:prstGeom prst="rect">
                <a:avLst/>
              </a:prstGeom>
              <a:pattFill prst="zigZag">
                <a:fgClr>
                  <a:srgbClr val="FFFF00"/>
                </a:fgClr>
                <a:bgClr>
                  <a:srgbClr val="CC3300"/>
                </a:bgClr>
              </a:pattFill>
              <a:ln w="19050">
                <a:solidFill>
                  <a:srgbClr val="FFFF00"/>
                </a:solidFill>
                <a:miter lim="800000"/>
                <a:headEnd/>
                <a:tailEnd/>
              </a:ln>
            </p:spPr>
            <p:txBody>
              <a:bodyPr/>
              <a:lstStyle/>
              <a:p>
                <a:endParaRPr lang="en-US"/>
              </a:p>
            </p:txBody>
          </p:sp>
        </p:grpSp>
      </p:grpSp>
      <p:grpSp>
        <p:nvGrpSpPr>
          <p:cNvPr id="698432" name="Group 64"/>
          <p:cNvGrpSpPr>
            <a:grpSpLocks/>
          </p:cNvGrpSpPr>
          <p:nvPr/>
        </p:nvGrpSpPr>
        <p:grpSpPr bwMode="auto">
          <a:xfrm>
            <a:off x="6178550" y="3148012"/>
            <a:ext cx="704850" cy="3070225"/>
            <a:chOff x="3892" y="1983"/>
            <a:chExt cx="444" cy="1934"/>
          </a:xfrm>
        </p:grpSpPr>
        <p:sp>
          <p:nvSpPr>
            <p:cNvPr id="698433" name="Rectangle 65"/>
            <p:cNvSpPr>
              <a:spLocks noChangeArrowheads="1"/>
            </p:cNvSpPr>
            <p:nvPr/>
          </p:nvSpPr>
          <p:spPr bwMode="auto">
            <a:xfrm>
              <a:off x="3892" y="3193"/>
              <a:ext cx="192" cy="114"/>
            </a:xfrm>
            <a:prstGeom prst="rect">
              <a:avLst/>
            </a:prstGeom>
            <a:solidFill>
              <a:srgbClr val="993300"/>
            </a:solidFill>
            <a:ln w="17463">
              <a:solidFill>
                <a:srgbClr val="FFFF00"/>
              </a:solidFill>
              <a:miter lim="800000"/>
              <a:headEnd/>
              <a:tailEnd/>
            </a:ln>
          </p:spPr>
          <p:txBody>
            <a:bodyPr/>
            <a:lstStyle/>
            <a:p>
              <a:endParaRPr lang="en-US"/>
            </a:p>
          </p:txBody>
        </p:sp>
        <p:sp>
          <p:nvSpPr>
            <p:cNvPr id="698434" name="Rectangle 66"/>
            <p:cNvSpPr>
              <a:spLocks noChangeArrowheads="1"/>
            </p:cNvSpPr>
            <p:nvPr/>
          </p:nvSpPr>
          <p:spPr bwMode="auto">
            <a:xfrm>
              <a:off x="4118" y="3035"/>
              <a:ext cx="192" cy="272"/>
            </a:xfrm>
            <a:prstGeom prst="rect">
              <a:avLst/>
            </a:prstGeom>
            <a:solidFill>
              <a:srgbClr val="993300"/>
            </a:solidFill>
            <a:ln w="17463">
              <a:solidFill>
                <a:srgbClr val="FFFF00"/>
              </a:solidFill>
              <a:miter lim="800000"/>
              <a:headEnd/>
              <a:tailEnd/>
            </a:ln>
          </p:spPr>
          <p:txBody>
            <a:bodyPr/>
            <a:lstStyle/>
            <a:p>
              <a:endParaRPr lang="en-US"/>
            </a:p>
          </p:txBody>
        </p:sp>
        <p:sp>
          <p:nvSpPr>
            <p:cNvPr id="698436" name="Rectangle 68"/>
            <p:cNvSpPr>
              <a:spLocks noChangeArrowheads="1"/>
            </p:cNvSpPr>
            <p:nvPr/>
          </p:nvSpPr>
          <p:spPr bwMode="auto">
            <a:xfrm>
              <a:off x="3892" y="2492"/>
              <a:ext cx="192" cy="509"/>
            </a:xfrm>
            <a:prstGeom prst="rect">
              <a:avLst/>
            </a:prstGeom>
            <a:solidFill>
              <a:srgbClr val="008000"/>
            </a:solidFill>
            <a:ln w="17463">
              <a:solidFill>
                <a:srgbClr val="FFFF00"/>
              </a:solidFill>
              <a:miter lim="800000"/>
              <a:headEnd/>
              <a:tailEnd/>
            </a:ln>
          </p:spPr>
          <p:txBody>
            <a:bodyPr/>
            <a:lstStyle/>
            <a:p>
              <a:endParaRPr lang="en-US"/>
            </a:p>
          </p:txBody>
        </p:sp>
        <p:sp>
          <p:nvSpPr>
            <p:cNvPr id="698437" name="Rectangle 69"/>
            <p:cNvSpPr>
              <a:spLocks noChangeArrowheads="1"/>
            </p:cNvSpPr>
            <p:nvPr/>
          </p:nvSpPr>
          <p:spPr bwMode="auto">
            <a:xfrm>
              <a:off x="4118" y="1983"/>
              <a:ext cx="192" cy="882"/>
            </a:xfrm>
            <a:prstGeom prst="rect">
              <a:avLst/>
            </a:prstGeom>
            <a:solidFill>
              <a:srgbClr val="008000"/>
            </a:solidFill>
            <a:ln w="17463">
              <a:solidFill>
                <a:srgbClr val="FFFF00"/>
              </a:solidFill>
              <a:miter lim="800000"/>
              <a:headEnd/>
              <a:tailEnd/>
            </a:ln>
          </p:spPr>
          <p:txBody>
            <a:bodyPr/>
            <a:lstStyle/>
            <a:p>
              <a:endParaRPr lang="en-US"/>
            </a:p>
          </p:txBody>
        </p:sp>
        <p:sp>
          <p:nvSpPr>
            <p:cNvPr id="698439" name="Rectangle 71"/>
            <p:cNvSpPr>
              <a:spLocks noChangeArrowheads="1"/>
            </p:cNvSpPr>
            <p:nvPr/>
          </p:nvSpPr>
          <p:spPr bwMode="auto">
            <a:xfrm>
              <a:off x="3948" y="3431"/>
              <a:ext cx="1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C</a:t>
              </a:r>
              <a:endParaRPr lang="en-US" sz="2400" b="1">
                <a:solidFill>
                  <a:srgbClr val="FFFFCC"/>
                </a:solidFill>
                <a:latin typeface="Arial" charset="0"/>
              </a:endParaRPr>
            </a:p>
          </p:txBody>
        </p:sp>
        <p:sp>
          <p:nvSpPr>
            <p:cNvPr id="698440" name="Rectangle 72"/>
            <p:cNvSpPr>
              <a:spLocks noChangeArrowheads="1"/>
            </p:cNvSpPr>
            <p:nvPr/>
          </p:nvSpPr>
          <p:spPr bwMode="auto">
            <a:xfrm>
              <a:off x="4175" y="3431"/>
              <a:ext cx="1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H</a:t>
              </a:r>
              <a:endParaRPr lang="en-US" sz="2400" b="1">
                <a:solidFill>
                  <a:srgbClr val="FFFFCC"/>
                </a:solidFill>
                <a:latin typeface="Arial" charset="0"/>
              </a:endParaRPr>
            </a:p>
          </p:txBody>
        </p:sp>
        <p:sp>
          <p:nvSpPr>
            <p:cNvPr id="698442" name="Rectangle 74"/>
            <p:cNvSpPr>
              <a:spLocks noChangeArrowheads="1"/>
            </p:cNvSpPr>
            <p:nvPr/>
          </p:nvSpPr>
          <p:spPr bwMode="auto">
            <a:xfrm>
              <a:off x="4176" y="3744"/>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40</a:t>
              </a:r>
              <a:endParaRPr lang="en-US" sz="2400" b="1">
                <a:solidFill>
                  <a:srgbClr val="FFFFCC"/>
                </a:solidFill>
                <a:latin typeface="Arial" charset="0"/>
              </a:endParaRPr>
            </a:p>
          </p:txBody>
        </p:sp>
        <p:sp>
          <p:nvSpPr>
            <p:cNvPr id="698443" name="Rectangle 75" descr="Zig zag"/>
            <p:cNvSpPr>
              <a:spLocks noChangeArrowheads="1"/>
            </p:cNvSpPr>
            <p:nvPr/>
          </p:nvSpPr>
          <p:spPr bwMode="auto">
            <a:xfrm>
              <a:off x="3892" y="3002"/>
              <a:ext cx="193" cy="192"/>
            </a:xfrm>
            <a:prstGeom prst="rect">
              <a:avLst/>
            </a:prstGeom>
            <a:pattFill prst="zigZag">
              <a:fgClr>
                <a:srgbClr val="FFFF00"/>
              </a:fgClr>
              <a:bgClr>
                <a:srgbClr val="CC3300"/>
              </a:bgClr>
            </a:pattFill>
            <a:ln w="19050">
              <a:solidFill>
                <a:srgbClr val="FFFF00"/>
              </a:solidFill>
              <a:miter lim="800000"/>
              <a:headEnd/>
              <a:tailEnd/>
            </a:ln>
          </p:spPr>
          <p:txBody>
            <a:bodyPr/>
            <a:lstStyle/>
            <a:p>
              <a:endParaRPr lang="en-US"/>
            </a:p>
          </p:txBody>
        </p:sp>
        <p:sp>
          <p:nvSpPr>
            <p:cNvPr id="698444" name="Rectangle 76" descr="Zig zag"/>
            <p:cNvSpPr>
              <a:spLocks noChangeArrowheads="1"/>
            </p:cNvSpPr>
            <p:nvPr/>
          </p:nvSpPr>
          <p:spPr bwMode="auto">
            <a:xfrm>
              <a:off x="4118" y="2860"/>
              <a:ext cx="193" cy="169"/>
            </a:xfrm>
            <a:prstGeom prst="rect">
              <a:avLst/>
            </a:prstGeom>
            <a:pattFill prst="zigZag">
              <a:fgClr>
                <a:srgbClr val="FFFF00"/>
              </a:fgClr>
              <a:bgClr>
                <a:srgbClr val="CC3300"/>
              </a:bgClr>
            </a:pattFill>
            <a:ln w="19050">
              <a:solidFill>
                <a:srgbClr val="FFFF00"/>
              </a:solidFill>
              <a:miter lim="800000"/>
              <a:headEnd/>
              <a:tailEnd/>
            </a:ln>
          </p:spPr>
          <p:txBody>
            <a:bodyPr/>
            <a:lstStyle/>
            <a:p>
              <a:endParaRPr lang="en-US"/>
            </a:p>
          </p:txBody>
        </p:sp>
      </p:grpSp>
      <p:grpSp>
        <p:nvGrpSpPr>
          <p:cNvPr id="698446" name="Group 78"/>
          <p:cNvGrpSpPr>
            <a:grpSpLocks/>
          </p:cNvGrpSpPr>
          <p:nvPr/>
        </p:nvGrpSpPr>
        <p:grpSpPr bwMode="auto">
          <a:xfrm>
            <a:off x="4729167" y="3751263"/>
            <a:ext cx="674688" cy="2478088"/>
            <a:chOff x="2979" y="2363"/>
            <a:chExt cx="425" cy="1561"/>
          </a:xfrm>
        </p:grpSpPr>
        <p:sp>
          <p:nvSpPr>
            <p:cNvPr id="698447" name="Rectangle 79"/>
            <p:cNvSpPr>
              <a:spLocks noChangeArrowheads="1"/>
            </p:cNvSpPr>
            <p:nvPr/>
          </p:nvSpPr>
          <p:spPr bwMode="auto">
            <a:xfrm>
              <a:off x="3244" y="3751"/>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30</a:t>
              </a:r>
              <a:endParaRPr lang="en-US" sz="2400" b="1">
                <a:solidFill>
                  <a:srgbClr val="FFFFCC"/>
                </a:solidFill>
                <a:latin typeface="Arial" charset="0"/>
              </a:endParaRPr>
            </a:p>
          </p:txBody>
        </p:sp>
        <p:grpSp>
          <p:nvGrpSpPr>
            <p:cNvPr id="698451" name="Group 83"/>
            <p:cNvGrpSpPr>
              <a:grpSpLocks/>
            </p:cNvGrpSpPr>
            <p:nvPr/>
          </p:nvGrpSpPr>
          <p:grpSpPr bwMode="auto">
            <a:xfrm>
              <a:off x="2979" y="2363"/>
              <a:ext cx="407" cy="1248"/>
              <a:chOff x="2979" y="2363"/>
              <a:chExt cx="407" cy="1248"/>
            </a:xfrm>
          </p:grpSpPr>
          <p:sp>
            <p:nvSpPr>
              <p:cNvPr id="698452" name="Rectangle 84"/>
              <p:cNvSpPr>
                <a:spLocks noChangeArrowheads="1"/>
              </p:cNvSpPr>
              <p:nvPr/>
            </p:nvSpPr>
            <p:spPr bwMode="auto">
              <a:xfrm>
                <a:off x="3205" y="3167"/>
                <a:ext cx="181" cy="147"/>
              </a:xfrm>
              <a:prstGeom prst="rect">
                <a:avLst/>
              </a:prstGeom>
              <a:solidFill>
                <a:srgbClr val="993300"/>
              </a:solidFill>
              <a:ln w="17463">
                <a:solidFill>
                  <a:srgbClr val="FFFF00"/>
                </a:solidFill>
                <a:miter lim="800000"/>
                <a:headEnd/>
                <a:tailEnd/>
              </a:ln>
            </p:spPr>
            <p:txBody>
              <a:bodyPr/>
              <a:lstStyle/>
              <a:p>
                <a:endParaRPr lang="en-US"/>
              </a:p>
            </p:txBody>
          </p:sp>
          <p:sp>
            <p:nvSpPr>
              <p:cNvPr id="698453" name="Rectangle 85"/>
              <p:cNvSpPr>
                <a:spLocks noChangeArrowheads="1"/>
              </p:cNvSpPr>
              <p:nvPr/>
            </p:nvSpPr>
            <p:spPr bwMode="auto">
              <a:xfrm>
                <a:off x="3205" y="2363"/>
                <a:ext cx="181" cy="611"/>
              </a:xfrm>
              <a:prstGeom prst="rect">
                <a:avLst/>
              </a:prstGeom>
              <a:solidFill>
                <a:srgbClr val="008000"/>
              </a:solidFill>
              <a:ln w="17463">
                <a:solidFill>
                  <a:srgbClr val="FFFF00"/>
                </a:solidFill>
                <a:miter lim="800000"/>
                <a:headEnd/>
                <a:tailEnd/>
              </a:ln>
            </p:spPr>
            <p:txBody>
              <a:bodyPr/>
              <a:lstStyle/>
              <a:p>
                <a:endParaRPr lang="en-US"/>
              </a:p>
            </p:txBody>
          </p:sp>
          <p:sp>
            <p:nvSpPr>
              <p:cNvPr id="698454" name="Rectangle 86"/>
              <p:cNvSpPr>
                <a:spLocks noChangeArrowheads="1"/>
              </p:cNvSpPr>
              <p:nvPr/>
            </p:nvSpPr>
            <p:spPr bwMode="auto">
              <a:xfrm>
                <a:off x="3261" y="3438"/>
                <a:ext cx="1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H</a:t>
                </a:r>
                <a:endParaRPr lang="en-US" sz="2400" b="1">
                  <a:solidFill>
                    <a:srgbClr val="FFFFCC"/>
                  </a:solidFill>
                  <a:latin typeface="Arial" charset="0"/>
                </a:endParaRPr>
              </a:p>
            </p:txBody>
          </p:sp>
          <p:grpSp>
            <p:nvGrpSpPr>
              <p:cNvPr id="698455" name="Group 87"/>
              <p:cNvGrpSpPr>
                <a:grpSpLocks/>
              </p:cNvGrpSpPr>
              <p:nvPr/>
            </p:nvGrpSpPr>
            <p:grpSpPr bwMode="auto">
              <a:xfrm>
                <a:off x="2979" y="2737"/>
                <a:ext cx="192" cy="874"/>
                <a:chOff x="2979" y="2737"/>
                <a:chExt cx="192" cy="874"/>
              </a:xfrm>
            </p:grpSpPr>
            <p:sp>
              <p:nvSpPr>
                <p:cNvPr id="698456" name="Rectangle 88"/>
                <p:cNvSpPr>
                  <a:spLocks noChangeArrowheads="1"/>
                </p:cNvSpPr>
                <p:nvPr/>
              </p:nvSpPr>
              <p:spPr bwMode="auto">
                <a:xfrm>
                  <a:off x="2979" y="3234"/>
                  <a:ext cx="192" cy="80"/>
                </a:xfrm>
                <a:prstGeom prst="rect">
                  <a:avLst/>
                </a:prstGeom>
                <a:solidFill>
                  <a:srgbClr val="993300"/>
                </a:solidFill>
                <a:ln w="17463">
                  <a:solidFill>
                    <a:srgbClr val="FFFF00"/>
                  </a:solidFill>
                  <a:miter lim="800000"/>
                  <a:headEnd/>
                  <a:tailEnd/>
                </a:ln>
              </p:spPr>
              <p:txBody>
                <a:bodyPr/>
                <a:lstStyle/>
                <a:p>
                  <a:endParaRPr lang="en-US"/>
                </a:p>
              </p:txBody>
            </p:sp>
            <p:sp>
              <p:nvSpPr>
                <p:cNvPr id="698457" name="Rectangle 89"/>
                <p:cNvSpPr>
                  <a:spLocks noChangeArrowheads="1"/>
                </p:cNvSpPr>
                <p:nvPr/>
              </p:nvSpPr>
              <p:spPr bwMode="auto">
                <a:xfrm>
                  <a:off x="2979" y="2737"/>
                  <a:ext cx="192" cy="339"/>
                </a:xfrm>
                <a:prstGeom prst="rect">
                  <a:avLst/>
                </a:prstGeom>
                <a:solidFill>
                  <a:srgbClr val="008000"/>
                </a:solidFill>
                <a:ln w="17463">
                  <a:solidFill>
                    <a:srgbClr val="FFFF00"/>
                  </a:solidFill>
                  <a:miter lim="800000"/>
                  <a:headEnd/>
                  <a:tailEnd/>
                </a:ln>
              </p:spPr>
              <p:txBody>
                <a:bodyPr/>
                <a:lstStyle/>
                <a:p>
                  <a:endParaRPr lang="en-US"/>
                </a:p>
              </p:txBody>
            </p:sp>
            <p:sp>
              <p:nvSpPr>
                <p:cNvPr id="698458" name="Rectangle 90"/>
                <p:cNvSpPr>
                  <a:spLocks noChangeArrowheads="1"/>
                </p:cNvSpPr>
                <p:nvPr/>
              </p:nvSpPr>
              <p:spPr bwMode="auto">
                <a:xfrm>
                  <a:off x="3035" y="3438"/>
                  <a:ext cx="1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C</a:t>
                  </a:r>
                  <a:endParaRPr lang="en-US" sz="2400" b="1">
                    <a:solidFill>
                      <a:srgbClr val="FFFFCC"/>
                    </a:solidFill>
                    <a:latin typeface="Arial" charset="0"/>
                  </a:endParaRPr>
                </a:p>
              </p:txBody>
            </p:sp>
            <p:sp>
              <p:nvSpPr>
                <p:cNvPr id="698459" name="Rectangle 91" descr="Zig zag"/>
                <p:cNvSpPr>
                  <a:spLocks noChangeArrowheads="1"/>
                </p:cNvSpPr>
                <p:nvPr/>
              </p:nvSpPr>
              <p:spPr bwMode="auto">
                <a:xfrm>
                  <a:off x="2979" y="3084"/>
                  <a:ext cx="192" cy="142"/>
                </a:xfrm>
                <a:prstGeom prst="rect">
                  <a:avLst/>
                </a:prstGeom>
                <a:pattFill prst="zigZag">
                  <a:fgClr>
                    <a:srgbClr val="FFFF00"/>
                  </a:fgClr>
                  <a:bgClr>
                    <a:srgbClr val="CC3300"/>
                  </a:bgClr>
                </a:pattFill>
                <a:ln w="19050">
                  <a:solidFill>
                    <a:srgbClr val="FFFF00"/>
                  </a:solidFill>
                  <a:miter lim="800000"/>
                  <a:headEnd/>
                  <a:tailEnd/>
                </a:ln>
              </p:spPr>
              <p:txBody>
                <a:bodyPr/>
                <a:lstStyle/>
                <a:p>
                  <a:endParaRPr lang="en-US"/>
                </a:p>
              </p:txBody>
            </p:sp>
          </p:grpSp>
          <p:sp>
            <p:nvSpPr>
              <p:cNvPr id="698460" name="Rectangle 92" descr="Zig zag"/>
              <p:cNvSpPr>
                <a:spLocks noChangeArrowheads="1"/>
              </p:cNvSpPr>
              <p:nvPr/>
            </p:nvSpPr>
            <p:spPr bwMode="auto">
              <a:xfrm>
                <a:off x="3205" y="2969"/>
                <a:ext cx="181" cy="192"/>
              </a:xfrm>
              <a:prstGeom prst="rect">
                <a:avLst/>
              </a:prstGeom>
              <a:pattFill prst="zigZag">
                <a:fgClr>
                  <a:srgbClr val="FFFF00"/>
                </a:fgClr>
                <a:bgClr>
                  <a:srgbClr val="CC3300"/>
                </a:bgClr>
              </a:pattFill>
              <a:ln w="19050">
                <a:solidFill>
                  <a:srgbClr val="FFFF00"/>
                </a:solidFill>
                <a:miter lim="800000"/>
                <a:headEnd/>
                <a:tailEnd/>
              </a:ln>
            </p:spPr>
            <p:txBody>
              <a:bodyPr/>
              <a:lstStyle/>
              <a:p>
                <a:endParaRPr lang="en-US"/>
              </a:p>
            </p:txBody>
          </p:sp>
        </p:grpSp>
      </p:grpSp>
      <p:sp>
        <p:nvSpPr>
          <p:cNvPr id="698462" name="Text Box 94"/>
          <p:cNvSpPr txBox="1">
            <a:spLocks noChangeArrowheads="1"/>
          </p:cNvSpPr>
          <p:nvPr/>
        </p:nvSpPr>
        <p:spPr bwMode="auto">
          <a:xfrm>
            <a:off x="3849688" y="6291263"/>
            <a:ext cx="3063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000" b="1">
                <a:solidFill>
                  <a:srgbClr val="FFFFCC"/>
                </a:solidFill>
                <a:latin typeface="Arial" charset="0"/>
              </a:rPr>
              <a:t>PLANTATION AGE (yrs)</a:t>
            </a:r>
          </a:p>
        </p:txBody>
      </p:sp>
      <p:sp>
        <p:nvSpPr>
          <p:cNvPr id="698463" name="Text Box 95"/>
          <p:cNvSpPr txBox="1">
            <a:spLocks noChangeArrowheads="1"/>
          </p:cNvSpPr>
          <p:nvPr/>
        </p:nvSpPr>
        <p:spPr bwMode="auto">
          <a:xfrm rot="-5400000">
            <a:off x="-89694" y="2956719"/>
            <a:ext cx="22526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000" b="1" i="1">
                <a:solidFill>
                  <a:srgbClr val="FFFFCC"/>
                </a:solidFill>
                <a:latin typeface="Arial" charset="0"/>
              </a:rPr>
              <a:t>Mg CARBON ha</a:t>
            </a:r>
            <a:r>
              <a:rPr lang="en-US" sz="2000" b="1" i="1" baseline="30000">
                <a:solidFill>
                  <a:srgbClr val="FFFFCC"/>
                </a:solidFill>
                <a:latin typeface="Arial" charset="0"/>
              </a:rPr>
              <a:t>-1</a:t>
            </a:r>
          </a:p>
        </p:txBody>
      </p:sp>
      <p:sp>
        <p:nvSpPr>
          <p:cNvPr id="698464" name="Rectangle 96"/>
          <p:cNvSpPr>
            <a:spLocks noChangeArrowheads="1"/>
          </p:cNvSpPr>
          <p:nvPr/>
        </p:nvSpPr>
        <p:spPr bwMode="auto">
          <a:xfrm>
            <a:off x="1995488" y="5446713"/>
            <a:ext cx="165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C</a:t>
            </a:r>
            <a:endParaRPr lang="en-US" sz="2400" b="1">
              <a:solidFill>
                <a:srgbClr val="FFFFCC"/>
              </a:solidFill>
              <a:latin typeface="Arial" charset="0"/>
            </a:endParaRPr>
          </a:p>
        </p:txBody>
      </p:sp>
      <p:sp>
        <p:nvSpPr>
          <p:cNvPr id="698465" name="Rectangle 97"/>
          <p:cNvSpPr>
            <a:spLocks noChangeArrowheads="1"/>
          </p:cNvSpPr>
          <p:nvPr/>
        </p:nvSpPr>
        <p:spPr bwMode="auto">
          <a:xfrm>
            <a:off x="2354263" y="5446713"/>
            <a:ext cx="165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H</a:t>
            </a:r>
            <a:endParaRPr lang="en-US" sz="2400" b="1">
              <a:solidFill>
                <a:srgbClr val="FFFFCC"/>
              </a:solidFill>
              <a:latin typeface="Arial" charset="0"/>
            </a:endParaRPr>
          </a:p>
        </p:txBody>
      </p:sp>
      <p:sp>
        <p:nvSpPr>
          <p:cNvPr id="698467" name="Rectangle 99"/>
          <p:cNvSpPr>
            <a:spLocks noChangeArrowheads="1"/>
          </p:cNvSpPr>
          <p:nvPr/>
        </p:nvSpPr>
        <p:spPr bwMode="auto">
          <a:xfrm>
            <a:off x="2479675" y="5930900"/>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10</a:t>
            </a:r>
            <a:endParaRPr lang="en-US" sz="2400" b="1">
              <a:solidFill>
                <a:srgbClr val="FFFFCC"/>
              </a:solidFill>
              <a:latin typeface="Arial" charset="0"/>
            </a:endParaRPr>
          </a:p>
        </p:txBody>
      </p:sp>
      <p:grpSp>
        <p:nvGrpSpPr>
          <p:cNvPr id="698468" name="Group 100"/>
          <p:cNvGrpSpPr>
            <a:grpSpLocks/>
          </p:cNvGrpSpPr>
          <p:nvPr/>
        </p:nvGrpSpPr>
        <p:grpSpPr bwMode="auto">
          <a:xfrm>
            <a:off x="2255838" y="5033976"/>
            <a:ext cx="314325" cy="188913"/>
            <a:chOff x="1421" y="3171"/>
            <a:chExt cx="198" cy="119"/>
          </a:xfrm>
        </p:grpSpPr>
        <p:sp>
          <p:nvSpPr>
            <p:cNvPr id="698470" name="Rectangle 102"/>
            <p:cNvSpPr>
              <a:spLocks noChangeArrowheads="1"/>
            </p:cNvSpPr>
            <p:nvPr/>
          </p:nvSpPr>
          <p:spPr bwMode="auto">
            <a:xfrm>
              <a:off x="1421" y="3256"/>
              <a:ext cx="192" cy="34"/>
            </a:xfrm>
            <a:prstGeom prst="rect">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8471" name="Rectangle 103"/>
            <p:cNvSpPr>
              <a:spLocks noChangeArrowheads="1"/>
            </p:cNvSpPr>
            <p:nvPr/>
          </p:nvSpPr>
          <p:spPr bwMode="auto">
            <a:xfrm>
              <a:off x="1427" y="3171"/>
              <a:ext cx="192" cy="90"/>
            </a:xfrm>
            <a:prstGeom prst="rect">
              <a:avLst/>
            </a:prstGeom>
            <a:solidFill>
              <a:srgbClr val="008000"/>
            </a:solidFill>
            <a:ln w="17463">
              <a:solidFill>
                <a:srgbClr val="FFFF00"/>
              </a:solidFill>
              <a:miter lim="800000"/>
              <a:headEnd/>
              <a:tailEnd/>
            </a:ln>
          </p:spPr>
          <p:txBody>
            <a:bodyPr/>
            <a:lstStyle/>
            <a:p>
              <a:endParaRPr lang="en-US"/>
            </a:p>
          </p:txBody>
        </p:sp>
      </p:grpSp>
      <p:grpSp>
        <p:nvGrpSpPr>
          <p:cNvPr id="698474" name="Group 106"/>
          <p:cNvGrpSpPr>
            <a:grpSpLocks/>
          </p:cNvGrpSpPr>
          <p:nvPr/>
        </p:nvGrpSpPr>
        <p:grpSpPr bwMode="auto">
          <a:xfrm>
            <a:off x="1906588" y="4876800"/>
            <a:ext cx="314325" cy="354013"/>
            <a:chOff x="1201" y="3072"/>
            <a:chExt cx="198" cy="223"/>
          </a:xfrm>
        </p:grpSpPr>
        <p:sp>
          <p:nvSpPr>
            <p:cNvPr id="698475" name="Rectangle 107"/>
            <p:cNvSpPr>
              <a:spLocks noChangeArrowheads="1"/>
            </p:cNvSpPr>
            <p:nvPr/>
          </p:nvSpPr>
          <p:spPr bwMode="auto">
            <a:xfrm>
              <a:off x="1201" y="3148"/>
              <a:ext cx="198" cy="147"/>
            </a:xfrm>
            <a:prstGeom prst="rect">
              <a:avLst/>
            </a:prstGeom>
            <a:solidFill>
              <a:srgbClr val="993300"/>
            </a:solidFill>
            <a:ln w="17463">
              <a:solidFill>
                <a:srgbClr val="FFFF00"/>
              </a:solidFill>
              <a:miter lim="800000"/>
              <a:headEnd/>
              <a:tailEnd/>
            </a:ln>
          </p:spPr>
          <p:txBody>
            <a:bodyPr/>
            <a:lstStyle/>
            <a:p>
              <a:endParaRPr lang="en-US"/>
            </a:p>
          </p:txBody>
        </p:sp>
        <p:sp>
          <p:nvSpPr>
            <p:cNvPr id="698476" name="Rectangle 108"/>
            <p:cNvSpPr>
              <a:spLocks noChangeArrowheads="1"/>
            </p:cNvSpPr>
            <p:nvPr/>
          </p:nvSpPr>
          <p:spPr bwMode="auto">
            <a:xfrm>
              <a:off x="1207" y="3072"/>
              <a:ext cx="192" cy="34"/>
            </a:xfrm>
            <a:prstGeom prst="rect">
              <a:avLst/>
            </a:prstGeom>
            <a:solidFill>
              <a:srgbClr val="008000"/>
            </a:solidFill>
            <a:ln w="17463">
              <a:solidFill>
                <a:srgbClr val="FFFF00"/>
              </a:solidFill>
              <a:miter lim="800000"/>
              <a:headEnd/>
              <a:tailEnd/>
            </a:ln>
          </p:spPr>
          <p:txBody>
            <a:bodyPr/>
            <a:lstStyle/>
            <a:p>
              <a:endParaRPr lang="en-US"/>
            </a:p>
          </p:txBody>
        </p:sp>
        <p:sp>
          <p:nvSpPr>
            <p:cNvPr id="698477" name="Rectangle 109"/>
            <p:cNvSpPr>
              <a:spLocks noChangeArrowheads="1"/>
            </p:cNvSpPr>
            <p:nvPr/>
          </p:nvSpPr>
          <p:spPr bwMode="auto">
            <a:xfrm>
              <a:off x="1207" y="3106"/>
              <a:ext cx="192" cy="147"/>
            </a:xfrm>
            <a:prstGeom prst="rect">
              <a:avLst/>
            </a:prstGeom>
            <a:solidFill>
              <a:srgbClr val="FF9900"/>
            </a:solidFill>
            <a:ln w="17463">
              <a:solidFill>
                <a:srgbClr val="FFFF00"/>
              </a:solidFill>
              <a:miter lim="800000"/>
              <a:headEnd/>
              <a:tailEnd/>
            </a:ln>
          </p:spPr>
          <p:txBody>
            <a:bodyPr/>
            <a:lstStyle/>
            <a:p>
              <a:endParaRPr lang="en-US"/>
            </a:p>
          </p:txBody>
        </p:sp>
      </p:grpSp>
      <p:sp>
        <p:nvSpPr>
          <p:cNvPr id="698478" name="Rectangle 110" descr="Zig zag"/>
          <p:cNvSpPr>
            <a:spLocks noChangeArrowheads="1"/>
          </p:cNvSpPr>
          <p:nvPr/>
        </p:nvSpPr>
        <p:spPr bwMode="auto">
          <a:xfrm>
            <a:off x="1914525" y="5110163"/>
            <a:ext cx="304800" cy="53975"/>
          </a:xfrm>
          <a:prstGeom prst="rect">
            <a:avLst/>
          </a:prstGeom>
          <a:pattFill prst="zigZag">
            <a:fgClr>
              <a:srgbClr val="FFFF00"/>
            </a:fgClr>
            <a:bgClr>
              <a:srgbClr val="993300"/>
            </a:bgClr>
          </a:pattFill>
          <a:ln w="17463">
            <a:solidFill>
              <a:srgbClr val="FFFF00"/>
            </a:solidFill>
            <a:miter lim="800000"/>
            <a:headEnd/>
            <a:tailEnd/>
          </a:ln>
        </p:spPr>
        <p:txBody>
          <a:bodyPr/>
          <a:lstStyle/>
          <a:p>
            <a:endParaRPr lang="en-US"/>
          </a:p>
        </p:txBody>
      </p:sp>
      <p:sp>
        <p:nvSpPr>
          <p:cNvPr id="698480" name="Line 112"/>
          <p:cNvSpPr>
            <a:spLocks noChangeShapeType="1"/>
          </p:cNvSpPr>
          <p:nvPr/>
        </p:nvSpPr>
        <p:spPr bwMode="auto">
          <a:xfrm>
            <a:off x="8001000" y="1600200"/>
            <a:ext cx="304800" cy="152400"/>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98481" name="Group 113"/>
          <p:cNvGrpSpPr>
            <a:grpSpLocks/>
          </p:cNvGrpSpPr>
          <p:nvPr/>
        </p:nvGrpSpPr>
        <p:grpSpPr bwMode="auto">
          <a:xfrm>
            <a:off x="7596190" y="1600200"/>
            <a:ext cx="728663" cy="4605338"/>
            <a:chOff x="4785" y="1008"/>
            <a:chExt cx="459" cy="2901"/>
          </a:xfrm>
        </p:grpSpPr>
        <p:grpSp>
          <p:nvGrpSpPr>
            <p:cNvPr id="698482" name="Group 114"/>
            <p:cNvGrpSpPr>
              <a:grpSpLocks/>
            </p:cNvGrpSpPr>
            <p:nvPr/>
          </p:nvGrpSpPr>
          <p:grpSpPr bwMode="auto">
            <a:xfrm>
              <a:off x="4785" y="1723"/>
              <a:ext cx="419" cy="2186"/>
              <a:chOff x="4785" y="1723"/>
              <a:chExt cx="419" cy="2186"/>
            </a:xfrm>
          </p:grpSpPr>
          <p:sp>
            <p:nvSpPr>
              <p:cNvPr id="698483" name="Rectangle 115"/>
              <p:cNvSpPr>
                <a:spLocks noChangeArrowheads="1"/>
              </p:cNvSpPr>
              <p:nvPr/>
            </p:nvSpPr>
            <p:spPr bwMode="auto">
              <a:xfrm>
                <a:off x="5011" y="3035"/>
                <a:ext cx="193" cy="272"/>
              </a:xfrm>
              <a:prstGeom prst="rect">
                <a:avLst/>
              </a:prstGeom>
              <a:solidFill>
                <a:srgbClr val="993300"/>
              </a:solidFill>
              <a:ln w="17463">
                <a:solidFill>
                  <a:srgbClr val="FFFF00"/>
                </a:solidFill>
                <a:miter lim="800000"/>
                <a:headEnd/>
                <a:tailEnd/>
              </a:ln>
            </p:spPr>
            <p:txBody>
              <a:bodyPr/>
              <a:lstStyle/>
              <a:p>
                <a:endParaRPr lang="en-US"/>
              </a:p>
            </p:txBody>
          </p:sp>
          <p:sp>
            <p:nvSpPr>
              <p:cNvPr id="698485" name="Rectangle 117"/>
              <p:cNvSpPr>
                <a:spLocks noChangeArrowheads="1"/>
              </p:cNvSpPr>
              <p:nvPr/>
            </p:nvSpPr>
            <p:spPr bwMode="auto">
              <a:xfrm>
                <a:off x="5011" y="1723"/>
                <a:ext cx="193" cy="1142"/>
              </a:xfrm>
              <a:prstGeom prst="rect">
                <a:avLst/>
              </a:prstGeom>
              <a:solidFill>
                <a:srgbClr val="008000"/>
              </a:solidFill>
              <a:ln w="17463">
                <a:solidFill>
                  <a:srgbClr val="FFFF00"/>
                </a:solidFill>
                <a:miter lim="800000"/>
                <a:headEnd/>
                <a:tailEnd/>
              </a:ln>
            </p:spPr>
            <p:txBody>
              <a:bodyPr/>
              <a:lstStyle/>
              <a:p>
                <a:endParaRPr lang="en-US"/>
              </a:p>
            </p:txBody>
          </p:sp>
          <p:sp>
            <p:nvSpPr>
              <p:cNvPr id="698487" name="Rectangle 119"/>
              <p:cNvSpPr>
                <a:spLocks noChangeArrowheads="1"/>
              </p:cNvSpPr>
              <p:nvPr/>
            </p:nvSpPr>
            <p:spPr bwMode="auto">
              <a:xfrm>
                <a:off x="5068" y="3431"/>
                <a:ext cx="1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H</a:t>
                </a:r>
                <a:endParaRPr lang="en-US" sz="2400" b="1">
                  <a:solidFill>
                    <a:srgbClr val="FFFFCC"/>
                  </a:solidFill>
                  <a:latin typeface="Arial" charset="0"/>
                </a:endParaRPr>
              </a:p>
            </p:txBody>
          </p:sp>
          <p:sp>
            <p:nvSpPr>
              <p:cNvPr id="698489" name="Rectangle 121"/>
              <p:cNvSpPr>
                <a:spLocks noChangeArrowheads="1"/>
              </p:cNvSpPr>
              <p:nvPr/>
            </p:nvSpPr>
            <p:spPr bwMode="auto">
              <a:xfrm>
                <a:off x="5034" y="3736"/>
                <a:ext cx="1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50</a:t>
                </a:r>
                <a:endParaRPr lang="en-US" sz="2400" b="1">
                  <a:solidFill>
                    <a:srgbClr val="FFFFCC"/>
                  </a:solidFill>
                  <a:latin typeface="Arial" charset="0"/>
                </a:endParaRPr>
              </a:p>
            </p:txBody>
          </p:sp>
          <p:grpSp>
            <p:nvGrpSpPr>
              <p:cNvPr id="698490" name="Group 122"/>
              <p:cNvGrpSpPr>
                <a:grpSpLocks/>
              </p:cNvGrpSpPr>
              <p:nvPr/>
            </p:nvGrpSpPr>
            <p:grpSpPr bwMode="auto">
              <a:xfrm>
                <a:off x="4785" y="2289"/>
                <a:ext cx="193" cy="1315"/>
                <a:chOff x="4785" y="2289"/>
                <a:chExt cx="193" cy="1315"/>
              </a:xfrm>
            </p:grpSpPr>
            <p:sp>
              <p:nvSpPr>
                <p:cNvPr id="698491" name="Rectangle 123"/>
                <p:cNvSpPr>
                  <a:spLocks noChangeArrowheads="1"/>
                </p:cNvSpPr>
                <p:nvPr/>
              </p:nvSpPr>
              <p:spPr bwMode="auto">
                <a:xfrm>
                  <a:off x="4785" y="3160"/>
                  <a:ext cx="193" cy="147"/>
                </a:xfrm>
                <a:prstGeom prst="rect">
                  <a:avLst/>
                </a:prstGeom>
                <a:solidFill>
                  <a:srgbClr val="993300"/>
                </a:solidFill>
                <a:ln w="17463">
                  <a:solidFill>
                    <a:srgbClr val="FFFF00"/>
                  </a:solidFill>
                  <a:miter lim="800000"/>
                  <a:headEnd/>
                  <a:tailEnd/>
                </a:ln>
              </p:spPr>
              <p:txBody>
                <a:bodyPr/>
                <a:lstStyle/>
                <a:p>
                  <a:endParaRPr lang="en-US"/>
                </a:p>
              </p:txBody>
            </p:sp>
            <p:sp>
              <p:nvSpPr>
                <p:cNvPr id="698492" name="Rectangle 124"/>
                <p:cNvSpPr>
                  <a:spLocks noChangeArrowheads="1"/>
                </p:cNvSpPr>
                <p:nvPr/>
              </p:nvSpPr>
              <p:spPr bwMode="auto">
                <a:xfrm>
                  <a:off x="4785" y="2289"/>
                  <a:ext cx="193" cy="678"/>
                </a:xfrm>
                <a:prstGeom prst="rect">
                  <a:avLst/>
                </a:prstGeom>
                <a:solidFill>
                  <a:srgbClr val="008000"/>
                </a:solidFill>
                <a:ln w="17463">
                  <a:solidFill>
                    <a:srgbClr val="FFFF00"/>
                  </a:solidFill>
                  <a:miter lim="800000"/>
                  <a:headEnd/>
                  <a:tailEnd/>
                </a:ln>
              </p:spPr>
              <p:txBody>
                <a:bodyPr/>
                <a:lstStyle/>
                <a:p>
                  <a:endParaRPr lang="en-US"/>
                </a:p>
              </p:txBody>
            </p:sp>
            <p:sp>
              <p:nvSpPr>
                <p:cNvPr id="698493" name="Rectangle 125"/>
                <p:cNvSpPr>
                  <a:spLocks noChangeArrowheads="1"/>
                </p:cNvSpPr>
                <p:nvPr/>
              </p:nvSpPr>
              <p:spPr bwMode="auto">
                <a:xfrm>
                  <a:off x="4842" y="3431"/>
                  <a:ext cx="10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C</a:t>
                  </a:r>
                  <a:endParaRPr lang="en-US" sz="2400" b="1">
                    <a:solidFill>
                      <a:srgbClr val="FFFFCC"/>
                    </a:solidFill>
                    <a:latin typeface="Arial" charset="0"/>
                  </a:endParaRPr>
                </a:p>
              </p:txBody>
            </p:sp>
            <p:sp>
              <p:nvSpPr>
                <p:cNvPr id="698494" name="Rectangle 126" descr="Zig zag"/>
                <p:cNvSpPr>
                  <a:spLocks noChangeArrowheads="1"/>
                </p:cNvSpPr>
                <p:nvPr/>
              </p:nvSpPr>
              <p:spPr bwMode="auto">
                <a:xfrm>
                  <a:off x="4785" y="2970"/>
                  <a:ext cx="192" cy="192"/>
                </a:xfrm>
                <a:prstGeom prst="rect">
                  <a:avLst/>
                </a:prstGeom>
                <a:pattFill prst="zigZag">
                  <a:fgClr>
                    <a:srgbClr val="FFFF00"/>
                  </a:fgClr>
                  <a:bgClr>
                    <a:srgbClr val="CC3300"/>
                  </a:bgClr>
                </a:pattFill>
                <a:ln w="19050">
                  <a:solidFill>
                    <a:srgbClr val="FFFF00"/>
                  </a:solidFill>
                  <a:miter lim="800000"/>
                  <a:headEnd/>
                  <a:tailEnd/>
                </a:ln>
              </p:spPr>
              <p:txBody>
                <a:bodyPr/>
                <a:lstStyle/>
                <a:p>
                  <a:endParaRPr lang="en-US"/>
                </a:p>
              </p:txBody>
            </p:sp>
          </p:grpSp>
          <p:sp>
            <p:nvSpPr>
              <p:cNvPr id="698495" name="Rectangle 127" descr="Zig zag"/>
              <p:cNvSpPr>
                <a:spLocks noChangeArrowheads="1"/>
              </p:cNvSpPr>
              <p:nvPr/>
            </p:nvSpPr>
            <p:spPr bwMode="auto">
              <a:xfrm>
                <a:off x="5012" y="2860"/>
                <a:ext cx="192" cy="169"/>
              </a:xfrm>
              <a:prstGeom prst="rect">
                <a:avLst/>
              </a:prstGeom>
              <a:pattFill prst="zigZag">
                <a:fgClr>
                  <a:srgbClr val="FFFF00"/>
                </a:fgClr>
                <a:bgClr>
                  <a:srgbClr val="CC3300"/>
                </a:bgClr>
              </a:pattFill>
              <a:ln w="19050">
                <a:solidFill>
                  <a:srgbClr val="FFFF00"/>
                </a:solidFill>
                <a:miter lim="800000"/>
                <a:headEnd/>
                <a:tailEnd/>
              </a:ln>
            </p:spPr>
            <p:txBody>
              <a:bodyPr/>
              <a:lstStyle/>
              <a:p>
                <a:endParaRPr lang="en-US"/>
              </a:p>
            </p:txBody>
          </p:sp>
        </p:grpSp>
        <p:sp>
          <p:nvSpPr>
            <p:cNvPr id="698498" name="Line 130"/>
            <p:cNvSpPr>
              <a:spLocks noChangeShapeType="1"/>
            </p:cNvSpPr>
            <p:nvPr/>
          </p:nvSpPr>
          <p:spPr bwMode="auto">
            <a:xfrm>
              <a:off x="5052" y="1008"/>
              <a:ext cx="192" cy="96"/>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98446"/>
                                        </p:tgtEl>
                                        <p:attrNameLst>
                                          <p:attrName>style.visibility</p:attrName>
                                        </p:attrNameLst>
                                      </p:cBhvr>
                                      <p:to>
                                        <p:strVal val="visible"/>
                                      </p:to>
                                    </p:set>
                                    <p:animEffect transition="in" filter="fade">
                                      <p:cBhvr>
                                        <p:cTn id="7" dur="500"/>
                                        <p:tgtEl>
                                          <p:spTgt spid="698446"/>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698432"/>
                                        </p:tgtEl>
                                        <p:attrNameLst>
                                          <p:attrName>style.visibility</p:attrName>
                                        </p:attrNameLst>
                                      </p:cBhvr>
                                      <p:to>
                                        <p:strVal val="visible"/>
                                      </p:to>
                                    </p:set>
                                    <p:animEffect transition="in" filter="fade">
                                      <p:cBhvr>
                                        <p:cTn id="11" dur="500"/>
                                        <p:tgtEl>
                                          <p:spTgt spid="698432"/>
                                        </p:tgtEl>
                                      </p:cBhvr>
                                    </p:animEffect>
                                  </p:childTnLst>
                                </p:cTn>
                              </p:par>
                            </p:childTnLst>
                          </p:cTn>
                        </p:par>
                        <p:par>
                          <p:cTn id="12" fill="hold" nodeType="afterGroup">
                            <p:stCondLst>
                              <p:cond delay="1000"/>
                            </p:stCondLst>
                            <p:childTnLst>
                              <p:par>
                                <p:cTn id="13" presetID="1" presetClass="entr" presetSubtype="0" fill="hold" nodeType="afterEffect">
                                  <p:stCondLst>
                                    <p:cond delay="0"/>
                                  </p:stCondLst>
                                  <p:childTnLst>
                                    <p:set>
                                      <p:cBhvr>
                                        <p:cTn id="14" dur="1" fill="hold">
                                          <p:stCondLst>
                                            <p:cond delay="0"/>
                                          </p:stCondLst>
                                        </p:cTn>
                                        <p:tgtEl>
                                          <p:spTgt spid="6984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AutoShape 2"/>
          <p:cNvSpPr>
            <a:spLocks noChangeAspect="1" noChangeArrowheads="1" noTextEdit="1"/>
          </p:cNvSpPr>
          <p:nvPr/>
        </p:nvSpPr>
        <p:spPr bwMode="auto">
          <a:xfrm>
            <a:off x="1114425" y="914400"/>
            <a:ext cx="7648575" cy="56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9395" name="Rectangle 3"/>
          <p:cNvSpPr>
            <a:spLocks noChangeArrowheads="1"/>
          </p:cNvSpPr>
          <p:nvPr/>
        </p:nvSpPr>
        <p:spPr bwMode="auto">
          <a:xfrm>
            <a:off x="1204913" y="1004888"/>
            <a:ext cx="7467600" cy="54689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9396" name="Rectangle 4"/>
          <p:cNvSpPr>
            <a:spLocks noChangeArrowheads="1"/>
          </p:cNvSpPr>
          <p:nvPr/>
        </p:nvSpPr>
        <p:spPr bwMode="auto">
          <a:xfrm>
            <a:off x="1905000" y="1219200"/>
            <a:ext cx="6778625" cy="39989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9397" name="Line 5"/>
          <p:cNvSpPr>
            <a:spLocks noChangeShapeType="1"/>
          </p:cNvSpPr>
          <p:nvPr/>
        </p:nvSpPr>
        <p:spPr bwMode="auto">
          <a:xfrm>
            <a:off x="1893888" y="5235575"/>
            <a:ext cx="6778625" cy="1588"/>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9398" name="Line 6"/>
          <p:cNvSpPr>
            <a:spLocks noChangeShapeType="1"/>
          </p:cNvSpPr>
          <p:nvPr/>
        </p:nvSpPr>
        <p:spPr bwMode="auto">
          <a:xfrm>
            <a:off x="1893888" y="4572000"/>
            <a:ext cx="6778625" cy="1588"/>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9399" name="Line 7"/>
          <p:cNvSpPr>
            <a:spLocks noChangeShapeType="1"/>
          </p:cNvSpPr>
          <p:nvPr/>
        </p:nvSpPr>
        <p:spPr bwMode="auto">
          <a:xfrm>
            <a:off x="1893888" y="3908425"/>
            <a:ext cx="6778625" cy="1588"/>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9400" name="Line 8"/>
          <p:cNvSpPr>
            <a:spLocks noChangeShapeType="1"/>
          </p:cNvSpPr>
          <p:nvPr/>
        </p:nvSpPr>
        <p:spPr bwMode="auto">
          <a:xfrm>
            <a:off x="1893888" y="3244850"/>
            <a:ext cx="6778625" cy="1588"/>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9401" name="Line 9"/>
          <p:cNvSpPr>
            <a:spLocks noChangeShapeType="1"/>
          </p:cNvSpPr>
          <p:nvPr/>
        </p:nvSpPr>
        <p:spPr bwMode="auto">
          <a:xfrm>
            <a:off x="1893888" y="2563813"/>
            <a:ext cx="6778625" cy="158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9402" name="Line 10"/>
          <p:cNvSpPr>
            <a:spLocks noChangeShapeType="1"/>
          </p:cNvSpPr>
          <p:nvPr/>
        </p:nvSpPr>
        <p:spPr bwMode="auto">
          <a:xfrm>
            <a:off x="1893888" y="1900238"/>
            <a:ext cx="6778625" cy="158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9403" name="Line 11"/>
          <p:cNvSpPr>
            <a:spLocks noChangeShapeType="1"/>
          </p:cNvSpPr>
          <p:nvPr/>
        </p:nvSpPr>
        <p:spPr bwMode="auto">
          <a:xfrm>
            <a:off x="1893888" y="1236663"/>
            <a:ext cx="6778625" cy="1587"/>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9404" name="Rectangle 12"/>
          <p:cNvSpPr>
            <a:spLocks noChangeArrowheads="1"/>
          </p:cNvSpPr>
          <p:nvPr/>
        </p:nvSpPr>
        <p:spPr bwMode="auto">
          <a:xfrm>
            <a:off x="1893888" y="1236663"/>
            <a:ext cx="6778625" cy="3998912"/>
          </a:xfrm>
          <a:prstGeom prst="rect">
            <a:avLst/>
          </a:prstGeom>
          <a:noFill/>
          <a:ln w="53975">
            <a:solidFill>
              <a:srgbClr val="FFFFCC"/>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9405" name="Rectangle 13"/>
          <p:cNvSpPr>
            <a:spLocks noChangeArrowheads="1"/>
          </p:cNvSpPr>
          <p:nvPr/>
        </p:nvSpPr>
        <p:spPr bwMode="auto">
          <a:xfrm>
            <a:off x="2274888" y="5218113"/>
            <a:ext cx="288925" cy="17462"/>
          </a:xfrm>
          <a:prstGeom prst="rect">
            <a:avLst/>
          </a:prstGeom>
          <a:solidFill>
            <a:srgbClr val="993300"/>
          </a:solidFill>
          <a:ln w="17463">
            <a:solidFill>
              <a:srgbClr val="FFFF00"/>
            </a:solidFill>
            <a:miter lim="800000"/>
            <a:headEnd/>
            <a:tailEnd/>
          </a:ln>
        </p:spPr>
        <p:txBody>
          <a:bodyPr/>
          <a:lstStyle/>
          <a:p>
            <a:endParaRPr lang="en-US"/>
          </a:p>
        </p:txBody>
      </p:sp>
      <p:sp>
        <p:nvSpPr>
          <p:cNvPr id="699407" name="Rectangle 15"/>
          <p:cNvSpPr>
            <a:spLocks noChangeArrowheads="1"/>
          </p:cNvSpPr>
          <p:nvPr/>
        </p:nvSpPr>
        <p:spPr bwMode="auto">
          <a:xfrm>
            <a:off x="3343275" y="5181600"/>
            <a:ext cx="290513" cy="53975"/>
          </a:xfrm>
          <a:prstGeom prst="rect">
            <a:avLst/>
          </a:prstGeom>
          <a:solidFill>
            <a:srgbClr val="993300"/>
          </a:solidFill>
          <a:ln w="17463">
            <a:solidFill>
              <a:srgbClr val="FFFF00"/>
            </a:solidFill>
            <a:miter lim="800000"/>
            <a:headEnd/>
            <a:tailEnd/>
          </a:ln>
        </p:spPr>
        <p:txBody>
          <a:bodyPr/>
          <a:lstStyle/>
          <a:p>
            <a:endParaRPr lang="en-US"/>
          </a:p>
        </p:txBody>
      </p:sp>
      <p:sp>
        <p:nvSpPr>
          <p:cNvPr id="699408" name="Rectangle 16"/>
          <p:cNvSpPr>
            <a:spLocks noChangeArrowheads="1"/>
          </p:cNvSpPr>
          <p:nvPr/>
        </p:nvSpPr>
        <p:spPr bwMode="auto">
          <a:xfrm>
            <a:off x="3687763" y="5110163"/>
            <a:ext cx="307975" cy="125412"/>
          </a:xfrm>
          <a:prstGeom prst="rect">
            <a:avLst/>
          </a:prstGeom>
          <a:solidFill>
            <a:srgbClr val="993300"/>
          </a:solidFill>
          <a:ln w="17463">
            <a:solidFill>
              <a:srgbClr val="FFFF00"/>
            </a:solidFill>
            <a:miter lim="800000"/>
            <a:headEnd/>
            <a:tailEnd/>
          </a:ln>
        </p:spPr>
        <p:txBody>
          <a:bodyPr/>
          <a:lstStyle/>
          <a:p>
            <a:endParaRPr lang="en-US"/>
          </a:p>
        </p:txBody>
      </p:sp>
      <p:sp>
        <p:nvSpPr>
          <p:cNvPr id="699410" name="Rectangle 18"/>
          <p:cNvSpPr>
            <a:spLocks noChangeArrowheads="1"/>
          </p:cNvSpPr>
          <p:nvPr/>
        </p:nvSpPr>
        <p:spPr bwMode="auto">
          <a:xfrm>
            <a:off x="5119688" y="5038725"/>
            <a:ext cx="307975" cy="196850"/>
          </a:xfrm>
          <a:prstGeom prst="rect">
            <a:avLst/>
          </a:prstGeom>
          <a:solidFill>
            <a:srgbClr val="993300"/>
          </a:solidFill>
          <a:ln w="17463">
            <a:solidFill>
              <a:srgbClr val="FFFF00"/>
            </a:solidFill>
            <a:miter lim="800000"/>
            <a:headEnd/>
            <a:tailEnd/>
          </a:ln>
        </p:spPr>
        <p:txBody>
          <a:bodyPr/>
          <a:lstStyle/>
          <a:p>
            <a:endParaRPr lang="en-US"/>
          </a:p>
        </p:txBody>
      </p:sp>
      <p:sp>
        <p:nvSpPr>
          <p:cNvPr id="699412" name="Rectangle 20"/>
          <p:cNvSpPr>
            <a:spLocks noChangeArrowheads="1"/>
          </p:cNvSpPr>
          <p:nvPr/>
        </p:nvSpPr>
        <p:spPr bwMode="auto">
          <a:xfrm>
            <a:off x="6189663" y="5181600"/>
            <a:ext cx="307975" cy="53975"/>
          </a:xfrm>
          <a:prstGeom prst="rect">
            <a:avLst/>
          </a:prstGeom>
          <a:solidFill>
            <a:srgbClr val="993300"/>
          </a:solidFill>
          <a:ln w="17463">
            <a:solidFill>
              <a:srgbClr val="FFFF00"/>
            </a:solidFill>
            <a:miter lim="800000"/>
            <a:headEnd/>
            <a:tailEnd/>
          </a:ln>
        </p:spPr>
        <p:txBody>
          <a:bodyPr/>
          <a:lstStyle/>
          <a:p>
            <a:endParaRPr lang="en-US"/>
          </a:p>
        </p:txBody>
      </p:sp>
      <p:sp>
        <p:nvSpPr>
          <p:cNvPr id="699413" name="Rectangle 21"/>
          <p:cNvSpPr>
            <a:spLocks noChangeArrowheads="1"/>
          </p:cNvSpPr>
          <p:nvPr/>
        </p:nvSpPr>
        <p:spPr bwMode="auto">
          <a:xfrm>
            <a:off x="6551613" y="4876800"/>
            <a:ext cx="307975" cy="358775"/>
          </a:xfrm>
          <a:prstGeom prst="rect">
            <a:avLst/>
          </a:prstGeom>
          <a:solidFill>
            <a:srgbClr val="993300"/>
          </a:solidFill>
          <a:ln w="17463">
            <a:solidFill>
              <a:srgbClr val="FFFF00"/>
            </a:solidFill>
            <a:miter lim="800000"/>
            <a:headEnd/>
            <a:tailEnd/>
          </a:ln>
        </p:spPr>
        <p:txBody>
          <a:bodyPr/>
          <a:lstStyle/>
          <a:p>
            <a:endParaRPr lang="en-US"/>
          </a:p>
        </p:txBody>
      </p:sp>
      <p:sp>
        <p:nvSpPr>
          <p:cNvPr id="699415" name="Rectangle 23"/>
          <p:cNvSpPr>
            <a:spLocks noChangeArrowheads="1"/>
          </p:cNvSpPr>
          <p:nvPr/>
        </p:nvSpPr>
        <p:spPr bwMode="auto">
          <a:xfrm>
            <a:off x="7983538" y="4876800"/>
            <a:ext cx="290512" cy="358775"/>
          </a:xfrm>
          <a:prstGeom prst="rect">
            <a:avLst/>
          </a:prstGeom>
          <a:solidFill>
            <a:srgbClr val="993300"/>
          </a:solidFill>
          <a:ln w="17463">
            <a:solidFill>
              <a:srgbClr val="FFFF00"/>
            </a:solidFill>
            <a:miter lim="800000"/>
            <a:headEnd/>
            <a:tailEnd/>
          </a:ln>
        </p:spPr>
        <p:txBody>
          <a:bodyPr/>
          <a:lstStyle/>
          <a:p>
            <a:endParaRPr lang="en-US"/>
          </a:p>
        </p:txBody>
      </p:sp>
      <p:sp>
        <p:nvSpPr>
          <p:cNvPr id="699417" name="Rectangle 25"/>
          <p:cNvSpPr>
            <a:spLocks noChangeArrowheads="1"/>
          </p:cNvSpPr>
          <p:nvPr/>
        </p:nvSpPr>
        <p:spPr bwMode="auto">
          <a:xfrm>
            <a:off x="1903413" y="5208588"/>
            <a:ext cx="307975" cy="19050"/>
          </a:xfrm>
          <a:prstGeom prst="rect">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9418" name="Rectangle 26"/>
          <p:cNvSpPr>
            <a:spLocks noChangeArrowheads="1"/>
          </p:cNvSpPr>
          <p:nvPr/>
        </p:nvSpPr>
        <p:spPr bwMode="auto">
          <a:xfrm>
            <a:off x="1911350" y="5218113"/>
            <a:ext cx="307975" cy="17462"/>
          </a:xfrm>
          <a:prstGeom prst="rect">
            <a:avLst/>
          </a:prstGeom>
          <a:noFill/>
          <a:ln w="17463">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9419" name="Rectangle 27"/>
          <p:cNvSpPr>
            <a:spLocks noChangeArrowheads="1"/>
          </p:cNvSpPr>
          <p:nvPr/>
        </p:nvSpPr>
        <p:spPr bwMode="auto">
          <a:xfrm>
            <a:off x="2265363" y="5154613"/>
            <a:ext cx="290512" cy="53975"/>
          </a:xfrm>
          <a:prstGeom prst="rect">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9420" name="Rectangle 28"/>
          <p:cNvSpPr>
            <a:spLocks noChangeArrowheads="1"/>
          </p:cNvSpPr>
          <p:nvPr/>
        </p:nvSpPr>
        <p:spPr bwMode="auto">
          <a:xfrm>
            <a:off x="2274888" y="5164138"/>
            <a:ext cx="288925" cy="53975"/>
          </a:xfrm>
          <a:prstGeom prst="rect">
            <a:avLst/>
          </a:prstGeom>
          <a:noFill/>
          <a:ln w="17463">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9421" name="Rectangle 29"/>
          <p:cNvSpPr>
            <a:spLocks noChangeArrowheads="1"/>
          </p:cNvSpPr>
          <p:nvPr/>
        </p:nvSpPr>
        <p:spPr bwMode="auto">
          <a:xfrm>
            <a:off x="2609850" y="5119688"/>
            <a:ext cx="307975" cy="53975"/>
          </a:xfrm>
          <a:prstGeom prst="rect">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9423" name="Rectangle 31"/>
          <p:cNvSpPr>
            <a:spLocks noChangeArrowheads="1"/>
          </p:cNvSpPr>
          <p:nvPr/>
        </p:nvSpPr>
        <p:spPr bwMode="auto">
          <a:xfrm>
            <a:off x="4748213" y="5208588"/>
            <a:ext cx="307975" cy="19050"/>
          </a:xfrm>
          <a:prstGeom prst="rect">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9424" name="Rectangle 32"/>
          <p:cNvSpPr>
            <a:spLocks noChangeArrowheads="1"/>
          </p:cNvSpPr>
          <p:nvPr/>
        </p:nvSpPr>
        <p:spPr bwMode="auto">
          <a:xfrm>
            <a:off x="4757738" y="5218113"/>
            <a:ext cx="307975" cy="17462"/>
          </a:xfrm>
          <a:prstGeom prst="rect">
            <a:avLst/>
          </a:prstGeom>
          <a:noFill/>
          <a:ln w="17463">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9425" name="Rectangle 33"/>
          <p:cNvSpPr>
            <a:spLocks noChangeArrowheads="1"/>
          </p:cNvSpPr>
          <p:nvPr/>
        </p:nvSpPr>
        <p:spPr bwMode="auto">
          <a:xfrm>
            <a:off x="5110163" y="4940300"/>
            <a:ext cx="309562" cy="88900"/>
          </a:xfrm>
          <a:prstGeom prst="rect">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9426" name="Rectangle 34" descr="Zig zag"/>
          <p:cNvSpPr>
            <a:spLocks noChangeArrowheads="1"/>
          </p:cNvSpPr>
          <p:nvPr/>
        </p:nvSpPr>
        <p:spPr bwMode="auto">
          <a:xfrm>
            <a:off x="5119688" y="4949825"/>
            <a:ext cx="307975" cy="88900"/>
          </a:xfrm>
          <a:prstGeom prst="rect">
            <a:avLst/>
          </a:prstGeom>
          <a:pattFill prst="zigZag">
            <a:fgClr>
              <a:srgbClr val="FFFF00"/>
            </a:fgClr>
            <a:bgClr>
              <a:srgbClr val="993300"/>
            </a:bgClr>
          </a:pattFill>
          <a:ln w="17463">
            <a:solidFill>
              <a:srgbClr val="FFFF00"/>
            </a:solidFill>
            <a:miter lim="800000"/>
            <a:headEnd/>
            <a:tailEnd/>
          </a:ln>
        </p:spPr>
        <p:txBody>
          <a:bodyPr/>
          <a:lstStyle/>
          <a:p>
            <a:endParaRPr lang="en-US"/>
          </a:p>
        </p:txBody>
      </p:sp>
      <p:sp>
        <p:nvSpPr>
          <p:cNvPr id="699429" name="Rectangle 37"/>
          <p:cNvSpPr>
            <a:spLocks noChangeArrowheads="1"/>
          </p:cNvSpPr>
          <p:nvPr/>
        </p:nvSpPr>
        <p:spPr bwMode="auto">
          <a:xfrm>
            <a:off x="7612063" y="5208588"/>
            <a:ext cx="307975" cy="19050"/>
          </a:xfrm>
          <a:prstGeom prst="rect">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9430" name="Rectangle 38" descr="Zig zag"/>
          <p:cNvSpPr>
            <a:spLocks noChangeArrowheads="1"/>
          </p:cNvSpPr>
          <p:nvPr/>
        </p:nvSpPr>
        <p:spPr bwMode="auto">
          <a:xfrm>
            <a:off x="7974013" y="4760913"/>
            <a:ext cx="290512" cy="107950"/>
          </a:xfrm>
          <a:prstGeom prst="rect">
            <a:avLst/>
          </a:prstGeom>
          <a:pattFill prst="zigZag">
            <a:fgClr>
              <a:srgbClr val="FFFF00"/>
            </a:fgClr>
            <a:bgClr>
              <a:srgbClr val="993300"/>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9431" name="Rectangle 39"/>
          <p:cNvSpPr>
            <a:spLocks noChangeArrowheads="1"/>
          </p:cNvSpPr>
          <p:nvPr/>
        </p:nvSpPr>
        <p:spPr bwMode="auto">
          <a:xfrm>
            <a:off x="7983538" y="4770438"/>
            <a:ext cx="290512" cy="106362"/>
          </a:xfrm>
          <a:prstGeom prst="rect">
            <a:avLst/>
          </a:prstGeom>
          <a:noFill/>
          <a:ln w="17463">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9433" name="Rectangle 41"/>
          <p:cNvSpPr>
            <a:spLocks noChangeArrowheads="1"/>
          </p:cNvSpPr>
          <p:nvPr/>
        </p:nvSpPr>
        <p:spPr bwMode="auto">
          <a:xfrm>
            <a:off x="8328025" y="4500563"/>
            <a:ext cx="307975" cy="144462"/>
          </a:xfrm>
          <a:prstGeom prst="rect">
            <a:avLst/>
          </a:prstGeom>
          <a:noFill/>
          <a:ln w="17463">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9434" name="Rectangle 42"/>
          <p:cNvSpPr>
            <a:spLocks noChangeArrowheads="1"/>
          </p:cNvSpPr>
          <p:nvPr/>
        </p:nvSpPr>
        <p:spPr bwMode="auto">
          <a:xfrm>
            <a:off x="2274888" y="5021263"/>
            <a:ext cx="288925" cy="142875"/>
          </a:xfrm>
          <a:prstGeom prst="rect">
            <a:avLst/>
          </a:prstGeom>
          <a:solidFill>
            <a:srgbClr val="008000"/>
          </a:solidFill>
          <a:ln w="17463">
            <a:solidFill>
              <a:srgbClr val="FFFF00"/>
            </a:solidFill>
            <a:miter lim="800000"/>
            <a:headEnd/>
            <a:tailEnd/>
          </a:ln>
        </p:spPr>
        <p:txBody>
          <a:bodyPr/>
          <a:lstStyle/>
          <a:p>
            <a:endParaRPr lang="en-US"/>
          </a:p>
        </p:txBody>
      </p:sp>
      <p:sp>
        <p:nvSpPr>
          <p:cNvPr id="699436" name="Rectangle 44"/>
          <p:cNvSpPr>
            <a:spLocks noChangeArrowheads="1"/>
          </p:cNvSpPr>
          <p:nvPr/>
        </p:nvSpPr>
        <p:spPr bwMode="auto">
          <a:xfrm>
            <a:off x="3687763" y="4733925"/>
            <a:ext cx="307975" cy="376238"/>
          </a:xfrm>
          <a:prstGeom prst="rect">
            <a:avLst/>
          </a:prstGeom>
          <a:solidFill>
            <a:srgbClr val="008000"/>
          </a:solidFill>
          <a:ln w="17463">
            <a:solidFill>
              <a:srgbClr val="FFFF00"/>
            </a:solidFill>
            <a:miter lim="800000"/>
            <a:headEnd/>
            <a:tailEnd/>
          </a:ln>
        </p:spPr>
        <p:txBody>
          <a:bodyPr/>
          <a:lstStyle/>
          <a:p>
            <a:endParaRPr lang="en-US"/>
          </a:p>
        </p:txBody>
      </p:sp>
      <p:sp>
        <p:nvSpPr>
          <p:cNvPr id="699438" name="Rectangle 46"/>
          <p:cNvSpPr>
            <a:spLocks noChangeArrowheads="1"/>
          </p:cNvSpPr>
          <p:nvPr/>
        </p:nvSpPr>
        <p:spPr bwMode="auto">
          <a:xfrm>
            <a:off x="5119688" y="4286250"/>
            <a:ext cx="307975" cy="663575"/>
          </a:xfrm>
          <a:prstGeom prst="rect">
            <a:avLst/>
          </a:prstGeom>
          <a:solidFill>
            <a:srgbClr val="008000"/>
          </a:solidFill>
          <a:ln w="17463">
            <a:solidFill>
              <a:srgbClr val="FFFF00"/>
            </a:solidFill>
            <a:miter lim="800000"/>
            <a:headEnd/>
            <a:tailEnd/>
          </a:ln>
        </p:spPr>
        <p:txBody>
          <a:bodyPr/>
          <a:lstStyle/>
          <a:p>
            <a:endParaRPr lang="en-US"/>
          </a:p>
        </p:txBody>
      </p:sp>
      <p:sp>
        <p:nvSpPr>
          <p:cNvPr id="699440" name="Rectangle 48"/>
          <p:cNvSpPr>
            <a:spLocks noChangeArrowheads="1"/>
          </p:cNvSpPr>
          <p:nvPr/>
        </p:nvSpPr>
        <p:spPr bwMode="auto">
          <a:xfrm>
            <a:off x="6551613" y="3836988"/>
            <a:ext cx="307975" cy="1039812"/>
          </a:xfrm>
          <a:prstGeom prst="rect">
            <a:avLst/>
          </a:prstGeom>
          <a:solidFill>
            <a:srgbClr val="008000"/>
          </a:solidFill>
          <a:ln w="17463">
            <a:solidFill>
              <a:srgbClr val="FFFF00"/>
            </a:solidFill>
            <a:miter lim="800000"/>
            <a:headEnd/>
            <a:tailEnd/>
          </a:ln>
        </p:spPr>
        <p:txBody>
          <a:bodyPr/>
          <a:lstStyle/>
          <a:p>
            <a:endParaRPr lang="en-US"/>
          </a:p>
        </p:txBody>
      </p:sp>
      <p:sp>
        <p:nvSpPr>
          <p:cNvPr id="699442" name="Rectangle 50"/>
          <p:cNvSpPr>
            <a:spLocks noChangeArrowheads="1"/>
          </p:cNvSpPr>
          <p:nvPr/>
        </p:nvSpPr>
        <p:spPr bwMode="auto">
          <a:xfrm>
            <a:off x="7983538" y="3424238"/>
            <a:ext cx="290512" cy="1346200"/>
          </a:xfrm>
          <a:prstGeom prst="rect">
            <a:avLst/>
          </a:prstGeom>
          <a:solidFill>
            <a:srgbClr val="008000"/>
          </a:solidFill>
          <a:ln w="17463">
            <a:solidFill>
              <a:srgbClr val="FFFF00"/>
            </a:solidFill>
            <a:miter lim="800000"/>
            <a:headEnd/>
            <a:tailEnd/>
          </a:ln>
        </p:spPr>
        <p:txBody>
          <a:bodyPr/>
          <a:lstStyle/>
          <a:p>
            <a:endParaRPr lang="en-US"/>
          </a:p>
        </p:txBody>
      </p:sp>
      <p:sp>
        <p:nvSpPr>
          <p:cNvPr id="699444" name="Line 52"/>
          <p:cNvSpPr>
            <a:spLocks noChangeShapeType="1"/>
          </p:cNvSpPr>
          <p:nvPr/>
        </p:nvSpPr>
        <p:spPr bwMode="auto">
          <a:xfrm>
            <a:off x="1893888" y="1236663"/>
            <a:ext cx="1587" cy="3998912"/>
          </a:xfrm>
          <a:prstGeom prst="line">
            <a:avLst/>
          </a:prstGeom>
          <a:noFill/>
          <a:ln w="0">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9445" name="Line 53"/>
          <p:cNvSpPr>
            <a:spLocks noChangeShapeType="1"/>
          </p:cNvSpPr>
          <p:nvPr/>
        </p:nvSpPr>
        <p:spPr bwMode="auto">
          <a:xfrm>
            <a:off x="1839913" y="5235575"/>
            <a:ext cx="53975" cy="1588"/>
          </a:xfrm>
          <a:prstGeom prst="line">
            <a:avLst/>
          </a:prstGeom>
          <a:noFill/>
          <a:ln w="0">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9446" name="Line 54"/>
          <p:cNvSpPr>
            <a:spLocks noChangeShapeType="1"/>
          </p:cNvSpPr>
          <p:nvPr/>
        </p:nvSpPr>
        <p:spPr bwMode="auto">
          <a:xfrm>
            <a:off x="1839913" y="4572000"/>
            <a:ext cx="53975" cy="1588"/>
          </a:xfrm>
          <a:prstGeom prst="line">
            <a:avLst/>
          </a:prstGeom>
          <a:noFill/>
          <a:ln w="0">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9447" name="Line 55"/>
          <p:cNvSpPr>
            <a:spLocks noChangeShapeType="1"/>
          </p:cNvSpPr>
          <p:nvPr/>
        </p:nvSpPr>
        <p:spPr bwMode="auto">
          <a:xfrm>
            <a:off x="1839913" y="3908425"/>
            <a:ext cx="53975" cy="1588"/>
          </a:xfrm>
          <a:prstGeom prst="line">
            <a:avLst/>
          </a:prstGeom>
          <a:noFill/>
          <a:ln w="0">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9448" name="Line 56"/>
          <p:cNvSpPr>
            <a:spLocks noChangeShapeType="1"/>
          </p:cNvSpPr>
          <p:nvPr/>
        </p:nvSpPr>
        <p:spPr bwMode="auto">
          <a:xfrm>
            <a:off x="1839913" y="3244850"/>
            <a:ext cx="53975" cy="1588"/>
          </a:xfrm>
          <a:prstGeom prst="line">
            <a:avLst/>
          </a:prstGeom>
          <a:noFill/>
          <a:ln w="0">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9449" name="Line 57"/>
          <p:cNvSpPr>
            <a:spLocks noChangeShapeType="1"/>
          </p:cNvSpPr>
          <p:nvPr/>
        </p:nvSpPr>
        <p:spPr bwMode="auto">
          <a:xfrm>
            <a:off x="1839913" y="2563813"/>
            <a:ext cx="53975" cy="1587"/>
          </a:xfrm>
          <a:prstGeom prst="line">
            <a:avLst/>
          </a:prstGeom>
          <a:noFill/>
          <a:ln w="0">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9450" name="Line 58"/>
          <p:cNvSpPr>
            <a:spLocks noChangeShapeType="1"/>
          </p:cNvSpPr>
          <p:nvPr/>
        </p:nvSpPr>
        <p:spPr bwMode="auto">
          <a:xfrm>
            <a:off x="1839913" y="1900238"/>
            <a:ext cx="53975" cy="1587"/>
          </a:xfrm>
          <a:prstGeom prst="line">
            <a:avLst/>
          </a:prstGeom>
          <a:noFill/>
          <a:ln w="0">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9451" name="Line 59"/>
          <p:cNvSpPr>
            <a:spLocks noChangeShapeType="1"/>
          </p:cNvSpPr>
          <p:nvPr/>
        </p:nvSpPr>
        <p:spPr bwMode="auto">
          <a:xfrm>
            <a:off x="1839913" y="1236663"/>
            <a:ext cx="53975" cy="1587"/>
          </a:xfrm>
          <a:prstGeom prst="line">
            <a:avLst/>
          </a:prstGeom>
          <a:noFill/>
          <a:ln w="0">
            <a:solidFill>
              <a:srgbClr val="FFFF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9452" name="Rectangle 60"/>
          <p:cNvSpPr>
            <a:spLocks noChangeArrowheads="1"/>
          </p:cNvSpPr>
          <p:nvPr/>
        </p:nvSpPr>
        <p:spPr bwMode="auto">
          <a:xfrm>
            <a:off x="1639888" y="5110163"/>
            <a:ext cx="1127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600" b="1">
                <a:solidFill>
                  <a:srgbClr val="FFFFCC"/>
                </a:solidFill>
                <a:latin typeface="Arial" charset="0"/>
              </a:rPr>
              <a:t>0</a:t>
            </a:r>
            <a:endParaRPr lang="en-US" b="1">
              <a:solidFill>
                <a:schemeClr val="bg1"/>
              </a:solidFill>
              <a:latin typeface="Arial" charset="0"/>
            </a:endParaRPr>
          </a:p>
        </p:txBody>
      </p:sp>
      <p:sp>
        <p:nvSpPr>
          <p:cNvPr id="699453" name="Rectangle 61"/>
          <p:cNvSpPr>
            <a:spLocks noChangeArrowheads="1"/>
          </p:cNvSpPr>
          <p:nvPr/>
        </p:nvSpPr>
        <p:spPr bwMode="auto">
          <a:xfrm>
            <a:off x="1531938" y="4446588"/>
            <a:ext cx="2254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600" b="1">
                <a:solidFill>
                  <a:srgbClr val="FFFFCC"/>
                </a:solidFill>
                <a:latin typeface="Arial" charset="0"/>
              </a:rPr>
              <a:t>50</a:t>
            </a:r>
            <a:endParaRPr lang="en-US" b="1">
              <a:solidFill>
                <a:schemeClr val="bg1"/>
              </a:solidFill>
              <a:latin typeface="Arial" charset="0"/>
            </a:endParaRPr>
          </a:p>
        </p:txBody>
      </p:sp>
      <p:sp>
        <p:nvSpPr>
          <p:cNvPr id="699454" name="Rectangle 62"/>
          <p:cNvSpPr>
            <a:spLocks noChangeArrowheads="1"/>
          </p:cNvSpPr>
          <p:nvPr/>
        </p:nvSpPr>
        <p:spPr bwMode="auto">
          <a:xfrm>
            <a:off x="1422400" y="3783013"/>
            <a:ext cx="338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600" b="1">
                <a:solidFill>
                  <a:srgbClr val="FFFFCC"/>
                </a:solidFill>
                <a:latin typeface="Arial" charset="0"/>
              </a:rPr>
              <a:t>100</a:t>
            </a:r>
            <a:endParaRPr lang="en-US" b="1">
              <a:solidFill>
                <a:schemeClr val="bg1"/>
              </a:solidFill>
              <a:latin typeface="Arial" charset="0"/>
            </a:endParaRPr>
          </a:p>
        </p:txBody>
      </p:sp>
      <p:sp>
        <p:nvSpPr>
          <p:cNvPr id="699455" name="Rectangle 63"/>
          <p:cNvSpPr>
            <a:spLocks noChangeArrowheads="1"/>
          </p:cNvSpPr>
          <p:nvPr/>
        </p:nvSpPr>
        <p:spPr bwMode="auto">
          <a:xfrm>
            <a:off x="1422400" y="3119438"/>
            <a:ext cx="338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600" b="1">
                <a:solidFill>
                  <a:srgbClr val="FFFFCC"/>
                </a:solidFill>
                <a:latin typeface="Arial" charset="0"/>
              </a:rPr>
              <a:t>150</a:t>
            </a:r>
            <a:endParaRPr lang="en-US" b="1">
              <a:solidFill>
                <a:schemeClr val="bg1"/>
              </a:solidFill>
              <a:latin typeface="Arial" charset="0"/>
            </a:endParaRPr>
          </a:p>
        </p:txBody>
      </p:sp>
      <p:sp>
        <p:nvSpPr>
          <p:cNvPr id="699456" name="Rectangle 64"/>
          <p:cNvSpPr>
            <a:spLocks noChangeArrowheads="1"/>
          </p:cNvSpPr>
          <p:nvPr/>
        </p:nvSpPr>
        <p:spPr bwMode="auto">
          <a:xfrm>
            <a:off x="1422400" y="2438400"/>
            <a:ext cx="338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600" b="1">
                <a:solidFill>
                  <a:srgbClr val="FFFFCC"/>
                </a:solidFill>
                <a:latin typeface="Arial" charset="0"/>
              </a:rPr>
              <a:t>200</a:t>
            </a:r>
            <a:endParaRPr lang="en-US" b="1">
              <a:solidFill>
                <a:schemeClr val="bg1"/>
              </a:solidFill>
              <a:latin typeface="Arial" charset="0"/>
            </a:endParaRPr>
          </a:p>
        </p:txBody>
      </p:sp>
      <p:sp>
        <p:nvSpPr>
          <p:cNvPr id="699457" name="Rectangle 65"/>
          <p:cNvSpPr>
            <a:spLocks noChangeArrowheads="1"/>
          </p:cNvSpPr>
          <p:nvPr/>
        </p:nvSpPr>
        <p:spPr bwMode="auto">
          <a:xfrm>
            <a:off x="1422400" y="1774825"/>
            <a:ext cx="338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600" b="1">
                <a:solidFill>
                  <a:srgbClr val="FFFFCC"/>
                </a:solidFill>
                <a:latin typeface="Arial" charset="0"/>
              </a:rPr>
              <a:t>250</a:t>
            </a:r>
            <a:endParaRPr lang="en-US" b="1">
              <a:solidFill>
                <a:schemeClr val="bg1"/>
              </a:solidFill>
              <a:latin typeface="Arial" charset="0"/>
            </a:endParaRPr>
          </a:p>
        </p:txBody>
      </p:sp>
      <p:sp>
        <p:nvSpPr>
          <p:cNvPr id="699458" name="Rectangle 66"/>
          <p:cNvSpPr>
            <a:spLocks noChangeArrowheads="1"/>
          </p:cNvSpPr>
          <p:nvPr/>
        </p:nvSpPr>
        <p:spPr bwMode="auto">
          <a:xfrm>
            <a:off x="1422400" y="1111250"/>
            <a:ext cx="338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600" b="1">
                <a:solidFill>
                  <a:srgbClr val="FFFFCC"/>
                </a:solidFill>
                <a:latin typeface="Arial" charset="0"/>
              </a:rPr>
              <a:t>300</a:t>
            </a:r>
            <a:endParaRPr lang="en-US" b="1">
              <a:solidFill>
                <a:schemeClr val="bg1"/>
              </a:solidFill>
              <a:latin typeface="Arial" charset="0"/>
            </a:endParaRPr>
          </a:p>
        </p:txBody>
      </p:sp>
      <p:sp>
        <p:nvSpPr>
          <p:cNvPr id="699459" name="Rectangle 67"/>
          <p:cNvSpPr>
            <a:spLocks noChangeArrowheads="1"/>
          </p:cNvSpPr>
          <p:nvPr/>
        </p:nvSpPr>
        <p:spPr bwMode="auto">
          <a:xfrm>
            <a:off x="2001838" y="5434013"/>
            <a:ext cx="165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C</a:t>
            </a:r>
            <a:endParaRPr lang="en-US" b="1">
              <a:solidFill>
                <a:schemeClr val="bg1"/>
              </a:solidFill>
              <a:latin typeface="Arial" charset="0"/>
            </a:endParaRPr>
          </a:p>
        </p:txBody>
      </p:sp>
      <p:sp>
        <p:nvSpPr>
          <p:cNvPr id="699460" name="Rectangle 68"/>
          <p:cNvSpPr>
            <a:spLocks noChangeArrowheads="1"/>
          </p:cNvSpPr>
          <p:nvPr/>
        </p:nvSpPr>
        <p:spPr bwMode="auto">
          <a:xfrm>
            <a:off x="2365375" y="5434013"/>
            <a:ext cx="165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H</a:t>
            </a:r>
            <a:endParaRPr lang="en-US" b="1">
              <a:solidFill>
                <a:schemeClr val="bg1"/>
              </a:solidFill>
              <a:latin typeface="Arial" charset="0"/>
            </a:endParaRPr>
          </a:p>
        </p:txBody>
      </p:sp>
      <p:sp>
        <p:nvSpPr>
          <p:cNvPr id="699462" name="Rectangle 70"/>
          <p:cNvSpPr>
            <a:spLocks noChangeArrowheads="1"/>
          </p:cNvSpPr>
          <p:nvPr/>
        </p:nvSpPr>
        <p:spPr bwMode="auto">
          <a:xfrm>
            <a:off x="3433763" y="5434013"/>
            <a:ext cx="165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C</a:t>
            </a:r>
            <a:endParaRPr lang="en-US" b="1">
              <a:solidFill>
                <a:schemeClr val="bg1"/>
              </a:solidFill>
              <a:latin typeface="Arial" charset="0"/>
            </a:endParaRPr>
          </a:p>
        </p:txBody>
      </p:sp>
      <p:sp>
        <p:nvSpPr>
          <p:cNvPr id="699463" name="Rectangle 71"/>
          <p:cNvSpPr>
            <a:spLocks noChangeArrowheads="1"/>
          </p:cNvSpPr>
          <p:nvPr/>
        </p:nvSpPr>
        <p:spPr bwMode="auto">
          <a:xfrm>
            <a:off x="3778250" y="5434013"/>
            <a:ext cx="165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H</a:t>
            </a:r>
            <a:endParaRPr lang="en-US" b="1">
              <a:solidFill>
                <a:schemeClr val="bg1"/>
              </a:solidFill>
              <a:latin typeface="Arial" charset="0"/>
            </a:endParaRPr>
          </a:p>
        </p:txBody>
      </p:sp>
      <p:sp>
        <p:nvSpPr>
          <p:cNvPr id="699465" name="Rectangle 73"/>
          <p:cNvSpPr>
            <a:spLocks noChangeArrowheads="1"/>
          </p:cNvSpPr>
          <p:nvPr/>
        </p:nvSpPr>
        <p:spPr bwMode="auto">
          <a:xfrm>
            <a:off x="4848225" y="5434013"/>
            <a:ext cx="165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C</a:t>
            </a:r>
            <a:endParaRPr lang="en-US" b="1">
              <a:solidFill>
                <a:schemeClr val="bg1"/>
              </a:solidFill>
              <a:latin typeface="Arial" charset="0"/>
            </a:endParaRPr>
          </a:p>
        </p:txBody>
      </p:sp>
      <p:sp>
        <p:nvSpPr>
          <p:cNvPr id="699466" name="Rectangle 74"/>
          <p:cNvSpPr>
            <a:spLocks noChangeArrowheads="1"/>
          </p:cNvSpPr>
          <p:nvPr/>
        </p:nvSpPr>
        <p:spPr bwMode="auto">
          <a:xfrm>
            <a:off x="5210175" y="5434013"/>
            <a:ext cx="165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H</a:t>
            </a:r>
            <a:endParaRPr lang="en-US" b="1">
              <a:solidFill>
                <a:schemeClr val="bg1"/>
              </a:solidFill>
              <a:latin typeface="Arial" charset="0"/>
            </a:endParaRPr>
          </a:p>
        </p:txBody>
      </p:sp>
      <p:sp>
        <p:nvSpPr>
          <p:cNvPr id="699468" name="Rectangle 76"/>
          <p:cNvSpPr>
            <a:spLocks noChangeArrowheads="1"/>
          </p:cNvSpPr>
          <p:nvPr/>
        </p:nvSpPr>
        <p:spPr bwMode="auto">
          <a:xfrm>
            <a:off x="6280150" y="5434013"/>
            <a:ext cx="165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C</a:t>
            </a:r>
            <a:endParaRPr lang="en-US" b="1">
              <a:solidFill>
                <a:schemeClr val="bg1"/>
              </a:solidFill>
              <a:latin typeface="Arial" charset="0"/>
            </a:endParaRPr>
          </a:p>
        </p:txBody>
      </p:sp>
      <p:sp>
        <p:nvSpPr>
          <p:cNvPr id="699469" name="Rectangle 77"/>
          <p:cNvSpPr>
            <a:spLocks noChangeArrowheads="1"/>
          </p:cNvSpPr>
          <p:nvPr/>
        </p:nvSpPr>
        <p:spPr bwMode="auto">
          <a:xfrm>
            <a:off x="6642100" y="5434013"/>
            <a:ext cx="165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H</a:t>
            </a:r>
            <a:endParaRPr lang="en-US" b="1">
              <a:solidFill>
                <a:schemeClr val="bg1"/>
              </a:solidFill>
              <a:latin typeface="Arial" charset="0"/>
            </a:endParaRPr>
          </a:p>
        </p:txBody>
      </p:sp>
      <p:sp>
        <p:nvSpPr>
          <p:cNvPr id="699471" name="Rectangle 79"/>
          <p:cNvSpPr>
            <a:spLocks noChangeArrowheads="1"/>
          </p:cNvSpPr>
          <p:nvPr/>
        </p:nvSpPr>
        <p:spPr bwMode="auto">
          <a:xfrm>
            <a:off x="7712075" y="5434013"/>
            <a:ext cx="165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C</a:t>
            </a:r>
            <a:endParaRPr lang="en-US" b="1">
              <a:solidFill>
                <a:schemeClr val="bg1"/>
              </a:solidFill>
              <a:latin typeface="Arial" charset="0"/>
            </a:endParaRPr>
          </a:p>
        </p:txBody>
      </p:sp>
      <p:sp>
        <p:nvSpPr>
          <p:cNvPr id="699472" name="Rectangle 80"/>
          <p:cNvSpPr>
            <a:spLocks noChangeArrowheads="1"/>
          </p:cNvSpPr>
          <p:nvPr/>
        </p:nvSpPr>
        <p:spPr bwMode="auto">
          <a:xfrm>
            <a:off x="8056563" y="5434013"/>
            <a:ext cx="165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H</a:t>
            </a:r>
            <a:endParaRPr lang="en-US" b="1">
              <a:solidFill>
                <a:schemeClr val="bg1"/>
              </a:solidFill>
              <a:latin typeface="Arial" charset="0"/>
            </a:endParaRPr>
          </a:p>
        </p:txBody>
      </p:sp>
      <p:sp>
        <p:nvSpPr>
          <p:cNvPr id="699474" name="Rectangle 82"/>
          <p:cNvSpPr>
            <a:spLocks noChangeArrowheads="1"/>
          </p:cNvSpPr>
          <p:nvPr/>
        </p:nvSpPr>
        <p:spPr bwMode="auto">
          <a:xfrm>
            <a:off x="2473325" y="5918200"/>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10</a:t>
            </a:r>
            <a:endParaRPr lang="en-US" b="1">
              <a:solidFill>
                <a:schemeClr val="bg1"/>
              </a:solidFill>
              <a:latin typeface="Arial" charset="0"/>
            </a:endParaRPr>
          </a:p>
        </p:txBody>
      </p:sp>
      <p:sp>
        <p:nvSpPr>
          <p:cNvPr id="699475" name="Rectangle 83"/>
          <p:cNvSpPr>
            <a:spLocks noChangeArrowheads="1"/>
          </p:cNvSpPr>
          <p:nvPr/>
        </p:nvSpPr>
        <p:spPr bwMode="auto">
          <a:xfrm>
            <a:off x="3905250" y="5918200"/>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20</a:t>
            </a:r>
            <a:endParaRPr lang="en-US" b="1">
              <a:solidFill>
                <a:schemeClr val="bg1"/>
              </a:solidFill>
              <a:latin typeface="Arial" charset="0"/>
            </a:endParaRPr>
          </a:p>
        </p:txBody>
      </p:sp>
      <p:sp>
        <p:nvSpPr>
          <p:cNvPr id="699476" name="Rectangle 84"/>
          <p:cNvSpPr>
            <a:spLocks noChangeArrowheads="1"/>
          </p:cNvSpPr>
          <p:nvPr/>
        </p:nvSpPr>
        <p:spPr bwMode="auto">
          <a:xfrm>
            <a:off x="5337175" y="5918200"/>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30</a:t>
            </a:r>
            <a:endParaRPr lang="en-US" b="1">
              <a:solidFill>
                <a:schemeClr val="bg1"/>
              </a:solidFill>
              <a:latin typeface="Arial" charset="0"/>
            </a:endParaRPr>
          </a:p>
        </p:txBody>
      </p:sp>
      <p:sp>
        <p:nvSpPr>
          <p:cNvPr id="699477" name="Rectangle 85"/>
          <p:cNvSpPr>
            <a:spLocks noChangeArrowheads="1"/>
          </p:cNvSpPr>
          <p:nvPr/>
        </p:nvSpPr>
        <p:spPr bwMode="auto">
          <a:xfrm>
            <a:off x="6769100" y="5918200"/>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40</a:t>
            </a:r>
            <a:endParaRPr lang="en-US" b="1">
              <a:solidFill>
                <a:schemeClr val="bg1"/>
              </a:solidFill>
              <a:latin typeface="Arial" charset="0"/>
            </a:endParaRPr>
          </a:p>
        </p:txBody>
      </p:sp>
      <p:sp>
        <p:nvSpPr>
          <p:cNvPr id="699478" name="Rectangle 86"/>
          <p:cNvSpPr>
            <a:spLocks noChangeArrowheads="1"/>
          </p:cNvSpPr>
          <p:nvPr/>
        </p:nvSpPr>
        <p:spPr bwMode="auto">
          <a:xfrm>
            <a:off x="8001000" y="5918200"/>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50</a:t>
            </a:r>
            <a:endParaRPr lang="en-US" b="1">
              <a:solidFill>
                <a:schemeClr val="bg1"/>
              </a:solidFill>
              <a:latin typeface="Arial" charset="0"/>
            </a:endParaRPr>
          </a:p>
        </p:txBody>
      </p:sp>
      <p:sp>
        <p:nvSpPr>
          <p:cNvPr id="699479" name="Rectangle 87"/>
          <p:cNvSpPr>
            <a:spLocks noChangeArrowheads="1"/>
          </p:cNvSpPr>
          <p:nvPr/>
        </p:nvSpPr>
        <p:spPr bwMode="auto">
          <a:xfrm>
            <a:off x="2509838" y="1577975"/>
            <a:ext cx="2319337" cy="1506538"/>
          </a:xfrm>
          <a:prstGeom prst="rect">
            <a:avLst/>
          </a:prstGeom>
          <a:solidFill>
            <a:srgbClr val="000000"/>
          </a:solidFill>
          <a:ln w="0">
            <a:solidFill>
              <a:srgbClr val="FFFF00"/>
            </a:solidFill>
            <a:miter lim="800000"/>
            <a:headEnd/>
            <a:tailEnd/>
          </a:ln>
        </p:spPr>
        <p:txBody>
          <a:bodyPr/>
          <a:lstStyle/>
          <a:p>
            <a:endParaRPr lang="en-US"/>
          </a:p>
        </p:txBody>
      </p:sp>
      <p:sp>
        <p:nvSpPr>
          <p:cNvPr id="699480" name="Rectangle 88"/>
          <p:cNvSpPr>
            <a:spLocks noChangeArrowheads="1"/>
          </p:cNvSpPr>
          <p:nvPr/>
        </p:nvSpPr>
        <p:spPr bwMode="auto">
          <a:xfrm>
            <a:off x="2600325" y="1720850"/>
            <a:ext cx="127000" cy="125413"/>
          </a:xfrm>
          <a:prstGeom prst="rect">
            <a:avLst/>
          </a:prstGeom>
          <a:solidFill>
            <a:srgbClr val="008000"/>
          </a:solidFill>
          <a:ln w="17463">
            <a:solidFill>
              <a:srgbClr val="FFFF00"/>
            </a:solidFill>
            <a:miter lim="800000"/>
            <a:headEnd/>
            <a:tailEnd/>
          </a:ln>
        </p:spPr>
        <p:txBody>
          <a:bodyPr/>
          <a:lstStyle/>
          <a:p>
            <a:endParaRPr lang="en-US"/>
          </a:p>
        </p:txBody>
      </p:sp>
      <p:sp>
        <p:nvSpPr>
          <p:cNvPr id="699481" name="Rectangle 89"/>
          <p:cNvSpPr>
            <a:spLocks noChangeArrowheads="1"/>
          </p:cNvSpPr>
          <p:nvPr/>
        </p:nvSpPr>
        <p:spPr bwMode="auto">
          <a:xfrm>
            <a:off x="2800350" y="1631950"/>
            <a:ext cx="889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  TREES</a:t>
            </a:r>
            <a:endParaRPr lang="en-US" b="1">
              <a:solidFill>
                <a:schemeClr val="bg1"/>
              </a:solidFill>
              <a:latin typeface="Arial" charset="0"/>
            </a:endParaRPr>
          </a:p>
        </p:txBody>
      </p:sp>
      <p:sp>
        <p:nvSpPr>
          <p:cNvPr id="699482" name="Rectangle 90"/>
          <p:cNvSpPr>
            <a:spLocks noChangeArrowheads="1"/>
          </p:cNvSpPr>
          <p:nvPr/>
        </p:nvSpPr>
        <p:spPr bwMode="auto">
          <a:xfrm>
            <a:off x="2600325" y="2098675"/>
            <a:ext cx="127000" cy="125413"/>
          </a:xfrm>
          <a:prstGeom prst="rect">
            <a:avLst/>
          </a:prstGeom>
          <a:solidFill>
            <a:srgbClr val="FF9900"/>
          </a:solidFill>
          <a:ln w="17463">
            <a:solidFill>
              <a:srgbClr val="FFFF00"/>
            </a:solidFill>
            <a:miter lim="800000"/>
            <a:headEnd/>
            <a:tailEnd/>
          </a:ln>
        </p:spPr>
        <p:txBody>
          <a:bodyPr/>
          <a:lstStyle/>
          <a:p>
            <a:endParaRPr lang="en-US"/>
          </a:p>
        </p:txBody>
      </p:sp>
      <p:sp>
        <p:nvSpPr>
          <p:cNvPr id="699483" name="Rectangle 91"/>
          <p:cNvSpPr>
            <a:spLocks noChangeArrowheads="1"/>
          </p:cNvSpPr>
          <p:nvPr/>
        </p:nvSpPr>
        <p:spPr bwMode="auto">
          <a:xfrm>
            <a:off x="2800350" y="2008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  SHRUBS</a:t>
            </a:r>
            <a:endParaRPr lang="en-US" b="1">
              <a:solidFill>
                <a:schemeClr val="bg1"/>
              </a:solidFill>
              <a:latin typeface="Arial" charset="0"/>
            </a:endParaRPr>
          </a:p>
        </p:txBody>
      </p:sp>
      <p:sp>
        <p:nvSpPr>
          <p:cNvPr id="699484" name="Rectangle 92" descr="Zig zag"/>
          <p:cNvSpPr>
            <a:spLocks noChangeArrowheads="1"/>
          </p:cNvSpPr>
          <p:nvPr/>
        </p:nvSpPr>
        <p:spPr bwMode="auto">
          <a:xfrm>
            <a:off x="2600325" y="2465388"/>
            <a:ext cx="127000" cy="125412"/>
          </a:xfrm>
          <a:prstGeom prst="rect">
            <a:avLst/>
          </a:prstGeom>
          <a:pattFill prst="zigZag">
            <a:fgClr>
              <a:srgbClr val="FFFF00"/>
            </a:fgClr>
            <a:bgClr>
              <a:srgbClr val="993300"/>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99485" name="Rectangle 93"/>
          <p:cNvSpPr>
            <a:spLocks noChangeArrowheads="1"/>
          </p:cNvSpPr>
          <p:nvPr/>
        </p:nvSpPr>
        <p:spPr bwMode="auto">
          <a:xfrm>
            <a:off x="2600325" y="2474913"/>
            <a:ext cx="127000" cy="125412"/>
          </a:xfrm>
          <a:prstGeom prst="rect">
            <a:avLst/>
          </a:prstGeom>
          <a:noFill/>
          <a:ln w="17463">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9486" name="Rectangle 94"/>
          <p:cNvSpPr>
            <a:spLocks noChangeArrowheads="1"/>
          </p:cNvSpPr>
          <p:nvPr/>
        </p:nvSpPr>
        <p:spPr bwMode="auto">
          <a:xfrm>
            <a:off x="2800350" y="2384425"/>
            <a:ext cx="1917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  FOREST FLOOR</a:t>
            </a:r>
            <a:endParaRPr lang="en-US" b="1">
              <a:solidFill>
                <a:schemeClr val="bg1"/>
              </a:solidFill>
              <a:latin typeface="Arial" charset="0"/>
            </a:endParaRPr>
          </a:p>
        </p:txBody>
      </p:sp>
      <p:sp>
        <p:nvSpPr>
          <p:cNvPr id="699487" name="Rectangle 95"/>
          <p:cNvSpPr>
            <a:spLocks noChangeArrowheads="1"/>
          </p:cNvSpPr>
          <p:nvPr/>
        </p:nvSpPr>
        <p:spPr bwMode="auto">
          <a:xfrm>
            <a:off x="2600325" y="2851150"/>
            <a:ext cx="127000" cy="125413"/>
          </a:xfrm>
          <a:prstGeom prst="rect">
            <a:avLst/>
          </a:prstGeom>
          <a:solidFill>
            <a:srgbClr val="993300"/>
          </a:solidFill>
          <a:ln w="17463">
            <a:solidFill>
              <a:srgbClr val="FFFF00"/>
            </a:solidFill>
            <a:miter lim="800000"/>
            <a:headEnd/>
            <a:tailEnd/>
          </a:ln>
        </p:spPr>
        <p:txBody>
          <a:bodyPr/>
          <a:lstStyle/>
          <a:p>
            <a:endParaRPr lang="en-US"/>
          </a:p>
        </p:txBody>
      </p:sp>
      <p:sp>
        <p:nvSpPr>
          <p:cNvPr id="699488" name="Rectangle 96"/>
          <p:cNvSpPr>
            <a:spLocks noChangeArrowheads="1"/>
          </p:cNvSpPr>
          <p:nvPr/>
        </p:nvSpPr>
        <p:spPr bwMode="auto">
          <a:xfrm>
            <a:off x="2800350" y="2760663"/>
            <a:ext cx="939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b="1">
                <a:solidFill>
                  <a:srgbClr val="FFFFCC"/>
                </a:solidFill>
                <a:latin typeface="Arial" charset="0"/>
              </a:rPr>
              <a:t>  ROOTS</a:t>
            </a:r>
            <a:endParaRPr lang="en-US" b="1">
              <a:solidFill>
                <a:schemeClr val="bg1"/>
              </a:solidFill>
              <a:latin typeface="Arial" charset="0"/>
            </a:endParaRPr>
          </a:p>
        </p:txBody>
      </p:sp>
      <p:sp>
        <p:nvSpPr>
          <p:cNvPr id="699489" name="Text Box 97"/>
          <p:cNvSpPr txBox="1">
            <a:spLocks noChangeArrowheads="1"/>
          </p:cNvSpPr>
          <p:nvPr/>
        </p:nvSpPr>
        <p:spPr bwMode="auto">
          <a:xfrm rot="-5400000">
            <a:off x="-89694" y="2956719"/>
            <a:ext cx="22526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000" b="1" i="1">
                <a:solidFill>
                  <a:srgbClr val="FFFFCC"/>
                </a:solidFill>
                <a:latin typeface="Arial" charset="0"/>
              </a:rPr>
              <a:t>Mg CARBON ha</a:t>
            </a:r>
            <a:r>
              <a:rPr lang="en-US" sz="2000" b="1" i="1" baseline="30000">
                <a:solidFill>
                  <a:srgbClr val="FFFFCC"/>
                </a:solidFill>
                <a:latin typeface="Arial" charset="0"/>
              </a:rPr>
              <a:t>-1</a:t>
            </a:r>
          </a:p>
        </p:txBody>
      </p:sp>
      <p:sp>
        <p:nvSpPr>
          <p:cNvPr id="699490" name="Text Box 98"/>
          <p:cNvSpPr txBox="1">
            <a:spLocks noChangeArrowheads="1"/>
          </p:cNvSpPr>
          <p:nvPr/>
        </p:nvSpPr>
        <p:spPr bwMode="auto">
          <a:xfrm>
            <a:off x="3849688" y="6291263"/>
            <a:ext cx="3063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000" b="1">
                <a:solidFill>
                  <a:srgbClr val="FFFFCC"/>
                </a:solidFill>
                <a:latin typeface="Arial" charset="0"/>
              </a:rPr>
              <a:t>PLANTATION AGE (yrs)</a:t>
            </a:r>
          </a:p>
        </p:txBody>
      </p:sp>
      <p:sp>
        <p:nvSpPr>
          <p:cNvPr id="699491" name="Text Box 99"/>
          <p:cNvSpPr txBox="1">
            <a:spLocks noChangeArrowheads="1"/>
          </p:cNvSpPr>
          <p:nvPr/>
        </p:nvSpPr>
        <p:spPr bwMode="auto">
          <a:xfrm>
            <a:off x="273175" y="319087"/>
            <a:ext cx="84898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400" b="1" dirty="0" smtClean="0">
                <a:solidFill>
                  <a:srgbClr val="FFFF00"/>
                </a:solidFill>
                <a:latin typeface="Arial" charset="0"/>
              </a:rPr>
              <a:t>WHITMORE: </a:t>
            </a:r>
            <a:r>
              <a:rPr lang="en-US" sz="2400" b="1" dirty="0">
                <a:solidFill>
                  <a:srgbClr val="FFCC00"/>
                </a:solidFill>
                <a:latin typeface="Arial" charset="0"/>
              </a:rPr>
              <a:t>NET </a:t>
            </a:r>
            <a:r>
              <a:rPr lang="en-US" sz="2400" b="1" dirty="0" smtClean="0">
                <a:solidFill>
                  <a:srgbClr val="FFCC00"/>
                </a:solidFill>
                <a:latin typeface="Arial" charset="0"/>
              </a:rPr>
              <a:t>GROWTH WITH WILDFIRE </a:t>
            </a:r>
            <a:r>
              <a:rPr lang="en-US" sz="2400" b="1" dirty="0">
                <a:solidFill>
                  <a:srgbClr val="FFCC00"/>
                </a:solidFill>
                <a:latin typeface="Arial" charset="0"/>
              </a:rPr>
              <a:t>(20 </a:t>
            </a:r>
            <a:r>
              <a:rPr lang="en-US" sz="2400" b="1" dirty="0" err="1">
                <a:solidFill>
                  <a:srgbClr val="FFCC00"/>
                </a:solidFill>
                <a:latin typeface="Arial" charset="0"/>
              </a:rPr>
              <a:t>yr</a:t>
            </a:r>
            <a:r>
              <a:rPr lang="en-US" sz="2400" b="1" dirty="0">
                <a:solidFill>
                  <a:srgbClr val="FFCC00"/>
                </a:solidFill>
                <a:latin typeface="Arial" charset="0"/>
              </a:rPr>
              <a:t> cycle)</a:t>
            </a:r>
          </a:p>
        </p:txBody>
      </p:sp>
      <p:sp>
        <p:nvSpPr>
          <p:cNvPr id="699492" name="Rectangle 100"/>
          <p:cNvSpPr>
            <a:spLocks noChangeArrowheads="1"/>
          </p:cNvSpPr>
          <p:nvPr/>
        </p:nvSpPr>
        <p:spPr bwMode="auto">
          <a:xfrm>
            <a:off x="1905000" y="4997450"/>
            <a:ext cx="314325" cy="233363"/>
          </a:xfrm>
          <a:prstGeom prst="rect">
            <a:avLst/>
          </a:prstGeom>
          <a:solidFill>
            <a:srgbClr val="993300"/>
          </a:solidFill>
          <a:ln w="17463">
            <a:solidFill>
              <a:srgbClr val="FFFF00"/>
            </a:solidFill>
            <a:miter lim="800000"/>
            <a:headEnd/>
            <a:tailEnd/>
          </a:ln>
        </p:spPr>
        <p:txBody>
          <a:bodyPr/>
          <a:lstStyle/>
          <a:p>
            <a:endParaRPr lang="en-US"/>
          </a:p>
        </p:txBody>
      </p:sp>
      <p:sp>
        <p:nvSpPr>
          <p:cNvPr id="699493" name="Rectangle 101"/>
          <p:cNvSpPr>
            <a:spLocks noChangeArrowheads="1"/>
          </p:cNvSpPr>
          <p:nvPr/>
        </p:nvSpPr>
        <p:spPr bwMode="auto">
          <a:xfrm>
            <a:off x="1914525" y="4876800"/>
            <a:ext cx="304800" cy="53975"/>
          </a:xfrm>
          <a:prstGeom prst="rect">
            <a:avLst/>
          </a:prstGeom>
          <a:solidFill>
            <a:srgbClr val="008000"/>
          </a:solidFill>
          <a:ln w="17463">
            <a:solidFill>
              <a:srgbClr val="FFFF00"/>
            </a:solidFill>
            <a:miter lim="800000"/>
            <a:headEnd/>
            <a:tailEnd/>
          </a:ln>
        </p:spPr>
        <p:txBody>
          <a:bodyPr/>
          <a:lstStyle/>
          <a:p>
            <a:endParaRPr lang="en-US"/>
          </a:p>
        </p:txBody>
      </p:sp>
      <p:sp>
        <p:nvSpPr>
          <p:cNvPr id="699494" name="Rectangle 102"/>
          <p:cNvSpPr>
            <a:spLocks noChangeArrowheads="1"/>
          </p:cNvSpPr>
          <p:nvPr/>
        </p:nvSpPr>
        <p:spPr bwMode="auto">
          <a:xfrm>
            <a:off x="1914525" y="4930775"/>
            <a:ext cx="304800" cy="233363"/>
          </a:xfrm>
          <a:prstGeom prst="rect">
            <a:avLst/>
          </a:prstGeom>
          <a:solidFill>
            <a:srgbClr val="FF9900"/>
          </a:solidFill>
          <a:ln w="17463">
            <a:solidFill>
              <a:srgbClr val="FFFF00"/>
            </a:solidFill>
            <a:miter lim="800000"/>
            <a:headEnd/>
            <a:tailEnd/>
          </a:ln>
        </p:spPr>
        <p:txBody>
          <a:bodyPr/>
          <a:lstStyle/>
          <a:p>
            <a:endParaRPr lang="en-US"/>
          </a:p>
        </p:txBody>
      </p:sp>
      <p:grpSp>
        <p:nvGrpSpPr>
          <p:cNvPr id="699495" name="Group 103"/>
          <p:cNvGrpSpPr>
            <a:grpSpLocks/>
          </p:cNvGrpSpPr>
          <p:nvPr/>
        </p:nvGrpSpPr>
        <p:grpSpPr bwMode="auto">
          <a:xfrm>
            <a:off x="4752975" y="4857750"/>
            <a:ext cx="304800" cy="354013"/>
            <a:chOff x="2994" y="3060"/>
            <a:chExt cx="192" cy="223"/>
          </a:xfrm>
        </p:grpSpPr>
        <p:sp>
          <p:nvSpPr>
            <p:cNvPr id="699496" name="Rectangle 104"/>
            <p:cNvSpPr>
              <a:spLocks noChangeArrowheads="1"/>
            </p:cNvSpPr>
            <p:nvPr/>
          </p:nvSpPr>
          <p:spPr bwMode="auto">
            <a:xfrm>
              <a:off x="2994" y="3136"/>
              <a:ext cx="192" cy="147"/>
            </a:xfrm>
            <a:prstGeom prst="rect">
              <a:avLst/>
            </a:prstGeom>
            <a:solidFill>
              <a:srgbClr val="993300"/>
            </a:solidFill>
            <a:ln w="17463">
              <a:solidFill>
                <a:srgbClr val="FFFF00"/>
              </a:solidFill>
              <a:miter lim="800000"/>
              <a:headEnd/>
              <a:tailEnd/>
            </a:ln>
          </p:spPr>
          <p:txBody>
            <a:bodyPr/>
            <a:lstStyle/>
            <a:p>
              <a:endParaRPr lang="en-US"/>
            </a:p>
          </p:txBody>
        </p:sp>
        <p:sp>
          <p:nvSpPr>
            <p:cNvPr id="699497" name="Rectangle 105"/>
            <p:cNvSpPr>
              <a:spLocks noChangeArrowheads="1"/>
            </p:cNvSpPr>
            <p:nvPr/>
          </p:nvSpPr>
          <p:spPr bwMode="auto">
            <a:xfrm>
              <a:off x="2994" y="3060"/>
              <a:ext cx="192" cy="34"/>
            </a:xfrm>
            <a:prstGeom prst="rect">
              <a:avLst/>
            </a:prstGeom>
            <a:solidFill>
              <a:srgbClr val="008000"/>
            </a:solidFill>
            <a:ln w="17463">
              <a:solidFill>
                <a:srgbClr val="FFFF00"/>
              </a:solidFill>
              <a:miter lim="800000"/>
              <a:headEnd/>
              <a:tailEnd/>
            </a:ln>
          </p:spPr>
          <p:txBody>
            <a:bodyPr/>
            <a:lstStyle/>
            <a:p>
              <a:endParaRPr lang="en-US"/>
            </a:p>
          </p:txBody>
        </p:sp>
        <p:sp>
          <p:nvSpPr>
            <p:cNvPr id="699498" name="Rectangle 106"/>
            <p:cNvSpPr>
              <a:spLocks noChangeArrowheads="1"/>
            </p:cNvSpPr>
            <p:nvPr/>
          </p:nvSpPr>
          <p:spPr bwMode="auto">
            <a:xfrm>
              <a:off x="2994" y="3094"/>
              <a:ext cx="192" cy="147"/>
            </a:xfrm>
            <a:prstGeom prst="rect">
              <a:avLst/>
            </a:prstGeom>
            <a:solidFill>
              <a:srgbClr val="FF9900"/>
            </a:solidFill>
            <a:ln w="17463">
              <a:solidFill>
                <a:srgbClr val="FFFF00"/>
              </a:solidFill>
              <a:miter lim="800000"/>
              <a:headEnd/>
              <a:tailEnd/>
            </a:ln>
          </p:spPr>
          <p:txBody>
            <a:bodyPr/>
            <a:lstStyle/>
            <a:p>
              <a:endParaRPr lang="en-US"/>
            </a:p>
          </p:txBody>
        </p:sp>
      </p:grpSp>
      <p:grpSp>
        <p:nvGrpSpPr>
          <p:cNvPr id="699499" name="Group 107"/>
          <p:cNvGrpSpPr>
            <a:grpSpLocks/>
          </p:cNvGrpSpPr>
          <p:nvPr/>
        </p:nvGrpSpPr>
        <p:grpSpPr bwMode="auto">
          <a:xfrm>
            <a:off x="7620000" y="4857750"/>
            <a:ext cx="304800" cy="354013"/>
            <a:chOff x="2994" y="3060"/>
            <a:chExt cx="192" cy="223"/>
          </a:xfrm>
        </p:grpSpPr>
        <p:sp>
          <p:nvSpPr>
            <p:cNvPr id="699500" name="Rectangle 108"/>
            <p:cNvSpPr>
              <a:spLocks noChangeArrowheads="1"/>
            </p:cNvSpPr>
            <p:nvPr/>
          </p:nvSpPr>
          <p:spPr bwMode="auto">
            <a:xfrm>
              <a:off x="2994" y="3136"/>
              <a:ext cx="192" cy="147"/>
            </a:xfrm>
            <a:prstGeom prst="rect">
              <a:avLst/>
            </a:prstGeom>
            <a:solidFill>
              <a:srgbClr val="993300"/>
            </a:solidFill>
            <a:ln w="17463">
              <a:solidFill>
                <a:srgbClr val="FFFF00"/>
              </a:solidFill>
              <a:miter lim="800000"/>
              <a:headEnd/>
              <a:tailEnd/>
            </a:ln>
          </p:spPr>
          <p:txBody>
            <a:bodyPr/>
            <a:lstStyle/>
            <a:p>
              <a:endParaRPr lang="en-US"/>
            </a:p>
          </p:txBody>
        </p:sp>
        <p:sp>
          <p:nvSpPr>
            <p:cNvPr id="699501" name="Rectangle 109"/>
            <p:cNvSpPr>
              <a:spLocks noChangeArrowheads="1"/>
            </p:cNvSpPr>
            <p:nvPr/>
          </p:nvSpPr>
          <p:spPr bwMode="auto">
            <a:xfrm>
              <a:off x="2994" y="3060"/>
              <a:ext cx="192" cy="34"/>
            </a:xfrm>
            <a:prstGeom prst="rect">
              <a:avLst/>
            </a:prstGeom>
            <a:solidFill>
              <a:srgbClr val="008000"/>
            </a:solidFill>
            <a:ln w="17463">
              <a:solidFill>
                <a:srgbClr val="FFFF00"/>
              </a:solidFill>
              <a:miter lim="800000"/>
              <a:headEnd/>
              <a:tailEnd/>
            </a:ln>
          </p:spPr>
          <p:txBody>
            <a:bodyPr/>
            <a:lstStyle/>
            <a:p>
              <a:endParaRPr lang="en-US"/>
            </a:p>
          </p:txBody>
        </p:sp>
        <p:sp>
          <p:nvSpPr>
            <p:cNvPr id="699502" name="Rectangle 110"/>
            <p:cNvSpPr>
              <a:spLocks noChangeArrowheads="1"/>
            </p:cNvSpPr>
            <p:nvPr/>
          </p:nvSpPr>
          <p:spPr bwMode="auto">
            <a:xfrm>
              <a:off x="2994" y="3094"/>
              <a:ext cx="192" cy="147"/>
            </a:xfrm>
            <a:prstGeom prst="rect">
              <a:avLst/>
            </a:prstGeom>
            <a:solidFill>
              <a:srgbClr val="FF9900"/>
            </a:solidFill>
            <a:ln w="17463">
              <a:solidFill>
                <a:srgbClr val="FFFF00"/>
              </a:solidFill>
              <a:miter lim="800000"/>
              <a:headEnd/>
              <a:tailEnd/>
            </a:ln>
          </p:spPr>
          <p:txBody>
            <a:bodyPr/>
            <a:lstStyle/>
            <a:p>
              <a:endParaRPr lang="en-US"/>
            </a:p>
          </p:txBody>
        </p:sp>
      </p:grpSp>
      <p:sp>
        <p:nvSpPr>
          <p:cNvPr id="699503" name="Rectangle 111" descr="Zig zag"/>
          <p:cNvSpPr>
            <a:spLocks noChangeArrowheads="1"/>
          </p:cNvSpPr>
          <p:nvPr/>
        </p:nvSpPr>
        <p:spPr bwMode="auto">
          <a:xfrm>
            <a:off x="1914525" y="5110163"/>
            <a:ext cx="304800" cy="53975"/>
          </a:xfrm>
          <a:prstGeom prst="rect">
            <a:avLst/>
          </a:prstGeom>
          <a:pattFill prst="zigZag">
            <a:fgClr>
              <a:srgbClr val="FFFF00"/>
            </a:fgClr>
            <a:bgClr>
              <a:srgbClr val="993300"/>
            </a:bgClr>
          </a:pattFill>
          <a:ln w="17463">
            <a:solidFill>
              <a:srgbClr val="FFFF00"/>
            </a:solidFill>
            <a:miter lim="800000"/>
            <a:headEnd/>
            <a:tailEnd/>
          </a:ln>
        </p:spPr>
        <p:txBody>
          <a:bodyPr/>
          <a:lstStyle/>
          <a:p>
            <a:endParaRPr lang="en-US"/>
          </a:p>
        </p:txBody>
      </p:sp>
      <p:sp>
        <p:nvSpPr>
          <p:cNvPr id="699504" name="Rectangle 112" descr="Zig zag"/>
          <p:cNvSpPr>
            <a:spLocks noChangeArrowheads="1"/>
          </p:cNvSpPr>
          <p:nvPr/>
        </p:nvSpPr>
        <p:spPr bwMode="auto">
          <a:xfrm>
            <a:off x="4748213" y="5100638"/>
            <a:ext cx="304800" cy="53975"/>
          </a:xfrm>
          <a:prstGeom prst="rect">
            <a:avLst/>
          </a:prstGeom>
          <a:pattFill prst="zigZag">
            <a:fgClr>
              <a:srgbClr val="FFFF00"/>
            </a:fgClr>
            <a:bgClr>
              <a:srgbClr val="993300"/>
            </a:bgClr>
          </a:pattFill>
          <a:ln w="17463">
            <a:solidFill>
              <a:srgbClr val="FFFF00"/>
            </a:solidFill>
            <a:miter lim="800000"/>
            <a:headEnd/>
            <a:tailEnd/>
          </a:ln>
        </p:spPr>
        <p:txBody>
          <a:bodyPr/>
          <a:lstStyle/>
          <a:p>
            <a:endParaRPr lang="en-US"/>
          </a:p>
        </p:txBody>
      </p:sp>
      <p:sp>
        <p:nvSpPr>
          <p:cNvPr id="699505" name="Rectangle 113" descr="Zig zag"/>
          <p:cNvSpPr>
            <a:spLocks noChangeArrowheads="1"/>
          </p:cNvSpPr>
          <p:nvPr/>
        </p:nvSpPr>
        <p:spPr bwMode="auto">
          <a:xfrm>
            <a:off x="7620000" y="5086350"/>
            <a:ext cx="304800" cy="53975"/>
          </a:xfrm>
          <a:prstGeom prst="rect">
            <a:avLst/>
          </a:prstGeom>
          <a:pattFill prst="zigZag">
            <a:fgClr>
              <a:srgbClr val="FFFF00"/>
            </a:fgClr>
            <a:bgClr>
              <a:srgbClr val="993300"/>
            </a:bgClr>
          </a:pattFill>
          <a:ln w="17463">
            <a:solidFill>
              <a:srgbClr val="FFFF00"/>
            </a:solidFill>
            <a:miter lim="800000"/>
            <a:headEnd/>
            <a:tailEnd/>
          </a:ln>
        </p:spPr>
        <p:txBody>
          <a:bodyPr/>
          <a:lstStyle/>
          <a:p>
            <a:endParaRPr lang="en-US"/>
          </a:p>
        </p:txBody>
      </p:sp>
      <p:sp>
        <p:nvSpPr>
          <p:cNvPr id="699506" name="AutoShape 114"/>
          <p:cNvSpPr>
            <a:spLocks noChangeArrowheads="1"/>
          </p:cNvSpPr>
          <p:nvPr/>
        </p:nvSpPr>
        <p:spPr bwMode="auto">
          <a:xfrm rot="1030830">
            <a:off x="1981200" y="4343400"/>
            <a:ext cx="1905000" cy="685800"/>
          </a:xfrm>
          <a:prstGeom prst="curvedDownArrow">
            <a:avLst>
              <a:gd name="adj1" fmla="val 20615"/>
              <a:gd name="adj2" fmla="val 76170"/>
              <a:gd name="adj3" fmla="val 24505"/>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9507" name="AutoShape 115"/>
          <p:cNvSpPr>
            <a:spLocks noChangeArrowheads="1"/>
          </p:cNvSpPr>
          <p:nvPr/>
        </p:nvSpPr>
        <p:spPr bwMode="auto">
          <a:xfrm rot="-792519">
            <a:off x="3279775" y="3779838"/>
            <a:ext cx="1765300" cy="1169987"/>
          </a:xfrm>
          <a:prstGeom prst="curvedDownArrow">
            <a:avLst>
              <a:gd name="adj1" fmla="val 8662"/>
              <a:gd name="adj2" fmla="val 60353"/>
              <a:gd name="adj3" fmla="val 33333"/>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9508" name="AutoShape 116"/>
          <p:cNvSpPr>
            <a:spLocks noChangeArrowheads="1"/>
          </p:cNvSpPr>
          <p:nvPr/>
        </p:nvSpPr>
        <p:spPr bwMode="auto">
          <a:xfrm rot="1030830">
            <a:off x="4867275" y="4230688"/>
            <a:ext cx="1825625" cy="731837"/>
          </a:xfrm>
          <a:prstGeom prst="curvedDownArrow">
            <a:avLst>
              <a:gd name="adj1" fmla="val 18513"/>
              <a:gd name="adj2" fmla="val 68405"/>
              <a:gd name="adj3" fmla="val 24505"/>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9509" name="AutoShape 117"/>
          <p:cNvSpPr>
            <a:spLocks noChangeArrowheads="1"/>
          </p:cNvSpPr>
          <p:nvPr/>
        </p:nvSpPr>
        <p:spPr bwMode="auto">
          <a:xfrm rot="-419306">
            <a:off x="6248400" y="3657600"/>
            <a:ext cx="1765300" cy="1169988"/>
          </a:xfrm>
          <a:prstGeom prst="curvedDownArrow">
            <a:avLst>
              <a:gd name="adj1" fmla="val 8662"/>
              <a:gd name="adj2" fmla="val 60353"/>
              <a:gd name="adj3" fmla="val 33333"/>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95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950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950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9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9506" grpId="0" animBg="1"/>
      <p:bldP spid="699507" grpId="0" animBg="1"/>
      <p:bldP spid="699508" grpId="0" animBg="1"/>
      <p:bldP spid="69950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p:nvPr>
        </p:nvPicPr>
        <p:blipFill>
          <a:blip r:embed="rId3">
            <a:extLst>
              <a:ext uri="{28A0092B-C50C-407E-A947-70E740481C1C}">
                <a14:useLocalDpi xmlns:a14="http://schemas.microsoft.com/office/drawing/2010/main" val="0"/>
              </a:ext>
            </a:extLst>
          </a:blip>
          <a:stretch>
            <a:fillRect/>
          </a:stretch>
        </p:blipFill>
        <p:spPr>
          <a:xfrm>
            <a:off x="7954" y="0"/>
            <a:ext cx="9110518" cy="6263481"/>
          </a:xfrm>
        </p:spPr>
      </p:pic>
      <p:sp>
        <p:nvSpPr>
          <p:cNvPr id="6" name="TextBox 5"/>
          <p:cNvSpPr txBox="1"/>
          <p:nvPr/>
        </p:nvSpPr>
        <p:spPr>
          <a:xfrm>
            <a:off x="914400" y="152400"/>
            <a:ext cx="7145226" cy="646331"/>
          </a:xfrm>
          <a:prstGeom prst="rect">
            <a:avLst/>
          </a:prstGeom>
          <a:noFill/>
        </p:spPr>
        <p:txBody>
          <a:bodyPr wrap="none" rtlCol="0">
            <a:spAutoFit/>
          </a:bodyPr>
          <a:lstStyle/>
          <a:p>
            <a:r>
              <a:rPr lang="en-US" dirty="0" smtClean="0">
                <a:solidFill>
                  <a:srgbClr val="FFFFFF"/>
                </a:solidFill>
              </a:rPr>
              <a:t>Grasses/forbs (fine flashy fuels) controlled by cattle grazing</a:t>
            </a:r>
          </a:p>
          <a:p>
            <a:r>
              <a:rPr lang="en-US" dirty="0" smtClean="0">
                <a:solidFill>
                  <a:srgbClr val="FFFFFF"/>
                </a:solidFill>
              </a:rPr>
              <a:t>in four year old ponderosa pine plantation in Modoc County</a:t>
            </a:r>
            <a:endParaRPr lang="en-US" dirty="0">
              <a:solidFill>
                <a:srgbClr val="FFFFFF"/>
              </a:solidFill>
            </a:endParaRPr>
          </a:p>
        </p:txBody>
      </p:sp>
    </p:spTree>
    <p:extLst>
      <p:ext uri="{BB962C8B-B14F-4D97-AF65-F5344CB8AC3E}">
        <p14:creationId xmlns:p14="http://schemas.microsoft.com/office/powerpoint/2010/main" val="1032161279"/>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p:nvPr>
        </p:nvPicPr>
        <p:blipFill>
          <a:blip r:embed="rId3">
            <a:extLst>
              <a:ext uri="{28A0092B-C50C-407E-A947-70E740481C1C}">
                <a14:useLocalDpi xmlns:a14="http://schemas.microsoft.com/office/drawing/2010/main" val="0"/>
              </a:ext>
            </a:extLst>
          </a:blip>
          <a:stretch>
            <a:fillRect/>
          </a:stretch>
        </p:blipFill>
        <p:spPr>
          <a:xfrm>
            <a:off x="5292" y="3968"/>
            <a:ext cx="9138707" cy="6854031"/>
          </a:xfrm>
        </p:spPr>
      </p:pic>
      <p:sp>
        <p:nvSpPr>
          <p:cNvPr id="6" name="TextBox 5"/>
          <p:cNvSpPr txBox="1"/>
          <p:nvPr/>
        </p:nvSpPr>
        <p:spPr>
          <a:xfrm>
            <a:off x="2895600" y="65689"/>
            <a:ext cx="4191000" cy="646331"/>
          </a:xfrm>
          <a:prstGeom prst="rect">
            <a:avLst/>
          </a:prstGeom>
          <a:noFill/>
        </p:spPr>
        <p:txBody>
          <a:bodyPr wrap="square" rtlCol="0">
            <a:spAutoFit/>
          </a:bodyPr>
          <a:lstStyle/>
          <a:p>
            <a:r>
              <a:rPr lang="en-US" dirty="0" smtClean="0">
                <a:solidFill>
                  <a:srgbClr val="000000"/>
                </a:solidFill>
              </a:rPr>
              <a:t>13 year old plantation Modoc Co.</a:t>
            </a:r>
            <a:endParaRPr lang="en-US" dirty="0" smtClean="0">
              <a:solidFill>
                <a:srgbClr val="000000"/>
              </a:solidFill>
            </a:endParaRPr>
          </a:p>
          <a:p>
            <a:pPr algn="ctr"/>
            <a:r>
              <a:rPr lang="en-US" dirty="0" smtClean="0">
                <a:solidFill>
                  <a:srgbClr val="000000"/>
                </a:solidFill>
              </a:rPr>
              <a:t>a few years after PCT</a:t>
            </a:r>
            <a:endParaRPr lang="en-US" dirty="0">
              <a:solidFill>
                <a:srgbClr val="000000"/>
              </a:solidFill>
            </a:endParaRPr>
          </a:p>
        </p:txBody>
      </p:sp>
      <p:sp>
        <p:nvSpPr>
          <p:cNvPr id="8" name="TextBox 7"/>
          <p:cNvSpPr txBox="1"/>
          <p:nvPr/>
        </p:nvSpPr>
        <p:spPr>
          <a:xfrm>
            <a:off x="5562600" y="5562600"/>
            <a:ext cx="2895600" cy="523220"/>
          </a:xfrm>
          <a:prstGeom prst="rect">
            <a:avLst/>
          </a:prstGeom>
          <a:noFill/>
        </p:spPr>
        <p:txBody>
          <a:bodyPr wrap="square" rtlCol="0">
            <a:spAutoFit/>
          </a:bodyPr>
          <a:lstStyle/>
          <a:p>
            <a:pPr algn="ctr"/>
            <a:r>
              <a:rPr lang="en-US" sz="1400" dirty="0" smtClean="0">
                <a:solidFill>
                  <a:srgbClr val="FFFF00"/>
                </a:solidFill>
              </a:rPr>
              <a:t>Scarface Fire Planted in 1992 pictured in 2004</a:t>
            </a:r>
            <a:endParaRPr lang="en-US" sz="1400" dirty="0">
              <a:solidFill>
                <a:srgbClr val="FFFF00"/>
              </a:solidFill>
            </a:endParaRPr>
          </a:p>
        </p:txBody>
      </p:sp>
    </p:spTree>
    <p:extLst>
      <p:ext uri="{BB962C8B-B14F-4D97-AF65-F5344CB8AC3E}">
        <p14:creationId xmlns:p14="http://schemas.microsoft.com/office/powerpoint/2010/main" val="2709517272"/>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3">
            <a:extLst>
              <a:ext uri="{28A0092B-C50C-407E-A947-70E740481C1C}">
                <a14:useLocalDpi xmlns:a14="http://schemas.microsoft.com/office/drawing/2010/main" val="0"/>
              </a:ext>
            </a:extLst>
          </a:blip>
          <a:stretch>
            <a:fillRect/>
          </a:stretch>
        </p:blipFill>
        <p:spPr>
          <a:xfrm>
            <a:off x="0" y="-33973"/>
            <a:ext cx="9189296" cy="6891973"/>
          </a:xfrm>
        </p:spPr>
      </p:pic>
      <p:sp>
        <p:nvSpPr>
          <p:cNvPr id="6" name="TextBox 5"/>
          <p:cNvSpPr txBox="1"/>
          <p:nvPr/>
        </p:nvSpPr>
        <p:spPr>
          <a:xfrm>
            <a:off x="790861" y="15240"/>
            <a:ext cx="7167667" cy="646331"/>
          </a:xfrm>
          <a:prstGeom prst="rect">
            <a:avLst/>
          </a:prstGeom>
          <a:noFill/>
        </p:spPr>
        <p:txBody>
          <a:bodyPr wrap="none" rtlCol="0">
            <a:spAutoFit/>
          </a:bodyPr>
          <a:lstStyle/>
          <a:p>
            <a:pPr algn="ctr"/>
            <a:r>
              <a:rPr lang="en-US" dirty="0" smtClean="0">
                <a:solidFill>
                  <a:srgbClr val="000000"/>
                </a:solidFill>
              </a:rPr>
              <a:t>Grasses/forbs</a:t>
            </a:r>
            <a:r>
              <a:rPr lang="en-US" sz="1600" dirty="0" smtClean="0">
                <a:solidFill>
                  <a:srgbClr val="000000"/>
                </a:solidFill>
              </a:rPr>
              <a:t> (</a:t>
            </a:r>
            <a:r>
              <a:rPr lang="en-US" dirty="0" smtClean="0">
                <a:solidFill>
                  <a:srgbClr val="000000"/>
                </a:solidFill>
              </a:rPr>
              <a:t>fine </a:t>
            </a:r>
            <a:r>
              <a:rPr lang="en-US" dirty="0">
                <a:solidFill>
                  <a:srgbClr val="000000"/>
                </a:solidFill>
              </a:rPr>
              <a:t>flashy </a:t>
            </a:r>
            <a:r>
              <a:rPr lang="en-US" dirty="0" smtClean="0">
                <a:solidFill>
                  <a:srgbClr val="000000"/>
                </a:solidFill>
              </a:rPr>
              <a:t>fuels) </a:t>
            </a:r>
            <a:r>
              <a:rPr lang="en-US" dirty="0">
                <a:solidFill>
                  <a:srgbClr val="000000"/>
                </a:solidFill>
              </a:rPr>
              <a:t>controlled </a:t>
            </a:r>
            <a:r>
              <a:rPr lang="en-US" dirty="0" smtClean="0">
                <a:solidFill>
                  <a:srgbClr val="000000"/>
                </a:solidFill>
              </a:rPr>
              <a:t>by sheep grazing</a:t>
            </a:r>
          </a:p>
          <a:p>
            <a:pPr algn="ctr"/>
            <a:r>
              <a:rPr lang="en-US" dirty="0" smtClean="0">
                <a:solidFill>
                  <a:srgbClr val="000000"/>
                </a:solidFill>
              </a:rPr>
              <a:t>in young ponderosa pine plantation in Modoc </a:t>
            </a:r>
            <a:r>
              <a:rPr lang="en-US" dirty="0" smtClean="0">
                <a:solidFill>
                  <a:srgbClr val="000000"/>
                </a:solidFill>
              </a:rPr>
              <a:t>County</a:t>
            </a:r>
          </a:p>
        </p:txBody>
      </p:sp>
    </p:spTree>
    <p:extLst>
      <p:ext uri="{BB962C8B-B14F-4D97-AF65-F5344CB8AC3E}">
        <p14:creationId xmlns:p14="http://schemas.microsoft.com/office/powerpoint/2010/main" val="37146721"/>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AnnualPrecipAll"/>
          <p:cNvPicPr>
            <a:picLocks noChangeAspect="1" noChangeArrowheads="1"/>
          </p:cNvPicPr>
          <p:nvPr/>
        </p:nvPicPr>
        <p:blipFill rotWithShape="1">
          <a:blip r:embed="rId3">
            <a:extLst>
              <a:ext uri="{28A0092B-C50C-407E-A947-70E740481C1C}">
                <a14:useLocalDpi xmlns:a14="http://schemas.microsoft.com/office/drawing/2010/main" val="0"/>
              </a:ext>
            </a:extLst>
          </a:blip>
          <a:srcRect l="3969" t="5248" r="63268" b="69448"/>
          <a:stretch/>
        </p:blipFill>
        <p:spPr bwMode="auto">
          <a:xfrm>
            <a:off x="2377440" y="182880"/>
            <a:ext cx="6583680" cy="658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4"/>
          <p:cNvSpPr>
            <a:spLocks noChangeArrowheads="1"/>
          </p:cNvSpPr>
          <p:nvPr/>
        </p:nvSpPr>
        <p:spPr bwMode="auto">
          <a:xfrm>
            <a:off x="1922463" y="852488"/>
            <a:ext cx="522128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eaLnBrk="1" hangingPunct="1">
              <a:spcBef>
                <a:spcPct val="0"/>
              </a:spcBef>
              <a:buSzTx/>
              <a:buFontTx/>
              <a:buNone/>
            </a:pPr>
            <a:endParaRPr lang="en-US" altLang="en-US" sz="1800" dirty="0">
              <a:latin typeface="Comic Sans MS" pitchFamily="66" charset="0"/>
            </a:endParaRPr>
          </a:p>
        </p:txBody>
      </p:sp>
      <p:sp>
        <p:nvSpPr>
          <p:cNvPr id="721925" name="Oval 5"/>
          <p:cNvSpPr>
            <a:spLocks noChangeArrowheads="1"/>
          </p:cNvSpPr>
          <p:nvPr/>
        </p:nvSpPr>
        <p:spPr bwMode="auto">
          <a:xfrm>
            <a:off x="5973763" y="990600"/>
            <a:ext cx="1870075" cy="24384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eaLnBrk="1" hangingPunct="1">
              <a:spcBef>
                <a:spcPct val="0"/>
              </a:spcBef>
              <a:buSzTx/>
              <a:buFontTx/>
              <a:buNone/>
            </a:pPr>
            <a:endParaRPr lang="en-US" altLang="en-US" sz="1800" dirty="0">
              <a:latin typeface="Comic Sans MS" pitchFamily="66" charset="0"/>
            </a:endParaRPr>
          </a:p>
        </p:txBody>
      </p:sp>
      <p:sp>
        <p:nvSpPr>
          <p:cNvPr id="16389" name="TextBox 1"/>
          <p:cNvSpPr txBox="1">
            <a:spLocks noChangeArrowheads="1"/>
          </p:cNvSpPr>
          <p:nvPr/>
        </p:nvSpPr>
        <p:spPr bwMode="auto">
          <a:xfrm>
            <a:off x="161925" y="1270000"/>
            <a:ext cx="197167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eaLnBrk="1" hangingPunct="1">
              <a:spcBef>
                <a:spcPct val="0"/>
              </a:spcBef>
              <a:buSzTx/>
              <a:buFontTx/>
              <a:buNone/>
            </a:pPr>
            <a:r>
              <a:rPr lang="en-US" altLang="en-US" sz="1800" dirty="0">
                <a:latin typeface="Comic Sans MS" pitchFamily="66" charset="0"/>
              </a:rPr>
              <a:t>Beaty managed forest </a:t>
            </a:r>
            <a:r>
              <a:rPr lang="en-US" altLang="en-US" sz="1800" dirty="0" smtClean="0">
                <a:latin typeface="Comic Sans MS" pitchFamily="66" charset="0"/>
              </a:rPr>
              <a:t>lands in NE California</a:t>
            </a:r>
          </a:p>
          <a:p>
            <a:pPr eaLnBrk="1" hangingPunct="1">
              <a:spcBef>
                <a:spcPct val="0"/>
              </a:spcBef>
              <a:buSzTx/>
              <a:buFontTx/>
              <a:buNone/>
            </a:pPr>
            <a:endParaRPr lang="en-US" altLang="en-US" sz="1800" dirty="0">
              <a:latin typeface="Comic Sans MS" pitchFamily="66" charset="0"/>
            </a:endParaRPr>
          </a:p>
          <a:p>
            <a:pPr marL="285750" indent="-285750" eaLnBrk="1" hangingPunct="1">
              <a:spcBef>
                <a:spcPct val="0"/>
              </a:spcBef>
              <a:buSzTx/>
              <a:buFont typeface="Wingdings"/>
              <a:buChar char="Ø"/>
            </a:pPr>
            <a:r>
              <a:rPr lang="en-US" altLang="en-US" sz="1800" dirty="0" smtClean="0">
                <a:latin typeface="Comic Sans MS" pitchFamily="66" charset="0"/>
              </a:rPr>
              <a:t>Plantations from 1/2 ac to 14,000 ac</a:t>
            </a:r>
            <a:endParaRPr lang="en-US" altLang="en-US" sz="1800" dirty="0">
              <a:latin typeface="Comic Sans MS" pitchFamily="66"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21925"/>
                                        </p:tgtEl>
                                        <p:attrNameLst>
                                          <p:attrName>style.visibility</p:attrName>
                                        </p:attrNameLst>
                                      </p:cBhvr>
                                      <p:to>
                                        <p:strVal val="visible"/>
                                      </p:to>
                                    </p:set>
                                    <p:animEffect transition="in" filter="wipe(left)">
                                      <p:cBhvr>
                                        <p:cTn id="7" dur="500"/>
                                        <p:tgtEl>
                                          <p:spTgt spid="721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p:nvPr>
        </p:nvPicPr>
        <p:blipFill>
          <a:blip r:embed="rId3" cstate="print">
            <a:extLst>
              <a:ext uri="{28A0092B-C50C-407E-A947-70E740481C1C}">
                <a14:useLocalDpi xmlns:a14="http://schemas.microsoft.com/office/drawing/2010/main"/>
              </a:ext>
            </a:extLst>
          </a:blip>
          <a:stretch>
            <a:fillRect/>
          </a:stretch>
        </p:blipFill>
        <p:spPr>
          <a:xfrm>
            <a:off x="-73554" y="-53181"/>
            <a:ext cx="9214907" cy="6911181"/>
          </a:xfrm>
        </p:spPr>
      </p:pic>
      <p:sp>
        <p:nvSpPr>
          <p:cNvPr id="2" name="TextBox 1"/>
          <p:cNvSpPr txBox="1"/>
          <p:nvPr/>
        </p:nvSpPr>
        <p:spPr>
          <a:xfrm>
            <a:off x="-118110" y="125192"/>
            <a:ext cx="9296400" cy="1354217"/>
          </a:xfrm>
          <a:prstGeom prst="rect">
            <a:avLst/>
          </a:prstGeom>
          <a:noFill/>
        </p:spPr>
        <p:txBody>
          <a:bodyPr wrap="square" rtlCol="0">
            <a:spAutoFit/>
          </a:bodyPr>
          <a:lstStyle/>
          <a:p>
            <a:pPr marL="285750" indent="-285750">
              <a:spcAft>
                <a:spcPts val="1200"/>
              </a:spcAft>
              <a:buFont typeface="Arial" pitchFamily="34" charset="0"/>
              <a:buChar char="•"/>
            </a:pPr>
            <a:r>
              <a:rPr lang="en-US" dirty="0">
                <a:solidFill>
                  <a:schemeClr val="accent6">
                    <a:lumMod val="50000"/>
                  </a:schemeClr>
                </a:solidFill>
              </a:rPr>
              <a:t>Brush spray delayed 1 year = higher cost &amp; more dead fuel </a:t>
            </a:r>
            <a:r>
              <a:rPr lang="en-US" sz="1600" dirty="0" smtClean="0">
                <a:solidFill>
                  <a:schemeClr val="accent6">
                    <a:lumMod val="50000"/>
                  </a:schemeClr>
                </a:solidFill>
              </a:rPr>
              <a:t>(temporary </a:t>
            </a:r>
            <a:r>
              <a:rPr lang="en-US" sz="1600" dirty="0" smtClean="0">
                <a:solidFill>
                  <a:schemeClr val="accent6">
                    <a:lumMod val="50000"/>
                  </a:schemeClr>
                </a:solidFill>
              </a:rPr>
              <a:t>risk?)</a:t>
            </a:r>
            <a:endParaRPr lang="en-US" sz="1600" dirty="0">
              <a:solidFill>
                <a:schemeClr val="accent6">
                  <a:lumMod val="50000"/>
                </a:schemeClr>
              </a:solidFill>
            </a:endParaRPr>
          </a:p>
          <a:p>
            <a:pPr marL="285750" indent="-285750">
              <a:spcAft>
                <a:spcPts val="1200"/>
              </a:spcAft>
              <a:buFont typeface="Arial" pitchFamily="34" charset="0"/>
              <a:buChar char="•"/>
            </a:pPr>
            <a:r>
              <a:rPr lang="en-US" dirty="0" smtClean="0">
                <a:solidFill>
                  <a:schemeClr val="accent6">
                    <a:lumMod val="50000"/>
                  </a:schemeClr>
                </a:solidFill>
              </a:rPr>
              <a:t>Even if cost of spray vs. discounted future value of increased timber growth does not meet cost/benefit threshold, reducing long term investment risk of loss from wildfire can justify spray cost.</a:t>
            </a:r>
          </a:p>
        </p:txBody>
      </p:sp>
    </p:spTree>
    <p:extLst>
      <p:ext uri="{BB962C8B-B14F-4D97-AF65-F5344CB8AC3E}">
        <p14:creationId xmlns:p14="http://schemas.microsoft.com/office/powerpoint/2010/main" val="60551612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8134" name="Text Box 6"/>
          <p:cNvSpPr txBox="1">
            <a:spLocks noChangeArrowheads="1"/>
          </p:cNvSpPr>
          <p:nvPr/>
        </p:nvSpPr>
        <p:spPr bwMode="auto">
          <a:xfrm>
            <a:off x="598326" y="5943600"/>
            <a:ext cx="824616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dirty="0">
                <a:solidFill>
                  <a:schemeClr val="tx2">
                    <a:lumMod val="75000"/>
                  </a:schemeClr>
                </a:solidFill>
              </a:rPr>
              <a:t>Initial Spacing Study - Challenge Experimental Forest</a:t>
            </a:r>
          </a:p>
          <a:p>
            <a:pPr algn="ctr"/>
            <a:r>
              <a:rPr lang="en-US" dirty="0">
                <a:solidFill>
                  <a:schemeClr val="tx2">
                    <a:lumMod val="75000"/>
                  </a:schemeClr>
                </a:solidFill>
              </a:rPr>
              <a:t>42 year old pond pine planted @ </a:t>
            </a:r>
            <a:r>
              <a:rPr lang="en-US" dirty="0" smtClean="0">
                <a:solidFill>
                  <a:schemeClr val="tx2">
                    <a:lumMod val="75000"/>
                  </a:schemeClr>
                </a:solidFill>
              </a:rPr>
              <a:t>12’ </a:t>
            </a:r>
            <a:r>
              <a:rPr lang="en-US" dirty="0">
                <a:solidFill>
                  <a:schemeClr val="tx2">
                    <a:lumMod val="75000"/>
                  </a:schemeClr>
                </a:solidFill>
              </a:rPr>
              <a:t>x </a:t>
            </a:r>
            <a:r>
              <a:rPr lang="en-US" dirty="0" smtClean="0">
                <a:solidFill>
                  <a:schemeClr val="tx2">
                    <a:lumMod val="75000"/>
                  </a:schemeClr>
                </a:solidFill>
              </a:rPr>
              <a:t>12’ </a:t>
            </a:r>
            <a:r>
              <a:rPr lang="en-US" b="1" dirty="0">
                <a:solidFill>
                  <a:schemeClr val="tx2">
                    <a:lumMod val="75000"/>
                  </a:schemeClr>
                </a:solidFill>
              </a:rPr>
              <a:t>spacing: QMD = </a:t>
            </a:r>
            <a:r>
              <a:rPr lang="en-US" b="1" dirty="0" smtClean="0">
                <a:solidFill>
                  <a:schemeClr val="tx2">
                    <a:lumMod val="75000"/>
                  </a:schemeClr>
                </a:solidFill>
              </a:rPr>
              <a:t>11.5”</a:t>
            </a:r>
            <a:endParaRPr lang="en-US" b="1" dirty="0">
              <a:solidFill>
                <a:schemeClr val="tx2">
                  <a:lumMod val="75000"/>
                </a:schemeClr>
              </a:solidFill>
              <a:latin typeface="Arial" charset="0"/>
            </a:endParaRPr>
          </a:p>
        </p:txBody>
      </p:sp>
      <p:pic>
        <p:nvPicPr>
          <p:cNvPr id="1328137" name="Picture 9" descr="12x12 crown VC"/>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38200" y="76200"/>
            <a:ext cx="7691622" cy="581411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Text Box 2"/>
          <p:cNvSpPr txBox="1">
            <a:spLocks noChangeArrowheads="1"/>
          </p:cNvSpPr>
          <p:nvPr/>
        </p:nvSpPr>
        <p:spPr bwMode="auto">
          <a:xfrm>
            <a:off x="152400" y="5867400"/>
            <a:ext cx="8763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000" dirty="0" smtClean="0">
                <a:solidFill>
                  <a:schemeClr val="tx2">
                    <a:lumMod val="75000"/>
                  </a:schemeClr>
                </a:solidFill>
              </a:rPr>
              <a:t>Initial Spacing Study - Challenge </a:t>
            </a:r>
            <a:r>
              <a:rPr lang="en-US" sz="2000" dirty="0">
                <a:solidFill>
                  <a:schemeClr val="tx2">
                    <a:lumMod val="75000"/>
                  </a:schemeClr>
                </a:solidFill>
              </a:rPr>
              <a:t>Experimental Forest</a:t>
            </a:r>
          </a:p>
          <a:p>
            <a:pPr algn="ctr"/>
            <a:r>
              <a:rPr lang="en-US" sz="2000" dirty="0">
                <a:solidFill>
                  <a:schemeClr val="tx2">
                    <a:lumMod val="75000"/>
                  </a:schemeClr>
                </a:solidFill>
              </a:rPr>
              <a:t>42 year old pond pine planted @ 18’ x 18’ spacing: </a:t>
            </a:r>
            <a:r>
              <a:rPr lang="en-US" sz="2000" b="1" dirty="0">
                <a:solidFill>
                  <a:schemeClr val="tx2">
                    <a:lumMod val="75000"/>
                  </a:schemeClr>
                </a:solidFill>
              </a:rPr>
              <a:t>QMD = 16.0</a:t>
            </a:r>
            <a:r>
              <a:rPr lang="en-US" sz="2000" b="1" dirty="0" smtClean="0">
                <a:solidFill>
                  <a:schemeClr val="tx2">
                    <a:lumMod val="75000"/>
                  </a:schemeClr>
                </a:solidFill>
              </a:rPr>
              <a:t>”</a:t>
            </a:r>
            <a:endParaRPr lang="en-US" sz="2000" b="1" dirty="0">
              <a:solidFill>
                <a:schemeClr val="tx2">
                  <a:lumMod val="75000"/>
                </a:schemeClr>
              </a:solidFill>
              <a:latin typeface="Arial" charset="0"/>
            </a:endParaRPr>
          </a:p>
        </p:txBody>
      </p:sp>
      <p:pic>
        <p:nvPicPr>
          <p:cNvPr id="692227" name="Picture 3" descr="Challenge_18x18PPspacing&amp;IC_naturals2"/>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175846" y="76200"/>
            <a:ext cx="8610600" cy="57786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2228" name="Rectangle 4"/>
          <p:cNvSpPr>
            <a:spLocks noChangeArrowheads="1"/>
          </p:cNvSpPr>
          <p:nvPr/>
        </p:nvSpPr>
        <p:spPr bwMode="auto">
          <a:xfrm>
            <a:off x="1219200" y="4800600"/>
            <a:ext cx="19510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chemeClr val="bg1"/>
                </a:solidFill>
              </a:rPr>
              <a:t>Veg control</a:t>
            </a: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p:nvPr>
        </p:nvPicPr>
        <p:blipFill>
          <a:blip r:embed="rId3" cstate="print">
            <a:extLst>
              <a:ext uri="{28A0092B-C50C-407E-A947-70E740481C1C}">
                <a14:useLocalDpi xmlns:a14="http://schemas.microsoft.com/office/drawing/2010/main"/>
              </a:ext>
            </a:extLst>
          </a:blip>
          <a:stretch>
            <a:fillRect/>
          </a:stretch>
        </p:blipFill>
        <p:spPr>
          <a:xfrm>
            <a:off x="3246459" y="0"/>
            <a:ext cx="5861147" cy="6862125"/>
          </a:xfrm>
        </p:spPr>
      </p:pic>
      <p:sp>
        <p:nvSpPr>
          <p:cNvPr id="2" name="TextBox 1"/>
          <p:cNvSpPr txBox="1"/>
          <p:nvPr/>
        </p:nvSpPr>
        <p:spPr>
          <a:xfrm>
            <a:off x="0" y="457200"/>
            <a:ext cx="3218827" cy="3400931"/>
          </a:xfrm>
          <a:prstGeom prst="rect">
            <a:avLst/>
          </a:prstGeom>
          <a:noFill/>
        </p:spPr>
        <p:txBody>
          <a:bodyPr wrap="square" rtlCol="0">
            <a:spAutoFit/>
          </a:bodyPr>
          <a:lstStyle/>
          <a:p>
            <a:pPr algn="ctr">
              <a:spcAft>
                <a:spcPts val="1200"/>
              </a:spcAft>
            </a:pPr>
            <a:r>
              <a:rPr lang="en-US" dirty="0" smtClean="0"/>
              <a:t>Whitmore Fire</a:t>
            </a:r>
          </a:p>
          <a:p>
            <a:pPr algn="ctr">
              <a:spcAft>
                <a:spcPts val="1200"/>
              </a:spcAft>
            </a:pPr>
            <a:r>
              <a:rPr lang="en-US" dirty="0" smtClean="0"/>
              <a:t>28 year old Plantation</a:t>
            </a:r>
          </a:p>
          <a:p>
            <a:pPr algn="ctr"/>
            <a:r>
              <a:rPr lang="en-US" dirty="0" smtClean="0"/>
              <a:t>Planted 300 TPA </a:t>
            </a:r>
          </a:p>
          <a:p>
            <a:pPr algn="ctr">
              <a:spcAft>
                <a:spcPts val="600"/>
              </a:spcAft>
            </a:pPr>
            <a:r>
              <a:rPr lang="en-US" sz="2000" dirty="0" smtClean="0"/>
              <a:t>biomass thin</a:t>
            </a:r>
          </a:p>
          <a:p>
            <a:pPr algn="ctr"/>
            <a:r>
              <a:rPr lang="en-US" sz="2000" dirty="0" smtClean="0"/>
              <a:t>to 150 </a:t>
            </a:r>
            <a:r>
              <a:rPr lang="en-US" sz="2000" dirty="0" err="1" smtClean="0"/>
              <a:t>tpa</a:t>
            </a:r>
            <a:r>
              <a:rPr lang="en-US" sz="2000" dirty="0" smtClean="0"/>
              <a:t> </a:t>
            </a:r>
          </a:p>
          <a:p>
            <a:pPr algn="ctr"/>
            <a:r>
              <a:rPr lang="en-US" sz="2000" dirty="0" smtClean="0"/>
              <a:t>(~ 17’ x 17’)</a:t>
            </a:r>
          </a:p>
          <a:p>
            <a:pPr algn="ctr"/>
            <a:endParaRPr lang="en-US" sz="2000" dirty="0"/>
          </a:p>
          <a:p>
            <a:pPr algn="ctr"/>
            <a:endParaRPr lang="en-US" sz="2000" dirty="0" smtClean="0"/>
          </a:p>
          <a:p>
            <a:endParaRPr lang="en-US" dirty="0"/>
          </a:p>
          <a:p>
            <a:endParaRPr lang="en-US" dirty="0"/>
          </a:p>
        </p:txBody>
      </p:sp>
    </p:spTree>
    <p:extLst>
      <p:ext uri="{BB962C8B-B14F-4D97-AF65-F5344CB8AC3E}">
        <p14:creationId xmlns:p14="http://schemas.microsoft.com/office/powerpoint/2010/main" val="3899929560"/>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104" y="182880"/>
            <a:ext cx="8503920" cy="731520"/>
          </a:xfrm>
        </p:spPr>
        <p:txBody>
          <a:bodyPr/>
          <a:lstStyle/>
          <a:p>
            <a:r>
              <a:rPr lang="en-US" sz="2400" b="1" i="1" dirty="0"/>
              <a:t>Key Factors to Reduce Plantation Losses from Wildfire</a:t>
            </a:r>
            <a:endParaRPr lang="en-US" sz="2400" dirty="0"/>
          </a:p>
        </p:txBody>
      </p:sp>
      <p:sp>
        <p:nvSpPr>
          <p:cNvPr id="3" name="Content Placeholder 2"/>
          <p:cNvSpPr>
            <a:spLocks noGrp="1"/>
          </p:cNvSpPr>
          <p:nvPr>
            <p:ph idx="1"/>
          </p:nvPr>
        </p:nvSpPr>
        <p:spPr>
          <a:xfrm>
            <a:off x="265176" y="1828800"/>
            <a:ext cx="8610600" cy="2057400"/>
          </a:xfrm>
        </p:spPr>
        <p:txBody>
          <a:bodyPr/>
          <a:lstStyle/>
          <a:p>
            <a:pPr>
              <a:spcAft>
                <a:spcPts val="600"/>
              </a:spcAft>
              <a:buFont typeface="Wingdings" pitchFamily="2" charset="2"/>
              <a:buChar char="Ø"/>
            </a:pPr>
            <a:r>
              <a:rPr lang="en-US" sz="2400" dirty="0">
                <a:solidFill>
                  <a:schemeClr val="tx2"/>
                </a:solidFill>
              </a:rPr>
              <a:t>Maximize </a:t>
            </a:r>
            <a:r>
              <a:rPr lang="en-US" sz="2400" dirty="0" smtClean="0">
                <a:solidFill>
                  <a:schemeClr val="tx2"/>
                </a:solidFill>
              </a:rPr>
              <a:t>individual tree growth </a:t>
            </a:r>
            <a:r>
              <a:rPr lang="en-US" sz="2400" dirty="0">
                <a:solidFill>
                  <a:schemeClr val="tx2"/>
                </a:solidFill>
              </a:rPr>
              <a:t>to shorten </a:t>
            </a:r>
            <a:r>
              <a:rPr lang="en-US" sz="2400" dirty="0" smtClean="0">
                <a:solidFill>
                  <a:schemeClr val="tx2"/>
                </a:solidFill>
              </a:rPr>
              <a:t>time of exposure to risk of economic loss</a:t>
            </a:r>
          </a:p>
        </p:txBody>
      </p:sp>
      <p:sp>
        <p:nvSpPr>
          <p:cNvPr id="4" name="Content Placeholder 2"/>
          <p:cNvSpPr txBox="1">
            <a:spLocks/>
          </p:cNvSpPr>
          <p:nvPr/>
        </p:nvSpPr>
        <p:spPr bwMode="auto">
          <a:xfrm>
            <a:off x="357124" y="3200400"/>
            <a:ext cx="86106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9pPr>
          </a:lstStyle>
          <a:p>
            <a:pPr marL="342900" lvl="1" indent="-342900">
              <a:spcAft>
                <a:spcPts val="600"/>
              </a:spcAft>
              <a:buClr>
                <a:schemeClr val="hlink"/>
              </a:buClr>
              <a:buSzPct val="70000"/>
              <a:buFont typeface="Wingdings" pitchFamily="2" charset="2"/>
              <a:buChar char="Ø"/>
            </a:pPr>
            <a:r>
              <a:rPr lang="en-US" sz="2400" b="1" dirty="0" smtClean="0">
                <a:solidFill>
                  <a:srgbClr val="FFFF00"/>
                </a:solidFill>
                <a:ea typeface="+mn-ea"/>
                <a:cs typeface="+mn-cs"/>
              </a:rPr>
              <a:t>Facilitate Fire Suppression Efforts</a:t>
            </a:r>
          </a:p>
          <a:p>
            <a:pPr lvl="1">
              <a:spcAft>
                <a:spcPts val="600"/>
              </a:spcAft>
              <a:buFont typeface="Arial" pitchFamily="34" charset="0"/>
              <a:buChar char="•"/>
            </a:pPr>
            <a:r>
              <a:rPr lang="en-US" sz="2000" b="1" dirty="0">
                <a:solidFill>
                  <a:srgbClr val="FFFF00"/>
                </a:solidFill>
              </a:rPr>
              <a:t>See </a:t>
            </a:r>
            <a:r>
              <a:rPr lang="en-US" sz="2000" b="1" dirty="0" smtClean="0">
                <a:solidFill>
                  <a:srgbClr val="FFFF00"/>
                </a:solidFill>
              </a:rPr>
              <a:t>1</a:t>
            </a:r>
            <a:r>
              <a:rPr lang="en-US" sz="2000" b="1" baseline="30000" dirty="0" smtClean="0">
                <a:solidFill>
                  <a:srgbClr val="FFFF00"/>
                </a:solidFill>
              </a:rPr>
              <a:t>st</a:t>
            </a:r>
            <a:r>
              <a:rPr lang="en-US" sz="2000" b="1" dirty="0" smtClean="0">
                <a:solidFill>
                  <a:srgbClr val="FFFF00"/>
                </a:solidFill>
              </a:rPr>
              <a:t> &amp; 3</a:t>
            </a:r>
            <a:r>
              <a:rPr lang="en-US" sz="2000" b="1" baseline="30000" dirty="0" smtClean="0">
                <a:solidFill>
                  <a:srgbClr val="FFFF00"/>
                </a:solidFill>
              </a:rPr>
              <a:t>rd</a:t>
            </a:r>
            <a:r>
              <a:rPr lang="en-US" sz="2000" b="1" dirty="0">
                <a:solidFill>
                  <a:srgbClr val="FFFF00"/>
                </a:solidFill>
              </a:rPr>
              <a:t> </a:t>
            </a:r>
            <a:r>
              <a:rPr lang="en-US" sz="2000" b="1" dirty="0" smtClean="0">
                <a:solidFill>
                  <a:srgbClr val="FFFF00"/>
                </a:solidFill>
              </a:rPr>
              <a:t>points above </a:t>
            </a:r>
          </a:p>
          <a:p>
            <a:pPr lvl="1">
              <a:spcAft>
                <a:spcPts val="600"/>
              </a:spcAft>
              <a:buFont typeface="Arial" pitchFamily="34" charset="0"/>
              <a:buChar char="•"/>
            </a:pPr>
            <a:r>
              <a:rPr lang="en-US" sz="2000" b="1" dirty="0" smtClean="0">
                <a:solidFill>
                  <a:srgbClr val="FFFF00"/>
                </a:solidFill>
              </a:rPr>
              <a:t>Road </a:t>
            </a:r>
            <a:r>
              <a:rPr lang="en-US" sz="2000" b="1" dirty="0">
                <a:solidFill>
                  <a:srgbClr val="FFFF00"/>
                </a:solidFill>
              </a:rPr>
              <a:t>construction, maintenance &amp; improvements</a:t>
            </a:r>
          </a:p>
          <a:p>
            <a:pPr lvl="1">
              <a:spcAft>
                <a:spcPts val="600"/>
              </a:spcAft>
              <a:buFont typeface="Arial" pitchFamily="34" charset="0"/>
              <a:buChar char="•"/>
            </a:pPr>
            <a:r>
              <a:rPr lang="en-US" sz="2000" b="1" dirty="0">
                <a:solidFill>
                  <a:srgbClr val="FFFF00"/>
                </a:solidFill>
              </a:rPr>
              <a:t>Strategic Fuel </a:t>
            </a:r>
            <a:r>
              <a:rPr lang="en-US" sz="2000" b="1" dirty="0" smtClean="0">
                <a:solidFill>
                  <a:srgbClr val="FFFF00"/>
                </a:solidFill>
              </a:rPr>
              <a:t>Breaks </a:t>
            </a:r>
            <a:r>
              <a:rPr lang="en-US" sz="2000" b="1" dirty="0" smtClean="0">
                <a:solidFill>
                  <a:srgbClr val="FFFF00"/>
                </a:solidFill>
              </a:rPr>
              <a:t>w/ pruning – main </a:t>
            </a:r>
            <a:r>
              <a:rPr lang="en-US" sz="2000" b="1" dirty="0" smtClean="0">
                <a:solidFill>
                  <a:srgbClr val="FFFF00"/>
                </a:solidFill>
              </a:rPr>
              <a:t>roads, property lines, ridges etc.</a:t>
            </a:r>
          </a:p>
          <a:p>
            <a:pPr lvl="1">
              <a:spcAft>
                <a:spcPts val="600"/>
              </a:spcAft>
              <a:buFont typeface="Arial" pitchFamily="34" charset="0"/>
              <a:buChar char="•"/>
            </a:pPr>
            <a:r>
              <a:rPr lang="en-US" sz="2000" b="1" dirty="0" smtClean="0">
                <a:solidFill>
                  <a:srgbClr val="FFFF00"/>
                </a:solidFill>
              </a:rPr>
              <a:t>Do not plant landings but control brush </a:t>
            </a:r>
            <a:endParaRPr lang="en-US" sz="2000" b="1" dirty="0">
              <a:solidFill>
                <a:srgbClr val="FFFF00"/>
              </a:solidFill>
            </a:endParaRPr>
          </a:p>
          <a:p>
            <a:pPr lvl="1">
              <a:spcAft>
                <a:spcPts val="600"/>
              </a:spcAft>
              <a:buFont typeface="Arial" pitchFamily="34" charset="0"/>
              <a:buChar char="•"/>
            </a:pPr>
            <a:r>
              <a:rPr lang="en-US" sz="2000" b="1" dirty="0">
                <a:solidFill>
                  <a:srgbClr val="FFFF00"/>
                </a:solidFill>
              </a:rPr>
              <a:t>Strategically </a:t>
            </a:r>
            <a:r>
              <a:rPr lang="en-US" sz="2000" b="1" dirty="0" smtClean="0">
                <a:solidFill>
                  <a:srgbClr val="FFFF00"/>
                </a:solidFill>
              </a:rPr>
              <a:t>locate </a:t>
            </a:r>
            <a:r>
              <a:rPr lang="en-US" sz="2000" b="1" dirty="0">
                <a:solidFill>
                  <a:srgbClr val="FFFF00"/>
                </a:solidFill>
              </a:rPr>
              <a:t>3 to 5 acre Safety </a:t>
            </a:r>
            <a:r>
              <a:rPr lang="en-US" sz="2000" b="1" dirty="0" smtClean="0">
                <a:solidFill>
                  <a:srgbClr val="FFFF00"/>
                </a:solidFill>
              </a:rPr>
              <a:t>Zones w/ no live and/or dead woody or brushy vegetation </a:t>
            </a:r>
            <a:endParaRPr lang="en-US" sz="2000" b="1" dirty="0">
              <a:solidFill>
                <a:srgbClr val="FFFF00"/>
              </a:solidFill>
            </a:endParaRPr>
          </a:p>
          <a:p>
            <a:pPr marL="742950" lvl="2" indent="-342900">
              <a:spcAft>
                <a:spcPts val="600"/>
              </a:spcAft>
              <a:buClr>
                <a:schemeClr val="hlink"/>
              </a:buClr>
              <a:buFont typeface="Wingdings" pitchFamily="2" charset="2"/>
              <a:buChar char="Ø"/>
            </a:pPr>
            <a:endParaRPr lang="en-US" sz="2000" b="1" dirty="0" smtClean="0">
              <a:solidFill>
                <a:srgbClr val="FFFF00"/>
              </a:solidFill>
              <a:ea typeface="+mn-ea"/>
              <a:cs typeface="+mn-cs"/>
            </a:endParaRPr>
          </a:p>
        </p:txBody>
      </p:sp>
      <p:sp>
        <p:nvSpPr>
          <p:cNvPr id="5" name="Rectangle 4"/>
          <p:cNvSpPr/>
          <p:nvPr/>
        </p:nvSpPr>
        <p:spPr>
          <a:xfrm>
            <a:off x="369824" y="2679700"/>
            <a:ext cx="8545576"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t" anchorCtr="0" compatLnSpc="1">
            <a:prstTxWarp prst="textNoShape">
              <a:avLst/>
            </a:prstTxWarp>
          </a:bodyPr>
          <a:lstStyle/>
          <a:p>
            <a:pPr marL="342900" lvl="1" indent="-342900" fontAlgn="base">
              <a:spcBef>
                <a:spcPct val="20000"/>
              </a:spcBef>
              <a:spcAft>
                <a:spcPts val="600"/>
              </a:spcAft>
              <a:buClr>
                <a:schemeClr val="hlink"/>
              </a:buClr>
              <a:buSzPct val="70000"/>
              <a:buFont typeface="Wingdings" pitchFamily="2" charset="2"/>
              <a:buChar char="Ø"/>
            </a:pPr>
            <a:r>
              <a:rPr lang="en-US" sz="2400" dirty="0">
                <a:solidFill>
                  <a:schemeClr val="tx2"/>
                </a:solidFill>
                <a:effectLst>
                  <a:outerShdw blurRad="38100" dist="38100" dir="2700000" algn="tl">
                    <a:srgbClr val="000000"/>
                  </a:outerShdw>
                </a:effectLst>
              </a:rPr>
              <a:t>Reduce </a:t>
            </a:r>
            <a:r>
              <a:rPr lang="en-US" sz="2400" dirty="0">
                <a:solidFill>
                  <a:schemeClr val="tx2"/>
                </a:solidFill>
                <a:effectLst>
                  <a:outerShdw blurRad="38100" dist="38100" dir="2700000" algn="tl">
                    <a:srgbClr val="000000"/>
                  </a:outerShdw>
                </a:effectLst>
              </a:rPr>
              <a:t>Plantation Fuel Loads </a:t>
            </a:r>
            <a:r>
              <a:rPr lang="en-US" sz="2400" dirty="0">
                <a:solidFill>
                  <a:schemeClr val="tx2"/>
                </a:solidFill>
                <a:effectLst>
                  <a:outerShdw blurRad="38100" dist="38100" dir="2700000" algn="tl">
                    <a:srgbClr val="000000"/>
                  </a:outerShdw>
                </a:effectLst>
              </a:rPr>
              <a:t>&amp; </a:t>
            </a:r>
            <a:r>
              <a:rPr lang="en-US" sz="2400" dirty="0">
                <a:solidFill>
                  <a:schemeClr val="tx2"/>
                </a:solidFill>
                <a:effectLst>
                  <a:outerShdw blurRad="38100" dist="38100" dir="2700000" algn="tl">
                    <a:srgbClr val="000000"/>
                  </a:outerShdw>
                </a:effectLst>
              </a:rPr>
              <a:t>Configuration</a:t>
            </a:r>
          </a:p>
        </p:txBody>
      </p:sp>
      <p:sp>
        <p:nvSpPr>
          <p:cNvPr id="6" name="Rectangle 5"/>
          <p:cNvSpPr/>
          <p:nvPr/>
        </p:nvSpPr>
        <p:spPr>
          <a:xfrm>
            <a:off x="382524" y="838200"/>
            <a:ext cx="8375904" cy="830997"/>
          </a:xfrm>
          <a:prstGeom prst="rect">
            <a:avLst/>
          </a:prstGeom>
        </p:spPr>
        <p:txBody>
          <a:bodyPr wrap="square">
            <a:spAutoFit/>
          </a:bodyPr>
          <a:lstStyle/>
          <a:p>
            <a:pPr marL="342900" lvl="1" indent="-342900">
              <a:buClr>
                <a:schemeClr val="hlink"/>
              </a:buClr>
              <a:buSzPct val="70000"/>
              <a:buFont typeface="Wingdings" pitchFamily="2" charset="2"/>
              <a:buChar char="Ø"/>
            </a:pPr>
            <a:r>
              <a:rPr lang="en-US" sz="2400" dirty="0">
                <a:solidFill>
                  <a:schemeClr val="tx2"/>
                </a:solidFill>
                <a:effectLst>
                  <a:outerShdw blurRad="38100" dist="38100" dir="2700000" algn="tl">
                    <a:srgbClr val="000000"/>
                  </a:outerShdw>
                </a:effectLst>
              </a:rPr>
              <a:t>Management of Adjacent Timberlands in the Watershed</a:t>
            </a:r>
          </a:p>
        </p:txBody>
      </p:sp>
    </p:spTree>
    <p:extLst>
      <p:ext uri="{BB962C8B-B14F-4D97-AF65-F5344CB8AC3E}">
        <p14:creationId xmlns:p14="http://schemas.microsoft.com/office/powerpoint/2010/main" val="3781302197"/>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Content Placeholder 2"/>
          <p:cNvPicPr>
            <a:picLocks noGrp="1" noChangeAspect="1"/>
          </p:cNvPicPr>
          <p:nvPr>
            <p:ph/>
          </p:nvPr>
        </p:nvPicPr>
        <p:blipFill>
          <a:blip r:embed="rId3">
            <a:extLst>
              <a:ext uri="{28A0092B-C50C-407E-A947-70E740481C1C}">
                <a14:useLocalDpi xmlns:a14="http://schemas.microsoft.com/office/drawing/2010/main" val="0"/>
              </a:ext>
            </a:extLst>
          </a:blip>
          <a:srcRect/>
          <a:stretch>
            <a:fillRect/>
          </a:stretch>
        </p:blipFill>
        <p:spPr>
          <a:xfrm>
            <a:off x="457200" y="779463"/>
            <a:ext cx="8229600" cy="4849812"/>
          </a:xfrm>
        </p:spPr>
      </p:pic>
      <p:sp>
        <p:nvSpPr>
          <p:cNvPr id="4" name="TextBox 3"/>
          <p:cNvSpPr txBox="1"/>
          <p:nvPr/>
        </p:nvSpPr>
        <p:spPr>
          <a:xfrm>
            <a:off x="1143000" y="5815340"/>
            <a:ext cx="6974538" cy="523220"/>
          </a:xfrm>
          <a:prstGeom prst="rect">
            <a:avLst/>
          </a:prstGeom>
          <a:noFill/>
        </p:spPr>
        <p:txBody>
          <a:bodyPr wrap="none">
            <a:spAutoFit/>
          </a:bodyPr>
          <a:lstStyle/>
          <a:p>
            <a:pPr>
              <a:defRPr/>
            </a:pPr>
            <a:r>
              <a:rPr lang="en-US" sz="2800" dirty="0">
                <a:solidFill>
                  <a:schemeClr val="tx2">
                    <a:lumMod val="75000"/>
                  </a:schemeClr>
                </a:solidFill>
              </a:rPr>
              <a:t>Shasta </a:t>
            </a:r>
            <a:r>
              <a:rPr lang="en-US" sz="2800" dirty="0" smtClean="0">
                <a:solidFill>
                  <a:schemeClr val="tx2">
                    <a:lumMod val="75000"/>
                  </a:schemeClr>
                </a:solidFill>
              </a:rPr>
              <a:t>Forests’ </a:t>
            </a:r>
            <a:r>
              <a:rPr lang="en-US" sz="2800" dirty="0">
                <a:solidFill>
                  <a:schemeClr val="tx2">
                    <a:lumMod val="75000"/>
                  </a:schemeClr>
                </a:solidFill>
              </a:rPr>
              <a:t>Moonlight Tract </a:t>
            </a:r>
            <a:r>
              <a:rPr lang="en-US" sz="2800" b="1" dirty="0">
                <a:solidFill>
                  <a:schemeClr val="tx2">
                    <a:lumMod val="75000"/>
                  </a:schemeClr>
                </a:solidFill>
              </a:rPr>
              <a:t>1993</a:t>
            </a:r>
          </a:p>
        </p:txBody>
      </p:sp>
      <p:sp>
        <p:nvSpPr>
          <p:cNvPr id="2" name="TextBox 1"/>
          <p:cNvSpPr txBox="1"/>
          <p:nvPr/>
        </p:nvSpPr>
        <p:spPr>
          <a:xfrm>
            <a:off x="228600" y="196334"/>
            <a:ext cx="8873070" cy="400110"/>
          </a:xfrm>
          <a:prstGeom prst="rect">
            <a:avLst/>
          </a:prstGeom>
          <a:noFill/>
        </p:spPr>
        <p:txBody>
          <a:bodyPr wrap="none" rtlCol="0">
            <a:spAutoFit/>
          </a:bodyPr>
          <a:lstStyle/>
          <a:p>
            <a:r>
              <a:rPr lang="en-US" sz="2000" dirty="0" smtClean="0">
                <a:solidFill>
                  <a:srgbClr val="FFFF00"/>
                </a:solidFill>
              </a:rPr>
              <a:t>Recent examples of wildfires burning/threatening </a:t>
            </a:r>
            <a:r>
              <a:rPr lang="en-US" sz="2000" dirty="0" smtClean="0">
                <a:solidFill>
                  <a:srgbClr val="FFFF00"/>
                </a:solidFill>
              </a:rPr>
              <a:t>our plantations</a:t>
            </a:r>
            <a:r>
              <a:rPr lang="en-US" sz="2000" dirty="0" smtClean="0">
                <a:solidFill>
                  <a:srgbClr val="FFFF00"/>
                </a:solidFill>
              </a:rPr>
              <a:t>….</a:t>
            </a:r>
            <a:endParaRPr lang="en-US" sz="2000" dirty="0">
              <a:solidFill>
                <a:srgbClr val="FFFF00"/>
              </a:solidFill>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7000" y="5870059"/>
            <a:ext cx="4482124" cy="369332"/>
          </a:xfrm>
          <a:prstGeom prst="rect">
            <a:avLst/>
          </a:prstGeom>
          <a:noFill/>
        </p:spPr>
        <p:txBody>
          <a:bodyPr wrap="none">
            <a:spAutoFit/>
          </a:bodyPr>
          <a:lstStyle/>
          <a:p>
            <a:pPr>
              <a:defRPr/>
            </a:pPr>
            <a:r>
              <a:rPr lang="en-US" dirty="0" smtClean="0">
                <a:solidFill>
                  <a:schemeClr val="tx2">
                    <a:lumMod val="75000"/>
                  </a:schemeClr>
                </a:solidFill>
              </a:rPr>
              <a:t>Shasta Forests Moonlight Tract </a:t>
            </a:r>
            <a:r>
              <a:rPr lang="en-US" b="1" dirty="0" smtClean="0">
                <a:solidFill>
                  <a:schemeClr val="tx2">
                    <a:lumMod val="75000"/>
                  </a:schemeClr>
                </a:solidFill>
              </a:rPr>
              <a:t>1998</a:t>
            </a:r>
            <a:endParaRPr lang="en-US" dirty="0">
              <a:solidFill>
                <a:schemeClr val="tx2">
                  <a:lumMod val="75000"/>
                </a:schemeClr>
              </a:solidFill>
            </a:endParaRPr>
          </a:p>
        </p:txBody>
      </p:sp>
      <p:pic>
        <p:nvPicPr>
          <p:cNvPr id="49155" name="Content Placeholder 4"/>
          <p:cNvPicPr>
            <a:picLocks noGrp="1" noChangeAspect="1"/>
          </p:cNvPicPr>
          <p:nvPr>
            <p:ph/>
          </p:nvPr>
        </p:nvPicPr>
        <p:blipFill>
          <a:blip r:embed="rId3">
            <a:extLst>
              <a:ext uri="{28A0092B-C50C-407E-A947-70E740481C1C}">
                <a14:useLocalDpi xmlns:a14="http://schemas.microsoft.com/office/drawing/2010/main" val="0"/>
              </a:ext>
            </a:extLst>
          </a:blip>
          <a:srcRect/>
          <a:stretch>
            <a:fillRect/>
          </a:stretch>
        </p:blipFill>
        <p:spPr>
          <a:xfrm>
            <a:off x="457200" y="779463"/>
            <a:ext cx="8229600" cy="4849812"/>
          </a:xfrm>
        </p:spPr>
      </p:pic>
      <p:sp>
        <p:nvSpPr>
          <p:cNvPr id="5" name="Rectangle 4"/>
          <p:cNvSpPr/>
          <p:nvPr/>
        </p:nvSpPr>
        <p:spPr>
          <a:xfrm>
            <a:off x="533400" y="76200"/>
            <a:ext cx="8001000" cy="646331"/>
          </a:xfrm>
          <a:prstGeom prst="rect">
            <a:avLst/>
          </a:prstGeom>
        </p:spPr>
        <p:txBody>
          <a:bodyPr wrap="square">
            <a:spAutoFit/>
          </a:bodyPr>
          <a:lstStyle/>
          <a:p>
            <a:pPr algn="ctr"/>
            <a:r>
              <a:rPr lang="en-US" b="1" dirty="0" smtClean="0">
                <a:solidFill>
                  <a:srgbClr val="FFFF00"/>
                </a:solidFill>
              </a:rPr>
              <a:t>1995: Cooks Fire </a:t>
            </a:r>
            <a:r>
              <a:rPr lang="en-US" b="1" dirty="0">
                <a:solidFill>
                  <a:srgbClr val="FFFF00"/>
                </a:solidFill>
              </a:rPr>
              <a:t>&amp; </a:t>
            </a:r>
            <a:r>
              <a:rPr lang="en-US" b="1" dirty="0" smtClean="0">
                <a:solidFill>
                  <a:srgbClr val="FFFF00"/>
                </a:solidFill>
              </a:rPr>
              <a:t>salvage </a:t>
            </a:r>
          </a:p>
          <a:p>
            <a:pPr algn="ctr"/>
            <a:r>
              <a:rPr lang="en-US" b="1" dirty="0" smtClean="0">
                <a:solidFill>
                  <a:srgbClr val="FFFF00"/>
                </a:solidFill>
              </a:rPr>
              <a:t>site </a:t>
            </a:r>
            <a:r>
              <a:rPr lang="en-US" b="1" dirty="0">
                <a:solidFill>
                  <a:srgbClr val="FFFF00"/>
                </a:solidFill>
              </a:rPr>
              <a:t>prep </a:t>
            </a:r>
            <a:r>
              <a:rPr lang="en-US" b="1" dirty="0" smtClean="0">
                <a:solidFill>
                  <a:srgbClr val="FFFF00"/>
                </a:solidFill>
              </a:rPr>
              <a:t>in 1996 &amp; </a:t>
            </a:r>
            <a:r>
              <a:rPr lang="en-US" b="1" dirty="0">
                <a:solidFill>
                  <a:srgbClr val="FFFF00"/>
                </a:solidFill>
              </a:rPr>
              <a:t>planted </a:t>
            </a:r>
            <a:r>
              <a:rPr lang="en-US" b="1" dirty="0" smtClean="0">
                <a:solidFill>
                  <a:srgbClr val="FFFF00"/>
                </a:solidFill>
              </a:rPr>
              <a:t>1997 w/ follow-up brush control</a:t>
            </a:r>
            <a:endParaRPr lang="en-US" b="1" dirty="0">
              <a:solidFill>
                <a:srgbClr val="FFFF00"/>
              </a:solidFill>
            </a:endParaRPr>
          </a:p>
        </p:txBody>
      </p:sp>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814080"/>
            <a:ext cx="6136616" cy="523220"/>
          </a:xfrm>
          <a:prstGeom prst="rect">
            <a:avLst/>
          </a:prstGeom>
          <a:noFill/>
        </p:spPr>
        <p:txBody>
          <a:bodyPr wrap="none">
            <a:spAutoFit/>
          </a:bodyPr>
          <a:lstStyle/>
          <a:p>
            <a:pPr>
              <a:defRPr/>
            </a:pPr>
            <a:r>
              <a:rPr lang="en-US" sz="2800" b="1" dirty="0" smtClean="0">
                <a:solidFill>
                  <a:srgbClr val="FFFF00"/>
                </a:solidFill>
              </a:rPr>
              <a:t>Cooks Fire Plantation in 2005</a:t>
            </a:r>
            <a:endParaRPr lang="en-US" sz="2800" b="1" dirty="0">
              <a:solidFill>
                <a:srgbClr val="FFFF00"/>
              </a:solidFill>
            </a:endParaRPr>
          </a:p>
        </p:txBody>
      </p:sp>
      <p:pic>
        <p:nvPicPr>
          <p:cNvPr id="50179" name="Content Placeholder 2"/>
          <p:cNvPicPr>
            <a:picLocks noGrp="1" noChangeAspect="1"/>
          </p:cNvPicPr>
          <p:nvPr>
            <p:ph/>
          </p:nvPr>
        </p:nvPicPr>
        <p:blipFill>
          <a:blip r:embed="rId3">
            <a:extLst>
              <a:ext uri="{28A0092B-C50C-407E-A947-70E740481C1C}">
                <a14:useLocalDpi xmlns:a14="http://schemas.microsoft.com/office/drawing/2010/main" val="0"/>
              </a:ext>
            </a:extLst>
          </a:blip>
          <a:srcRect/>
          <a:stretch>
            <a:fillRect/>
          </a:stretch>
        </p:blipFill>
        <p:spPr>
          <a:xfrm>
            <a:off x="457200" y="779463"/>
            <a:ext cx="8229600" cy="4849812"/>
          </a:xfrm>
        </p:spPr>
      </p:pic>
      <p:sp>
        <p:nvSpPr>
          <p:cNvPr id="2" name="TextBox 1"/>
          <p:cNvSpPr txBox="1"/>
          <p:nvPr/>
        </p:nvSpPr>
        <p:spPr>
          <a:xfrm>
            <a:off x="1056209" y="272534"/>
            <a:ext cx="4750531" cy="461665"/>
          </a:xfrm>
          <a:prstGeom prst="rect">
            <a:avLst/>
          </a:prstGeom>
          <a:noFill/>
        </p:spPr>
        <p:txBody>
          <a:bodyPr wrap="none" rtlCol="0">
            <a:spAutoFit/>
          </a:bodyPr>
          <a:lstStyle/>
          <a:p>
            <a:r>
              <a:rPr lang="en-US" sz="2400" dirty="0" smtClean="0"/>
              <a:t>One year before 2006 PCT ….</a:t>
            </a:r>
            <a:endParaRPr lang="en-US" sz="2400" dirty="0"/>
          </a:p>
        </p:txBody>
      </p:sp>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5724366"/>
            <a:ext cx="8991601" cy="861774"/>
          </a:xfrm>
          <a:prstGeom prst="rect">
            <a:avLst/>
          </a:prstGeom>
          <a:noFill/>
        </p:spPr>
        <p:txBody>
          <a:bodyPr wrap="square">
            <a:spAutoFit/>
          </a:bodyPr>
          <a:lstStyle/>
          <a:p>
            <a:pPr algn="ctr">
              <a:defRPr/>
            </a:pPr>
            <a:r>
              <a:rPr lang="en-US" dirty="0" smtClean="0">
                <a:solidFill>
                  <a:schemeClr val="tx2">
                    <a:lumMod val="75000"/>
                  </a:schemeClr>
                </a:solidFill>
              </a:rPr>
              <a:t>Photo </a:t>
            </a:r>
            <a:r>
              <a:rPr lang="en-US" b="1" dirty="0" smtClean="0">
                <a:solidFill>
                  <a:schemeClr val="tx2">
                    <a:lumMod val="75000"/>
                  </a:schemeClr>
                </a:solidFill>
              </a:rPr>
              <a:t>2010</a:t>
            </a:r>
            <a:r>
              <a:rPr lang="en-US" dirty="0" smtClean="0">
                <a:solidFill>
                  <a:schemeClr val="tx2">
                    <a:lumMod val="75000"/>
                  </a:schemeClr>
                </a:solidFill>
              </a:rPr>
              <a:t>:  </a:t>
            </a:r>
          </a:p>
          <a:p>
            <a:pPr>
              <a:defRPr/>
            </a:pPr>
            <a:r>
              <a:rPr lang="en-US" sz="1600" dirty="0" smtClean="0">
                <a:solidFill>
                  <a:srgbClr val="FFFFFF"/>
                </a:solidFill>
                <a:effectLst>
                  <a:outerShdw blurRad="38100" dist="38100" dir="2700000" algn="tl">
                    <a:srgbClr val="000000">
                      <a:alpha val="43137"/>
                    </a:srgbClr>
                  </a:outerShdw>
                </a:effectLst>
              </a:rPr>
              <a:t>Note that </a:t>
            </a:r>
            <a:r>
              <a:rPr lang="en-US" sz="1600" dirty="0">
                <a:solidFill>
                  <a:srgbClr val="FFFFFF"/>
                </a:solidFill>
                <a:effectLst>
                  <a:outerShdw blurRad="38100" dist="38100" dir="2700000" algn="tl">
                    <a:srgbClr val="000000">
                      <a:alpha val="43137"/>
                    </a:srgbClr>
                  </a:outerShdw>
                </a:effectLst>
              </a:rPr>
              <a:t>adjacent downhill/upwind landowner also </a:t>
            </a:r>
            <a:r>
              <a:rPr lang="en-US" sz="1600" dirty="0" smtClean="0">
                <a:solidFill>
                  <a:srgbClr val="FFFFFF"/>
                </a:solidFill>
                <a:effectLst>
                  <a:outerShdw blurRad="38100" dist="38100" dir="2700000" algn="tl">
                    <a:srgbClr val="000000">
                      <a:alpha val="43137"/>
                    </a:srgbClr>
                  </a:outerShdw>
                </a:effectLst>
              </a:rPr>
              <a:t>removed dead fuels and managed brush and stocking vs. leaving </a:t>
            </a:r>
            <a:r>
              <a:rPr lang="en-US" sz="1600" dirty="0" smtClean="0">
                <a:solidFill>
                  <a:srgbClr val="FFFFFF"/>
                </a:solidFill>
                <a:effectLst>
                  <a:outerShdw blurRad="38100" dist="38100" dir="2700000" algn="tl">
                    <a:srgbClr val="000000">
                      <a:alpha val="43137"/>
                    </a:srgbClr>
                  </a:outerShdw>
                </a:effectLst>
              </a:rPr>
              <a:t>100 tons dead fuels w/ growing brush</a:t>
            </a:r>
            <a:endParaRPr lang="en-US" sz="1600" dirty="0">
              <a:solidFill>
                <a:schemeClr val="tx2">
                  <a:lumMod val="75000"/>
                </a:schemeClr>
              </a:solidFill>
              <a:effectLst>
                <a:outerShdw blurRad="38100" dist="38100" dir="2700000" algn="tl">
                  <a:srgbClr val="000000">
                    <a:alpha val="43137"/>
                  </a:srgbClr>
                </a:outerShdw>
              </a:effectLst>
            </a:endParaRPr>
          </a:p>
        </p:txBody>
      </p:sp>
      <p:pic>
        <p:nvPicPr>
          <p:cNvPr id="51203" name="Content Placeholder 6"/>
          <p:cNvPicPr>
            <a:picLocks noGrp="1" noChangeAspect="1"/>
          </p:cNvPicPr>
          <p:nvPr>
            <p:ph/>
          </p:nvPr>
        </p:nvPicPr>
        <p:blipFill>
          <a:blip r:embed="rId3">
            <a:extLst>
              <a:ext uri="{28A0092B-C50C-407E-A947-70E740481C1C}">
                <a14:useLocalDpi xmlns:a14="http://schemas.microsoft.com/office/drawing/2010/main" val="0"/>
              </a:ext>
            </a:extLst>
          </a:blip>
          <a:srcRect/>
          <a:stretch>
            <a:fillRect/>
          </a:stretch>
        </p:blipFill>
        <p:spPr>
          <a:xfrm>
            <a:off x="457200" y="779463"/>
            <a:ext cx="8229600" cy="4849812"/>
          </a:xfrm>
        </p:spPr>
      </p:pic>
      <p:sp>
        <p:nvSpPr>
          <p:cNvPr id="51204" name="Rectangle 1"/>
          <p:cNvSpPr>
            <a:spLocks noChangeArrowheads="1"/>
          </p:cNvSpPr>
          <p:nvPr/>
        </p:nvSpPr>
        <p:spPr bwMode="auto">
          <a:xfrm rot="19716426">
            <a:off x="1427221" y="2336809"/>
            <a:ext cx="44935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eaLnBrk="1" hangingPunct="1">
              <a:spcBef>
                <a:spcPct val="0"/>
              </a:spcBef>
              <a:buSzTx/>
              <a:buFontTx/>
              <a:buNone/>
            </a:pPr>
            <a:r>
              <a:rPr lang="en-US" altLang="en-US" sz="2800" b="1" dirty="0">
                <a:solidFill>
                  <a:srgbClr val="FF0000"/>
                </a:solidFill>
                <a:latin typeface="Comic Sans MS" pitchFamily="66" charset="0"/>
              </a:rPr>
              <a:t>2007 </a:t>
            </a:r>
            <a:r>
              <a:rPr lang="en-US" altLang="en-US" sz="2800" b="1" dirty="0" smtClean="0">
                <a:solidFill>
                  <a:srgbClr val="FF0000"/>
                </a:solidFill>
                <a:latin typeface="Comic Sans MS" pitchFamily="66" charset="0"/>
              </a:rPr>
              <a:t>  Moonlight    Fire</a:t>
            </a:r>
            <a:endParaRPr lang="en-US" altLang="en-US" sz="2800" b="1" dirty="0">
              <a:solidFill>
                <a:srgbClr val="FF0000"/>
              </a:solidFill>
              <a:latin typeface="Comic Sans MS" pitchFamily="66" charset="0"/>
            </a:endParaRPr>
          </a:p>
        </p:txBody>
      </p:sp>
      <p:sp>
        <p:nvSpPr>
          <p:cNvPr id="51205" name="TextBox 1"/>
          <p:cNvSpPr txBox="1">
            <a:spLocks noChangeArrowheads="1"/>
          </p:cNvSpPr>
          <p:nvPr/>
        </p:nvSpPr>
        <p:spPr bwMode="auto">
          <a:xfrm>
            <a:off x="3055938" y="3316288"/>
            <a:ext cx="2700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eaLnBrk="1" hangingPunct="1">
              <a:spcBef>
                <a:spcPct val="0"/>
              </a:spcBef>
              <a:buSzTx/>
              <a:buFontTx/>
              <a:buNone/>
            </a:pPr>
            <a:r>
              <a:rPr lang="en-US" altLang="en-US" sz="2000">
                <a:solidFill>
                  <a:srgbClr val="FFFF00"/>
                </a:solidFill>
                <a:latin typeface="Comic Sans MS" pitchFamily="66" charset="0"/>
              </a:rPr>
              <a:t>Cooks Fire Plantation</a:t>
            </a:r>
          </a:p>
        </p:txBody>
      </p:sp>
      <p:sp>
        <p:nvSpPr>
          <p:cNvPr id="3" name="Freeform 2"/>
          <p:cNvSpPr/>
          <p:nvPr/>
        </p:nvSpPr>
        <p:spPr bwMode="auto">
          <a:xfrm>
            <a:off x="1417320" y="1944089"/>
            <a:ext cx="4236720" cy="654331"/>
          </a:xfrm>
          <a:custGeom>
            <a:avLst/>
            <a:gdLst>
              <a:gd name="connsiteX0" fmla="*/ 0 w 4236720"/>
              <a:gd name="connsiteY0" fmla="*/ 433351 h 654331"/>
              <a:gd name="connsiteX1" fmla="*/ 30480 w 4236720"/>
              <a:gd name="connsiteY1" fmla="*/ 395251 h 654331"/>
              <a:gd name="connsiteX2" fmla="*/ 76200 w 4236720"/>
              <a:gd name="connsiteY2" fmla="*/ 372391 h 654331"/>
              <a:gd name="connsiteX3" fmla="*/ 106680 w 4236720"/>
              <a:gd name="connsiteY3" fmla="*/ 364771 h 654331"/>
              <a:gd name="connsiteX4" fmla="*/ 144780 w 4236720"/>
              <a:gd name="connsiteY4" fmla="*/ 357151 h 654331"/>
              <a:gd name="connsiteX5" fmla="*/ 190500 w 4236720"/>
              <a:gd name="connsiteY5" fmla="*/ 341911 h 654331"/>
              <a:gd name="connsiteX6" fmla="*/ 259080 w 4236720"/>
              <a:gd name="connsiteY6" fmla="*/ 319051 h 654331"/>
              <a:gd name="connsiteX7" fmla="*/ 281940 w 4236720"/>
              <a:gd name="connsiteY7" fmla="*/ 311431 h 654331"/>
              <a:gd name="connsiteX8" fmla="*/ 312420 w 4236720"/>
              <a:gd name="connsiteY8" fmla="*/ 303811 h 654331"/>
              <a:gd name="connsiteX9" fmla="*/ 381000 w 4236720"/>
              <a:gd name="connsiteY9" fmla="*/ 280951 h 654331"/>
              <a:gd name="connsiteX10" fmla="*/ 403860 w 4236720"/>
              <a:gd name="connsiteY10" fmla="*/ 273331 h 654331"/>
              <a:gd name="connsiteX11" fmla="*/ 426720 w 4236720"/>
              <a:gd name="connsiteY11" fmla="*/ 265711 h 654331"/>
              <a:gd name="connsiteX12" fmla="*/ 434340 w 4236720"/>
              <a:gd name="connsiteY12" fmla="*/ 242851 h 654331"/>
              <a:gd name="connsiteX13" fmla="*/ 480060 w 4236720"/>
              <a:gd name="connsiteY13" fmla="*/ 227611 h 654331"/>
              <a:gd name="connsiteX14" fmla="*/ 525780 w 4236720"/>
              <a:gd name="connsiteY14" fmla="*/ 204751 h 654331"/>
              <a:gd name="connsiteX15" fmla="*/ 548640 w 4236720"/>
              <a:gd name="connsiteY15" fmla="*/ 189511 h 654331"/>
              <a:gd name="connsiteX16" fmla="*/ 601980 w 4236720"/>
              <a:gd name="connsiteY16" fmla="*/ 181891 h 654331"/>
              <a:gd name="connsiteX17" fmla="*/ 624840 w 4236720"/>
              <a:gd name="connsiteY17" fmla="*/ 174271 h 654331"/>
              <a:gd name="connsiteX18" fmla="*/ 952500 w 4236720"/>
              <a:gd name="connsiteY18" fmla="*/ 174271 h 654331"/>
              <a:gd name="connsiteX19" fmla="*/ 998220 w 4236720"/>
              <a:gd name="connsiteY19" fmla="*/ 189511 h 654331"/>
              <a:gd name="connsiteX20" fmla="*/ 1021080 w 4236720"/>
              <a:gd name="connsiteY20" fmla="*/ 204751 h 654331"/>
              <a:gd name="connsiteX21" fmla="*/ 1219200 w 4236720"/>
              <a:gd name="connsiteY21" fmla="*/ 212371 h 654331"/>
              <a:gd name="connsiteX22" fmla="*/ 1310640 w 4236720"/>
              <a:gd name="connsiteY22" fmla="*/ 242851 h 654331"/>
              <a:gd name="connsiteX23" fmla="*/ 1333500 w 4236720"/>
              <a:gd name="connsiteY23" fmla="*/ 250471 h 654331"/>
              <a:gd name="connsiteX24" fmla="*/ 1356360 w 4236720"/>
              <a:gd name="connsiteY24" fmla="*/ 258091 h 654331"/>
              <a:gd name="connsiteX25" fmla="*/ 1386840 w 4236720"/>
              <a:gd name="connsiteY25" fmla="*/ 265711 h 654331"/>
              <a:gd name="connsiteX26" fmla="*/ 1440180 w 4236720"/>
              <a:gd name="connsiteY26" fmla="*/ 280951 h 654331"/>
              <a:gd name="connsiteX27" fmla="*/ 1493520 w 4236720"/>
              <a:gd name="connsiteY27" fmla="*/ 288571 h 654331"/>
              <a:gd name="connsiteX28" fmla="*/ 1516380 w 4236720"/>
              <a:gd name="connsiteY28" fmla="*/ 296191 h 654331"/>
              <a:gd name="connsiteX29" fmla="*/ 1539240 w 4236720"/>
              <a:gd name="connsiteY29" fmla="*/ 311431 h 654331"/>
              <a:gd name="connsiteX30" fmla="*/ 1691640 w 4236720"/>
              <a:gd name="connsiteY30" fmla="*/ 319051 h 654331"/>
              <a:gd name="connsiteX31" fmla="*/ 1714500 w 4236720"/>
              <a:gd name="connsiteY31" fmla="*/ 326671 h 654331"/>
              <a:gd name="connsiteX32" fmla="*/ 1737360 w 4236720"/>
              <a:gd name="connsiteY32" fmla="*/ 341911 h 654331"/>
              <a:gd name="connsiteX33" fmla="*/ 1767840 w 4236720"/>
              <a:gd name="connsiteY33" fmla="*/ 349531 h 654331"/>
              <a:gd name="connsiteX34" fmla="*/ 1927860 w 4236720"/>
              <a:gd name="connsiteY34" fmla="*/ 341911 h 654331"/>
              <a:gd name="connsiteX35" fmla="*/ 1996440 w 4236720"/>
              <a:gd name="connsiteY35" fmla="*/ 319051 h 654331"/>
              <a:gd name="connsiteX36" fmla="*/ 2026920 w 4236720"/>
              <a:gd name="connsiteY36" fmla="*/ 311431 h 654331"/>
              <a:gd name="connsiteX37" fmla="*/ 2072640 w 4236720"/>
              <a:gd name="connsiteY37" fmla="*/ 303811 h 654331"/>
              <a:gd name="connsiteX38" fmla="*/ 2118360 w 4236720"/>
              <a:gd name="connsiteY38" fmla="*/ 288571 h 654331"/>
              <a:gd name="connsiteX39" fmla="*/ 2148840 w 4236720"/>
              <a:gd name="connsiteY39" fmla="*/ 280951 h 654331"/>
              <a:gd name="connsiteX40" fmla="*/ 2194560 w 4236720"/>
              <a:gd name="connsiteY40" fmla="*/ 265711 h 654331"/>
              <a:gd name="connsiteX41" fmla="*/ 2247900 w 4236720"/>
              <a:gd name="connsiteY41" fmla="*/ 250471 h 654331"/>
              <a:gd name="connsiteX42" fmla="*/ 2293620 w 4236720"/>
              <a:gd name="connsiteY42" fmla="*/ 219991 h 654331"/>
              <a:gd name="connsiteX43" fmla="*/ 2316480 w 4236720"/>
              <a:gd name="connsiteY43" fmla="*/ 212371 h 654331"/>
              <a:gd name="connsiteX44" fmla="*/ 2339340 w 4236720"/>
              <a:gd name="connsiteY44" fmla="*/ 197131 h 654331"/>
              <a:gd name="connsiteX45" fmla="*/ 2385060 w 4236720"/>
              <a:gd name="connsiteY45" fmla="*/ 181891 h 654331"/>
              <a:gd name="connsiteX46" fmla="*/ 2438400 w 4236720"/>
              <a:gd name="connsiteY46" fmla="*/ 151411 h 654331"/>
              <a:gd name="connsiteX47" fmla="*/ 2514600 w 4236720"/>
              <a:gd name="connsiteY47" fmla="*/ 98071 h 654331"/>
              <a:gd name="connsiteX48" fmla="*/ 2537460 w 4236720"/>
              <a:gd name="connsiteY48" fmla="*/ 90451 h 654331"/>
              <a:gd name="connsiteX49" fmla="*/ 2560320 w 4236720"/>
              <a:gd name="connsiteY49" fmla="*/ 75211 h 654331"/>
              <a:gd name="connsiteX50" fmla="*/ 2628900 w 4236720"/>
              <a:gd name="connsiteY50" fmla="*/ 67591 h 654331"/>
              <a:gd name="connsiteX51" fmla="*/ 2773680 w 4236720"/>
              <a:gd name="connsiteY51" fmla="*/ 44731 h 654331"/>
              <a:gd name="connsiteX52" fmla="*/ 2796540 w 4236720"/>
              <a:gd name="connsiteY52" fmla="*/ 37111 h 654331"/>
              <a:gd name="connsiteX53" fmla="*/ 2979420 w 4236720"/>
              <a:gd name="connsiteY53" fmla="*/ 14251 h 654331"/>
              <a:gd name="connsiteX54" fmla="*/ 3177540 w 4236720"/>
              <a:gd name="connsiteY54" fmla="*/ 14251 h 654331"/>
              <a:gd name="connsiteX55" fmla="*/ 3246120 w 4236720"/>
              <a:gd name="connsiteY55" fmla="*/ 21871 h 654331"/>
              <a:gd name="connsiteX56" fmla="*/ 3276600 w 4236720"/>
              <a:gd name="connsiteY56" fmla="*/ 29491 h 654331"/>
              <a:gd name="connsiteX57" fmla="*/ 3322320 w 4236720"/>
              <a:gd name="connsiteY57" fmla="*/ 44731 h 654331"/>
              <a:gd name="connsiteX58" fmla="*/ 3345180 w 4236720"/>
              <a:gd name="connsiteY58" fmla="*/ 52351 h 654331"/>
              <a:gd name="connsiteX59" fmla="*/ 3375660 w 4236720"/>
              <a:gd name="connsiteY59" fmla="*/ 59971 h 654331"/>
              <a:gd name="connsiteX60" fmla="*/ 3421380 w 4236720"/>
              <a:gd name="connsiteY60" fmla="*/ 82831 h 654331"/>
              <a:gd name="connsiteX61" fmla="*/ 3451860 w 4236720"/>
              <a:gd name="connsiteY61" fmla="*/ 98071 h 654331"/>
              <a:gd name="connsiteX62" fmla="*/ 3474720 w 4236720"/>
              <a:gd name="connsiteY62" fmla="*/ 105691 h 654331"/>
              <a:gd name="connsiteX63" fmla="*/ 3497580 w 4236720"/>
              <a:gd name="connsiteY63" fmla="*/ 120931 h 654331"/>
              <a:gd name="connsiteX64" fmla="*/ 3505200 w 4236720"/>
              <a:gd name="connsiteY64" fmla="*/ 143791 h 654331"/>
              <a:gd name="connsiteX65" fmla="*/ 3566160 w 4236720"/>
              <a:gd name="connsiteY65" fmla="*/ 166651 h 654331"/>
              <a:gd name="connsiteX66" fmla="*/ 3619500 w 4236720"/>
              <a:gd name="connsiteY66" fmla="*/ 181891 h 654331"/>
              <a:gd name="connsiteX67" fmla="*/ 3649980 w 4236720"/>
              <a:gd name="connsiteY67" fmla="*/ 189511 h 654331"/>
              <a:gd name="connsiteX68" fmla="*/ 3870960 w 4236720"/>
              <a:gd name="connsiteY68" fmla="*/ 189511 h 654331"/>
              <a:gd name="connsiteX69" fmla="*/ 3916680 w 4236720"/>
              <a:gd name="connsiteY69" fmla="*/ 204751 h 654331"/>
              <a:gd name="connsiteX70" fmla="*/ 3939540 w 4236720"/>
              <a:gd name="connsiteY70" fmla="*/ 212371 h 654331"/>
              <a:gd name="connsiteX71" fmla="*/ 3962400 w 4236720"/>
              <a:gd name="connsiteY71" fmla="*/ 219991 h 654331"/>
              <a:gd name="connsiteX72" fmla="*/ 3985260 w 4236720"/>
              <a:gd name="connsiteY72" fmla="*/ 235231 h 654331"/>
              <a:gd name="connsiteX73" fmla="*/ 4023360 w 4236720"/>
              <a:gd name="connsiteY73" fmla="*/ 265711 h 654331"/>
              <a:gd name="connsiteX74" fmla="*/ 4038600 w 4236720"/>
              <a:gd name="connsiteY74" fmla="*/ 288571 h 654331"/>
              <a:gd name="connsiteX75" fmla="*/ 4061460 w 4236720"/>
              <a:gd name="connsiteY75" fmla="*/ 311431 h 654331"/>
              <a:gd name="connsiteX76" fmla="*/ 4069080 w 4236720"/>
              <a:gd name="connsiteY76" fmla="*/ 334291 h 654331"/>
              <a:gd name="connsiteX77" fmla="*/ 4084320 w 4236720"/>
              <a:gd name="connsiteY77" fmla="*/ 357151 h 654331"/>
              <a:gd name="connsiteX78" fmla="*/ 4076700 w 4236720"/>
              <a:gd name="connsiteY78" fmla="*/ 380011 h 654331"/>
              <a:gd name="connsiteX79" fmla="*/ 4122420 w 4236720"/>
              <a:gd name="connsiteY79" fmla="*/ 425731 h 654331"/>
              <a:gd name="connsiteX80" fmla="*/ 4145280 w 4236720"/>
              <a:gd name="connsiteY80" fmla="*/ 448591 h 654331"/>
              <a:gd name="connsiteX81" fmla="*/ 4152900 w 4236720"/>
              <a:gd name="connsiteY81" fmla="*/ 471451 h 654331"/>
              <a:gd name="connsiteX82" fmla="*/ 4183380 w 4236720"/>
              <a:gd name="connsiteY82" fmla="*/ 517171 h 654331"/>
              <a:gd name="connsiteX83" fmla="*/ 4206240 w 4236720"/>
              <a:gd name="connsiteY83" fmla="*/ 585751 h 654331"/>
              <a:gd name="connsiteX84" fmla="*/ 4213860 w 4236720"/>
              <a:gd name="connsiteY84" fmla="*/ 608611 h 654331"/>
              <a:gd name="connsiteX85" fmla="*/ 4221480 w 4236720"/>
              <a:gd name="connsiteY85" fmla="*/ 646711 h 654331"/>
              <a:gd name="connsiteX86" fmla="*/ 4236720 w 4236720"/>
              <a:gd name="connsiteY86" fmla="*/ 654331 h 65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236720" h="654331">
                <a:moveTo>
                  <a:pt x="0" y="433351"/>
                </a:moveTo>
                <a:cubicBezTo>
                  <a:pt x="10160" y="420651"/>
                  <a:pt x="18980" y="406751"/>
                  <a:pt x="30480" y="395251"/>
                </a:cubicBezTo>
                <a:cubicBezTo>
                  <a:pt x="43838" y="381893"/>
                  <a:pt x="58847" y="377349"/>
                  <a:pt x="76200" y="372391"/>
                </a:cubicBezTo>
                <a:cubicBezTo>
                  <a:pt x="86270" y="369514"/>
                  <a:pt x="96457" y="367043"/>
                  <a:pt x="106680" y="364771"/>
                </a:cubicBezTo>
                <a:cubicBezTo>
                  <a:pt x="119323" y="361961"/>
                  <a:pt x="132285" y="360559"/>
                  <a:pt x="144780" y="357151"/>
                </a:cubicBezTo>
                <a:cubicBezTo>
                  <a:pt x="160278" y="352924"/>
                  <a:pt x="175260" y="346991"/>
                  <a:pt x="190500" y="341911"/>
                </a:cubicBezTo>
                <a:lnTo>
                  <a:pt x="259080" y="319051"/>
                </a:lnTo>
                <a:cubicBezTo>
                  <a:pt x="266700" y="316511"/>
                  <a:pt x="274148" y="313379"/>
                  <a:pt x="281940" y="311431"/>
                </a:cubicBezTo>
                <a:cubicBezTo>
                  <a:pt x="292100" y="308891"/>
                  <a:pt x="302389" y="306820"/>
                  <a:pt x="312420" y="303811"/>
                </a:cubicBezTo>
                <a:lnTo>
                  <a:pt x="381000" y="280951"/>
                </a:lnTo>
                <a:lnTo>
                  <a:pt x="403860" y="273331"/>
                </a:lnTo>
                <a:lnTo>
                  <a:pt x="426720" y="265711"/>
                </a:lnTo>
                <a:cubicBezTo>
                  <a:pt x="429260" y="258091"/>
                  <a:pt x="427804" y="247520"/>
                  <a:pt x="434340" y="242851"/>
                </a:cubicBezTo>
                <a:cubicBezTo>
                  <a:pt x="447412" y="233514"/>
                  <a:pt x="466694" y="236522"/>
                  <a:pt x="480060" y="227611"/>
                </a:cubicBezTo>
                <a:cubicBezTo>
                  <a:pt x="545574" y="183935"/>
                  <a:pt x="462684" y="236299"/>
                  <a:pt x="525780" y="204751"/>
                </a:cubicBezTo>
                <a:cubicBezTo>
                  <a:pt x="533971" y="200655"/>
                  <a:pt x="539868" y="192143"/>
                  <a:pt x="548640" y="189511"/>
                </a:cubicBezTo>
                <a:cubicBezTo>
                  <a:pt x="565843" y="184350"/>
                  <a:pt x="584200" y="184431"/>
                  <a:pt x="601980" y="181891"/>
                </a:cubicBezTo>
                <a:cubicBezTo>
                  <a:pt x="609600" y="179351"/>
                  <a:pt x="616901" y="175492"/>
                  <a:pt x="624840" y="174271"/>
                </a:cubicBezTo>
                <a:cubicBezTo>
                  <a:pt x="737802" y="156892"/>
                  <a:pt x="828876" y="170525"/>
                  <a:pt x="952500" y="174271"/>
                </a:cubicBezTo>
                <a:cubicBezTo>
                  <a:pt x="967740" y="179351"/>
                  <a:pt x="984854" y="180600"/>
                  <a:pt x="998220" y="189511"/>
                </a:cubicBezTo>
                <a:cubicBezTo>
                  <a:pt x="1005840" y="194591"/>
                  <a:pt x="1011971" y="203809"/>
                  <a:pt x="1021080" y="204751"/>
                </a:cubicBezTo>
                <a:cubicBezTo>
                  <a:pt x="1086818" y="211551"/>
                  <a:pt x="1153160" y="209831"/>
                  <a:pt x="1219200" y="212371"/>
                </a:cubicBezTo>
                <a:lnTo>
                  <a:pt x="1310640" y="242851"/>
                </a:lnTo>
                <a:lnTo>
                  <a:pt x="1333500" y="250471"/>
                </a:lnTo>
                <a:cubicBezTo>
                  <a:pt x="1341120" y="253011"/>
                  <a:pt x="1348568" y="256143"/>
                  <a:pt x="1356360" y="258091"/>
                </a:cubicBezTo>
                <a:cubicBezTo>
                  <a:pt x="1366520" y="260631"/>
                  <a:pt x="1376770" y="262834"/>
                  <a:pt x="1386840" y="265711"/>
                </a:cubicBezTo>
                <a:cubicBezTo>
                  <a:pt x="1415403" y="273872"/>
                  <a:pt x="1407426" y="274996"/>
                  <a:pt x="1440180" y="280951"/>
                </a:cubicBezTo>
                <a:cubicBezTo>
                  <a:pt x="1457851" y="284164"/>
                  <a:pt x="1475740" y="286031"/>
                  <a:pt x="1493520" y="288571"/>
                </a:cubicBezTo>
                <a:cubicBezTo>
                  <a:pt x="1501140" y="291111"/>
                  <a:pt x="1509196" y="292599"/>
                  <a:pt x="1516380" y="296191"/>
                </a:cubicBezTo>
                <a:cubicBezTo>
                  <a:pt x="1524571" y="300287"/>
                  <a:pt x="1530159" y="310246"/>
                  <a:pt x="1539240" y="311431"/>
                </a:cubicBezTo>
                <a:cubicBezTo>
                  <a:pt x="1589676" y="318010"/>
                  <a:pt x="1640840" y="316511"/>
                  <a:pt x="1691640" y="319051"/>
                </a:cubicBezTo>
                <a:cubicBezTo>
                  <a:pt x="1699260" y="321591"/>
                  <a:pt x="1707316" y="323079"/>
                  <a:pt x="1714500" y="326671"/>
                </a:cubicBezTo>
                <a:cubicBezTo>
                  <a:pt x="1722691" y="330767"/>
                  <a:pt x="1728942" y="338303"/>
                  <a:pt x="1737360" y="341911"/>
                </a:cubicBezTo>
                <a:cubicBezTo>
                  <a:pt x="1746986" y="346036"/>
                  <a:pt x="1757680" y="346991"/>
                  <a:pt x="1767840" y="349531"/>
                </a:cubicBezTo>
                <a:cubicBezTo>
                  <a:pt x="1821180" y="346991"/>
                  <a:pt x="1874786" y="347808"/>
                  <a:pt x="1927860" y="341911"/>
                </a:cubicBezTo>
                <a:cubicBezTo>
                  <a:pt x="1941576" y="340387"/>
                  <a:pt x="1978152" y="323623"/>
                  <a:pt x="1996440" y="319051"/>
                </a:cubicBezTo>
                <a:cubicBezTo>
                  <a:pt x="2006600" y="316511"/>
                  <a:pt x="2016651" y="313485"/>
                  <a:pt x="2026920" y="311431"/>
                </a:cubicBezTo>
                <a:cubicBezTo>
                  <a:pt x="2042070" y="308401"/>
                  <a:pt x="2057651" y="307558"/>
                  <a:pt x="2072640" y="303811"/>
                </a:cubicBezTo>
                <a:cubicBezTo>
                  <a:pt x="2088225" y="299915"/>
                  <a:pt x="2102775" y="292467"/>
                  <a:pt x="2118360" y="288571"/>
                </a:cubicBezTo>
                <a:cubicBezTo>
                  <a:pt x="2128520" y="286031"/>
                  <a:pt x="2138809" y="283960"/>
                  <a:pt x="2148840" y="280951"/>
                </a:cubicBezTo>
                <a:cubicBezTo>
                  <a:pt x="2164227" y="276335"/>
                  <a:pt x="2178975" y="269607"/>
                  <a:pt x="2194560" y="265711"/>
                </a:cubicBezTo>
                <a:cubicBezTo>
                  <a:pt x="2201734" y="263917"/>
                  <a:pt x="2238956" y="255440"/>
                  <a:pt x="2247900" y="250471"/>
                </a:cubicBezTo>
                <a:cubicBezTo>
                  <a:pt x="2263911" y="241576"/>
                  <a:pt x="2276244" y="225783"/>
                  <a:pt x="2293620" y="219991"/>
                </a:cubicBezTo>
                <a:cubicBezTo>
                  <a:pt x="2301240" y="217451"/>
                  <a:pt x="2309296" y="215963"/>
                  <a:pt x="2316480" y="212371"/>
                </a:cubicBezTo>
                <a:cubicBezTo>
                  <a:pt x="2324671" y="208275"/>
                  <a:pt x="2330971" y="200850"/>
                  <a:pt x="2339340" y="197131"/>
                </a:cubicBezTo>
                <a:cubicBezTo>
                  <a:pt x="2354020" y="190607"/>
                  <a:pt x="2385060" y="181891"/>
                  <a:pt x="2385060" y="181891"/>
                </a:cubicBezTo>
                <a:cubicBezTo>
                  <a:pt x="2436386" y="130565"/>
                  <a:pt x="2376998" y="182112"/>
                  <a:pt x="2438400" y="151411"/>
                </a:cubicBezTo>
                <a:cubicBezTo>
                  <a:pt x="2473176" y="134023"/>
                  <a:pt x="2473250" y="111854"/>
                  <a:pt x="2514600" y="98071"/>
                </a:cubicBezTo>
                <a:cubicBezTo>
                  <a:pt x="2522220" y="95531"/>
                  <a:pt x="2530276" y="94043"/>
                  <a:pt x="2537460" y="90451"/>
                </a:cubicBezTo>
                <a:cubicBezTo>
                  <a:pt x="2545651" y="86355"/>
                  <a:pt x="2551435" y="77432"/>
                  <a:pt x="2560320" y="75211"/>
                </a:cubicBezTo>
                <a:cubicBezTo>
                  <a:pt x="2582634" y="69633"/>
                  <a:pt x="2606040" y="70131"/>
                  <a:pt x="2628900" y="67591"/>
                </a:cubicBezTo>
                <a:cubicBezTo>
                  <a:pt x="2706038" y="41878"/>
                  <a:pt x="2658603" y="53583"/>
                  <a:pt x="2773680" y="44731"/>
                </a:cubicBezTo>
                <a:cubicBezTo>
                  <a:pt x="2781300" y="42191"/>
                  <a:pt x="2788664" y="38686"/>
                  <a:pt x="2796540" y="37111"/>
                </a:cubicBezTo>
                <a:cubicBezTo>
                  <a:pt x="2883404" y="19738"/>
                  <a:pt x="2891578" y="21571"/>
                  <a:pt x="2979420" y="14251"/>
                </a:cubicBezTo>
                <a:cubicBezTo>
                  <a:pt x="3056545" y="-11457"/>
                  <a:pt x="3003063" y="3346"/>
                  <a:pt x="3177540" y="14251"/>
                </a:cubicBezTo>
                <a:cubicBezTo>
                  <a:pt x="3200496" y="15686"/>
                  <a:pt x="3223260" y="19331"/>
                  <a:pt x="3246120" y="21871"/>
                </a:cubicBezTo>
                <a:cubicBezTo>
                  <a:pt x="3256280" y="24411"/>
                  <a:pt x="3266569" y="26482"/>
                  <a:pt x="3276600" y="29491"/>
                </a:cubicBezTo>
                <a:cubicBezTo>
                  <a:pt x="3291987" y="34107"/>
                  <a:pt x="3307080" y="39651"/>
                  <a:pt x="3322320" y="44731"/>
                </a:cubicBezTo>
                <a:cubicBezTo>
                  <a:pt x="3329940" y="47271"/>
                  <a:pt x="3337388" y="50403"/>
                  <a:pt x="3345180" y="52351"/>
                </a:cubicBezTo>
                <a:lnTo>
                  <a:pt x="3375660" y="59971"/>
                </a:lnTo>
                <a:cubicBezTo>
                  <a:pt x="3419591" y="89259"/>
                  <a:pt x="3377213" y="63902"/>
                  <a:pt x="3421380" y="82831"/>
                </a:cubicBezTo>
                <a:cubicBezTo>
                  <a:pt x="3431821" y="87306"/>
                  <a:pt x="3441419" y="93596"/>
                  <a:pt x="3451860" y="98071"/>
                </a:cubicBezTo>
                <a:cubicBezTo>
                  <a:pt x="3459243" y="101235"/>
                  <a:pt x="3467536" y="102099"/>
                  <a:pt x="3474720" y="105691"/>
                </a:cubicBezTo>
                <a:cubicBezTo>
                  <a:pt x="3482911" y="109787"/>
                  <a:pt x="3489960" y="115851"/>
                  <a:pt x="3497580" y="120931"/>
                </a:cubicBezTo>
                <a:cubicBezTo>
                  <a:pt x="3500120" y="128551"/>
                  <a:pt x="3500182" y="137519"/>
                  <a:pt x="3505200" y="143791"/>
                </a:cubicBezTo>
                <a:cubicBezTo>
                  <a:pt x="3520465" y="162873"/>
                  <a:pt x="3545060" y="161962"/>
                  <a:pt x="3566160" y="166651"/>
                </a:cubicBezTo>
                <a:cubicBezTo>
                  <a:pt x="3619758" y="178562"/>
                  <a:pt x="3574950" y="169163"/>
                  <a:pt x="3619500" y="181891"/>
                </a:cubicBezTo>
                <a:cubicBezTo>
                  <a:pt x="3629570" y="184768"/>
                  <a:pt x="3639820" y="186971"/>
                  <a:pt x="3649980" y="189511"/>
                </a:cubicBezTo>
                <a:cubicBezTo>
                  <a:pt x="3746853" y="180704"/>
                  <a:pt x="3758913" y="175505"/>
                  <a:pt x="3870960" y="189511"/>
                </a:cubicBezTo>
                <a:cubicBezTo>
                  <a:pt x="3886900" y="191504"/>
                  <a:pt x="3901440" y="199671"/>
                  <a:pt x="3916680" y="204751"/>
                </a:cubicBezTo>
                <a:lnTo>
                  <a:pt x="3939540" y="212371"/>
                </a:lnTo>
                <a:cubicBezTo>
                  <a:pt x="3947160" y="214911"/>
                  <a:pt x="3955717" y="215536"/>
                  <a:pt x="3962400" y="219991"/>
                </a:cubicBezTo>
                <a:lnTo>
                  <a:pt x="3985260" y="235231"/>
                </a:lnTo>
                <a:cubicBezTo>
                  <a:pt x="4028936" y="300745"/>
                  <a:pt x="3970780" y="223647"/>
                  <a:pt x="4023360" y="265711"/>
                </a:cubicBezTo>
                <a:cubicBezTo>
                  <a:pt x="4030511" y="271432"/>
                  <a:pt x="4032737" y="281536"/>
                  <a:pt x="4038600" y="288571"/>
                </a:cubicBezTo>
                <a:cubicBezTo>
                  <a:pt x="4045499" y="296850"/>
                  <a:pt x="4053840" y="303811"/>
                  <a:pt x="4061460" y="311431"/>
                </a:cubicBezTo>
                <a:cubicBezTo>
                  <a:pt x="4064000" y="319051"/>
                  <a:pt x="4065488" y="327107"/>
                  <a:pt x="4069080" y="334291"/>
                </a:cubicBezTo>
                <a:cubicBezTo>
                  <a:pt x="4073176" y="342482"/>
                  <a:pt x="4082814" y="348118"/>
                  <a:pt x="4084320" y="357151"/>
                </a:cubicBezTo>
                <a:cubicBezTo>
                  <a:pt x="4085640" y="365074"/>
                  <a:pt x="4079240" y="372391"/>
                  <a:pt x="4076700" y="380011"/>
                </a:cubicBezTo>
                <a:lnTo>
                  <a:pt x="4122420" y="425731"/>
                </a:lnTo>
                <a:lnTo>
                  <a:pt x="4145280" y="448591"/>
                </a:lnTo>
                <a:cubicBezTo>
                  <a:pt x="4147820" y="456211"/>
                  <a:pt x="4148999" y="464430"/>
                  <a:pt x="4152900" y="471451"/>
                </a:cubicBezTo>
                <a:cubicBezTo>
                  <a:pt x="4161795" y="487462"/>
                  <a:pt x="4177588" y="499795"/>
                  <a:pt x="4183380" y="517171"/>
                </a:cubicBezTo>
                <a:lnTo>
                  <a:pt x="4206240" y="585751"/>
                </a:lnTo>
                <a:cubicBezTo>
                  <a:pt x="4208780" y="593371"/>
                  <a:pt x="4212285" y="600735"/>
                  <a:pt x="4213860" y="608611"/>
                </a:cubicBezTo>
                <a:cubicBezTo>
                  <a:pt x="4216400" y="621311"/>
                  <a:pt x="4215688" y="635127"/>
                  <a:pt x="4221480" y="646711"/>
                </a:cubicBezTo>
                <a:cubicBezTo>
                  <a:pt x="4224020" y="651791"/>
                  <a:pt x="4231640" y="651791"/>
                  <a:pt x="4236720" y="654331"/>
                </a:cubicBezTo>
              </a:path>
            </a:pathLst>
          </a:custGeom>
          <a:noFill/>
          <a:ln w="952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accent6"/>
              </a:solidFill>
              <a:effectLst/>
              <a:latin typeface="Verdana" pitchFamily="34" charset="0"/>
            </a:endParaRPr>
          </a:p>
        </p:txBody>
      </p:sp>
      <p:sp>
        <p:nvSpPr>
          <p:cNvPr id="2" name="TextBox 1"/>
          <p:cNvSpPr txBox="1"/>
          <p:nvPr/>
        </p:nvSpPr>
        <p:spPr>
          <a:xfrm>
            <a:off x="1417320" y="200144"/>
            <a:ext cx="3409908" cy="461665"/>
          </a:xfrm>
          <a:prstGeom prst="rect">
            <a:avLst/>
          </a:prstGeom>
          <a:noFill/>
        </p:spPr>
        <p:txBody>
          <a:bodyPr wrap="none" rtlCol="0">
            <a:spAutoFit/>
          </a:bodyPr>
          <a:lstStyle/>
          <a:p>
            <a:r>
              <a:rPr lang="en-US" sz="2400" dirty="0" smtClean="0"/>
              <a:t>2007: Moonlight Fire</a:t>
            </a:r>
            <a:endParaRPr lang="en-US" sz="2400" dirty="0"/>
          </a:p>
        </p:txBody>
      </p:sp>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9900" y="5746750"/>
            <a:ext cx="8242300" cy="923925"/>
          </a:xfrm>
          <a:prstGeom prst="rect">
            <a:avLst/>
          </a:prstGeom>
          <a:noFill/>
        </p:spPr>
        <p:txBody>
          <a:bodyPr>
            <a:spAutoFit/>
          </a:bodyPr>
          <a:lstStyle/>
          <a:p>
            <a:pPr algn="ctr">
              <a:defRPr/>
            </a:pPr>
            <a:r>
              <a:rPr lang="en-US" b="1" dirty="0" smtClean="0">
                <a:solidFill>
                  <a:schemeClr val="tx2">
                    <a:lumMod val="75000"/>
                  </a:schemeClr>
                </a:solidFill>
              </a:rPr>
              <a:t>Photo 2012</a:t>
            </a:r>
            <a:r>
              <a:rPr lang="en-US" dirty="0" smtClean="0">
                <a:solidFill>
                  <a:schemeClr val="tx2">
                    <a:lumMod val="75000"/>
                  </a:schemeClr>
                </a:solidFill>
              </a:rPr>
              <a:t> </a:t>
            </a:r>
            <a:endParaRPr lang="en-US" dirty="0">
              <a:solidFill>
                <a:schemeClr val="tx2">
                  <a:lumMod val="75000"/>
                </a:schemeClr>
              </a:solidFill>
            </a:endParaRPr>
          </a:p>
          <a:p>
            <a:pPr algn="ctr">
              <a:defRPr/>
            </a:pPr>
            <a:r>
              <a:rPr lang="en-US" dirty="0">
                <a:solidFill>
                  <a:schemeClr val="tx2">
                    <a:lumMod val="75000"/>
                  </a:schemeClr>
                </a:solidFill>
              </a:rPr>
              <a:t>Where dead wood was salvaged &amp; brush controlled in 10 year-old</a:t>
            </a:r>
          </a:p>
          <a:p>
            <a:pPr algn="ctr">
              <a:defRPr/>
            </a:pPr>
            <a:r>
              <a:rPr lang="en-US" dirty="0">
                <a:solidFill>
                  <a:schemeClr val="tx2">
                    <a:lumMod val="75000"/>
                  </a:schemeClr>
                </a:solidFill>
              </a:rPr>
              <a:t> Plantation most of the young trees survived the Moonlight Fire</a:t>
            </a:r>
          </a:p>
        </p:txBody>
      </p:sp>
      <p:pic>
        <p:nvPicPr>
          <p:cNvPr id="52227" name="Content Placeholder 2"/>
          <p:cNvPicPr>
            <a:picLocks noGrp="1" noChangeAspect="1"/>
          </p:cNvPicPr>
          <p:nvPr>
            <p:ph/>
          </p:nvPr>
        </p:nvPicPr>
        <p:blipFill>
          <a:blip r:embed="rId3">
            <a:extLst>
              <a:ext uri="{28A0092B-C50C-407E-A947-70E740481C1C}">
                <a14:useLocalDpi xmlns:a14="http://schemas.microsoft.com/office/drawing/2010/main" val="0"/>
              </a:ext>
            </a:extLst>
          </a:blip>
          <a:srcRect/>
          <a:stretch>
            <a:fillRect/>
          </a:stretch>
        </p:blipFill>
        <p:spPr>
          <a:xfrm>
            <a:off x="457200" y="779463"/>
            <a:ext cx="8229600" cy="4849812"/>
          </a:xfrm>
        </p:spPr>
      </p:pic>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104" y="182880"/>
            <a:ext cx="8503920" cy="1066800"/>
          </a:xfrm>
        </p:spPr>
        <p:txBody>
          <a:bodyPr/>
          <a:lstStyle/>
          <a:p>
            <a:r>
              <a:rPr lang="en-US" sz="2400" b="1" i="1" dirty="0" smtClean="0"/>
              <a:t>Key Factors to Reduce Plantation Losses from Wildfire</a:t>
            </a:r>
            <a:br>
              <a:rPr lang="en-US" sz="2400" b="1" i="1" dirty="0" smtClean="0"/>
            </a:br>
            <a:endParaRPr lang="en-US" sz="2400" dirty="0"/>
          </a:p>
        </p:txBody>
      </p:sp>
      <p:sp>
        <p:nvSpPr>
          <p:cNvPr id="3" name="Content Placeholder 2"/>
          <p:cNvSpPr>
            <a:spLocks noGrp="1"/>
          </p:cNvSpPr>
          <p:nvPr>
            <p:ph idx="1"/>
          </p:nvPr>
        </p:nvSpPr>
        <p:spPr>
          <a:xfrm>
            <a:off x="344424" y="2590800"/>
            <a:ext cx="8610600" cy="1066800"/>
          </a:xfrm>
        </p:spPr>
        <p:txBody>
          <a:bodyPr/>
          <a:lstStyle/>
          <a:p>
            <a:pPr>
              <a:buFont typeface="Wingdings" pitchFamily="2" charset="2"/>
              <a:buChar char="Ø"/>
            </a:pPr>
            <a:r>
              <a:rPr lang="en-US" sz="2400" dirty="0">
                <a:solidFill>
                  <a:srgbClr val="FFFFFF"/>
                </a:solidFill>
              </a:rPr>
              <a:t>Maximize </a:t>
            </a:r>
            <a:r>
              <a:rPr lang="en-US" sz="2400" dirty="0" smtClean="0">
                <a:solidFill>
                  <a:srgbClr val="FFFFFF"/>
                </a:solidFill>
              </a:rPr>
              <a:t>individual tree </a:t>
            </a:r>
            <a:r>
              <a:rPr lang="en-US" sz="2400" dirty="0">
                <a:solidFill>
                  <a:srgbClr val="FFFFFF"/>
                </a:solidFill>
              </a:rPr>
              <a:t>growth to </a:t>
            </a:r>
            <a:r>
              <a:rPr lang="en-US" sz="2400" dirty="0" smtClean="0">
                <a:solidFill>
                  <a:srgbClr val="FFFFFF"/>
                </a:solidFill>
              </a:rPr>
              <a:t>reduce damage and/or shorten </a:t>
            </a:r>
            <a:r>
              <a:rPr lang="en-US" sz="2400" dirty="0">
                <a:solidFill>
                  <a:srgbClr val="FFFFFF"/>
                </a:solidFill>
              </a:rPr>
              <a:t>time of exposure </a:t>
            </a:r>
            <a:r>
              <a:rPr lang="en-US" sz="2400" dirty="0" smtClean="0">
                <a:solidFill>
                  <a:srgbClr val="FFFFFF"/>
                </a:solidFill>
              </a:rPr>
              <a:t>to risk of economic loss</a:t>
            </a:r>
          </a:p>
        </p:txBody>
      </p:sp>
      <p:sp>
        <p:nvSpPr>
          <p:cNvPr id="4" name="Content Placeholder 2"/>
          <p:cNvSpPr txBox="1">
            <a:spLocks/>
          </p:cNvSpPr>
          <p:nvPr/>
        </p:nvSpPr>
        <p:spPr bwMode="auto">
          <a:xfrm>
            <a:off x="344424" y="4876800"/>
            <a:ext cx="8610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9pPr>
          </a:lstStyle>
          <a:p>
            <a:pPr marL="342900" lvl="1" indent="-342900">
              <a:buClr>
                <a:schemeClr val="hlink"/>
              </a:buClr>
              <a:buSzPct val="70000"/>
              <a:buFont typeface="Wingdings" pitchFamily="2" charset="2"/>
              <a:buChar char="Ø"/>
            </a:pPr>
            <a:r>
              <a:rPr lang="en-US" sz="2400" dirty="0" smtClean="0">
                <a:solidFill>
                  <a:srgbClr val="FFFFFF"/>
                </a:solidFill>
                <a:ea typeface="+mn-ea"/>
                <a:cs typeface="+mn-cs"/>
              </a:rPr>
              <a:t>Vegetation Management Activities that Facilitate Fire Suppression Efforts</a:t>
            </a:r>
          </a:p>
        </p:txBody>
      </p:sp>
      <p:sp>
        <p:nvSpPr>
          <p:cNvPr id="5" name="Rectangle 4"/>
          <p:cNvSpPr/>
          <p:nvPr/>
        </p:nvSpPr>
        <p:spPr>
          <a:xfrm>
            <a:off x="355854" y="4038600"/>
            <a:ext cx="83759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t" anchorCtr="0" compatLnSpc="1">
            <a:prstTxWarp prst="textNoShape">
              <a:avLst/>
            </a:prstTxWarp>
          </a:bodyPr>
          <a:lstStyle/>
          <a:p>
            <a:pPr marL="342900" lvl="1" indent="-342900" fontAlgn="base">
              <a:spcBef>
                <a:spcPct val="20000"/>
              </a:spcBef>
              <a:spcAft>
                <a:spcPct val="0"/>
              </a:spcAft>
              <a:buClr>
                <a:schemeClr val="hlink"/>
              </a:buClr>
              <a:buSzPct val="70000"/>
              <a:buFont typeface="Wingdings" pitchFamily="2" charset="2"/>
              <a:buChar char="Ø"/>
            </a:pPr>
            <a:r>
              <a:rPr lang="en-US" sz="2400" dirty="0">
                <a:solidFill>
                  <a:srgbClr val="FFFFFF"/>
                </a:solidFill>
                <a:effectLst>
                  <a:outerShdw blurRad="38100" dist="38100" dir="2700000" algn="tl">
                    <a:srgbClr val="000000"/>
                  </a:outerShdw>
                </a:effectLst>
              </a:rPr>
              <a:t>Reduce </a:t>
            </a:r>
            <a:r>
              <a:rPr lang="en-US" sz="2400" dirty="0" smtClean="0">
                <a:solidFill>
                  <a:srgbClr val="FFFFFF"/>
                </a:solidFill>
                <a:effectLst>
                  <a:outerShdw blurRad="38100" dist="38100" dir="2700000" algn="tl">
                    <a:srgbClr val="000000"/>
                  </a:outerShdw>
                </a:effectLst>
              </a:rPr>
              <a:t>Plantation Fuel Loads </a:t>
            </a:r>
            <a:r>
              <a:rPr lang="en-US" sz="2400" dirty="0">
                <a:solidFill>
                  <a:srgbClr val="FFFFFF"/>
                </a:solidFill>
                <a:effectLst>
                  <a:outerShdw blurRad="38100" dist="38100" dir="2700000" algn="tl">
                    <a:srgbClr val="000000"/>
                  </a:outerShdw>
                </a:effectLst>
              </a:rPr>
              <a:t>&amp; </a:t>
            </a:r>
            <a:r>
              <a:rPr lang="en-US" sz="2400" dirty="0" smtClean="0">
                <a:solidFill>
                  <a:srgbClr val="FFFFFF"/>
                </a:solidFill>
                <a:effectLst>
                  <a:outerShdw blurRad="38100" dist="38100" dir="2700000" algn="tl">
                    <a:srgbClr val="000000"/>
                  </a:outerShdw>
                </a:effectLst>
              </a:rPr>
              <a:t>Configuration</a:t>
            </a:r>
            <a:endParaRPr lang="en-US" sz="2400" dirty="0">
              <a:solidFill>
                <a:srgbClr val="FFFFFF"/>
              </a:solidFill>
              <a:effectLst>
                <a:outerShdw blurRad="38100" dist="38100" dir="2700000" algn="tl">
                  <a:srgbClr val="000000"/>
                </a:outerShdw>
              </a:effectLst>
            </a:endParaRPr>
          </a:p>
        </p:txBody>
      </p:sp>
      <p:sp>
        <p:nvSpPr>
          <p:cNvPr id="6" name="Rectangle 5"/>
          <p:cNvSpPr/>
          <p:nvPr/>
        </p:nvSpPr>
        <p:spPr>
          <a:xfrm>
            <a:off x="344424" y="1371600"/>
            <a:ext cx="8375904" cy="830997"/>
          </a:xfrm>
          <a:prstGeom prst="rect">
            <a:avLst/>
          </a:prstGeom>
        </p:spPr>
        <p:txBody>
          <a:bodyPr wrap="square">
            <a:spAutoFit/>
          </a:bodyPr>
          <a:lstStyle/>
          <a:p>
            <a:pPr marL="342900" lvl="1" indent="-342900">
              <a:buClr>
                <a:schemeClr val="hlink"/>
              </a:buClr>
              <a:buSzPct val="70000"/>
              <a:buFont typeface="Wingdings" pitchFamily="2" charset="2"/>
              <a:buChar char="Ø"/>
            </a:pPr>
            <a:r>
              <a:rPr lang="en-US" sz="2400" dirty="0">
                <a:solidFill>
                  <a:srgbClr val="FFFFFF"/>
                </a:solidFill>
                <a:effectLst>
                  <a:outerShdw blurRad="38100" dist="38100" dir="2700000" algn="tl">
                    <a:srgbClr val="000000"/>
                  </a:outerShdw>
                </a:effectLst>
              </a:rPr>
              <a:t>Management of Adjacent Timberlands in the Watershed</a:t>
            </a:r>
          </a:p>
        </p:txBody>
      </p:sp>
    </p:spTree>
    <p:extLst>
      <p:ext uri="{BB962C8B-B14F-4D97-AF65-F5344CB8AC3E}">
        <p14:creationId xmlns:p14="http://schemas.microsoft.com/office/powerpoint/2010/main" val="3696722779"/>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Content Placeholder 2"/>
          <p:cNvPicPr>
            <a:picLocks noGrp="1" noChangeAspect="1"/>
          </p:cNvPicPr>
          <p:nvPr>
            <p:ph/>
          </p:nvPr>
        </p:nvPicPr>
        <p:blipFill>
          <a:blip r:embed="rId3">
            <a:extLst>
              <a:ext uri="{28A0092B-C50C-407E-A947-70E740481C1C}">
                <a14:useLocalDpi xmlns:a14="http://schemas.microsoft.com/office/drawing/2010/main" val="0"/>
              </a:ext>
            </a:extLst>
          </a:blip>
          <a:srcRect/>
          <a:stretch>
            <a:fillRect/>
          </a:stretch>
        </p:blipFill>
        <p:spPr>
          <a:xfrm>
            <a:off x="0" y="-9525"/>
            <a:ext cx="9124950" cy="6843713"/>
          </a:xfrm>
        </p:spPr>
      </p:pic>
      <p:sp>
        <p:nvSpPr>
          <p:cNvPr id="53251" name="Rectangle 3"/>
          <p:cNvSpPr>
            <a:spLocks noChangeArrowheads="1"/>
          </p:cNvSpPr>
          <p:nvPr/>
        </p:nvSpPr>
        <p:spPr bwMode="auto">
          <a:xfrm>
            <a:off x="4419600" y="0"/>
            <a:ext cx="4708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0"/>
              </a:spcBef>
              <a:buSzTx/>
              <a:buFontTx/>
              <a:buNone/>
            </a:pPr>
            <a:r>
              <a:rPr lang="en-US" altLang="en-US" sz="1800" dirty="0">
                <a:solidFill>
                  <a:srgbClr val="000000"/>
                </a:solidFill>
                <a:latin typeface="Comic Sans MS" pitchFamily="66" charset="0"/>
              </a:rPr>
              <a:t>5 year old </a:t>
            </a:r>
            <a:r>
              <a:rPr lang="en-US" altLang="en-US" sz="1800" dirty="0" smtClean="0">
                <a:solidFill>
                  <a:srgbClr val="000000"/>
                </a:solidFill>
                <a:latin typeface="Comic Sans MS" pitchFamily="66" charset="0"/>
              </a:rPr>
              <a:t>NSTIA pond </a:t>
            </a:r>
            <a:r>
              <a:rPr lang="en-US" altLang="en-US" sz="1800" dirty="0">
                <a:solidFill>
                  <a:srgbClr val="000000"/>
                </a:solidFill>
                <a:latin typeface="Comic Sans MS" pitchFamily="66" charset="0"/>
              </a:rPr>
              <a:t>pine planted in 1997 after “Cooks Fire” NE Plumas County</a:t>
            </a: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descr="cooks06 BF&amp;tree"/>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990600" y="-1588"/>
            <a:ext cx="7924800" cy="6859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275" name="Text Box 7"/>
          <p:cNvSpPr txBox="1">
            <a:spLocks noChangeArrowheads="1"/>
          </p:cNvSpPr>
          <p:nvPr/>
        </p:nvSpPr>
        <p:spPr bwMode="auto">
          <a:xfrm>
            <a:off x="1524000" y="11429"/>
            <a:ext cx="37529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0"/>
              </a:spcBef>
              <a:buSzTx/>
              <a:buFontTx/>
              <a:buNone/>
            </a:pPr>
            <a:r>
              <a:rPr lang="en-US" altLang="en-US" sz="2400" dirty="0">
                <a:solidFill>
                  <a:srgbClr val="FFFF00"/>
                </a:solidFill>
                <a:latin typeface="Comic Sans MS" pitchFamily="66" charset="0"/>
              </a:rPr>
              <a:t>4 years later (9 yrs. old)</a:t>
            </a:r>
          </a:p>
          <a:p>
            <a:pPr algn="ctr">
              <a:spcBef>
                <a:spcPct val="0"/>
              </a:spcBef>
              <a:buSzTx/>
              <a:buFontTx/>
              <a:buNone/>
            </a:pPr>
            <a:r>
              <a:rPr lang="en-US" altLang="en-US" sz="2400" dirty="0">
                <a:solidFill>
                  <a:srgbClr val="FFFF00"/>
                </a:solidFill>
                <a:latin typeface="Comic Sans MS" pitchFamily="66" charset="0"/>
              </a:rPr>
              <a:t>@ 300 TPA </a:t>
            </a:r>
            <a:r>
              <a:rPr lang="en-US" altLang="en-US" sz="2400" b="1" dirty="0">
                <a:solidFill>
                  <a:srgbClr val="FFFF00"/>
                </a:solidFill>
                <a:latin typeface="Comic Sans MS" pitchFamily="66" charset="0"/>
              </a:rPr>
              <a:t>prior to </a:t>
            </a:r>
            <a:r>
              <a:rPr lang="en-US" altLang="en-US" sz="2400" b="1" dirty="0" smtClean="0">
                <a:solidFill>
                  <a:srgbClr val="FFFF00"/>
                </a:solidFill>
                <a:latin typeface="Comic Sans MS" pitchFamily="66" charset="0"/>
              </a:rPr>
              <a:t>PCT</a:t>
            </a:r>
            <a:endParaRPr lang="en-US" altLang="en-US" sz="2800" dirty="0">
              <a:solidFill>
                <a:srgbClr val="FFFF00"/>
              </a:solidFill>
              <a:latin typeface="Comic Sans MS" pitchFamily="66" charset="0"/>
            </a:endParaRPr>
          </a:p>
        </p:txBody>
      </p:sp>
    </p:spTree>
  </p:cSld>
  <p:clrMapOvr>
    <a:masterClrMapping/>
  </p:clrMapOvr>
  <p:transition>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8" descr="PA27002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588" y="0"/>
            <a:ext cx="9144001"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299" name="Text Box 9"/>
          <p:cNvSpPr txBox="1">
            <a:spLocks noChangeArrowheads="1"/>
          </p:cNvSpPr>
          <p:nvPr/>
        </p:nvSpPr>
        <p:spPr bwMode="auto">
          <a:xfrm>
            <a:off x="3453634" y="55563"/>
            <a:ext cx="455765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0"/>
              </a:spcBef>
              <a:buSzTx/>
              <a:buFontTx/>
              <a:buNone/>
            </a:pPr>
            <a:r>
              <a:rPr lang="en-US" altLang="en-US" sz="2000" dirty="0">
                <a:solidFill>
                  <a:srgbClr val="000000"/>
                </a:solidFill>
                <a:latin typeface="Comic Sans MS" pitchFamily="66" charset="0"/>
              </a:rPr>
              <a:t>13 yr. old </a:t>
            </a:r>
            <a:r>
              <a:rPr lang="en-US" altLang="en-US" sz="2000" dirty="0" smtClean="0">
                <a:solidFill>
                  <a:srgbClr val="000000"/>
                </a:solidFill>
                <a:latin typeface="Comic Sans MS" pitchFamily="66" charset="0"/>
              </a:rPr>
              <a:t>plantation in 2009 </a:t>
            </a:r>
          </a:p>
          <a:p>
            <a:pPr algn="ctr">
              <a:spcBef>
                <a:spcPct val="0"/>
              </a:spcBef>
              <a:buSzTx/>
              <a:buFontTx/>
              <a:buNone/>
            </a:pPr>
            <a:r>
              <a:rPr lang="en-US" altLang="en-US" sz="2000" dirty="0" smtClean="0">
                <a:solidFill>
                  <a:srgbClr val="000000"/>
                </a:solidFill>
                <a:latin typeface="Comic Sans MS" pitchFamily="66" charset="0"/>
              </a:rPr>
              <a:t>(</a:t>
            </a:r>
            <a:r>
              <a:rPr lang="en-US" altLang="en-US" sz="2000" dirty="0">
                <a:solidFill>
                  <a:srgbClr val="000000"/>
                </a:solidFill>
                <a:latin typeface="Comic Sans MS" pitchFamily="66" charset="0"/>
              </a:rPr>
              <a:t>After ’06 PCT &amp; ’07 Moonlight Fire)</a:t>
            </a:r>
          </a:p>
        </p:txBody>
      </p:sp>
      <p:sp>
        <p:nvSpPr>
          <p:cNvPr id="2" name="TextBox 1"/>
          <p:cNvSpPr txBox="1"/>
          <p:nvPr/>
        </p:nvSpPr>
        <p:spPr>
          <a:xfrm>
            <a:off x="4800600" y="1076524"/>
            <a:ext cx="2316660" cy="369332"/>
          </a:xfrm>
          <a:prstGeom prst="rect">
            <a:avLst/>
          </a:prstGeom>
          <a:noFill/>
        </p:spPr>
        <p:txBody>
          <a:bodyPr wrap="none" rtlCol="0">
            <a:spAutoFit/>
          </a:bodyPr>
          <a:lstStyle/>
          <a:p>
            <a:r>
              <a:rPr lang="en-US" dirty="0" smtClean="0">
                <a:solidFill>
                  <a:schemeClr val="accent6">
                    <a:lumMod val="75000"/>
                  </a:schemeClr>
                </a:solidFill>
              </a:rPr>
              <a:t>Lessons Learned? </a:t>
            </a:r>
            <a:endParaRPr lang="en-US" dirty="0">
              <a:solidFill>
                <a:schemeClr val="accent6">
                  <a:lumMod val="75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7516" y="0"/>
            <a:ext cx="9143999" cy="6858000"/>
          </a:xfrm>
        </p:spPr>
      </p:pic>
      <p:sp>
        <p:nvSpPr>
          <p:cNvPr id="2" name="TextBox 1"/>
          <p:cNvSpPr txBox="1"/>
          <p:nvPr/>
        </p:nvSpPr>
        <p:spPr>
          <a:xfrm>
            <a:off x="1676400" y="76200"/>
            <a:ext cx="4648200" cy="1015663"/>
          </a:xfrm>
          <a:prstGeom prst="rect">
            <a:avLst/>
          </a:prstGeom>
          <a:noFill/>
        </p:spPr>
        <p:txBody>
          <a:bodyPr wrap="square" rtlCol="0">
            <a:spAutoFit/>
          </a:bodyPr>
          <a:lstStyle/>
          <a:p>
            <a:pPr algn="ctr"/>
            <a:r>
              <a:rPr lang="en-US" sz="2000" dirty="0" smtClean="0">
                <a:solidFill>
                  <a:srgbClr val="000000"/>
                </a:solidFill>
              </a:rPr>
              <a:t>Another example: </a:t>
            </a:r>
          </a:p>
          <a:p>
            <a:pPr algn="ctr"/>
            <a:r>
              <a:rPr lang="en-US" sz="2000" dirty="0" smtClean="0">
                <a:solidFill>
                  <a:srgbClr val="000000"/>
                </a:solidFill>
              </a:rPr>
              <a:t>2000 Storrie Fire x </a:t>
            </a:r>
          </a:p>
          <a:p>
            <a:pPr algn="ctr"/>
            <a:r>
              <a:rPr lang="en-US" sz="2000" dirty="0" smtClean="0">
                <a:solidFill>
                  <a:srgbClr val="000000"/>
                </a:solidFill>
              </a:rPr>
              <a:t>2012 Chips Fire</a:t>
            </a:r>
            <a:endParaRPr lang="en-US" sz="1600" dirty="0">
              <a:solidFill>
                <a:srgbClr val="000000"/>
              </a:solidFill>
            </a:endParaRPr>
          </a:p>
        </p:txBody>
      </p:sp>
      <p:sp>
        <p:nvSpPr>
          <p:cNvPr id="3" name="TextBox 2"/>
          <p:cNvSpPr txBox="1"/>
          <p:nvPr/>
        </p:nvSpPr>
        <p:spPr>
          <a:xfrm>
            <a:off x="5410200" y="4648200"/>
            <a:ext cx="3124200" cy="923330"/>
          </a:xfrm>
          <a:prstGeom prst="rect">
            <a:avLst/>
          </a:prstGeom>
          <a:noFill/>
        </p:spPr>
        <p:txBody>
          <a:bodyPr wrap="square" rtlCol="0">
            <a:spAutoFit/>
          </a:bodyPr>
          <a:lstStyle/>
          <a:p>
            <a:pPr algn="ctr"/>
            <a:r>
              <a:rPr lang="en-US" i="1" dirty="0" smtClean="0">
                <a:solidFill>
                  <a:srgbClr val="FFFF00"/>
                </a:solidFill>
              </a:rPr>
              <a:t>10 year old </a:t>
            </a:r>
          </a:p>
          <a:p>
            <a:pPr algn="ctr"/>
            <a:r>
              <a:rPr lang="en-US" i="1" dirty="0" smtClean="0">
                <a:solidFill>
                  <a:srgbClr val="FFFF00"/>
                </a:solidFill>
              </a:rPr>
              <a:t>Storrie Fire Plantation</a:t>
            </a:r>
          </a:p>
          <a:p>
            <a:pPr algn="ctr"/>
            <a:r>
              <a:rPr lang="en-US" i="1" dirty="0" smtClean="0">
                <a:solidFill>
                  <a:srgbClr val="FFFF00"/>
                </a:solidFill>
              </a:rPr>
              <a:t>2 years after PCT</a:t>
            </a:r>
            <a:endParaRPr lang="en-US" i="1" dirty="0">
              <a:solidFill>
                <a:srgbClr val="FFFF00"/>
              </a:solidFill>
            </a:endParaRPr>
          </a:p>
        </p:txBody>
      </p:sp>
    </p:spTree>
    <p:extLst>
      <p:ext uri="{BB962C8B-B14F-4D97-AF65-F5344CB8AC3E}">
        <p14:creationId xmlns:p14="http://schemas.microsoft.com/office/powerpoint/2010/main" val="1955249529"/>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3778" name="Picture 2" descr="storrie fire plu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148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843779" name="Picture 3" descr="storrie pic1"/>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4419600" y="1524000"/>
            <a:ext cx="4572000" cy="3505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43780" name="Text Box 4"/>
          <p:cNvSpPr txBox="1">
            <a:spLocks noChangeArrowheads="1"/>
          </p:cNvSpPr>
          <p:nvPr/>
        </p:nvSpPr>
        <p:spPr bwMode="auto">
          <a:xfrm>
            <a:off x="4836038" y="304800"/>
            <a:ext cx="286488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dirty="0">
                <a:solidFill>
                  <a:srgbClr val="FFFF00"/>
                </a:solidFill>
                <a:latin typeface="Arial" charset="0"/>
              </a:rPr>
              <a:t>2000 Storrie </a:t>
            </a:r>
            <a:r>
              <a:rPr lang="en-US" altLang="en-US" sz="2800" dirty="0" smtClean="0">
                <a:solidFill>
                  <a:srgbClr val="FFFF00"/>
                </a:solidFill>
                <a:latin typeface="Arial" charset="0"/>
              </a:rPr>
              <a:t>Fire</a:t>
            </a:r>
          </a:p>
          <a:p>
            <a:pPr algn="ctr"/>
            <a:r>
              <a:rPr lang="en-US" altLang="en-US" sz="2800" dirty="0" smtClean="0">
                <a:solidFill>
                  <a:srgbClr val="FFFF00"/>
                </a:solidFill>
                <a:latin typeface="Arial" charset="0"/>
              </a:rPr>
              <a:t>Plumas County</a:t>
            </a:r>
            <a:endParaRPr lang="en-US" altLang="en-US" sz="2800" dirty="0">
              <a:solidFill>
                <a:srgbClr val="FFFF00"/>
              </a:solidFill>
              <a:latin typeface="Arial" charset="0"/>
            </a:endParaRPr>
          </a:p>
        </p:txBody>
      </p:sp>
      <p:pic>
        <p:nvPicPr>
          <p:cNvPr id="843783" name="Picture 7" descr="storrie fire-photo pt 1 oct20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0"/>
            <a:ext cx="4267200" cy="2849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endParaRPr lang="en-US" altLang="en-US" smtClean="0"/>
          </a:p>
        </p:txBody>
      </p:sp>
      <p:pic>
        <p:nvPicPr>
          <p:cNvPr id="19459"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21775" cy="6065838"/>
          </a:xfrm>
        </p:spPr>
      </p:pic>
      <p:sp>
        <p:nvSpPr>
          <p:cNvPr id="19460" name="Rectangle 1"/>
          <p:cNvSpPr>
            <a:spLocks noChangeArrowheads="1"/>
          </p:cNvSpPr>
          <p:nvPr/>
        </p:nvSpPr>
        <p:spPr bwMode="auto">
          <a:xfrm>
            <a:off x="2193925" y="6069013"/>
            <a:ext cx="6453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eaLnBrk="1" hangingPunct="1">
              <a:spcBef>
                <a:spcPct val="0"/>
              </a:spcBef>
              <a:buSzTx/>
              <a:buFontTx/>
              <a:buNone/>
            </a:pPr>
            <a:r>
              <a:rPr lang="en-US" altLang="en-US" sz="1800" i="1" dirty="0" smtClean="0">
                <a:latin typeface="Arial" charset="0"/>
              </a:rPr>
              <a:t> A few years after 2000 </a:t>
            </a:r>
            <a:r>
              <a:rPr lang="en-US" altLang="en-US" sz="1800" i="1" dirty="0">
                <a:latin typeface="Arial" charset="0"/>
              </a:rPr>
              <a:t>Storrie Fire</a:t>
            </a: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en-US" altLang="en-US" smtClean="0"/>
          </a:p>
        </p:txBody>
      </p:sp>
      <p:pic>
        <p:nvPicPr>
          <p:cNvPr id="20483"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90038" cy="6891338"/>
          </a:xfrm>
        </p:spPr>
      </p:pic>
      <p:sp>
        <p:nvSpPr>
          <p:cNvPr id="20484" name="TextBox 1"/>
          <p:cNvSpPr txBox="1">
            <a:spLocks noChangeArrowheads="1"/>
          </p:cNvSpPr>
          <p:nvPr/>
        </p:nvSpPr>
        <p:spPr bwMode="auto">
          <a:xfrm>
            <a:off x="4953000" y="0"/>
            <a:ext cx="33201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eaLnBrk="1" hangingPunct="1">
              <a:spcBef>
                <a:spcPct val="0"/>
              </a:spcBef>
              <a:buSzTx/>
              <a:buFontTx/>
              <a:buNone/>
            </a:pPr>
            <a:r>
              <a:rPr lang="en-US" altLang="en-US" sz="1800" dirty="0">
                <a:latin typeface="Comic Sans MS" pitchFamily="66" charset="0"/>
              </a:rPr>
              <a:t>10 years after Storrie Fire</a:t>
            </a:r>
          </a:p>
          <a:p>
            <a:pPr eaLnBrk="1" hangingPunct="1">
              <a:spcBef>
                <a:spcPct val="0"/>
              </a:spcBef>
              <a:buSzTx/>
              <a:buFontTx/>
              <a:buNone/>
            </a:pPr>
            <a:r>
              <a:rPr lang="en-US" altLang="en-US" sz="1800" dirty="0" smtClean="0">
                <a:latin typeface="Comic Sans MS" pitchFamily="66" charset="0"/>
              </a:rPr>
              <a:t>	8 </a:t>
            </a:r>
            <a:r>
              <a:rPr lang="en-US" altLang="en-US" sz="1800" dirty="0">
                <a:latin typeface="Comic Sans MS" pitchFamily="66" charset="0"/>
              </a:rPr>
              <a:t>year old plantation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76" y="0"/>
            <a:ext cx="9143999" cy="6858000"/>
          </a:xfrm>
          <a:prstGeom prst="rect">
            <a:avLst/>
          </a:prstGeom>
        </p:spPr>
      </p:pic>
      <p:sp>
        <p:nvSpPr>
          <p:cNvPr id="1358853" name="Text Box 5"/>
          <p:cNvSpPr txBox="1">
            <a:spLocks noChangeArrowheads="1"/>
          </p:cNvSpPr>
          <p:nvPr/>
        </p:nvSpPr>
        <p:spPr bwMode="auto">
          <a:xfrm>
            <a:off x="3352800" y="14288"/>
            <a:ext cx="56388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0"/>
              </a:spcBef>
              <a:spcAft>
                <a:spcPct val="0"/>
              </a:spcAft>
            </a:pPr>
            <a:r>
              <a:rPr lang="en-US" sz="1600" i="1" dirty="0" smtClean="0">
                <a:solidFill>
                  <a:srgbClr val="000000"/>
                </a:solidFill>
              </a:rPr>
              <a:t>Additional brush treatment </a:t>
            </a:r>
            <a:r>
              <a:rPr lang="en-US" sz="1600" i="1" dirty="0" smtClean="0">
                <a:solidFill>
                  <a:srgbClr val="000000"/>
                </a:solidFill>
              </a:rPr>
              <a:t>recently completed at </a:t>
            </a:r>
            <a:r>
              <a:rPr lang="en-US" sz="1600" i="1" dirty="0" smtClean="0">
                <a:solidFill>
                  <a:srgbClr val="000000"/>
                </a:solidFill>
              </a:rPr>
              <a:t>this age was not to increase conifer growth but to eliminate brushy fuels near the extremely high dead woody &amp; brushy fuel loading on adjacent lands</a:t>
            </a:r>
            <a:endParaRPr lang="en-US" sz="1600" i="1" dirty="0">
              <a:solidFill>
                <a:srgbClr val="EAEAEA"/>
              </a:solidFill>
            </a:endParaRPr>
          </a:p>
        </p:txBody>
      </p:sp>
    </p:spTree>
    <p:extLst>
      <p:ext uri="{BB962C8B-B14F-4D97-AF65-F5344CB8AC3E}">
        <p14:creationId xmlns:p14="http://schemas.microsoft.com/office/powerpoint/2010/main" val="62927336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358853">
                                            <p:txEl>
                                              <p:pRg st="0" end="0"/>
                                            </p:txEl>
                                          </p:spTgt>
                                        </p:tgtEl>
                                        <p:attrNameLst>
                                          <p:attrName>style.visibility</p:attrName>
                                        </p:attrNameLst>
                                      </p:cBhvr>
                                      <p:to>
                                        <p:strVal val="visible"/>
                                      </p:to>
                                    </p:set>
                                    <p:animEffect transition="in" filter="wipe(up)">
                                      <p:cBhvr>
                                        <p:cTn id="7" dur="500"/>
                                        <p:tgtEl>
                                          <p:spTgt spid="13588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0" y="0"/>
            <a:ext cx="5143500" cy="6858000"/>
          </a:xfr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6743" r="1933"/>
          <a:stretch/>
        </p:blipFill>
        <p:spPr>
          <a:xfrm>
            <a:off x="5257800" y="0"/>
            <a:ext cx="3668617" cy="6858000"/>
          </a:xfrm>
          <a:prstGeom prst="rect">
            <a:avLst/>
          </a:prstGeom>
        </p:spPr>
      </p:pic>
      <p:sp>
        <p:nvSpPr>
          <p:cNvPr id="8" name="TextBox 7"/>
          <p:cNvSpPr txBox="1"/>
          <p:nvPr/>
        </p:nvSpPr>
        <p:spPr>
          <a:xfrm>
            <a:off x="5410199" y="152400"/>
            <a:ext cx="3516217" cy="923330"/>
          </a:xfrm>
          <a:prstGeom prst="rect">
            <a:avLst/>
          </a:prstGeom>
          <a:noFill/>
        </p:spPr>
        <p:txBody>
          <a:bodyPr wrap="square" rtlCol="0">
            <a:spAutoFit/>
          </a:bodyPr>
          <a:lstStyle/>
          <a:p>
            <a:pPr algn="ctr"/>
            <a:r>
              <a:rPr lang="en-US" dirty="0" smtClean="0"/>
              <a:t>200 ft. width “Shaded Fuel Breaks”</a:t>
            </a:r>
          </a:p>
          <a:p>
            <a:pPr algn="ctr"/>
            <a:r>
              <a:rPr lang="en-US" dirty="0" smtClean="0"/>
              <a:t>Pruning, thinning &amp; spraying adjacent to main roads</a:t>
            </a:r>
            <a:endParaRPr lang="en-US" dirty="0"/>
          </a:p>
        </p:txBody>
      </p:sp>
    </p:spTree>
    <p:extLst>
      <p:ext uri="{BB962C8B-B14F-4D97-AF65-F5344CB8AC3E}">
        <p14:creationId xmlns:p14="http://schemas.microsoft.com/office/powerpoint/2010/main" val="2990755723"/>
      </p:ext>
    </p:extLst>
  </p:cSld>
  <p:clrMapOvr>
    <a:masterClrMapping/>
  </p:clrMapOvr>
  <p:transition>
    <p:zo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7" name="TextBox 6"/>
          <p:cNvSpPr txBox="1"/>
          <p:nvPr/>
        </p:nvSpPr>
        <p:spPr>
          <a:xfrm>
            <a:off x="5334000" y="116324"/>
            <a:ext cx="1903983" cy="369332"/>
          </a:xfrm>
          <a:prstGeom prst="rect">
            <a:avLst/>
          </a:prstGeom>
          <a:noFill/>
        </p:spPr>
        <p:txBody>
          <a:bodyPr wrap="none" rtlCol="0">
            <a:spAutoFit/>
          </a:bodyPr>
          <a:lstStyle/>
          <a:p>
            <a:r>
              <a:rPr lang="en-US" dirty="0" smtClean="0"/>
              <a:t>A few years later…</a:t>
            </a:r>
            <a:endParaRPr lang="en-US" dirty="0"/>
          </a:p>
        </p:txBody>
      </p:sp>
    </p:spTree>
    <p:extLst>
      <p:ext uri="{BB962C8B-B14F-4D97-AF65-F5344CB8AC3E}">
        <p14:creationId xmlns:p14="http://schemas.microsoft.com/office/powerpoint/2010/main" val="2111581071"/>
      </p:ext>
    </p:extLst>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104" y="182880"/>
            <a:ext cx="8503920" cy="731520"/>
          </a:xfrm>
        </p:spPr>
        <p:txBody>
          <a:bodyPr/>
          <a:lstStyle/>
          <a:p>
            <a:r>
              <a:rPr lang="en-US" sz="2400" b="1" i="1" dirty="0"/>
              <a:t>Key Factors to Reduce Plantation Losses from Wildfire</a:t>
            </a:r>
            <a:endParaRPr lang="en-US" sz="2400" dirty="0"/>
          </a:p>
        </p:txBody>
      </p:sp>
      <p:sp>
        <p:nvSpPr>
          <p:cNvPr id="3" name="Content Placeholder 2"/>
          <p:cNvSpPr>
            <a:spLocks noGrp="1"/>
          </p:cNvSpPr>
          <p:nvPr>
            <p:ph idx="1"/>
          </p:nvPr>
        </p:nvSpPr>
        <p:spPr>
          <a:xfrm>
            <a:off x="344424" y="3200400"/>
            <a:ext cx="8610600" cy="1066800"/>
          </a:xfrm>
        </p:spPr>
        <p:txBody>
          <a:bodyPr/>
          <a:lstStyle/>
          <a:p>
            <a:pPr>
              <a:buFont typeface="Wingdings" pitchFamily="2" charset="2"/>
              <a:buChar char="Ø"/>
            </a:pPr>
            <a:r>
              <a:rPr lang="en-US" sz="2400" dirty="0">
                <a:solidFill>
                  <a:srgbClr val="FFFFFF"/>
                </a:solidFill>
              </a:rPr>
              <a:t>Maximize </a:t>
            </a:r>
            <a:r>
              <a:rPr lang="en-US" sz="2400" dirty="0" smtClean="0">
                <a:solidFill>
                  <a:srgbClr val="FFFFFF"/>
                </a:solidFill>
              </a:rPr>
              <a:t>individual tree </a:t>
            </a:r>
            <a:r>
              <a:rPr lang="en-US" sz="2400" dirty="0">
                <a:solidFill>
                  <a:srgbClr val="FFFFFF"/>
                </a:solidFill>
              </a:rPr>
              <a:t>growth to </a:t>
            </a:r>
            <a:r>
              <a:rPr lang="en-US" sz="2400" dirty="0" smtClean="0">
                <a:solidFill>
                  <a:srgbClr val="FFFFFF"/>
                </a:solidFill>
              </a:rPr>
              <a:t>reduce damage and/or shorten </a:t>
            </a:r>
            <a:r>
              <a:rPr lang="en-US" sz="2400" dirty="0">
                <a:solidFill>
                  <a:srgbClr val="FFFFFF"/>
                </a:solidFill>
              </a:rPr>
              <a:t>time of exposure </a:t>
            </a:r>
            <a:r>
              <a:rPr lang="en-US" sz="2400" dirty="0" smtClean="0">
                <a:solidFill>
                  <a:srgbClr val="FFFFFF"/>
                </a:solidFill>
              </a:rPr>
              <a:t>to risk of economic loss</a:t>
            </a:r>
          </a:p>
        </p:txBody>
      </p:sp>
      <p:sp>
        <p:nvSpPr>
          <p:cNvPr id="4" name="Content Placeholder 2"/>
          <p:cNvSpPr txBox="1">
            <a:spLocks/>
          </p:cNvSpPr>
          <p:nvPr/>
        </p:nvSpPr>
        <p:spPr bwMode="auto">
          <a:xfrm>
            <a:off x="344424" y="5181600"/>
            <a:ext cx="8610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9pPr>
          </a:lstStyle>
          <a:p>
            <a:pPr marL="342900" lvl="1" indent="-342900">
              <a:buClr>
                <a:schemeClr val="hlink"/>
              </a:buClr>
              <a:buSzPct val="70000"/>
              <a:buFont typeface="Wingdings" pitchFamily="2" charset="2"/>
              <a:buChar char="Ø"/>
            </a:pPr>
            <a:r>
              <a:rPr lang="en-US" sz="2400" dirty="0" smtClean="0">
                <a:solidFill>
                  <a:srgbClr val="FFFFFF"/>
                </a:solidFill>
                <a:ea typeface="+mn-ea"/>
                <a:cs typeface="+mn-cs"/>
              </a:rPr>
              <a:t>Vegetation Management Activities that Facilitate Fire Suppression Efforts</a:t>
            </a:r>
          </a:p>
        </p:txBody>
      </p:sp>
      <p:sp>
        <p:nvSpPr>
          <p:cNvPr id="5" name="Rectangle 4"/>
          <p:cNvSpPr/>
          <p:nvPr/>
        </p:nvSpPr>
        <p:spPr>
          <a:xfrm>
            <a:off x="344424" y="4495800"/>
            <a:ext cx="83759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t" anchorCtr="0" compatLnSpc="1">
            <a:prstTxWarp prst="textNoShape">
              <a:avLst/>
            </a:prstTxWarp>
          </a:bodyPr>
          <a:lstStyle/>
          <a:p>
            <a:pPr marL="342900" lvl="1" indent="-342900" fontAlgn="base">
              <a:spcBef>
                <a:spcPct val="20000"/>
              </a:spcBef>
              <a:spcAft>
                <a:spcPct val="0"/>
              </a:spcAft>
              <a:buClr>
                <a:schemeClr val="hlink"/>
              </a:buClr>
              <a:buSzPct val="70000"/>
              <a:buFont typeface="Wingdings" pitchFamily="2" charset="2"/>
              <a:buChar char="Ø"/>
            </a:pPr>
            <a:r>
              <a:rPr lang="en-US" sz="2400" dirty="0">
                <a:solidFill>
                  <a:srgbClr val="FFFFFF"/>
                </a:solidFill>
                <a:effectLst>
                  <a:outerShdw blurRad="38100" dist="38100" dir="2700000" algn="tl">
                    <a:srgbClr val="000000"/>
                  </a:outerShdw>
                </a:effectLst>
              </a:rPr>
              <a:t>Reduce </a:t>
            </a:r>
            <a:r>
              <a:rPr lang="en-US" sz="2400" dirty="0" smtClean="0">
                <a:solidFill>
                  <a:srgbClr val="FFFFFF"/>
                </a:solidFill>
                <a:effectLst>
                  <a:outerShdw blurRad="38100" dist="38100" dir="2700000" algn="tl">
                    <a:srgbClr val="000000"/>
                  </a:outerShdw>
                </a:effectLst>
              </a:rPr>
              <a:t>Plantation Fuel Loads </a:t>
            </a:r>
            <a:r>
              <a:rPr lang="en-US" sz="2400" dirty="0">
                <a:solidFill>
                  <a:srgbClr val="FFFFFF"/>
                </a:solidFill>
                <a:effectLst>
                  <a:outerShdw blurRad="38100" dist="38100" dir="2700000" algn="tl">
                    <a:srgbClr val="000000"/>
                  </a:outerShdw>
                </a:effectLst>
              </a:rPr>
              <a:t>&amp; </a:t>
            </a:r>
            <a:r>
              <a:rPr lang="en-US" sz="2400" dirty="0" smtClean="0">
                <a:solidFill>
                  <a:srgbClr val="FFFFFF"/>
                </a:solidFill>
                <a:effectLst>
                  <a:outerShdw blurRad="38100" dist="38100" dir="2700000" algn="tl">
                    <a:srgbClr val="000000"/>
                  </a:outerShdw>
                </a:effectLst>
              </a:rPr>
              <a:t>Configuration</a:t>
            </a:r>
            <a:endParaRPr lang="en-US" sz="2400" dirty="0">
              <a:solidFill>
                <a:srgbClr val="FFFFFF"/>
              </a:solidFill>
              <a:effectLst>
                <a:outerShdw blurRad="38100" dist="38100" dir="2700000" algn="tl">
                  <a:srgbClr val="000000"/>
                </a:outerShdw>
              </a:effectLst>
            </a:endParaRPr>
          </a:p>
        </p:txBody>
      </p:sp>
      <p:sp>
        <p:nvSpPr>
          <p:cNvPr id="6" name="Rectangle 5"/>
          <p:cNvSpPr/>
          <p:nvPr/>
        </p:nvSpPr>
        <p:spPr>
          <a:xfrm>
            <a:off x="344424" y="1371600"/>
            <a:ext cx="8375904" cy="1661993"/>
          </a:xfrm>
          <a:prstGeom prst="rect">
            <a:avLst/>
          </a:prstGeom>
        </p:spPr>
        <p:txBody>
          <a:bodyPr wrap="square">
            <a:spAutoFit/>
          </a:bodyPr>
          <a:lstStyle/>
          <a:p>
            <a:pPr marL="342900" lvl="1" indent="-342900">
              <a:buClr>
                <a:schemeClr val="hlink"/>
              </a:buClr>
              <a:buSzPct val="70000"/>
              <a:buFont typeface="Wingdings" pitchFamily="2" charset="2"/>
              <a:buChar char="Ø"/>
            </a:pPr>
            <a:r>
              <a:rPr lang="en-US" sz="2400" b="1" dirty="0">
                <a:solidFill>
                  <a:srgbClr val="FFFF00"/>
                </a:solidFill>
                <a:effectLst>
                  <a:outerShdw blurRad="38100" dist="38100" dir="2700000" algn="tl">
                    <a:srgbClr val="000000"/>
                  </a:outerShdw>
                </a:effectLst>
              </a:rPr>
              <a:t>Management of Adjacent Timberlands in the </a:t>
            </a:r>
            <a:r>
              <a:rPr lang="en-US" sz="2400" b="1" dirty="0" smtClean="0">
                <a:solidFill>
                  <a:srgbClr val="FFFF00"/>
                </a:solidFill>
                <a:effectLst>
                  <a:outerShdw blurRad="38100" dist="38100" dir="2700000" algn="tl">
                    <a:srgbClr val="000000"/>
                  </a:outerShdw>
                </a:effectLst>
              </a:rPr>
              <a:t>Watershed – </a:t>
            </a:r>
            <a:r>
              <a:rPr lang="en-US" b="1" dirty="0" smtClean="0">
                <a:solidFill>
                  <a:srgbClr val="FFFF00"/>
                </a:solidFill>
                <a:effectLst>
                  <a:outerShdw blurRad="38100" dist="38100" dir="2700000" algn="tl">
                    <a:srgbClr val="000000"/>
                  </a:outerShdw>
                </a:effectLst>
              </a:rPr>
              <a:t>Fuel management and/or biomass thinning the landscape surrounding a plantation greatly enhances the positive effects of fuel management in a plantation, especially “small” plantations</a:t>
            </a:r>
            <a:endParaRPr lang="en-US" b="1" dirty="0">
              <a:solidFill>
                <a:srgbClr val="FFFF00"/>
              </a:solidFill>
              <a:effectLst>
                <a:outerShdw blurRad="38100" dist="38100" dir="2700000" algn="tl">
                  <a:srgbClr val="000000"/>
                </a:outerShdw>
              </a:effectLst>
            </a:endParaRPr>
          </a:p>
        </p:txBody>
      </p:sp>
    </p:spTree>
    <p:extLst>
      <p:ext uri="{BB962C8B-B14F-4D97-AF65-F5344CB8AC3E}">
        <p14:creationId xmlns:p14="http://schemas.microsoft.com/office/powerpoint/2010/main" val="1753383684"/>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endParaRPr lang="en-US" altLang="en-US" smtClean="0"/>
          </a:p>
        </p:txBody>
      </p:sp>
      <p:pic>
        <p:nvPicPr>
          <p:cNvPr id="82947"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23813"/>
            <a:ext cx="9113838" cy="5135562"/>
          </a:xfrm>
        </p:spPr>
      </p:pic>
      <p:sp>
        <p:nvSpPr>
          <p:cNvPr id="6" name="TextBox 5"/>
          <p:cNvSpPr txBox="1">
            <a:spLocks noChangeArrowheads="1"/>
          </p:cNvSpPr>
          <p:nvPr/>
        </p:nvSpPr>
        <p:spPr bwMode="auto">
          <a:xfrm>
            <a:off x="1981200" y="103188"/>
            <a:ext cx="1447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eaLnBrk="1" hangingPunct="1">
              <a:spcBef>
                <a:spcPct val="0"/>
              </a:spcBef>
              <a:buSzTx/>
              <a:buFontTx/>
              <a:buNone/>
            </a:pPr>
            <a:r>
              <a:rPr lang="en-US" altLang="en-US" sz="1600" i="1">
                <a:solidFill>
                  <a:schemeClr val="bg1"/>
                </a:solidFill>
                <a:latin typeface="Comic Sans MS" pitchFamily="66" charset="0"/>
              </a:rPr>
              <a:t>2012 Chips Fire</a:t>
            </a:r>
          </a:p>
        </p:txBody>
      </p:sp>
      <p:sp>
        <p:nvSpPr>
          <p:cNvPr id="7" name="Rectangle 6"/>
          <p:cNvSpPr>
            <a:spLocks noChangeArrowheads="1"/>
          </p:cNvSpPr>
          <p:nvPr/>
        </p:nvSpPr>
        <p:spPr bwMode="auto">
          <a:xfrm>
            <a:off x="1681163" y="5334000"/>
            <a:ext cx="6572250" cy="523220"/>
          </a:xfrm>
          <a:prstGeom prst="rect">
            <a:avLst/>
          </a:prstGeom>
          <a:solidFill>
            <a:srgbClr val="FCD5B5">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0"/>
              </a:spcBef>
              <a:buSzTx/>
              <a:buFontTx/>
              <a:buNone/>
            </a:pPr>
            <a:r>
              <a:rPr lang="en-US" altLang="en-US" sz="2800" dirty="0">
                <a:latin typeface="Comic Sans MS" pitchFamily="66" charset="0"/>
              </a:rPr>
              <a:t>10 year old Storrie Fire </a:t>
            </a:r>
            <a:r>
              <a:rPr lang="en-US" altLang="en-US" sz="2800" dirty="0" smtClean="0">
                <a:latin typeface="Comic Sans MS" pitchFamily="66" charset="0"/>
              </a:rPr>
              <a:t>Plantation</a:t>
            </a:r>
            <a:endParaRPr lang="en-US" altLang="en-US" sz="2800" dirty="0">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70" name="Content Placeholder 1"/>
          <p:cNvGraphicFramePr>
            <a:graphicFrameLocks noGrp="1" noChangeAspect="1"/>
          </p:cNvGraphicFramePr>
          <p:nvPr>
            <p:ph/>
            <p:extLst>
              <p:ext uri="{D42A27DB-BD31-4B8C-83A1-F6EECF244321}">
                <p14:modId xmlns:p14="http://schemas.microsoft.com/office/powerpoint/2010/main" val="2544050425"/>
              </p:ext>
            </p:extLst>
          </p:nvPr>
        </p:nvGraphicFramePr>
        <p:xfrm>
          <a:off x="-15875" y="-38100"/>
          <a:ext cx="5886450" cy="6781800"/>
        </p:xfrm>
        <a:graphic>
          <a:graphicData uri="http://schemas.openxmlformats.org/presentationml/2006/ole">
            <mc:AlternateContent xmlns:mc="http://schemas.openxmlformats.org/markup-compatibility/2006">
              <mc:Choice xmlns:v="urn:schemas-microsoft-com:vml" Requires="v">
                <p:oleObj spid="_x0000_s4295" name="Acrobat Document" r:id="rId4" imgW="12618720" imgH="14538960" progId="AcroExch.Document.7">
                  <p:embed/>
                </p:oleObj>
              </mc:Choice>
              <mc:Fallback>
                <p:oleObj name="Acrobat Document" r:id="rId4" imgW="12618720" imgH="14538960" progId="AcroExch.Document.7">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 y="-38100"/>
                        <a:ext cx="5886450"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Lst>
                    </p:spPr>
                  </p:pic>
                </p:oleObj>
              </mc:Fallback>
            </mc:AlternateContent>
          </a:graphicData>
        </a:graphic>
      </p:graphicFrame>
      <p:sp>
        <p:nvSpPr>
          <p:cNvPr id="3" name="TextBox 2"/>
          <p:cNvSpPr txBox="1"/>
          <p:nvPr/>
        </p:nvSpPr>
        <p:spPr>
          <a:xfrm>
            <a:off x="5929745" y="1219200"/>
            <a:ext cx="2860675" cy="646113"/>
          </a:xfrm>
          <a:prstGeom prst="rect">
            <a:avLst/>
          </a:prstGeom>
          <a:noFill/>
        </p:spPr>
        <p:txBody>
          <a:bodyPr>
            <a:spAutoFit/>
          </a:bodyPr>
          <a:lstStyle/>
          <a:p>
            <a:pPr>
              <a:defRPr/>
            </a:pPr>
            <a:r>
              <a:rPr lang="en-US" dirty="0">
                <a:solidFill>
                  <a:schemeClr val="tx2">
                    <a:lumMod val="75000"/>
                  </a:schemeClr>
                </a:solidFill>
              </a:rPr>
              <a:t>Beaty managed Storrie Fire plantations </a:t>
            </a:r>
          </a:p>
        </p:txBody>
      </p:sp>
      <p:sp>
        <p:nvSpPr>
          <p:cNvPr id="4" name="TextBox 3"/>
          <p:cNvSpPr txBox="1"/>
          <p:nvPr/>
        </p:nvSpPr>
        <p:spPr>
          <a:xfrm>
            <a:off x="5807075" y="2428875"/>
            <a:ext cx="3336925" cy="923925"/>
          </a:xfrm>
          <a:prstGeom prst="rect">
            <a:avLst/>
          </a:prstGeom>
          <a:noFill/>
        </p:spPr>
        <p:txBody>
          <a:bodyPr>
            <a:spAutoFit/>
          </a:bodyPr>
          <a:lstStyle/>
          <a:p>
            <a:pPr>
              <a:defRPr/>
            </a:pPr>
            <a:r>
              <a:rPr lang="en-US" dirty="0">
                <a:solidFill>
                  <a:schemeClr val="tx2">
                    <a:lumMod val="75000"/>
                  </a:schemeClr>
                </a:solidFill>
              </a:rPr>
              <a:t>USFS No management after Storrie Fire:</a:t>
            </a:r>
          </a:p>
          <a:p>
            <a:pPr>
              <a:defRPr/>
            </a:pPr>
            <a:r>
              <a:rPr lang="en-US" dirty="0">
                <a:solidFill>
                  <a:schemeClr val="tx2">
                    <a:lumMod val="75000"/>
                  </a:schemeClr>
                </a:solidFill>
              </a:rPr>
              <a:t>&gt;100 tons dead fuels &amp; brush</a:t>
            </a:r>
          </a:p>
        </p:txBody>
      </p:sp>
      <p:sp>
        <p:nvSpPr>
          <p:cNvPr id="5" name="TextBox 4"/>
          <p:cNvSpPr txBox="1"/>
          <p:nvPr/>
        </p:nvSpPr>
        <p:spPr>
          <a:xfrm>
            <a:off x="5959475" y="177800"/>
            <a:ext cx="2994025" cy="923330"/>
          </a:xfrm>
          <a:prstGeom prst="rect">
            <a:avLst/>
          </a:prstGeom>
          <a:noFill/>
        </p:spPr>
        <p:txBody>
          <a:bodyPr wrap="square">
            <a:spAutoFit/>
          </a:bodyPr>
          <a:lstStyle/>
          <a:p>
            <a:pPr algn="ctr">
              <a:defRPr/>
            </a:pPr>
            <a:r>
              <a:rPr lang="en-US" b="1" dirty="0">
                <a:solidFill>
                  <a:schemeClr val="tx2">
                    <a:lumMod val="75000"/>
                  </a:schemeClr>
                </a:solidFill>
              </a:rPr>
              <a:t>2012 Chips Fire </a:t>
            </a:r>
            <a:r>
              <a:rPr lang="en-US" dirty="0">
                <a:solidFill>
                  <a:srgbClr val="FF0000"/>
                </a:solidFill>
              </a:rPr>
              <a:t>burning in footprint of 2000 Storrie </a:t>
            </a:r>
            <a:r>
              <a:rPr lang="en-US" dirty="0" smtClean="0">
                <a:solidFill>
                  <a:srgbClr val="FF0000"/>
                </a:solidFill>
              </a:rPr>
              <a:t>Fire</a:t>
            </a:r>
          </a:p>
          <a:p>
            <a:pPr algn="ctr">
              <a:defRPr/>
            </a:pPr>
            <a:r>
              <a:rPr lang="en-US" dirty="0" smtClean="0">
                <a:solidFill>
                  <a:srgbClr val="FF0000"/>
                </a:solidFill>
              </a:rPr>
              <a:t>shown in brown shading</a:t>
            </a:r>
            <a:endParaRPr lang="en-US" dirty="0">
              <a:solidFill>
                <a:srgbClr val="FF0000"/>
              </a:solidFill>
            </a:endParaRPr>
          </a:p>
        </p:txBody>
      </p:sp>
      <p:cxnSp>
        <p:nvCxnSpPr>
          <p:cNvPr id="7" name="Straight Arrow Connector 6"/>
          <p:cNvCxnSpPr/>
          <p:nvPr/>
        </p:nvCxnSpPr>
        <p:spPr bwMode="auto">
          <a:xfrm flipH="1" flipV="1">
            <a:off x="4191000" y="1600200"/>
            <a:ext cx="1752600" cy="95250"/>
          </a:xfrm>
          <a:prstGeom prst="straightConnector1">
            <a:avLst/>
          </a:prstGeom>
          <a:ln>
            <a:solidFill>
              <a:schemeClr val="tx2">
                <a:lumMod val="75000"/>
              </a:schemeClr>
            </a:solidFill>
            <a:headEnd type="none" w="med" len="med"/>
            <a:tailEnd type="arrow"/>
          </a:ln>
          <a:extLst/>
        </p:spPr>
        <p:style>
          <a:lnRef idx="3">
            <a:schemeClr val="accent1"/>
          </a:lnRef>
          <a:fillRef idx="0">
            <a:schemeClr val="accent1"/>
          </a:fillRef>
          <a:effectRef idx="2">
            <a:schemeClr val="accent1"/>
          </a:effectRef>
          <a:fontRef idx="minor">
            <a:schemeClr val="tx1"/>
          </a:fontRef>
        </p:style>
      </p:cxnSp>
      <p:cxnSp>
        <p:nvCxnSpPr>
          <p:cNvPr id="8" name="Straight Arrow Connector 7"/>
          <p:cNvCxnSpPr/>
          <p:nvPr/>
        </p:nvCxnSpPr>
        <p:spPr bwMode="auto">
          <a:xfrm flipH="1">
            <a:off x="4724400" y="2819400"/>
            <a:ext cx="1082675" cy="762000"/>
          </a:xfrm>
          <a:prstGeom prst="straightConnector1">
            <a:avLst/>
          </a:prstGeom>
          <a:ln>
            <a:solidFill>
              <a:schemeClr val="tx2">
                <a:lumMod val="75000"/>
              </a:schemeClr>
            </a:solidFill>
            <a:headEnd type="none" w="med" len="med"/>
            <a:tailEnd type="arrow"/>
          </a:ln>
          <a:extLst/>
        </p:spPr>
        <p:style>
          <a:lnRef idx="3">
            <a:schemeClr val="accent1"/>
          </a:lnRef>
          <a:fillRef idx="0">
            <a:schemeClr val="accent1"/>
          </a:fillRef>
          <a:effectRef idx="2">
            <a:schemeClr val="accent1"/>
          </a:effectRef>
          <a:fontRef idx="minor">
            <a:schemeClr val="tx1"/>
          </a:fontRef>
        </p:style>
      </p:cxnSp>
      <p:sp>
        <p:nvSpPr>
          <p:cNvPr id="2" name="Rectangle 1"/>
          <p:cNvSpPr/>
          <p:nvPr/>
        </p:nvSpPr>
        <p:spPr>
          <a:xfrm>
            <a:off x="5809474" y="5181600"/>
            <a:ext cx="457200" cy="3048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noFill/>
            </a:endParaRPr>
          </a:p>
        </p:txBody>
      </p:sp>
      <p:sp>
        <p:nvSpPr>
          <p:cNvPr id="9" name="Rectangle 8"/>
          <p:cNvSpPr/>
          <p:nvPr/>
        </p:nvSpPr>
        <p:spPr>
          <a:xfrm>
            <a:off x="5807075" y="4648200"/>
            <a:ext cx="457200" cy="304800"/>
          </a:xfrm>
          <a:prstGeom prst="rect">
            <a:avLst/>
          </a:prstGeom>
          <a:no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noFill/>
            </a:endParaRPr>
          </a:p>
        </p:txBody>
      </p:sp>
      <p:sp>
        <p:nvSpPr>
          <p:cNvPr id="10" name="Rectangle 9"/>
          <p:cNvSpPr/>
          <p:nvPr/>
        </p:nvSpPr>
        <p:spPr>
          <a:xfrm>
            <a:off x="5809474" y="4114800"/>
            <a:ext cx="457200" cy="304800"/>
          </a:xfrm>
          <a:prstGeom prst="rect">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noFill/>
            </a:endParaRPr>
          </a:p>
        </p:txBody>
      </p:sp>
      <p:sp>
        <p:nvSpPr>
          <p:cNvPr id="6" name="TextBox 5"/>
          <p:cNvSpPr txBox="1"/>
          <p:nvPr/>
        </p:nvSpPr>
        <p:spPr>
          <a:xfrm>
            <a:off x="6395041" y="4050268"/>
            <a:ext cx="2122889" cy="369332"/>
          </a:xfrm>
          <a:prstGeom prst="rect">
            <a:avLst/>
          </a:prstGeom>
          <a:noFill/>
        </p:spPr>
        <p:txBody>
          <a:bodyPr wrap="none" rtlCol="0">
            <a:spAutoFit/>
          </a:bodyPr>
          <a:lstStyle/>
          <a:p>
            <a:r>
              <a:rPr lang="en-US" dirty="0" smtClean="0"/>
              <a:t>8/2/12 – 2,541 acres</a:t>
            </a:r>
            <a:endParaRPr lang="en-US" dirty="0"/>
          </a:p>
        </p:txBody>
      </p:sp>
      <p:sp>
        <p:nvSpPr>
          <p:cNvPr id="12" name="TextBox 11"/>
          <p:cNvSpPr txBox="1"/>
          <p:nvPr/>
        </p:nvSpPr>
        <p:spPr>
          <a:xfrm>
            <a:off x="6455769" y="4608076"/>
            <a:ext cx="2122889" cy="369332"/>
          </a:xfrm>
          <a:prstGeom prst="rect">
            <a:avLst/>
          </a:prstGeom>
          <a:noFill/>
        </p:spPr>
        <p:txBody>
          <a:bodyPr wrap="none" rtlCol="0">
            <a:spAutoFit/>
          </a:bodyPr>
          <a:lstStyle/>
          <a:p>
            <a:r>
              <a:rPr lang="en-US" dirty="0" smtClean="0"/>
              <a:t>8/3/12 – 4,352 acres</a:t>
            </a:r>
            <a:endParaRPr lang="en-US" dirty="0"/>
          </a:p>
        </p:txBody>
      </p:sp>
      <p:sp>
        <p:nvSpPr>
          <p:cNvPr id="13" name="TextBox 12"/>
          <p:cNvSpPr txBox="1"/>
          <p:nvPr/>
        </p:nvSpPr>
        <p:spPr>
          <a:xfrm>
            <a:off x="6469625" y="5117068"/>
            <a:ext cx="2122889" cy="369332"/>
          </a:xfrm>
          <a:prstGeom prst="rect">
            <a:avLst/>
          </a:prstGeom>
          <a:noFill/>
        </p:spPr>
        <p:txBody>
          <a:bodyPr wrap="none" rtlCol="0">
            <a:spAutoFit/>
          </a:bodyPr>
          <a:lstStyle/>
          <a:p>
            <a:r>
              <a:rPr lang="en-US" dirty="0" smtClean="0"/>
              <a:t>8/4/12 – 6,034 acres</a:t>
            </a:r>
            <a:endParaRPr lang="en-US" dirty="0"/>
          </a:p>
        </p:txBody>
      </p:sp>
      <p:sp>
        <p:nvSpPr>
          <p:cNvPr id="19" name="TextBox 18"/>
          <p:cNvSpPr txBox="1"/>
          <p:nvPr/>
        </p:nvSpPr>
        <p:spPr>
          <a:xfrm>
            <a:off x="5813433" y="3652004"/>
            <a:ext cx="2098523" cy="369332"/>
          </a:xfrm>
          <a:prstGeom prst="rect">
            <a:avLst/>
          </a:prstGeom>
          <a:noFill/>
        </p:spPr>
        <p:txBody>
          <a:bodyPr wrap="none" rtlCol="0">
            <a:spAutoFit/>
          </a:bodyPr>
          <a:lstStyle/>
          <a:p>
            <a:r>
              <a:rPr lang="en-US" dirty="0" smtClean="0"/>
              <a:t>Daily Fire Perimeter:</a:t>
            </a:r>
            <a:endParaRPr lang="en-US" dirty="0"/>
          </a:p>
        </p:txBody>
      </p:sp>
    </p:spTree>
  </p:cSld>
  <p:clrMapOvr>
    <a:masterClrMapping/>
  </p:clrMapOvr>
  <p:transition>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Content Placeholder 3"/>
          <p:cNvPicPr>
            <a:picLocks noGrp="1"/>
          </p:cNvPicPr>
          <p:nvPr>
            <p:ph/>
          </p:nvPr>
        </p:nvPicPr>
        <p:blipFill>
          <a:blip r:embed="rId3">
            <a:extLst>
              <a:ext uri="{28A0092B-C50C-407E-A947-70E740481C1C}">
                <a14:useLocalDpi xmlns:a14="http://schemas.microsoft.com/office/drawing/2010/main" val="0"/>
              </a:ext>
            </a:extLst>
          </a:blip>
          <a:srcRect/>
          <a:stretch>
            <a:fillRect/>
          </a:stretch>
        </p:blipFill>
        <p:spPr>
          <a:xfrm>
            <a:off x="2243138" y="152400"/>
            <a:ext cx="7031037" cy="6580188"/>
          </a:xfrm>
        </p:spPr>
      </p:pic>
      <p:sp>
        <p:nvSpPr>
          <p:cNvPr id="84995" name="TextBox 3"/>
          <p:cNvSpPr txBox="1">
            <a:spLocks noChangeArrowheads="1"/>
          </p:cNvSpPr>
          <p:nvPr/>
        </p:nvSpPr>
        <p:spPr bwMode="auto">
          <a:xfrm>
            <a:off x="0" y="371475"/>
            <a:ext cx="22606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0"/>
              </a:spcBef>
              <a:buSzTx/>
              <a:buFontTx/>
              <a:buNone/>
            </a:pPr>
            <a:r>
              <a:rPr lang="en-US" altLang="en-US" sz="1800">
                <a:latin typeface="Comic Sans MS" pitchFamily="66" charset="0"/>
              </a:rPr>
              <a:t>2012 Chips Fire </a:t>
            </a:r>
          </a:p>
          <a:p>
            <a:pPr algn="ctr" eaLnBrk="1" hangingPunct="1">
              <a:spcBef>
                <a:spcPct val="0"/>
              </a:spcBef>
              <a:buSzTx/>
              <a:buFontTx/>
              <a:buNone/>
            </a:pPr>
            <a:r>
              <a:rPr lang="en-US" altLang="en-US" sz="1800">
                <a:latin typeface="Comic Sans MS" pitchFamily="66" charset="0"/>
              </a:rPr>
              <a:t>started in the 2000 Storrie Fire &amp; burned  uncontrollably in heavy dead timber &amp; brush through the entire downwind footprint of Storrie Fire except most of Beaty managed plantations.  Unfortunately when it reached mature private &amp; public forests it continued to burn many thousands of more acres. </a:t>
            </a:r>
          </a:p>
        </p:txBody>
      </p:sp>
      <p:sp>
        <p:nvSpPr>
          <p:cNvPr id="84996" name="Rectangle 6"/>
          <p:cNvSpPr>
            <a:spLocks noChangeArrowheads="1"/>
          </p:cNvSpPr>
          <p:nvPr/>
        </p:nvSpPr>
        <p:spPr bwMode="auto">
          <a:xfrm>
            <a:off x="173038" y="5983288"/>
            <a:ext cx="2087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eaLnBrk="1" hangingPunct="1">
              <a:spcBef>
                <a:spcPct val="0"/>
              </a:spcBef>
              <a:buSzTx/>
              <a:buFontTx/>
              <a:buNone/>
            </a:pPr>
            <a:r>
              <a:rPr lang="en-US" altLang="en-US" sz="2000">
                <a:solidFill>
                  <a:srgbClr val="FF0000"/>
                </a:solidFill>
                <a:latin typeface="Comic Sans MS" pitchFamily="66" charset="0"/>
              </a:rPr>
              <a:t>Chips Fire start</a:t>
            </a:r>
          </a:p>
        </p:txBody>
      </p:sp>
      <p:cxnSp>
        <p:nvCxnSpPr>
          <p:cNvPr id="84997" name="Straight Arrow Connector 8"/>
          <p:cNvCxnSpPr>
            <a:cxnSpLocks noChangeShapeType="1"/>
          </p:cNvCxnSpPr>
          <p:nvPr/>
        </p:nvCxnSpPr>
        <p:spPr bwMode="auto">
          <a:xfrm>
            <a:off x="2168525" y="6183313"/>
            <a:ext cx="2220913" cy="100012"/>
          </a:xfrm>
          <a:prstGeom prst="straightConnector1">
            <a:avLst/>
          </a:prstGeom>
          <a:noFill/>
          <a:ln w="38100" algn="ctr">
            <a:solidFill>
              <a:srgbClr val="FF0000"/>
            </a:solidFill>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p:zo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p:nvPr>
        </p:nvPicPr>
        <p:blipFill>
          <a:blip r:embed="rId3">
            <a:extLst>
              <a:ext uri="{28A0092B-C50C-407E-A947-70E740481C1C}">
                <a14:useLocalDpi xmlns:a14="http://schemas.microsoft.com/office/drawing/2010/main"/>
              </a:ext>
            </a:extLst>
          </a:blip>
          <a:srcRect/>
          <a:stretch>
            <a:fillRect/>
          </a:stretch>
        </p:blipFill>
        <p:spPr bwMode="auto">
          <a:xfrm>
            <a:off x="1752600" y="76200"/>
            <a:ext cx="7031248" cy="6580187"/>
          </a:xfrm>
          <a:prstGeom prst="rect">
            <a:avLst/>
          </a:prstGeom>
          <a:noFill/>
          <a:ln>
            <a:noFill/>
          </a:ln>
        </p:spPr>
      </p:pic>
      <p:cxnSp>
        <p:nvCxnSpPr>
          <p:cNvPr id="5" name="Straight Arrow Connector 4"/>
          <p:cNvCxnSpPr/>
          <p:nvPr/>
        </p:nvCxnSpPr>
        <p:spPr bwMode="auto">
          <a:xfrm flipV="1">
            <a:off x="3429000" y="4000500"/>
            <a:ext cx="533400" cy="114300"/>
          </a:xfrm>
          <a:prstGeom prst="straightConnector1">
            <a:avLst/>
          </a:prstGeom>
          <a:ln>
            <a:solidFill>
              <a:schemeClr val="accent6">
                <a:lumMod val="50000"/>
              </a:schemeClr>
            </a:solidFill>
            <a:headEnd type="none" w="med" len="med"/>
            <a:tailEnd type="arrow"/>
          </a:ln>
          <a:extLst/>
        </p:spPr>
        <p:style>
          <a:lnRef idx="3">
            <a:schemeClr val="dk1"/>
          </a:lnRef>
          <a:fillRef idx="0">
            <a:schemeClr val="dk1"/>
          </a:fillRef>
          <a:effectRef idx="2">
            <a:schemeClr val="dk1"/>
          </a:effectRef>
          <a:fontRef idx="minor">
            <a:schemeClr val="tx1"/>
          </a:fontRef>
        </p:style>
      </p:cxnSp>
      <p:sp>
        <p:nvSpPr>
          <p:cNvPr id="6" name="TextBox 5"/>
          <p:cNvSpPr txBox="1"/>
          <p:nvPr/>
        </p:nvSpPr>
        <p:spPr>
          <a:xfrm rot="20119178">
            <a:off x="174063" y="4237464"/>
            <a:ext cx="3324196" cy="830997"/>
          </a:xfrm>
          <a:prstGeom prst="rect">
            <a:avLst/>
          </a:prstGeom>
          <a:solidFill>
            <a:srgbClr val="F8F8F8"/>
          </a:solidFill>
        </p:spPr>
        <p:txBody>
          <a:bodyPr wrap="square" rtlCol="0">
            <a:spAutoFit/>
          </a:bodyPr>
          <a:lstStyle/>
          <a:p>
            <a:pPr algn="ctr"/>
            <a:r>
              <a:rPr lang="en-US" sz="1600" b="1" dirty="0" smtClean="0">
                <a:solidFill>
                  <a:schemeClr val="tx1">
                    <a:lumMod val="10000"/>
                  </a:schemeClr>
                </a:solidFill>
              </a:rPr>
              <a:t>Siege from the south</a:t>
            </a:r>
          </a:p>
          <a:p>
            <a:pPr algn="ctr"/>
            <a:r>
              <a:rPr lang="en-US" sz="1600" i="1" dirty="0" smtClean="0">
                <a:solidFill>
                  <a:schemeClr val="tx1">
                    <a:lumMod val="10000"/>
                  </a:schemeClr>
                </a:solidFill>
              </a:rPr>
              <a:t>The battle to save the plantation begins</a:t>
            </a:r>
            <a:endParaRPr lang="en-US" sz="1600" i="1" dirty="0">
              <a:solidFill>
                <a:schemeClr val="tx1">
                  <a:lumMod val="10000"/>
                </a:schemeClr>
              </a:solidFill>
            </a:endParaRPr>
          </a:p>
        </p:txBody>
      </p:sp>
    </p:spTree>
    <p:extLst>
      <p:ext uri="{BB962C8B-B14F-4D97-AF65-F5344CB8AC3E}">
        <p14:creationId xmlns:p14="http://schemas.microsoft.com/office/powerpoint/2010/main" val="4280740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0" y="0"/>
            <a:ext cx="9144000" cy="5410200"/>
          </a:xfrm>
          <a:scene3d>
            <a:camera prst="orthographicFront">
              <a:rot lat="0" lon="0" rev="10799999"/>
            </a:camera>
            <a:lightRig rig="threePt" dir="t"/>
          </a:scene3d>
        </p:spPr>
      </p:pic>
      <p:cxnSp>
        <p:nvCxnSpPr>
          <p:cNvPr id="6" name="Straight Connector 5"/>
          <p:cNvCxnSpPr/>
          <p:nvPr/>
        </p:nvCxnSpPr>
        <p:spPr>
          <a:xfrm flipH="1" flipV="1">
            <a:off x="5715000" y="0"/>
            <a:ext cx="76200" cy="5334000"/>
          </a:xfrm>
          <a:prstGeom prst="line">
            <a:avLst/>
          </a:prstGeom>
          <a:ln>
            <a:solidFill>
              <a:srgbClr val="FF0000"/>
            </a:solidFill>
            <a:prstDash val="lgDash"/>
          </a:ln>
        </p:spPr>
        <p:style>
          <a:lnRef idx="2">
            <a:schemeClr val="dk1"/>
          </a:lnRef>
          <a:fillRef idx="0">
            <a:schemeClr val="dk1"/>
          </a:fillRef>
          <a:effectRef idx="1">
            <a:schemeClr val="dk1"/>
          </a:effectRef>
          <a:fontRef idx="minor">
            <a:schemeClr val="tx1"/>
          </a:fontRef>
        </p:style>
      </p:cxnSp>
      <p:sp>
        <p:nvSpPr>
          <p:cNvPr id="15" name="Rectangle 14"/>
          <p:cNvSpPr/>
          <p:nvPr/>
        </p:nvSpPr>
        <p:spPr>
          <a:xfrm>
            <a:off x="228600" y="5486400"/>
            <a:ext cx="8552597" cy="1077218"/>
          </a:xfrm>
          <a:prstGeom prst="rect">
            <a:avLst/>
          </a:prstGeom>
        </p:spPr>
        <p:txBody>
          <a:bodyPr wrap="square">
            <a:spAutoFit/>
          </a:bodyPr>
          <a:lstStyle/>
          <a:p>
            <a:pPr algn="ctr">
              <a:spcAft>
                <a:spcPts val="600"/>
              </a:spcAft>
            </a:pPr>
            <a:r>
              <a:rPr lang="en-US" dirty="0" smtClean="0"/>
              <a:t>After 2001 Storrie Fire:</a:t>
            </a:r>
          </a:p>
          <a:p>
            <a:pPr>
              <a:spcAft>
                <a:spcPts val="600"/>
              </a:spcAft>
            </a:pPr>
            <a:r>
              <a:rPr lang="en-US" dirty="0" smtClean="0"/>
              <a:t>Left</a:t>
            </a:r>
            <a:r>
              <a:rPr lang="en-US" dirty="0"/>
              <a:t>: </a:t>
            </a:r>
            <a:r>
              <a:rPr lang="en-US" dirty="0" smtClean="0"/>
              <a:t>Salvage logged, planted 2002, </a:t>
            </a:r>
            <a:r>
              <a:rPr lang="en-US" dirty="0"/>
              <a:t>veg management </a:t>
            </a:r>
            <a:r>
              <a:rPr lang="en-US" dirty="0" smtClean="0"/>
              <a:t>&amp; 2009 PCT </a:t>
            </a:r>
          </a:p>
          <a:p>
            <a:pPr>
              <a:spcAft>
                <a:spcPts val="600"/>
              </a:spcAft>
            </a:pPr>
            <a:r>
              <a:rPr lang="en-US" dirty="0" smtClean="0"/>
              <a:t>Lower Right</a:t>
            </a:r>
            <a:r>
              <a:rPr lang="en-US" dirty="0"/>
              <a:t>:  No </a:t>
            </a:r>
            <a:r>
              <a:rPr lang="en-US" dirty="0" smtClean="0"/>
              <a:t>salvage, no </a:t>
            </a:r>
            <a:r>
              <a:rPr lang="en-US" dirty="0"/>
              <a:t>veg management = &gt;100 tons dead fuels &amp; brush</a:t>
            </a:r>
          </a:p>
        </p:txBody>
      </p:sp>
    </p:spTree>
    <p:extLst>
      <p:ext uri="{BB962C8B-B14F-4D97-AF65-F5344CB8AC3E}">
        <p14:creationId xmlns:p14="http://schemas.microsoft.com/office/powerpoint/2010/main" val="11783884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t="-1"/>
          <a:stretch/>
        </p:blipFill>
        <p:spPr>
          <a:xfrm>
            <a:off x="0" y="-34131"/>
            <a:ext cx="9189508" cy="5669280"/>
          </a:xfrm>
        </p:spPr>
      </p:pic>
      <p:cxnSp>
        <p:nvCxnSpPr>
          <p:cNvPr id="5" name="Straight Connector 4"/>
          <p:cNvCxnSpPr/>
          <p:nvPr/>
        </p:nvCxnSpPr>
        <p:spPr>
          <a:xfrm flipH="1" flipV="1">
            <a:off x="5410200" y="0"/>
            <a:ext cx="228600" cy="5715000"/>
          </a:xfrm>
          <a:prstGeom prst="line">
            <a:avLst/>
          </a:prstGeom>
          <a:ln>
            <a:solidFill>
              <a:srgbClr val="FF0000"/>
            </a:solidFill>
            <a:prstDash val="lgDash"/>
          </a:ln>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533400" y="5638800"/>
            <a:ext cx="8824465" cy="1169551"/>
          </a:xfrm>
          <a:prstGeom prst="rect">
            <a:avLst/>
          </a:prstGeom>
          <a:noFill/>
        </p:spPr>
        <p:txBody>
          <a:bodyPr wrap="square" rtlCol="0">
            <a:spAutoFit/>
          </a:bodyPr>
          <a:lstStyle/>
          <a:p>
            <a:pPr algn="ctr"/>
            <a:r>
              <a:rPr lang="en-US" sz="2000" dirty="0" smtClean="0"/>
              <a:t>August 2012 Chips Fire</a:t>
            </a:r>
          </a:p>
          <a:p>
            <a:r>
              <a:rPr lang="en-US" dirty="0"/>
              <a:t>Left: Salvage logged, planted </a:t>
            </a:r>
            <a:r>
              <a:rPr lang="en-US" dirty="0" smtClean="0"/>
              <a:t>2002, </a:t>
            </a:r>
            <a:r>
              <a:rPr lang="en-US" dirty="0"/>
              <a:t>veg management &amp; </a:t>
            </a:r>
            <a:r>
              <a:rPr lang="en-US" dirty="0" smtClean="0"/>
              <a:t>2009 PCT  after 2001 Storrie Fire</a:t>
            </a:r>
          </a:p>
          <a:p>
            <a:r>
              <a:rPr lang="en-US" sz="1400" dirty="0" smtClean="0"/>
              <a:t>(note that residual mature trees on left likely survived Chips Fire due to fuel management after Storrie Fire)</a:t>
            </a:r>
          </a:p>
          <a:p>
            <a:pPr>
              <a:spcAft>
                <a:spcPts val="600"/>
              </a:spcAft>
            </a:pPr>
            <a:r>
              <a:rPr lang="en-US" dirty="0"/>
              <a:t>Right: No salvage, some planting, no veg management = &gt;100 tons dead fuels &amp; brush</a:t>
            </a:r>
          </a:p>
        </p:txBody>
      </p:sp>
    </p:spTree>
    <p:extLst>
      <p:ext uri="{BB962C8B-B14F-4D97-AF65-F5344CB8AC3E}">
        <p14:creationId xmlns:p14="http://schemas.microsoft.com/office/powerpoint/2010/main" val="29011745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0" y="0"/>
            <a:ext cx="9189508" cy="6892131"/>
          </a:xfrm>
        </p:spPr>
      </p:pic>
      <p:sp>
        <p:nvSpPr>
          <p:cNvPr id="3" name="TextBox 2"/>
          <p:cNvSpPr txBox="1"/>
          <p:nvPr/>
        </p:nvSpPr>
        <p:spPr>
          <a:xfrm>
            <a:off x="990600" y="5862133"/>
            <a:ext cx="7162800" cy="707886"/>
          </a:xfrm>
          <a:prstGeom prst="rect">
            <a:avLst/>
          </a:prstGeom>
          <a:solidFill>
            <a:srgbClr val="FFCC99"/>
          </a:solidFill>
        </p:spPr>
        <p:txBody>
          <a:bodyPr wrap="square" rtlCol="0">
            <a:spAutoFit/>
          </a:bodyPr>
          <a:lstStyle/>
          <a:p>
            <a:pPr algn="ctr"/>
            <a:r>
              <a:rPr lang="en-US" sz="2000" b="1" dirty="0" smtClean="0">
                <a:effectLst>
                  <a:outerShdw blurRad="38100" dist="38100" dir="2700000" algn="tl">
                    <a:srgbClr val="000000">
                      <a:alpha val="43137"/>
                    </a:srgbClr>
                  </a:outerShdw>
                </a:effectLst>
              </a:rPr>
              <a:t>7% or 220 </a:t>
            </a:r>
            <a:r>
              <a:rPr lang="en-US" sz="2000" b="1" dirty="0" smtClean="0">
                <a:effectLst>
                  <a:outerShdw blurRad="38100" dist="38100" dir="2700000" algn="tl">
                    <a:srgbClr val="000000">
                      <a:alpha val="43137"/>
                    </a:srgbClr>
                  </a:outerShdw>
                </a:effectLst>
              </a:rPr>
              <a:t>acres </a:t>
            </a:r>
            <a:r>
              <a:rPr lang="en-US" sz="2000" b="1" dirty="0" smtClean="0">
                <a:effectLst>
                  <a:outerShdw blurRad="38100" dist="38100" dir="2700000" algn="tl">
                    <a:srgbClr val="000000">
                      <a:alpha val="43137"/>
                    </a:srgbClr>
                  </a:outerShdw>
                </a:effectLst>
              </a:rPr>
              <a:t>of the 3,000 acre Storrie Fire Planation was damaged </a:t>
            </a:r>
            <a:r>
              <a:rPr lang="en-US" sz="2000" b="1" dirty="0" smtClean="0">
                <a:effectLst>
                  <a:outerShdw blurRad="38100" dist="38100" dir="2700000" algn="tl">
                    <a:srgbClr val="000000">
                      <a:alpha val="43137"/>
                    </a:srgbClr>
                  </a:outerShdw>
                </a:effectLst>
              </a:rPr>
              <a:t>severely enough </a:t>
            </a:r>
            <a:r>
              <a:rPr lang="en-US" sz="2000" b="1" dirty="0" smtClean="0">
                <a:effectLst>
                  <a:outerShdw blurRad="38100" dist="38100" dir="2700000" algn="tl">
                    <a:srgbClr val="000000">
                      <a:alpha val="43137"/>
                    </a:srgbClr>
                  </a:outerShdw>
                </a:effectLst>
              </a:rPr>
              <a:t>by Chips Fire to </a:t>
            </a:r>
            <a:r>
              <a:rPr lang="en-US" sz="2000" b="1" dirty="0" smtClean="0">
                <a:effectLst>
                  <a:outerShdw blurRad="38100" dist="38100" dir="2700000" algn="tl">
                    <a:srgbClr val="000000">
                      <a:alpha val="43137"/>
                    </a:srgbClr>
                  </a:outerShdw>
                </a:effectLst>
              </a:rPr>
              <a:t>require replanting</a:t>
            </a:r>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816186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050" y="11430"/>
            <a:ext cx="9128760" cy="6846570"/>
          </a:xfrm>
        </p:spPr>
      </p:pic>
      <p:sp>
        <p:nvSpPr>
          <p:cNvPr id="5" name="TextBox 4"/>
          <p:cNvSpPr txBox="1"/>
          <p:nvPr/>
        </p:nvSpPr>
        <p:spPr>
          <a:xfrm>
            <a:off x="228600" y="228600"/>
            <a:ext cx="2514600" cy="1754326"/>
          </a:xfrm>
          <a:prstGeom prst="rect">
            <a:avLst/>
          </a:prstGeom>
          <a:noFill/>
        </p:spPr>
        <p:txBody>
          <a:bodyPr wrap="square" rtlCol="0">
            <a:spAutoFit/>
          </a:bodyPr>
          <a:lstStyle/>
          <a:p>
            <a:pPr algn="ctr"/>
            <a:r>
              <a:rPr lang="en-US" dirty="0" smtClean="0"/>
              <a:t>21% </a:t>
            </a:r>
            <a:r>
              <a:rPr lang="en-US" dirty="0" smtClean="0"/>
              <a:t>of </a:t>
            </a:r>
            <a:r>
              <a:rPr lang="en-US" dirty="0" smtClean="0"/>
              <a:t>3,000 </a:t>
            </a:r>
            <a:r>
              <a:rPr lang="en-US" dirty="0" smtClean="0"/>
              <a:t>acre Storrie Fire Plantation </a:t>
            </a:r>
            <a:r>
              <a:rPr lang="en-US" dirty="0" smtClean="0"/>
              <a:t>within the Chips Fire line perimeter remained sufficiently stocked after 2012 </a:t>
            </a:r>
            <a:r>
              <a:rPr lang="en-US" dirty="0" smtClean="0"/>
              <a:t>Chips Fire</a:t>
            </a:r>
            <a:endParaRPr lang="en-US" dirty="0"/>
          </a:p>
        </p:txBody>
      </p:sp>
    </p:spTree>
    <p:extLst>
      <p:ext uri="{BB962C8B-B14F-4D97-AF65-F5344CB8AC3E}">
        <p14:creationId xmlns:p14="http://schemas.microsoft.com/office/powerpoint/2010/main" val="6204937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042400" cy="6781800"/>
          </a:xfrm>
        </p:spPr>
      </p:pic>
      <p:sp>
        <p:nvSpPr>
          <p:cNvPr id="6" name="TextBox 5"/>
          <p:cNvSpPr txBox="1"/>
          <p:nvPr/>
        </p:nvSpPr>
        <p:spPr>
          <a:xfrm>
            <a:off x="26670" y="120134"/>
            <a:ext cx="5764530" cy="646331"/>
          </a:xfrm>
          <a:prstGeom prst="rect">
            <a:avLst/>
          </a:prstGeom>
          <a:noFill/>
        </p:spPr>
        <p:txBody>
          <a:bodyPr wrap="square" rtlCol="0">
            <a:spAutoFit/>
          </a:bodyPr>
          <a:lstStyle/>
          <a:p>
            <a:r>
              <a:rPr lang="en-US" b="1" dirty="0" smtClean="0">
                <a:solidFill>
                  <a:srgbClr val="FFFF00"/>
                </a:solidFill>
                <a:effectLst>
                  <a:outerShdw blurRad="38100" dist="38100" dir="2700000" algn="tl">
                    <a:srgbClr val="000000">
                      <a:alpha val="43137"/>
                    </a:srgbClr>
                  </a:outerShdw>
                </a:effectLst>
              </a:rPr>
              <a:t>Healthy buds &amp; cambium after Chips Fire due to vigorous growth after Storrie Fire planting &amp; brush control</a:t>
            </a:r>
            <a:endParaRPr lang="en-US"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767096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21336" y="0"/>
            <a:ext cx="9144000" cy="6858000"/>
          </a:xfrm>
        </p:spPr>
      </p:pic>
    </p:spTree>
    <p:extLst>
      <p:ext uri="{BB962C8B-B14F-4D97-AF65-F5344CB8AC3E}">
        <p14:creationId xmlns:p14="http://schemas.microsoft.com/office/powerpoint/2010/main" val="1496684633"/>
      </p:ext>
    </p:extLst>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DCP_0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4"/>
          <p:cNvSpPr txBox="1">
            <a:spLocks noChangeArrowheads="1"/>
          </p:cNvSpPr>
          <p:nvPr/>
        </p:nvSpPr>
        <p:spPr bwMode="auto">
          <a:xfrm>
            <a:off x="5562600" y="3657600"/>
            <a:ext cx="3581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fontAlgn="base">
              <a:spcAft>
                <a:spcPct val="0"/>
              </a:spcAft>
            </a:pPr>
            <a:r>
              <a:rPr lang="en-US" sz="2400" b="1" dirty="0">
                <a:solidFill>
                  <a:srgbClr val="FFFFFF"/>
                </a:solidFill>
                <a:effectLst>
                  <a:outerShdw blurRad="38100" dist="38100" dir="2700000" algn="tl">
                    <a:srgbClr val="000000">
                      <a:alpha val="43137"/>
                    </a:srgbClr>
                  </a:outerShdw>
                </a:effectLst>
              </a:rPr>
              <a:t>Un-thinned </a:t>
            </a:r>
            <a:r>
              <a:rPr lang="en-US" sz="2400" b="1" dirty="0" smtClean="0">
                <a:solidFill>
                  <a:srgbClr val="FFFFFF"/>
                </a:solidFill>
                <a:effectLst>
                  <a:outerShdw blurRad="38100" dist="38100" dir="2700000" algn="tl">
                    <a:srgbClr val="000000">
                      <a:alpha val="43137"/>
                    </a:srgbClr>
                  </a:outerShdw>
                </a:effectLst>
              </a:rPr>
              <a:t>stand =</a:t>
            </a:r>
          </a:p>
          <a:p>
            <a:pPr algn="ctr" fontAlgn="base">
              <a:spcAft>
                <a:spcPct val="0"/>
              </a:spcAft>
            </a:pPr>
            <a:r>
              <a:rPr lang="en-US" sz="2400" b="1" dirty="0" smtClean="0">
                <a:solidFill>
                  <a:srgbClr val="FFFFFF"/>
                </a:solidFill>
                <a:effectLst>
                  <a:outerShdw blurRad="38100" dist="38100" dir="2700000" algn="tl">
                    <a:srgbClr val="000000">
                      <a:alpha val="43137"/>
                    </a:srgbClr>
                  </a:outerShdw>
                </a:effectLst>
              </a:rPr>
              <a:t>Crown fire</a:t>
            </a:r>
            <a:endParaRPr lang="en-US" sz="2400" b="1" dirty="0">
              <a:solidFill>
                <a:srgbClr val="FFFFFF"/>
              </a:solidFill>
              <a:effectLst>
                <a:outerShdw blurRad="38100" dist="38100" dir="2700000" algn="tl">
                  <a:srgbClr val="000000">
                    <a:alpha val="43137"/>
                  </a:srgbClr>
                </a:outerShdw>
              </a:effectLst>
            </a:endParaRPr>
          </a:p>
        </p:txBody>
      </p:sp>
      <p:sp>
        <p:nvSpPr>
          <p:cNvPr id="54277" name="Rectangle 5"/>
          <p:cNvSpPr>
            <a:spLocks noChangeArrowheads="1"/>
          </p:cNvSpPr>
          <p:nvPr/>
        </p:nvSpPr>
        <p:spPr bwMode="auto">
          <a:xfrm>
            <a:off x="381000" y="3124200"/>
            <a:ext cx="33201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sz="2400" b="1" dirty="0">
                <a:solidFill>
                  <a:srgbClr val="FFFFFF"/>
                </a:solidFill>
                <a:effectLst>
                  <a:outerShdw blurRad="38100" dist="38100" dir="2700000" algn="tl">
                    <a:srgbClr val="000000">
                      <a:alpha val="43137"/>
                    </a:srgbClr>
                  </a:outerShdw>
                </a:effectLst>
              </a:rPr>
              <a:t>Stand thinned in </a:t>
            </a:r>
            <a:r>
              <a:rPr lang="en-US" sz="2400" b="1" dirty="0" smtClean="0">
                <a:solidFill>
                  <a:srgbClr val="FFFFFF"/>
                </a:solidFill>
                <a:effectLst>
                  <a:outerShdw blurRad="38100" dist="38100" dir="2700000" algn="tl">
                    <a:srgbClr val="000000">
                      <a:alpha val="43137"/>
                    </a:srgbClr>
                  </a:outerShdw>
                </a:effectLst>
              </a:rPr>
              <a:t>2002 =</a:t>
            </a:r>
          </a:p>
          <a:p>
            <a:pPr algn="ctr" fontAlgn="base">
              <a:spcBef>
                <a:spcPct val="0"/>
              </a:spcBef>
              <a:spcAft>
                <a:spcPct val="0"/>
              </a:spcAft>
            </a:pPr>
            <a:r>
              <a:rPr lang="en-US" sz="2400" b="1" dirty="0" smtClean="0">
                <a:solidFill>
                  <a:srgbClr val="FFFFFF"/>
                </a:solidFill>
                <a:effectLst>
                  <a:outerShdw blurRad="38100" dist="38100" dir="2700000" algn="tl">
                    <a:srgbClr val="000000">
                      <a:alpha val="43137"/>
                    </a:srgbClr>
                  </a:outerShdw>
                </a:effectLst>
              </a:rPr>
              <a:t>ground fire</a:t>
            </a:r>
            <a:endParaRPr lang="en-US" sz="2400" b="1" dirty="0">
              <a:solidFill>
                <a:srgbClr val="FFFFFF"/>
              </a:solidFill>
              <a:effectLst>
                <a:outerShdw blurRad="38100" dist="38100" dir="2700000" algn="tl">
                  <a:srgbClr val="000000">
                    <a:alpha val="43137"/>
                  </a:srgbClr>
                </a:outerShdw>
              </a:effectLst>
            </a:endParaRPr>
          </a:p>
        </p:txBody>
      </p:sp>
      <p:sp>
        <p:nvSpPr>
          <p:cNvPr id="54281" name="Text Box 9"/>
          <p:cNvSpPr txBox="1">
            <a:spLocks noChangeArrowheads="1"/>
          </p:cNvSpPr>
          <p:nvPr/>
        </p:nvSpPr>
        <p:spPr bwMode="auto">
          <a:xfrm>
            <a:off x="1219200" y="228600"/>
            <a:ext cx="44069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0" fontAlgn="base" hangingPunct="0">
              <a:spcBef>
                <a:spcPct val="0"/>
              </a:spcBef>
              <a:spcAft>
                <a:spcPct val="0"/>
              </a:spcAft>
            </a:pPr>
            <a:r>
              <a:rPr lang="en-US" sz="2400" dirty="0"/>
              <a:t>Oct. 2003 Whitmore </a:t>
            </a:r>
            <a:r>
              <a:rPr lang="en-US" sz="2400" dirty="0" smtClean="0"/>
              <a:t>Wildfire</a:t>
            </a:r>
          </a:p>
        </p:txBody>
      </p:sp>
      <p:sp>
        <p:nvSpPr>
          <p:cNvPr id="54282" name="Text Box 10"/>
          <p:cNvSpPr txBox="1">
            <a:spLocks noChangeArrowheads="1"/>
          </p:cNvSpPr>
          <p:nvPr/>
        </p:nvSpPr>
        <p:spPr bwMode="auto">
          <a:xfrm>
            <a:off x="6781800" y="4953000"/>
            <a:ext cx="1974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fontAlgn="base">
              <a:spcBef>
                <a:spcPct val="0"/>
              </a:spcBef>
              <a:spcAft>
                <a:spcPct val="0"/>
              </a:spcAft>
            </a:pPr>
            <a:r>
              <a:rPr lang="en-US" sz="2000" b="1" dirty="0">
                <a:solidFill>
                  <a:srgbClr val="FFFFFF"/>
                </a:solidFill>
                <a:latin typeface="Arial" charset="0"/>
              </a:rPr>
              <a:t>Wind Direction</a:t>
            </a:r>
          </a:p>
        </p:txBody>
      </p:sp>
      <p:sp>
        <p:nvSpPr>
          <p:cNvPr id="54283" name="Line 11"/>
          <p:cNvSpPr>
            <a:spLocks noChangeShapeType="1"/>
          </p:cNvSpPr>
          <p:nvPr/>
        </p:nvSpPr>
        <p:spPr bwMode="auto">
          <a:xfrm flipH="1">
            <a:off x="5626100" y="4876800"/>
            <a:ext cx="2832100" cy="0"/>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800" dirty="0">
              <a:solidFill>
                <a:srgbClr val="000000"/>
              </a:solidFill>
            </a:endParaRPr>
          </a:p>
        </p:txBody>
      </p:sp>
    </p:spTree>
  </p:cSld>
  <p:clrMapOvr>
    <a:masterClrMapping/>
  </p:clrMapOvr>
  <p:transition>
    <p:zo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12192" y="33528"/>
            <a:ext cx="9131808" cy="6848856"/>
          </a:xfrm>
        </p:spPr>
      </p:pic>
    </p:spTree>
    <p:extLst>
      <p:ext uri="{BB962C8B-B14F-4D97-AF65-F5344CB8AC3E}">
        <p14:creationId xmlns:p14="http://schemas.microsoft.com/office/powerpoint/2010/main" val="4293704427"/>
      </p:ext>
    </p:extLst>
  </p:cSld>
  <p:clrMapOvr>
    <a:masterClrMapping/>
  </p:clrMapOvr>
  <p:transition>
    <p:zo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p:nvPr>
        </p:nvPicPr>
        <p:blipFill>
          <a:blip r:embed="rId3">
            <a:extLst>
              <a:ext uri="{28A0092B-C50C-407E-A947-70E740481C1C}">
                <a14:useLocalDpi xmlns:a14="http://schemas.microsoft.com/office/drawing/2010/main"/>
              </a:ext>
            </a:extLst>
          </a:blip>
          <a:srcRect/>
          <a:stretch>
            <a:fillRect/>
          </a:stretch>
        </p:blipFill>
        <p:spPr bwMode="auto">
          <a:xfrm>
            <a:off x="1066800" y="152400"/>
            <a:ext cx="7031248" cy="6580187"/>
          </a:xfrm>
          <a:prstGeom prst="rect">
            <a:avLst/>
          </a:prstGeom>
          <a:noFill/>
          <a:ln>
            <a:noFill/>
          </a:ln>
        </p:spPr>
      </p:pic>
      <p:cxnSp>
        <p:nvCxnSpPr>
          <p:cNvPr id="5" name="Straight Arrow Connector 4"/>
          <p:cNvCxnSpPr/>
          <p:nvPr/>
        </p:nvCxnSpPr>
        <p:spPr bwMode="auto">
          <a:xfrm flipV="1">
            <a:off x="1672476" y="3276600"/>
            <a:ext cx="1223124" cy="228600"/>
          </a:xfrm>
          <a:prstGeom prst="straightConnector1">
            <a:avLst/>
          </a:prstGeom>
          <a:ln>
            <a:solidFill>
              <a:schemeClr val="accent6">
                <a:lumMod val="50000"/>
              </a:schemeClr>
            </a:solidFill>
            <a:headEnd type="none" w="med" len="med"/>
            <a:tailEnd type="arrow"/>
          </a:ln>
          <a:extLst/>
        </p:spPr>
        <p:style>
          <a:lnRef idx="3">
            <a:schemeClr val="dk1"/>
          </a:lnRef>
          <a:fillRef idx="0">
            <a:schemeClr val="dk1"/>
          </a:fillRef>
          <a:effectRef idx="2">
            <a:schemeClr val="dk1"/>
          </a:effectRef>
          <a:fontRef idx="minor">
            <a:schemeClr val="tx1"/>
          </a:fontRef>
        </p:style>
      </p:cxnSp>
      <p:sp>
        <p:nvSpPr>
          <p:cNvPr id="6" name="TextBox 5"/>
          <p:cNvSpPr txBox="1"/>
          <p:nvPr/>
        </p:nvSpPr>
        <p:spPr>
          <a:xfrm rot="21098486">
            <a:off x="114276" y="3158459"/>
            <a:ext cx="1616433" cy="1323439"/>
          </a:xfrm>
          <a:prstGeom prst="rect">
            <a:avLst/>
          </a:prstGeom>
          <a:solidFill>
            <a:srgbClr val="F8F8F8"/>
          </a:solidFill>
        </p:spPr>
        <p:txBody>
          <a:bodyPr wrap="square" rtlCol="0">
            <a:spAutoFit/>
          </a:bodyPr>
          <a:lstStyle/>
          <a:p>
            <a:pPr algn="ctr"/>
            <a:r>
              <a:rPr lang="en-US" sz="1600" dirty="0" smtClean="0">
                <a:solidFill>
                  <a:schemeClr val="tx1">
                    <a:lumMod val="10000"/>
                  </a:schemeClr>
                </a:solidFill>
              </a:rPr>
              <a:t>Mature forest  is lost but east flank of plantation holds</a:t>
            </a:r>
          </a:p>
        </p:txBody>
      </p:sp>
    </p:spTree>
    <p:extLst>
      <p:ext uri="{BB962C8B-B14F-4D97-AF65-F5344CB8AC3E}">
        <p14:creationId xmlns:p14="http://schemas.microsoft.com/office/powerpoint/2010/main" val="2321644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3" cstate="print">
            <a:extLst>
              <a:ext uri="{28A0092B-C50C-407E-A947-70E740481C1C}">
                <a14:useLocalDpi xmlns:a14="http://schemas.microsoft.com/office/drawing/2010/main"/>
              </a:ext>
            </a:extLst>
          </a:blip>
          <a:stretch>
            <a:fillRect/>
          </a:stretch>
        </p:blipFill>
        <p:spPr>
          <a:xfrm>
            <a:off x="669925" y="277813"/>
            <a:ext cx="7804149" cy="5853112"/>
          </a:xfrm>
        </p:spPr>
      </p:pic>
      <p:cxnSp>
        <p:nvCxnSpPr>
          <p:cNvPr id="5" name="Straight Arrow Connector 4"/>
          <p:cNvCxnSpPr/>
          <p:nvPr/>
        </p:nvCxnSpPr>
        <p:spPr bwMode="auto">
          <a:xfrm flipH="1">
            <a:off x="4114800" y="1676400"/>
            <a:ext cx="3429000" cy="2971800"/>
          </a:xfrm>
          <a:prstGeom prst="straightConnector1">
            <a:avLst/>
          </a:prstGeom>
          <a:ln>
            <a:solidFill>
              <a:srgbClr val="FFFF00"/>
            </a:solidFill>
            <a:headEnd type="none" w="med" len="med"/>
            <a:tailEnd type="arrow"/>
          </a:ln>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186878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p:nvPr>
        </p:nvPicPr>
        <p:blipFill>
          <a:blip r:embed="rId3">
            <a:extLst>
              <a:ext uri="{28A0092B-C50C-407E-A947-70E740481C1C}">
                <a14:useLocalDpi xmlns:a14="http://schemas.microsoft.com/office/drawing/2010/main"/>
              </a:ext>
            </a:extLst>
          </a:blip>
          <a:srcRect/>
          <a:stretch>
            <a:fillRect/>
          </a:stretch>
        </p:blipFill>
        <p:spPr bwMode="auto">
          <a:xfrm>
            <a:off x="1066800" y="152400"/>
            <a:ext cx="7031248" cy="6580187"/>
          </a:xfrm>
          <a:prstGeom prst="rect">
            <a:avLst/>
          </a:prstGeom>
          <a:noFill/>
          <a:ln>
            <a:noFill/>
          </a:ln>
        </p:spPr>
      </p:pic>
      <p:cxnSp>
        <p:nvCxnSpPr>
          <p:cNvPr id="5" name="Straight Arrow Connector 4"/>
          <p:cNvCxnSpPr/>
          <p:nvPr/>
        </p:nvCxnSpPr>
        <p:spPr bwMode="auto">
          <a:xfrm>
            <a:off x="2362200" y="2514600"/>
            <a:ext cx="685800" cy="762000"/>
          </a:xfrm>
          <a:prstGeom prst="straightConnector1">
            <a:avLst/>
          </a:prstGeom>
          <a:ln>
            <a:solidFill>
              <a:schemeClr val="accent6">
                <a:lumMod val="50000"/>
              </a:schemeClr>
            </a:solidFill>
            <a:headEnd type="none" w="med" len="med"/>
            <a:tailEnd type="arrow"/>
          </a:ln>
          <a:extLst/>
        </p:spPr>
        <p:style>
          <a:lnRef idx="3">
            <a:schemeClr val="dk1"/>
          </a:lnRef>
          <a:fillRef idx="0">
            <a:schemeClr val="dk1"/>
          </a:fillRef>
          <a:effectRef idx="2">
            <a:schemeClr val="dk1"/>
          </a:effectRef>
          <a:fontRef idx="minor">
            <a:schemeClr val="tx1"/>
          </a:fontRef>
        </p:style>
      </p:cxnSp>
      <p:sp>
        <p:nvSpPr>
          <p:cNvPr id="6" name="TextBox 5"/>
          <p:cNvSpPr txBox="1"/>
          <p:nvPr/>
        </p:nvSpPr>
        <p:spPr>
          <a:xfrm rot="21098486">
            <a:off x="1508299" y="2050811"/>
            <a:ext cx="2393604" cy="338554"/>
          </a:xfrm>
          <a:prstGeom prst="rect">
            <a:avLst/>
          </a:prstGeom>
          <a:solidFill>
            <a:srgbClr val="F8F8F8"/>
          </a:solidFill>
        </p:spPr>
        <p:txBody>
          <a:bodyPr wrap="none" rtlCol="0">
            <a:spAutoFit/>
          </a:bodyPr>
          <a:lstStyle/>
          <a:p>
            <a:r>
              <a:rPr lang="en-US" sz="1600" i="1" dirty="0" smtClean="0">
                <a:solidFill>
                  <a:schemeClr val="tx1">
                    <a:lumMod val="10000"/>
                  </a:schemeClr>
                </a:solidFill>
              </a:rPr>
              <a:t>behind </a:t>
            </a:r>
            <a:r>
              <a:rPr lang="en-US" sz="1600" i="1" dirty="0" smtClean="0">
                <a:solidFill>
                  <a:schemeClr val="tx1">
                    <a:lumMod val="10000"/>
                  </a:schemeClr>
                </a:solidFill>
              </a:rPr>
              <a:t>the front lines</a:t>
            </a:r>
            <a:endParaRPr lang="en-US" sz="1600" i="1" dirty="0">
              <a:solidFill>
                <a:schemeClr val="tx1">
                  <a:lumMod val="10000"/>
                </a:schemeClr>
              </a:solidFill>
            </a:endParaRPr>
          </a:p>
        </p:txBody>
      </p:sp>
    </p:spTree>
    <p:extLst>
      <p:ext uri="{BB962C8B-B14F-4D97-AF65-F5344CB8AC3E}">
        <p14:creationId xmlns:p14="http://schemas.microsoft.com/office/powerpoint/2010/main" val="16880123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3">
            <a:extLst>
              <a:ext uri="{28A0092B-C50C-407E-A947-70E740481C1C}">
                <a14:useLocalDpi xmlns:a14="http://schemas.microsoft.com/office/drawing/2010/main"/>
              </a:ext>
            </a:extLst>
          </a:blip>
          <a:stretch>
            <a:fillRect/>
          </a:stretch>
        </p:blipFill>
        <p:spPr>
          <a:xfrm>
            <a:off x="-3412" y="152400"/>
            <a:ext cx="9036190" cy="5323913"/>
          </a:xfrm>
        </p:spPr>
      </p:pic>
      <p:sp>
        <p:nvSpPr>
          <p:cNvPr id="2" name="TextBox 1"/>
          <p:cNvSpPr txBox="1"/>
          <p:nvPr/>
        </p:nvSpPr>
        <p:spPr>
          <a:xfrm>
            <a:off x="457201" y="5574268"/>
            <a:ext cx="7924800" cy="646331"/>
          </a:xfrm>
          <a:prstGeom prst="rect">
            <a:avLst/>
          </a:prstGeom>
          <a:noFill/>
        </p:spPr>
        <p:txBody>
          <a:bodyPr wrap="square" rtlCol="0">
            <a:spAutoFit/>
          </a:bodyPr>
          <a:lstStyle/>
          <a:p>
            <a:pPr algn="ctr"/>
            <a:r>
              <a:rPr lang="en-US" dirty="0" smtClean="0"/>
              <a:t>Satellite photo taken one month prior to Chips Fire that surrounded this Storrie Fire Plantation on 3 sides</a:t>
            </a:r>
            <a:endParaRPr lang="en-US" dirty="0"/>
          </a:p>
        </p:txBody>
      </p:sp>
    </p:spTree>
    <p:extLst>
      <p:ext uri="{BB962C8B-B14F-4D97-AF65-F5344CB8AC3E}">
        <p14:creationId xmlns:p14="http://schemas.microsoft.com/office/powerpoint/2010/main" val="2983148266"/>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p:nvPr>
        </p:nvPicPr>
        <p:blipFill>
          <a:blip r:embed="rId3" cstate="print">
            <a:extLst>
              <a:ext uri="{28A0092B-C50C-407E-A947-70E740481C1C}">
                <a14:useLocalDpi xmlns:a14="http://schemas.microsoft.com/office/drawing/2010/main"/>
              </a:ext>
            </a:extLst>
          </a:blip>
          <a:stretch>
            <a:fillRect/>
          </a:stretch>
        </p:blipFill>
        <p:spPr>
          <a:xfrm>
            <a:off x="22861" y="0"/>
            <a:ext cx="9143999" cy="6858000"/>
          </a:xfrm>
        </p:spPr>
      </p:pic>
      <p:sp>
        <p:nvSpPr>
          <p:cNvPr id="2" name="TextBox 1"/>
          <p:cNvSpPr txBox="1"/>
          <p:nvPr/>
        </p:nvSpPr>
        <p:spPr>
          <a:xfrm>
            <a:off x="2590800" y="147637"/>
            <a:ext cx="6411180" cy="646331"/>
          </a:xfrm>
          <a:prstGeom prst="rect">
            <a:avLst/>
          </a:prstGeom>
          <a:noFill/>
        </p:spPr>
        <p:txBody>
          <a:bodyPr wrap="square" rtlCol="0">
            <a:spAutoFit/>
          </a:bodyPr>
          <a:lstStyle/>
          <a:p>
            <a:pPr algn="ctr"/>
            <a:r>
              <a:rPr lang="en-US" dirty="0" smtClean="0">
                <a:solidFill>
                  <a:srgbClr val="000000"/>
                </a:solidFill>
              </a:rPr>
              <a:t>10 </a:t>
            </a:r>
            <a:r>
              <a:rPr lang="en-US" dirty="0">
                <a:solidFill>
                  <a:srgbClr val="000000"/>
                </a:solidFill>
              </a:rPr>
              <a:t>yr</a:t>
            </a:r>
            <a:r>
              <a:rPr lang="en-US" dirty="0" smtClean="0">
                <a:solidFill>
                  <a:srgbClr val="000000"/>
                </a:solidFill>
              </a:rPr>
              <a:t>.-old </a:t>
            </a:r>
            <a:r>
              <a:rPr lang="en-US" dirty="0">
                <a:solidFill>
                  <a:srgbClr val="000000"/>
                </a:solidFill>
              </a:rPr>
              <a:t>Storrie </a:t>
            </a:r>
            <a:r>
              <a:rPr lang="en-US" dirty="0" smtClean="0">
                <a:solidFill>
                  <a:srgbClr val="000000"/>
                </a:solidFill>
              </a:rPr>
              <a:t>Plantation threatened by Chips Fire.</a:t>
            </a:r>
          </a:p>
          <a:p>
            <a:pPr algn="ctr"/>
            <a:r>
              <a:rPr lang="en-US" dirty="0" smtClean="0">
                <a:solidFill>
                  <a:srgbClr val="000000"/>
                </a:solidFill>
              </a:rPr>
              <a:t>PCT the prior year @ age 9</a:t>
            </a:r>
            <a:endParaRPr lang="en-US" dirty="0">
              <a:solidFill>
                <a:srgbClr val="000000"/>
              </a:solidFill>
            </a:endParaRPr>
          </a:p>
        </p:txBody>
      </p:sp>
      <p:sp>
        <p:nvSpPr>
          <p:cNvPr id="3" name="TextBox 2"/>
          <p:cNvSpPr txBox="1"/>
          <p:nvPr/>
        </p:nvSpPr>
        <p:spPr>
          <a:xfrm>
            <a:off x="5878830" y="793967"/>
            <a:ext cx="3276600" cy="2954655"/>
          </a:xfrm>
          <a:prstGeom prst="rect">
            <a:avLst/>
          </a:prstGeom>
          <a:noFill/>
        </p:spPr>
        <p:txBody>
          <a:bodyPr wrap="square" rtlCol="0">
            <a:spAutoFit/>
          </a:bodyPr>
          <a:lstStyle/>
          <a:p>
            <a:pPr>
              <a:spcAft>
                <a:spcPts val="600"/>
              </a:spcAft>
            </a:pPr>
            <a:r>
              <a:rPr lang="en-US" sz="1600" dirty="0" smtClean="0">
                <a:solidFill>
                  <a:srgbClr val="000000"/>
                </a:solidFill>
              </a:rPr>
              <a:t>Possible lessons:  </a:t>
            </a:r>
            <a:endParaRPr lang="en-US" sz="1600" dirty="0" smtClean="0">
              <a:solidFill>
                <a:srgbClr val="000000"/>
              </a:solidFill>
            </a:endParaRPr>
          </a:p>
          <a:p>
            <a:pPr marL="285750" indent="-285750">
              <a:spcAft>
                <a:spcPts val="600"/>
              </a:spcAft>
              <a:buFont typeface="Arial" pitchFamily="34" charset="0"/>
              <a:buChar char="•"/>
            </a:pPr>
            <a:r>
              <a:rPr lang="en-US" sz="1600" dirty="0" smtClean="0">
                <a:solidFill>
                  <a:srgbClr val="000000"/>
                </a:solidFill>
              </a:rPr>
              <a:t>PCT at age 6 or 7</a:t>
            </a:r>
          </a:p>
          <a:p>
            <a:pPr marL="285750" indent="-285750">
              <a:spcAft>
                <a:spcPts val="600"/>
              </a:spcAft>
              <a:buFont typeface="Arial" pitchFamily="34" charset="0"/>
              <a:buChar char="•"/>
            </a:pPr>
            <a:r>
              <a:rPr lang="en-US" sz="1600" dirty="0" smtClean="0">
                <a:solidFill>
                  <a:srgbClr val="000000"/>
                </a:solidFill>
              </a:rPr>
              <a:t>Plant fewer trees/ac</a:t>
            </a:r>
          </a:p>
          <a:p>
            <a:pPr marL="285750" indent="-285750">
              <a:spcAft>
                <a:spcPts val="600"/>
              </a:spcAft>
              <a:buFont typeface="Arial" pitchFamily="34" charset="0"/>
              <a:buChar char="•"/>
            </a:pPr>
            <a:r>
              <a:rPr lang="en-US" sz="1600" dirty="0" smtClean="0">
                <a:solidFill>
                  <a:srgbClr val="000000"/>
                </a:solidFill>
              </a:rPr>
              <a:t>Even more brush control??</a:t>
            </a:r>
          </a:p>
          <a:p>
            <a:pPr marL="285750" indent="-285750">
              <a:spcAft>
                <a:spcPts val="600"/>
              </a:spcAft>
              <a:buFont typeface="Arial" pitchFamily="34" charset="0"/>
              <a:buChar char="•"/>
            </a:pPr>
            <a:r>
              <a:rPr lang="en-US" sz="1600" dirty="0" smtClean="0">
                <a:solidFill>
                  <a:srgbClr val="000000"/>
                </a:solidFill>
              </a:rPr>
              <a:t>Lop </a:t>
            </a:r>
            <a:r>
              <a:rPr lang="en-US" sz="1600" dirty="0" smtClean="0">
                <a:solidFill>
                  <a:srgbClr val="000000"/>
                </a:solidFill>
              </a:rPr>
              <a:t>more during PCT</a:t>
            </a:r>
            <a:r>
              <a:rPr lang="en-US" sz="1600" dirty="0" smtClean="0">
                <a:solidFill>
                  <a:srgbClr val="000000"/>
                </a:solidFill>
              </a:rPr>
              <a:t>??</a:t>
            </a:r>
          </a:p>
          <a:p>
            <a:pPr marL="285750" indent="-285750">
              <a:spcAft>
                <a:spcPts val="600"/>
              </a:spcAft>
              <a:buFont typeface="Arial" pitchFamily="34" charset="0"/>
              <a:buChar char="•"/>
            </a:pPr>
            <a:r>
              <a:rPr lang="en-US" sz="1600" dirty="0">
                <a:solidFill>
                  <a:srgbClr val="000000"/>
                </a:solidFill>
              </a:rPr>
              <a:t>DFZ’s along all roads??</a:t>
            </a:r>
          </a:p>
          <a:p>
            <a:pPr marL="285750" indent="-285750">
              <a:spcAft>
                <a:spcPts val="600"/>
              </a:spcAft>
              <a:buFont typeface="Arial" pitchFamily="34" charset="0"/>
              <a:buChar char="•"/>
            </a:pPr>
            <a:r>
              <a:rPr lang="en-US" sz="1600" dirty="0">
                <a:solidFill>
                  <a:srgbClr val="000000"/>
                </a:solidFill>
              </a:rPr>
              <a:t>3 to 5 acre safety zones??</a:t>
            </a:r>
          </a:p>
          <a:p>
            <a:pPr marL="285750" indent="-285750">
              <a:spcAft>
                <a:spcPts val="600"/>
              </a:spcAft>
              <a:buFont typeface="Arial" pitchFamily="34" charset="0"/>
              <a:buChar char="•"/>
            </a:pPr>
            <a:endParaRPr lang="en-US" sz="1600" dirty="0" smtClean="0">
              <a:solidFill>
                <a:srgbClr val="000000"/>
              </a:solidFill>
            </a:endParaRPr>
          </a:p>
          <a:p>
            <a:endParaRPr lang="en-US" dirty="0">
              <a:solidFill>
                <a:srgbClr val="000000"/>
              </a:solidFill>
            </a:endParaRPr>
          </a:p>
        </p:txBody>
      </p:sp>
      <p:sp>
        <p:nvSpPr>
          <p:cNvPr id="5" name="TextBox 4"/>
          <p:cNvSpPr txBox="1"/>
          <p:nvPr/>
        </p:nvSpPr>
        <p:spPr>
          <a:xfrm>
            <a:off x="3100264" y="1301799"/>
            <a:ext cx="2389949" cy="646331"/>
          </a:xfrm>
          <a:prstGeom prst="rect">
            <a:avLst/>
          </a:prstGeom>
          <a:noFill/>
        </p:spPr>
        <p:txBody>
          <a:bodyPr wrap="none" rtlCol="0">
            <a:spAutoFit/>
          </a:bodyPr>
          <a:lstStyle/>
          <a:p>
            <a:pPr algn="ctr"/>
            <a:r>
              <a:rPr lang="en-US" dirty="0" smtClean="0">
                <a:solidFill>
                  <a:srgbClr val="000099"/>
                </a:solidFill>
              </a:rPr>
              <a:t>Lassen Forest</a:t>
            </a:r>
          </a:p>
          <a:p>
            <a:pPr algn="ctr"/>
            <a:r>
              <a:rPr lang="en-US" i="1" dirty="0" smtClean="0">
                <a:solidFill>
                  <a:srgbClr val="000099"/>
                </a:solidFill>
              </a:rPr>
              <a:t>Chips Fire Survivor</a:t>
            </a:r>
          </a:p>
        </p:txBody>
      </p:sp>
    </p:spTree>
    <p:extLst>
      <p:ext uri="{BB962C8B-B14F-4D97-AF65-F5344CB8AC3E}">
        <p14:creationId xmlns:p14="http://schemas.microsoft.com/office/powerpoint/2010/main" val="1467437230"/>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p:nvPr>
        </p:nvPicPr>
        <p:blipFill>
          <a:blip r:embed="rId3">
            <a:extLst>
              <a:ext uri="{28A0092B-C50C-407E-A947-70E740481C1C}">
                <a14:useLocalDpi xmlns:a14="http://schemas.microsoft.com/office/drawing/2010/main"/>
              </a:ext>
            </a:extLst>
          </a:blip>
          <a:srcRect/>
          <a:stretch>
            <a:fillRect/>
          </a:stretch>
        </p:blipFill>
        <p:spPr bwMode="auto">
          <a:xfrm>
            <a:off x="1066800" y="152400"/>
            <a:ext cx="7031248" cy="6580187"/>
          </a:xfrm>
          <a:prstGeom prst="rect">
            <a:avLst/>
          </a:prstGeom>
          <a:noFill/>
          <a:ln>
            <a:noFill/>
          </a:ln>
        </p:spPr>
      </p:pic>
      <p:cxnSp>
        <p:nvCxnSpPr>
          <p:cNvPr id="5" name="Straight Arrow Connector 4"/>
          <p:cNvCxnSpPr/>
          <p:nvPr/>
        </p:nvCxnSpPr>
        <p:spPr bwMode="auto">
          <a:xfrm>
            <a:off x="2667000" y="2438400"/>
            <a:ext cx="304800" cy="1371600"/>
          </a:xfrm>
          <a:prstGeom prst="straightConnector1">
            <a:avLst/>
          </a:prstGeom>
          <a:ln>
            <a:solidFill>
              <a:schemeClr val="accent6">
                <a:lumMod val="50000"/>
              </a:schemeClr>
            </a:solidFill>
            <a:headEnd type="none" w="med" len="med"/>
            <a:tailEnd type="arrow"/>
          </a:ln>
          <a:extLst/>
        </p:spPr>
        <p:style>
          <a:lnRef idx="3">
            <a:schemeClr val="dk1"/>
          </a:lnRef>
          <a:fillRef idx="0">
            <a:schemeClr val="dk1"/>
          </a:fillRef>
          <a:effectRef idx="2">
            <a:schemeClr val="dk1"/>
          </a:effectRef>
          <a:fontRef idx="minor">
            <a:schemeClr val="tx1"/>
          </a:fontRef>
        </p:style>
      </p:cxnSp>
      <p:sp>
        <p:nvSpPr>
          <p:cNvPr id="6" name="TextBox 5"/>
          <p:cNvSpPr txBox="1"/>
          <p:nvPr/>
        </p:nvSpPr>
        <p:spPr>
          <a:xfrm rot="21098486">
            <a:off x="1366435" y="2050811"/>
            <a:ext cx="2677336" cy="338554"/>
          </a:xfrm>
          <a:prstGeom prst="rect">
            <a:avLst/>
          </a:prstGeom>
          <a:solidFill>
            <a:srgbClr val="F8F8F8"/>
          </a:solidFill>
        </p:spPr>
        <p:txBody>
          <a:bodyPr wrap="none" rtlCol="0">
            <a:spAutoFit/>
          </a:bodyPr>
          <a:lstStyle/>
          <a:p>
            <a:r>
              <a:rPr lang="en-US" sz="1600" i="1" dirty="0" smtClean="0">
                <a:solidFill>
                  <a:schemeClr val="tx1">
                    <a:lumMod val="10000"/>
                  </a:schemeClr>
                </a:solidFill>
              </a:rPr>
              <a:t>inside </a:t>
            </a:r>
            <a:r>
              <a:rPr lang="en-US" sz="1600" i="1" dirty="0" smtClean="0">
                <a:solidFill>
                  <a:schemeClr val="tx1">
                    <a:lumMod val="10000"/>
                  </a:schemeClr>
                </a:solidFill>
              </a:rPr>
              <a:t>the </a:t>
            </a:r>
            <a:r>
              <a:rPr lang="en-US" sz="1600" i="1" dirty="0" smtClean="0">
                <a:solidFill>
                  <a:schemeClr val="tx1">
                    <a:lumMod val="10000"/>
                  </a:schemeClr>
                </a:solidFill>
              </a:rPr>
              <a:t>fire perimeter</a:t>
            </a:r>
            <a:endParaRPr lang="en-US" sz="1600" i="1" dirty="0">
              <a:solidFill>
                <a:schemeClr val="tx1">
                  <a:lumMod val="10000"/>
                </a:schemeClr>
              </a:solidFill>
            </a:endParaRPr>
          </a:p>
        </p:txBody>
      </p:sp>
    </p:spTree>
    <p:extLst>
      <p:ext uri="{BB962C8B-B14F-4D97-AF65-F5344CB8AC3E}">
        <p14:creationId xmlns:p14="http://schemas.microsoft.com/office/powerpoint/2010/main" val="41115148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p:nvPr>
        </p:nvPicPr>
        <p:blipFill>
          <a:blip r:embed="rId3" cstate="print">
            <a:extLst>
              <a:ext uri="{28A0092B-C50C-407E-A947-70E740481C1C}">
                <a14:useLocalDpi xmlns:a14="http://schemas.microsoft.com/office/drawing/2010/main" val="0"/>
              </a:ext>
            </a:extLst>
          </a:blip>
          <a:stretch>
            <a:fillRect/>
          </a:stretch>
        </p:blipFill>
        <p:spPr>
          <a:xfrm>
            <a:off x="-1" y="-3810"/>
            <a:ext cx="9149079" cy="6861810"/>
          </a:xfrm>
        </p:spPr>
      </p:pic>
      <p:sp>
        <p:nvSpPr>
          <p:cNvPr id="2" name="TextBox 1"/>
          <p:cNvSpPr txBox="1"/>
          <p:nvPr/>
        </p:nvSpPr>
        <p:spPr>
          <a:xfrm>
            <a:off x="22860" y="146684"/>
            <a:ext cx="7139940" cy="923330"/>
          </a:xfrm>
          <a:prstGeom prst="rect">
            <a:avLst/>
          </a:prstGeom>
          <a:noFill/>
        </p:spPr>
        <p:txBody>
          <a:bodyPr wrap="square" rtlCol="0">
            <a:spAutoFit/>
          </a:bodyPr>
          <a:lstStyle/>
          <a:p>
            <a:pPr algn="ctr"/>
            <a:r>
              <a:rPr lang="en-US" dirty="0" smtClean="0">
                <a:solidFill>
                  <a:srgbClr val="000000"/>
                </a:solidFill>
              </a:rPr>
              <a:t>Storrie Plantation </a:t>
            </a:r>
            <a:r>
              <a:rPr lang="en-US" dirty="0" smtClean="0">
                <a:solidFill>
                  <a:srgbClr val="000000"/>
                </a:solidFill>
              </a:rPr>
              <a:t>inside the perimeter of Chips Fire line.</a:t>
            </a:r>
          </a:p>
          <a:p>
            <a:pPr algn="ctr"/>
            <a:r>
              <a:rPr lang="en-US" dirty="0">
                <a:solidFill>
                  <a:srgbClr val="000000"/>
                </a:solidFill>
              </a:rPr>
              <a:t>PCT one year after fire</a:t>
            </a:r>
            <a:endParaRPr lang="en-US" i="1" dirty="0">
              <a:solidFill>
                <a:srgbClr val="FF0000"/>
              </a:solidFill>
            </a:endParaRPr>
          </a:p>
          <a:p>
            <a:pPr algn="ctr"/>
            <a:endParaRPr lang="en-US" dirty="0" smtClean="0">
              <a:solidFill>
                <a:srgbClr val="000000"/>
              </a:solidFill>
            </a:endParaRPr>
          </a:p>
        </p:txBody>
      </p:sp>
      <p:sp>
        <p:nvSpPr>
          <p:cNvPr id="5" name="TextBox 4"/>
          <p:cNvSpPr txBox="1"/>
          <p:nvPr/>
        </p:nvSpPr>
        <p:spPr>
          <a:xfrm>
            <a:off x="1066800" y="1116180"/>
            <a:ext cx="2392000" cy="646331"/>
          </a:xfrm>
          <a:prstGeom prst="rect">
            <a:avLst/>
          </a:prstGeom>
          <a:noFill/>
        </p:spPr>
        <p:txBody>
          <a:bodyPr wrap="none" rtlCol="0">
            <a:spAutoFit/>
          </a:bodyPr>
          <a:lstStyle/>
          <a:p>
            <a:pPr algn="ctr"/>
            <a:r>
              <a:rPr lang="en-US" dirty="0" smtClean="0">
                <a:solidFill>
                  <a:srgbClr val="FF0000"/>
                </a:solidFill>
              </a:rPr>
              <a:t>Red River Forests</a:t>
            </a:r>
          </a:p>
          <a:p>
            <a:pPr algn="ctr"/>
            <a:r>
              <a:rPr lang="en-US" i="1" dirty="0" smtClean="0">
                <a:solidFill>
                  <a:srgbClr val="FF0000"/>
                </a:solidFill>
              </a:rPr>
              <a:t>Chips Fire </a:t>
            </a:r>
            <a:r>
              <a:rPr lang="en-US" i="1" dirty="0" smtClean="0">
                <a:solidFill>
                  <a:srgbClr val="FF0000"/>
                </a:solidFill>
              </a:rPr>
              <a:t>Survivor</a:t>
            </a:r>
          </a:p>
        </p:txBody>
      </p:sp>
    </p:spTree>
    <p:extLst>
      <p:ext uri="{BB962C8B-B14F-4D97-AF65-F5344CB8AC3E}">
        <p14:creationId xmlns:p14="http://schemas.microsoft.com/office/powerpoint/2010/main" val="3656697126"/>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p:nvPr>
        </p:nvPicPr>
        <p:blipFill>
          <a:blip r:embed="rId3">
            <a:extLst>
              <a:ext uri="{28A0092B-C50C-407E-A947-70E740481C1C}">
                <a14:useLocalDpi xmlns:a14="http://schemas.microsoft.com/office/drawing/2010/main"/>
              </a:ext>
            </a:extLst>
          </a:blip>
          <a:srcRect/>
          <a:stretch>
            <a:fillRect/>
          </a:stretch>
        </p:blipFill>
        <p:spPr bwMode="auto">
          <a:xfrm>
            <a:off x="1066800" y="152400"/>
            <a:ext cx="7031248" cy="6580187"/>
          </a:xfrm>
          <a:prstGeom prst="rect">
            <a:avLst/>
          </a:prstGeom>
          <a:noFill/>
          <a:ln>
            <a:noFill/>
          </a:ln>
        </p:spPr>
      </p:pic>
      <p:cxnSp>
        <p:nvCxnSpPr>
          <p:cNvPr id="5" name="Straight Arrow Connector 4"/>
          <p:cNvCxnSpPr/>
          <p:nvPr/>
        </p:nvCxnSpPr>
        <p:spPr bwMode="auto">
          <a:xfrm flipH="1">
            <a:off x="3657600" y="3352800"/>
            <a:ext cx="647700" cy="76200"/>
          </a:xfrm>
          <a:prstGeom prst="straightConnector1">
            <a:avLst/>
          </a:prstGeom>
          <a:ln>
            <a:solidFill>
              <a:schemeClr val="accent6">
                <a:lumMod val="50000"/>
              </a:schemeClr>
            </a:solidFill>
            <a:headEnd type="none" w="med" len="med"/>
            <a:tailEnd type="arrow"/>
          </a:ln>
          <a:extLst/>
        </p:spPr>
        <p:style>
          <a:lnRef idx="3">
            <a:schemeClr val="dk1"/>
          </a:lnRef>
          <a:fillRef idx="0">
            <a:schemeClr val="dk1"/>
          </a:fillRef>
          <a:effectRef idx="2">
            <a:schemeClr val="dk1"/>
          </a:effectRef>
          <a:fontRef idx="minor">
            <a:schemeClr val="tx1"/>
          </a:fontRef>
        </p:style>
      </p:cxnSp>
      <p:sp>
        <p:nvSpPr>
          <p:cNvPr id="2" name="TextBox 1"/>
          <p:cNvSpPr txBox="1"/>
          <p:nvPr/>
        </p:nvSpPr>
        <p:spPr>
          <a:xfrm rot="21098486">
            <a:off x="4328693" y="2873291"/>
            <a:ext cx="2880917" cy="584775"/>
          </a:xfrm>
          <a:prstGeom prst="rect">
            <a:avLst/>
          </a:prstGeom>
          <a:solidFill>
            <a:srgbClr val="F8F8F8"/>
          </a:solidFill>
        </p:spPr>
        <p:txBody>
          <a:bodyPr wrap="none" rtlCol="0">
            <a:spAutoFit/>
          </a:bodyPr>
          <a:lstStyle/>
          <a:p>
            <a:r>
              <a:rPr lang="en-US" sz="1600" b="1" dirty="0" smtClean="0">
                <a:solidFill>
                  <a:schemeClr val="tx1">
                    <a:lumMod val="10000"/>
                  </a:schemeClr>
                </a:solidFill>
              </a:rPr>
              <a:t>2</a:t>
            </a:r>
            <a:r>
              <a:rPr lang="en-US" sz="1600" b="1" baseline="30000" dirty="0" smtClean="0">
                <a:solidFill>
                  <a:schemeClr val="tx1">
                    <a:lumMod val="10000"/>
                  </a:schemeClr>
                </a:solidFill>
              </a:rPr>
              <a:t>nd</a:t>
            </a:r>
            <a:r>
              <a:rPr lang="en-US" sz="1600" b="1" dirty="0" smtClean="0">
                <a:solidFill>
                  <a:schemeClr val="tx1">
                    <a:lumMod val="10000"/>
                  </a:schemeClr>
                </a:solidFill>
              </a:rPr>
              <a:t> attack on east flank</a:t>
            </a:r>
          </a:p>
          <a:p>
            <a:pPr algn="ctr"/>
            <a:r>
              <a:rPr lang="en-US" sz="1600" b="1" i="1" dirty="0" smtClean="0">
                <a:solidFill>
                  <a:schemeClr val="tx1">
                    <a:lumMod val="10000"/>
                  </a:schemeClr>
                </a:solidFill>
              </a:rPr>
              <a:t>The Final Siege </a:t>
            </a:r>
            <a:endParaRPr lang="en-US" sz="1600" b="1" i="1" dirty="0">
              <a:solidFill>
                <a:schemeClr val="tx1">
                  <a:lumMod val="10000"/>
                </a:schemeClr>
              </a:solidFill>
            </a:endParaRPr>
          </a:p>
        </p:txBody>
      </p:sp>
    </p:spTree>
    <p:extLst>
      <p:ext uri="{BB962C8B-B14F-4D97-AF65-F5344CB8AC3E}">
        <p14:creationId xmlns:p14="http://schemas.microsoft.com/office/powerpoint/2010/main" val="468005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p:spPr>
      </p:pic>
      <p:sp>
        <p:nvSpPr>
          <p:cNvPr id="3" name="TextBox 2"/>
          <p:cNvSpPr txBox="1"/>
          <p:nvPr/>
        </p:nvSpPr>
        <p:spPr>
          <a:xfrm>
            <a:off x="152400" y="256401"/>
            <a:ext cx="3886200" cy="923330"/>
          </a:xfrm>
          <a:prstGeom prst="rect">
            <a:avLst/>
          </a:prstGeom>
          <a:noFill/>
        </p:spPr>
        <p:txBody>
          <a:bodyPr wrap="square" rtlCol="0">
            <a:spAutoFit/>
          </a:bodyPr>
          <a:lstStyle/>
          <a:p>
            <a:r>
              <a:rPr lang="en-US" dirty="0" smtClean="0"/>
              <a:t>Brush &amp; dead wood </a:t>
            </a:r>
            <a:r>
              <a:rPr lang="en-US" dirty="0" smtClean="0"/>
              <a:t>piled/burned  one </a:t>
            </a:r>
            <a:r>
              <a:rPr lang="en-US" dirty="0" smtClean="0"/>
              <a:t>year or two before the 2012 Chips Fire on portions </a:t>
            </a:r>
            <a:r>
              <a:rPr lang="en-US" dirty="0" smtClean="0"/>
              <a:t>of  adjacent ownership!</a:t>
            </a:r>
            <a:endParaRPr lang="en-US" dirty="0" smtClean="0"/>
          </a:p>
        </p:txBody>
      </p:sp>
      <p:sp>
        <p:nvSpPr>
          <p:cNvPr id="4" name="TextBox 3"/>
          <p:cNvSpPr txBox="1"/>
          <p:nvPr/>
        </p:nvSpPr>
        <p:spPr>
          <a:xfrm>
            <a:off x="5410200" y="348734"/>
            <a:ext cx="3327449" cy="369332"/>
          </a:xfrm>
          <a:prstGeom prst="rect">
            <a:avLst/>
          </a:prstGeom>
          <a:noFill/>
        </p:spPr>
        <p:txBody>
          <a:bodyPr wrap="none" rtlCol="0">
            <a:spAutoFit/>
          </a:bodyPr>
          <a:lstStyle/>
          <a:p>
            <a:r>
              <a:rPr lang="en-US" dirty="0" smtClean="0"/>
              <a:t>10 year old Storrie Fire Plantation</a:t>
            </a:r>
            <a:endParaRPr lang="en-US" dirty="0"/>
          </a:p>
        </p:txBody>
      </p:sp>
    </p:spTree>
    <p:extLst>
      <p:ext uri="{BB962C8B-B14F-4D97-AF65-F5344CB8AC3E}">
        <p14:creationId xmlns:p14="http://schemas.microsoft.com/office/powerpoint/2010/main" val="26726977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5121" name="Picture 1" descr="red whitmore f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096"/>
            <a:ext cx="8991600" cy="69093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20889230">
            <a:off x="4190122" y="505693"/>
            <a:ext cx="3435556" cy="369332"/>
          </a:xfrm>
          <a:prstGeom prst="rect">
            <a:avLst/>
          </a:prstGeom>
          <a:noFill/>
        </p:spPr>
        <p:txBody>
          <a:bodyPr wrap="none" rtlCol="0">
            <a:spAutoFit/>
          </a:bodyPr>
          <a:lstStyle/>
          <a:p>
            <a:r>
              <a:rPr lang="en-US" b="1" dirty="0" smtClean="0">
                <a:solidFill>
                  <a:srgbClr val="FF0000"/>
                </a:solidFill>
              </a:rPr>
              <a:t>Wind Direction from east</a:t>
            </a:r>
            <a:endParaRPr lang="en-US" b="1" dirty="0">
              <a:solidFill>
                <a:srgbClr val="FF0000"/>
              </a:solidFill>
            </a:endParaRPr>
          </a:p>
        </p:txBody>
      </p:sp>
      <p:cxnSp>
        <p:nvCxnSpPr>
          <p:cNvPr id="5" name="Straight Arrow Connector 4"/>
          <p:cNvCxnSpPr/>
          <p:nvPr/>
        </p:nvCxnSpPr>
        <p:spPr bwMode="auto">
          <a:xfrm flipH="1">
            <a:off x="5181600" y="690359"/>
            <a:ext cx="1905000" cy="452641"/>
          </a:xfrm>
          <a:prstGeom prst="straightConnector1">
            <a:avLst/>
          </a:prstGeom>
          <a:solidFill>
            <a:schemeClr val="accent1"/>
          </a:solidFill>
          <a:ln w="3175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TextBox 3"/>
          <p:cNvSpPr txBox="1"/>
          <p:nvPr/>
        </p:nvSpPr>
        <p:spPr>
          <a:xfrm rot="798724">
            <a:off x="5042118" y="3659387"/>
            <a:ext cx="1731564" cy="276999"/>
          </a:xfrm>
          <a:prstGeom prst="rect">
            <a:avLst/>
          </a:prstGeom>
          <a:noFill/>
          <a:ln>
            <a:noFill/>
          </a:ln>
        </p:spPr>
        <p:txBody>
          <a:bodyPr wrap="none" rtlCol="0">
            <a:spAutoFit/>
          </a:bodyPr>
          <a:lstStyle/>
          <a:p>
            <a:r>
              <a:rPr lang="en-US" sz="1200" b="1" dirty="0" smtClean="0">
                <a:solidFill>
                  <a:srgbClr val="000099"/>
                </a:solidFill>
              </a:rPr>
              <a:t>Shaded </a:t>
            </a:r>
            <a:r>
              <a:rPr lang="en-US" sz="1200" b="1" dirty="0" err="1" smtClean="0">
                <a:solidFill>
                  <a:srgbClr val="000099"/>
                </a:solidFill>
              </a:rPr>
              <a:t>Fuelbreak</a:t>
            </a:r>
            <a:endParaRPr lang="en-US" sz="1200" b="1" dirty="0">
              <a:solidFill>
                <a:srgbClr val="000099"/>
              </a:solidFill>
            </a:endParaRPr>
          </a:p>
        </p:txBody>
      </p:sp>
    </p:spTree>
    <p:extLst>
      <p:ext uri="{BB962C8B-B14F-4D97-AF65-F5344CB8AC3E}">
        <p14:creationId xmlns:p14="http://schemas.microsoft.com/office/powerpoint/2010/main" val="2412597425"/>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4785" y="10236"/>
            <a:ext cx="9104504" cy="5364163"/>
          </a:xfrm>
        </p:spPr>
      </p:pic>
      <p:sp>
        <p:nvSpPr>
          <p:cNvPr id="3" name="TextBox 2"/>
          <p:cNvSpPr txBox="1"/>
          <p:nvPr/>
        </p:nvSpPr>
        <p:spPr>
          <a:xfrm>
            <a:off x="716622" y="5728556"/>
            <a:ext cx="2597955" cy="646331"/>
          </a:xfrm>
          <a:prstGeom prst="rect">
            <a:avLst/>
          </a:prstGeom>
          <a:noFill/>
        </p:spPr>
        <p:txBody>
          <a:bodyPr wrap="none" rtlCol="0">
            <a:spAutoFit/>
          </a:bodyPr>
          <a:lstStyle/>
          <a:p>
            <a:pPr algn="ctr"/>
            <a:r>
              <a:rPr lang="en-US" dirty="0" smtClean="0"/>
              <a:t>Red River Forests</a:t>
            </a:r>
          </a:p>
          <a:p>
            <a:r>
              <a:rPr lang="en-US" dirty="0" smtClean="0"/>
              <a:t>3 years after PCT ($50/ac)</a:t>
            </a:r>
            <a:endParaRPr lang="en-US" dirty="0"/>
          </a:p>
        </p:txBody>
      </p:sp>
      <p:sp>
        <p:nvSpPr>
          <p:cNvPr id="5" name="TextBox 4"/>
          <p:cNvSpPr txBox="1"/>
          <p:nvPr/>
        </p:nvSpPr>
        <p:spPr>
          <a:xfrm>
            <a:off x="4267200" y="5590057"/>
            <a:ext cx="4648200" cy="923330"/>
          </a:xfrm>
          <a:prstGeom prst="rect">
            <a:avLst/>
          </a:prstGeom>
          <a:noFill/>
        </p:spPr>
        <p:txBody>
          <a:bodyPr wrap="square" rtlCol="0">
            <a:spAutoFit/>
          </a:bodyPr>
          <a:lstStyle/>
          <a:p>
            <a:pPr algn="ctr"/>
            <a:r>
              <a:rPr lang="en-US" dirty="0" smtClean="0"/>
              <a:t>USFS</a:t>
            </a:r>
          </a:p>
          <a:p>
            <a:r>
              <a:rPr lang="en-US" dirty="0" smtClean="0"/>
              <a:t>A </a:t>
            </a:r>
            <a:r>
              <a:rPr lang="en-US" dirty="0" smtClean="0"/>
              <a:t>year after pile &amp; burn brush/dead wood &amp; planting (reduced fuel loading by &gt; 100 tons??)</a:t>
            </a:r>
            <a:endParaRPr lang="en-US" dirty="0"/>
          </a:p>
        </p:txBody>
      </p:sp>
      <p:sp>
        <p:nvSpPr>
          <p:cNvPr id="6" name="TextBox 5"/>
          <p:cNvSpPr txBox="1"/>
          <p:nvPr/>
        </p:nvSpPr>
        <p:spPr>
          <a:xfrm>
            <a:off x="3505200" y="5426855"/>
            <a:ext cx="2590133" cy="369332"/>
          </a:xfrm>
          <a:prstGeom prst="rect">
            <a:avLst/>
          </a:prstGeom>
          <a:noFill/>
        </p:spPr>
        <p:txBody>
          <a:bodyPr wrap="none" rtlCol="0">
            <a:spAutoFit/>
          </a:bodyPr>
          <a:lstStyle/>
          <a:p>
            <a:r>
              <a:rPr lang="en-US" dirty="0" smtClean="0"/>
              <a:t>Storrie Fire 12 years later </a:t>
            </a:r>
            <a:endParaRPr lang="en-US" dirty="0"/>
          </a:p>
        </p:txBody>
      </p:sp>
    </p:spTree>
    <p:extLst>
      <p:ext uri="{BB962C8B-B14F-4D97-AF65-F5344CB8AC3E}">
        <p14:creationId xmlns:p14="http://schemas.microsoft.com/office/powerpoint/2010/main" val="386240392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5387433"/>
          </a:xfrm>
        </p:spPr>
      </p:pic>
      <p:sp>
        <p:nvSpPr>
          <p:cNvPr id="5" name="TextBox 4"/>
          <p:cNvSpPr txBox="1"/>
          <p:nvPr/>
        </p:nvSpPr>
        <p:spPr>
          <a:xfrm>
            <a:off x="1874520" y="1447800"/>
            <a:ext cx="2362200" cy="1200329"/>
          </a:xfrm>
          <a:prstGeom prst="rect">
            <a:avLst/>
          </a:prstGeom>
          <a:noFill/>
        </p:spPr>
        <p:txBody>
          <a:bodyPr wrap="square" rtlCol="0">
            <a:spAutoFit/>
          </a:bodyPr>
          <a:lstStyle/>
          <a:p>
            <a:r>
              <a:rPr lang="en-US" dirty="0" smtClean="0">
                <a:solidFill>
                  <a:srgbClr val="FFFF00"/>
                </a:solidFill>
              </a:rPr>
              <a:t>North Sierra Tree Improvement </a:t>
            </a:r>
            <a:r>
              <a:rPr lang="en-US" dirty="0" smtClean="0">
                <a:solidFill>
                  <a:srgbClr val="FFFF00"/>
                </a:solidFill>
              </a:rPr>
              <a:t>Assoc. </a:t>
            </a:r>
            <a:endParaRPr lang="en-US" dirty="0" smtClean="0">
              <a:solidFill>
                <a:srgbClr val="FFFF00"/>
              </a:solidFill>
            </a:endParaRPr>
          </a:p>
          <a:p>
            <a:pPr algn="ctr"/>
            <a:r>
              <a:rPr lang="en-US" dirty="0" smtClean="0">
                <a:solidFill>
                  <a:srgbClr val="FFFF00"/>
                </a:solidFill>
              </a:rPr>
              <a:t>Humbug 2</a:t>
            </a:r>
            <a:r>
              <a:rPr lang="en-US" baseline="30000" dirty="0" smtClean="0">
                <a:solidFill>
                  <a:srgbClr val="FFFF00"/>
                </a:solidFill>
              </a:rPr>
              <a:t>nd</a:t>
            </a:r>
            <a:r>
              <a:rPr lang="en-US" dirty="0" smtClean="0">
                <a:solidFill>
                  <a:srgbClr val="FFFF00"/>
                </a:solidFill>
              </a:rPr>
              <a:t> Gen Progeny Site</a:t>
            </a:r>
            <a:endParaRPr lang="en-US" dirty="0">
              <a:solidFill>
                <a:srgbClr val="FFFF00"/>
              </a:solidFill>
            </a:endParaRPr>
          </a:p>
        </p:txBody>
      </p:sp>
      <p:sp>
        <p:nvSpPr>
          <p:cNvPr id="6" name="Rectangle 5"/>
          <p:cNvSpPr/>
          <p:nvPr/>
        </p:nvSpPr>
        <p:spPr>
          <a:xfrm>
            <a:off x="3415439" y="5345430"/>
            <a:ext cx="2922723" cy="369332"/>
          </a:xfrm>
          <a:prstGeom prst="rect">
            <a:avLst/>
          </a:prstGeom>
        </p:spPr>
        <p:txBody>
          <a:bodyPr wrap="none">
            <a:spAutoFit/>
          </a:bodyPr>
          <a:lstStyle/>
          <a:p>
            <a:r>
              <a:rPr lang="en-US" dirty="0" smtClean="0"/>
              <a:t>12 years after the Storrie Fire</a:t>
            </a:r>
            <a:endParaRPr lang="en-US" dirty="0"/>
          </a:p>
        </p:txBody>
      </p:sp>
      <p:sp>
        <p:nvSpPr>
          <p:cNvPr id="7" name="TextBox 6"/>
          <p:cNvSpPr txBox="1"/>
          <p:nvPr/>
        </p:nvSpPr>
        <p:spPr>
          <a:xfrm>
            <a:off x="2362200" y="6090839"/>
            <a:ext cx="5705729" cy="369332"/>
          </a:xfrm>
          <a:prstGeom prst="rect">
            <a:avLst/>
          </a:prstGeom>
          <a:noFill/>
        </p:spPr>
        <p:txBody>
          <a:bodyPr wrap="none" rtlCol="0">
            <a:spAutoFit/>
          </a:bodyPr>
          <a:lstStyle/>
          <a:p>
            <a:r>
              <a:rPr lang="en-US" dirty="0" smtClean="0"/>
              <a:t>Future “Shaded Fuel Break” 3 years after pruning trees etc.</a:t>
            </a:r>
            <a:endParaRPr lang="en-US" dirty="0"/>
          </a:p>
        </p:txBody>
      </p:sp>
      <p:cxnSp>
        <p:nvCxnSpPr>
          <p:cNvPr id="9" name="Straight Connector 8"/>
          <p:cNvCxnSpPr/>
          <p:nvPr/>
        </p:nvCxnSpPr>
        <p:spPr>
          <a:xfrm>
            <a:off x="4038600" y="0"/>
            <a:ext cx="0" cy="40386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895600" y="4038600"/>
            <a:ext cx="487680" cy="12954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419600" y="2648129"/>
            <a:ext cx="790576" cy="268587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210176" y="0"/>
            <a:ext cx="276224" cy="264812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415439" y="4042410"/>
            <a:ext cx="62316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764030" y="6115920"/>
            <a:ext cx="0" cy="45690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752600" y="6093574"/>
            <a:ext cx="4572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205990" y="6061070"/>
            <a:ext cx="0" cy="45690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748790" y="6531402"/>
            <a:ext cx="4572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097280" y="5678262"/>
            <a:ext cx="4572000" cy="369332"/>
          </a:xfrm>
          <a:prstGeom prst="rect">
            <a:avLst/>
          </a:prstGeom>
        </p:spPr>
        <p:txBody>
          <a:bodyPr>
            <a:spAutoFit/>
          </a:bodyPr>
          <a:lstStyle/>
          <a:p>
            <a:pPr algn="ctr"/>
            <a:r>
              <a:rPr lang="en-US" dirty="0"/>
              <a:t>Red River </a:t>
            </a:r>
            <a:r>
              <a:rPr lang="en-US" dirty="0" smtClean="0"/>
              <a:t>Forests Plantation - 3 </a:t>
            </a:r>
            <a:r>
              <a:rPr lang="en-US" dirty="0"/>
              <a:t>years after PCT</a:t>
            </a:r>
          </a:p>
        </p:txBody>
      </p:sp>
    </p:spTree>
    <p:extLst>
      <p:ext uri="{BB962C8B-B14F-4D97-AF65-F5344CB8AC3E}">
        <p14:creationId xmlns:p14="http://schemas.microsoft.com/office/powerpoint/2010/main" val="14605699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1047" y="-26670"/>
            <a:ext cx="4420553" cy="589407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800600" cy="360045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619500"/>
            <a:ext cx="4114800" cy="3086100"/>
          </a:xfrm>
          <a:prstGeom prst="rect">
            <a:avLst/>
          </a:prstGeom>
        </p:spPr>
      </p:pic>
      <p:sp>
        <p:nvSpPr>
          <p:cNvPr id="8" name="TextBox 7"/>
          <p:cNvSpPr txBox="1"/>
          <p:nvPr/>
        </p:nvSpPr>
        <p:spPr>
          <a:xfrm>
            <a:off x="5257800" y="5943600"/>
            <a:ext cx="2627386" cy="646331"/>
          </a:xfrm>
          <a:prstGeom prst="rect">
            <a:avLst/>
          </a:prstGeom>
          <a:noFill/>
        </p:spPr>
        <p:txBody>
          <a:bodyPr wrap="none" rtlCol="0">
            <a:spAutoFit/>
          </a:bodyPr>
          <a:lstStyle/>
          <a:p>
            <a:pPr algn="ctr"/>
            <a:r>
              <a:rPr lang="en-US" dirty="0" smtClean="0"/>
              <a:t>Protecting NSTIA 2</a:t>
            </a:r>
            <a:r>
              <a:rPr lang="en-US" baseline="30000" dirty="0" smtClean="0"/>
              <a:t>nd</a:t>
            </a:r>
            <a:r>
              <a:rPr lang="en-US" dirty="0" smtClean="0"/>
              <a:t> Gen </a:t>
            </a:r>
          </a:p>
          <a:p>
            <a:pPr algn="ctr"/>
            <a:r>
              <a:rPr lang="en-US" dirty="0" smtClean="0"/>
              <a:t>Humbug Progeny Test Site</a:t>
            </a:r>
            <a:endParaRPr lang="en-US" dirty="0"/>
          </a:p>
        </p:txBody>
      </p:sp>
    </p:spTree>
    <p:extLst>
      <p:ext uri="{BB962C8B-B14F-4D97-AF65-F5344CB8AC3E}">
        <p14:creationId xmlns:p14="http://schemas.microsoft.com/office/powerpoint/2010/main" val="337158213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0692" y="0"/>
            <a:ext cx="9144000" cy="6858000"/>
          </a:xfrm>
        </p:spPr>
      </p:pic>
      <p:sp>
        <p:nvSpPr>
          <p:cNvPr id="9" name="TextBox 8"/>
          <p:cNvSpPr txBox="1"/>
          <p:nvPr/>
        </p:nvSpPr>
        <p:spPr>
          <a:xfrm>
            <a:off x="1295400" y="172473"/>
            <a:ext cx="6705600" cy="707886"/>
          </a:xfrm>
          <a:prstGeom prst="rect">
            <a:avLst/>
          </a:prstGeom>
          <a:noFill/>
        </p:spPr>
        <p:txBody>
          <a:bodyPr wrap="square" rtlCol="0">
            <a:spAutoFit/>
          </a:bodyPr>
          <a:lstStyle/>
          <a:p>
            <a:pPr algn="ctr"/>
            <a:r>
              <a:rPr lang="en-US" sz="2000" dirty="0" smtClean="0"/>
              <a:t>12 years of no management after Storrie Fire </a:t>
            </a:r>
            <a:r>
              <a:rPr lang="en-US" sz="2000" dirty="0" smtClean="0"/>
              <a:t>adjacent to Storrie Fire Plantation pictured shortly  </a:t>
            </a:r>
            <a:r>
              <a:rPr lang="en-US" sz="2000" dirty="0" smtClean="0"/>
              <a:t>before 2012 Chips Fire</a:t>
            </a:r>
            <a:endParaRPr lang="en-US" sz="2000" dirty="0"/>
          </a:p>
        </p:txBody>
      </p:sp>
    </p:spTree>
    <p:extLst>
      <p:ext uri="{BB962C8B-B14F-4D97-AF65-F5344CB8AC3E}">
        <p14:creationId xmlns:p14="http://schemas.microsoft.com/office/powerpoint/2010/main" val="27122507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0" y="0"/>
            <a:ext cx="9144000" cy="6858000"/>
          </a:xfrm>
        </p:spPr>
      </p:pic>
      <p:sp>
        <p:nvSpPr>
          <p:cNvPr id="6" name="TextBox 5"/>
          <p:cNvSpPr txBox="1"/>
          <p:nvPr/>
        </p:nvSpPr>
        <p:spPr>
          <a:xfrm>
            <a:off x="1600199" y="67056"/>
            <a:ext cx="6553201" cy="400110"/>
          </a:xfrm>
          <a:prstGeom prst="rect">
            <a:avLst/>
          </a:prstGeom>
          <a:noFill/>
        </p:spPr>
        <p:txBody>
          <a:bodyPr wrap="square" rtlCol="0">
            <a:spAutoFit/>
          </a:bodyPr>
          <a:lstStyle/>
          <a:p>
            <a:pPr algn="ctr"/>
            <a:r>
              <a:rPr lang="en-US" sz="2000" dirty="0" smtClean="0"/>
              <a:t>……</a:t>
            </a:r>
            <a:r>
              <a:rPr lang="en-US" sz="2000" dirty="0" smtClean="0"/>
              <a:t>after 2012 Chips Fire</a:t>
            </a:r>
            <a:endParaRPr lang="en-US" sz="2000" dirty="0"/>
          </a:p>
        </p:txBody>
      </p:sp>
    </p:spTree>
    <p:extLst>
      <p:ext uri="{BB962C8B-B14F-4D97-AF65-F5344CB8AC3E}">
        <p14:creationId xmlns:p14="http://schemas.microsoft.com/office/powerpoint/2010/main" val="326309065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6988" y="0"/>
            <a:ext cx="9144000" cy="6858000"/>
          </a:xfrm>
        </p:spPr>
      </p:pic>
      <p:sp>
        <p:nvSpPr>
          <p:cNvPr id="86019" name="TextBox 1"/>
          <p:cNvSpPr txBox="1">
            <a:spLocks noChangeArrowheads="1"/>
          </p:cNvSpPr>
          <p:nvPr/>
        </p:nvSpPr>
        <p:spPr bwMode="auto">
          <a:xfrm>
            <a:off x="2057400" y="152400"/>
            <a:ext cx="3962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100000"/>
              <a:buChar char="•"/>
              <a:defRPr sz="3200">
                <a:solidFill>
                  <a:schemeClr val="tx1"/>
                </a:solidFill>
                <a:latin typeface="Times New Roman" pitchFamily="18" charset="0"/>
              </a:defRPr>
            </a:lvl1pPr>
            <a:lvl2pPr marL="742950" indent="-285750" eaLnBrk="0" hangingPunct="0">
              <a:spcBef>
                <a:spcPct val="20000"/>
              </a:spcBef>
              <a:buSzPct val="100000"/>
              <a:buChar char="–"/>
              <a:defRPr sz="2800">
                <a:solidFill>
                  <a:schemeClr val="tx1"/>
                </a:solidFill>
                <a:latin typeface="Times New Roman" pitchFamily="18" charset="0"/>
              </a:defRPr>
            </a:lvl2pPr>
            <a:lvl3pPr marL="1143000" indent="-228600" eaLnBrk="0" hangingPunct="0">
              <a:spcBef>
                <a:spcPct val="20000"/>
              </a:spcBef>
              <a:buSzPct val="100000"/>
              <a:buChar char="•"/>
              <a:defRPr sz="2400">
                <a:solidFill>
                  <a:schemeClr val="tx1"/>
                </a:solidFill>
                <a:latin typeface="Times New Roman" pitchFamily="18" charset="0"/>
              </a:defRPr>
            </a:lvl3pPr>
            <a:lvl4pPr marL="1600200" indent="-228600" eaLnBrk="0" hangingPunct="0">
              <a:spcBef>
                <a:spcPct val="20000"/>
              </a:spcBef>
              <a:buSzPct val="100000"/>
              <a:buChar char="–"/>
              <a:defRPr sz="2000">
                <a:solidFill>
                  <a:schemeClr val="tx1"/>
                </a:solidFill>
                <a:latin typeface="Times New Roman" pitchFamily="18" charset="0"/>
              </a:defRPr>
            </a:lvl4pPr>
            <a:lvl5pPr marL="2057400" indent="-228600" eaLnBrk="0" hangingPunct="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0"/>
              </a:spcBef>
              <a:buSzTx/>
              <a:buFontTx/>
              <a:buNone/>
            </a:pPr>
            <a:r>
              <a:rPr lang="en-US" altLang="en-US" sz="1800" dirty="0" smtClean="0">
                <a:solidFill>
                  <a:srgbClr val="000000"/>
                </a:solidFill>
                <a:latin typeface="Comic Sans MS" pitchFamily="66" charset="0"/>
              </a:rPr>
              <a:t>After being threatened </a:t>
            </a:r>
            <a:r>
              <a:rPr lang="en-US" altLang="en-US" sz="1800" dirty="0" smtClean="0">
                <a:solidFill>
                  <a:srgbClr val="000000"/>
                </a:solidFill>
                <a:latin typeface="Comic Sans MS" pitchFamily="66" charset="0"/>
              </a:rPr>
              <a:t>on three sides for three </a:t>
            </a:r>
            <a:r>
              <a:rPr lang="en-US" altLang="en-US" sz="1800" dirty="0" smtClean="0">
                <a:solidFill>
                  <a:srgbClr val="000000"/>
                </a:solidFill>
                <a:latin typeface="Comic Sans MS" pitchFamily="66" charset="0"/>
              </a:rPr>
              <a:t>weeks, most </a:t>
            </a:r>
            <a:r>
              <a:rPr lang="en-US" altLang="en-US" sz="1800" dirty="0">
                <a:solidFill>
                  <a:srgbClr val="000000"/>
                </a:solidFill>
                <a:latin typeface="Comic Sans MS" pitchFamily="66" charset="0"/>
              </a:rPr>
              <a:t>of the </a:t>
            </a:r>
            <a:r>
              <a:rPr lang="en-US" altLang="en-US" sz="1800" dirty="0" smtClean="0">
                <a:solidFill>
                  <a:srgbClr val="000000"/>
                </a:solidFill>
                <a:latin typeface="Comic Sans MS" pitchFamily="66" charset="0"/>
              </a:rPr>
              <a:t>8-10 </a:t>
            </a:r>
            <a:r>
              <a:rPr lang="en-US" altLang="en-US" sz="1800" dirty="0">
                <a:solidFill>
                  <a:srgbClr val="000000"/>
                </a:solidFill>
                <a:latin typeface="Comic Sans MS" pitchFamily="66" charset="0"/>
              </a:rPr>
              <a:t>yr. old Storrie Fire </a:t>
            </a:r>
            <a:r>
              <a:rPr lang="en-US" altLang="en-US" sz="1800" dirty="0" smtClean="0">
                <a:solidFill>
                  <a:srgbClr val="000000"/>
                </a:solidFill>
                <a:latin typeface="Comic Sans MS" pitchFamily="66" charset="0"/>
              </a:rPr>
              <a:t>Plantation survived </a:t>
            </a:r>
            <a:r>
              <a:rPr lang="en-US" altLang="en-US" sz="1800" dirty="0">
                <a:solidFill>
                  <a:srgbClr val="000000"/>
                </a:solidFill>
                <a:latin typeface="Comic Sans MS" pitchFamily="66" charset="0"/>
              </a:rPr>
              <a:t>the 2012 Chips </a:t>
            </a:r>
            <a:r>
              <a:rPr lang="en-US" altLang="en-US" sz="1800" dirty="0" smtClean="0">
                <a:solidFill>
                  <a:srgbClr val="000000"/>
                </a:solidFill>
                <a:latin typeface="Comic Sans MS" pitchFamily="66" charset="0"/>
              </a:rPr>
              <a:t>Fire!</a:t>
            </a:r>
            <a:endParaRPr lang="en-US" altLang="en-US" sz="1800" dirty="0">
              <a:solidFill>
                <a:srgbClr val="000000"/>
              </a:solidFill>
              <a:latin typeface="Comic Sans MS" pitchFamily="66" charset="0"/>
            </a:endParaRPr>
          </a:p>
        </p:txBody>
      </p:sp>
      <p:sp>
        <p:nvSpPr>
          <p:cNvPr id="2" name="TextBox 1"/>
          <p:cNvSpPr txBox="1"/>
          <p:nvPr/>
        </p:nvSpPr>
        <p:spPr>
          <a:xfrm>
            <a:off x="5257800" y="5562600"/>
            <a:ext cx="2521844" cy="369332"/>
          </a:xfrm>
          <a:prstGeom prst="rect">
            <a:avLst/>
          </a:prstGeom>
          <a:noFill/>
        </p:spPr>
        <p:txBody>
          <a:bodyPr wrap="none" rtlCol="0">
            <a:spAutoFit/>
          </a:bodyPr>
          <a:lstStyle/>
          <a:p>
            <a:r>
              <a:rPr lang="en-US" i="1" dirty="0" smtClean="0"/>
              <a:t>Two years after PCT</a:t>
            </a:r>
            <a:endParaRPr lang="en-US" i="1" dirty="0"/>
          </a:p>
        </p:txBody>
      </p:sp>
      <p:sp>
        <p:nvSpPr>
          <p:cNvPr id="3" name="TextBox 2"/>
          <p:cNvSpPr txBox="1"/>
          <p:nvPr/>
        </p:nvSpPr>
        <p:spPr>
          <a:xfrm>
            <a:off x="3048000" y="1752600"/>
            <a:ext cx="2499402" cy="400110"/>
          </a:xfrm>
          <a:prstGeom prst="rect">
            <a:avLst/>
          </a:prstGeom>
          <a:noFill/>
        </p:spPr>
        <p:txBody>
          <a:bodyPr wrap="none" rtlCol="0">
            <a:spAutoFit/>
          </a:bodyPr>
          <a:lstStyle/>
          <a:p>
            <a:r>
              <a:rPr lang="en-US" sz="2000" i="1" dirty="0" smtClean="0">
                <a:solidFill>
                  <a:schemeClr val="accent6">
                    <a:lumMod val="50000"/>
                  </a:schemeClr>
                </a:solidFill>
              </a:rPr>
              <a:t>ANY QUESTIONS?</a:t>
            </a:r>
            <a:endParaRPr lang="en-US" sz="2000" i="1" dirty="0">
              <a:solidFill>
                <a:schemeClr val="accent6">
                  <a:lumMod val="50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6412"/>
          </a:xfrm>
          <a:extLs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47107" name="TextBox 1"/>
          <p:cNvSpPr txBox="1">
            <a:spLocks noChangeArrowheads="1"/>
          </p:cNvSpPr>
          <p:nvPr/>
        </p:nvSpPr>
        <p:spPr bwMode="auto">
          <a:xfrm>
            <a:off x="304800" y="152400"/>
            <a:ext cx="7620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dirty="0" smtClean="0">
                <a:solidFill>
                  <a:schemeClr val="tx1">
                    <a:lumMod val="10000"/>
                  </a:schemeClr>
                </a:solidFill>
                <a:latin typeface="Comic Sans MS" pitchFamily="66" charset="0"/>
              </a:rPr>
              <a:t>Management decisions after wildfire are influenced </a:t>
            </a:r>
            <a:r>
              <a:rPr lang="en-US" altLang="en-US" sz="1800" dirty="0">
                <a:solidFill>
                  <a:schemeClr val="tx1">
                    <a:lumMod val="10000"/>
                  </a:schemeClr>
                </a:solidFill>
                <a:latin typeface="Comic Sans MS" pitchFamily="66" charset="0"/>
              </a:rPr>
              <a:t>by neighboring land manager’s </a:t>
            </a:r>
            <a:r>
              <a:rPr lang="en-US" altLang="en-US" sz="1800" dirty="0" smtClean="0">
                <a:solidFill>
                  <a:schemeClr val="tx1">
                    <a:lumMod val="10000"/>
                  </a:schemeClr>
                </a:solidFill>
                <a:latin typeface="Comic Sans MS" pitchFamily="66" charset="0"/>
              </a:rPr>
              <a:t>post-fire fue</a:t>
            </a:r>
            <a:r>
              <a:rPr lang="en-US" altLang="en-US" sz="1800" dirty="0">
                <a:solidFill>
                  <a:schemeClr val="tx1">
                    <a:lumMod val="10000"/>
                  </a:schemeClr>
                </a:solidFill>
                <a:latin typeface="Comic Sans MS" pitchFamily="66" charset="0"/>
              </a:rPr>
              <a:t>l</a:t>
            </a:r>
            <a:r>
              <a:rPr lang="en-US" altLang="en-US" sz="1800" dirty="0" smtClean="0">
                <a:solidFill>
                  <a:schemeClr val="tx1">
                    <a:lumMod val="10000"/>
                  </a:schemeClr>
                </a:solidFill>
                <a:latin typeface="Comic Sans MS" pitchFamily="66" charset="0"/>
              </a:rPr>
              <a:t> management decisions ….</a:t>
            </a:r>
            <a:endParaRPr lang="en-US" altLang="en-US" sz="1800" dirty="0">
              <a:solidFill>
                <a:schemeClr val="tx1">
                  <a:lumMod val="10000"/>
                </a:schemeClr>
              </a:solidFill>
              <a:latin typeface="Comic Sans MS" pitchFamily="66" charset="0"/>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104" y="182880"/>
            <a:ext cx="8503920" cy="731520"/>
          </a:xfrm>
        </p:spPr>
        <p:txBody>
          <a:bodyPr/>
          <a:lstStyle/>
          <a:p>
            <a:r>
              <a:rPr lang="en-US" sz="2400" b="1" i="1" dirty="0"/>
              <a:t>Key Factors to Reduce Plantation Losses from Wildfire</a:t>
            </a:r>
            <a:endParaRPr lang="en-US" sz="2400" dirty="0"/>
          </a:p>
        </p:txBody>
      </p:sp>
      <p:sp>
        <p:nvSpPr>
          <p:cNvPr id="3" name="Content Placeholder 2"/>
          <p:cNvSpPr>
            <a:spLocks noGrp="1"/>
          </p:cNvSpPr>
          <p:nvPr>
            <p:ph idx="1"/>
          </p:nvPr>
        </p:nvSpPr>
        <p:spPr>
          <a:xfrm>
            <a:off x="265176" y="1828800"/>
            <a:ext cx="8610600" cy="2057400"/>
          </a:xfrm>
        </p:spPr>
        <p:txBody>
          <a:bodyPr/>
          <a:lstStyle/>
          <a:p>
            <a:pPr>
              <a:spcAft>
                <a:spcPts val="600"/>
              </a:spcAft>
              <a:buFont typeface="Wingdings" pitchFamily="2" charset="2"/>
              <a:buChar char="Ø"/>
            </a:pPr>
            <a:r>
              <a:rPr lang="en-US" sz="2400" b="1" dirty="0">
                <a:solidFill>
                  <a:srgbClr val="FFFF00"/>
                </a:solidFill>
              </a:rPr>
              <a:t>Maximize </a:t>
            </a:r>
            <a:r>
              <a:rPr lang="en-US" sz="2400" b="1" dirty="0" smtClean="0">
                <a:solidFill>
                  <a:srgbClr val="FFFF00"/>
                </a:solidFill>
              </a:rPr>
              <a:t>individual tree growth </a:t>
            </a:r>
            <a:r>
              <a:rPr lang="en-US" sz="2400" b="1" dirty="0">
                <a:solidFill>
                  <a:srgbClr val="FFFF00"/>
                </a:solidFill>
              </a:rPr>
              <a:t>to </a:t>
            </a:r>
            <a:r>
              <a:rPr lang="en-US" sz="2400" b="1" dirty="0" smtClean="0">
                <a:solidFill>
                  <a:srgbClr val="FFFF00"/>
                </a:solidFill>
              </a:rPr>
              <a:t>reduce damage and/or shorten time of exposure to risk of economic loss</a:t>
            </a:r>
          </a:p>
          <a:p>
            <a:pPr lvl="1">
              <a:buFont typeface="Wingdings" pitchFamily="2" charset="2"/>
              <a:buChar char="Ø"/>
            </a:pPr>
            <a:r>
              <a:rPr lang="en-US" sz="2000" b="1" dirty="0">
                <a:solidFill>
                  <a:srgbClr val="FFFF00"/>
                </a:solidFill>
              </a:rPr>
              <a:t>quality seed and seedling stock &amp; planting operations</a:t>
            </a:r>
          </a:p>
          <a:p>
            <a:pPr lvl="1">
              <a:buFont typeface="Wingdings" pitchFamily="2" charset="2"/>
              <a:buChar char="Ø"/>
            </a:pPr>
            <a:r>
              <a:rPr lang="en-US" sz="2000" b="1" dirty="0">
                <a:solidFill>
                  <a:srgbClr val="FFFF00"/>
                </a:solidFill>
              </a:rPr>
              <a:t> early weed control</a:t>
            </a:r>
          </a:p>
          <a:p>
            <a:pPr lvl="1">
              <a:buFont typeface="Wingdings" pitchFamily="2" charset="2"/>
              <a:buChar char="Ø"/>
            </a:pPr>
            <a:r>
              <a:rPr lang="en-US" sz="2000" b="1" dirty="0">
                <a:solidFill>
                  <a:srgbClr val="FFFF00"/>
                </a:solidFill>
              </a:rPr>
              <a:t> </a:t>
            </a:r>
            <a:r>
              <a:rPr lang="en-US" sz="2000" b="1" dirty="0" smtClean="0">
                <a:solidFill>
                  <a:srgbClr val="FFFF00"/>
                </a:solidFill>
              </a:rPr>
              <a:t>stocking control - limit </a:t>
            </a:r>
            <a:r>
              <a:rPr lang="en-US" sz="2000" b="1" dirty="0">
                <a:solidFill>
                  <a:srgbClr val="FFFF00"/>
                </a:solidFill>
              </a:rPr>
              <a:t>inter-tree competition</a:t>
            </a:r>
          </a:p>
          <a:p>
            <a:pPr lvl="1">
              <a:buFont typeface="Wingdings" pitchFamily="2" charset="2"/>
              <a:buChar char="Ø"/>
            </a:pPr>
            <a:endParaRPr lang="en-US" sz="2000" b="1" dirty="0" smtClean="0">
              <a:solidFill>
                <a:srgbClr val="FFFF00"/>
              </a:solidFill>
            </a:endParaRPr>
          </a:p>
        </p:txBody>
      </p:sp>
      <p:sp>
        <p:nvSpPr>
          <p:cNvPr id="4" name="Content Placeholder 2"/>
          <p:cNvSpPr txBox="1">
            <a:spLocks/>
          </p:cNvSpPr>
          <p:nvPr/>
        </p:nvSpPr>
        <p:spPr bwMode="auto">
          <a:xfrm>
            <a:off x="382524" y="5334000"/>
            <a:ext cx="8610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9pPr>
          </a:lstStyle>
          <a:p>
            <a:pPr marL="342900" lvl="1" indent="-342900">
              <a:buClr>
                <a:schemeClr val="hlink"/>
              </a:buClr>
              <a:buSzPct val="70000"/>
              <a:buFont typeface="Wingdings" pitchFamily="2" charset="2"/>
              <a:buChar char="Ø"/>
            </a:pPr>
            <a:r>
              <a:rPr lang="en-US" sz="2400" dirty="0" smtClean="0">
                <a:solidFill>
                  <a:srgbClr val="FFFFFF"/>
                </a:solidFill>
                <a:ea typeface="+mn-ea"/>
                <a:cs typeface="+mn-cs"/>
              </a:rPr>
              <a:t>Vegetation Management Activities that Facilitate Fire Suppression Efforts</a:t>
            </a:r>
          </a:p>
        </p:txBody>
      </p:sp>
      <p:sp>
        <p:nvSpPr>
          <p:cNvPr id="5" name="Rectangle 4"/>
          <p:cNvSpPr/>
          <p:nvPr/>
        </p:nvSpPr>
        <p:spPr>
          <a:xfrm>
            <a:off x="382524" y="4493835"/>
            <a:ext cx="83759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t" anchorCtr="0" compatLnSpc="1">
            <a:prstTxWarp prst="textNoShape">
              <a:avLst/>
            </a:prstTxWarp>
          </a:bodyPr>
          <a:lstStyle/>
          <a:p>
            <a:pPr marL="342900" lvl="1" indent="-342900" fontAlgn="base">
              <a:spcBef>
                <a:spcPct val="20000"/>
              </a:spcBef>
              <a:spcAft>
                <a:spcPct val="0"/>
              </a:spcAft>
              <a:buClr>
                <a:schemeClr val="hlink"/>
              </a:buClr>
              <a:buSzPct val="70000"/>
              <a:buFont typeface="Wingdings" pitchFamily="2" charset="2"/>
              <a:buChar char="Ø"/>
            </a:pPr>
            <a:r>
              <a:rPr lang="en-US" sz="2400" dirty="0">
                <a:solidFill>
                  <a:srgbClr val="FFFFFF"/>
                </a:solidFill>
                <a:effectLst>
                  <a:outerShdw blurRad="38100" dist="38100" dir="2700000" algn="tl">
                    <a:srgbClr val="000000"/>
                  </a:outerShdw>
                </a:effectLst>
              </a:rPr>
              <a:t>Reduce </a:t>
            </a:r>
            <a:r>
              <a:rPr lang="en-US" sz="2400" dirty="0" smtClean="0">
                <a:solidFill>
                  <a:srgbClr val="FFFFFF"/>
                </a:solidFill>
                <a:effectLst>
                  <a:outerShdw blurRad="38100" dist="38100" dir="2700000" algn="tl">
                    <a:srgbClr val="000000"/>
                  </a:outerShdw>
                </a:effectLst>
              </a:rPr>
              <a:t>Plantation Fuel Loads </a:t>
            </a:r>
            <a:r>
              <a:rPr lang="en-US" sz="2400" dirty="0">
                <a:solidFill>
                  <a:srgbClr val="FFFFFF"/>
                </a:solidFill>
                <a:effectLst>
                  <a:outerShdw blurRad="38100" dist="38100" dir="2700000" algn="tl">
                    <a:srgbClr val="000000"/>
                  </a:outerShdw>
                </a:effectLst>
              </a:rPr>
              <a:t>&amp; </a:t>
            </a:r>
            <a:r>
              <a:rPr lang="en-US" sz="2400" dirty="0" smtClean="0">
                <a:solidFill>
                  <a:srgbClr val="FFFFFF"/>
                </a:solidFill>
                <a:effectLst>
                  <a:outerShdw blurRad="38100" dist="38100" dir="2700000" algn="tl">
                    <a:srgbClr val="000000"/>
                  </a:outerShdw>
                </a:effectLst>
              </a:rPr>
              <a:t>Configuration</a:t>
            </a:r>
            <a:endParaRPr lang="en-US" sz="2400" dirty="0">
              <a:solidFill>
                <a:srgbClr val="FFFFFF"/>
              </a:solidFill>
              <a:effectLst>
                <a:outerShdw blurRad="38100" dist="38100" dir="2700000" algn="tl">
                  <a:srgbClr val="000000"/>
                </a:outerShdw>
              </a:effectLst>
            </a:endParaRPr>
          </a:p>
        </p:txBody>
      </p:sp>
      <p:sp>
        <p:nvSpPr>
          <p:cNvPr id="6" name="Rectangle 5"/>
          <p:cNvSpPr/>
          <p:nvPr/>
        </p:nvSpPr>
        <p:spPr>
          <a:xfrm>
            <a:off x="382524" y="838200"/>
            <a:ext cx="8375904" cy="830997"/>
          </a:xfrm>
          <a:prstGeom prst="rect">
            <a:avLst/>
          </a:prstGeom>
        </p:spPr>
        <p:txBody>
          <a:bodyPr wrap="square">
            <a:spAutoFit/>
          </a:bodyPr>
          <a:lstStyle/>
          <a:p>
            <a:pPr marL="342900" lvl="1" indent="-342900">
              <a:buClr>
                <a:schemeClr val="hlink"/>
              </a:buClr>
              <a:buSzPct val="70000"/>
              <a:buFont typeface="Wingdings" pitchFamily="2" charset="2"/>
              <a:buChar char="Ø"/>
            </a:pPr>
            <a:r>
              <a:rPr lang="en-US" sz="2400" dirty="0">
                <a:solidFill>
                  <a:schemeClr val="tx2"/>
                </a:solidFill>
                <a:effectLst>
                  <a:outerShdw blurRad="38100" dist="38100" dir="2700000" algn="tl">
                    <a:srgbClr val="000000"/>
                  </a:outerShdw>
                </a:effectLst>
              </a:rPr>
              <a:t>Management of Adjacent Timberlands in the Watershed</a:t>
            </a:r>
          </a:p>
        </p:txBody>
      </p:sp>
    </p:spTree>
    <p:extLst>
      <p:ext uri="{BB962C8B-B14F-4D97-AF65-F5344CB8AC3E}">
        <p14:creationId xmlns:p14="http://schemas.microsoft.com/office/powerpoint/2010/main" val="2066983986"/>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104" y="182880"/>
            <a:ext cx="8503920" cy="731520"/>
          </a:xfrm>
        </p:spPr>
        <p:txBody>
          <a:bodyPr/>
          <a:lstStyle/>
          <a:p>
            <a:r>
              <a:rPr lang="en-US" sz="2400" b="1" i="1" dirty="0"/>
              <a:t>Key Factors to Reduce Plantation Losses from Wildfire</a:t>
            </a:r>
            <a:endParaRPr lang="en-US" sz="2400" dirty="0"/>
          </a:p>
        </p:txBody>
      </p:sp>
      <p:sp>
        <p:nvSpPr>
          <p:cNvPr id="3" name="Content Placeholder 2"/>
          <p:cNvSpPr>
            <a:spLocks noGrp="1"/>
          </p:cNvSpPr>
          <p:nvPr>
            <p:ph idx="1"/>
          </p:nvPr>
        </p:nvSpPr>
        <p:spPr>
          <a:xfrm>
            <a:off x="265176" y="1828800"/>
            <a:ext cx="8610600" cy="2057400"/>
          </a:xfrm>
        </p:spPr>
        <p:txBody>
          <a:bodyPr/>
          <a:lstStyle/>
          <a:p>
            <a:pPr>
              <a:spcAft>
                <a:spcPts val="600"/>
              </a:spcAft>
              <a:buFont typeface="Wingdings" pitchFamily="2" charset="2"/>
              <a:buChar char="Ø"/>
            </a:pPr>
            <a:r>
              <a:rPr lang="en-US" sz="2400" dirty="0">
                <a:solidFill>
                  <a:schemeClr val="tx2"/>
                </a:solidFill>
              </a:rPr>
              <a:t>Maximize </a:t>
            </a:r>
            <a:r>
              <a:rPr lang="en-US" sz="2400" dirty="0" smtClean="0">
                <a:solidFill>
                  <a:schemeClr val="tx2"/>
                </a:solidFill>
              </a:rPr>
              <a:t>individual tree growth </a:t>
            </a:r>
            <a:r>
              <a:rPr lang="en-US" sz="2400" dirty="0">
                <a:solidFill>
                  <a:schemeClr val="tx2"/>
                </a:solidFill>
              </a:rPr>
              <a:t>to </a:t>
            </a:r>
            <a:r>
              <a:rPr lang="en-US" sz="2400" dirty="0" smtClean="0">
                <a:solidFill>
                  <a:schemeClr val="tx2"/>
                </a:solidFill>
              </a:rPr>
              <a:t>reduce damage and/or shorten time of exposure to risk of economic loss</a:t>
            </a:r>
          </a:p>
        </p:txBody>
      </p:sp>
      <p:sp>
        <p:nvSpPr>
          <p:cNvPr id="4" name="Content Placeholder 2"/>
          <p:cNvSpPr txBox="1">
            <a:spLocks/>
          </p:cNvSpPr>
          <p:nvPr/>
        </p:nvSpPr>
        <p:spPr bwMode="auto">
          <a:xfrm>
            <a:off x="407924" y="5444490"/>
            <a:ext cx="8610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9pPr>
          </a:lstStyle>
          <a:p>
            <a:pPr marL="342900" lvl="1" indent="-342900">
              <a:buClr>
                <a:schemeClr val="hlink"/>
              </a:buClr>
              <a:buSzPct val="70000"/>
              <a:buFont typeface="Wingdings" pitchFamily="2" charset="2"/>
              <a:buChar char="Ø"/>
            </a:pPr>
            <a:r>
              <a:rPr lang="en-US" sz="2400" dirty="0" smtClean="0">
                <a:solidFill>
                  <a:srgbClr val="FFFFFF"/>
                </a:solidFill>
                <a:ea typeface="+mn-ea"/>
                <a:cs typeface="+mn-cs"/>
              </a:rPr>
              <a:t>Vegetation Management Activities that Facilitate Fire Suppression Efforts</a:t>
            </a:r>
          </a:p>
        </p:txBody>
      </p:sp>
      <p:sp>
        <p:nvSpPr>
          <p:cNvPr id="5" name="Rectangle 4"/>
          <p:cNvSpPr/>
          <p:nvPr/>
        </p:nvSpPr>
        <p:spPr>
          <a:xfrm>
            <a:off x="369824" y="3124200"/>
            <a:ext cx="8545576"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t" anchorCtr="0" compatLnSpc="1">
            <a:prstTxWarp prst="textNoShape">
              <a:avLst/>
            </a:prstTxWarp>
          </a:bodyPr>
          <a:lstStyle/>
          <a:p>
            <a:pPr marL="342900" lvl="1" indent="-342900" fontAlgn="base">
              <a:spcBef>
                <a:spcPct val="20000"/>
              </a:spcBef>
              <a:spcAft>
                <a:spcPts val="600"/>
              </a:spcAft>
              <a:buClr>
                <a:schemeClr val="hlink"/>
              </a:buClr>
              <a:buSzPct val="70000"/>
              <a:buFont typeface="Wingdings" pitchFamily="2" charset="2"/>
              <a:buChar char="Ø"/>
            </a:pPr>
            <a:r>
              <a:rPr lang="en-US" sz="2400" b="1" dirty="0">
                <a:solidFill>
                  <a:srgbClr val="FFFF00"/>
                </a:solidFill>
                <a:effectLst>
                  <a:outerShdw blurRad="38100" dist="38100" dir="2700000" algn="tl">
                    <a:srgbClr val="000000">
                      <a:alpha val="43137"/>
                    </a:srgbClr>
                  </a:outerShdw>
                </a:effectLst>
              </a:rPr>
              <a:t>Reduce </a:t>
            </a:r>
            <a:r>
              <a:rPr lang="en-US" sz="2400" b="1" dirty="0" smtClean="0">
                <a:solidFill>
                  <a:srgbClr val="FFFF00"/>
                </a:solidFill>
                <a:effectLst>
                  <a:outerShdw blurRad="38100" dist="38100" dir="2700000" algn="tl">
                    <a:srgbClr val="000000">
                      <a:alpha val="43137"/>
                    </a:srgbClr>
                  </a:outerShdw>
                </a:effectLst>
              </a:rPr>
              <a:t>Plantation Fuel Loads </a:t>
            </a:r>
            <a:r>
              <a:rPr lang="en-US" sz="2400" b="1" dirty="0">
                <a:solidFill>
                  <a:srgbClr val="FFFF00"/>
                </a:solidFill>
                <a:effectLst>
                  <a:outerShdw blurRad="38100" dist="38100" dir="2700000" algn="tl">
                    <a:srgbClr val="000000">
                      <a:alpha val="43137"/>
                    </a:srgbClr>
                  </a:outerShdw>
                </a:effectLst>
              </a:rPr>
              <a:t>&amp; </a:t>
            </a:r>
            <a:r>
              <a:rPr lang="en-US" sz="2400" b="1" dirty="0" smtClean="0">
                <a:solidFill>
                  <a:srgbClr val="FFFF00"/>
                </a:solidFill>
                <a:effectLst>
                  <a:outerShdw blurRad="38100" dist="38100" dir="2700000" algn="tl">
                    <a:srgbClr val="000000">
                      <a:alpha val="43137"/>
                    </a:srgbClr>
                  </a:outerShdw>
                </a:effectLst>
              </a:rPr>
              <a:t>Configuration</a:t>
            </a:r>
          </a:p>
          <a:p>
            <a:pPr lvl="1">
              <a:spcAft>
                <a:spcPts val="600"/>
              </a:spcAft>
              <a:buFont typeface="Arial" pitchFamily="34" charset="0"/>
              <a:buChar char="•"/>
            </a:pPr>
            <a:r>
              <a:rPr lang="en-US" sz="2000" b="1" dirty="0" smtClean="0">
                <a:solidFill>
                  <a:srgbClr val="FFFF00"/>
                </a:solidFill>
                <a:effectLst>
                  <a:outerShdw blurRad="38100" dist="38100" dir="2700000" algn="tl">
                    <a:srgbClr val="000000">
                      <a:alpha val="43137"/>
                    </a:srgbClr>
                  </a:outerShdw>
                </a:effectLst>
              </a:rPr>
              <a:t> Site preparation: re-sprouting brush, dead wood etc.</a:t>
            </a:r>
            <a:endParaRPr lang="en-US" sz="2000" b="1" dirty="0">
              <a:solidFill>
                <a:srgbClr val="FFFF00"/>
              </a:solidFill>
              <a:effectLst>
                <a:outerShdw blurRad="38100" dist="38100" dir="2700000" algn="tl">
                  <a:srgbClr val="000000">
                    <a:alpha val="43137"/>
                  </a:srgbClr>
                </a:outerShdw>
              </a:effectLst>
            </a:endParaRPr>
          </a:p>
          <a:p>
            <a:pPr lvl="1">
              <a:spcAft>
                <a:spcPts val="600"/>
              </a:spcAft>
              <a:buFont typeface="Arial" pitchFamily="34" charset="0"/>
              <a:buChar char="•"/>
            </a:pPr>
            <a:r>
              <a:rPr lang="en-US" sz="2000" b="1" dirty="0" smtClean="0">
                <a:solidFill>
                  <a:srgbClr val="FFFF00"/>
                </a:solidFill>
                <a:effectLst>
                  <a:outerShdw blurRad="38100" dist="38100" dir="2700000" algn="tl">
                    <a:srgbClr val="000000">
                      <a:alpha val="43137"/>
                    </a:srgbClr>
                  </a:outerShdw>
                </a:effectLst>
              </a:rPr>
              <a:t> Grass/forb vs. Brush </a:t>
            </a:r>
            <a:r>
              <a:rPr lang="en-US" sz="2000" b="1" dirty="0">
                <a:solidFill>
                  <a:srgbClr val="FFFF00"/>
                </a:solidFill>
                <a:effectLst>
                  <a:outerShdw blurRad="38100" dist="38100" dir="2700000" algn="tl">
                    <a:srgbClr val="000000">
                      <a:alpha val="43137"/>
                    </a:srgbClr>
                  </a:outerShdw>
                </a:effectLst>
              </a:rPr>
              <a:t>control  - </a:t>
            </a:r>
            <a:r>
              <a:rPr lang="en-US" b="1" dirty="0" smtClean="0">
                <a:solidFill>
                  <a:srgbClr val="FFFF00"/>
                </a:solidFill>
                <a:effectLst>
                  <a:outerShdw blurRad="38100" dist="38100" dir="2700000" algn="tl">
                    <a:srgbClr val="000000">
                      <a:alpha val="43137"/>
                    </a:srgbClr>
                  </a:outerShdw>
                </a:effectLst>
              </a:rPr>
              <a:t>suitable </a:t>
            </a:r>
            <a:r>
              <a:rPr lang="en-US" b="1" dirty="0">
                <a:solidFill>
                  <a:srgbClr val="FFFF00"/>
                </a:solidFill>
                <a:effectLst>
                  <a:outerShdw blurRad="38100" dist="38100" dir="2700000" algn="tl">
                    <a:srgbClr val="000000">
                      <a:alpha val="43137"/>
                    </a:srgbClr>
                  </a:outerShdw>
                </a:effectLst>
              </a:rPr>
              <a:t>road access for spray crews  </a:t>
            </a:r>
          </a:p>
          <a:p>
            <a:pPr lvl="1">
              <a:spcAft>
                <a:spcPts val="600"/>
              </a:spcAft>
              <a:buFont typeface="Arial" pitchFamily="34" charset="0"/>
              <a:buChar char="•"/>
            </a:pPr>
            <a:r>
              <a:rPr lang="en-US" sz="2000" b="1" dirty="0" smtClean="0">
                <a:solidFill>
                  <a:srgbClr val="FFFF00"/>
                </a:solidFill>
                <a:effectLst>
                  <a:outerShdw blurRad="38100" dist="38100" dir="2700000" algn="tl">
                    <a:srgbClr val="000000">
                      <a:alpha val="43137"/>
                    </a:srgbClr>
                  </a:outerShdw>
                </a:effectLst>
              </a:rPr>
              <a:t> Spacing</a:t>
            </a:r>
            <a:r>
              <a:rPr lang="en-US" sz="2000" b="1" dirty="0">
                <a:solidFill>
                  <a:srgbClr val="FFFF00"/>
                </a:solidFill>
                <a:effectLst>
                  <a:outerShdw blurRad="38100" dist="38100" dir="2700000" algn="tl">
                    <a:srgbClr val="000000">
                      <a:alpha val="43137"/>
                    </a:srgbClr>
                  </a:outerShdw>
                </a:effectLst>
              </a:rPr>
              <a:t>:  Initial </a:t>
            </a:r>
            <a:r>
              <a:rPr lang="en-US" sz="2000" b="1" dirty="0" smtClean="0">
                <a:solidFill>
                  <a:srgbClr val="FFFF00"/>
                </a:solidFill>
                <a:effectLst>
                  <a:outerShdw blurRad="38100" dist="38100" dir="2700000" algn="tl">
                    <a:srgbClr val="000000">
                      <a:alpha val="43137"/>
                    </a:srgbClr>
                  </a:outerShdw>
                </a:effectLst>
              </a:rPr>
              <a:t>plant, PCT and/or Biomass Thin</a:t>
            </a:r>
            <a:endParaRPr lang="en-US" sz="2000" b="1" dirty="0">
              <a:solidFill>
                <a:srgbClr val="FFFF00"/>
              </a:solidFill>
              <a:effectLst>
                <a:outerShdw blurRad="38100" dist="38100" dir="2700000" algn="tl">
                  <a:srgbClr val="000000">
                    <a:alpha val="43137"/>
                  </a:srgbClr>
                </a:outerShdw>
              </a:effectLst>
            </a:endParaRPr>
          </a:p>
          <a:p>
            <a:pPr lvl="1">
              <a:spcAft>
                <a:spcPts val="600"/>
              </a:spcAft>
              <a:buFont typeface="Arial" pitchFamily="34" charset="0"/>
              <a:buChar char="•"/>
            </a:pPr>
            <a:r>
              <a:rPr lang="en-US" sz="2000" b="1" dirty="0" smtClean="0">
                <a:solidFill>
                  <a:srgbClr val="FFFF00"/>
                </a:solidFill>
                <a:effectLst>
                  <a:outerShdw blurRad="38100" dist="38100" dir="2700000" algn="tl">
                    <a:srgbClr val="000000">
                      <a:alpha val="43137"/>
                    </a:srgbClr>
                  </a:outerShdw>
                </a:effectLst>
              </a:rPr>
              <a:t> Plantation </a:t>
            </a:r>
            <a:r>
              <a:rPr lang="en-US" sz="2000" b="1" dirty="0">
                <a:solidFill>
                  <a:srgbClr val="FFFF00"/>
                </a:solidFill>
                <a:effectLst>
                  <a:outerShdw blurRad="38100" dist="38100" dir="2700000" algn="tl">
                    <a:srgbClr val="000000">
                      <a:alpha val="43137"/>
                    </a:srgbClr>
                  </a:outerShdw>
                </a:effectLst>
              </a:rPr>
              <a:t>Vigor &amp; Health</a:t>
            </a:r>
            <a:endParaRPr lang="en-US" sz="2400" b="1" dirty="0">
              <a:solidFill>
                <a:srgbClr val="FFFF00"/>
              </a:solidFill>
              <a:effectLst>
                <a:outerShdw blurRad="38100" dist="38100" dir="2700000" algn="tl">
                  <a:srgbClr val="000000">
                    <a:alpha val="43137"/>
                  </a:srgbClr>
                </a:outerShdw>
              </a:effectLst>
            </a:endParaRPr>
          </a:p>
          <a:p>
            <a:pPr marL="800100" lvl="2" indent="-342900" fontAlgn="base">
              <a:spcBef>
                <a:spcPct val="20000"/>
              </a:spcBef>
              <a:spcAft>
                <a:spcPct val="0"/>
              </a:spcAft>
              <a:buClr>
                <a:schemeClr val="hlink"/>
              </a:buClr>
              <a:buSzPct val="70000"/>
              <a:buFont typeface="Wingdings" pitchFamily="2" charset="2"/>
              <a:buChar char="Ø"/>
            </a:pPr>
            <a:endParaRPr lang="en-US" sz="2400" dirty="0">
              <a:solidFill>
                <a:srgbClr val="FFFFFF"/>
              </a:solidFill>
              <a:effectLst>
                <a:outerShdw blurRad="38100" dist="38100" dir="2700000" algn="tl">
                  <a:srgbClr val="000000"/>
                </a:outerShdw>
              </a:effectLst>
            </a:endParaRPr>
          </a:p>
        </p:txBody>
      </p:sp>
      <p:sp>
        <p:nvSpPr>
          <p:cNvPr id="6" name="Rectangle 5"/>
          <p:cNvSpPr/>
          <p:nvPr/>
        </p:nvSpPr>
        <p:spPr>
          <a:xfrm>
            <a:off x="382524" y="838200"/>
            <a:ext cx="8375904" cy="830997"/>
          </a:xfrm>
          <a:prstGeom prst="rect">
            <a:avLst/>
          </a:prstGeom>
        </p:spPr>
        <p:txBody>
          <a:bodyPr wrap="square">
            <a:spAutoFit/>
          </a:bodyPr>
          <a:lstStyle/>
          <a:p>
            <a:pPr marL="342900" lvl="1" indent="-342900">
              <a:buClr>
                <a:schemeClr val="hlink"/>
              </a:buClr>
              <a:buSzPct val="70000"/>
              <a:buFont typeface="Wingdings" pitchFamily="2" charset="2"/>
              <a:buChar char="Ø"/>
            </a:pPr>
            <a:r>
              <a:rPr lang="en-US" sz="2400" dirty="0">
                <a:solidFill>
                  <a:schemeClr val="tx2"/>
                </a:solidFill>
                <a:effectLst>
                  <a:outerShdw blurRad="38100" dist="38100" dir="2700000" algn="tl">
                    <a:srgbClr val="000000"/>
                  </a:outerShdw>
                </a:effectLst>
              </a:rPr>
              <a:t>Management of Adjacent Timberlands in the Watershed</a:t>
            </a:r>
          </a:p>
        </p:txBody>
      </p:sp>
    </p:spTree>
    <p:extLst>
      <p:ext uri="{BB962C8B-B14F-4D97-AF65-F5344CB8AC3E}">
        <p14:creationId xmlns:p14="http://schemas.microsoft.com/office/powerpoint/2010/main" val="2238249454"/>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Andru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Andru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ndru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ndru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ndru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ndru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ndru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ndru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ndru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1"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1" i="0" u="none" strike="noStrike" cap="none" normalizeH="0" baseline="0" smtClean="0">
            <a:ln>
              <a:noFill/>
            </a:ln>
            <a:solidFill>
              <a:srgbClr val="FFFF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1"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1" i="0" u="none" strike="noStrike" cap="none" normalizeH="0" baseline="0" smtClean="0">
            <a:ln>
              <a:noFill/>
            </a:ln>
            <a:solidFill>
              <a:srgbClr val="FFFF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4804</TotalTime>
  <Words>2483</Words>
  <Application>Microsoft Office PowerPoint</Application>
  <PresentationFormat>On-screen Show (4:3)</PresentationFormat>
  <Paragraphs>387</Paragraphs>
  <Slides>65</Slides>
  <Notes>54</Notes>
  <HiddenSlides>0</HiddenSlides>
  <MMClips>0</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65</vt:i4>
      </vt:variant>
    </vt:vector>
  </HeadingPairs>
  <TitlesOfParts>
    <vt:vector size="72" baseType="lpstr">
      <vt:lpstr>Office Theme</vt:lpstr>
      <vt:lpstr>Cliff</vt:lpstr>
      <vt:lpstr>1_Cliff</vt:lpstr>
      <vt:lpstr>Andrus</vt:lpstr>
      <vt:lpstr>1_Default Design</vt:lpstr>
      <vt:lpstr>2_Default Design</vt:lpstr>
      <vt:lpstr>Acrobat Document</vt:lpstr>
      <vt:lpstr>PowerPoint Presentation</vt:lpstr>
      <vt:lpstr>PowerPoint Presentation</vt:lpstr>
      <vt:lpstr>Key Factors to Reduce Plantation Losses from Wildfire </vt:lpstr>
      <vt:lpstr>Key Factors to Reduce Plantation Losses from Wildfire</vt:lpstr>
      <vt:lpstr>PowerPoint Presentation</vt:lpstr>
      <vt:lpstr>PowerPoint Presentation</vt:lpstr>
      <vt:lpstr>PowerPoint Presentation</vt:lpstr>
      <vt:lpstr>Key Factors to Reduce Plantation Losses from Wildfire</vt:lpstr>
      <vt:lpstr>Key Factors to Reduce Plantation Losses from Wildfire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Factors to Reduce Plantation Losses from Wildfire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dc:creator>
  <cp:lastModifiedBy>Bob</cp:lastModifiedBy>
  <cp:revision>612</cp:revision>
  <cp:lastPrinted>2013-01-21T08:13:06Z</cp:lastPrinted>
  <dcterms:created xsi:type="dcterms:W3CDTF">2012-12-09T15:26:09Z</dcterms:created>
  <dcterms:modified xsi:type="dcterms:W3CDTF">2014-01-14T19:45:01Z</dcterms:modified>
</cp:coreProperties>
</file>